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618" r:id="rId2"/>
    <p:sldId id="269" r:id="rId3"/>
    <p:sldId id="538" r:id="rId4"/>
    <p:sldId id="558" r:id="rId5"/>
    <p:sldId id="627" r:id="rId6"/>
    <p:sldId id="621" r:id="rId7"/>
    <p:sldId id="622" r:id="rId8"/>
    <p:sldId id="595" r:id="rId9"/>
    <p:sldId id="536" r:id="rId10"/>
    <p:sldId id="539" r:id="rId11"/>
    <p:sldId id="521" r:id="rId12"/>
    <p:sldId id="523" r:id="rId13"/>
    <p:sldId id="555" r:id="rId14"/>
    <p:sldId id="524" r:id="rId15"/>
    <p:sldId id="556" r:id="rId16"/>
    <p:sldId id="548" r:id="rId17"/>
    <p:sldId id="560" r:id="rId18"/>
    <p:sldId id="629" r:id="rId19"/>
    <p:sldId id="612" r:id="rId20"/>
    <p:sldId id="565" r:id="rId21"/>
    <p:sldId id="540" r:id="rId22"/>
    <p:sldId id="541" r:id="rId23"/>
    <p:sldId id="466" r:id="rId24"/>
    <p:sldId id="613" r:id="rId25"/>
    <p:sldId id="387" r:id="rId26"/>
    <p:sldId id="535" r:id="rId27"/>
    <p:sldId id="283" r:id="rId28"/>
    <p:sldId id="614" r:id="rId29"/>
    <p:sldId id="544" r:id="rId30"/>
    <p:sldId id="615" r:id="rId31"/>
    <p:sldId id="287" r:id="rId32"/>
    <p:sldId id="297" r:id="rId33"/>
    <p:sldId id="495" r:id="rId34"/>
    <p:sldId id="581" r:id="rId35"/>
    <p:sldId id="582" r:id="rId36"/>
    <p:sldId id="569" r:id="rId37"/>
    <p:sldId id="583" r:id="rId38"/>
    <p:sldId id="585" r:id="rId39"/>
    <p:sldId id="586" r:id="rId40"/>
    <p:sldId id="587" r:id="rId41"/>
    <p:sldId id="588" r:id="rId42"/>
    <p:sldId id="589" r:id="rId43"/>
    <p:sldId id="590" r:id="rId44"/>
    <p:sldId id="591" r:id="rId45"/>
    <p:sldId id="617" r:id="rId46"/>
    <p:sldId id="502" r:id="rId47"/>
    <p:sldId id="508" r:id="rId48"/>
    <p:sldId id="510" r:id="rId49"/>
    <p:sldId id="511" r:id="rId50"/>
    <p:sldId id="592" r:id="rId51"/>
    <p:sldId id="593" r:id="rId52"/>
    <p:sldId id="512" r:id="rId53"/>
    <p:sldId id="513" r:id="rId54"/>
    <p:sldId id="514" r:id="rId55"/>
    <p:sldId id="529" r:id="rId56"/>
    <p:sldId id="476" r:id="rId57"/>
    <p:sldId id="411" r:id="rId58"/>
    <p:sldId id="570" r:id="rId59"/>
    <p:sldId id="449" r:id="rId60"/>
    <p:sldId id="597" r:id="rId61"/>
    <p:sldId id="599" r:id="rId62"/>
    <p:sldId id="572" r:id="rId63"/>
    <p:sldId id="578" r:id="rId64"/>
    <p:sldId id="412" r:id="rId65"/>
    <p:sldId id="577" r:id="rId66"/>
    <p:sldId id="416" r:id="rId67"/>
    <p:sldId id="418" r:id="rId68"/>
    <p:sldId id="448" r:id="rId69"/>
    <p:sldId id="477" r:id="rId70"/>
    <p:sldId id="601" r:id="rId71"/>
    <p:sldId id="602" r:id="rId72"/>
    <p:sldId id="605" r:id="rId73"/>
    <p:sldId id="603" r:id="rId74"/>
    <p:sldId id="624" r:id="rId75"/>
    <p:sldId id="606" r:id="rId76"/>
    <p:sldId id="626" r:id="rId77"/>
    <p:sldId id="607" r:id="rId78"/>
    <p:sldId id="608" r:id="rId79"/>
    <p:sldId id="609" r:id="rId80"/>
    <p:sldId id="625" r:id="rId81"/>
    <p:sldId id="563" r:id="rId82"/>
    <p:sldId id="517" r:id="rId83"/>
    <p:sldId id="628" r:id="rId84"/>
    <p:sldId id="423" r:id="rId8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060"/>
    <a:srgbClr val="4BC4CF"/>
    <a:srgbClr val="01B5D9"/>
    <a:srgbClr val="2896A3"/>
    <a:srgbClr val="1BA8AF"/>
    <a:srgbClr val="20376A"/>
    <a:srgbClr val="002060"/>
    <a:srgbClr val="331EB2"/>
    <a:srgbClr val="01A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2745" autoAdjust="0"/>
  </p:normalViewPr>
  <p:slideViewPr>
    <p:cSldViewPr>
      <p:cViewPr varScale="1">
        <p:scale>
          <a:sx n="102" d="100"/>
          <a:sy n="10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41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Συνολικό ποσό επιχορήγησης ΚΑ1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Εκπ.Ενηλίκων</c:v>
                </c:pt>
                <c:pt idx="1">
                  <c:v>Σχολική Εκπ.</c:v>
                </c:pt>
                <c:pt idx="2">
                  <c:v>ΕΕΚ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416900</c:v>
                </c:pt>
                <c:pt idx="1">
                  <c:v>1757450</c:v>
                </c:pt>
                <c:pt idx="2">
                  <c:v>2350015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2-4D7F-B998-139A0B0A0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ΚΑ1 Διαπιστευμένοι Οργανισμοί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Εκπ.Ενηλίκων</c:v>
                </c:pt>
                <c:pt idx="1">
                  <c:v>Σχολική Εκπ.</c:v>
                </c:pt>
                <c:pt idx="2">
                  <c:v>ΕΕΚ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166760</c:v>
                </c:pt>
                <c:pt idx="1">
                  <c:v>1230215</c:v>
                </c:pt>
                <c:pt idx="2">
                  <c:v>1645010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2-4D7F-B998-139A0B0A00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ΚΑ1 Μη Διαπιστευμένοι Οργανισμοί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Εκπ.Ενηλίκων</c:v>
                </c:pt>
                <c:pt idx="1">
                  <c:v>Σχολική Εκπ.</c:v>
                </c:pt>
                <c:pt idx="2">
                  <c:v>ΕΕΚ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250140</c:v>
                </c:pt>
                <c:pt idx="1">
                  <c:v>527235</c:v>
                </c:pt>
                <c:pt idx="2">
                  <c:v>705004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2-4D7F-B998-139A0B0A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622592"/>
        <c:axId val="304644864"/>
      </c:barChart>
      <c:catAx>
        <c:axId val="304622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4644864"/>
        <c:crosses val="autoZero"/>
        <c:auto val="1"/>
        <c:lblAlgn val="ctr"/>
        <c:lblOffset val="100"/>
        <c:noMultiLvlLbl val="0"/>
      </c:catAx>
      <c:valAx>
        <c:axId val="304644864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0462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9863794174511"/>
          <c:y val="0.33042318459138337"/>
          <c:w val="0.27016969600848323"/>
          <c:h val="0.368962525290617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CY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hyperlink" Target="ec.europa.eu/epale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ec.europa.eu/epale" TargetMode="External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F880D-70EE-4AFC-A3A8-664FC8FF741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63BBD-B34F-4B79-9F8B-347754532240}">
      <dgm:prSet phldrT="[Text]"/>
      <dgm:spPr>
        <a:solidFill>
          <a:srgbClr val="4BC4CF">
            <a:alpha val="90000"/>
          </a:srgbClr>
        </a:solidFill>
        <a:ln>
          <a:solidFill>
            <a:srgbClr val="1BA8AF"/>
          </a:solidFill>
        </a:ln>
      </dgm:spPr>
      <dgm:t>
        <a:bodyPr/>
        <a:lstStyle/>
        <a:p>
          <a:r>
            <a:rPr lang="el-G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Εντοπισμός Αναγκών και Στόχων Οργανισμού </a:t>
          </a:r>
          <a:endParaRPr lang="en-US" dirty="0"/>
        </a:p>
      </dgm:t>
    </dgm:pt>
    <dgm:pt modelId="{AAE7087D-775E-4574-8A99-A59872A99967}" type="parTrans" cxnId="{96D2FA77-3366-4CB7-84B4-68888878708F}">
      <dgm:prSet/>
      <dgm:spPr/>
      <dgm:t>
        <a:bodyPr/>
        <a:lstStyle/>
        <a:p>
          <a:endParaRPr lang="en-US"/>
        </a:p>
      </dgm:t>
    </dgm:pt>
    <dgm:pt modelId="{FB2EA663-4D10-4206-A79C-E9EBEBC1D609}" type="sibTrans" cxnId="{96D2FA77-3366-4CB7-84B4-68888878708F}">
      <dgm:prSet/>
      <dgm:spPr/>
      <dgm:t>
        <a:bodyPr/>
        <a:lstStyle/>
        <a:p>
          <a:endParaRPr lang="en-US"/>
        </a:p>
      </dgm:t>
    </dgm:pt>
    <dgm:pt modelId="{2FA3BF0E-B687-4D1A-8372-8C46526F9CD3}">
      <dgm:prSet phldrT="[Text]"/>
      <dgm:spPr>
        <a:ln>
          <a:noFill/>
        </a:ln>
      </dgm:spPr>
      <dgm:t>
        <a:bodyPr/>
        <a:lstStyle/>
        <a:p>
          <a:r>
            <a:rPr lang="el-G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Υποβολή Πρότασης</a:t>
          </a:r>
          <a:endParaRPr lang="en-US" dirty="0"/>
        </a:p>
      </dgm:t>
    </dgm:pt>
    <dgm:pt modelId="{8B929278-574F-421A-AC86-9333959800DB}" type="parTrans" cxnId="{B954E5FD-26F1-4BAC-BCD5-EF302FCB6028}">
      <dgm:prSet/>
      <dgm:spPr/>
      <dgm:t>
        <a:bodyPr/>
        <a:lstStyle/>
        <a:p>
          <a:endParaRPr lang="en-US"/>
        </a:p>
      </dgm:t>
    </dgm:pt>
    <dgm:pt modelId="{6720CA4A-B9EB-4FF9-A125-CD1C147C1D63}" type="sibTrans" cxnId="{B954E5FD-26F1-4BAC-BCD5-EF302FCB6028}">
      <dgm:prSet/>
      <dgm:spPr/>
      <dgm:t>
        <a:bodyPr/>
        <a:lstStyle/>
        <a:p>
          <a:endParaRPr lang="en-US"/>
        </a:p>
      </dgm:t>
    </dgm:pt>
    <dgm:pt modelId="{45FA2960-FA37-4C85-B3CF-8A426F4CF17C}" type="pres">
      <dgm:prSet presAssocID="{B0DF880D-70EE-4AFC-A3A8-664FC8FF741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1192863-7E16-4B36-B1D3-FC1A0E2C1104}" type="pres">
      <dgm:prSet presAssocID="{2FA3BF0E-B687-4D1A-8372-8C46526F9CD3}" presName="Accent2" presStyleCnt="0"/>
      <dgm:spPr/>
    </dgm:pt>
    <dgm:pt modelId="{615B2D66-F520-40CE-A529-4F208A594A9B}" type="pres">
      <dgm:prSet presAssocID="{2FA3BF0E-B687-4D1A-8372-8C46526F9CD3}" presName="Accent" presStyleLbl="node1" presStyleIdx="0" presStyleCnt="2"/>
      <dgm:spPr>
        <a:solidFill>
          <a:srgbClr val="4BC4CF"/>
        </a:solidFill>
        <a:ln>
          <a:solidFill>
            <a:srgbClr val="01B5D9"/>
          </a:solidFill>
        </a:ln>
      </dgm:spPr>
    </dgm:pt>
    <dgm:pt modelId="{F0230B9C-2610-4C4D-BE0B-543E87A06605}" type="pres">
      <dgm:prSet presAssocID="{2FA3BF0E-B687-4D1A-8372-8C46526F9CD3}" presName="ParentBackground2" presStyleCnt="0"/>
      <dgm:spPr/>
    </dgm:pt>
    <dgm:pt modelId="{E072AB8A-7D3B-4D62-9047-FED212416DB9}" type="pres">
      <dgm:prSet presAssocID="{2FA3BF0E-B687-4D1A-8372-8C46526F9CD3}" presName="ParentBackground" presStyleLbl="fgAcc1" presStyleIdx="0" presStyleCnt="2"/>
      <dgm:spPr/>
    </dgm:pt>
    <dgm:pt modelId="{AC36BAA7-5E27-4FA3-85DB-6E22CE5CFEE2}" type="pres">
      <dgm:prSet presAssocID="{2FA3BF0E-B687-4D1A-8372-8C46526F9CD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1F56EB8-4C27-48E3-B52A-FE5407E95F5C}" type="pres">
      <dgm:prSet presAssocID="{7BC63BBD-B34F-4B79-9F8B-347754532240}" presName="Accent1" presStyleCnt="0"/>
      <dgm:spPr/>
    </dgm:pt>
    <dgm:pt modelId="{154E6C99-E661-4E9E-99A7-2CA4D1EA7CB3}" type="pres">
      <dgm:prSet presAssocID="{7BC63BBD-B34F-4B79-9F8B-347754532240}" presName="Accent" presStyleLbl="node1" presStyleIdx="1" presStyleCnt="2"/>
      <dgm:spPr>
        <a:solidFill>
          <a:srgbClr val="1BA8AF"/>
        </a:solidFill>
        <a:ln>
          <a:noFill/>
        </a:ln>
      </dgm:spPr>
    </dgm:pt>
    <dgm:pt modelId="{20B6D2DE-2C08-4ECE-8E1B-FBE5EAE13629}" type="pres">
      <dgm:prSet presAssocID="{7BC63BBD-B34F-4B79-9F8B-347754532240}" presName="ParentBackground1" presStyleCnt="0"/>
      <dgm:spPr/>
    </dgm:pt>
    <dgm:pt modelId="{DF05BC2F-EDA6-4434-8527-D0A297F9A351}" type="pres">
      <dgm:prSet presAssocID="{7BC63BBD-B34F-4B79-9F8B-347754532240}" presName="ParentBackground" presStyleLbl="fgAcc1" presStyleIdx="1" presStyleCnt="2"/>
      <dgm:spPr/>
    </dgm:pt>
    <dgm:pt modelId="{26E9C99E-A023-414F-B5D4-BA0538622B19}" type="pres">
      <dgm:prSet presAssocID="{7BC63BBD-B34F-4B79-9F8B-34775453224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AC1CA66-CB96-4AC1-9AD0-58720B898428}" type="presOf" srcId="{B0DF880D-70EE-4AFC-A3A8-664FC8FF7412}" destId="{45FA2960-FA37-4C85-B3CF-8A426F4CF17C}" srcOrd="0" destOrd="0" presId="urn:microsoft.com/office/officeart/2011/layout/CircleProcess"/>
    <dgm:cxn modelId="{B766F94E-A23E-4330-95B5-9E754A390B55}" type="presOf" srcId="{7BC63BBD-B34F-4B79-9F8B-347754532240}" destId="{DF05BC2F-EDA6-4434-8527-D0A297F9A351}" srcOrd="0" destOrd="0" presId="urn:microsoft.com/office/officeart/2011/layout/CircleProcess"/>
    <dgm:cxn modelId="{96D2FA77-3366-4CB7-84B4-68888878708F}" srcId="{B0DF880D-70EE-4AFC-A3A8-664FC8FF7412}" destId="{7BC63BBD-B34F-4B79-9F8B-347754532240}" srcOrd="0" destOrd="0" parTransId="{AAE7087D-775E-4574-8A99-A59872A99967}" sibTransId="{FB2EA663-4D10-4206-A79C-E9EBEBC1D609}"/>
    <dgm:cxn modelId="{75463496-BDCA-4F79-93FF-543BA2F554EC}" type="presOf" srcId="{7BC63BBD-B34F-4B79-9F8B-347754532240}" destId="{26E9C99E-A023-414F-B5D4-BA0538622B19}" srcOrd="1" destOrd="0" presId="urn:microsoft.com/office/officeart/2011/layout/CircleProcess"/>
    <dgm:cxn modelId="{5225659F-2D65-43FC-98A6-27A3E073BF35}" type="presOf" srcId="{2FA3BF0E-B687-4D1A-8372-8C46526F9CD3}" destId="{E072AB8A-7D3B-4D62-9047-FED212416DB9}" srcOrd="0" destOrd="0" presId="urn:microsoft.com/office/officeart/2011/layout/CircleProcess"/>
    <dgm:cxn modelId="{C6D08FDC-E336-49ED-9C14-AB5E0D8537F6}" type="presOf" srcId="{2FA3BF0E-B687-4D1A-8372-8C46526F9CD3}" destId="{AC36BAA7-5E27-4FA3-85DB-6E22CE5CFEE2}" srcOrd="1" destOrd="0" presId="urn:microsoft.com/office/officeart/2011/layout/CircleProcess"/>
    <dgm:cxn modelId="{B954E5FD-26F1-4BAC-BCD5-EF302FCB6028}" srcId="{B0DF880D-70EE-4AFC-A3A8-664FC8FF7412}" destId="{2FA3BF0E-B687-4D1A-8372-8C46526F9CD3}" srcOrd="1" destOrd="0" parTransId="{8B929278-574F-421A-AC86-9333959800DB}" sibTransId="{6720CA4A-B9EB-4FF9-A125-CD1C147C1D63}"/>
    <dgm:cxn modelId="{43F4FD5C-AE3E-49EA-B00E-19EBFFA4644A}" type="presParOf" srcId="{45FA2960-FA37-4C85-B3CF-8A426F4CF17C}" destId="{81192863-7E16-4B36-B1D3-FC1A0E2C1104}" srcOrd="0" destOrd="0" presId="urn:microsoft.com/office/officeart/2011/layout/CircleProcess"/>
    <dgm:cxn modelId="{BBF30CF7-8586-4509-B69F-8AA37B262146}" type="presParOf" srcId="{81192863-7E16-4B36-B1D3-FC1A0E2C1104}" destId="{615B2D66-F520-40CE-A529-4F208A594A9B}" srcOrd="0" destOrd="0" presId="urn:microsoft.com/office/officeart/2011/layout/CircleProcess"/>
    <dgm:cxn modelId="{CB30B667-AD8E-4D88-AC25-BFD2ECD29675}" type="presParOf" srcId="{45FA2960-FA37-4C85-B3CF-8A426F4CF17C}" destId="{F0230B9C-2610-4C4D-BE0B-543E87A06605}" srcOrd="1" destOrd="0" presId="urn:microsoft.com/office/officeart/2011/layout/CircleProcess"/>
    <dgm:cxn modelId="{8028AB0F-E19B-435F-BD7D-548E2159116A}" type="presParOf" srcId="{F0230B9C-2610-4C4D-BE0B-543E87A06605}" destId="{E072AB8A-7D3B-4D62-9047-FED212416DB9}" srcOrd="0" destOrd="0" presId="urn:microsoft.com/office/officeart/2011/layout/CircleProcess"/>
    <dgm:cxn modelId="{EA03A103-96D0-45A3-AE61-DB90CC9BBCFC}" type="presParOf" srcId="{45FA2960-FA37-4C85-B3CF-8A426F4CF17C}" destId="{AC36BAA7-5E27-4FA3-85DB-6E22CE5CFEE2}" srcOrd="2" destOrd="0" presId="urn:microsoft.com/office/officeart/2011/layout/CircleProcess"/>
    <dgm:cxn modelId="{97367507-0D1D-4D49-B219-194A578C77B7}" type="presParOf" srcId="{45FA2960-FA37-4C85-B3CF-8A426F4CF17C}" destId="{31F56EB8-4C27-48E3-B52A-FE5407E95F5C}" srcOrd="3" destOrd="0" presId="urn:microsoft.com/office/officeart/2011/layout/CircleProcess"/>
    <dgm:cxn modelId="{0A40D316-D21C-4A13-B369-9D29CD681123}" type="presParOf" srcId="{31F56EB8-4C27-48E3-B52A-FE5407E95F5C}" destId="{154E6C99-E661-4E9E-99A7-2CA4D1EA7CB3}" srcOrd="0" destOrd="0" presId="urn:microsoft.com/office/officeart/2011/layout/CircleProcess"/>
    <dgm:cxn modelId="{35375564-C01D-40F0-A312-47BAF08BAF8F}" type="presParOf" srcId="{45FA2960-FA37-4C85-B3CF-8A426F4CF17C}" destId="{20B6D2DE-2C08-4ECE-8E1B-FBE5EAE13629}" srcOrd="4" destOrd="0" presId="urn:microsoft.com/office/officeart/2011/layout/CircleProcess"/>
    <dgm:cxn modelId="{F0C23A48-A16A-48F0-9C17-C1CCC2610513}" type="presParOf" srcId="{20B6D2DE-2C08-4ECE-8E1B-FBE5EAE13629}" destId="{DF05BC2F-EDA6-4434-8527-D0A297F9A351}" srcOrd="0" destOrd="0" presId="urn:microsoft.com/office/officeart/2011/layout/CircleProcess"/>
    <dgm:cxn modelId="{C3A7D68B-DF3A-48A4-9E44-C7F793402CC9}" type="presParOf" srcId="{45FA2960-FA37-4C85-B3CF-8A426F4CF17C}" destId="{26E9C99E-A023-414F-B5D4-BA0538622B19}" srcOrd="5" destOrd="0" presId="urn:microsoft.com/office/officeart/2011/layout/Circle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EC77D-C327-4E15-84D5-244E600E47E9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1D2D9B-E391-41B2-A236-64AA4C9BB975}">
      <dgm:prSet phldrT="[Text]" custT="1"/>
      <dgm:spPr/>
      <dgm:t>
        <a:bodyPr/>
        <a:lstStyle/>
        <a:p>
          <a:r>
            <a:rPr lang="el-GR" sz="2200" dirty="0">
              <a:latin typeface="Verdana" panose="020B0604030504040204" pitchFamily="34" charset="0"/>
              <a:ea typeface="Verdana" panose="020B0604030504040204" pitchFamily="34" charset="0"/>
            </a:rPr>
            <a:t>Φυσικές </a:t>
          </a:r>
        </a:p>
        <a:p>
          <a:r>
            <a:rPr lang="el-GR" sz="1600" dirty="0">
              <a:latin typeface="Verdana" panose="020B0604030504040204" pitchFamily="34" charset="0"/>
              <a:ea typeface="Verdana" panose="020B0604030504040204" pitchFamily="34" charset="0"/>
            </a:rPr>
            <a:t>(Κινητικότητες Προσωπικού και Εκπαιδευομένων)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082D55-2E4E-41FE-B3AB-75E581AD1DEB}" type="parTrans" cxnId="{C1A675CC-AADC-40BD-B8A1-B359708333BD}">
      <dgm:prSet/>
      <dgm:spPr/>
      <dgm:t>
        <a:bodyPr/>
        <a:lstStyle/>
        <a:p>
          <a:endParaRPr lang="en-US"/>
        </a:p>
      </dgm:t>
    </dgm:pt>
    <dgm:pt modelId="{FC34C4F1-B620-4F71-A0D8-E36E8BD695BF}" type="sibTrans" cxnId="{C1A675CC-AADC-40BD-B8A1-B359708333BD}">
      <dgm:prSet/>
      <dgm:spPr/>
      <dgm:t>
        <a:bodyPr/>
        <a:lstStyle/>
        <a:p>
          <a:endParaRPr lang="en-US"/>
        </a:p>
      </dgm:t>
    </dgm:pt>
    <dgm:pt modelId="{27F33C87-F19A-4F30-82EB-5C01299924D1}">
      <dgm:prSet phldrT="[Text]" custT="1"/>
      <dgm:spPr/>
      <dgm:t>
        <a:bodyPr/>
        <a:lstStyle/>
        <a:p>
          <a:r>
            <a:rPr lang="el-GR" sz="2200" dirty="0">
              <a:latin typeface="Verdana" panose="020B0604030504040204" pitchFamily="34" charset="0"/>
              <a:ea typeface="Verdana" panose="020B0604030504040204" pitchFamily="34" charset="0"/>
            </a:rPr>
            <a:t>Μεικτές</a:t>
          </a:r>
        </a:p>
        <a:p>
          <a:r>
            <a:rPr lang="el-GR" sz="1600" dirty="0">
              <a:latin typeface="Verdana" panose="020B0604030504040204" pitchFamily="34" charset="0"/>
              <a:ea typeface="Verdana" panose="020B0604030504040204" pitchFamily="34" charset="0"/>
            </a:rPr>
            <a:t>(Κινητικότητες Προσωπικού και Εκπαιδευομένων)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9410C0-287A-4EDC-A2F3-6642C98A2125}" type="parTrans" cxnId="{9DCBED3C-7CC1-4328-9D43-C3B19AA77ED2}">
      <dgm:prSet/>
      <dgm:spPr/>
      <dgm:t>
        <a:bodyPr/>
        <a:lstStyle/>
        <a:p>
          <a:endParaRPr lang="en-US"/>
        </a:p>
      </dgm:t>
    </dgm:pt>
    <dgm:pt modelId="{A2106DBD-497A-43F6-8B4E-72A90049889C}" type="sibTrans" cxnId="{9DCBED3C-7CC1-4328-9D43-C3B19AA77ED2}">
      <dgm:prSet/>
      <dgm:spPr/>
      <dgm:t>
        <a:bodyPr/>
        <a:lstStyle/>
        <a:p>
          <a:endParaRPr lang="en-US"/>
        </a:p>
      </dgm:t>
    </dgm:pt>
    <dgm:pt modelId="{1877B1F8-9438-47B7-8498-3E70F0CE13E3}">
      <dgm:prSet phldrT="[Text]" custT="1"/>
      <dgm:spPr/>
      <dgm:t>
        <a:bodyPr/>
        <a:lstStyle/>
        <a:p>
          <a:r>
            <a:rPr lang="el-GR" sz="1800" dirty="0">
              <a:latin typeface="Verdana" panose="020B0604030504040204" pitchFamily="34" charset="0"/>
              <a:ea typeface="Verdana" panose="020B0604030504040204" pitchFamily="34" charset="0"/>
            </a:rPr>
            <a:t>Συνδυασμός Φυσικής και Εικονικής Κινητικότητας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CAD481-5683-4608-9551-14EEB3C6E54F}" type="parTrans" cxnId="{CC476259-F240-49D5-A0D9-85524EEA96DD}">
      <dgm:prSet/>
      <dgm:spPr/>
      <dgm:t>
        <a:bodyPr/>
        <a:lstStyle/>
        <a:p>
          <a:endParaRPr lang="en-US"/>
        </a:p>
      </dgm:t>
    </dgm:pt>
    <dgm:pt modelId="{83E1B5EF-813B-4DC3-A451-DEAD859EE5C2}" type="sibTrans" cxnId="{CC476259-F240-49D5-A0D9-85524EEA96DD}">
      <dgm:prSet/>
      <dgm:spPr/>
      <dgm:t>
        <a:bodyPr/>
        <a:lstStyle/>
        <a:p>
          <a:endParaRPr lang="en-US"/>
        </a:p>
      </dgm:t>
    </dgm:pt>
    <dgm:pt modelId="{D271BF79-DD18-489F-992C-A4A4D9820968}">
      <dgm:prSet phldrT="[Text]" custT="1"/>
      <dgm:spPr/>
      <dgm:t>
        <a:bodyPr/>
        <a:lstStyle/>
        <a:p>
          <a:r>
            <a:rPr lang="el-GR" sz="1800" dirty="0">
              <a:latin typeface="Verdana" panose="020B0604030504040204" pitchFamily="34" charset="0"/>
              <a:ea typeface="Verdana" panose="020B0604030504040204" pitchFamily="34" charset="0"/>
            </a:rPr>
            <a:t>Πραγματοποιούνται με φυσική παρουσία των συμμετεχόντων</a:t>
          </a:r>
          <a:endParaRPr lang="en-US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FD8A1D-EE66-4253-B4CE-1354C1FEDC4B}" type="parTrans" cxnId="{B6910CA3-B8CE-495E-A19C-880AC4253EBA}">
      <dgm:prSet/>
      <dgm:spPr/>
      <dgm:t>
        <a:bodyPr/>
        <a:lstStyle/>
        <a:p>
          <a:endParaRPr lang="en-US"/>
        </a:p>
      </dgm:t>
    </dgm:pt>
    <dgm:pt modelId="{30EB069A-ED91-4FE3-A380-F98CFDB7257E}" type="sibTrans" cxnId="{B6910CA3-B8CE-495E-A19C-880AC4253EBA}">
      <dgm:prSet/>
      <dgm:spPr/>
      <dgm:t>
        <a:bodyPr/>
        <a:lstStyle/>
        <a:p>
          <a:endParaRPr lang="en-US"/>
        </a:p>
      </dgm:t>
    </dgm:pt>
    <dgm:pt modelId="{CCF4B011-F0AF-4D98-8BCB-DE3D4F280953}" type="pres">
      <dgm:prSet presAssocID="{049EC77D-C327-4E15-84D5-244E600E47E9}" presName="Name0" presStyleCnt="0">
        <dgm:presLayoutVars>
          <dgm:dir/>
          <dgm:animLvl val="lvl"/>
          <dgm:resizeHandles/>
        </dgm:presLayoutVars>
      </dgm:prSet>
      <dgm:spPr/>
    </dgm:pt>
    <dgm:pt modelId="{32DA67D1-2783-4818-BE05-767D55BD0FD8}" type="pres">
      <dgm:prSet presAssocID="{621D2D9B-E391-41B2-A236-64AA4C9BB975}" presName="linNode" presStyleCnt="0"/>
      <dgm:spPr/>
    </dgm:pt>
    <dgm:pt modelId="{A1BCDEA2-9AA4-4DE4-B9B8-810C15EC9601}" type="pres">
      <dgm:prSet presAssocID="{621D2D9B-E391-41B2-A236-64AA4C9BB975}" presName="parentShp" presStyleLbl="node1" presStyleIdx="0" presStyleCnt="2" custLinFactNeighborY="-2074">
        <dgm:presLayoutVars>
          <dgm:bulletEnabled val="1"/>
        </dgm:presLayoutVars>
      </dgm:prSet>
      <dgm:spPr/>
    </dgm:pt>
    <dgm:pt modelId="{389C5F37-04DF-4B76-9539-FB49DD5037E7}" type="pres">
      <dgm:prSet presAssocID="{621D2D9B-E391-41B2-A236-64AA4C9BB975}" presName="childShp" presStyleLbl="bgAccFollowNode1" presStyleIdx="0" presStyleCnt="2" custScaleX="88596" custScaleY="73756">
        <dgm:presLayoutVars>
          <dgm:bulletEnabled val="1"/>
        </dgm:presLayoutVars>
      </dgm:prSet>
      <dgm:spPr/>
    </dgm:pt>
    <dgm:pt modelId="{7B96747D-A7EC-4C43-8345-55FAC14CEEF6}" type="pres">
      <dgm:prSet presAssocID="{FC34C4F1-B620-4F71-A0D8-E36E8BD695BF}" presName="spacing" presStyleCnt="0"/>
      <dgm:spPr/>
    </dgm:pt>
    <dgm:pt modelId="{FCF26910-E747-4827-85B1-1ADC3B3ECD97}" type="pres">
      <dgm:prSet presAssocID="{27F33C87-F19A-4F30-82EB-5C01299924D1}" presName="linNode" presStyleCnt="0"/>
      <dgm:spPr/>
    </dgm:pt>
    <dgm:pt modelId="{3DE9BD8E-84BE-4CA1-B097-DDB9BAA33252}" type="pres">
      <dgm:prSet presAssocID="{27F33C87-F19A-4F30-82EB-5C01299924D1}" presName="parentShp" presStyleLbl="node1" presStyleIdx="1" presStyleCnt="2" custLinFactNeighborX="-1785" custLinFactNeighborY="-1072">
        <dgm:presLayoutVars>
          <dgm:bulletEnabled val="1"/>
        </dgm:presLayoutVars>
      </dgm:prSet>
      <dgm:spPr/>
    </dgm:pt>
    <dgm:pt modelId="{B6F61BA7-A624-4B4C-A7DB-BE39D6A23DFC}" type="pres">
      <dgm:prSet presAssocID="{27F33C87-F19A-4F30-82EB-5C01299924D1}" presName="childShp" presStyleLbl="bgAccFollowNode1" presStyleIdx="1" presStyleCnt="2" custScaleX="84803" custScaleY="76515" custLinFactNeighborX="-451" custLinFactNeighborY="-8555">
        <dgm:presLayoutVars>
          <dgm:bulletEnabled val="1"/>
        </dgm:presLayoutVars>
      </dgm:prSet>
      <dgm:spPr/>
    </dgm:pt>
  </dgm:ptLst>
  <dgm:cxnLst>
    <dgm:cxn modelId="{413CD303-467F-4797-8EEC-EB9D40CACEEA}" type="presOf" srcId="{049EC77D-C327-4E15-84D5-244E600E47E9}" destId="{CCF4B011-F0AF-4D98-8BCB-DE3D4F280953}" srcOrd="0" destOrd="0" presId="urn:microsoft.com/office/officeart/2005/8/layout/vList6"/>
    <dgm:cxn modelId="{8C75FA09-6BB8-45C5-8616-C6F11D51EB38}" type="presOf" srcId="{1877B1F8-9438-47B7-8498-3E70F0CE13E3}" destId="{B6F61BA7-A624-4B4C-A7DB-BE39D6A23DFC}" srcOrd="0" destOrd="0" presId="urn:microsoft.com/office/officeart/2005/8/layout/vList6"/>
    <dgm:cxn modelId="{F6568F0A-82CB-4B44-AE58-3774EF9A12C8}" type="presOf" srcId="{27F33C87-F19A-4F30-82EB-5C01299924D1}" destId="{3DE9BD8E-84BE-4CA1-B097-DDB9BAA33252}" srcOrd="0" destOrd="0" presId="urn:microsoft.com/office/officeart/2005/8/layout/vList6"/>
    <dgm:cxn modelId="{9DCBED3C-7CC1-4328-9D43-C3B19AA77ED2}" srcId="{049EC77D-C327-4E15-84D5-244E600E47E9}" destId="{27F33C87-F19A-4F30-82EB-5C01299924D1}" srcOrd="1" destOrd="0" parTransId="{0F9410C0-287A-4EDC-A2F3-6642C98A2125}" sibTransId="{A2106DBD-497A-43F6-8B4E-72A90049889C}"/>
    <dgm:cxn modelId="{CC476259-F240-49D5-A0D9-85524EEA96DD}" srcId="{27F33C87-F19A-4F30-82EB-5C01299924D1}" destId="{1877B1F8-9438-47B7-8498-3E70F0CE13E3}" srcOrd="0" destOrd="0" parTransId="{0FCAD481-5683-4608-9551-14EEB3C6E54F}" sibTransId="{83E1B5EF-813B-4DC3-A451-DEAD859EE5C2}"/>
    <dgm:cxn modelId="{89F7F379-33B5-4757-B9E8-5EF62D102738}" type="presOf" srcId="{D271BF79-DD18-489F-992C-A4A4D9820968}" destId="{389C5F37-04DF-4B76-9539-FB49DD5037E7}" srcOrd="0" destOrd="0" presId="urn:microsoft.com/office/officeart/2005/8/layout/vList6"/>
    <dgm:cxn modelId="{A5E3017B-30BA-4477-95F1-F69A2B833743}" type="presOf" srcId="{621D2D9B-E391-41B2-A236-64AA4C9BB975}" destId="{A1BCDEA2-9AA4-4DE4-B9B8-810C15EC9601}" srcOrd="0" destOrd="0" presId="urn:microsoft.com/office/officeart/2005/8/layout/vList6"/>
    <dgm:cxn modelId="{B6910CA3-B8CE-495E-A19C-880AC4253EBA}" srcId="{621D2D9B-E391-41B2-A236-64AA4C9BB975}" destId="{D271BF79-DD18-489F-992C-A4A4D9820968}" srcOrd="0" destOrd="0" parTransId="{CEFD8A1D-EE66-4253-B4CE-1354C1FEDC4B}" sibTransId="{30EB069A-ED91-4FE3-A380-F98CFDB7257E}"/>
    <dgm:cxn modelId="{C1A675CC-AADC-40BD-B8A1-B359708333BD}" srcId="{049EC77D-C327-4E15-84D5-244E600E47E9}" destId="{621D2D9B-E391-41B2-A236-64AA4C9BB975}" srcOrd="0" destOrd="0" parTransId="{CA082D55-2E4E-41FE-B3AB-75E581AD1DEB}" sibTransId="{FC34C4F1-B620-4F71-A0D8-E36E8BD695BF}"/>
    <dgm:cxn modelId="{24F5C360-0CDB-41BB-AA6F-8D13F64D32C6}" type="presParOf" srcId="{CCF4B011-F0AF-4D98-8BCB-DE3D4F280953}" destId="{32DA67D1-2783-4818-BE05-767D55BD0FD8}" srcOrd="0" destOrd="0" presId="urn:microsoft.com/office/officeart/2005/8/layout/vList6"/>
    <dgm:cxn modelId="{10D4CC12-20AE-4C62-AA24-9F8FF2C5CD0B}" type="presParOf" srcId="{32DA67D1-2783-4818-BE05-767D55BD0FD8}" destId="{A1BCDEA2-9AA4-4DE4-B9B8-810C15EC9601}" srcOrd="0" destOrd="0" presId="urn:microsoft.com/office/officeart/2005/8/layout/vList6"/>
    <dgm:cxn modelId="{FEB3BB3F-98A0-4092-A9BC-FADDD2B65011}" type="presParOf" srcId="{32DA67D1-2783-4818-BE05-767D55BD0FD8}" destId="{389C5F37-04DF-4B76-9539-FB49DD5037E7}" srcOrd="1" destOrd="0" presId="urn:microsoft.com/office/officeart/2005/8/layout/vList6"/>
    <dgm:cxn modelId="{DB020C6D-1DAE-4F5E-AF26-2D4852C36615}" type="presParOf" srcId="{CCF4B011-F0AF-4D98-8BCB-DE3D4F280953}" destId="{7B96747D-A7EC-4C43-8345-55FAC14CEEF6}" srcOrd="1" destOrd="0" presId="urn:microsoft.com/office/officeart/2005/8/layout/vList6"/>
    <dgm:cxn modelId="{E7D0B242-6E21-4A9C-93D8-C4CDA6150F05}" type="presParOf" srcId="{CCF4B011-F0AF-4D98-8BCB-DE3D4F280953}" destId="{FCF26910-E747-4827-85B1-1ADC3B3ECD97}" srcOrd="2" destOrd="0" presId="urn:microsoft.com/office/officeart/2005/8/layout/vList6"/>
    <dgm:cxn modelId="{9F196992-BF6C-4391-943A-EA9DEFFFDFD1}" type="presParOf" srcId="{FCF26910-E747-4827-85B1-1ADC3B3ECD97}" destId="{3DE9BD8E-84BE-4CA1-B097-DDB9BAA33252}" srcOrd="0" destOrd="0" presId="urn:microsoft.com/office/officeart/2005/8/layout/vList6"/>
    <dgm:cxn modelId="{7EBE100F-1F30-4727-A47F-20184E2D8031}" type="presParOf" srcId="{FCF26910-E747-4827-85B1-1ADC3B3ECD97}" destId="{B6F61BA7-A624-4B4C-A7DB-BE39D6A23D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46729-955E-4DCF-BD8E-0EE6711658B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7C662-E046-4DA4-8C24-78B733340E7B}">
      <dgm:prSet phldrT="[Text]" custT="1"/>
      <dgm:spPr>
        <a:solidFill>
          <a:srgbClr val="00A99D"/>
        </a:solidFill>
      </dgm:spPr>
      <dgm:t>
        <a:bodyPr/>
        <a:lstStyle/>
        <a:p>
          <a:r>
            <a:rPr lang="el-GR" sz="2000" dirty="0"/>
            <a:t>Ε</a:t>
          </a:r>
          <a:r>
            <a:rPr lang="en-US" sz="2000" dirty="0"/>
            <a:t>SEP - eTwinning</a:t>
          </a:r>
          <a:endParaRPr lang="el-GR" sz="2000" dirty="0"/>
        </a:p>
        <a:p>
          <a:r>
            <a:rPr lang="en-GB" sz="2000" dirty="0"/>
            <a:t>https://school-education.ec.europa.eu</a:t>
          </a:r>
          <a:endParaRPr lang="en-US" sz="2000" dirty="0"/>
        </a:p>
      </dgm:t>
    </dgm:pt>
    <dgm:pt modelId="{76BC20A5-93D4-4FAD-869D-65A4908CC82A}" type="parTrans" cxnId="{ED65B0B9-12A5-4992-91AD-3E39611787FA}">
      <dgm:prSet/>
      <dgm:spPr/>
      <dgm:t>
        <a:bodyPr/>
        <a:lstStyle/>
        <a:p>
          <a:endParaRPr lang="en-US"/>
        </a:p>
      </dgm:t>
    </dgm:pt>
    <dgm:pt modelId="{1BBBB47D-8279-4218-86F8-D1FA8DAD8B4C}" type="sibTrans" cxnId="{ED65B0B9-12A5-4992-91AD-3E39611787FA}">
      <dgm:prSet/>
      <dgm:spPr/>
      <dgm:t>
        <a:bodyPr/>
        <a:lstStyle/>
        <a:p>
          <a:endParaRPr lang="en-US"/>
        </a:p>
      </dgm:t>
    </dgm:pt>
    <dgm:pt modelId="{985C7545-7D27-49CC-87A8-001E731BAA50}" type="pres">
      <dgm:prSet presAssocID="{7CA46729-955E-4DCF-BD8E-0EE6711658BC}" presName="diagram" presStyleCnt="0">
        <dgm:presLayoutVars>
          <dgm:dir/>
        </dgm:presLayoutVars>
      </dgm:prSet>
      <dgm:spPr/>
    </dgm:pt>
    <dgm:pt modelId="{509A132F-E09E-411E-820E-7760D1FD716C}" type="pres">
      <dgm:prSet presAssocID="{59A7C662-E046-4DA4-8C24-78B733340E7B}" presName="composite" presStyleCnt="0"/>
      <dgm:spPr/>
    </dgm:pt>
    <dgm:pt modelId="{A25DE2EC-3EC6-4843-9AC6-7C4EA5F1BA7E}" type="pres">
      <dgm:prSet presAssocID="{59A7C662-E046-4DA4-8C24-78B733340E7B}" presName="Image" presStyleLbl="bgShp" presStyleIdx="0" presStyleCnt="1" custLinFactNeighborX="-20659" custLinFactNeighborY="1358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39AC7249-DC66-45BF-B91D-00FB5BF9ACF7}" type="pres">
      <dgm:prSet presAssocID="{59A7C662-E046-4DA4-8C24-78B733340E7B}" presName="Parent" presStyleLbl="node0" presStyleIdx="0" presStyleCnt="1" custScaleX="84691" custScaleY="76990" custLinFactNeighborX="38301" custLinFactNeighborY="-96758">
        <dgm:presLayoutVars>
          <dgm:bulletEnabled val="1"/>
        </dgm:presLayoutVars>
      </dgm:prSet>
      <dgm:spPr/>
    </dgm:pt>
  </dgm:ptLst>
  <dgm:cxnLst>
    <dgm:cxn modelId="{AD89D158-1A02-4B9A-955B-5F88314426FA}" type="presOf" srcId="{7CA46729-955E-4DCF-BD8E-0EE6711658BC}" destId="{985C7545-7D27-49CC-87A8-001E731BAA50}" srcOrd="0" destOrd="0" presId="urn:microsoft.com/office/officeart/2008/layout/BendingPictureCaption"/>
    <dgm:cxn modelId="{D95256AF-B4E2-40FA-BDC7-0A7FFEDFC473}" type="presOf" srcId="{59A7C662-E046-4DA4-8C24-78B733340E7B}" destId="{39AC7249-DC66-45BF-B91D-00FB5BF9ACF7}" srcOrd="0" destOrd="0" presId="urn:microsoft.com/office/officeart/2008/layout/BendingPictureCaption"/>
    <dgm:cxn modelId="{ED65B0B9-12A5-4992-91AD-3E39611787FA}" srcId="{7CA46729-955E-4DCF-BD8E-0EE6711658BC}" destId="{59A7C662-E046-4DA4-8C24-78B733340E7B}" srcOrd="0" destOrd="0" parTransId="{76BC20A5-93D4-4FAD-869D-65A4908CC82A}" sibTransId="{1BBBB47D-8279-4218-86F8-D1FA8DAD8B4C}"/>
    <dgm:cxn modelId="{9C5900BE-5A24-49D9-B8C4-67F975B8E68F}" type="presParOf" srcId="{985C7545-7D27-49CC-87A8-001E731BAA50}" destId="{509A132F-E09E-411E-820E-7760D1FD716C}" srcOrd="0" destOrd="0" presId="urn:microsoft.com/office/officeart/2008/layout/BendingPictureCaption"/>
    <dgm:cxn modelId="{A12E73CD-B667-4BBA-B9A2-8AC661944DD5}" type="presParOf" srcId="{509A132F-E09E-411E-820E-7760D1FD716C}" destId="{A25DE2EC-3EC6-4843-9AC6-7C4EA5F1BA7E}" srcOrd="0" destOrd="0" presId="urn:microsoft.com/office/officeart/2008/layout/BendingPictureCaption"/>
    <dgm:cxn modelId="{E0EC4C94-BEFA-494B-9738-CD4BB7B7BD99}" type="presParOf" srcId="{509A132F-E09E-411E-820E-7760D1FD716C}" destId="{39AC7249-DC66-45BF-B91D-00FB5BF9AC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46729-955E-4DCF-BD8E-0EE6711658B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7C662-E046-4DA4-8C24-78B733340E7B}">
      <dgm:prSet phldrT="[Text]"/>
      <dgm:spPr>
        <a:solidFill>
          <a:srgbClr val="00A99D"/>
        </a:solidFill>
      </dgm:spPr>
      <dgm:t>
        <a:bodyPr/>
        <a:lstStyle/>
        <a:p>
          <a:r>
            <a:rPr lang="en-US" dirty="0"/>
            <a:t>EPALE</a:t>
          </a:r>
        </a:p>
        <a:p>
          <a:r>
            <a:rPr lang="en-US" dirty="0">
              <a:hlinkClick xmlns:r="http://schemas.openxmlformats.org/officeDocument/2006/relationships" r:id="rId1" action="ppaction://hlinkfile"/>
            </a:rPr>
            <a:t>ec.europa.eu/</a:t>
          </a:r>
          <a:r>
            <a:rPr lang="en-US" dirty="0" err="1">
              <a:hlinkClick xmlns:r="http://schemas.openxmlformats.org/officeDocument/2006/relationships" r:id="rId1" action="ppaction://hlinkfile"/>
            </a:rPr>
            <a:t>epale</a:t>
          </a:r>
          <a:endParaRPr lang="el-GR" dirty="0"/>
        </a:p>
      </dgm:t>
    </dgm:pt>
    <dgm:pt modelId="{76BC20A5-93D4-4FAD-869D-65A4908CC82A}" type="parTrans" cxnId="{ED65B0B9-12A5-4992-91AD-3E39611787FA}">
      <dgm:prSet/>
      <dgm:spPr/>
      <dgm:t>
        <a:bodyPr/>
        <a:lstStyle/>
        <a:p>
          <a:endParaRPr lang="en-US"/>
        </a:p>
      </dgm:t>
    </dgm:pt>
    <dgm:pt modelId="{1BBBB47D-8279-4218-86F8-D1FA8DAD8B4C}" type="sibTrans" cxnId="{ED65B0B9-12A5-4992-91AD-3E39611787FA}">
      <dgm:prSet/>
      <dgm:spPr/>
      <dgm:t>
        <a:bodyPr/>
        <a:lstStyle/>
        <a:p>
          <a:endParaRPr lang="en-US"/>
        </a:p>
      </dgm:t>
    </dgm:pt>
    <dgm:pt modelId="{985C7545-7D27-49CC-87A8-001E731BAA50}" type="pres">
      <dgm:prSet presAssocID="{7CA46729-955E-4DCF-BD8E-0EE6711658BC}" presName="diagram" presStyleCnt="0">
        <dgm:presLayoutVars>
          <dgm:dir/>
        </dgm:presLayoutVars>
      </dgm:prSet>
      <dgm:spPr/>
    </dgm:pt>
    <dgm:pt modelId="{509A132F-E09E-411E-820E-7760D1FD716C}" type="pres">
      <dgm:prSet presAssocID="{59A7C662-E046-4DA4-8C24-78B733340E7B}" presName="composite" presStyleCnt="0"/>
      <dgm:spPr/>
    </dgm:pt>
    <dgm:pt modelId="{A25DE2EC-3EC6-4843-9AC6-7C4EA5F1BA7E}" type="pres">
      <dgm:prSet presAssocID="{59A7C662-E046-4DA4-8C24-78B733340E7B}" presName="Image" presStyleLbl="bgShp" presStyleIdx="0" presStyleCnt="1" custScaleX="85325" custScaleY="72810" custLinFactNeighborX="4868" custLinFactNeighborY="-283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39AC7249-DC66-45BF-B91D-00FB5BF9ACF7}" type="pres">
      <dgm:prSet presAssocID="{59A7C662-E046-4DA4-8C24-78B733340E7B}" presName="Parent" presStyleLbl="node0" presStyleIdx="0" presStyleCnt="1" custScaleX="88673" custScaleY="47509">
        <dgm:presLayoutVars>
          <dgm:bulletEnabled val="1"/>
        </dgm:presLayoutVars>
      </dgm:prSet>
      <dgm:spPr/>
    </dgm:pt>
  </dgm:ptLst>
  <dgm:cxnLst>
    <dgm:cxn modelId="{C390485F-3C27-438B-A590-D85B0E01B949}" type="presOf" srcId="{59A7C662-E046-4DA4-8C24-78B733340E7B}" destId="{39AC7249-DC66-45BF-B91D-00FB5BF9ACF7}" srcOrd="0" destOrd="0" presId="urn:microsoft.com/office/officeart/2008/layout/BendingPictureCaption"/>
    <dgm:cxn modelId="{ED65B0B9-12A5-4992-91AD-3E39611787FA}" srcId="{7CA46729-955E-4DCF-BD8E-0EE6711658BC}" destId="{59A7C662-E046-4DA4-8C24-78B733340E7B}" srcOrd="0" destOrd="0" parTransId="{76BC20A5-93D4-4FAD-869D-65A4908CC82A}" sibTransId="{1BBBB47D-8279-4218-86F8-D1FA8DAD8B4C}"/>
    <dgm:cxn modelId="{EA1900F2-FDA4-47CB-A20B-8D81447DA7A4}" type="presOf" srcId="{7CA46729-955E-4DCF-BD8E-0EE6711658BC}" destId="{985C7545-7D27-49CC-87A8-001E731BAA50}" srcOrd="0" destOrd="0" presId="urn:microsoft.com/office/officeart/2008/layout/BendingPictureCaption"/>
    <dgm:cxn modelId="{C7F9F68E-B5F1-4C1D-A2EE-604857258F3A}" type="presParOf" srcId="{985C7545-7D27-49CC-87A8-001E731BAA50}" destId="{509A132F-E09E-411E-820E-7760D1FD716C}" srcOrd="0" destOrd="0" presId="urn:microsoft.com/office/officeart/2008/layout/BendingPictureCaption"/>
    <dgm:cxn modelId="{83B7F090-F6E7-4A5C-BC61-7AD37FB1399C}" type="presParOf" srcId="{509A132F-E09E-411E-820E-7760D1FD716C}" destId="{A25DE2EC-3EC6-4843-9AC6-7C4EA5F1BA7E}" srcOrd="0" destOrd="0" presId="urn:microsoft.com/office/officeart/2008/layout/BendingPictureCaption"/>
    <dgm:cxn modelId="{7F8FD40C-45F8-4844-AC46-BE5E540532A1}" type="presParOf" srcId="{509A132F-E09E-411E-820E-7760D1FD716C}" destId="{39AC7249-DC66-45BF-B91D-00FB5BF9AC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7BECF-4265-4660-928E-19C0CED322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EA81AA-F241-44A8-B507-8603DCBB4FB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400" b="0" dirty="0">
              <a:latin typeface="Century Gothic" panose="020B0502020202020204" pitchFamily="34" charset="0"/>
            </a:rPr>
            <a:t>Βάσει μοναδιαίου κόστους</a:t>
          </a:r>
          <a:endParaRPr lang="en-US" sz="2400" b="0" dirty="0">
            <a:latin typeface="Century Gothic" panose="020B0502020202020204" pitchFamily="34" charset="0"/>
          </a:endParaRPr>
        </a:p>
      </dgm:t>
    </dgm:pt>
    <dgm:pt modelId="{584EAC28-7971-4AD6-82CB-4D28D326159A}" type="parTrans" cxnId="{DE6B385D-6A20-4683-A490-FEB3C0547D65}">
      <dgm:prSet/>
      <dgm:spPr/>
      <dgm:t>
        <a:bodyPr/>
        <a:lstStyle/>
        <a:p>
          <a:endParaRPr lang="en-US"/>
        </a:p>
      </dgm:t>
    </dgm:pt>
    <dgm:pt modelId="{787BC3D2-C5FD-4B27-B5BC-435D87F2370D}" type="sibTrans" cxnId="{DE6B385D-6A20-4683-A490-FEB3C0547D65}">
      <dgm:prSet/>
      <dgm:spPr/>
      <dgm:t>
        <a:bodyPr/>
        <a:lstStyle/>
        <a:p>
          <a:endParaRPr lang="en-US"/>
        </a:p>
      </dgm:t>
    </dgm:pt>
    <dgm:pt modelId="{7208BF59-1FE9-426B-AF23-5D9DBA858B49}">
      <dgm:prSet phldrT="[Text]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Οργανωτικά έξοδα </a:t>
          </a:r>
          <a:endParaRPr lang="en-US" dirty="0"/>
        </a:p>
      </dgm:t>
    </dgm:pt>
    <dgm:pt modelId="{37FCC0E3-1033-45A1-A752-23033847080D}" type="parTrans" cxnId="{77CD7D68-2A03-4D4B-B847-062E96B45DA7}">
      <dgm:prSet/>
      <dgm:spPr/>
      <dgm:t>
        <a:bodyPr/>
        <a:lstStyle/>
        <a:p>
          <a:endParaRPr lang="en-US"/>
        </a:p>
      </dgm:t>
    </dgm:pt>
    <dgm:pt modelId="{E8E19BF2-5227-4D16-8C08-DCC0679A0E8E}" type="sibTrans" cxnId="{77CD7D68-2A03-4D4B-B847-062E96B45DA7}">
      <dgm:prSet/>
      <dgm:spPr/>
      <dgm:t>
        <a:bodyPr/>
        <a:lstStyle/>
        <a:p>
          <a:endParaRPr lang="en-US"/>
        </a:p>
      </dgm:t>
    </dgm:pt>
    <dgm:pt modelId="{5AEF1A82-1E49-4640-9F7F-167CCADB81D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400" b="0" dirty="0">
              <a:latin typeface="Century Gothic" panose="020B0502020202020204" pitchFamily="34" charset="0"/>
            </a:rPr>
            <a:t>Βάσει πραγματικών εξόδων</a:t>
          </a:r>
          <a:endParaRPr lang="en-US" sz="2400" b="0" dirty="0">
            <a:latin typeface="Century Gothic" panose="020B0502020202020204" pitchFamily="34" charset="0"/>
          </a:endParaRPr>
        </a:p>
      </dgm:t>
    </dgm:pt>
    <dgm:pt modelId="{B85CE9F9-30EB-497A-9B41-979B5E037035}" type="parTrans" cxnId="{DB152ED4-F187-4A18-9893-B8ED2DEDCDD2}">
      <dgm:prSet/>
      <dgm:spPr/>
      <dgm:t>
        <a:bodyPr/>
        <a:lstStyle/>
        <a:p>
          <a:endParaRPr lang="en-US"/>
        </a:p>
      </dgm:t>
    </dgm:pt>
    <dgm:pt modelId="{A672B1EC-8EEF-4E55-A801-552176B0608C}" type="sibTrans" cxnId="{DB152ED4-F187-4A18-9893-B8ED2DEDCDD2}">
      <dgm:prSet/>
      <dgm:spPr/>
      <dgm:t>
        <a:bodyPr/>
        <a:lstStyle/>
        <a:p>
          <a:endParaRPr lang="en-US"/>
        </a:p>
      </dgm:t>
    </dgm:pt>
    <dgm:pt modelId="{A453FD26-6B35-4400-88CF-FF0CEF2833E9}">
      <dgm:prSet phldrT="[Text]"/>
      <dgm:spPr/>
      <dgm:t>
        <a:bodyPr/>
        <a:lstStyle/>
        <a:p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Επιχορήγηση ατόμων από ευάλωτες ομάδες</a:t>
          </a:r>
          <a:endParaRPr lang="en-US" dirty="0"/>
        </a:p>
      </dgm:t>
    </dgm:pt>
    <dgm:pt modelId="{540201CB-69CD-49D3-976A-46B6FFFC3AFB}" type="parTrans" cxnId="{A43649EA-005D-4AAF-BBFB-28E9D9AF2B16}">
      <dgm:prSet/>
      <dgm:spPr/>
      <dgm:t>
        <a:bodyPr/>
        <a:lstStyle/>
        <a:p>
          <a:endParaRPr lang="en-US"/>
        </a:p>
      </dgm:t>
    </dgm:pt>
    <dgm:pt modelId="{FBD84BEE-CBE5-442C-9522-2A08CAB83FEB}" type="sibTrans" cxnId="{A43649EA-005D-4AAF-BBFB-28E9D9AF2B16}">
      <dgm:prSet/>
      <dgm:spPr/>
      <dgm:t>
        <a:bodyPr/>
        <a:lstStyle/>
        <a:p>
          <a:endParaRPr lang="en-US"/>
        </a:p>
      </dgm:t>
    </dgm:pt>
    <dgm:pt modelId="{4C184FF2-DD29-44FA-954B-3B87333AC9D6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ταξιδίου </a:t>
          </a:r>
        </a:p>
      </dgm:t>
    </dgm:pt>
    <dgm:pt modelId="{00FFEB19-883B-40C6-BC57-A7EECC91D046}" type="parTrans" cxnId="{06873691-88EB-48E2-8FB5-5559BF9B0F89}">
      <dgm:prSet/>
      <dgm:spPr/>
      <dgm:t>
        <a:bodyPr/>
        <a:lstStyle/>
        <a:p>
          <a:endParaRPr lang="en-US"/>
        </a:p>
      </dgm:t>
    </dgm:pt>
    <dgm:pt modelId="{AE9EEACF-7E1C-4F8F-94FD-124E8BC75B75}" type="sibTrans" cxnId="{06873691-88EB-48E2-8FB5-5559BF9B0F89}">
      <dgm:prSet/>
      <dgm:spPr/>
      <dgm:t>
        <a:bodyPr/>
        <a:lstStyle/>
        <a:p>
          <a:endParaRPr lang="en-US"/>
        </a:p>
      </dgm:t>
    </dgm:pt>
    <dgm:pt modelId="{205528CA-998B-4905-8146-F17842DC4057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διαβίωσης </a:t>
          </a:r>
        </a:p>
      </dgm:t>
    </dgm:pt>
    <dgm:pt modelId="{830DEE71-C35B-434C-8A21-5CD5DC38FC60}" type="parTrans" cxnId="{CA027674-484A-4F92-826F-DBDEE3273D8F}">
      <dgm:prSet/>
      <dgm:spPr/>
      <dgm:t>
        <a:bodyPr/>
        <a:lstStyle/>
        <a:p>
          <a:endParaRPr lang="en-US"/>
        </a:p>
      </dgm:t>
    </dgm:pt>
    <dgm:pt modelId="{52E4B5DC-076D-41A3-A381-4E06AD5C6D4E}" type="sibTrans" cxnId="{CA027674-484A-4F92-826F-DBDEE3273D8F}">
      <dgm:prSet/>
      <dgm:spPr/>
      <dgm:t>
        <a:bodyPr/>
        <a:lstStyle/>
        <a:p>
          <a:endParaRPr lang="en-US"/>
        </a:p>
      </dgm:t>
    </dgm:pt>
    <dgm:pt modelId="{8DB56731-C5B4-45EE-8146-8821FEE9107E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Δίδακτρα σεμιναρίων</a:t>
          </a:r>
        </a:p>
      </dgm:t>
    </dgm:pt>
    <dgm:pt modelId="{7785FB79-4F8C-4D3F-84AF-E763E59047C1}" type="parTrans" cxnId="{6900443D-B149-48B4-B1C1-1BEC63433BB9}">
      <dgm:prSet/>
      <dgm:spPr/>
      <dgm:t>
        <a:bodyPr/>
        <a:lstStyle/>
        <a:p>
          <a:endParaRPr lang="en-US"/>
        </a:p>
      </dgm:t>
    </dgm:pt>
    <dgm:pt modelId="{994FFCDF-522B-4F26-B941-C33BBBCE2473}" type="sibTrans" cxnId="{6900443D-B149-48B4-B1C1-1BEC63433BB9}">
      <dgm:prSet/>
      <dgm:spPr/>
      <dgm:t>
        <a:bodyPr/>
        <a:lstStyle/>
        <a:p>
          <a:endParaRPr lang="en-US"/>
        </a:p>
      </dgm:t>
    </dgm:pt>
    <dgm:pt modelId="{BF39CBCD-97F2-4589-83CC-A75F860D6E3D}">
      <dgm:prSet/>
      <dgm:spPr/>
      <dgm:t>
        <a:bodyPr/>
        <a:lstStyle/>
        <a:p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Ειδικές δαπάνες</a:t>
          </a:r>
          <a:endParaRPr lang="en-GB" dirty="0">
            <a:solidFill>
              <a:schemeClr val="tx1">
                <a:lumMod val="75000"/>
                <a:lumOff val="25000"/>
              </a:schemeClr>
            </a:solidFill>
            <a:latin typeface="Century Gothic" panose="020B0502020202020204" pitchFamily="34" charset="0"/>
          </a:endParaRPr>
        </a:p>
      </dgm:t>
    </dgm:pt>
    <dgm:pt modelId="{A61069C9-2EB1-4629-B608-E8BCE5B4327C}" type="parTrans" cxnId="{FE1EF0CF-8BE1-443B-8CC6-486A5498E4E1}">
      <dgm:prSet/>
      <dgm:spPr/>
      <dgm:t>
        <a:bodyPr/>
        <a:lstStyle/>
        <a:p>
          <a:endParaRPr lang="en-US"/>
        </a:p>
      </dgm:t>
    </dgm:pt>
    <dgm:pt modelId="{04E214FE-1D61-4B92-9D03-1A9833DF945D}" type="sibTrans" cxnId="{FE1EF0CF-8BE1-443B-8CC6-486A5498E4E1}">
      <dgm:prSet/>
      <dgm:spPr/>
      <dgm:t>
        <a:bodyPr/>
        <a:lstStyle/>
        <a:p>
          <a:endParaRPr lang="en-US"/>
        </a:p>
      </dgm:t>
    </dgm:pt>
    <dgm:pt modelId="{7BD18E7A-AD80-471C-8812-3EA4B2C5A1BC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Προπαρασκευαστικές επισκέψεις</a:t>
          </a:r>
        </a:p>
      </dgm:t>
    </dgm:pt>
    <dgm:pt modelId="{AE9C945C-92A2-42F9-89F4-B95A7E042951}" type="parTrans" cxnId="{398014A4-0190-48FC-BE23-82630A21A74A}">
      <dgm:prSet/>
      <dgm:spPr/>
      <dgm:t>
        <a:bodyPr/>
        <a:lstStyle/>
        <a:p>
          <a:endParaRPr lang="en-US"/>
        </a:p>
      </dgm:t>
    </dgm:pt>
    <dgm:pt modelId="{1AB3F250-C7F1-4C1C-8E9B-CE033F4D4802}" type="sibTrans" cxnId="{398014A4-0190-48FC-BE23-82630A21A74A}">
      <dgm:prSet/>
      <dgm:spPr/>
      <dgm:t>
        <a:bodyPr/>
        <a:lstStyle/>
        <a:p>
          <a:endParaRPr lang="en-US"/>
        </a:p>
      </dgm:t>
    </dgm:pt>
    <dgm:pt modelId="{FB3DB75A-AE2A-4941-865D-A2D1FE3FD5D3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γλωσσικής προετοιμασίας (όπου εφαρμόζεται)</a:t>
          </a:r>
        </a:p>
      </dgm:t>
    </dgm:pt>
    <dgm:pt modelId="{9CE842D5-272D-405F-BA8A-3B7FE1CB2F9E}" type="sibTrans" cxnId="{75D601F1-9F12-4218-A24E-7E3310CD5034}">
      <dgm:prSet/>
      <dgm:spPr/>
      <dgm:t>
        <a:bodyPr/>
        <a:lstStyle/>
        <a:p>
          <a:endParaRPr lang="en-US"/>
        </a:p>
      </dgm:t>
    </dgm:pt>
    <dgm:pt modelId="{BACEE4C7-733C-4A77-A412-6A59CD043C86}" type="parTrans" cxnId="{75D601F1-9F12-4218-A24E-7E3310CD5034}">
      <dgm:prSet/>
      <dgm:spPr/>
      <dgm:t>
        <a:bodyPr/>
        <a:lstStyle/>
        <a:p>
          <a:endParaRPr lang="en-US"/>
        </a:p>
      </dgm:t>
    </dgm:pt>
    <dgm:pt modelId="{EA93E931-3FA2-4D6F-83A5-CB003BA91E02}">
      <dgm:prSet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Στήριξη για ένταξη</a:t>
          </a:r>
        </a:p>
      </dgm:t>
    </dgm:pt>
    <dgm:pt modelId="{2D5A2474-2463-48B7-8477-A95C2D5A29D2}" type="parTrans" cxnId="{9B66563C-38B6-4D47-837E-FC72673B4187}">
      <dgm:prSet/>
      <dgm:spPr/>
      <dgm:t>
        <a:bodyPr/>
        <a:lstStyle/>
        <a:p>
          <a:endParaRPr lang="en-US"/>
        </a:p>
      </dgm:t>
    </dgm:pt>
    <dgm:pt modelId="{36AF0F88-D1D2-465A-B9D5-3F1B801D07B6}" type="sibTrans" cxnId="{9B66563C-38B6-4D47-837E-FC72673B4187}">
      <dgm:prSet/>
      <dgm:spPr/>
      <dgm:t>
        <a:bodyPr/>
        <a:lstStyle/>
        <a:p>
          <a:endParaRPr lang="en-US"/>
        </a:p>
      </dgm:t>
    </dgm:pt>
    <dgm:pt modelId="{6245224C-24B1-4EB6-89E4-DD24CF4C1E74}" type="pres">
      <dgm:prSet presAssocID="{EC97BECF-4265-4660-928E-19C0CED322FC}" presName="linear" presStyleCnt="0">
        <dgm:presLayoutVars>
          <dgm:animLvl val="lvl"/>
          <dgm:resizeHandles val="exact"/>
        </dgm:presLayoutVars>
      </dgm:prSet>
      <dgm:spPr/>
    </dgm:pt>
    <dgm:pt modelId="{B6AFAD86-D97F-49F3-991D-89CB1110D0FC}" type="pres">
      <dgm:prSet presAssocID="{0AEA81AA-F241-44A8-B507-8603DCBB4FBE}" presName="parentText" presStyleLbl="node1" presStyleIdx="0" presStyleCnt="2" custScaleX="94080" custLinFactNeighborX="-418" custLinFactNeighborY="-615">
        <dgm:presLayoutVars>
          <dgm:chMax val="0"/>
          <dgm:bulletEnabled val="1"/>
        </dgm:presLayoutVars>
      </dgm:prSet>
      <dgm:spPr/>
    </dgm:pt>
    <dgm:pt modelId="{95500D3E-20F7-4931-A624-9154A111CE1B}" type="pres">
      <dgm:prSet presAssocID="{0AEA81AA-F241-44A8-B507-8603DCBB4FBE}" presName="childText" presStyleLbl="revTx" presStyleIdx="0" presStyleCnt="2">
        <dgm:presLayoutVars>
          <dgm:bulletEnabled val="1"/>
        </dgm:presLayoutVars>
      </dgm:prSet>
      <dgm:spPr/>
    </dgm:pt>
    <dgm:pt modelId="{7FB70556-8499-4A16-9503-7601EF30D601}" type="pres">
      <dgm:prSet presAssocID="{5AEF1A82-1E49-4640-9F7F-167CCADB81D7}" presName="parentText" presStyleLbl="node1" presStyleIdx="1" presStyleCnt="2" custScaleX="94080">
        <dgm:presLayoutVars>
          <dgm:chMax val="0"/>
          <dgm:bulletEnabled val="1"/>
        </dgm:presLayoutVars>
      </dgm:prSet>
      <dgm:spPr/>
    </dgm:pt>
    <dgm:pt modelId="{5661C2E9-7FB6-40F4-A401-8B2B73FC6636}" type="pres">
      <dgm:prSet presAssocID="{5AEF1A82-1E49-4640-9F7F-167CCADB81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E8EC404-AAA7-45AF-8040-70F9B96F099E}" type="presOf" srcId="{7208BF59-1FE9-426B-AF23-5D9DBA858B49}" destId="{95500D3E-20F7-4931-A624-9154A111CE1B}" srcOrd="0" destOrd="0" presId="urn:microsoft.com/office/officeart/2005/8/layout/vList2"/>
    <dgm:cxn modelId="{4689B30C-29E6-4233-8D49-8FA8E5D9C591}" type="presOf" srcId="{EC97BECF-4265-4660-928E-19C0CED322FC}" destId="{6245224C-24B1-4EB6-89E4-DD24CF4C1E74}" srcOrd="0" destOrd="0" presId="urn:microsoft.com/office/officeart/2005/8/layout/vList2"/>
    <dgm:cxn modelId="{5C262412-C8AC-4E07-94BD-5CCEF0631522}" type="presOf" srcId="{205528CA-998B-4905-8146-F17842DC4057}" destId="{95500D3E-20F7-4931-A624-9154A111CE1B}" srcOrd="0" destOrd="2" presId="urn:microsoft.com/office/officeart/2005/8/layout/vList2"/>
    <dgm:cxn modelId="{8927BE13-3F37-45AD-81AF-74D4AFB75F34}" type="presOf" srcId="{5AEF1A82-1E49-4640-9F7F-167CCADB81D7}" destId="{7FB70556-8499-4A16-9503-7601EF30D601}" srcOrd="0" destOrd="0" presId="urn:microsoft.com/office/officeart/2005/8/layout/vList2"/>
    <dgm:cxn modelId="{E6C5831F-86B9-44CB-91F4-C5B68B23178C}" type="presOf" srcId="{EA93E931-3FA2-4D6F-83A5-CB003BA91E02}" destId="{95500D3E-20F7-4931-A624-9154A111CE1B}" srcOrd="0" destOrd="4" presId="urn:microsoft.com/office/officeart/2005/8/layout/vList2"/>
    <dgm:cxn modelId="{4294E725-FC60-4114-886F-C0778C0EAB32}" type="presOf" srcId="{BF39CBCD-97F2-4589-83CC-A75F860D6E3D}" destId="{5661C2E9-7FB6-40F4-A401-8B2B73FC6636}" srcOrd="0" destOrd="1" presId="urn:microsoft.com/office/officeart/2005/8/layout/vList2"/>
    <dgm:cxn modelId="{8B00862A-1278-4214-AFF6-03AB8ECFB7E2}" type="presOf" srcId="{8DB56731-C5B4-45EE-8146-8821FEE9107E}" destId="{95500D3E-20F7-4931-A624-9154A111CE1B}" srcOrd="0" destOrd="3" presId="urn:microsoft.com/office/officeart/2005/8/layout/vList2"/>
    <dgm:cxn modelId="{9B66563C-38B6-4D47-837E-FC72673B4187}" srcId="{0AEA81AA-F241-44A8-B507-8603DCBB4FBE}" destId="{EA93E931-3FA2-4D6F-83A5-CB003BA91E02}" srcOrd="4" destOrd="0" parTransId="{2D5A2474-2463-48B7-8477-A95C2D5A29D2}" sibTransId="{36AF0F88-D1D2-465A-B9D5-3F1B801D07B6}"/>
    <dgm:cxn modelId="{6900443D-B149-48B4-B1C1-1BEC63433BB9}" srcId="{0AEA81AA-F241-44A8-B507-8603DCBB4FBE}" destId="{8DB56731-C5B4-45EE-8146-8821FEE9107E}" srcOrd="3" destOrd="0" parTransId="{7785FB79-4F8C-4D3F-84AF-E763E59047C1}" sibTransId="{994FFCDF-522B-4F26-B941-C33BBBCE2473}"/>
    <dgm:cxn modelId="{DE6B385D-6A20-4683-A490-FEB3C0547D65}" srcId="{EC97BECF-4265-4660-928E-19C0CED322FC}" destId="{0AEA81AA-F241-44A8-B507-8603DCBB4FBE}" srcOrd="0" destOrd="0" parTransId="{584EAC28-7971-4AD6-82CB-4D28D326159A}" sibTransId="{787BC3D2-C5FD-4B27-B5BC-435D87F2370D}"/>
    <dgm:cxn modelId="{1E14F141-C692-4286-B2BA-C7A30BF0A92B}" type="presOf" srcId="{7BD18E7A-AD80-471C-8812-3EA4B2C5A1BC}" destId="{95500D3E-20F7-4931-A624-9154A111CE1B}" srcOrd="0" destOrd="5" presId="urn:microsoft.com/office/officeart/2005/8/layout/vList2"/>
    <dgm:cxn modelId="{77CD7D68-2A03-4D4B-B847-062E96B45DA7}" srcId="{0AEA81AA-F241-44A8-B507-8603DCBB4FBE}" destId="{7208BF59-1FE9-426B-AF23-5D9DBA858B49}" srcOrd="0" destOrd="0" parTransId="{37FCC0E3-1033-45A1-A752-23033847080D}" sibTransId="{E8E19BF2-5227-4D16-8C08-DCC0679A0E8E}"/>
    <dgm:cxn modelId="{CA027674-484A-4F92-826F-DBDEE3273D8F}" srcId="{0AEA81AA-F241-44A8-B507-8603DCBB4FBE}" destId="{205528CA-998B-4905-8146-F17842DC4057}" srcOrd="2" destOrd="0" parTransId="{830DEE71-C35B-434C-8A21-5CD5DC38FC60}" sibTransId="{52E4B5DC-076D-41A3-A381-4E06AD5C6D4E}"/>
    <dgm:cxn modelId="{4810A358-6314-4B50-83DE-52C3597EB8A0}" type="presOf" srcId="{A453FD26-6B35-4400-88CF-FF0CEF2833E9}" destId="{5661C2E9-7FB6-40F4-A401-8B2B73FC6636}" srcOrd="0" destOrd="0" presId="urn:microsoft.com/office/officeart/2005/8/layout/vList2"/>
    <dgm:cxn modelId="{06873691-88EB-48E2-8FB5-5559BF9B0F89}" srcId="{0AEA81AA-F241-44A8-B507-8603DCBB4FBE}" destId="{4C184FF2-DD29-44FA-954B-3B87333AC9D6}" srcOrd="1" destOrd="0" parTransId="{00FFEB19-883B-40C6-BC57-A7EECC91D046}" sibTransId="{AE9EEACF-7E1C-4F8F-94FD-124E8BC75B75}"/>
    <dgm:cxn modelId="{D68DE8A0-C68F-418A-A34B-0AF9CB86862A}" type="presOf" srcId="{FB3DB75A-AE2A-4941-865D-A2D1FE3FD5D3}" destId="{95500D3E-20F7-4931-A624-9154A111CE1B}" srcOrd="0" destOrd="6" presId="urn:microsoft.com/office/officeart/2005/8/layout/vList2"/>
    <dgm:cxn modelId="{398014A4-0190-48FC-BE23-82630A21A74A}" srcId="{0AEA81AA-F241-44A8-B507-8603DCBB4FBE}" destId="{7BD18E7A-AD80-471C-8812-3EA4B2C5A1BC}" srcOrd="5" destOrd="0" parTransId="{AE9C945C-92A2-42F9-89F4-B95A7E042951}" sibTransId="{1AB3F250-C7F1-4C1C-8E9B-CE033F4D4802}"/>
    <dgm:cxn modelId="{444F51BC-0F7F-49D2-9146-F55CFD70C52E}" type="presOf" srcId="{0AEA81AA-F241-44A8-B507-8603DCBB4FBE}" destId="{B6AFAD86-D97F-49F3-991D-89CB1110D0FC}" srcOrd="0" destOrd="0" presId="urn:microsoft.com/office/officeart/2005/8/layout/vList2"/>
    <dgm:cxn modelId="{FE1EF0CF-8BE1-443B-8CC6-486A5498E4E1}" srcId="{5AEF1A82-1E49-4640-9F7F-167CCADB81D7}" destId="{BF39CBCD-97F2-4589-83CC-A75F860D6E3D}" srcOrd="1" destOrd="0" parTransId="{A61069C9-2EB1-4629-B608-E8BCE5B4327C}" sibTransId="{04E214FE-1D61-4B92-9D03-1A9833DF945D}"/>
    <dgm:cxn modelId="{DB152ED4-F187-4A18-9893-B8ED2DEDCDD2}" srcId="{EC97BECF-4265-4660-928E-19C0CED322FC}" destId="{5AEF1A82-1E49-4640-9F7F-167CCADB81D7}" srcOrd="1" destOrd="0" parTransId="{B85CE9F9-30EB-497A-9B41-979B5E037035}" sibTransId="{A672B1EC-8EEF-4E55-A801-552176B0608C}"/>
    <dgm:cxn modelId="{0ACFF5E2-5D9D-4E3B-A261-61D6C1E9C709}" type="presOf" srcId="{4C184FF2-DD29-44FA-954B-3B87333AC9D6}" destId="{95500D3E-20F7-4931-A624-9154A111CE1B}" srcOrd="0" destOrd="1" presId="urn:microsoft.com/office/officeart/2005/8/layout/vList2"/>
    <dgm:cxn modelId="{A43649EA-005D-4AAF-BBFB-28E9D9AF2B16}" srcId="{5AEF1A82-1E49-4640-9F7F-167CCADB81D7}" destId="{A453FD26-6B35-4400-88CF-FF0CEF2833E9}" srcOrd="0" destOrd="0" parTransId="{540201CB-69CD-49D3-976A-46B6FFFC3AFB}" sibTransId="{FBD84BEE-CBE5-442C-9522-2A08CAB83FEB}"/>
    <dgm:cxn modelId="{75D601F1-9F12-4218-A24E-7E3310CD5034}" srcId="{0AEA81AA-F241-44A8-B507-8603DCBB4FBE}" destId="{FB3DB75A-AE2A-4941-865D-A2D1FE3FD5D3}" srcOrd="6" destOrd="0" parTransId="{BACEE4C7-733C-4A77-A412-6A59CD043C86}" sibTransId="{9CE842D5-272D-405F-BA8A-3B7FE1CB2F9E}"/>
    <dgm:cxn modelId="{920145BC-E0CE-427A-8083-B7D757766511}" type="presParOf" srcId="{6245224C-24B1-4EB6-89E4-DD24CF4C1E74}" destId="{B6AFAD86-D97F-49F3-991D-89CB1110D0FC}" srcOrd="0" destOrd="0" presId="urn:microsoft.com/office/officeart/2005/8/layout/vList2"/>
    <dgm:cxn modelId="{92C9B80A-1603-4C60-A9B3-5D0A6AF8F350}" type="presParOf" srcId="{6245224C-24B1-4EB6-89E4-DD24CF4C1E74}" destId="{95500D3E-20F7-4931-A624-9154A111CE1B}" srcOrd="1" destOrd="0" presId="urn:microsoft.com/office/officeart/2005/8/layout/vList2"/>
    <dgm:cxn modelId="{CC0E735B-002B-49C7-9D2E-620C8CCB9FC2}" type="presParOf" srcId="{6245224C-24B1-4EB6-89E4-DD24CF4C1E74}" destId="{7FB70556-8499-4A16-9503-7601EF30D601}" srcOrd="2" destOrd="0" presId="urn:microsoft.com/office/officeart/2005/8/layout/vList2"/>
    <dgm:cxn modelId="{67721BFA-888D-497A-B8A2-EF2E920D5405}" type="presParOf" srcId="{6245224C-24B1-4EB6-89E4-DD24CF4C1E74}" destId="{5661C2E9-7FB6-40F4-A401-8B2B73FC66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710C01-5542-48E8-8695-0008D3C80750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41CEA1F1-1BEF-4EAA-BD94-32BE5C278D37}">
      <dgm:prSet phldrT="[Text]" custT="1"/>
      <dgm:spPr/>
      <dgm:t>
        <a:bodyPr/>
        <a:lstStyle/>
        <a:p>
          <a:r>
            <a: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Με λογαριασμό </a:t>
          </a:r>
          <a:r>
            <a: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EU Login </a:t>
          </a:r>
          <a:r>
            <a: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έχετε πρόσβαση στο </a:t>
          </a:r>
          <a:r>
            <a: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ORS </a:t>
          </a:r>
          <a:r>
            <a:rPr lang="el-GR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και στο </a:t>
          </a:r>
          <a:r>
            <a: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Web Form</a:t>
          </a:r>
        </a:p>
      </dgm:t>
    </dgm:pt>
    <dgm:pt modelId="{F124966D-6917-460E-98D9-A68630483525}" type="parTrans" cxnId="{E7DAAB1D-165B-4A8D-9F05-35ECF10EAC5E}">
      <dgm:prSet/>
      <dgm:spPr/>
      <dgm:t>
        <a:bodyPr/>
        <a:lstStyle/>
        <a:p>
          <a:endParaRPr lang="en-GB"/>
        </a:p>
      </dgm:t>
    </dgm:pt>
    <dgm:pt modelId="{B4CF113B-2C7E-4777-9D77-2392014EDD01}" type="sibTrans" cxnId="{E7DAAB1D-165B-4A8D-9F05-35ECF10EAC5E}">
      <dgm:prSet/>
      <dgm:spPr/>
      <dgm:t>
        <a:bodyPr/>
        <a:lstStyle/>
        <a:p>
          <a:endParaRPr lang="en-GB"/>
        </a:p>
      </dgm:t>
    </dgm:pt>
    <dgm:pt modelId="{6A457C97-FEE4-495D-AB0E-B2DCF4A4924C}">
      <dgm:prSet phldrT="[Text]" custT="1"/>
      <dgm:spPr/>
      <dgm:t>
        <a:bodyPr/>
        <a:lstStyle/>
        <a:p>
          <a:r>
            <a:rPr lang="el-GR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Ο</a:t>
          </a:r>
          <a:r>
            <a:rPr lang="en-GB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R</a:t>
          </a:r>
          <a:r>
            <a: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S</a:t>
          </a:r>
          <a:endParaRPr lang="en-GB" sz="2400" b="0" dirty="0">
            <a:solidFill>
              <a:schemeClr val="tx1">
                <a:lumMod val="75000"/>
                <a:lumOff val="25000"/>
              </a:schemeClr>
            </a:solidFill>
            <a:latin typeface="Century Gothic" panose="020B0502020202020204" pitchFamily="34" charset="0"/>
          </a:endParaRPr>
        </a:p>
      </dgm:t>
    </dgm:pt>
    <dgm:pt modelId="{FFE54B83-7C0D-4FAE-ACAB-C21B538E2119}" type="parTrans" cxnId="{EDEF12CF-0629-441B-8F4E-B0C7233442F9}">
      <dgm:prSet/>
      <dgm:spPr/>
      <dgm:t>
        <a:bodyPr/>
        <a:lstStyle/>
        <a:p>
          <a:endParaRPr lang="en-GB"/>
        </a:p>
      </dgm:t>
    </dgm:pt>
    <dgm:pt modelId="{02DEBCF5-A4A0-455A-ABBD-09EE7029C3DD}" type="sibTrans" cxnId="{EDEF12CF-0629-441B-8F4E-B0C7233442F9}">
      <dgm:prSet/>
      <dgm:spPr/>
      <dgm:t>
        <a:bodyPr/>
        <a:lstStyle/>
        <a:p>
          <a:endParaRPr lang="en-GB"/>
        </a:p>
      </dgm:t>
    </dgm:pt>
    <dgm:pt modelId="{A04E1AC7-EFBD-42FC-B62E-C754D1B3A938}">
      <dgm:prSet phldrT="[Text]" custT="1"/>
      <dgm:spPr/>
      <dgm:t>
        <a:bodyPr/>
        <a:lstStyle/>
        <a:p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Web Form</a:t>
          </a:r>
        </a:p>
      </dgm:t>
    </dgm:pt>
    <dgm:pt modelId="{33E80A57-6E96-401D-9264-6706F4D3864D}" type="parTrans" cxnId="{44AC12E0-8DC1-42FC-AB8A-D2242C43E8C2}">
      <dgm:prSet/>
      <dgm:spPr/>
      <dgm:t>
        <a:bodyPr/>
        <a:lstStyle/>
        <a:p>
          <a:endParaRPr lang="en-GB"/>
        </a:p>
      </dgm:t>
    </dgm:pt>
    <dgm:pt modelId="{30FFECD7-E493-41C9-8B39-49FA2F7EF75B}" type="sibTrans" cxnId="{44AC12E0-8DC1-42FC-AB8A-D2242C43E8C2}">
      <dgm:prSet/>
      <dgm:spPr/>
      <dgm:t>
        <a:bodyPr/>
        <a:lstStyle/>
        <a:p>
          <a:endParaRPr lang="en-GB"/>
        </a:p>
      </dgm:t>
    </dgm:pt>
    <dgm:pt modelId="{A406C109-D432-427F-A6BB-8714C4F0F6D5}" type="pres">
      <dgm:prSet presAssocID="{3B710C01-5542-48E8-8695-0008D3C80750}" presName="arrowDiagram" presStyleCnt="0">
        <dgm:presLayoutVars>
          <dgm:chMax val="5"/>
          <dgm:dir/>
          <dgm:resizeHandles val="exact"/>
        </dgm:presLayoutVars>
      </dgm:prSet>
      <dgm:spPr/>
    </dgm:pt>
    <dgm:pt modelId="{6EFAA76B-6FB8-499C-B456-D5BE1C925997}" type="pres">
      <dgm:prSet presAssocID="{3B710C01-5542-48E8-8695-0008D3C80750}" presName="arrow" presStyleLbl="bgShp" presStyleIdx="0" presStyleCnt="1"/>
      <dgm:spPr/>
    </dgm:pt>
    <dgm:pt modelId="{06B9E373-BED2-4080-A656-5E37BE3BF2F0}" type="pres">
      <dgm:prSet presAssocID="{3B710C01-5542-48E8-8695-0008D3C80750}" presName="arrowDiagram3" presStyleCnt="0"/>
      <dgm:spPr/>
    </dgm:pt>
    <dgm:pt modelId="{9C425983-FBE6-462F-BE25-76A114543EF0}" type="pres">
      <dgm:prSet presAssocID="{41CEA1F1-1BEF-4EAA-BD94-32BE5C278D37}" presName="bullet3a" presStyleLbl="node1" presStyleIdx="0" presStyleCnt="3"/>
      <dgm:spPr/>
    </dgm:pt>
    <dgm:pt modelId="{EBAB54B3-6870-4149-9E50-5A026D591067}" type="pres">
      <dgm:prSet presAssocID="{41CEA1F1-1BEF-4EAA-BD94-32BE5C278D37}" presName="textBox3a" presStyleLbl="revTx" presStyleIdx="0" presStyleCnt="3" custScaleX="404333" custScaleY="61438" custLinFactNeighborX="59473" custLinFactNeighborY="1071">
        <dgm:presLayoutVars>
          <dgm:bulletEnabled val="1"/>
        </dgm:presLayoutVars>
      </dgm:prSet>
      <dgm:spPr/>
    </dgm:pt>
    <dgm:pt modelId="{50DD1F04-879C-44CA-B749-78A7C8C68758}" type="pres">
      <dgm:prSet presAssocID="{6A457C97-FEE4-495D-AB0E-B2DCF4A4924C}" presName="bullet3b" presStyleLbl="node1" presStyleIdx="1" presStyleCnt="3"/>
      <dgm:spPr/>
    </dgm:pt>
    <dgm:pt modelId="{65B71474-ED26-4672-ABC0-E824AED4D02B}" type="pres">
      <dgm:prSet presAssocID="{6A457C97-FEE4-495D-AB0E-B2DCF4A4924C}" presName="textBox3b" presStyleLbl="revTx" presStyleIdx="1" presStyleCnt="3">
        <dgm:presLayoutVars>
          <dgm:bulletEnabled val="1"/>
        </dgm:presLayoutVars>
      </dgm:prSet>
      <dgm:spPr/>
    </dgm:pt>
    <dgm:pt modelId="{EAA9C9B8-108D-4C80-BBD9-16C2251FC7CE}" type="pres">
      <dgm:prSet presAssocID="{A04E1AC7-EFBD-42FC-B62E-C754D1B3A938}" presName="bullet3c" presStyleLbl="node1" presStyleIdx="2" presStyleCnt="3"/>
      <dgm:spPr/>
    </dgm:pt>
    <dgm:pt modelId="{E134859A-8334-4CC7-A159-C568BD5A078C}" type="pres">
      <dgm:prSet presAssocID="{A04E1AC7-EFBD-42FC-B62E-C754D1B3A938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E7DAAB1D-165B-4A8D-9F05-35ECF10EAC5E}" srcId="{3B710C01-5542-48E8-8695-0008D3C80750}" destId="{41CEA1F1-1BEF-4EAA-BD94-32BE5C278D37}" srcOrd="0" destOrd="0" parTransId="{F124966D-6917-460E-98D9-A68630483525}" sibTransId="{B4CF113B-2C7E-4777-9D77-2392014EDD01}"/>
    <dgm:cxn modelId="{91C59E32-5A66-4777-BB2B-5273D8D611FE}" type="presOf" srcId="{3B710C01-5542-48E8-8695-0008D3C80750}" destId="{A406C109-D432-427F-A6BB-8714C4F0F6D5}" srcOrd="0" destOrd="0" presId="urn:microsoft.com/office/officeart/2005/8/layout/arrow2"/>
    <dgm:cxn modelId="{2B53743E-C004-4627-B67B-4D0C74C3DE61}" type="presOf" srcId="{41CEA1F1-1BEF-4EAA-BD94-32BE5C278D37}" destId="{EBAB54B3-6870-4149-9E50-5A026D591067}" srcOrd="0" destOrd="0" presId="urn:microsoft.com/office/officeart/2005/8/layout/arrow2"/>
    <dgm:cxn modelId="{97947A4A-6202-470C-85B5-E9BA367FA27A}" type="presOf" srcId="{6A457C97-FEE4-495D-AB0E-B2DCF4A4924C}" destId="{65B71474-ED26-4672-ABC0-E824AED4D02B}" srcOrd="0" destOrd="0" presId="urn:microsoft.com/office/officeart/2005/8/layout/arrow2"/>
    <dgm:cxn modelId="{66BD4DA6-9651-427D-8FE2-E2CD36FCE679}" type="presOf" srcId="{A04E1AC7-EFBD-42FC-B62E-C754D1B3A938}" destId="{E134859A-8334-4CC7-A159-C568BD5A078C}" srcOrd="0" destOrd="0" presId="urn:microsoft.com/office/officeart/2005/8/layout/arrow2"/>
    <dgm:cxn modelId="{EDEF12CF-0629-441B-8F4E-B0C7233442F9}" srcId="{3B710C01-5542-48E8-8695-0008D3C80750}" destId="{6A457C97-FEE4-495D-AB0E-B2DCF4A4924C}" srcOrd="1" destOrd="0" parTransId="{FFE54B83-7C0D-4FAE-ACAB-C21B538E2119}" sibTransId="{02DEBCF5-A4A0-455A-ABBD-09EE7029C3DD}"/>
    <dgm:cxn modelId="{44AC12E0-8DC1-42FC-AB8A-D2242C43E8C2}" srcId="{3B710C01-5542-48E8-8695-0008D3C80750}" destId="{A04E1AC7-EFBD-42FC-B62E-C754D1B3A938}" srcOrd="2" destOrd="0" parTransId="{33E80A57-6E96-401D-9264-6706F4D3864D}" sibTransId="{30FFECD7-E493-41C9-8B39-49FA2F7EF75B}"/>
    <dgm:cxn modelId="{E4F1030F-2A83-49C3-AE67-8647693B7257}" type="presParOf" srcId="{A406C109-D432-427F-A6BB-8714C4F0F6D5}" destId="{6EFAA76B-6FB8-499C-B456-D5BE1C925997}" srcOrd="0" destOrd="0" presId="urn:microsoft.com/office/officeart/2005/8/layout/arrow2"/>
    <dgm:cxn modelId="{8562E158-B573-4F26-9A92-84E905F1DE25}" type="presParOf" srcId="{A406C109-D432-427F-A6BB-8714C4F0F6D5}" destId="{06B9E373-BED2-4080-A656-5E37BE3BF2F0}" srcOrd="1" destOrd="0" presId="urn:microsoft.com/office/officeart/2005/8/layout/arrow2"/>
    <dgm:cxn modelId="{70C1F739-82B0-4F54-A3AA-6CB24261ED2C}" type="presParOf" srcId="{06B9E373-BED2-4080-A656-5E37BE3BF2F0}" destId="{9C425983-FBE6-462F-BE25-76A114543EF0}" srcOrd="0" destOrd="0" presId="urn:microsoft.com/office/officeart/2005/8/layout/arrow2"/>
    <dgm:cxn modelId="{475E826E-6CD7-4934-AB0F-537C335E9893}" type="presParOf" srcId="{06B9E373-BED2-4080-A656-5E37BE3BF2F0}" destId="{EBAB54B3-6870-4149-9E50-5A026D591067}" srcOrd="1" destOrd="0" presId="urn:microsoft.com/office/officeart/2005/8/layout/arrow2"/>
    <dgm:cxn modelId="{850C1324-2689-4C2E-935C-1008FF3ECA9A}" type="presParOf" srcId="{06B9E373-BED2-4080-A656-5E37BE3BF2F0}" destId="{50DD1F04-879C-44CA-B749-78A7C8C68758}" srcOrd="2" destOrd="0" presId="urn:microsoft.com/office/officeart/2005/8/layout/arrow2"/>
    <dgm:cxn modelId="{4A02EA92-43B1-4EE6-82BD-9B890409E96D}" type="presParOf" srcId="{06B9E373-BED2-4080-A656-5E37BE3BF2F0}" destId="{65B71474-ED26-4672-ABC0-E824AED4D02B}" srcOrd="3" destOrd="0" presId="urn:microsoft.com/office/officeart/2005/8/layout/arrow2"/>
    <dgm:cxn modelId="{2849ABAC-4414-429A-93FD-C5DE7D63995E}" type="presParOf" srcId="{06B9E373-BED2-4080-A656-5E37BE3BF2F0}" destId="{EAA9C9B8-108D-4C80-BBD9-16C2251FC7CE}" srcOrd="4" destOrd="0" presId="urn:microsoft.com/office/officeart/2005/8/layout/arrow2"/>
    <dgm:cxn modelId="{6E6AECA6-5924-4EB6-9779-D2E2CD791B01}" type="presParOf" srcId="{06B9E373-BED2-4080-A656-5E37BE3BF2F0}" destId="{E134859A-8334-4CC7-A159-C568BD5A078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B2D66-F520-40CE-A529-4F208A594A9B}">
      <dsp:nvSpPr>
        <dsp:cNvPr id="0" name=""/>
        <dsp:cNvSpPr/>
      </dsp:nvSpPr>
      <dsp:spPr>
        <a:xfrm>
          <a:off x="4274111" y="929445"/>
          <a:ext cx="2462568" cy="2462533"/>
        </a:xfrm>
        <a:prstGeom prst="ellipse">
          <a:avLst/>
        </a:prstGeom>
        <a:solidFill>
          <a:srgbClr val="4BC4CF"/>
        </a:solidFill>
        <a:ln w="25400" cap="flat" cmpd="sng" algn="ctr">
          <a:solidFill>
            <a:srgbClr val="01B5D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2AB8A-7D3B-4D62-9047-FED212416DB9}">
      <dsp:nvSpPr>
        <dsp:cNvPr id="0" name=""/>
        <dsp:cNvSpPr/>
      </dsp:nvSpPr>
      <dsp:spPr>
        <a:xfrm>
          <a:off x="4356161" y="1011544"/>
          <a:ext cx="2297923" cy="22983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Υποβολή Πρότασης</a:t>
          </a:r>
          <a:endParaRPr lang="en-US" sz="2000" kern="1200" dirty="0"/>
        </a:p>
      </dsp:txBody>
      <dsp:txXfrm>
        <a:off x="4684904" y="1339939"/>
        <a:ext cx="1641530" cy="1641544"/>
      </dsp:txXfrm>
    </dsp:sp>
    <dsp:sp modelId="{154E6C99-E661-4E9E-99A7-2CA4D1EA7CB3}">
      <dsp:nvSpPr>
        <dsp:cNvPr id="0" name=""/>
        <dsp:cNvSpPr/>
      </dsp:nvSpPr>
      <dsp:spPr>
        <a:xfrm rot="2700000">
          <a:off x="1729726" y="929170"/>
          <a:ext cx="2462650" cy="2462650"/>
        </a:xfrm>
        <a:prstGeom prst="teardrop">
          <a:avLst>
            <a:gd name="adj" fmla="val 100000"/>
          </a:avLst>
        </a:prstGeom>
        <a:solidFill>
          <a:srgbClr val="1BA8A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5BC2F-EDA6-4434-8527-D0A297F9A351}">
      <dsp:nvSpPr>
        <dsp:cNvPr id="0" name=""/>
        <dsp:cNvSpPr/>
      </dsp:nvSpPr>
      <dsp:spPr>
        <a:xfrm>
          <a:off x="1812090" y="1011544"/>
          <a:ext cx="2297923" cy="2298335"/>
        </a:xfrm>
        <a:prstGeom prst="ellipse">
          <a:avLst/>
        </a:prstGeom>
        <a:solidFill>
          <a:srgbClr val="4BC4CF">
            <a:alpha val="90000"/>
          </a:srgbClr>
        </a:solidFill>
        <a:ln w="25400" cap="flat" cmpd="sng" algn="ctr">
          <a:solidFill>
            <a:srgbClr val="1BA8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Εντοπισμός Αναγκών και Στόχων Οργανισμού </a:t>
          </a:r>
          <a:endParaRPr lang="en-US" sz="2000" kern="1200" dirty="0"/>
        </a:p>
      </dsp:txBody>
      <dsp:txXfrm>
        <a:off x="2140286" y="1339939"/>
        <a:ext cx="1641530" cy="164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5F37-04DF-4B76-9539-FB49DD5037E7}">
      <dsp:nvSpPr>
        <dsp:cNvPr id="0" name=""/>
        <dsp:cNvSpPr/>
      </dsp:nvSpPr>
      <dsp:spPr>
        <a:xfrm>
          <a:off x="2814006" y="189211"/>
          <a:ext cx="3444995" cy="10614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>
              <a:latin typeface="Verdana" panose="020B0604030504040204" pitchFamily="34" charset="0"/>
              <a:ea typeface="Verdana" panose="020B0604030504040204" pitchFamily="34" charset="0"/>
            </a:rPr>
            <a:t>Πραγματοποιούνται με φυσική παρουσία των συμμετεχόντων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14006" y="321891"/>
        <a:ext cx="3046954" cy="796083"/>
      </dsp:txXfrm>
    </dsp:sp>
    <dsp:sp modelId="{A1BCDEA2-9AA4-4DE4-B9B8-810C15EC9601}">
      <dsp:nvSpPr>
        <dsp:cNvPr id="0" name=""/>
        <dsp:cNvSpPr/>
      </dsp:nvSpPr>
      <dsp:spPr>
        <a:xfrm>
          <a:off x="221718" y="0"/>
          <a:ext cx="2592288" cy="14391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latin typeface="Verdana" panose="020B0604030504040204" pitchFamily="34" charset="0"/>
              <a:ea typeface="Verdana" panose="020B0604030504040204" pitchFamily="34" charset="0"/>
            </a:rPr>
            <a:t>Φυσικές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Verdana" panose="020B0604030504040204" pitchFamily="34" charset="0"/>
              <a:ea typeface="Verdana" panose="020B0604030504040204" pitchFamily="34" charset="0"/>
            </a:rPr>
            <a:t>(Κινητικότητες Προσωπικού και Εκπαιδευομένων)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1970" y="70252"/>
        <a:ext cx="2451784" cy="1298624"/>
      </dsp:txXfrm>
    </dsp:sp>
    <dsp:sp modelId="{B6F61BA7-A624-4B4C-A7DB-BE39D6A23DFC}">
      <dsp:nvSpPr>
        <dsp:cNvPr id="0" name=""/>
        <dsp:cNvSpPr/>
      </dsp:nvSpPr>
      <dsp:spPr>
        <a:xfrm>
          <a:off x="2876059" y="1629282"/>
          <a:ext cx="3297506" cy="1101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>
              <a:latin typeface="Verdana" panose="020B0604030504040204" pitchFamily="34" charset="0"/>
              <a:ea typeface="Verdana" panose="020B0604030504040204" pitchFamily="34" charset="0"/>
            </a:rPr>
            <a:t>Συνδυασμός Φυσικής και Εικονικής Κινητικότητας</a:t>
          </a:r>
          <a:endParaRPr lang="en-US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76059" y="1766926"/>
        <a:ext cx="2884576" cy="825861"/>
      </dsp:txXfrm>
    </dsp:sp>
    <dsp:sp modelId="{3DE9BD8E-84BE-4CA1-B097-DDB9BAA33252}">
      <dsp:nvSpPr>
        <dsp:cNvPr id="0" name=""/>
        <dsp:cNvSpPr/>
      </dsp:nvSpPr>
      <dsp:spPr>
        <a:xfrm>
          <a:off x="226053" y="1567982"/>
          <a:ext cx="2592288" cy="14391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latin typeface="Verdana" panose="020B0604030504040204" pitchFamily="34" charset="0"/>
              <a:ea typeface="Verdana" panose="020B0604030504040204" pitchFamily="34" charset="0"/>
            </a:rPr>
            <a:t>Μεικτές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Verdana" panose="020B0604030504040204" pitchFamily="34" charset="0"/>
              <a:ea typeface="Verdana" panose="020B0604030504040204" pitchFamily="34" charset="0"/>
            </a:rPr>
            <a:t>(Κινητικότητες Προσωπικού και Εκπαιδευομένων)</a:t>
          </a:r>
          <a:endParaRPr lang="en-US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6305" y="1638234"/>
        <a:ext cx="2451784" cy="1298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DE2EC-3EC6-4843-9AC6-7C4EA5F1BA7E}">
      <dsp:nvSpPr>
        <dsp:cNvPr id="0" name=""/>
        <dsp:cNvSpPr/>
      </dsp:nvSpPr>
      <dsp:spPr>
        <a:xfrm>
          <a:off x="11316" y="413817"/>
          <a:ext cx="5661942" cy="418415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C7249-DC66-45BF-B91D-00FB5BF9ACF7}">
      <dsp:nvSpPr>
        <dsp:cNvPr id="0" name=""/>
        <dsp:cNvSpPr/>
      </dsp:nvSpPr>
      <dsp:spPr>
        <a:xfrm>
          <a:off x="3891981" y="2493359"/>
          <a:ext cx="4131996" cy="902694"/>
        </a:xfrm>
        <a:prstGeom prst="rect">
          <a:avLst/>
        </a:prstGeom>
        <a:solidFill>
          <a:srgbClr val="00A9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l-GR" sz="2000" kern="1200" dirty="0"/>
            <a:t>Ε</a:t>
          </a:r>
          <a:r>
            <a:rPr lang="en-US" sz="2000" kern="1200" dirty="0"/>
            <a:t>SEP - eTwinning</a:t>
          </a:r>
          <a:endParaRPr lang="el-G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GB" sz="2000" kern="1200" dirty="0"/>
            <a:t>https://school-education.ec.europa.eu</a:t>
          </a:r>
          <a:endParaRPr lang="en-US" sz="2000" kern="1200" dirty="0"/>
        </a:p>
      </dsp:txBody>
      <dsp:txXfrm>
        <a:off x="3891981" y="2493359"/>
        <a:ext cx="4131996" cy="902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DE2EC-3EC6-4843-9AC6-7C4EA5F1BA7E}">
      <dsp:nvSpPr>
        <dsp:cNvPr id="0" name=""/>
        <dsp:cNvSpPr/>
      </dsp:nvSpPr>
      <dsp:spPr>
        <a:xfrm>
          <a:off x="861661" y="318333"/>
          <a:ext cx="4807871" cy="3031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C7249-DC66-45BF-B91D-00FB5BF9ACF7}">
      <dsp:nvSpPr>
        <dsp:cNvPr id="0" name=""/>
        <dsp:cNvSpPr/>
      </dsp:nvSpPr>
      <dsp:spPr>
        <a:xfrm>
          <a:off x="1587844" y="3585370"/>
          <a:ext cx="4305514" cy="554361"/>
        </a:xfrm>
        <a:prstGeom prst="rect">
          <a:avLst/>
        </a:prstGeom>
        <a:solidFill>
          <a:srgbClr val="00A9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700" kern="1200" dirty="0"/>
            <a:t>EPALE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700" kern="1200" dirty="0">
              <a:hlinkClick xmlns:r="http://schemas.openxmlformats.org/officeDocument/2006/relationships" r:id="rId2" action="ppaction://hlinkfile"/>
            </a:rPr>
            <a:t>ec.europa.eu/</a:t>
          </a:r>
          <a:r>
            <a:rPr lang="en-US" sz="1700" kern="1200" dirty="0" err="1">
              <a:hlinkClick xmlns:r="http://schemas.openxmlformats.org/officeDocument/2006/relationships" r:id="rId2" action="ppaction://hlinkfile"/>
            </a:rPr>
            <a:t>epale</a:t>
          </a:r>
          <a:endParaRPr lang="el-GR" sz="1700" kern="1200" dirty="0"/>
        </a:p>
      </dsp:txBody>
      <dsp:txXfrm>
        <a:off x="1587844" y="3585370"/>
        <a:ext cx="4305514" cy="554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FAD86-D97F-49F3-991D-89CB1110D0FC}">
      <dsp:nvSpPr>
        <dsp:cNvPr id="0" name=""/>
        <dsp:cNvSpPr/>
      </dsp:nvSpPr>
      <dsp:spPr>
        <a:xfrm>
          <a:off x="215992" y="23568"/>
          <a:ext cx="7993924" cy="57856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Century Gothic" panose="020B0502020202020204" pitchFamily="34" charset="0"/>
            </a:rPr>
            <a:t>Βάσει μοναδιαίου κόστους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244235" y="51811"/>
        <a:ext cx="7937438" cy="522079"/>
      </dsp:txXfrm>
    </dsp:sp>
    <dsp:sp modelId="{95500D3E-20F7-4931-A624-9154A111CE1B}">
      <dsp:nvSpPr>
        <dsp:cNvPr id="0" name=""/>
        <dsp:cNvSpPr/>
      </dsp:nvSpPr>
      <dsp:spPr>
        <a:xfrm>
          <a:off x="0" y="615602"/>
          <a:ext cx="8496944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9210" rIns="163576" bIns="29210" numCol="1" spcCol="1270" anchor="t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Οργανωτικά έξοδα </a:t>
          </a:r>
          <a:endParaRPr lang="en-US" sz="18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ταξιδίου 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διαβίωσης 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Δίδακτρα σεμιναρίων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Στήριξη για ένταξη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Προπαρασκευαστικές επισκέψεις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Έξοδα γλωσσικής προετοιμασίας (όπου εφαρμόζεται)</a:t>
          </a:r>
        </a:p>
      </dsp:txBody>
      <dsp:txXfrm>
        <a:off x="0" y="615602"/>
        <a:ext cx="8496944" cy="2190060"/>
      </dsp:txXfrm>
    </dsp:sp>
    <dsp:sp modelId="{7FB70556-8499-4A16-9503-7601EF30D601}">
      <dsp:nvSpPr>
        <dsp:cNvPr id="0" name=""/>
        <dsp:cNvSpPr/>
      </dsp:nvSpPr>
      <dsp:spPr>
        <a:xfrm>
          <a:off x="251509" y="2805662"/>
          <a:ext cx="7993924" cy="57856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Century Gothic" panose="020B0502020202020204" pitchFamily="34" charset="0"/>
            </a:rPr>
            <a:t>Βάσει πραγματικών εξόδων</a:t>
          </a:r>
          <a:endParaRPr lang="en-US" sz="2400" b="0" kern="1200" dirty="0">
            <a:latin typeface="Century Gothic" panose="020B0502020202020204" pitchFamily="34" charset="0"/>
          </a:endParaRPr>
        </a:p>
      </dsp:txBody>
      <dsp:txXfrm>
        <a:off x="279752" y="2833905"/>
        <a:ext cx="7937438" cy="522079"/>
      </dsp:txXfrm>
    </dsp:sp>
    <dsp:sp modelId="{5661C2E9-7FB6-40F4-A401-8B2B73FC6636}">
      <dsp:nvSpPr>
        <dsp:cNvPr id="0" name=""/>
        <dsp:cNvSpPr/>
      </dsp:nvSpPr>
      <dsp:spPr>
        <a:xfrm>
          <a:off x="0" y="3384227"/>
          <a:ext cx="8496944" cy="64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7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Επιχορήγηση ατόμων από ευάλωτες ομάδες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Ειδικές δαπάνες</a:t>
          </a: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  <a:latin typeface="Century Gothic" panose="020B0502020202020204" pitchFamily="34" charset="0"/>
          </a:endParaRPr>
        </a:p>
      </dsp:txBody>
      <dsp:txXfrm>
        <a:off x="0" y="3384227"/>
        <a:ext cx="8496944" cy="642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A76B-6FB8-499C-B456-D5BE1C925997}">
      <dsp:nvSpPr>
        <dsp:cNvPr id="0" name=""/>
        <dsp:cNvSpPr/>
      </dsp:nvSpPr>
      <dsp:spPr>
        <a:xfrm>
          <a:off x="517547" y="112512"/>
          <a:ext cx="4824536" cy="30153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5983-FBE6-462F-BE25-76A114543EF0}">
      <dsp:nvSpPr>
        <dsp:cNvPr id="0" name=""/>
        <dsp:cNvSpPr/>
      </dsp:nvSpPr>
      <dsp:spPr>
        <a:xfrm>
          <a:off x="1130263" y="2193696"/>
          <a:ext cx="125437" cy="12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B54B3-6870-4149-9E50-5A026D591067}">
      <dsp:nvSpPr>
        <dsp:cNvPr id="0" name=""/>
        <dsp:cNvSpPr/>
      </dsp:nvSpPr>
      <dsp:spPr>
        <a:xfrm>
          <a:off x="150998" y="2433769"/>
          <a:ext cx="4545175" cy="53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6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Με λογαριασμό </a:t>
          </a:r>
          <a:r>
            <a:rPr lang="en-GB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EU Login </a:t>
          </a: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έχετε πρόσβαση στο </a:t>
          </a:r>
          <a:r>
            <a:rPr lang="en-GB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ORS </a:t>
          </a:r>
          <a:r>
            <a:rPr lang="el-GR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και στο </a:t>
          </a:r>
          <a:r>
            <a:rPr lang="en-GB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Web Form</a:t>
          </a:r>
        </a:p>
      </dsp:txBody>
      <dsp:txXfrm>
        <a:off x="150998" y="2433769"/>
        <a:ext cx="4545175" cy="535390"/>
      </dsp:txXfrm>
    </dsp:sp>
    <dsp:sp modelId="{50DD1F04-879C-44CA-B749-78A7C8C68758}">
      <dsp:nvSpPr>
        <dsp:cNvPr id="0" name=""/>
        <dsp:cNvSpPr/>
      </dsp:nvSpPr>
      <dsp:spPr>
        <a:xfrm>
          <a:off x="2237494" y="1374128"/>
          <a:ext cx="226753" cy="226753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71474-ED26-4672-ABC0-E824AED4D02B}">
      <dsp:nvSpPr>
        <dsp:cNvPr id="0" name=""/>
        <dsp:cNvSpPr/>
      </dsp:nvSpPr>
      <dsp:spPr>
        <a:xfrm>
          <a:off x="2350870" y="1487505"/>
          <a:ext cx="1157888" cy="164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15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Ο</a:t>
          </a:r>
          <a:r>
            <a:rPr lang="en-GB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R</a:t>
          </a:r>
          <a:r>
            <a:rPr lang="en-US" sz="2400" b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S</a:t>
          </a:r>
          <a:endParaRPr lang="en-GB" sz="2400" b="0" kern="1200" dirty="0">
            <a:solidFill>
              <a:schemeClr val="tx1">
                <a:lumMod val="75000"/>
                <a:lumOff val="25000"/>
              </a:schemeClr>
            </a:solidFill>
            <a:latin typeface="Century Gothic" panose="020B0502020202020204" pitchFamily="34" charset="0"/>
          </a:endParaRPr>
        </a:p>
      </dsp:txBody>
      <dsp:txXfrm>
        <a:off x="2350870" y="1487505"/>
        <a:ext cx="1157888" cy="1640342"/>
      </dsp:txXfrm>
    </dsp:sp>
    <dsp:sp modelId="{EAA9C9B8-108D-4C80-BBD9-16C2251FC7CE}">
      <dsp:nvSpPr>
        <dsp:cNvPr id="0" name=""/>
        <dsp:cNvSpPr/>
      </dsp:nvSpPr>
      <dsp:spPr>
        <a:xfrm>
          <a:off x="3569066" y="875392"/>
          <a:ext cx="313594" cy="3135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4859A-8334-4CC7-A159-C568BD5A078C}">
      <dsp:nvSpPr>
        <dsp:cNvPr id="0" name=""/>
        <dsp:cNvSpPr/>
      </dsp:nvSpPr>
      <dsp:spPr>
        <a:xfrm>
          <a:off x="3725863" y="1032189"/>
          <a:ext cx="1157888" cy="209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Web Form</a:t>
          </a:r>
        </a:p>
      </dsp:txBody>
      <dsp:txXfrm>
        <a:off x="3725863" y="1032189"/>
        <a:ext cx="1157888" cy="209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1BE7-F90D-4ED2-9596-F4B3E3C3EE34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75B03-A0FF-4EC4-81BD-BAA4691C0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32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A4B2-6F26-4105-8AFC-37E9ED71A066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035BE-9121-418A-8AD8-15B5A0C3E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1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4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35BE-9121-418A-8AD8-15B5A0C3EC7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01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35BE-9121-418A-8AD8-15B5A0C3EC7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01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7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7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E4CA6-4DE7-4287-A32E-BCD28CED1FB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77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4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25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50CCD85B-CD6D-452B-9ED1-D76A24DE7B8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26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33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D7AA5ACB-5244-4A30-BE05-A7CF16D81CAC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27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E720A969-9DFB-4D42-801C-50F8032275FD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28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E720A969-9DFB-4D42-801C-50F8032275FD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29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75B92CA4-33EB-4369-A585-ABF5E5BAAA38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31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AFA9-379B-4944-BDC7-D0695B4F61B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23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89811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34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35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36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37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589F-84CA-4069-B718-FA6F2CB8EE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8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38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39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40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41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42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43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44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83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ACE8DB13-190D-4D67-B7AA-C387CF2B1F0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45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79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144BBDAC-C23A-4334-8744-94C0DAFB7BA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47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03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144BBDAC-C23A-4334-8744-94C0DAFB7BA2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48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61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035BE-9121-418A-8AD8-15B5A0C3EC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11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75D1073-A540-4FB8-8620-D51F9329150A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49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17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75D1073-A540-4FB8-8620-D51F9329150A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50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17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fld id="{C75D1073-A540-4FB8-8620-D51F9329150A}" type="slidenum">
              <a:rPr lang="en-US" altLang="en-US" sz="1200" u="none" smtClean="0">
                <a:solidFill>
                  <a:schemeClr val="tx1"/>
                </a:solidFill>
                <a:cs typeface="Arial" charset="0"/>
              </a:rPr>
              <a:pPr eaLnBrk="1" hangingPunct="1"/>
              <a:t>51</a:t>
            </a:fld>
            <a:endParaRPr lang="en-US" altLang="en-US" sz="1200" u="none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17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AFA9-379B-4944-BDC7-D0695B4F61B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3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AFA9-379B-4944-BDC7-D0695B4F61B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95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AFA9-379B-4944-BDC7-D0695B4F61B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8089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55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541483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400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661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14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78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79</a:t>
            </a:fld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>
              <a:latin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370B-C88F-47EF-9DE0-3295709285EE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149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56D48-D954-42CD-9DFF-FEDDB0F4456A}" type="slidenum">
              <a:rPr lang="en-US" altLang="en-US"/>
              <a:pPr algn="r" eaLnBrk="1" hangingPunct="1"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/>
              <a:t>Animations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4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GB" dirty="0"/>
              <a:t>Animations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4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90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A5A1-5A46-435E-A3CF-AA5F9E8882D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84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7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4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14898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59602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63833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39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63769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32106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4248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658719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35749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4248834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850720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048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6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2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7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9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6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3B7B-DF59-4FE9-B761-8741D943DA6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4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3B7B-DF59-4FE9-B761-8741D943DA6D}" type="datetimeFigureOut">
              <a:rPr lang="en-GB" smtClean="0"/>
              <a:t>26/01/2023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2889" y="6307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C96-970E-4DE5-9008-8A04A26FE5B1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4298"/>
            <a:ext cx="9144000" cy="3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nicfilesrv\LLP_Users\Shared Documnets\LOGOs\IDEP\idep.jp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89" y="4807938"/>
            <a:ext cx="1536376" cy="13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1" r:id="rId13"/>
    <p:sldLayoutId id="2147483673" r:id="rId14"/>
    <p:sldLayoutId id="2147483675" r:id="rId15"/>
    <p:sldLayoutId id="2147483676" r:id="rId16"/>
    <p:sldLayoutId id="2147483685" r:id="rId17"/>
    <p:sldLayoutId id="2147483719" r:id="rId18"/>
    <p:sldLayoutId id="2147483725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9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dep.org.cy/wp-content/uploads/protereotites_entaksis_poliomorfias.pdf" TargetMode="Externa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projec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c.europa.eu/programmes/erasmus-plus/resources/quality-standards-courses-under-key-action-1-learning-mobility-individuals_e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y.europa.eu/local/euacademy/pages/course/community-overview.php?title=learn-the-basics-of-22-languages-with-the-online-language-suppor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ebgate.ec.europa.eu/erasmus-esc/index/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display/NAITDOC/OID+How+to+register+an+organisation" TargetMode="External"/><Relationship Id="rId2" Type="http://schemas.openxmlformats.org/officeDocument/2006/relationships/hyperlink" Target="https://webgate.ec.europa.eu/fpfis/wikis/display/NAITDOC/OID+How+to+search+for+organisation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g"/><Relationship Id="rId4" Type="http://schemas.openxmlformats.org/officeDocument/2006/relationships/hyperlink" Target="https://webgate.ec.europa.eu/fpfis/wikis/display/NAITDOC/My+Contacts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eim/external/register.cgi?loginRequestId=ECAS_LR-66428152-cxI4SALSyxgqJZsu9E6dnPSzszjFx1WSNwnmsQjuLCRNOneEsKeCNhG0zeKHDthM3zW8AFoTVrHJVvO5DyUyIXS-yntOf97TTHqpWj1k3JizzhW-PXMrn6fKew3J3oFxf20BCQPqbTyNi6LkAsxqRotqig72gbR4xGkJPIT2zlDBKWt2t3zflwDsSeQYY5oKMnc0k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gate.ec.europa.eu/fpfis/wikis/display/NAITDOC/EU+Login+-+European+Commission+Authentication+Service#EULogin-EuropeanCommissionAuthenticationService-Createanew%22EULogin%22accountCreateaccount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index/organisations/register-my-organisation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idep.org.cy/wp-content/uploads/legent_public_el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ep.org.cy/wp-content/uploads/legent_privcomp_el-1.pdf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mailto:mchristofidou@llp.org.cy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sapserou@llp.org.cy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ddemetriou@idep.org.cy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jpeg"/><Relationship Id="rId4" Type="http://schemas.openxmlformats.org/officeDocument/2006/relationships/hyperlink" Target="mailto:tchristodoulidou@idep.org.c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-2202904" y="881867"/>
            <a:ext cx="9009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00" b="1" dirty="0">
                <a:solidFill>
                  <a:schemeClr val="bg1"/>
                </a:solidFill>
              </a:rPr>
              <a:t>ΜΑΓΝΗΤΟΣΚΟΠΗΣΗ ΣΕΜΙΝΑΡΙΩΝ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92696"/>
            <a:ext cx="8780639" cy="4109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ΠΑΡΟΥΣΙΑΣΗ ΠΟΥ ΘΑ ΑΚΟΛΟΥΘΗΣΕΙ ΘΑ ΜΑΓΝΗΤΟΣΚΟΠΕΙΤΑΙ</a:t>
            </a:r>
            <a:r>
              <a:rPr lang="el-G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"/>
                <a:cs typeface="Calibri" pitchFamily="34" charset="0"/>
              </a:rPr>
              <a:t>.</a:t>
            </a:r>
          </a:p>
          <a:p>
            <a:pPr marL="0" lvl="1" algn="ctr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1500" dirty="0">
              <a:solidFill>
                <a:schemeClr val="tx1">
                  <a:lumMod val="75000"/>
                  <a:lumOff val="25000"/>
                </a:schemeClr>
              </a:solidFill>
              <a:latin typeface="Verdana Pro"/>
              <a:cs typeface="Calibri" pitchFamily="34" charset="0"/>
            </a:endParaRPr>
          </a:p>
          <a:p>
            <a:pPr lvl="1" indent="-4572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ΕΡΩΤΗΣΕΙΣ ΠΟΥ ΘΑ ΥΠΟΒΑΛΛΟΝΤΑΙ ΜΕΣΩ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CHAT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ΚΑΤΑ ΤΗ ΔΙΑΡΚΕΙΑ ΤΗΣ ΠΑΡΟΥΣΙΑΣΗΣ,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 ΘΑ ΦΑΙΝΟΝΤΑΙ ΣΤΗ ΜΑΓΝΗΤΟΣΚΟΠΗΣΗ.</a:t>
            </a:r>
          </a:p>
          <a:p>
            <a:pPr lvl="1" indent="-4572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+mj-lt"/>
              <a:buAutoNum type="arabicPeriod"/>
              <a:defRPr/>
            </a:pP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1" indent="-4572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+mj-lt"/>
              <a:buAutoNum type="arabicPeriod"/>
              <a:defRPr/>
            </a:pP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ΕΡΩΤΗΣΕΙΣ ΠΟΥ ΘΑ ΥΠΟΒΑΛΛΟΝΤΑΙ ΠΡΟΦΟΡΙΚΑ, ΚΑΤΑ ΤΗ ΔΙΑΡΚΕΙΑ ΤΗΣ ΠΑΡΟΥΣΙΑΣΗΣ, ΘΑ ΦΑΙΝΟΝΤΑΙ  ΣΤΗ ΜΑΓΝΗΤΟΣΚΟΠΗΣΗ. </a:t>
            </a:r>
          </a:p>
          <a:p>
            <a:pPr lvl="1" indent="-45720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 typeface="+mj-lt"/>
              <a:buAutoNum type="arabicPeriod"/>
              <a:defRPr/>
            </a:pP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 Pro"/>
              <a:cs typeface="Calibri" pitchFamily="34" charset="0"/>
            </a:endParaRPr>
          </a:p>
          <a:p>
            <a:pPr marL="285750" lvl="1" indent="-285750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ΟΣΟΙ ΥΠΟΒΑΛΕΤΕ ΠΡΟΦΟΡΙΚΑ ΕΡΩΤΗΜΑΤΑ, ΚΑΤΑ ΤΗ ΔΙΑΡΚΕΙΑ ΤΗΣ ΠΑΡΟΥΣΙΑΣΗΣ, ΠΑΡΕΧΕΤΕ ΑΥΤΟΜΑΤΑ ΤΗ ΣΥΓΚΑΤΑΘΕΣΗ ΣΑΣ ΣΤΟ ΙΔΕΠ ΔΙΑ ΒΙΟΥ ΜΑΘΗΣΗΣ ΓΙΑ ΠΡΟΒΟΛΗ ΤΩΝ ΠΡΟΣΩΠΙΚΩΝ ΣΑΣ ΔΕΔΟΜΕΝΩΝ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ΣΤΟ ΜΑΓΝΗΤΟΣΚΟΠΗΜΕΝΟ ΑΡΧΕΙΟ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algn="ctr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l-GR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14313" lvl="1" indent="-214313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en-GB" sz="1350" b="1" dirty="0">
                <a:solidFill>
                  <a:schemeClr val="bg1"/>
                </a:solidFill>
              </a:rPr>
              <a:t>UM</a:t>
            </a:r>
          </a:p>
          <a:p>
            <a:pPr lvl="1" indent="-342900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GB" sz="1350" b="1" dirty="0">
                <a:solidFill>
                  <a:schemeClr val="bg1"/>
                </a:solidFill>
              </a:rPr>
              <a:t>LOREM IPSUM</a:t>
            </a:r>
          </a:p>
          <a:p>
            <a:pPr lvl="1" indent="-342900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GB" sz="1350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  <a:p>
            <a:pPr marL="0" lvl="1" defTabSz="79601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350" dirty="0">
              <a:solidFill>
                <a:srgbClr val="1F497D">
                  <a:lumMod val="75000"/>
                </a:srgb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7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Ποιοι μπορούν να συμμετέχουν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4644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Αιτήσεις υποβάλλονται από </a:t>
            </a:r>
            <a:r>
              <a:rPr lang="el-G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οργανισμούς ΜΟΝΟ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el-G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Μεμονωμένα άτομα 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που δεν ανήκουν σε οργανισμό </a:t>
            </a:r>
            <a:r>
              <a:rPr lang="el-G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μπορούν να υποβάλλουν αίτηση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ργανισμοί</a:t>
            </a:r>
            <a:r>
              <a:rPr lang="el-G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που δραστηριοποιούνται σε έναν από τους ακόλουθους τομείς του Προγράμματος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l-GR" altLang="en-US" sz="2400" b="1" dirty="0">
                <a:latin typeface="Century Gothic" panose="020B0502020202020204" pitchFamily="34" charset="0"/>
              </a:rPr>
              <a:t>Σχολική Εκπαίδευση</a:t>
            </a:r>
            <a:r>
              <a:rPr lang="en-US" altLang="en-US" sz="2400" dirty="0">
                <a:latin typeface="Century Gothic" panose="020B0502020202020204" pitchFamily="34" charset="0"/>
              </a:rPr>
              <a:t>: </a:t>
            </a:r>
            <a:r>
              <a:rPr lang="el-GR" altLang="en-US" sz="2400" dirty="0">
                <a:latin typeface="Century Gothic" panose="020B0502020202020204" pitchFamily="34" charset="0"/>
              </a:rPr>
              <a:t>Αίτηση ΚΑ122 - </a:t>
            </a:r>
            <a:r>
              <a:rPr lang="en-US" altLang="en-US" sz="2400" dirty="0">
                <a:latin typeface="Century Gothic" panose="020B0502020202020204" pitchFamily="34" charset="0"/>
              </a:rPr>
              <a:t>SCH</a:t>
            </a:r>
            <a:r>
              <a:rPr lang="el-GR" altLang="en-US" sz="2400" dirty="0">
                <a:latin typeface="Century Gothic" panose="020B0502020202020204" pitchFamily="34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l-G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Επαγγελματική Εκπαίδευση &amp; Κατάρτιση (ΕΕΚ)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altLang="en-US" sz="2400" dirty="0">
                <a:latin typeface="Century Gothic" panose="020B0502020202020204" pitchFamily="34" charset="0"/>
              </a:rPr>
              <a:t>Αίτηση ΚΑ122 - </a:t>
            </a:r>
            <a:r>
              <a:rPr lang="en-US" altLang="en-US" sz="2400" dirty="0">
                <a:latin typeface="Century Gothic" panose="020B0502020202020204" pitchFamily="34" charset="0"/>
              </a:rPr>
              <a:t>VET</a:t>
            </a:r>
            <a:endParaRPr lang="el-G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altLang="en-US" sz="2400" b="1" dirty="0">
                <a:latin typeface="Century Gothic" panose="020B0502020202020204" pitchFamily="34" charset="0"/>
              </a:rPr>
              <a:t>Εκπαίδευση Ενηλίκων</a:t>
            </a:r>
            <a:r>
              <a:rPr lang="en-US" altLang="en-US" sz="2400" b="1" dirty="0">
                <a:latin typeface="Century Gothic" panose="020B0502020202020204" pitchFamily="34" charset="0"/>
              </a:rPr>
              <a:t>: </a:t>
            </a:r>
            <a:r>
              <a:rPr lang="el-GR" altLang="en-US" sz="2400" dirty="0">
                <a:latin typeface="Century Gothic" panose="020B0502020202020204" pitchFamily="34" charset="0"/>
              </a:rPr>
              <a:t>Αίτηση ΚΑ122 – </a:t>
            </a:r>
            <a:r>
              <a:rPr lang="en-US" altLang="en-US" sz="2400" dirty="0">
                <a:latin typeface="Century Gothic" panose="020B0502020202020204" pitchFamily="34" charset="0"/>
              </a:rPr>
              <a:t>ADU</a:t>
            </a:r>
            <a:endParaRPr lang="el-GR" altLang="en-US" sz="24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11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08112"/>
          </a:xfrm>
        </p:spPr>
        <p:txBody>
          <a:bodyPr>
            <a:normAutofit/>
          </a:bodyPr>
          <a:lstStyle/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Επιλέξιμοι οργανισμοί</a:t>
            </a:r>
            <a:endParaRPr lang="en-GB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4006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Σχολική Εκπαίδευση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  <a:endParaRPr lang="el-GR" sz="2000" b="1" dirty="0"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Ιδιωτικά/Δημόσια Σχολεία εγγεγραμμένα στους καταλόγους του ΥΠΠΑΝ (</a:t>
            </a:r>
            <a:r>
              <a:rPr lang="el-GR" sz="2000" dirty="0" err="1">
                <a:latin typeface="Century Gothic" panose="020B0502020202020204" pitchFamily="34" charset="0"/>
              </a:rPr>
              <a:t>Προδημοτική</a:t>
            </a:r>
            <a:r>
              <a:rPr lang="el-GR" sz="2000" dirty="0">
                <a:latin typeface="Century Gothic" panose="020B0502020202020204" pitchFamily="34" charset="0"/>
              </a:rPr>
              <a:t> – Δημοτική – Μέση Γενική Εκπαίδευση)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Τοπικοί/εθνικοί φορείς Σχολικής Εκπαίδευσης (ΥΠΠΑΝ, Παιδαγωγικό Ινστιτούτο, επαρχιακά γραφεία κτλ.)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Εκπαίδευση Ενηλίκων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342900" lvl="1" indent="-342900"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Κέντρα Εκπαίδευσης Ενηλίκων που παρέχουν άτυπη ή/και μη τυπική εκπαίδευση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Επαγγελματική Εκπαίδευση &amp;Κατάρτιση</a:t>
            </a:r>
          </a:p>
          <a:p>
            <a:pPr marL="0" indent="0">
              <a:buNone/>
              <a:defRPr/>
            </a:pPr>
            <a:r>
              <a:rPr lang="el-GR" sz="2000" dirty="0">
                <a:latin typeface="Century Gothic" panose="020B0502020202020204" pitchFamily="34" charset="0"/>
              </a:rPr>
              <a:t>-    ΤΕΣΕΚ του ΥΠΠΑΝ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Τριτοβάθμιες Επαγγελματικές Σχολές</a:t>
            </a:r>
            <a:r>
              <a:rPr lang="en-US" sz="2000" dirty="0">
                <a:latin typeface="Century Gothic" panose="020B0502020202020204" pitchFamily="34" charset="0"/>
              </a:rPr>
              <a:t> (</a:t>
            </a:r>
            <a:r>
              <a:rPr lang="el-GR" sz="2000" dirty="0">
                <a:latin typeface="Century Gothic" panose="020B0502020202020204" pitchFamily="34" charset="0"/>
              </a:rPr>
              <a:t>μέχρι επίπεδο</a:t>
            </a:r>
            <a:r>
              <a:rPr lang="en-US" sz="2000" dirty="0">
                <a:latin typeface="Century Gothic" panose="020B0502020202020204" pitchFamily="34" charset="0"/>
              </a:rPr>
              <a:t> NQF 5)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Οργανισμοί/κέντρα </a:t>
            </a:r>
            <a:r>
              <a:rPr lang="el-GR" sz="2000" u="sng" dirty="0">
                <a:latin typeface="Century Gothic" panose="020B0502020202020204" pitchFamily="34" charset="0"/>
              </a:rPr>
              <a:t>αρχικής επαγγελματικής κατάρτισης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 err="1">
                <a:latin typeface="Century Gothic" panose="020B0502020202020204" pitchFamily="34" charset="0"/>
              </a:rPr>
              <a:t>iVET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l-GR" sz="2000" dirty="0">
                <a:latin typeface="Century Gothic" panose="020B0502020202020204" pitchFamily="34" charset="0"/>
              </a:rPr>
              <a:t>ή </a:t>
            </a:r>
            <a:r>
              <a:rPr lang="el-GR" sz="2000" u="sng" dirty="0">
                <a:latin typeface="Century Gothic" panose="020B0502020202020204" pitchFamily="34" charset="0"/>
              </a:rPr>
              <a:t>συνεχούς επαγγελματικής εκπαίδευσης και Κατάρτισης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>
                <a:latin typeface="Century Gothic" panose="020B0502020202020204" pitchFamily="34" charset="0"/>
              </a:rPr>
              <a:t>CVET)</a:t>
            </a:r>
            <a:endParaRPr lang="el-GR" sz="20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2000" dirty="0">
                <a:latin typeface="Century Gothic" panose="020B0502020202020204" pitchFamily="34" charset="0"/>
              </a:rPr>
              <a:t>Τοπικοί/εθνικοί φορείς ΕΕΚ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  <a:defRPr/>
            </a:pPr>
            <a:endParaRPr lang="el-GR" altLang="en-US" sz="600" dirty="0">
              <a:latin typeface="Century Gothic" panose="020B0502020202020204" pitchFamily="34" charset="0"/>
            </a:endParaRPr>
          </a:p>
          <a:p>
            <a:pPr marL="0" lvl="1" indent="0" algn="just">
              <a:buNone/>
            </a:pPr>
            <a:r>
              <a:rPr lang="el-GR" altLang="en-US" sz="2000" dirty="0">
                <a:latin typeface="Century Gothic" panose="020B0502020202020204" pitchFamily="34" charset="0"/>
              </a:rPr>
              <a:t>Αναλυτικός κατάλογος διαθέσιμος στην ιστοσελίδα μας</a:t>
            </a:r>
          </a:p>
          <a:p>
            <a:pPr marL="0" indent="0" algn="just">
              <a:buNone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3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3">
            <a:extLst>
              <a:ext uri="{FF2B5EF4-FFF2-40B4-BE49-F238E27FC236}">
                <a16:creationId xmlns:a16="http://schemas.microsoft.com/office/drawing/2014/main" id="{EF2E1C58-7241-4D30-898C-8DF6E64AD5B7}"/>
              </a:ext>
            </a:extLst>
          </p:cNvPr>
          <p:cNvSpPr/>
          <p:nvPr/>
        </p:nvSpPr>
        <p:spPr>
          <a:xfrm>
            <a:off x="2670760" y="4470808"/>
            <a:ext cx="3318754" cy="694269"/>
          </a:xfrm>
          <a:custGeom>
            <a:avLst/>
            <a:gdLst/>
            <a:ahLst/>
            <a:cxnLst/>
            <a:rect l="l" t="t" r="r" b="b"/>
            <a:pathLst>
              <a:path w="3343910" h="541020">
                <a:moveTo>
                  <a:pt x="3253613" y="0"/>
                </a:moveTo>
                <a:lnTo>
                  <a:pt x="90042" y="0"/>
                </a:lnTo>
                <a:lnTo>
                  <a:pt x="54971" y="7088"/>
                </a:lnTo>
                <a:lnTo>
                  <a:pt x="26352" y="26416"/>
                </a:lnTo>
                <a:lnTo>
                  <a:pt x="7068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68" y="485947"/>
                </a:lnTo>
                <a:lnTo>
                  <a:pt x="26352" y="514608"/>
                </a:lnTo>
                <a:lnTo>
                  <a:pt x="54971" y="533933"/>
                </a:lnTo>
                <a:lnTo>
                  <a:pt x="90042" y="541020"/>
                </a:lnTo>
                <a:lnTo>
                  <a:pt x="3253613" y="541020"/>
                </a:lnTo>
                <a:lnTo>
                  <a:pt x="3288684" y="533933"/>
                </a:lnTo>
                <a:lnTo>
                  <a:pt x="3317303" y="514608"/>
                </a:lnTo>
                <a:lnTo>
                  <a:pt x="3336587" y="485947"/>
                </a:lnTo>
                <a:lnTo>
                  <a:pt x="3343655" y="450850"/>
                </a:lnTo>
                <a:lnTo>
                  <a:pt x="3343655" y="90170"/>
                </a:lnTo>
                <a:lnTo>
                  <a:pt x="3336587" y="55078"/>
                </a:lnTo>
                <a:lnTo>
                  <a:pt x="3317303" y="26416"/>
                </a:lnTo>
                <a:lnTo>
                  <a:pt x="3288684" y="7088"/>
                </a:lnTo>
                <a:lnTo>
                  <a:pt x="3253613" y="0"/>
                </a:lnTo>
                <a:close/>
              </a:path>
            </a:pathLst>
          </a:custGeom>
          <a:solidFill>
            <a:srgbClr val="96B4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5816" y="2132856"/>
            <a:ext cx="3672408" cy="13112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el-GR" sz="2600" b="1" spc="65" dirty="0">
                <a:solidFill>
                  <a:srgbClr val="FFFFFF"/>
                </a:solidFill>
                <a:latin typeface="Century Gothic "/>
                <a:cs typeface="Arial"/>
              </a:rPr>
              <a:t>Βασική Δράση </a:t>
            </a:r>
            <a:r>
              <a:rPr sz="2600" b="1" dirty="0">
                <a:solidFill>
                  <a:srgbClr val="FFFFFF"/>
                </a:solidFill>
                <a:latin typeface="Century Gothic "/>
                <a:cs typeface="Arial"/>
              </a:rPr>
              <a:t>1</a:t>
            </a:r>
            <a:endParaRPr sz="2600" dirty="0">
              <a:latin typeface="Century Gothic "/>
              <a:cs typeface="Arial"/>
            </a:endParaRPr>
          </a:p>
          <a:p>
            <a:pPr marL="18415" marR="5080" indent="-1270" algn="ctr">
              <a:spcBef>
                <a:spcPts val="2180"/>
              </a:spcBef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Κινητικότητα προσωπικού και εκπαιδευομένων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32" y="692696"/>
            <a:ext cx="9215563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l"/>
            <a:r>
              <a:rPr lang="el-G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Δυνατότητες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συμμετοχής στα πλαίσια της Βασικής Δράσης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br>
              <a:rPr lang="el-G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Σχολική/Εκπαίδευση Ενηλίκων/ΕΕΚ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965" y="1557527"/>
            <a:ext cx="8929370" cy="0"/>
          </a:xfrm>
          <a:custGeom>
            <a:avLst/>
            <a:gdLst/>
            <a:ahLst/>
            <a:cxnLst/>
            <a:rect l="l" t="t" r="r" b="b"/>
            <a:pathLst>
              <a:path w="8929370">
                <a:moveTo>
                  <a:pt x="0" y="0"/>
                </a:moveTo>
                <a:lnTo>
                  <a:pt x="8928989" y="0"/>
                </a:lnTo>
              </a:path>
            </a:pathLst>
          </a:custGeom>
          <a:ln w="22225">
            <a:solidFill>
              <a:srgbClr val="96B4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8BA2D255-5088-4F84-A9A2-D1DA332DDCA5}"/>
              </a:ext>
            </a:extLst>
          </p:cNvPr>
          <p:cNvSpPr/>
          <p:nvPr/>
        </p:nvSpPr>
        <p:spPr>
          <a:xfrm>
            <a:off x="2791458" y="3145434"/>
            <a:ext cx="3343910" cy="539750"/>
          </a:xfrm>
          <a:custGeom>
            <a:avLst/>
            <a:gdLst/>
            <a:ahLst/>
            <a:cxnLst/>
            <a:rect l="l" t="t" r="r" b="b"/>
            <a:pathLst>
              <a:path w="3343910" h="539750">
                <a:moveTo>
                  <a:pt x="3343655" y="449580"/>
                </a:moveTo>
                <a:lnTo>
                  <a:pt x="3336587" y="484578"/>
                </a:lnTo>
                <a:lnTo>
                  <a:pt x="3317303" y="513159"/>
                </a:lnTo>
                <a:lnTo>
                  <a:pt x="3288684" y="532429"/>
                </a:lnTo>
                <a:lnTo>
                  <a:pt x="3253613" y="539495"/>
                </a:lnTo>
                <a:lnTo>
                  <a:pt x="90043" y="539495"/>
                </a:lnTo>
                <a:lnTo>
                  <a:pt x="54971" y="532429"/>
                </a:lnTo>
                <a:lnTo>
                  <a:pt x="26352" y="513159"/>
                </a:lnTo>
                <a:lnTo>
                  <a:pt x="7068" y="484578"/>
                </a:lnTo>
                <a:lnTo>
                  <a:pt x="0" y="449580"/>
                </a:lnTo>
                <a:lnTo>
                  <a:pt x="0" y="89915"/>
                </a:lnTo>
                <a:lnTo>
                  <a:pt x="7068" y="54917"/>
                </a:lnTo>
                <a:lnTo>
                  <a:pt x="26352" y="26336"/>
                </a:lnTo>
                <a:lnTo>
                  <a:pt x="54971" y="7066"/>
                </a:lnTo>
                <a:lnTo>
                  <a:pt x="90043" y="0"/>
                </a:lnTo>
                <a:lnTo>
                  <a:pt x="3253613" y="0"/>
                </a:lnTo>
                <a:lnTo>
                  <a:pt x="3288684" y="7066"/>
                </a:lnTo>
                <a:lnTo>
                  <a:pt x="3317303" y="26336"/>
                </a:lnTo>
                <a:lnTo>
                  <a:pt x="3336587" y="54917"/>
                </a:lnTo>
                <a:lnTo>
                  <a:pt x="3343655" y="89915"/>
                </a:lnTo>
                <a:lnTo>
                  <a:pt x="3343655" y="44958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1DD0B01-B92C-4E03-9F01-0D678C02E14E}"/>
              </a:ext>
            </a:extLst>
          </p:cNvPr>
          <p:cNvSpPr txBox="1"/>
          <p:nvPr/>
        </p:nvSpPr>
        <p:spPr>
          <a:xfrm>
            <a:off x="3328414" y="3246019"/>
            <a:ext cx="228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Erasmus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accreditation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6C894839-0FC3-4269-B30B-167AD29AAF90}"/>
              </a:ext>
            </a:extLst>
          </p:cNvPr>
          <p:cNvSpPr txBox="1">
            <a:spLocks/>
          </p:cNvSpPr>
          <p:nvPr/>
        </p:nvSpPr>
        <p:spPr>
          <a:xfrm>
            <a:off x="4919471" y="2172488"/>
            <a:ext cx="3789045" cy="109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Short-term projects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65608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</a:t>
            </a:r>
            <a:r>
              <a:rPr kumimoji="0" lang="en-US" sz="1600" b="0" i="0" u="none" strike="noStrike" kern="0" cap="none" spc="-4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0" cap="none" spc="-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organisations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7A60B043-39A7-4514-8C48-CC988A056BDA}"/>
              </a:ext>
            </a:extLst>
          </p:cNvPr>
          <p:cNvSpPr/>
          <p:nvPr/>
        </p:nvSpPr>
        <p:spPr>
          <a:xfrm>
            <a:off x="127606" y="1964335"/>
            <a:ext cx="1552857" cy="3147060"/>
          </a:xfrm>
          <a:custGeom>
            <a:avLst/>
            <a:gdLst/>
            <a:ahLst/>
            <a:cxnLst/>
            <a:rect l="l" t="t" r="r" b="b"/>
            <a:pathLst>
              <a:path w="1356360" h="3147060">
                <a:moveTo>
                  <a:pt x="0" y="226060"/>
                </a:moveTo>
                <a:lnTo>
                  <a:pt x="4592" y="180503"/>
                </a:lnTo>
                <a:lnTo>
                  <a:pt x="17764" y="138070"/>
                </a:lnTo>
                <a:lnTo>
                  <a:pt x="38606" y="99671"/>
                </a:lnTo>
                <a:lnTo>
                  <a:pt x="66209" y="66214"/>
                </a:lnTo>
                <a:lnTo>
                  <a:pt x="99665" y="38609"/>
                </a:lnTo>
                <a:lnTo>
                  <a:pt x="138065" y="17766"/>
                </a:lnTo>
                <a:lnTo>
                  <a:pt x="180499" y="4593"/>
                </a:lnTo>
                <a:lnTo>
                  <a:pt x="226060" y="0"/>
                </a:lnTo>
                <a:lnTo>
                  <a:pt x="1130300" y="0"/>
                </a:lnTo>
                <a:lnTo>
                  <a:pt x="1175856" y="4593"/>
                </a:lnTo>
                <a:lnTo>
                  <a:pt x="1218289" y="17766"/>
                </a:lnTo>
                <a:lnTo>
                  <a:pt x="1256688" y="38609"/>
                </a:lnTo>
                <a:lnTo>
                  <a:pt x="1290145" y="66214"/>
                </a:lnTo>
                <a:lnTo>
                  <a:pt x="1317750" y="99671"/>
                </a:lnTo>
                <a:lnTo>
                  <a:pt x="1338593" y="138070"/>
                </a:lnTo>
                <a:lnTo>
                  <a:pt x="1351766" y="180503"/>
                </a:lnTo>
                <a:lnTo>
                  <a:pt x="1356360" y="226060"/>
                </a:lnTo>
                <a:lnTo>
                  <a:pt x="1356360" y="2921000"/>
                </a:lnTo>
                <a:lnTo>
                  <a:pt x="1351766" y="2966560"/>
                </a:lnTo>
                <a:lnTo>
                  <a:pt x="1338593" y="3008994"/>
                </a:lnTo>
                <a:lnTo>
                  <a:pt x="1317750" y="3047394"/>
                </a:lnTo>
                <a:lnTo>
                  <a:pt x="1290145" y="3080850"/>
                </a:lnTo>
                <a:lnTo>
                  <a:pt x="1256688" y="3108453"/>
                </a:lnTo>
                <a:lnTo>
                  <a:pt x="1218289" y="3129295"/>
                </a:lnTo>
                <a:lnTo>
                  <a:pt x="1175856" y="3142467"/>
                </a:lnTo>
                <a:lnTo>
                  <a:pt x="1130300" y="3147060"/>
                </a:lnTo>
                <a:lnTo>
                  <a:pt x="226060" y="3147060"/>
                </a:lnTo>
                <a:lnTo>
                  <a:pt x="180499" y="3142467"/>
                </a:lnTo>
                <a:lnTo>
                  <a:pt x="138065" y="3129295"/>
                </a:lnTo>
                <a:lnTo>
                  <a:pt x="99665" y="3108453"/>
                </a:lnTo>
                <a:lnTo>
                  <a:pt x="66209" y="3080850"/>
                </a:lnTo>
                <a:lnTo>
                  <a:pt x="38606" y="3047394"/>
                </a:lnTo>
                <a:lnTo>
                  <a:pt x="17764" y="3008994"/>
                </a:lnTo>
                <a:lnTo>
                  <a:pt x="4592" y="2966560"/>
                </a:lnTo>
                <a:lnTo>
                  <a:pt x="0" y="2921000"/>
                </a:lnTo>
                <a:lnTo>
                  <a:pt x="0" y="226060"/>
                </a:lnTo>
                <a:close/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47D45688-6F43-4FF5-9A9B-DF8C50B25555}"/>
              </a:ext>
            </a:extLst>
          </p:cNvPr>
          <p:cNvSpPr txBox="1"/>
          <p:nvPr/>
        </p:nvSpPr>
        <p:spPr>
          <a:xfrm>
            <a:off x="105008" y="2712902"/>
            <a:ext cx="1469006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 algn="ctr">
              <a:spcBef>
                <a:spcPts val="95"/>
              </a:spcBef>
            </a:pPr>
            <a:r>
              <a:rPr lang="el-GR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Πώς</a:t>
            </a:r>
            <a:r>
              <a:rPr lang="en-US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l-GR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μπορεί να συμμετέχει ένας οργανισμός</a:t>
            </a:r>
            <a:r>
              <a:rPr lang="en-US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l-GR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στην ΚΑ1</a:t>
            </a:r>
            <a:r>
              <a:rPr lang="en-US" sz="1600" b="1" spc="55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;</a:t>
            </a:r>
            <a:endParaRPr sz="16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5205907B-1034-4FB7-84C4-06311D0962DB}"/>
              </a:ext>
            </a:extLst>
          </p:cNvPr>
          <p:cNvSpPr txBox="1"/>
          <p:nvPr/>
        </p:nvSpPr>
        <p:spPr>
          <a:xfrm>
            <a:off x="2904870" y="3290061"/>
            <a:ext cx="5706110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8990"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Join a mobility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321685">
              <a:spcBef>
                <a:spcPts val="2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Host Erasmus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participants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3FC0343E-4E51-41F7-91EB-3EDA97EBD179}"/>
              </a:ext>
            </a:extLst>
          </p:cNvPr>
          <p:cNvSpPr/>
          <p:nvPr/>
        </p:nvSpPr>
        <p:spPr>
          <a:xfrm>
            <a:off x="2605980" y="2127897"/>
            <a:ext cx="6286500" cy="502920"/>
          </a:xfrm>
          <a:custGeom>
            <a:avLst/>
            <a:gdLst/>
            <a:ahLst/>
            <a:cxnLst/>
            <a:rect l="l" t="t" r="r" b="b"/>
            <a:pathLst>
              <a:path w="6286500" h="502919">
                <a:moveTo>
                  <a:pt x="6201664" y="0"/>
                </a:moveTo>
                <a:lnTo>
                  <a:pt x="84835" y="0"/>
                </a:lnTo>
                <a:lnTo>
                  <a:pt x="51810" y="6596"/>
                </a:lnTo>
                <a:lnTo>
                  <a:pt x="24844" y="24574"/>
                </a:lnTo>
                <a:lnTo>
                  <a:pt x="6665" y="51220"/>
                </a:lnTo>
                <a:lnTo>
                  <a:pt x="0" y="83820"/>
                </a:lnTo>
                <a:lnTo>
                  <a:pt x="0" y="419100"/>
                </a:lnTo>
                <a:lnTo>
                  <a:pt x="6665" y="451699"/>
                </a:lnTo>
                <a:lnTo>
                  <a:pt x="24844" y="478345"/>
                </a:lnTo>
                <a:lnTo>
                  <a:pt x="51810" y="496323"/>
                </a:lnTo>
                <a:lnTo>
                  <a:pt x="84835" y="502920"/>
                </a:lnTo>
                <a:lnTo>
                  <a:pt x="6201664" y="502920"/>
                </a:lnTo>
                <a:lnTo>
                  <a:pt x="6234689" y="496323"/>
                </a:lnTo>
                <a:lnTo>
                  <a:pt x="6261655" y="478345"/>
                </a:lnTo>
                <a:lnTo>
                  <a:pt x="6279834" y="451699"/>
                </a:lnTo>
                <a:lnTo>
                  <a:pt x="6286499" y="419100"/>
                </a:lnTo>
                <a:lnTo>
                  <a:pt x="6286499" y="83820"/>
                </a:lnTo>
                <a:lnTo>
                  <a:pt x="6279834" y="51220"/>
                </a:lnTo>
                <a:lnTo>
                  <a:pt x="6261655" y="24574"/>
                </a:lnTo>
                <a:lnTo>
                  <a:pt x="6234689" y="6596"/>
                </a:lnTo>
                <a:lnTo>
                  <a:pt x="6201664" y="0"/>
                </a:lnTo>
                <a:close/>
              </a:path>
            </a:pathLst>
          </a:custGeom>
          <a:solidFill>
            <a:srgbClr val="A03C3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1D0CF8F3-324C-4EF9-BDE8-FE760BB0BC7A}"/>
              </a:ext>
            </a:extLst>
          </p:cNvPr>
          <p:cNvSpPr/>
          <p:nvPr/>
        </p:nvSpPr>
        <p:spPr>
          <a:xfrm>
            <a:off x="1778447" y="2123325"/>
            <a:ext cx="972819" cy="504825"/>
          </a:xfrm>
          <a:custGeom>
            <a:avLst/>
            <a:gdLst/>
            <a:ahLst/>
            <a:cxnLst/>
            <a:rect l="l" t="t" r="r" b="b"/>
            <a:pathLst>
              <a:path w="972819" h="504825">
                <a:moveTo>
                  <a:pt x="720090" y="0"/>
                </a:moveTo>
                <a:lnTo>
                  <a:pt x="720090" y="126111"/>
                </a:lnTo>
                <a:lnTo>
                  <a:pt x="0" y="126111"/>
                </a:lnTo>
                <a:lnTo>
                  <a:pt x="0" y="378333"/>
                </a:lnTo>
                <a:lnTo>
                  <a:pt x="720090" y="378333"/>
                </a:lnTo>
                <a:lnTo>
                  <a:pt x="720090" y="504444"/>
                </a:lnTo>
                <a:lnTo>
                  <a:pt x="972312" y="252222"/>
                </a:lnTo>
                <a:lnTo>
                  <a:pt x="720090" y="0"/>
                </a:lnTo>
                <a:close/>
              </a:path>
            </a:pathLst>
          </a:custGeom>
          <a:solidFill>
            <a:srgbClr val="F4E3E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057E415D-483F-4F9D-A896-31A7FE848509}"/>
              </a:ext>
            </a:extLst>
          </p:cNvPr>
          <p:cNvSpPr/>
          <p:nvPr/>
        </p:nvSpPr>
        <p:spPr>
          <a:xfrm>
            <a:off x="2656524" y="3055309"/>
            <a:ext cx="3343910" cy="805117"/>
          </a:xfrm>
          <a:custGeom>
            <a:avLst/>
            <a:gdLst/>
            <a:ahLst/>
            <a:cxnLst/>
            <a:rect l="l" t="t" r="r" b="b"/>
            <a:pathLst>
              <a:path w="3343910" h="539750">
                <a:moveTo>
                  <a:pt x="3253613" y="0"/>
                </a:moveTo>
                <a:lnTo>
                  <a:pt x="90043" y="0"/>
                </a:lnTo>
                <a:lnTo>
                  <a:pt x="54971" y="7066"/>
                </a:lnTo>
                <a:lnTo>
                  <a:pt x="26352" y="26336"/>
                </a:lnTo>
                <a:lnTo>
                  <a:pt x="7068" y="54917"/>
                </a:lnTo>
                <a:lnTo>
                  <a:pt x="0" y="89915"/>
                </a:lnTo>
                <a:lnTo>
                  <a:pt x="0" y="449580"/>
                </a:lnTo>
                <a:lnTo>
                  <a:pt x="7068" y="484578"/>
                </a:lnTo>
                <a:lnTo>
                  <a:pt x="26352" y="513159"/>
                </a:lnTo>
                <a:lnTo>
                  <a:pt x="54971" y="532429"/>
                </a:lnTo>
                <a:lnTo>
                  <a:pt x="90043" y="539495"/>
                </a:lnTo>
                <a:lnTo>
                  <a:pt x="3253613" y="539495"/>
                </a:lnTo>
                <a:lnTo>
                  <a:pt x="3288684" y="532429"/>
                </a:lnTo>
                <a:lnTo>
                  <a:pt x="3317303" y="513159"/>
                </a:lnTo>
                <a:lnTo>
                  <a:pt x="3336587" y="484578"/>
                </a:lnTo>
                <a:lnTo>
                  <a:pt x="3343655" y="449580"/>
                </a:lnTo>
                <a:lnTo>
                  <a:pt x="3343655" y="89915"/>
                </a:lnTo>
                <a:lnTo>
                  <a:pt x="3336587" y="54917"/>
                </a:lnTo>
                <a:lnTo>
                  <a:pt x="3317303" y="26336"/>
                </a:lnTo>
                <a:lnTo>
                  <a:pt x="3288684" y="7066"/>
                </a:lnTo>
                <a:lnTo>
                  <a:pt x="3253613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Διαπίστευση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Erasmus</a:t>
            </a:r>
            <a:endParaRPr lang="el-G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(15 – 24 μήνες)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1F1778E0-4506-47E9-9B06-CD82D2925932}"/>
              </a:ext>
            </a:extLst>
          </p:cNvPr>
          <p:cNvSpPr/>
          <p:nvPr/>
        </p:nvSpPr>
        <p:spPr>
          <a:xfrm>
            <a:off x="1787592" y="3200793"/>
            <a:ext cx="972819" cy="504825"/>
          </a:xfrm>
          <a:custGeom>
            <a:avLst/>
            <a:gdLst/>
            <a:ahLst/>
            <a:cxnLst/>
            <a:rect l="l" t="t" r="r" b="b"/>
            <a:pathLst>
              <a:path w="972819" h="504825">
                <a:moveTo>
                  <a:pt x="720089" y="0"/>
                </a:moveTo>
                <a:lnTo>
                  <a:pt x="720089" y="126111"/>
                </a:lnTo>
                <a:lnTo>
                  <a:pt x="0" y="126111"/>
                </a:lnTo>
                <a:lnTo>
                  <a:pt x="0" y="378332"/>
                </a:lnTo>
                <a:lnTo>
                  <a:pt x="720089" y="378332"/>
                </a:lnTo>
                <a:lnTo>
                  <a:pt x="720089" y="504444"/>
                </a:lnTo>
                <a:lnTo>
                  <a:pt x="972311" y="252221"/>
                </a:lnTo>
                <a:lnTo>
                  <a:pt x="720089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BFE1C47E-0987-44C9-BBC8-3A9AD74F49E5}"/>
              </a:ext>
            </a:extLst>
          </p:cNvPr>
          <p:cNvSpPr/>
          <p:nvPr/>
        </p:nvSpPr>
        <p:spPr>
          <a:xfrm>
            <a:off x="6039552" y="2937142"/>
            <a:ext cx="2872740" cy="504825"/>
          </a:xfrm>
          <a:custGeom>
            <a:avLst/>
            <a:gdLst/>
            <a:ahLst/>
            <a:cxnLst/>
            <a:rect l="l" t="t" r="r" b="b"/>
            <a:pathLst>
              <a:path w="2872740" h="504825">
                <a:moveTo>
                  <a:pt x="2788792" y="0"/>
                </a:moveTo>
                <a:lnTo>
                  <a:pt x="83946" y="0"/>
                </a:lnTo>
                <a:lnTo>
                  <a:pt x="51274" y="6600"/>
                </a:lnTo>
                <a:lnTo>
                  <a:pt x="24590" y="24606"/>
                </a:lnTo>
                <a:lnTo>
                  <a:pt x="6598" y="51327"/>
                </a:lnTo>
                <a:lnTo>
                  <a:pt x="0" y="84073"/>
                </a:lnTo>
                <a:lnTo>
                  <a:pt x="0" y="420369"/>
                </a:lnTo>
                <a:lnTo>
                  <a:pt x="6598" y="453116"/>
                </a:lnTo>
                <a:lnTo>
                  <a:pt x="24590" y="479837"/>
                </a:lnTo>
                <a:lnTo>
                  <a:pt x="51274" y="497843"/>
                </a:lnTo>
                <a:lnTo>
                  <a:pt x="83946" y="504444"/>
                </a:lnTo>
                <a:lnTo>
                  <a:pt x="2788792" y="504444"/>
                </a:lnTo>
                <a:lnTo>
                  <a:pt x="2821465" y="497843"/>
                </a:lnTo>
                <a:lnTo>
                  <a:pt x="2848149" y="479837"/>
                </a:lnTo>
                <a:lnTo>
                  <a:pt x="2866141" y="453116"/>
                </a:lnTo>
                <a:lnTo>
                  <a:pt x="2872740" y="420369"/>
                </a:lnTo>
                <a:lnTo>
                  <a:pt x="2872740" y="84073"/>
                </a:lnTo>
                <a:lnTo>
                  <a:pt x="2866141" y="51327"/>
                </a:lnTo>
                <a:lnTo>
                  <a:pt x="2848149" y="24606"/>
                </a:lnTo>
                <a:lnTo>
                  <a:pt x="2821465" y="6600"/>
                </a:lnTo>
                <a:lnTo>
                  <a:pt x="278879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DCA652B9-ADAE-4564-8E37-9E820BDC1002}"/>
              </a:ext>
            </a:extLst>
          </p:cNvPr>
          <p:cNvSpPr txBox="1">
            <a:spLocks/>
          </p:cNvSpPr>
          <p:nvPr/>
        </p:nvSpPr>
        <p:spPr>
          <a:xfrm>
            <a:off x="2485435" y="2198932"/>
            <a:ext cx="579101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8415" marR="5080" lvl="0" indent="-1270" algn="ctr" fontAlgn="auto">
              <a:lnSpc>
                <a:spcPct val="100000"/>
              </a:lnSpc>
              <a:spcBef>
                <a:spcPts val="2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latin typeface="Century Gothic" panose="020B0502020202020204" pitchFamily="34" charset="0"/>
                <a:cs typeface="+mn-cs"/>
              </a:rPr>
              <a:t>1. Σχέδια μικρής διάρκειας (6 - 18 μήνες)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54DC51DC-8AD9-4F84-A645-C7AE28D0708A}"/>
              </a:ext>
            </a:extLst>
          </p:cNvPr>
          <p:cNvSpPr/>
          <p:nvPr/>
        </p:nvSpPr>
        <p:spPr>
          <a:xfrm>
            <a:off x="6035419" y="3469716"/>
            <a:ext cx="2857062" cy="545087"/>
          </a:xfrm>
          <a:custGeom>
            <a:avLst/>
            <a:gdLst/>
            <a:ahLst/>
            <a:cxnLst/>
            <a:rect l="l" t="t" r="r" b="b"/>
            <a:pathLst>
              <a:path w="2872740" h="504825">
                <a:moveTo>
                  <a:pt x="2788792" y="0"/>
                </a:moveTo>
                <a:lnTo>
                  <a:pt x="83947" y="0"/>
                </a:lnTo>
                <a:lnTo>
                  <a:pt x="51274" y="6600"/>
                </a:lnTo>
                <a:lnTo>
                  <a:pt x="24590" y="24606"/>
                </a:lnTo>
                <a:lnTo>
                  <a:pt x="6598" y="51327"/>
                </a:lnTo>
                <a:lnTo>
                  <a:pt x="0" y="84074"/>
                </a:lnTo>
                <a:lnTo>
                  <a:pt x="0" y="420369"/>
                </a:lnTo>
                <a:lnTo>
                  <a:pt x="6598" y="453116"/>
                </a:lnTo>
                <a:lnTo>
                  <a:pt x="24590" y="479837"/>
                </a:lnTo>
                <a:lnTo>
                  <a:pt x="51274" y="497843"/>
                </a:lnTo>
                <a:lnTo>
                  <a:pt x="83947" y="504444"/>
                </a:lnTo>
                <a:lnTo>
                  <a:pt x="2788792" y="504444"/>
                </a:lnTo>
                <a:lnTo>
                  <a:pt x="2821465" y="497843"/>
                </a:lnTo>
                <a:lnTo>
                  <a:pt x="2848149" y="479837"/>
                </a:lnTo>
                <a:lnTo>
                  <a:pt x="2866141" y="453116"/>
                </a:lnTo>
                <a:lnTo>
                  <a:pt x="2872740" y="420369"/>
                </a:lnTo>
                <a:lnTo>
                  <a:pt x="2872740" y="84074"/>
                </a:lnTo>
                <a:lnTo>
                  <a:pt x="2866141" y="51327"/>
                </a:lnTo>
                <a:lnTo>
                  <a:pt x="2848149" y="24606"/>
                </a:lnTo>
                <a:lnTo>
                  <a:pt x="2821465" y="6600"/>
                </a:lnTo>
                <a:lnTo>
                  <a:pt x="278879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Συντονιστές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Κοινοπραξίας</a:t>
            </a:r>
          </a:p>
        </p:txBody>
      </p:sp>
      <p:sp>
        <p:nvSpPr>
          <p:cNvPr id="43" name="object 25">
            <a:extLst>
              <a:ext uri="{FF2B5EF4-FFF2-40B4-BE49-F238E27FC236}">
                <a16:creationId xmlns:a16="http://schemas.microsoft.com/office/drawing/2014/main" id="{C30E4423-A84C-4F48-A272-FD5C7CF5BDEC}"/>
              </a:ext>
            </a:extLst>
          </p:cNvPr>
          <p:cNvSpPr/>
          <p:nvPr/>
        </p:nvSpPr>
        <p:spPr>
          <a:xfrm>
            <a:off x="1767780" y="4537341"/>
            <a:ext cx="972819" cy="504825"/>
          </a:xfrm>
          <a:custGeom>
            <a:avLst/>
            <a:gdLst/>
            <a:ahLst/>
            <a:cxnLst/>
            <a:rect l="l" t="t" r="r" b="b"/>
            <a:pathLst>
              <a:path w="972819" h="504825">
                <a:moveTo>
                  <a:pt x="720089" y="0"/>
                </a:moveTo>
                <a:lnTo>
                  <a:pt x="720089" y="126110"/>
                </a:lnTo>
                <a:lnTo>
                  <a:pt x="0" y="126110"/>
                </a:lnTo>
                <a:lnTo>
                  <a:pt x="0" y="378332"/>
                </a:lnTo>
                <a:lnTo>
                  <a:pt x="720089" y="378332"/>
                </a:lnTo>
                <a:lnTo>
                  <a:pt x="720089" y="504443"/>
                </a:lnTo>
                <a:lnTo>
                  <a:pt x="972312" y="252221"/>
                </a:lnTo>
                <a:lnTo>
                  <a:pt x="720089" y="0"/>
                </a:lnTo>
                <a:close/>
              </a:path>
            </a:pathLst>
          </a:custGeom>
          <a:solidFill>
            <a:srgbClr val="C6D6D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498BB2AA-8D28-40A1-A23C-CF05344B5BB0}"/>
              </a:ext>
            </a:extLst>
          </p:cNvPr>
          <p:cNvSpPr/>
          <p:nvPr/>
        </p:nvSpPr>
        <p:spPr>
          <a:xfrm>
            <a:off x="6052602" y="4218395"/>
            <a:ext cx="2872740" cy="504825"/>
          </a:xfrm>
          <a:custGeom>
            <a:avLst/>
            <a:gdLst/>
            <a:ahLst/>
            <a:cxnLst/>
            <a:rect l="l" t="t" r="r" b="b"/>
            <a:pathLst>
              <a:path w="2872740" h="504825">
                <a:moveTo>
                  <a:pt x="2788793" y="0"/>
                </a:moveTo>
                <a:lnTo>
                  <a:pt x="83946" y="0"/>
                </a:lnTo>
                <a:lnTo>
                  <a:pt x="51274" y="6600"/>
                </a:lnTo>
                <a:lnTo>
                  <a:pt x="24590" y="24606"/>
                </a:lnTo>
                <a:lnTo>
                  <a:pt x="6598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598" y="453116"/>
                </a:lnTo>
                <a:lnTo>
                  <a:pt x="24590" y="479837"/>
                </a:lnTo>
                <a:lnTo>
                  <a:pt x="51274" y="497843"/>
                </a:lnTo>
                <a:lnTo>
                  <a:pt x="83946" y="504444"/>
                </a:lnTo>
                <a:lnTo>
                  <a:pt x="2788793" y="504444"/>
                </a:lnTo>
                <a:lnTo>
                  <a:pt x="2821465" y="497843"/>
                </a:lnTo>
                <a:lnTo>
                  <a:pt x="2848149" y="479837"/>
                </a:lnTo>
                <a:lnTo>
                  <a:pt x="2866141" y="453116"/>
                </a:lnTo>
                <a:lnTo>
                  <a:pt x="2872739" y="420370"/>
                </a:lnTo>
                <a:lnTo>
                  <a:pt x="2872739" y="84074"/>
                </a:lnTo>
                <a:lnTo>
                  <a:pt x="2866141" y="51327"/>
                </a:lnTo>
                <a:lnTo>
                  <a:pt x="2848149" y="24606"/>
                </a:lnTo>
                <a:lnTo>
                  <a:pt x="2821465" y="6600"/>
                </a:lnTo>
                <a:lnTo>
                  <a:pt x="2788793" y="0"/>
                </a:lnTo>
                <a:close/>
              </a:path>
            </a:pathLst>
          </a:custGeom>
          <a:solidFill>
            <a:srgbClr val="96B4B4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Συμμετοχή μέσω κάποιας Κοινοπραξίας*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3F272DD1-5D02-40EB-B527-18B36CBFC0B0}"/>
              </a:ext>
            </a:extLst>
          </p:cNvPr>
          <p:cNvSpPr/>
          <p:nvPr/>
        </p:nvSpPr>
        <p:spPr>
          <a:xfrm>
            <a:off x="6039552" y="4817942"/>
            <a:ext cx="2872740" cy="555274"/>
          </a:xfrm>
          <a:custGeom>
            <a:avLst/>
            <a:gdLst/>
            <a:ahLst/>
            <a:cxnLst/>
            <a:rect l="l" t="t" r="r" b="b"/>
            <a:pathLst>
              <a:path w="2872740" h="504825">
                <a:moveTo>
                  <a:pt x="2788793" y="0"/>
                </a:moveTo>
                <a:lnTo>
                  <a:pt x="83947" y="0"/>
                </a:lnTo>
                <a:lnTo>
                  <a:pt x="51274" y="6600"/>
                </a:lnTo>
                <a:lnTo>
                  <a:pt x="24590" y="24606"/>
                </a:lnTo>
                <a:lnTo>
                  <a:pt x="6598" y="51327"/>
                </a:lnTo>
                <a:lnTo>
                  <a:pt x="0" y="84074"/>
                </a:lnTo>
                <a:lnTo>
                  <a:pt x="0" y="420369"/>
                </a:lnTo>
                <a:lnTo>
                  <a:pt x="6598" y="453094"/>
                </a:lnTo>
                <a:lnTo>
                  <a:pt x="24590" y="479818"/>
                </a:lnTo>
                <a:lnTo>
                  <a:pt x="51274" y="497836"/>
                </a:lnTo>
                <a:lnTo>
                  <a:pt x="83947" y="504444"/>
                </a:lnTo>
                <a:lnTo>
                  <a:pt x="2788793" y="504444"/>
                </a:lnTo>
                <a:lnTo>
                  <a:pt x="2821465" y="497836"/>
                </a:lnTo>
                <a:lnTo>
                  <a:pt x="2848149" y="479818"/>
                </a:lnTo>
                <a:lnTo>
                  <a:pt x="2866141" y="453094"/>
                </a:lnTo>
                <a:lnTo>
                  <a:pt x="2872740" y="420369"/>
                </a:lnTo>
                <a:lnTo>
                  <a:pt x="2872740" y="84074"/>
                </a:lnTo>
                <a:lnTo>
                  <a:pt x="2866141" y="51327"/>
                </a:lnTo>
                <a:lnTo>
                  <a:pt x="2848149" y="24606"/>
                </a:lnTo>
                <a:lnTo>
                  <a:pt x="2821465" y="6600"/>
                </a:lnTo>
                <a:lnTo>
                  <a:pt x="2788793" y="0"/>
                </a:lnTo>
                <a:close/>
              </a:path>
            </a:pathLst>
          </a:custGeom>
          <a:solidFill>
            <a:srgbClr val="96B4B4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Φιλοξενία συμμετεχόντων από το εξωτερικό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0D235C93-8FAA-4790-9020-2C62B7CA7969}"/>
              </a:ext>
            </a:extLst>
          </p:cNvPr>
          <p:cNvSpPr txBox="1"/>
          <p:nvPr/>
        </p:nvSpPr>
        <p:spPr>
          <a:xfrm>
            <a:off x="-701853" y="4512965"/>
            <a:ext cx="653192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3348990" algn="ctr">
              <a:spcBef>
                <a:spcPts val="95"/>
              </a:spcBef>
            </a:pPr>
            <a:r>
              <a:rPr lang="en-US" sz="16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Χωρίς την υποβολή αίτησης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4CB30A96-1858-47A9-9EB3-7C83E3D9868E}"/>
              </a:ext>
            </a:extLst>
          </p:cNvPr>
          <p:cNvSpPr/>
          <p:nvPr/>
        </p:nvSpPr>
        <p:spPr>
          <a:xfrm>
            <a:off x="6039552" y="3055309"/>
            <a:ext cx="2872740" cy="313316"/>
          </a:xfrm>
          <a:custGeom>
            <a:avLst/>
            <a:gdLst/>
            <a:ahLst/>
            <a:cxnLst/>
            <a:rect l="l" t="t" r="r" b="b"/>
            <a:pathLst>
              <a:path w="2872740" h="504825">
                <a:moveTo>
                  <a:pt x="2788792" y="0"/>
                </a:moveTo>
                <a:lnTo>
                  <a:pt x="83947" y="0"/>
                </a:lnTo>
                <a:lnTo>
                  <a:pt x="51274" y="6600"/>
                </a:lnTo>
                <a:lnTo>
                  <a:pt x="24590" y="24606"/>
                </a:lnTo>
                <a:lnTo>
                  <a:pt x="6598" y="51327"/>
                </a:lnTo>
                <a:lnTo>
                  <a:pt x="0" y="84074"/>
                </a:lnTo>
                <a:lnTo>
                  <a:pt x="0" y="420369"/>
                </a:lnTo>
                <a:lnTo>
                  <a:pt x="6598" y="453116"/>
                </a:lnTo>
                <a:lnTo>
                  <a:pt x="24590" y="479837"/>
                </a:lnTo>
                <a:lnTo>
                  <a:pt x="51274" y="497843"/>
                </a:lnTo>
                <a:lnTo>
                  <a:pt x="83947" y="504444"/>
                </a:lnTo>
                <a:lnTo>
                  <a:pt x="2788792" y="504444"/>
                </a:lnTo>
                <a:lnTo>
                  <a:pt x="2821465" y="497843"/>
                </a:lnTo>
                <a:lnTo>
                  <a:pt x="2848149" y="479837"/>
                </a:lnTo>
                <a:lnTo>
                  <a:pt x="2866141" y="453116"/>
                </a:lnTo>
                <a:lnTo>
                  <a:pt x="2872740" y="420369"/>
                </a:lnTo>
                <a:lnTo>
                  <a:pt x="2872740" y="84074"/>
                </a:lnTo>
                <a:lnTo>
                  <a:pt x="2866141" y="51327"/>
                </a:lnTo>
                <a:lnTo>
                  <a:pt x="2848149" y="24606"/>
                </a:lnTo>
                <a:lnTo>
                  <a:pt x="2821465" y="6600"/>
                </a:lnTo>
                <a:lnTo>
                  <a:pt x="278879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Μεμονωμένοι οργανισμοί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07" y="5805264"/>
            <a:ext cx="570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*</a:t>
            </a:r>
            <a:r>
              <a:rPr lang="en-US" sz="1600" dirty="0">
                <a:latin typeface="Century Gothic" panose="020B0502020202020204" pitchFamily="34" charset="0"/>
              </a:rPr>
              <a:t>max. 2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</a:rPr>
              <a:t>συμμετοχές σε κοινοπραξίες ανά Πρόσκληση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ΔΙΑΠΙΣΤΕΥΣΗ Ε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RASMUS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Autofit/>
          </a:bodyPr>
          <a:lstStyle/>
          <a:p>
            <a:pPr algn="just"/>
            <a:r>
              <a:rPr lang="el-GR" sz="2000" dirty="0">
                <a:latin typeface="Century Gothic" panose="020B0502020202020204" pitchFamily="34" charset="0"/>
              </a:rPr>
              <a:t>Εργαλείο πιστοποίησης των οργανισμών </a:t>
            </a:r>
            <a:r>
              <a:rPr lang="el-GR" sz="2000" b="1" dirty="0">
                <a:latin typeface="Century Gothic" panose="020B0502020202020204" pitchFamily="34" charset="0"/>
              </a:rPr>
              <a:t>Σχολικής Εκπαίδευσης, ΕΕΚ και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latin typeface="Century Gothic" panose="020B0502020202020204" pitchFamily="34" charset="0"/>
              </a:rPr>
              <a:t>Εκπαίδευσης Ενηλίκων </a:t>
            </a:r>
            <a:r>
              <a:rPr lang="el-GR" sz="2000" dirty="0">
                <a:latin typeface="Century Gothic" panose="020B0502020202020204" pitchFamily="34" charset="0"/>
              </a:rPr>
              <a:t>που αποδεικνύουν μέσω της αίτησής τους ότι έχουν την πρόθεση να συμμετάσχουν σε ποιοτικές διασυνοριακές κινητικότητες στα πλαίσια της Βασικής Δράσης 1 του νέου Προγράμματος </a:t>
            </a:r>
            <a:r>
              <a:rPr lang="en-US" sz="2000" dirty="0">
                <a:latin typeface="Century Gothic" panose="020B0502020202020204" pitchFamily="34" charset="0"/>
              </a:rPr>
              <a:t>Erasmus </a:t>
            </a:r>
            <a:r>
              <a:rPr lang="el-GR" sz="2000" dirty="0">
                <a:latin typeface="Century Gothic" panose="020B0502020202020204" pitchFamily="34" charset="0"/>
              </a:rPr>
              <a:t> (2021-2027). Οι διαπιστευμένοι οργανισμοί Erasmus αν και θα </a:t>
            </a:r>
            <a:r>
              <a:rPr lang="el-GR" sz="2000" dirty="0" err="1">
                <a:latin typeface="Century Gothic" panose="020B0502020202020204" pitchFamily="34" charset="0"/>
              </a:rPr>
              <a:t>υποβάλλ</a:t>
            </a:r>
            <a:r>
              <a:rPr lang="en-US" sz="2000" dirty="0">
                <a:latin typeface="Century Gothic" panose="020B0502020202020204" pitchFamily="34" charset="0"/>
              </a:rPr>
              <a:t>o</a:t>
            </a:r>
            <a:r>
              <a:rPr lang="el-GR" sz="2000" dirty="0">
                <a:latin typeface="Century Gothic" panose="020B0502020202020204" pitchFamily="34" charset="0"/>
              </a:rPr>
              <a:t>υν αίτηση για χρηματοδότηση κάθε χρόνο, λόγω της πιστοποίησης τους σε θέματα ποιότητας θα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None/>
            </a:pPr>
            <a:endParaRPr lang="el-GR" sz="14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Έχουν </a:t>
            </a:r>
            <a:r>
              <a:rPr lang="el-GR" sz="2000" b="1" dirty="0">
                <a:latin typeface="Century Gothic" panose="020B0502020202020204" pitchFamily="34" charset="0"/>
              </a:rPr>
              <a:t>εξασφαλισμένη χρηματοδότηση μέχρι το 2027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000" b="1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l-GR" sz="2000" dirty="0" err="1">
                <a:latin typeface="Century Gothic" panose="020B0502020202020204" pitchFamily="34" charset="0"/>
              </a:rPr>
              <a:t>κολουθούν</a:t>
            </a:r>
            <a:r>
              <a:rPr lang="el-GR" sz="2000" dirty="0">
                <a:latin typeface="Century Gothic" panose="020B0502020202020204" pitchFamily="34" charset="0"/>
              </a:rPr>
              <a:t> πιο </a:t>
            </a:r>
            <a:r>
              <a:rPr lang="el-GR" sz="2000" b="1" dirty="0">
                <a:latin typeface="Century Gothic" panose="020B0502020202020204" pitchFamily="34" charset="0"/>
              </a:rPr>
              <a:t>απλοποιημένες διαδικασίες αίτησης</a:t>
            </a:r>
          </a:p>
          <a:p>
            <a:pPr marL="0" indent="0" algn="just">
              <a:buNone/>
            </a:pPr>
            <a:endParaRPr lang="el-GR" sz="1000" b="1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Επόμενη Πρόσκληση για Διαπίστευση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Οκτώβριος 202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</a:p>
          <a:p>
            <a:pPr marL="0" indent="0" algn="just">
              <a:buNone/>
            </a:pPr>
            <a:endParaRPr lang="en-US" sz="1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5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ΣΧΕΔΙΑ ΜΙΚΡΗΣ ΔΙΑΡΚΕΙΑΣ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680520"/>
          </a:xfrm>
        </p:spPr>
        <p:txBody>
          <a:bodyPr>
            <a:noAutofit/>
          </a:bodyPr>
          <a:lstStyle/>
          <a:p>
            <a:pPr marL="298450" indent="-285750" algn="just">
              <a:spcBef>
                <a:spcPts val="100"/>
              </a:spcBef>
            </a:pPr>
            <a:r>
              <a:rPr lang="el-GR" sz="2200" dirty="0">
                <a:latin typeface="Century Gothic" panose="020B0502020202020204" pitchFamily="34" charset="0"/>
              </a:rPr>
              <a:t>Αφορά νεοεισερχόμενους οργανισμούς στους οποίους δίνεται η ευκαιρία να σχεδιάσουν και να οργανώσουν το πρώτο τους σχέδιο κινητικότητας  ή  οργανισμούς που ενδιαφέρονται απλώς για μικρής κλίμακας συμμετοχή</a:t>
            </a:r>
          </a:p>
          <a:p>
            <a:pPr marL="298450" indent="-285750">
              <a:spcBef>
                <a:spcPts val="100"/>
              </a:spcBef>
            </a:pPr>
            <a:r>
              <a:rPr lang="el-GR" sz="2200" dirty="0">
                <a:latin typeface="Century Gothic" panose="020B0502020202020204" pitchFamily="34" charset="0"/>
              </a:rPr>
              <a:t>Διάρκεια σχεδίου</a:t>
            </a:r>
            <a:r>
              <a:rPr lang="en-US" sz="2200" dirty="0">
                <a:latin typeface="Century Gothic" panose="020B0502020202020204" pitchFamily="34" charset="0"/>
              </a:rPr>
              <a:t>: </a:t>
            </a:r>
            <a:r>
              <a:rPr lang="el-GR" sz="2200" dirty="0">
                <a:latin typeface="Century Gothic" panose="020B0502020202020204" pitchFamily="34" charset="0"/>
              </a:rPr>
              <a:t>6 – 18 μήνες</a:t>
            </a:r>
          </a:p>
          <a:p>
            <a:pPr marL="298450" indent="-285750">
              <a:spcBef>
                <a:spcPts val="100"/>
              </a:spcBef>
            </a:pPr>
            <a:r>
              <a:rPr lang="el-GR" sz="2200" dirty="0">
                <a:latin typeface="Century Gothic" panose="020B0502020202020204" pitchFamily="34" charset="0"/>
              </a:rPr>
              <a:t>Περιορισμένος αριθμός κινητικοτήτων ανά σχέδιο</a:t>
            </a:r>
            <a:r>
              <a:rPr lang="en-US" sz="2200" dirty="0">
                <a:latin typeface="Century Gothic" panose="020B0502020202020204" pitchFamily="34" charset="0"/>
              </a:rPr>
              <a:t>: </a:t>
            </a:r>
            <a:r>
              <a:rPr lang="en-US" sz="2200" b="1" dirty="0">
                <a:latin typeface="Century Gothic" panose="020B0502020202020204" pitchFamily="34" charset="0"/>
              </a:rPr>
              <a:t>Max. 30 </a:t>
            </a:r>
            <a:r>
              <a:rPr lang="el-GR" sz="2200" b="1" dirty="0">
                <a:latin typeface="Century Gothic" panose="020B0502020202020204" pitchFamily="34" charset="0"/>
              </a:rPr>
              <a:t>συμμετέχοντες ανά σχέδιο</a:t>
            </a:r>
            <a:r>
              <a:rPr lang="en-US" sz="2200" b="1" dirty="0">
                <a:latin typeface="Century Gothic" panose="020B0502020202020204" pitchFamily="34" charset="0"/>
              </a:rPr>
              <a:t> </a:t>
            </a:r>
            <a:r>
              <a:rPr lang="en-US" sz="2200" dirty="0">
                <a:latin typeface="Century Gothic" panose="020B0502020202020204" pitchFamily="34" charset="0"/>
              </a:rPr>
              <a:t>(</a:t>
            </a:r>
            <a:r>
              <a:rPr lang="el-GR" sz="2200" dirty="0">
                <a:latin typeface="Century Gothic" panose="020B0502020202020204" pitchFamily="34" charset="0"/>
              </a:rPr>
              <a:t>Δεν περιλαμβάνονται οι συνοδοί και οι κινητικότητες για Προπαρασκευαστικές Επισκέψεις)</a:t>
            </a:r>
          </a:p>
          <a:p>
            <a:pPr marL="298450" indent="-285750">
              <a:spcBef>
                <a:spcPts val="100"/>
              </a:spcBef>
            </a:pPr>
            <a:r>
              <a:rPr lang="el-GR" sz="2200" dirty="0">
                <a:latin typeface="Century Gothic" panose="020B0502020202020204" pitchFamily="34" charset="0"/>
              </a:rPr>
              <a:t>Δεν υπάρχει η δυνατότητα για κοινοπραξίες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12700" indent="0">
              <a:spcBef>
                <a:spcPts val="100"/>
              </a:spcBef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pPr marL="3556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Οι διαπιστευμένοι οργανισμοί δε δικαιούνται να υποβάλλουν αίτηση για «Σχέδια Μικρής Διάρκειας»</a:t>
            </a:r>
          </a:p>
          <a:p>
            <a:pPr marL="0" indent="0" algn="just">
              <a:buNone/>
            </a:pPr>
            <a:endParaRPr lang="el-GR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3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ΕΠΙΤΡΕΠΟΜΕΝΟΣ ΑΡΙΘΜΟΣ ΑΙΤΗΣΕΩΝ: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Στα πλαίσια κάθε Πρόσκλησης κάθε αιτών οργανισμός μπορεί να υποβάλλει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μια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MONO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αίτηση για «Σχέδιο μικρής διάρκειας» </a:t>
            </a:r>
            <a:r>
              <a:rPr lang="el-GR" sz="2000" dirty="0">
                <a:latin typeface="Century Gothic" panose="020B0502020202020204" pitchFamily="34" charset="0"/>
              </a:rPr>
              <a:t>στα πλαίσια της οποίας καταγράφει τις ανάγκες του για επιμόρφωση του προσωπικού και των εκπαιδευομένων του μέσω εξερχόμενης και εισερχόμενης κινητικότητας</a:t>
            </a:r>
          </a:p>
          <a:p>
            <a:pPr marL="0" indent="0" algn="just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Επιπλέον, </a:t>
            </a:r>
            <a:r>
              <a:rPr lang="el-GR" sz="2000" dirty="0">
                <a:latin typeface="Century Gothic" panose="020B0502020202020204" pitchFamily="34" charset="0"/>
              </a:rPr>
              <a:t>έχει τη δυνατότητα σε κάθε Πρόσκληση να πραγματοποιεί κινητικότητες ως μέλος 1 κοινοπραξίας</a:t>
            </a:r>
          </a:p>
          <a:p>
            <a:pPr marL="0" indent="0" algn="just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Στα πλαίσια της Προγραμματικής Περιόδου 2021- 2027 και </a:t>
            </a:r>
            <a:r>
              <a:rPr lang="el-GR" sz="2000" b="1" dirty="0">
                <a:latin typeface="Century Gothic" panose="020B0502020202020204" pitchFamily="34" charset="0"/>
              </a:rPr>
              <a:t>εντός 5 συνεχόμενων ετών </a:t>
            </a:r>
            <a:r>
              <a:rPr lang="el-GR" sz="2000" dirty="0">
                <a:latin typeface="Century Gothic" panose="020B0502020202020204" pitchFamily="34" charset="0"/>
              </a:rPr>
              <a:t>ένας οργανισμός μπορεί να επιχορηγηθεί με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max.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 σχέδια Μικρής Διάρκειας </a:t>
            </a:r>
            <a:r>
              <a:rPr lang="el-GR" sz="2000" dirty="0">
                <a:latin typeface="Century Gothic" panose="020B0502020202020204" pitchFamily="34" charset="0"/>
              </a:rPr>
              <a:t>(εξαιρούνται επιχορηγήσεις στα πλαίσια των Προσκλήσεων 2014 – 2020)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sz="2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ΣΥΜΜΕΤΕΧΟΝΤΕΣ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864" y="991530"/>
            <a:ext cx="8229600" cy="51020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100" dirty="0">
                <a:latin typeface="Century Gothic" panose="020B0502020202020204" pitchFamily="34" charset="0"/>
              </a:rPr>
              <a:t>Προσωπικό</a:t>
            </a:r>
            <a:r>
              <a:rPr lang="en-US" sz="2100" dirty="0">
                <a:latin typeface="Century Gothic" panose="020B0502020202020204" pitchFamily="34" charset="0"/>
              </a:rPr>
              <a:t> (</a:t>
            </a:r>
            <a:r>
              <a:rPr lang="el-GR" sz="2100" dirty="0">
                <a:latin typeface="Century Gothic" panose="020B0502020202020204" pitchFamily="34" charset="0"/>
              </a:rPr>
              <a:t>διδακτικό &amp; διοικητικό)</a:t>
            </a:r>
            <a:endParaRPr lang="en-US" sz="21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sz="2100" dirty="0">
                <a:latin typeface="Century Gothic" panose="020B0502020202020204" pitchFamily="34" charset="0"/>
              </a:rPr>
              <a:t>Εκπαιδευόμενοι</a:t>
            </a:r>
            <a:r>
              <a:rPr lang="en-US" sz="2100" dirty="0">
                <a:latin typeface="Century Gothic" panose="020B0502020202020204" pitchFamily="34" charset="0"/>
              </a:rPr>
              <a:t> </a:t>
            </a:r>
            <a:endParaRPr lang="el-GR" sz="21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sz="2100" dirty="0">
                <a:latin typeface="Century Gothic" panose="020B0502020202020204" pitchFamily="34" charset="0"/>
              </a:rPr>
              <a:t>«Πρόσφατοι Απόφοιτοι» κέντρων </a:t>
            </a:r>
            <a:r>
              <a:rPr lang="el-GR" sz="2100" b="1" dirty="0">
                <a:latin typeface="Century Gothic" panose="020B0502020202020204" pitchFamily="34" charset="0"/>
              </a:rPr>
              <a:t>αρχικής επαγγελματικής κατάρτισης (</a:t>
            </a:r>
            <a:r>
              <a:rPr lang="en-US" sz="2100" b="1" dirty="0" err="1">
                <a:latin typeface="Century Gothic" panose="020B0502020202020204" pitchFamily="34" charset="0"/>
              </a:rPr>
              <a:t>iVET</a:t>
            </a:r>
            <a:r>
              <a:rPr lang="en-US" sz="2100" b="1" dirty="0">
                <a:latin typeface="Century Gothic" panose="020B0502020202020204" pitchFamily="34" charset="0"/>
              </a:rPr>
              <a:t>) </a:t>
            </a:r>
            <a:r>
              <a:rPr lang="el-GR" sz="2100" dirty="0">
                <a:latin typeface="Century Gothic" panose="020B0502020202020204" pitchFamily="34" charset="0"/>
              </a:rPr>
              <a:t>ή </a:t>
            </a:r>
            <a:r>
              <a:rPr lang="el-GR" sz="2100" b="1" dirty="0">
                <a:latin typeface="Century Gothic" panose="020B0502020202020204" pitchFamily="34" charset="0"/>
              </a:rPr>
              <a:t>συνεχούς επαγγελματικής εκπαίδευσης και Κατάρτισης (</a:t>
            </a:r>
            <a:r>
              <a:rPr lang="en-US" sz="2100" b="1" dirty="0">
                <a:latin typeface="Century Gothic" panose="020B0502020202020204" pitchFamily="34" charset="0"/>
              </a:rPr>
              <a:t>CVET)</a:t>
            </a:r>
            <a:r>
              <a:rPr lang="el-GR" sz="2100" b="1" dirty="0">
                <a:latin typeface="Century Gothic" panose="020B0502020202020204" pitchFamily="34" charset="0"/>
              </a:rPr>
              <a:t> </a:t>
            </a:r>
            <a:r>
              <a:rPr lang="el-GR" sz="2100" dirty="0">
                <a:latin typeface="Century Gothic" panose="020B0502020202020204" pitchFamily="34" charset="0"/>
              </a:rPr>
              <a:t>- (Δυνατότητα συμμετοχή έως και 12 μήνες μετά την αποφοίτηση τους</a:t>
            </a:r>
            <a:r>
              <a:rPr lang="en-GB" sz="2100" dirty="0">
                <a:latin typeface="Century Gothic" panose="020B0502020202020204" pitchFamily="34" charset="0"/>
              </a:rPr>
              <a:t> </a:t>
            </a:r>
            <a:r>
              <a:rPr lang="el-GR" sz="2100" dirty="0">
                <a:latin typeface="Century Gothic" panose="020B0502020202020204" pitchFamily="34" charset="0"/>
              </a:rPr>
              <a:t>ή μετά από την ολοκλήρωση της στρατιωτικής θητείας τους) </a:t>
            </a:r>
            <a:endParaRPr lang="en-GB" sz="21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US" sz="1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100" b="1" dirty="0">
                <a:latin typeface="Century Gothic" panose="020B0502020202020204" pitchFamily="34" charset="0"/>
              </a:rPr>
              <a:t>“Fewer opportunities participants”</a:t>
            </a:r>
            <a:r>
              <a:rPr lang="en-US" sz="2100" dirty="0">
                <a:latin typeface="Century Gothic" panose="020B0502020202020204" pitchFamily="34" charset="0"/>
              </a:rPr>
              <a:t>(</a:t>
            </a:r>
            <a:r>
              <a:rPr lang="el-GR" sz="2100" dirty="0">
                <a:latin typeface="Century Gothic" panose="020B0502020202020204" pitchFamily="34" charset="0"/>
                <a:hlinkClick r:id="rId2"/>
              </a:rPr>
              <a:t> Ορισμός συμμετεχόντων με λιγότερες ευκαιρίες</a:t>
            </a:r>
            <a:r>
              <a:rPr lang="en-US" sz="2100" dirty="0">
                <a:latin typeface="Century Gothic" panose="020B0502020202020204" pitchFamily="34" charset="0"/>
              </a:rPr>
              <a:t>)</a:t>
            </a:r>
            <a:r>
              <a:rPr lang="en-US" sz="2100" b="1" dirty="0">
                <a:latin typeface="Century Gothic" panose="020B0502020202020204" pitchFamily="34" charset="0"/>
              </a:rPr>
              <a:t>:</a:t>
            </a:r>
            <a:endParaRPr lang="el-GR" sz="2100" b="1" dirty="0">
              <a:latin typeface="Century Gothic" panose="020B0502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2100" dirty="0">
                <a:latin typeface="Century Gothic" panose="020B0502020202020204" pitchFamily="34" charset="0"/>
              </a:rPr>
              <a:t>Επιπλέον επιχορήγηση για τη συμμετοχή αυτών των ατόμων</a:t>
            </a:r>
          </a:p>
        </p:txBody>
      </p:sp>
    </p:spTree>
    <p:extLst>
      <p:ext uri="{BB962C8B-B14F-4D97-AF65-F5344CB8AC3E}">
        <p14:creationId xmlns:p14="http://schemas.microsoft.com/office/powerpoint/2010/main" val="308578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2413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ΕΠΙΛΕΞΙΜΕΣ ΔΡΑΣΤΗΡΙΟΤΗΤΕΣ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ΚΙΝΗΤΙΚΟΤΗΤΑ ΠΡΟΣΩΠΙΚΟΥ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49242"/>
              </p:ext>
            </p:extLst>
          </p:nvPr>
        </p:nvGraphicFramePr>
        <p:xfrm>
          <a:off x="454222" y="1412776"/>
          <a:ext cx="835292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9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Δραστηριότητα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Σχολική Εκπαίδευση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l-GR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Εκπαίδευση Ενηλίκων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l-GR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Επαγγελματική</a:t>
                      </a:r>
                      <a:r>
                        <a:rPr lang="el-GR" sz="1800" kern="120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Εκπαίδευση &amp; Κατάρτιση 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Εξερχόμενες Κινητικότητες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Συμμετοχή</a:t>
                      </a:r>
                      <a:r>
                        <a:rPr lang="el-GR" sz="18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σε σεμινάρια επιμόρφωσης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30 ημέρες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Άσκηση καθηκόντων διδασκαλίας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–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365 ημέρες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Job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shadowing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 ημέρες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485" y="54876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* </a:t>
            </a:r>
            <a:r>
              <a:rPr lang="el-GR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Διάρκεια φυσικής κινητικότητας. Οι δραστηριότητες μπορούν σε όλες τις περιπτώσεις να συνδυαστούν με επιπλέον διαδικτυακές δραστηριότητες (</a:t>
            </a: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“blended activities”)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272" y="4221088"/>
            <a:ext cx="8305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Δεν υποστηρίζεται η συμμετοχή σε παθητικές διαλέξεις, ομιλίες κτλ.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Ο οργανισμός θα πρέπει να είναι σε θέση να αποδείξει τη σχέση του με το προσωπικό που συμμετέχει σε κινητικότητες (</a:t>
            </a: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</a:rPr>
              <a:t>payroll/</a:t>
            </a: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συμβόλαιο</a:t>
            </a: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l-GR" dirty="0" err="1">
                <a:solidFill>
                  <a:schemeClr val="dk1"/>
                </a:solidFill>
                <a:latin typeface="Century Gothic" panose="020B0502020202020204" pitchFamily="34" charset="0"/>
              </a:rPr>
              <a:t>εργοδότησης</a:t>
            </a: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 κτλ.)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0907"/>
            <a:ext cx="8229600" cy="94982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ΕΠΙΛΕΞΙΜΕΣ ΔΡΑΣΤΗΡΙΟΤΗΤΕΣ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ΚΙΝΗΤΙΚΟΤΗΤΑ ΕΚΠΑΙΔΕΥΟΜΕΝΩΝ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8496945" cy="36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5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Δραστηριότητα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Σχολική Εκπαίδευση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Εκπαίδευση 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Ενηλίκων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ΕΕΚ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Εξερχόμενες Κινητικότητες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Συμμετοχή σε διαγωνισμούς δεξιοτήτων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– 10 ημέρες*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Συμμετοχή σε ομαδική</a:t>
                      </a:r>
                      <a:r>
                        <a:rPr lang="el-GR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κινητικότητα εκπαιδευομένων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30 ημέρες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– 30 ημέρες*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Συμμετοχή</a:t>
                      </a:r>
                      <a:r>
                        <a:rPr lang="el-GR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σε σύντομης διάρκειας κινητικότητες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 – 29 ημέρες*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 – 30 ημέρες*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- 89 ημέρες**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Συμμετοχή</a:t>
                      </a:r>
                      <a:r>
                        <a:rPr lang="el-GR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σε μεγάλης διάρκειας κινητικότητες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 – 3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ημέρες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 – 3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ημέρες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 – 365 ημέρες*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Erasmus</a:t>
                      </a:r>
                      <a:r>
                        <a:rPr lang="en-US" sz="1400" b="1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</a:t>
                      </a: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547531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*Διάρκεια φυσικής κινητικότητας. Οι δραστηριότητες μπορούν σε όλες τις περιπτώσεις να συνδυαστούν με επιπλέον διαδικτυακές δραστηριότητες (</a:t>
            </a:r>
            <a:r>
              <a:rPr lang="en-US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“blended activities”)</a:t>
            </a:r>
            <a:endParaRPr lang="el-GR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r>
              <a:rPr lang="el-GR" sz="1200" dirty="0">
                <a:solidFill>
                  <a:schemeClr val="dk1"/>
                </a:solidFill>
                <a:latin typeface="Century Gothic" panose="020B0502020202020204" pitchFamily="34" charset="0"/>
              </a:rPr>
              <a:t>** Για άτομα από ευάλωτες ομάδες η κινητικότητα μπορεί να είναι 2 – 89 ημέρες</a:t>
            </a:r>
            <a:endParaRPr lang="en-US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711" y="4551982"/>
            <a:ext cx="8305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ΕΕΚ</a:t>
            </a: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</a:rPr>
              <a:t>:</a:t>
            </a:r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 οι κινητικότητες σύντομης/μεγάλης διάρκειας</a:t>
            </a:r>
            <a:r>
              <a:rPr lang="en-US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el-GR" dirty="0">
                <a:latin typeface="Century Gothic" panose="020B0502020202020204" pitchFamily="34" charset="0"/>
              </a:rPr>
              <a:t>σε </a:t>
            </a:r>
            <a:r>
              <a:rPr lang="el-GR" dirty="0" err="1">
                <a:latin typeface="Century Gothic" panose="020B0502020202020204" pitchFamily="34" charset="0"/>
              </a:rPr>
              <a:t>παρόχους</a:t>
            </a:r>
            <a:r>
              <a:rPr lang="el-GR" dirty="0">
                <a:latin typeface="Century Gothic" panose="020B0502020202020204" pitchFamily="34" charset="0"/>
              </a:rPr>
              <a:t> ή/και επιχειρήσεις ΕΕΚ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r>
              <a:rPr lang="el-GR" dirty="0">
                <a:latin typeface="Century Gothic" panose="020B0502020202020204" pitchFamily="34" charset="0"/>
              </a:rPr>
              <a:t>Έμφαση για κατάρτιση στο χώρο εργασίας με τη μορφή τοποθέτησης σε μία επιχείρηση</a:t>
            </a:r>
          </a:p>
        </p:txBody>
      </p:sp>
    </p:spTree>
    <p:extLst>
      <p:ext uri="{BB962C8B-B14F-4D97-AF65-F5344CB8AC3E}">
        <p14:creationId xmlns:p14="http://schemas.microsoft.com/office/powerpoint/2010/main" val="345745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0907"/>
            <a:ext cx="8229600" cy="94982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ΑΛΛΕΣ ΕΠΙΛΕΞΙΜΕΣ ΔΡΑΣΤΗΡΙΟΤΗΤΕΣ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34944"/>
              </p:ext>
            </p:extLst>
          </p:nvPr>
        </p:nvGraphicFramePr>
        <p:xfrm>
          <a:off x="467545" y="2780928"/>
          <a:ext cx="8424935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Δραστηριότητα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Σχολική Εκπαίδευση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Εκπαίδευση Ενηλίκων 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ΕΕΚ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Εισερχόμενες Κινητικότητες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Προσκεκλημένοι ειδικοί</a:t>
                      </a:r>
                      <a:r>
                        <a:rPr lang="el-GR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στον τομέα τους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(“invited experts”)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 ημέρες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Φιλοξενία φοιτητών/πρόσφατων αποφοίτων εκπαιδευτικών &amp; εκπαιδευτών*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 – 3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6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 ημέρες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10458"/>
              </p:ext>
            </p:extLst>
          </p:nvPr>
        </p:nvGraphicFramePr>
        <p:xfrm>
          <a:off x="467543" y="980728"/>
          <a:ext cx="842493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Δραστηριότητα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Σχολική Εκπαίδευση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Εκπαίδευση Ενηλίκων 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80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ΕΕΚ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Εξερχόμενη Κινητικότητα</a:t>
                      </a:r>
                      <a:endParaRPr lang="en-US" sz="16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Προπαρασκευαστικές</a:t>
                      </a:r>
                      <a:r>
                        <a:rPr lang="el-GR" sz="16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Επισκέψεις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Δεν υπάρχει περιορισμός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(1 – 2 μέρες περίπου)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124" y="5157192"/>
            <a:ext cx="830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dk1"/>
                </a:solidFill>
                <a:latin typeface="Century Gothic" panose="020B0502020202020204" pitchFamily="34" charset="0"/>
              </a:rPr>
              <a:t>*Προβλέπονται οργανωτικά έξοδα για τον οργανισμό υποδοχής. Διαμονή και διατροφή καλύπτονται από τον οργανισμό αποστολής.</a:t>
            </a:r>
          </a:p>
        </p:txBody>
      </p:sp>
    </p:spTree>
    <p:extLst>
      <p:ext uri="{BB962C8B-B14F-4D97-AF65-F5344CB8AC3E}">
        <p14:creationId xmlns:p14="http://schemas.microsoft.com/office/powerpoint/2010/main" val="83565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en-US" sz="3200" b="1" u="none" dirty="0">
              <a:solidFill>
                <a:schemeClr val="accent5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 eaLnBrk="1" hangingPunct="1"/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E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R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A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S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M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U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S</a:t>
            </a:r>
            <a:r>
              <a:rPr lang="el-GR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+ </a:t>
            </a:r>
          </a:p>
          <a:p>
            <a:pPr algn="ctr" eaLnBrk="1" hangingPunct="1"/>
            <a:r>
              <a:rPr lang="en-GB" altLang="en-US" sz="3200" b="1" u="none" dirty="0">
                <a:solidFill>
                  <a:schemeClr val="accent5"/>
                </a:solidFill>
                <a:latin typeface="Century Gothic" panose="020B0502020202020204" pitchFamily="34" charset="0"/>
                <a:cs typeface="Calibri" pitchFamily="34" charset="0"/>
              </a:rPr>
              <a:t>2021 - 2027</a:t>
            </a:r>
            <a:endParaRPr lang="el-GR" altLang="en-US" sz="3200" b="1" u="none" dirty="0">
              <a:solidFill>
                <a:schemeClr val="accent5"/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/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sz="2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Βασική Δράση 1 </a:t>
            </a:r>
          </a:p>
          <a:p>
            <a:pPr algn="ctr"/>
            <a:endParaRPr lang="en-US" altLang="en-US" sz="2400" b="1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sz="2400" b="1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Οδηγίες για Υποβολή Αιτήσεων</a:t>
            </a:r>
          </a:p>
          <a:p>
            <a:pPr algn="ctr"/>
            <a:r>
              <a:rPr lang="el-GR" altLang="en-US" sz="2400" b="1" u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Σχεδίων Μικρής Διάρκειας (ΚΑ122)</a:t>
            </a:r>
          </a:p>
          <a:p>
            <a:pPr algn="ctr"/>
            <a:endParaRPr lang="el-GR" altLang="en-US" sz="2400" b="1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altLang="en-US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Σχολική Εκπαίδευση</a:t>
            </a:r>
          </a:p>
          <a:p>
            <a:pPr algn="ctr"/>
            <a:r>
              <a:rPr lang="el-GR" altLang="en-US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Εκπαίδευση Ενηλίκων</a:t>
            </a:r>
          </a:p>
          <a:p>
            <a:pPr algn="ctr"/>
            <a:r>
              <a:rPr lang="el-GR" altLang="en-US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Επαγγελματική Εκπαίδευση &amp; Κατάρτιση</a:t>
            </a:r>
          </a:p>
          <a:p>
            <a:pPr algn="ctr"/>
            <a:endParaRPr lang="el-GR" altLang="en-US" b="1" u="none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endParaRPr lang="el-GR" altLang="en-US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Θέκλα </a:t>
            </a:r>
            <a:r>
              <a:rPr lang="el-GR" altLang="en-US" sz="180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Χριστοδουλίδου</a:t>
            </a:r>
            <a:endParaRPr lang="el-GR" alt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Συντονίστρια Βασικής Δράσης 1</a:t>
            </a:r>
            <a:endParaRPr lang="en-GB" alt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Tx/>
              <a:buNone/>
            </a:pPr>
            <a:r>
              <a:rPr lang="el-GR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l">
              <a:buFontTx/>
              <a:buNone/>
            </a:pPr>
            <a:endParaRPr lang="el-G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78269" y="3317524"/>
            <a:ext cx="6858000" cy="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367644" y="2348880"/>
            <a:ext cx="640871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0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ΠΡΟΠΑΡΑΣΚΕΥΑΣΤΙΚΕΣ ΕΠΙΣΚΕΨΕΙΣ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53650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sz="2200" dirty="0">
                <a:latin typeface="Century Gothic" panose="020B0502020202020204" pitchFamily="34" charset="0"/>
              </a:rPr>
              <a:t>Σύντομες </a:t>
            </a:r>
            <a:r>
              <a:rPr lang="el-GR" sz="2200" b="1" dirty="0">
                <a:latin typeface="Century Gothic" panose="020B0502020202020204" pitchFamily="34" charset="0"/>
              </a:rPr>
              <a:t>«Προπαρασκευαστικές Επισκέψεις» </a:t>
            </a:r>
            <a:r>
              <a:rPr lang="el-GR" sz="2200" dirty="0">
                <a:latin typeface="Century Gothic" panose="020B0502020202020204" pitchFamily="34" charset="0"/>
              </a:rPr>
              <a:t>προς τους οργανισμούς υποδοχής για να διευκολύνουν τη συνεργασία μεταξύ οργανισμού αποστολής  και οργανισμού υποδοχής, την προετοιμασία των δραστηριοτήτων κινητικότητας και να διασφαλίσουν την ποιότητα της κινητικότητας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200" dirty="0">
                <a:latin typeface="Century Gothic" panose="020B0502020202020204" pitchFamily="34" charset="0"/>
              </a:rPr>
              <a:t>Συμμετέχοντες</a:t>
            </a:r>
            <a:r>
              <a:rPr lang="en-US" sz="2200" dirty="0">
                <a:latin typeface="Century Gothic" panose="020B0502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l-GR" sz="2200" dirty="0">
                <a:latin typeface="Century Gothic" panose="020B0502020202020204" pitchFamily="34" charset="0"/>
              </a:rPr>
              <a:t>μέλη του προσωπικού</a:t>
            </a:r>
            <a:endParaRPr lang="en-US" sz="2200" dirty="0"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latin typeface="Century Gothic" panose="020B0502020202020204" pitchFamily="34" charset="0"/>
              </a:rPr>
              <a:t>επιλέξιμοι συμμετέχοντες με λιγότερες ευκαιρίες</a:t>
            </a:r>
            <a:endParaRPr lang="en-US" sz="2200" dirty="0"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el-GR" sz="2200" dirty="0">
                <a:latin typeface="Century Gothic" panose="020B0502020202020204" pitchFamily="34" charset="0"/>
              </a:rPr>
              <a:t>εκπαιδευόμενοι σε μεγάλης διάρκειας κινητικότητες </a:t>
            </a:r>
            <a:endParaRPr lang="en-GB" sz="22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b="1" dirty="0">
                <a:latin typeface="Century Gothic" panose="020B0502020202020204" pitchFamily="34" charset="0"/>
              </a:rPr>
              <a:t>Μ</a:t>
            </a:r>
            <a:r>
              <a:rPr lang="en-US" sz="2200" b="1" dirty="0">
                <a:latin typeface="Century Gothic" panose="020B0502020202020204" pitchFamily="34" charset="0"/>
              </a:rPr>
              <a:t>ax. </a:t>
            </a:r>
            <a:r>
              <a:rPr lang="en-GB" sz="2200" b="1" dirty="0">
                <a:latin typeface="Century Gothic" panose="020B0502020202020204" pitchFamily="34" charset="0"/>
              </a:rPr>
              <a:t>3 </a:t>
            </a:r>
            <a:r>
              <a:rPr lang="el-GR" sz="2200" b="1" dirty="0">
                <a:latin typeface="Century Gothic" panose="020B0502020202020204" pitchFamily="34" charset="0"/>
              </a:rPr>
              <a:t>συμμετέχοντες </a:t>
            </a:r>
            <a:r>
              <a:rPr lang="el-GR" sz="2200" dirty="0">
                <a:latin typeface="Century Gothic" panose="020B0502020202020204" pitchFamily="34" charset="0"/>
              </a:rPr>
              <a:t>ανά Προπαρασκευαστική Επίσκεψη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b="1" dirty="0">
                <a:latin typeface="Century Gothic" panose="020B0502020202020204" pitchFamily="34" charset="0"/>
              </a:rPr>
              <a:t>Εξαιρούνται οι κινητικότητες συμμετοχής σε σεμινάρια επιμόρφωσης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6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ΠΟΥ ΘΑ ΒΡΩ ΟΡΓΑΝΙΣΜΟ ΥΠΟΔΟΧΗΣ (1/3)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61056"/>
              </p:ext>
            </p:extLst>
          </p:nvPr>
        </p:nvGraphicFramePr>
        <p:xfrm>
          <a:off x="534130" y="1268192"/>
          <a:ext cx="8023978" cy="459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64446" y="764704"/>
            <a:ext cx="507165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Πλατφόρμα Σχολικής Εκπαίδευσης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5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ΠΟΥ ΘΑ ΒΡΩ ΟΡΓΑΝΙΣΜΟ ΥΠΟΔΟΧΗΣ (2/3)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4446" y="980728"/>
            <a:ext cx="535968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Πλατφόρμα Εκπαίδευσης Ενηλίκων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/EEK</a:t>
            </a:r>
            <a:endParaRPr lang="en-GB" sz="2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3923"/>
              </p:ext>
            </p:extLst>
          </p:nvPr>
        </p:nvGraphicFramePr>
        <p:xfrm>
          <a:off x="467544" y="1412776"/>
          <a:ext cx="6480720" cy="457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503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ΠΟΥ ΘΑ ΒΡΩ ΟΡΓΑΝΙΣΜΟ ΥΠΟΔΟΧΗΣ (3/3)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2692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Century Gothic" panose="020B0502020202020204" pitchFamily="34" charset="0"/>
              </a:rPr>
              <a:t>Εξειδικευμένες πλατφόρμες ανά τομέα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anose="020B0502020202020204" pitchFamily="34" charset="0"/>
                <a:hlinkClick r:id="rId3"/>
              </a:rPr>
              <a:t>Projects Results Platform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Προσωπικές επαφές από προηγούμενες συμμετοχές στο Πρόγραμμα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Ιδιωτικές πρωτοβουλίες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77298"/>
            <a:ext cx="679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Πριν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από την επιλογή κάποιου σεμιναρίου λάβετε υπόψη σας τα </a:t>
            </a:r>
            <a:r>
              <a:rPr lang="el-GR" sz="2000" dirty="0">
                <a:latin typeface="Century Gothic" panose="020B0502020202020204" pitchFamily="34" charset="0"/>
                <a:hlinkClick r:id="rId4"/>
              </a:rPr>
              <a:t>Πρότυπα Ποιότητας σεμιναρίων κατάρτισης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ΧΡΗΜΑΤΟΔΟΤΗΣΗ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51717"/>
            <a:ext cx="3202969" cy="118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23228097"/>
              </p:ext>
            </p:extLst>
          </p:nvPr>
        </p:nvGraphicFramePr>
        <p:xfrm>
          <a:off x="395536" y="105273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979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ΟΡΓΑΝΩΤΙΚΑ ΕΞΟΔΑ (1/2)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528" y="908720"/>
            <a:ext cx="8820472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alt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Καλύπτουν έξοδα του οργανισμού αποστολής και του οργανισμού φιλοξενίας. Είναι συνδεδεμένα με την:</a:t>
            </a:r>
          </a:p>
          <a:p>
            <a:pPr marL="0" indent="0">
              <a:buFontTx/>
              <a:buNone/>
              <a:defRPr/>
            </a:pPr>
            <a:endParaRPr lang="el-GR" altLang="en-US" sz="1000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Προετοιμασία κινητικ</a:t>
            </a:r>
            <a:r>
              <a:rPr lang="en-GB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τήτων</a:t>
            </a:r>
            <a:r>
              <a:rPr lang="el-GR" altLang="en-US" sz="2200" dirty="0">
                <a:latin typeface="Century Gothic" panose="020B0502020202020204" pitchFamily="34" charset="0"/>
              </a:rPr>
              <a:t> &amp; των </a:t>
            </a: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συμμετεχόντων</a:t>
            </a:r>
          </a:p>
          <a:p>
            <a:pPr>
              <a:defRPr/>
            </a:pP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Παρακολούθηση και στήριξη συμμετεχόντων, κατά τη διάρκεια της κινητικότητας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2200" dirty="0">
                <a:latin typeface="Century Gothic" panose="020B0502020202020204" pitchFamily="34" charset="0"/>
              </a:rPr>
              <a:t>Διαδικασίες για αναγνώριση μαθησιακών αποτελεσμάτων</a:t>
            </a:r>
          </a:p>
          <a:p>
            <a:pPr>
              <a:defRPr/>
            </a:pP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Υπηρεσίες/εργαλεία για τη διεξαγωγή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“Blended” </a:t>
            </a:r>
            <a:r>
              <a:rPr lang="el-GR" altLang="en-US" sz="2200" dirty="0">
                <a:latin typeface="Century Gothic" panose="020B0502020202020204" pitchFamily="34" charset="0"/>
              </a:rPr>
              <a:t>δραστηριοτήτων</a:t>
            </a:r>
            <a:endParaRPr lang="el-GR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Δραστηριότητες Διάδοσης</a:t>
            </a:r>
          </a:p>
          <a:p>
            <a:pPr marL="0" indent="0">
              <a:buFontTx/>
              <a:buNone/>
              <a:defRPr/>
            </a:pPr>
            <a:endParaRPr lang="el-GR" altLang="en-US" sz="2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l-G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l-G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4" y="-7193"/>
            <a:ext cx="8229600" cy="7718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ΟΡΓΑΝΩΤΙΚΑ ΕΞΟΔΑ (2/2)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552" y="836712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  <a:defRPr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l-G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l-G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121784"/>
              </p:ext>
            </p:extLst>
          </p:nvPr>
        </p:nvGraphicFramePr>
        <p:xfrm>
          <a:off x="179512" y="752196"/>
          <a:ext cx="8895853" cy="53158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45">
                <a:tc>
                  <a:txBody>
                    <a:bodyPr/>
                    <a:lstStyle/>
                    <a:p>
                      <a:pPr algn="ctr"/>
                      <a:r>
                        <a:rPr lang="el-GR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Δραστηριότητα Κινητικότητας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Ποσό Επιχορήγησης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ανά</a:t>
                      </a:r>
                      <a:r>
                        <a:rPr lang="el-GR" sz="16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συμμετέχοντα</a:t>
                      </a:r>
                      <a:endParaRPr lang="en-US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1. </a:t>
                      </a:r>
                      <a:r>
                        <a:rPr lang="el-GR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Σεμινάρια &amp; Δραστηριότητες Κατάρτισης</a:t>
                      </a:r>
                      <a:endParaRPr lang="en-US" sz="1400" kern="12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100 </a:t>
                      </a:r>
                      <a:r>
                        <a:rPr lang="en-US" b="1" dirty="0"/>
                        <a:t>€</a:t>
                      </a:r>
                    </a:p>
                    <a:p>
                      <a:pPr algn="ctr"/>
                      <a:r>
                        <a:rPr lang="en-US" b="1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1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2. </a:t>
                      </a:r>
                      <a:r>
                        <a:rPr lang="el-GR" sz="14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Προσκεκλημένοι ειδικοί (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invited</a:t>
                      </a:r>
                      <a:r>
                        <a:rPr lang="en-US" sz="14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experts)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3. </a:t>
                      </a:r>
                      <a:r>
                        <a:rPr lang="el-GR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Φιλοξενία εκπαιδευτικών/εκπαιδευτών για κατάρτιση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4. </a:t>
                      </a:r>
                      <a:r>
                        <a:rPr lang="el-GR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Συμμετοχή σε Διαγωνισμούς Δεξιοτήτων </a:t>
                      </a:r>
                      <a:r>
                        <a:rPr lang="en-US" sz="1400" b="1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(M</a:t>
                      </a:r>
                      <a:r>
                        <a:rPr lang="el-GR" sz="1400" b="1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όνο</a:t>
                      </a:r>
                      <a:r>
                        <a:rPr lang="el-GR" sz="1400" b="1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l-GR" sz="1400" b="1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ΕΕΚ)</a:t>
                      </a:r>
                      <a:endParaRPr lang="en-US" sz="1400" b="1" kern="12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5. </a:t>
                      </a:r>
                      <a:r>
                        <a:rPr lang="el-GR" sz="140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Για συμμετοχή σε κινητικότητα</a:t>
                      </a:r>
                      <a:r>
                        <a:rPr lang="el-GR" sz="140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ομάδας μαθητευομένων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(Μόνο Εκπαίδευση Ενηλίκων &amp; Σχολική Εκπαίδευση *)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6. </a:t>
                      </a:r>
                      <a:r>
                        <a:rPr lang="el-GR" sz="1400" b="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Συμμετοχή σε </a:t>
                      </a:r>
                      <a:r>
                        <a:rPr lang="en-US" sz="1400" b="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job</a:t>
                      </a: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shadowing/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άσκηση καθηκόντων διδασκαλίας ή εκπαίδευσης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      350 € **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2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7.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Συμμετοχή σε σύντομης διάρκειας κινητικότητα εκπαιδευομένων Εκπαίδευση Ενηλίκων</a:t>
                      </a: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2 – 29 ημέρες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Σχολική Εκπαίδευση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10 – 29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ημέρες</a:t>
                      </a:r>
                      <a:endParaRPr lang="en-US" sz="1400" b="0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EEK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2 – 89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ημέρες</a:t>
                      </a: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endParaRPr lang="el-GR" sz="1400" b="0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2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8. </a:t>
                      </a:r>
                      <a:r>
                        <a:rPr lang="el-GR" sz="1400" b="0" kern="120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Συμμετοχή σε μεγάλης διάρκειας κινητικότητα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Εκπαίδευση Ενηλίκων</a:t>
                      </a: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0 –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365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ημέρες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Σχολική Εκπαίδευση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0 –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365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ημέρες</a:t>
                      </a:r>
                      <a:endParaRPr lang="en-US" sz="1400" b="0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EEK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: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90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–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365</a:t>
                      </a:r>
                      <a:r>
                        <a:rPr lang="en-GB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el-GR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ημέρες</a:t>
                      </a:r>
                      <a:r>
                        <a:rPr lang="en-US" sz="1400" b="0" kern="1200" baseline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  <a:ea typeface="+mn-ea"/>
                          <a:cs typeface="Arial"/>
                        </a:rPr>
                        <a:t> </a:t>
                      </a:r>
                      <a:endParaRPr lang="el-GR" sz="1400" b="0" kern="1200" baseline="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500 €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616530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*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max. 1000 € </a:t>
            </a:r>
            <a:r>
              <a:rPr lang="el-GR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ανά ομάδα μαθητών σχολείου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l-GR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στη Σχολική Εκπαίδευση</a:t>
            </a:r>
          </a:p>
          <a:p>
            <a:pPr>
              <a:defRPr/>
            </a:pPr>
            <a:r>
              <a:rPr lang="el-GR" sz="14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**200 € ανά συμμετέχοντα από τον 101 συμμετέχοντα και έπειτα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23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ΤΑΞΙΔΙΩΤΙΚΑ ΕΞΟΔΑ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30592"/>
              </p:ext>
            </p:extLst>
          </p:nvPr>
        </p:nvGraphicFramePr>
        <p:xfrm>
          <a:off x="1835696" y="944725"/>
          <a:ext cx="5256584" cy="496854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11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Απόσταση σε 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KM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Ποσό επιχορήγησης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aseline="0" dirty="0">
                          <a:latin typeface="Century Gothic" panose="020B0502020202020204" pitchFamily="34" charset="0"/>
                        </a:rPr>
                        <a:t>ανά συμμετέχοντα</a:t>
                      </a: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0 - 99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23 €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100 - 499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180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500 - 1999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275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2000 - 2999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3000 - 3999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530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4000 - 7999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820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1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8000</a:t>
                      </a:r>
                      <a:r>
                        <a:rPr lang="el-GR" sz="2000" baseline="0" dirty="0">
                          <a:latin typeface="Century Gothic" panose="020B0502020202020204" pitchFamily="34" charset="0"/>
                        </a:rPr>
                        <a:t> + 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1500 </a:t>
                      </a:r>
                      <a:r>
                        <a:rPr lang="el-GR" sz="20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47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63408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ΕΞΟΔΑ ΔΙΑΒΙΩΣΗΣ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9128055"/>
              </p:ext>
            </p:extLst>
          </p:nvPr>
        </p:nvGraphicFramePr>
        <p:xfrm>
          <a:off x="179511" y="548680"/>
          <a:ext cx="8784976" cy="57483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Χώρα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Υποδοχής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Ημερήσιο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ποσό για προσωπικό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*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Ημερήσιο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ποσό για εκπαιδευόμενους</a:t>
                      </a:r>
                      <a:endParaRPr lang="en-GB" sz="1600" baseline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EEK &amp; </a:t>
                      </a:r>
                      <a:r>
                        <a:rPr lang="el-GR" sz="1600" baseline="0" dirty="0" err="1">
                          <a:latin typeface="Century Gothic" panose="020B0502020202020204" pitchFamily="34" charset="0"/>
                        </a:rPr>
                        <a:t>Εκπ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. Ενηλίκων*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Ημερήσιο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ποσό για  μαθητές σχολείων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47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Κατηγορία</a:t>
                      </a:r>
                      <a:r>
                        <a:rPr lang="el-GR" sz="1600" b="1" baseline="0" dirty="0">
                          <a:latin typeface="Century Gothic" panose="020B0502020202020204" pitchFamily="34" charset="0"/>
                        </a:rPr>
                        <a:t> 1</a:t>
                      </a: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Νορβηγία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Δανία, Λουξεμβούργο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Ισλανδία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Σουηδία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Ιρλανδία,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Φινλανδία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Λίχνενσταϊν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180 €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120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80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392">
                <a:tc>
                  <a:txBody>
                    <a:bodyPr/>
                    <a:lstStyle/>
                    <a:p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Κατηγορία 2</a:t>
                      </a:r>
                    </a:p>
                    <a:p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Ολλανδία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Αυστρία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Βέλγιο,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Γαλλία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Γερμανία</a:t>
                      </a:r>
                      <a:r>
                        <a:rPr lang="en-GB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dirty="0">
                          <a:latin typeface="Century Gothic" panose="020B0502020202020204" pitchFamily="34" charset="0"/>
                        </a:rPr>
                        <a:t>Ιταλία,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Ισπανία, Κύπρος, Ελλάδα, Μάλτα, Πορτογαλία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160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104</a:t>
                      </a:r>
                      <a:r>
                        <a:rPr lang="en-US" sz="1600" b="1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70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baseline="0" dirty="0">
                          <a:latin typeface="Century Gothic" panose="020B0502020202020204" pitchFamily="34" charset="0"/>
                        </a:rPr>
                        <a:t>Κατηγορία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Σλοβενία, Εσθονία, Λετονία, Κροατία, Σλοβακία, Τσεχία, Λιθουανία, Τουρκία, Ουγγαρία, Πολωνία, Ρουμανία, Βουλγαρία, Δημοκρατία της 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l-GR" sz="1600" baseline="0" dirty="0" err="1">
                          <a:latin typeface="Century Gothic" panose="020B0502020202020204" pitchFamily="34" charset="0"/>
                        </a:rPr>
                        <a:t>όρειας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 Μακεδονίας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l-GR" sz="1600" baseline="0" dirty="0">
                          <a:latin typeface="Century Gothic" panose="020B0502020202020204" pitchFamily="34" charset="0"/>
                        </a:rPr>
                        <a:t>Σερβία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40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88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 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Century Gothic" panose="020B0502020202020204" pitchFamily="34" charset="0"/>
                        </a:rPr>
                        <a:t>60 </a:t>
                      </a:r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€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73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l-GR" sz="1400" baseline="0" dirty="0" err="1">
                          <a:latin typeface="Century Gothic" panose="020B0502020202020204" pitchFamily="34" charset="0"/>
                        </a:rPr>
                        <a:t>πίδομα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 διαβίωσης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για </a:t>
                      </a:r>
                      <a:r>
                        <a:rPr lang="el-GR" sz="1400" b="1" baseline="0" dirty="0">
                          <a:latin typeface="Century Gothic" panose="020B0502020202020204" pitchFamily="34" charset="0"/>
                        </a:rPr>
                        <a:t>τις ημέρες εκπαίδευσης + 2 ημέρες </a:t>
                      </a:r>
                      <a:r>
                        <a:rPr lang="el-GR" sz="1400" b="1" baseline="0" dirty="0" err="1">
                          <a:latin typeface="Century Gothic" panose="020B0502020202020204" pitchFamily="34" charset="0"/>
                        </a:rPr>
                        <a:t>ταξιδίου</a:t>
                      </a:r>
                      <a:endParaRPr lang="en-US" sz="1400" b="1" baseline="0" dirty="0">
                        <a:latin typeface="Century Gothic" panose="020B0502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Μέχρι τη 14</a:t>
                      </a:r>
                      <a:r>
                        <a:rPr lang="el-GR" sz="1400" baseline="30000" dirty="0">
                          <a:latin typeface="Century Gothic" panose="020B0502020202020204" pitchFamily="34" charset="0"/>
                        </a:rPr>
                        <a:t>η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 ημέρα – από τη 15 ημέρα μέχρι και 1 έτος δίνεται το 70% του συγκεκριμένου ποσού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(π.χ. Κατηγορία 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400" baseline="0" dirty="0">
                          <a:latin typeface="Century Gothic" panose="020B0502020202020204" pitchFamily="34" charset="0"/>
                        </a:rPr>
                        <a:t>→ 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Προσωπικό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: 126 €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,  Εκπαιδευόμενοι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: 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 84 € 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 Μαθητές Σχολείων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: 56 </a:t>
                      </a:r>
                      <a:r>
                        <a:rPr lang="el-GR" sz="1400" baseline="0" dirty="0">
                          <a:latin typeface="Century Gothic" panose="020B0502020202020204" pitchFamily="34" charset="0"/>
                        </a:rPr>
                        <a:t>€)</a:t>
                      </a:r>
                    </a:p>
                  </a:txBody>
                  <a:tcPr marL="87394" marR="8739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7394" marR="87394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l-GR" sz="1400" baseline="0" dirty="0"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40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3240988"/>
              </p:ext>
            </p:extLst>
          </p:nvPr>
        </p:nvGraphicFramePr>
        <p:xfrm>
          <a:off x="395536" y="404664"/>
          <a:ext cx="8352930" cy="55855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116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>
                          <a:latin typeface="Century Gothic" panose="020B0502020202020204" pitchFamily="34" charset="0"/>
                        </a:rPr>
                        <a:t>Ποσό ανά άτομο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5">
                <a:tc>
                  <a:txBody>
                    <a:bodyPr/>
                    <a:lstStyle/>
                    <a:p>
                      <a:r>
                        <a:rPr kumimoji="0" lang="el-G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ΔΙΔΑΚΤΡΑ ΣΕΜΙΝΑΡΙΩΝ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80 €</a:t>
                      </a:r>
                      <a:r>
                        <a:rPr lang="el-GR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την</a:t>
                      </a:r>
                      <a:r>
                        <a:rPr lang="el-GR" sz="20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ημέρα</a:t>
                      </a:r>
                      <a:endParaRPr lang="en-US" sz="2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4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Max.</a:t>
                      </a: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800 € </a:t>
                      </a:r>
                      <a:r>
                        <a:rPr lang="el-GR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ανά άτομο για κάθε συμφωνία επιχορήγησης</a:t>
                      </a:r>
                    </a:p>
                    <a:p>
                      <a:endParaRPr lang="el-GR" sz="1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l-GR" sz="1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7394" marR="87394" marT="45724" marB="4572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l-G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ΣΤΗΡΙΞΗ ΓΙΑ ΤΗΝ ΕΝΤΑΞΗ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el-G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Inclusion)</a:t>
                      </a:r>
                      <a:r>
                        <a:rPr kumimoji="0" lang="el-G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 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BACC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r>
                        <a:rPr lang="el-GR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0 €</a:t>
                      </a:r>
                      <a:r>
                        <a:rPr lang="el-GR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για</a:t>
                      </a:r>
                      <a:r>
                        <a:rPr lang="el-GR" sz="20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κάθε κινητικότητα</a:t>
                      </a:r>
                      <a:endParaRPr lang="en-GB" sz="2000" dirty="0"/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395423846"/>
                  </a:ext>
                </a:extLst>
              </a:tr>
              <a:tr h="677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l-G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ΠΡΟΠΑΡΑΣΚΕΥΑΣΤΙΚΕΣ ΕΠΙΣΚΕΨΕΙΣ </a:t>
                      </a: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575 €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20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για όλη τη διάρκεια της επίσκεψης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(ταξιδιωτικά &amp;</a:t>
                      </a:r>
                      <a:r>
                        <a:rPr lang="el-GR" sz="1400" b="1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έξοδα διαβίωσης)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Max. </a:t>
                      </a:r>
                      <a:r>
                        <a:rPr lang="el-GR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 άτομα για κάθε Επίσκεψη 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7394" marR="87394" marT="45724" marB="45724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394" marR="8739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6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6452" y="805353"/>
            <a:ext cx="871803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Δομή Παρουσίασης</a:t>
            </a:r>
            <a:endParaRPr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314" y="1340768"/>
            <a:ext cx="8929370" cy="0"/>
          </a:xfrm>
          <a:custGeom>
            <a:avLst/>
            <a:gdLst/>
            <a:ahLst/>
            <a:cxnLst/>
            <a:rect l="l" t="t" r="r" b="b"/>
            <a:pathLst>
              <a:path w="8929370">
                <a:moveTo>
                  <a:pt x="0" y="0"/>
                </a:moveTo>
                <a:lnTo>
                  <a:pt x="8928989" y="0"/>
                </a:lnTo>
              </a:path>
            </a:pathLst>
          </a:custGeom>
          <a:ln w="22225">
            <a:solidFill>
              <a:srgbClr val="96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349" y="1844824"/>
            <a:ext cx="8463474" cy="33843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Βασικές πληροφορίες για τη Βασική Δράση 1 (ΚΑ1)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Πληροφορίες για τα </a:t>
            </a:r>
            <a:r>
              <a:rPr lang="el-G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Σ</a:t>
            </a: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χέδια Μικρής Διάρκειας (ΚΑ122)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Τα μέρη της αίτησης ΚΑ122</a:t>
            </a:r>
            <a:endParaRPr lang="en-GB" sz="2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Αξιολόγηση των αιτήσεων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Τεχνικές οδηγίες για την υποβολή αιτήσεων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ΓΛΩΣΣΙΚΗ ΠΡΟΕΤΟΙΜΑΣΙΑ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altLang="en-US" sz="1000" dirty="0">
              <a:latin typeface="Century Gothic" panose="020B0502020202020204" pitchFamily="34" charset="0"/>
            </a:endParaRPr>
          </a:p>
          <a:p>
            <a:r>
              <a:rPr lang="en-US" altLang="en-US" sz="2400" b="1" dirty="0">
                <a:latin typeface="Century Gothic" panose="020B0502020202020204" pitchFamily="34" charset="0"/>
                <a:hlinkClick r:id="rId2"/>
              </a:rPr>
              <a:t>Online Language Support – OLS</a:t>
            </a:r>
            <a:r>
              <a:rPr lang="en-US" altLang="en-US" sz="2400" b="1" dirty="0">
                <a:latin typeface="Century Gothic" panose="020B0502020202020204" pitchFamily="34" charset="0"/>
              </a:rPr>
              <a:t>: </a:t>
            </a:r>
            <a:r>
              <a:rPr lang="el-GR" altLang="en-US" sz="2400" dirty="0">
                <a:latin typeface="Century Gothic" panose="020B0502020202020204" pitchFamily="34" charset="0"/>
              </a:rPr>
              <a:t>Γλωσσική προετοιμασία μέσω οnline μαθημάτων για τη </a:t>
            </a:r>
            <a:r>
              <a:rPr lang="el-GR" altLang="en-US" sz="2400" b="1" dirty="0">
                <a:latin typeface="Century Gothic" panose="020B0502020202020204" pitchFamily="34" charset="0"/>
              </a:rPr>
              <a:t>γλώσσα διδασκαλίας/εργασίας</a:t>
            </a:r>
          </a:p>
          <a:p>
            <a:pPr marL="0" indent="0">
              <a:buNone/>
            </a:pPr>
            <a:endParaRPr lang="en-US" altLang="en-US" sz="1000" b="1" dirty="0">
              <a:latin typeface="Century Gothic" panose="020B0502020202020204" pitchFamily="34" charset="0"/>
            </a:endParaRPr>
          </a:p>
          <a:p>
            <a:r>
              <a:rPr lang="en-US" altLang="en-US" sz="2400" b="1" dirty="0">
                <a:latin typeface="Century Gothic" panose="020B0502020202020204" pitchFamily="34" charset="0"/>
              </a:rPr>
              <a:t>M</a:t>
            </a:r>
            <a:r>
              <a:rPr lang="el-GR" altLang="en-US" sz="2400" b="1" dirty="0" err="1">
                <a:latin typeface="Century Gothic" panose="020B0502020202020204" pitchFamily="34" charset="0"/>
              </a:rPr>
              <a:t>οναδιαίο</a:t>
            </a:r>
            <a:r>
              <a:rPr lang="el-GR" altLang="en-US" sz="2400" b="1" dirty="0">
                <a:latin typeface="Century Gothic" panose="020B0502020202020204" pitchFamily="34" charset="0"/>
              </a:rPr>
              <a:t> κόστος</a:t>
            </a:r>
            <a:r>
              <a:rPr lang="en-US" altLang="en-US" sz="2400" b="1" dirty="0">
                <a:latin typeface="Century Gothic" panose="020B0502020202020204" pitchFamily="34" charset="0"/>
              </a:rPr>
              <a:t>: </a:t>
            </a:r>
            <a:r>
              <a:rPr lang="el-GR" altLang="en-US" sz="2400" b="1" dirty="0">
                <a:latin typeface="Century Gothic" panose="020B0502020202020204" pitchFamily="34" charset="0"/>
              </a:rPr>
              <a:t>150€</a:t>
            </a:r>
            <a:r>
              <a:rPr lang="en-US" altLang="en-US" sz="2400" b="1" dirty="0">
                <a:latin typeface="Century Gothic" panose="020B0502020202020204" pitchFamily="34" charset="0"/>
              </a:rPr>
              <a:t> </a:t>
            </a:r>
            <a:r>
              <a:rPr lang="el-GR" altLang="en-US" sz="2400" b="1" dirty="0">
                <a:latin typeface="Century Gothic" panose="020B0502020202020204" pitchFamily="34" charset="0"/>
              </a:rPr>
              <a:t>ανά </a:t>
            </a:r>
            <a:r>
              <a:rPr lang="el-GR" altLang="en-US" sz="2400" b="1" dirty="0" err="1">
                <a:latin typeface="Century Gothic" panose="020B0502020202020204" pitchFamily="34" charset="0"/>
              </a:rPr>
              <a:t>άτομ</a:t>
            </a:r>
            <a:r>
              <a:rPr lang="en-US" altLang="en-US" sz="2400" b="1" dirty="0">
                <a:latin typeface="Century Gothic" panose="020B0502020202020204" pitchFamily="34" charset="0"/>
              </a:rPr>
              <a:t>o </a:t>
            </a:r>
            <a:r>
              <a:rPr lang="el-GR" altLang="en-US" sz="2400" dirty="0">
                <a:latin typeface="Century Gothic" panose="020B0502020202020204" pitchFamily="34" charset="0"/>
              </a:rPr>
              <a:t>για τις γλώσσες που δεν προσφέρονται στην πλατφόρμα 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r>
              <a:rPr lang="el-GR" altLang="en-US" sz="2400" b="1" dirty="0">
                <a:latin typeface="Century Gothic" panose="020B0502020202020204" pitchFamily="34" charset="0"/>
              </a:rPr>
              <a:t>Επιπλέον 150€</a:t>
            </a:r>
            <a:r>
              <a:rPr lang="en-US" altLang="en-US" sz="2400" b="1" dirty="0">
                <a:latin typeface="Century Gothic" panose="020B0502020202020204" pitchFamily="34" charset="0"/>
              </a:rPr>
              <a:t> </a:t>
            </a:r>
            <a:r>
              <a:rPr lang="el-GR" altLang="en-US" sz="2400" b="1" dirty="0">
                <a:latin typeface="Century Gothic" panose="020B0502020202020204" pitchFamily="34" charset="0"/>
              </a:rPr>
              <a:t>ανά </a:t>
            </a:r>
            <a:r>
              <a:rPr lang="el-GR" altLang="en-US" sz="2400" b="1" dirty="0" err="1">
                <a:latin typeface="Century Gothic" panose="020B0502020202020204" pitchFamily="34" charset="0"/>
              </a:rPr>
              <a:t>άτομ</a:t>
            </a:r>
            <a:r>
              <a:rPr lang="en-US" altLang="en-US" sz="2400" b="1" dirty="0">
                <a:latin typeface="Century Gothic" panose="020B0502020202020204" pitchFamily="34" charset="0"/>
              </a:rPr>
              <a:t>o</a:t>
            </a:r>
            <a:r>
              <a:rPr lang="el-GR" altLang="en-US" sz="2400" b="1" dirty="0">
                <a:latin typeface="Century Gothic" panose="020B0502020202020204" pitchFamily="34" charset="0"/>
              </a:rPr>
              <a:t> </a:t>
            </a:r>
            <a:r>
              <a:rPr lang="el-GR" altLang="en-US" sz="2400" dirty="0">
                <a:latin typeface="Century Gothic" panose="020B0502020202020204" pitchFamily="34" charset="0"/>
              </a:rPr>
              <a:t>για</a:t>
            </a:r>
            <a:r>
              <a:rPr lang="el-GR" altLang="en-US" sz="2400" b="1" dirty="0">
                <a:latin typeface="Century Gothic" panose="020B0502020202020204" pitchFamily="34" charset="0"/>
              </a:rPr>
              <a:t> </a:t>
            </a:r>
            <a:r>
              <a:rPr lang="el-GR" altLang="en-US" sz="2400" dirty="0">
                <a:latin typeface="Century Gothic" panose="020B0502020202020204" pitchFamily="34" charset="0"/>
              </a:rPr>
              <a:t>τους εκπαιδευόμενους</a:t>
            </a:r>
            <a:r>
              <a:rPr lang="en-US" altLang="en-US" sz="2400" dirty="0">
                <a:latin typeface="Century Gothic" panose="020B0502020202020204" pitchFamily="34" charset="0"/>
              </a:rPr>
              <a:t> </a:t>
            </a:r>
            <a:r>
              <a:rPr lang="el-GR" altLang="en-US" sz="2400" dirty="0">
                <a:latin typeface="Century Gothic" panose="020B0502020202020204" pitchFamily="34" charset="0"/>
              </a:rPr>
              <a:t>σε μεγάλης διάρκειας κινητικότητες (Ε</a:t>
            </a:r>
            <a:r>
              <a:rPr lang="en-US" altLang="en-US" sz="2400" dirty="0" err="1">
                <a:latin typeface="Century Gothic" panose="020B0502020202020204" pitchFamily="34" charset="0"/>
              </a:rPr>
              <a:t>rasmus</a:t>
            </a:r>
            <a:r>
              <a:rPr lang="en-US" altLang="en-US" sz="2400" dirty="0">
                <a:latin typeface="Century Gothic" panose="020B0502020202020204" pitchFamily="34" charset="0"/>
              </a:rPr>
              <a:t> Pro &amp; Long term mobility of pupils)</a:t>
            </a:r>
          </a:p>
          <a:p>
            <a:pPr marL="0" indent="0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    </a:t>
            </a:r>
            <a:r>
              <a:rPr lang="el-GR" altLang="en-US" sz="2000" u="sng" dirty="0">
                <a:latin typeface="Century Gothic" panose="020B0502020202020204" pitchFamily="34" charset="0"/>
              </a:rPr>
              <a:t>Εξαιρούνται</a:t>
            </a:r>
            <a:r>
              <a:rPr lang="en-US" altLang="en-US" sz="2000" u="sng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    </a:t>
            </a:r>
            <a:r>
              <a:rPr lang="en-US" altLang="en-US" sz="2000" dirty="0" err="1">
                <a:latin typeface="Century Gothic" panose="020B0502020202020204" pitchFamily="34" charset="0"/>
              </a:rPr>
              <a:t>i</a:t>
            </a:r>
            <a:r>
              <a:rPr lang="en-US" altLang="en-US" sz="2000" dirty="0">
                <a:latin typeface="Century Gothic" panose="020B0502020202020204" pitchFamily="34" charset="0"/>
              </a:rPr>
              <a:t>)</a:t>
            </a:r>
            <a:r>
              <a:rPr lang="el-GR" altLang="en-US" sz="2000" dirty="0">
                <a:latin typeface="Century Gothic" panose="020B0502020202020204" pitchFamily="34" charset="0"/>
              </a:rPr>
              <a:t> οι κινητικότητες προσωπικού για λιγότερες από 31 μέρες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latin typeface="Century Gothic" panose="020B0502020202020204" pitchFamily="34" charset="0"/>
              </a:rPr>
              <a:t>   ii) </a:t>
            </a:r>
            <a:r>
              <a:rPr lang="el-GR" altLang="en-US" sz="2000" dirty="0">
                <a:latin typeface="Century Gothic" panose="020B0502020202020204" pitchFamily="34" charset="0"/>
              </a:rPr>
              <a:t>οι μαθητευόμενοι που συμμετέχουν σε ομαδική κινητικότητα</a:t>
            </a:r>
            <a:r>
              <a:rPr lang="en-US" altLang="en-US" sz="2000" dirty="0">
                <a:latin typeface="Century Gothic" panose="020B0502020202020204" pitchFamily="34" charset="0"/>
              </a:rPr>
              <a:t>        </a:t>
            </a:r>
            <a:r>
              <a:rPr lang="el-GR" altLang="en-US" sz="2000" dirty="0">
                <a:latin typeface="Century Gothic" panose="020B0502020202020204" pitchFamily="34" charset="0"/>
              </a:rPr>
              <a:t>(</a:t>
            </a:r>
            <a:r>
              <a:rPr lang="en-US" altLang="en-US" sz="2000" dirty="0">
                <a:latin typeface="Century Gothic" panose="020B0502020202020204" pitchFamily="34" charset="0"/>
              </a:rPr>
              <a:t>group mobility </a:t>
            </a:r>
            <a:r>
              <a:rPr lang="el-GR" altLang="en-US" sz="2000" dirty="0">
                <a:latin typeface="Century Gothic" panose="020B0502020202020204" pitchFamily="34" charset="0"/>
              </a:rPr>
              <a:t>σε Σχολική Εκπαίδευση &amp; Εκπαίδευση Ενηλίκων</a:t>
            </a:r>
            <a:r>
              <a:rPr lang="en-US" altLang="en-US" sz="2000" dirty="0">
                <a:latin typeface="Century Gothic" panose="020B0502020202020204" pitchFamily="34" charset="0"/>
              </a:rPr>
              <a:t>)</a:t>
            </a:r>
            <a:r>
              <a:rPr lang="el-GR" altLang="en-US" sz="2000" dirty="0">
                <a:latin typeface="Century Gothic" panose="020B0502020202020204" pitchFamily="34" charset="0"/>
              </a:rPr>
              <a:t> </a:t>
            </a:r>
          </a:p>
          <a:p>
            <a:pPr algn="just">
              <a:defRPr/>
            </a:pPr>
            <a:endParaRPr lang="el-GR" alt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06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50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ΕΠΙΧΟΡΗΓΗΣΗ ΑΤΟΜΩΝ ΜΕ ΛΙΓΟΤΕΡΕΣ ΕΥΚΑΙΡΙΕΣ</a:t>
            </a:r>
            <a:endParaRPr lang="en-GB" sz="26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93204" y="908720"/>
            <a:ext cx="8229600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just"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100% χρηματοδοτική κάλυψη για επιπλέον δαπάνες που σχετίζονται </a:t>
            </a:r>
            <a:r>
              <a:rPr lang="el-GR" altLang="en-US" sz="2100" dirty="0">
                <a:latin typeface="Century Gothic" panose="020B0502020202020204" pitchFamily="34" charset="0"/>
              </a:rPr>
              <a:t>με</a:t>
            </a:r>
            <a:r>
              <a:rPr lang="el-GR" altLang="en-US" sz="2000" dirty="0">
                <a:solidFill>
                  <a:srgbClr val="FF2060"/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τις κινητικότητες συμμετεχόντων με λιγότερες ευκαιρίες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n-US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→ Περιλαμβάνει αιτιολογημένα έξοδα </a:t>
            </a:r>
            <a:r>
              <a:rPr lang="el-GR" alt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που σχετίζονται με έξοδα διαβίωσης/ταξιδιωτικά έξοδα που δεν καλύπτονται από τα ήδη προβλεπόμενα ποσά</a:t>
            </a:r>
            <a:r>
              <a:rPr lang="el-GR" altLang="en-US" sz="2000" dirty="0">
                <a:latin typeface="Century Gothic" panose="020B0502020202020204" pitchFamily="34" charset="0"/>
              </a:rPr>
              <a:t> (συμπεριλαμβάνονται έξοδα συνοδών)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altLang="en-US" sz="1300" dirty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el-GR" altLang="en-US" sz="2000" b="1" dirty="0">
                <a:latin typeface="Century Gothic" panose="020B0502020202020204" pitchFamily="34" charset="0"/>
              </a:rPr>
              <a:t>Οι δαπάνες πρέπει να αιτιολογούνται βάσει αποδείξεων και να τυγχάνουν έγκρισης από την Εθνική Υπηρεσία.</a:t>
            </a:r>
          </a:p>
          <a:p>
            <a:pPr marL="0" indent="0" algn="just">
              <a:buNone/>
              <a:defRPr/>
            </a:pPr>
            <a:endParaRPr lang="el-GR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r>
              <a:rPr lang="el-GR" sz="3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ΕΙΔΙΚΕΣ ΔΑΠΑΝΕΣ </a:t>
            </a:r>
            <a:endParaRPr lang="en-US" sz="3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endParaRPr lang="el-GR" sz="1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l-GR" sz="2000" dirty="0">
                <a:latin typeface="Century Gothic" panose="020B0502020202020204" pitchFamily="34" charset="0"/>
              </a:rPr>
              <a:t>Χρηματοδοτική ενίσχυση για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</a:p>
          <a:p>
            <a:pPr algn="just"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Θεωρήσεις/άδειες παραμονής, εμβολιασμούς, ιατρικές βεβαιώσεις </a:t>
            </a:r>
            <a:r>
              <a:rPr lang="el-GR" sz="2000" dirty="0">
                <a:latin typeface="Century Gothic" panose="020B0502020202020204" pitchFamily="34" charset="0"/>
              </a:rPr>
              <a:t>(κάλυψη 100% των επιλέξιμων δαπανών)  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Έκτακτες ταξιδιωτικές δαπάνες</a:t>
            </a:r>
            <a:r>
              <a:rPr lang="el-GR" sz="2000" dirty="0">
                <a:latin typeface="Century Gothic" panose="020B0502020202020204" pitchFamily="34" charset="0"/>
              </a:rPr>
              <a:t> των συμμετεχόντων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και των συνοδών τους, εάν οι δικαιούχοι αποδείξουν ότι το μοναδιαίο προβλεπόμενο κόστος μετακίνησης δεν καλύπτει τις δαπάνες τους </a:t>
            </a:r>
            <a:r>
              <a:rPr lang="en-US" sz="2000" dirty="0">
                <a:latin typeface="Century Gothic" panose="020B0502020202020204" pitchFamily="34" charset="0"/>
              </a:rPr>
              <a:t>(</a:t>
            </a:r>
            <a:r>
              <a:rPr lang="el-GR" sz="2000" dirty="0">
                <a:latin typeface="Century Gothic" panose="020B0502020202020204" pitchFamily="34" charset="0"/>
              </a:rPr>
              <a:t>κάλυψη έως 80% των συνολικών δαπανών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  <a:endParaRPr lang="el-GR" sz="20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sz="2000" b="1" dirty="0">
                <a:latin typeface="Century Gothic" panose="020B0502020202020204" pitchFamily="34" charset="0"/>
              </a:rPr>
              <a:t>Έξοδα έκδοσης εγγυητικών επιταγών </a:t>
            </a:r>
            <a:r>
              <a:rPr lang="en-US" sz="2000" dirty="0">
                <a:latin typeface="Century Gothic" panose="020B0502020202020204" pitchFamily="34" charset="0"/>
              </a:rPr>
              <a:t>(</a:t>
            </a:r>
            <a:r>
              <a:rPr lang="el-GR" sz="2000" dirty="0">
                <a:latin typeface="Century Gothic" panose="020B0502020202020204" pitchFamily="34" charset="0"/>
              </a:rPr>
              <a:t>κάλυψη έως 80% των συνολικών δαπανών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  <a:endParaRPr lang="en-US" sz="13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endParaRPr lang="el-GR" sz="12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  <a:defRPr/>
            </a:pPr>
            <a:r>
              <a:rPr lang="el-GR" altLang="en-US" sz="2100" b="1" dirty="0">
                <a:latin typeface="Century Gothic" panose="020B0502020202020204" pitchFamily="34" charset="0"/>
              </a:rPr>
              <a:t>Οι δαπάνες πρέπει να αιτιολογούνται βάσει αποδείξεων</a:t>
            </a:r>
          </a:p>
          <a:p>
            <a:pPr marL="0" indent="0" algn="just">
              <a:buNone/>
              <a:defRPr/>
            </a:pPr>
            <a:endParaRPr lang="el-GR" altLang="en-US" sz="2100" b="1" dirty="0"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l-G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1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63000" cy="11430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ΚΑΤΑΛΗΚΤΙΚΗ ΗΜΕΡΟΜΗΝΙΑ</a:t>
            </a:r>
            <a:b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ΥΠΟΒΟΛΗΣ ΑΙΤΗΣΗΣ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1"/>
            <a:ext cx="9144000" cy="449309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el-GR" altLang="en-US" sz="28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el-GR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23/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l-GR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el-GR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23</a:t>
            </a:r>
            <a:endParaRPr lang="el-GR" alt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el-GR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GB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r>
              <a:rPr lang="el-GR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00 ώρα Κύπρου </a:t>
            </a:r>
            <a:endParaRPr lang="en-GB" alt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endParaRPr lang="el-GR" altLang="en-US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buFontTx/>
              <a:buNone/>
              <a:defRPr/>
            </a:pPr>
            <a:r>
              <a:rPr lang="el-GR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Ημερομηνία έναρξης σχεδίων: </a:t>
            </a:r>
            <a:endParaRPr lang="en-GB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l-GR" altLang="en-US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η</a:t>
            </a:r>
            <a:r>
              <a:rPr lang="el-GR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Ιουνίου –</a:t>
            </a:r>
            <a:r>
              <a:rPr lang="en-GB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31</a:t>
            </a:r>
            <a:r>
              <a:rPr lang="el-GR" altLang="en-US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η</a:t>
            </a:r>
            <a:r>
              <a:rPr lang="el-GR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Δεκεμβρίου 20</a:t>
            </a: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23</a:t>
            </a:r>
            <a:endParaRPr lang="el-GR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endParaRPr lang="en-US" altLang="en-US" sz="4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744C23-9803-4354-A6B7-06E492893AD0}" type="slidenum">
              <a:rPr lang="el-GR" altLang="en-US" smtClean="0"/>
              <a:pPr/>
              <a:t>32</a:t>
            </a:fld>
            <a:endParaRPr lang="el-GR" altLang="en-US"/>
          </a:p>
        </p:txBody>
      </p:sp>
      <p:pic>
        <p:nvPicPr>
          <p:cNvPr id="3074" name="Picture 2" descr="\\nicfilesrv\LLP_Users\Shared Documnets\5.COMMUNICATION\3.logo\FINAL\idep_transparent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16" y="4509120"/>
            <a:ext cx="1811784" cy="15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30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n-US" sz="2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0" indent="0" algn="l">
              <a:buFontTx/>
              <a:buNone/>
            </a:pPr>
            <a:endParaRPr lang="el-G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630" y="3290461"/>
            <a:ext cx="6910424" cy="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63911" y="2852936"/>
            <a:ext cx="85800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Officer5\Desktop\1515659030112633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r="18358"/>
          <a:stretch/>
        </p:blipFill>
        <p:spPr bwMode="auto">
          <a:xfrm>
            <a:off x="563911" y="0"/>
            <a:ext cx="489488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384376" cy="5746650"/>
          </a:xfrm>
        </p:spPr>
        <p:txBody>
          <a:bodyPr>
            <a:normAutofit/>
          </a:bodyPr>
          <a:lstStyle/>
          <a:p>
            <a:br>
              <a:rPr lang="el-GR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l-GR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l-G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ΜΕΡΗ ΤΗΣ ΑΙΤΗΣΗΣ</a:t>
            </a:r>
            <a:br>
              <a:rPr lang="el-GR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Συμπλήρωση Πεδίων &amp; Προϋπολογισμός</a:t>
            </a: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03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62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ΒΑΣΙΚΕΣ ΠΛΗΡΟΦΟΡΙΕΣ ΓΙΑ ΤΗΝ ΑΙΤΗΣΗ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124744"/>
            <a:ext cx="8229600" cy="456813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endParaRPr lang="el-GR" altLang="en-US" sz="2000" dirty="0"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5576" y="908720"/>
            <a:ext cx="7632848" cy="4824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2900" dirty="0">
                <a:latin typeface="Century Gothic" panose="020B0502020202020204" pitchFamily="34" charset="0"/>
              </a:rPr>
              <a:t>Συμπλήρωση της αίτησης </a:t>
            </a:r>
            <a:r>
              <a:rPr lang="el-GR" sz="2900" b="1" dirty="0">
                <a:latin typeface="Century Gothic" panose="020B0502020202020204" pitchFamily="34" charset="0"/>
              </a:rPr>
              <a:t>είτε στα Ελληνικά είτε στα Αγγλικά</a:t>
            </a:r>
            <a:r>
              <a:rPr lang="en-US" sz="2900" dirty="0">
                <a:latin typeface="Century Gothic" panose="020B0502020202020204" pitchFamily="34" charset="0"/>
              </a:rPr>
              <a:t>.</a:t>
            </a:r>
            <a:r>
              <a:rPr lang="el-GR" sz="2900" dirty="0">
                <a:latin typeface="Century Gothic" panose="020B0502020202020204" pitchFamily="34" charset="0"/>
              </a:rPr>
              <a:t> Σε περίπτωση που θα συμπληρωθεί στα Ελληνικά, συγκεκριμένα κομμάτια (</a:t>
            </a:r>
            <a:r>
              <a:rPr lang="el-GR" sz="2900" dirty="0" err="1">
                <a:latin typeface="Century Gothic" panose="020B0502020202020204" pitchFamily="34" charset="0"/>
              </a:rPr>
              <a:t>π.χ</a:t>
            </a:r>
            <a:r>
              <a:rPr lang="el-GR" sz="2900" dirty="0">
                <a:latin typeface="Century Gothic" panose="020B0502020202020204" pitchFamily="34" charset="0"/>
              </a:rPr>
              <a:t> </a:t>
            </a:r>
            <a:r>
              <a:rPr lang="en-US" sz="2900" dirty="0">
                <a:latin typeface="Century Gothic" panose="020B0502020202020204" pitchFamily="34" charset="0"/>
              </a:rPr>
              <a:t>Title, </a:t>
            </a:r>
            <a:r>
              <a:rPr lang="en-GB" sz="2900" dirty="0">
                <a:latin typeface="Century Gothic" panose="020B0502020202020204" pitchFamily="34" charset="0"/>
              </a:rPr>
              <a:t>Project Summary) </a:t>
            </a:r>
            <a:r>
              <a:rPr lang="el-GR" sz="2900" dirty="0">
                <a:latin typeface="Century Gothic" panose="020B0502020202020204" pitchFamily="34" charset="0"/>
              </a:rPr>
              <a:t>θα πρέπει να συμπληρωθούν </a:t>
            </a:r>
            <a:r>
              <a:rPr lang="el-GR" sz="2900" b="1" dirty="0">
                <a:latin typeface="Century Gothic" panose="020B0502020202020204" pitchFamily="34" charset="0"/>
              </a:rPr>
              <a:t>και στα Αγγλικά</a:t>
            </a:r>
            <a:endParaRPr lang="en-US" sz="2900" b="1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l-GR" sz="2900" dirty="0">
                <a:latin typeface="Century Gothic" panose="020B0502020202020204" pitchFamily="34" charset="0"/>
              </a:rPr>
              <a:t>Η αίτηση γίνεται </a:t>
            </a:r>
            <a:r>
              <a:rPr lang="en-US" sz="2900" dirty="0">
                <a:latin typeface="Century Gothic" panose="020B0502020202020204" pitchFamily="34" charset="0"/>
              </a:rPr>
              <a:t>saved </a:t>
            </a:r>
            <a:r>
              <a:rPr lang="el-GR" sz="2900" dirty="0">
                <a:latin typeface="Century Gothic" panose="020B0502020202020204" pitchFamily="34" charset="0"/>
              </a:rPr>
              <a:t>αυτόματα</a:t>
            </a:r>
            <a:endParaRPr lang="en-US" sz="29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l-GR" sz="1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l-GR" alt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Τα πεδία που είναι γκρίζα συμπληρώνονται αυτόματα</a:t>
            </a:r>
            <a:endParaRPr lang="en-US" altLang="en-US" sz="2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Τα πεδία με αστερίσκο είναι υποχρεωτικά να συμπληρωθούν και </a:t>
            </a:r>
            <a:r>
              <a:rPr lang="el-GR" altLang="en-US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κοκκινίζουν αν δεν έχουν συμπληρωθεί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l-GR" alt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900" dirty="0">
                <a:solidFill>
                  <a:schemeClr val="tx1"/>
                </a:solidFill>
                <a:latin typeface="Century Gothic" panose="020B0502020202020204" pitchFamily="34" charset="0"/>
              </a:rPr>
              <a:t>Συγκεκριμένα πεδία της αίτησης έχουν περιορισμό χαρακτήρων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l-GR" alt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900" dirty="0">
                <a:latin typeface="Century Gothic" panose="020B0502020202020204" pitchFamily="34" charset="0"/>
              </a:rPr>
              <a:t>Η αίτηση συχνά σας ενημερώνει με διάφορες ειδοποιήσεις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l-GR" altLang="en-US" sz="2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l-GR" altLang="en-US" sz="1600" dirty="0"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altLang="en-US" sz="2200" dirty="0"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1000" dirty="0"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800" dirty="0"/>
          </a:p>
          <a:p>
            <a:pPr marL="0" indent="0" algn="just">
              <a:buFontTx/>
              <a:buNone/>
              <a:defRPr/>
            </a:pP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856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6" y="4159263"/>
            <a:ext cx="294447" cy="2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KA122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124744"/>
            <a:ext cx="8229600" cy="50014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endParaRPr lang="el-GR" altLang="en-US" sz="2000" dirty="0"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 algn="just">
              <a:buFontTx/>
              <a:buNone/>
              <a:defRPr/>
            </a:pPr>
            <a:endParaRPr lang="el-G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90" y="2666804"/>
            <a:ext cx="1721296" cy="34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695"/>
            <a:ext cx="9144000" cy="14731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929" y="1623467"/>
            <a:ext cx="1152128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07332" y="1777032"/>
            <a:ext cx="2768724" cy="245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74333" y="1183810"/>
            <a:ext cx="360040" cy="469355"/>
            <a:chOff x="8714671" y="1522944"/>
            <a:chExt cx="360040" cy="469355"/>
          </a:xfrm>
        </p:grpSpPr>
        <p:sp>
          <p:nvSpPr>
            <p:cNvPr id="11" name="Teardrop 10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36096" y="1386221"/>
            <a:ext cx="360040" cy="469355"/>
            <a:chOff x="8714671" y="1522944"/>
            <a:chExt cx="360040" cy="469355"/>
          </a:xfrm>
        </p:grpSpPr>
        <p:sp>
          <p:nvSpPr>
            <p:cNvPr id="14" name="Teardrop 13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9512" y="3284984"/>
            <a:ext cx="6768752" cy="2208930"/>
            <a:chOff x="179512" y="3284984"/>
            <a:chExt cx="6768752" cy="220893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179512" y="3284984"/>
              <a:ext cx="6768752" cy="22089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+mj-lt"/>
                <a:buAutoNum type="arabicPeriod"/>
                <a:defRPr/>
              </a:pPr>
              <a:r>
                <a:rPr lang="el-GR" sz="2000" dirty="0">
                  <a:latin typeface="Century Gothic" panose="020B0502020202020204" pitchFamily="34" charset="0"/>
                </a:rPr>
                <a:t>Αριθμός αίτησης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l-GR" sz="2000" dirty="0">
                  <a:latin typeface="Century Gothic" panose="020B0502020202020204" pitchFamily="34" charset="0"/>
                </a:rPr>
                <a:t>Τομέας</a:t>
              </a:r>
            </a:p>
            <a:p>
              <a:pPr marL="457200" indent="-457200">
                <a:buFont typeface="+mj-lt"/>
                <a:buAutoNum type="arabicPeriod"/>
                <a:defRPr/>
              </a:pPr>
              <a:r>
                <a:rPr lang="en-US" sz="2000" dirty="0">
                  <a:latin typeface="Century Gothic" panose="020B0502020202020204" pitchFamily="34" charset="0"/>
                </a:rPr>
                <a:t>Side Menu</a:t>
              </a:r>
              <a:r>
                <a:rPr lang="en-GB" sz="2000" dirty="0">
                  <a:latin typeface="Century Gothic" panose="020B0502020202020204" pitchFamily="34" charset="0"/>
                </a:rPr>
                <a:t>: </a:t>
              </a:r>
              <a:r>
                <a:rPr lang="el-GR" sz="2000" dirty="0">
                  <a:latin typeface="Century Gothic" panose="020B0502020202020204" pitchFamily="34" charset="0"/>
                </a:rPr>
                <a:t>Εμφανίζει όλα τα πεδία της αίτησης</a:t>
              </a:r>
              <a:endParaRPr lang="en-GB" sz="2000" dirty="0">
                <a:latin typeface="Century Gothic" panose="020B0502020202020204" pitchFamily="34" charset="0"/>
              </a:endParaRPr>
            </a:p>
            <a:p>
              <a:pPr marL="0" indent="0">
                <a:buNone/>
                <a:defRPr/>
              </a:pPr>
              <a:r>
                <a:rPr lang="en-GB" sz="2000" dirty="0">
                  <a:latin typeface="Century Gothic" panose="020B0502020202020204" pitchFamily="34" charset="0"/>
                </a:rPr>
                <a:t>-     To        </a:t>
              </a:r>
              <a:r>
                <a:rPr lang="el-GR" sz="2000" dirty="0">
                  <a:latin typeface="Century Gothic" panose="020B0502020202020204" pitchFamily="34" charset="0"/>
                </a:rPr>
                <a:t>εικονίδιο περιγράφει τι απαιτείται στο κάθε πεδίο</a:t>
              </a:r>
            </a:p>
            <a:p>
              <a:pPr>
                <a:buFontTx/>
                <a:buChar char="-"/>
                <a:defRPr/>
              </a:pPr>
              <a:r>
                <a:rPr lang="el-GR" sz="2000" dirty="0">
                  <a:latin typeface="Century Gothic" panose="020B0502020202020204" pitchFamily="34" charset="0"/>
                </a:rPr>
                <a:t>Με       εμφανίζονται όσα είναι συμπληρωμένα</a:t>
              </a:r>
            </a:p>
            <a:p>
              <a:pPr>
                <a:buFontTx/>
                <a:buChar char="-"/>
                <a:defRPr/>
              </a:pPr>
              <a:r>
                <a:rPr lang="el-GR" sz="2000" dirty="0">
                  <a:latin typeface="Century Gothic" panose="020B0502020202020204" pitchFamily="34" charset="0"/>
                </a:rPr>
                <a:t>Με       εμφανίζονται τα πεδία στα οποία υπάρχουν εκκρεμότητες και αποτρέπουν την υποβολή της αίτησης</a:t>
              </a:r>
              <a:endParaRPr lang="el-GR" altLang="en-US" sz="1600" dirty="0">
                <a:latin typeface="Century Gothic" panose="020B0502020202020204" pitchFamily="34" charset="0"/>
              </a:endParaRPr>
            </a:p>
            <a:p>
              <a:pPr marL="0" indent="0" algn="just">
                <a:buFontTx/>
                <a:buNone/>
                <a:defRPr/>
              </a:pPr>
              <a:endParaRPr lang="en-US" altLang="en-US" sz="2200" dirty="0">
                <a:sym typeface="Wingdings" pitchFamily="2" charset="2"/>
              </a:endParaRPr>
            </a:p>
            <a:p>
              <a:pPr marL="0" indent="0" algn="just">
                <a:buFontTx/>
                <a:buNone/>
                <a:defRPr/>
              </a:pPr>
              <a:endParaRPr lang="el-GR" altLang="en-US" sz="1000" dirty="0">
                <a:sym typeface="Wingdings" pitchFamily="2" charset="2"/>
              </a:endParaRPr>
            </a:p>
            <a:p>
              <a:pPr marL="0" indent="0" algn="just">
                <a:buFontTx/>
                <a:buNone/>
                <a:defRPr/>
              </a:pPr>
              <a:endParaRPr lang="el-GR" altLang="en-US" sz="800" dirty="0"/>
            </a:p>
            <a:p>
              <a:pPr marL="0" indent="0" algn="just">
                <a:buFontTx/>
                <a:buNone/>
                <a:defRPr/>
              </a:pPr>
              <a:endParaRPr lang="el-GR" altLang="en-US" sz="2000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642" y="4435496"/>
              <a:ext cx="273415" cy="29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27" y="4732347"/>
              <a:ext cx="352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 rot="10800000" flipV="1">
            <a:off x="6758511" y="2371902"/>
            <a:ext cx="360040" cy="458442"/>
            <a:chOff x="8714671" y="1522944"/>
            <a:chExt cx="360040" cy="469355"/>
          </a:xfrm>
        </p:grpSpPr>
        <p:sp>
          <p:nvSpPr>
            <p:cNvPr id="20" name="Teardrop 19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29765" y="1568560"/>
              <a:ext cx="321910" cy="378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5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-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CONTEXT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19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692696"/>
            <a:ext cx="87849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Context</a:t>
            </a:r>
          </a:p>
          <a:p>
            <a:pPr>
              <a:defRPr/>
            </a:pPr>
            <a:endParaRPr lang="en-US" altLang="en-US" sz="1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Project Title</a:t>
            </a:r>
          </a:p>
          <a:p>
            <a:pPr>
              <a:defRPr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2.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Project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Start Date: </a:t>
            </a:r>
            <a:r>
              <a:rPr lang="el-GR" altLang="en-US" dirty="0">
                <a:latin typeface="Century Gothic" panose="020B0502020202020204" pitchFamily="34" charset="0"/>
                <a:sym typeface="Wingdings" pitchFamily="2" charset="2"/>
              </a:rPr>
              <a:t>Επιλογή ημερομηνίας έναρξης και διάρκειας σχεδίου</a:t>
            </a:r>
            <a:r>
              <a:rPr lang="en-GB" altLang="en-US" dirty="0">
                <a:latin typeface="Century Gothic" panose="020B0502020202020204" pitchFamily="34" charset="0"/>
                <a:sym typeface="Wingdings" pitchFamily="2" charset="2"/>
              </a:rPr>
              <a:t>.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Η ημερομηνία λήξης εισάγεται αυτόματα</a:t>
            </a: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algn="just">
              <a:defRPr/>
            </a:pPr>
            <a:r>
              <a:rPr lang="el-GR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n-US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National Agency of the applicant </a:t>
            </a:r>
            <a:r>
              <a:rPr lang="en-US" altLang="en-US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organisation</a:t>
            </a:r>
            <a:r>
              <a:rPr lang="en-US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Επιλέγετε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CY01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Κύπρος</a:t>
            </a:r>
            <a:endParaRPr lang="en-GB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71800" y="4511861"/>
            <a:ext cx="360040" cy="469355"/>
            <a:chOff x="8714671" y="1522944"/>
            <a:chExt cx="360040" cy="469355"/>
          </a:xfrm>
        </p:grpSpPr>
        <p:sp>
          <p:nvSpPr>
            <p:cNvPr id="7" name="Teardrop 6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01164" y="5589240"/>
            <a:ext cx="360040" cy="469355"/>
            <a:chOff x="8714671" y="1522944"/>
            <a:chExt cx="360040" cy="469355"/>
          </a:xfrm>
        </p:grpSpPr>
        <p:sp>
          <p:nvSpPr>
            <p:cNvPr id="10" name="Teardrop 9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83968" y="6027275"/>
            <a:ext cx="360040" cy="469355"/>
            <a:chOff x="8714671" y="1522944"/>
            <a:chExt cx="360040" cy="46935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9289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Applicant Organization</a:t>
            </a: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Χρειάζεστε αποκλειστικά το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 οργανισμού σας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2. </a:t>
            </a: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Hosting Organization: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sym typeface="Wingdings" pitchFamily="2" charset="2"/>
              </a:rPr>
              <a:t>Δεν είναι υποχρεωτικό, αλλά είναι καλά να δηλωθούν οργανισμοί φιλοξενίας όπου αυτό είναι εφικτό </a:t>
            </a: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algn="just">
              <a:defRPr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Supporting Organizations: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Δεν είναι υποχρεωτικό να δηλωθούν εκ των προτέρων συγκεκριμένοι οργανισμοί. Αν το επιλέξετε, η αίτηση θα ζητήσει τη συμπλήρωση επιπλέον πεδίων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2985631"/>
            <a:ext cx="9144000" cy="38921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10347" y="6525344"/>
            <a:ext cx="936104" cy="2273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12479" y="6525344"/>
            <a:ext cx="195808" cy="2273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91680" y="3052306"/>
            <a:ext cx="7344816" cy="3561389"/>
            <a:chOff x="1691680" y="3052306"/>
            <a:chExt cx="7344816" cy="3561389"/>
          </a:xfrm>
        </p:grpSpPr>
        <p:sp>
          <p:nvSpPr>
            <p:cNvPr id="6" name="Rounded Rectangle 5"/>
            <p:cNvSpPr/>
            <p:nvPr/>
          </p:nvSpPr>
          <p:spPr>
            <a:xfrm>
              <a:off x="1691680" y="3052306"/>
              <a:ext cx="1296144" cy="29935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91680" y="4033639"/>
              <a:ext cx="1296144" cy="29935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83904" y="5339308"/>
              <a:ext cx="1296144" cy="29935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52320" y="6203191"/>
              <a:ext cx="1584176" cy="2882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841053" y="4566271"/>
              <a:ext cx="597421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81997" y="3978640"/>
              <a:ext cx="380895" cy="387491"/>
              <a:chOff x="8714671" y="1522944"/>
              <a:chExt cx="360040" cy="469355"/>
            </a:xfrm>
          </p:grpSpPr>
          <p:sp>
            <p:nvSpPr>
              <p:cNvPr id="16" name="Teardrop 15"/>
              <p:cNvSpPr/>
              <p:nvPr/>
            </p:nvSpPr>
            <p:spPr>
              <a:xfrm rot="17517794" flipH="1">
                <a:off x="8660013" y="1577602"/>
                <a:ext cx="469355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729765" y="1538343"/>
                <a:ext cx="321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1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97965" y="5229291"/>
              <a:ext cx="380895" cy="387491"/>
              <a:chOff x="8714671" y="1522944"/>
              <a:chExt cx="360040" cy="469355"/>
            </a:xfrm>
          </p:grpSpPr>
          <p:sp>
            <p:nvSpPr>
              <p:cNvPr id="19" name="Teardrop 18"/>
              <p:cNvSpPr/>
              <p:nvPr/>
            </p:nvSpPr>
            <p:spPr>
              <a:xfrm rot="17517794" flipH="1">
                <a:off x="8660013" y="1577602"/>
                <a:ext cx="469355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729765" y="1538343"/>
                <a:ext cx="321910" cy="44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C000"/>
                    </a:solidFill>
                  </a:rPr>
                  <a:t>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339752" y="6226204"/>
              <a:ext cx="380895" cy="387491"/>
              <a:chOff x="8714671" y="1522944"/>
              <a:chExt cx="360040" cy="469355"/>
            </a:xfrm>
          </p:grpSpPr>
          <p:sp>
            <p:nvSpPr>
              <p:cNvPr id="22" name="Teardrop 21"/>
              <p:cNvSpPr/>
              <p:nvPr/>
            </p:nvSpPr>
            <p:spPr>
              <a:xfrm rot="17517794" flipH="1">
                <a:off x="8660013" y="1577602"/>
                <a:ext cx="469355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729765" y="1538343"/>
                <a:ext cx="321910" cy="44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C000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48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" y="2934870"/>
            <a:ext cx="9144000" cy="392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92899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  <a:r>
              <a:rPr lang="el-GR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altLang="en-US" sz="19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Applicant Organization</a:t>
            </a:r>
            <a:r>
              <a:rPr lang="el-GR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US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Associated Persons</a:t>
            </a:r>
            <a:r>
              <a:rPr lang="en-GB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Η αίτηση θα σας ζητήσει να συμπληρώσετε τα ακόλουθα άτομα του οργανισμού σας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l-GR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Τουλάχιστον 2 διαφορετικά άτομα ως άτομα επικοινωνίας</a:t>
            </a:r>
          </a:p>
          <a:p>
            <a:pPr marL="342900" indent="-342900">
              <a:buFontTx/>
              <a:buChar char="-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Άτομο επαφής για Ο</a:t>
            </a:r>
            <a:r>
              <a:rPr lang="en-GB" alt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nline</a:t>
            </a:r>
            <a:r>
              <a:rPr lang="en-GB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Language Support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(Τομέας ΕΕΚ)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 νόμιμο εκπρόσωπο του οργανισμού (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Legal Representative)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4062792"/>
            <a:ext cx="936104" cy="153178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710730" y="3037335"/>
            <a:ext cx="6270029" cy="3782030"/>
            <a:chOff x="1672630" y="3014206"/>
            <a:chExt cx="6270029" cy="3782030"/>
          </a:xfrm>
        </p:grpSpPr>
        <p:sp>
          <p:nvSpPr>
            <p:cNvPr id="9" name="Rounded Rectangle 8"/>
            <p:cNvSpPr/>
            <p:nvPr/>
          </p:nvSpPr>
          <p:spPr>
            <a:xfrm>
              <a:off x="3923928" y="5426669"/>
              <a:ext cx="1584175" cy="18466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72630" y="3014206"/>
              <a:ext cx="1296144" cy="29935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46515" y="6511740"/>
              <a:ext cx="1296144" cy="28449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13924" y="5242003"/>
              <a:ext cx="340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812478" y="4371093"/>
            <a:ext cx="2039442" cy="2993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39552" y="3851523"/>
            <a:ext cx="1080120" cy="1671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512777" y="5796390"/>
            <a:ext cx="736179" cy="1846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93938" y="5118565"/>
            <a:ext cx="872127" cy="1846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78818" y="4785050"/>
            <a:ext cx="3005350" cy="1846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6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9289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Participating Organizations</a:t>
            </a:r>
            <a:r>
              <a:rPr lang="el-GR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altLang="en-US" sz="19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US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Associated Persons</a:t>
            </a:r>
            <a:endParaRPr lang="en-GB" altLang="en-US" sz="19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Add an associated person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Search on my contact list</a:t>
            </a:r>
          </a:p>
          <a:p>
            <a:pPr>
              <a:defRPr/>
            </a:pP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 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νόμιμος εκπρόσωπος μπορεί να είναι και το πρόσωπο επικοινωνίας του οργανισμού</a:t>
            </a:r>
            <a:endParaRPr lang="en-US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6" y="2979043"/>
            <a:ext cx="7272808" cy="2970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54" y="1490875"/>
            <a:ext cx="3162574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9512" y="412416"/>
            <a:ext cx="871803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Τι είναι ένα σχέδιο κινητικότητας ΚΑ1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  <a:endParaRPr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542" y="1052736"/>
            <a:ext cx="8208912" cy="188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Οι οργανισμοί που δραστηριοποιούνται στους τομείς της εκπαίδευσης και κατάρτισης λαμβάνουν στήριξη από το πρόγραμμα Erasmus+ για να υλοποιήσουν σχέδια που προωθούν διάφορες μορφές κινητικότητας.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8779927"/>
              </p:ext>
            </p:extLst>
          </p:nvPr>
        </p:nvGraphicFramePr>
        <p:xfrm>
          <a:off x="147387" y="2276872"/>
          <a:ext cx="7956376" cy="43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423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9289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Background – </a:t>
            </a:r>
            <a:r>
              <a:rPr lang="el-GR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Ποιος είναι ο οργανισμός σας</a:t>
            </a:r>
            <a:r>
              <a:rPr lang="en-US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Περιγράψτε το προφίλ του οργανισμού σας</a:t>
            </a:r>
            <a:r>
              <a:rPr lang="en-GB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μέγεθος, δομή, προσφερόμενα προγράμματα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l-G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δραστηριότητες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l-G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προφίλ εκπαιδευομένων</a:t>
            </a:r>
            <a:endParaRPr lang="en-GB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7" y="1856065"/>
            <a:ext cx="9144000" cy="42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7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2" y="2212107"/>
            <a:ext cx="9172575" cy="393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BACKGROUND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9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Past Participation</a:t>
            </a:r>
            <a:endParaRPr lang="en-US" altLang="en-US" sz="19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Λίστα με τη συμμετοχή του οργανισμού σας σε Αποκεντρωμένες Δράσεις 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Erasmus+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Συμπληρώνεται αυτόματα βάσει του 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 του οργανισμού σας</a:t>
            </a:r>
            <a:endParaRPr lang="en-GB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711" y="2894087"/>
            <a:ext cx="7632848" cy="2945085"/>
            <a:chOff x="251520" y="4622279"/>
            <a:chExt cx="7632848" cy="2945085"/>
          </a:xfrm>
        </p:grpSpPr>
        <p:sp>
          <p:nvSpPr>
            <p:cNvPr id="13" name="Rounded Rectangle 12"/>
            <p:cNvSpPr/>
            <p:nvPr/>
          </p:nvSpPr>
          <p:spPr>
            <a:xfrm>
              <a:off x="251520" y="4725144"/>
              <a:ext cx="936104" cy="1485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39952" y="4622279"/>
              <a:ext cx="576064" cy="1485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16216" y="4622279"/>
              <a:ext cx="1368152" cy="1485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92263" y="7279332"/>
              <a:ext cx="240407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277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PROJECT OBJECTIVES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4" y="69269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Objectives</a:t>
            </a:r>
            <a:r>
              <a:rPr lang="el-GR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– Τι θέλετε να πετύχετε μέσω του σχεδίου</a:t>
            </a: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;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Καταγράψτε τις ανάγκες του οργανισμού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προσωπικού &amp; εκπαιδευομένων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Ποιο είναι το όφελος για τους εκπαιδευομένους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;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(Παραδείγματα)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Διατυπώστε τους στόχους σας συνδέοντας τους πάντοτε με τις ανάγκες του προσωπικού &amp; των εκπαιδευομένων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Οι στόχοι σας θα πρέπει να είναι ξεκάθαροι, συγκεκριμένοι, ρεαλιστικοί και να μπορούν να επιτευχθούν στα χρονικά πλαίσια του σχεδίου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Εξηγήστε με ποια μέσα θα παρακολουθείτε και θα αξιολογείτε το βαθμό επίτευξης των στόχων σας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Δυνατότητα καταχώρησης μέχρι 5 στόχους/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objectives</a:t>
            </a:r>
            <a:endParaRPr lang="el-GR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Επιλογή 1 – 3 βασικών θεμάτων με τα οποία σχετίζεται το σχέδιο. Τα θέματα επιλέγονται από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drop-down menu</a:t>
            </a:r>
            <a:endParaRPr lang="en-GB" alt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79"/>
            <a:ext cx="9144000" cy="20832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5879" y="5912795"/>
            <a:ext cx="7013798" cy="390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4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ACTIVITIES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4" y="6926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Activities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Προσθήκη δραστηριοτήτων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εμφανίζονται επιλογές που είναι διαθέσιμες αναλόγως με τον τομέα της αίτησης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" y="1800692"/>
            <a:ext cx="9144000" cy="29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5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ACTIVITIES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4" y="6926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Activities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b="1" dirty="0">
                <a:latin typeface="Century Gothic" panose="020B0502020202020204" pitchFamily="34" charset="0"/>
              </a:rPr>
              <a:t>Description: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l-GR" altLang="en-US" sz="2000" dirty="0">
                <a:latin typeface="Century Gothic" panose="020B0502020202020204" pitchFamily="34" charset="0"/>
              </a:rPr>
              <a:t>Για κάθε επιλεγμένο τύπο δραστηριότητας θα πρέπει να συμπληρώσετε</a:t>
            </a:r>
            <a:r>
              <a:rPr lang="en-US" altLang="en-US" sz="2000" dirty="0">
                <a:latin typeface="Century Gothic" panose="020B0502020202020204" pitchFamily="34" charset="0"/>
              </a:rPr>
              <a:t>: </a:t>
            </a:r>
            <a:r>
              <a:rPr lang="el-GR" altLang="en-US" sz="2000" dirty="0">
                <a:latin typeface="Century Gothic" panose="020B0502020202020204" pitchFamily="34" charset="0"/>
              </a:rPr>
              <a:t>τα θέματα των δραστηριοτήτων, τον αναμενόμενο αντίκτυπο για τους συμμετέχοντες και τους τρόπους αξιολόγησης του, τον τρόπο που η δραστηριότητα συμβάλει στην επίτευξη των στόχων του σχεδίου, τον τρόπο επιλογής των συμμετεχόντων κτλ.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712"/>
            <a:ext cx="9144000" cy="38332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244408" y="4186404"/>
            <a:ext cx="504056" cy="1728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97292" y="3070723"/>
            <a:ext cx="360040" cy="469355"/>
            <a:chOff x="8714671" y="1522944"/>
            <a:chExt cx="360040" cy="469355"/>
          </a:xfrm>
        </p:grpSpPr>
        <p:sp>
          <p:nvSpPr>
            <p:cNvPr id="8" name="Teardrop 7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85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" y="4732382"/>
            <a:ext cx="9144000" cy="2096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ACTIVITIES &amp; BUDGET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4" y="6926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Activities - Budget</a:t>
            </a:r>
          </a:p>
          <a:p>
            <a:pPr>
              <a:defRPr/>
            </a:pPr>
            <a:endParaRPr lang="en-US" altLang="en-US" sz="8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US" altLang="en-US" sz="2000" b="1" dirty="0">
                <a:latin typeface="Century Gothic" panose="020B0502020202020204" pitchFamily="34" charset="0"/>
              </a:rPr>
              <a:t>2</a:t>
            </a:r>
            <a:r>
              <a:rPr lang="el-GR" altLang="en-US" sz="2000" b="1" dirty="0">
                <a:latin typeface="Century Gothic" panose="020B0502020202020204" pitchFamily="34" charset="0"/>
              </a:rPr>
              <a:t>. </a:t>
            </a:r>
            <a:r>
              <a:rPr lang="el-GR" altLang="en-US" sz="2000" dirty="0">
                <a:latin typeface="Century Gothic" panose="020B0502020202020204" pitchFamily="34" charset="0"/>
              </a:rPr>
              <a:t>Για κάθε</a:t>
            </a:r>
            <a:r>
              <a:rPr lang="en-GB" altLang="en-US" sz="2000" dirty="0">
                <a:latin typeface="Century Gothic" panose="020B0502020202020204" pitchFamily="34" charset="0"/>
              </a:rPr>
              <a:t> </a:t>
            </a:r>
            <a:r>
              <a:rPr lang="el-GR" altLang="en-US" sz="2000" dirty="0">
                <a:latin typeface="Century Gothic" panose="020B0502020202020204" pitchFamily="34" charset="0"/>
              </a:rPr>
              <a:t>ροή δραστηριότητας θα πρέπει να συμπληρώσετε</a:t>
            </a:r>
            <a:r>
              <a:rPr lang="en-US" altLang="en-US" sz="2000" dirty="0">
                <a:latin typeface="Century Gothic" panose="020B0502020202020204" pitchFamily="34" charset="0"/>
              </a:rPr>
              <a:t>: </a:t>
            </a:r>
            <a:r>
              <a:rPr lang="el-GR" altLang="en-US" sz="2000" dirty="0">
                <a:latin typeface="Century Gothic" panose="020B0502020202020204" pitchFamily="34" charset="0"/>
              </a:rPr>
              <a:t>διάρκεια κινητικότητας, αριθμό συμμετεχόντων ή/και συνοδών, απόσταση ταξιδίου, χώρα υποδοχής, αριθμό συμμετεχόντων με λιγότερες ευκαιρίες κτλ.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</a:p>
          <a:p>
            <a:pPr algn="just">
              <a:defRPr/>
            </a:pPr>
            <a:r>
              <a:rPr lang="en-GB" altLang="en-US" sz="2000" b="1" dirty="0">
                <a:latin typeface="Century Gothic" panose="020B0502020202020204" pitchFamily="34" charset="0"/>
              </a:rPr>
              <a:t>3. </a:t>
            </a:r>
            <a:r>
              <a:rPr lang="el-GR" alt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Τα στοιχεία αυτά θα καθορίσουν και τον προϋπολογισμό που αιτήστε</a:t>
            </a:r>
            <a:endParaRPr lang="en-US" altLang="en-US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" y="2742296"/>
            <a:ext cx="9144000" cy="18388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827584" y="3212976"/>
            <a:ext cx="504056" cy="1728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41677" y="4497704"/>
            <a:ext cx="360040" cy="469355"/>
            <a:chOff x="8714671" y="1522944"/>
            <a:chExt cx="360040" cy="469355"/>
          </a:xfrm>
        </p:grpSpPr>
        <p:sp>
          <p:nvSpPr>
            <p:cNvPr id="12" name="Teardrop 11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C000"/>
                  </a:solidFill>
                </a:rPr>
                <a:t>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873" y="3114370"/>
            <a:ext cx="646232" cy="5243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81" y="4700801"/>
            <a:ext cx="530398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QUALITY STANDARDS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764704"/>
            <a:ext cx="8784976" cy="49580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altLang="en-US" sz="1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alt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Quality Standards:</a:t>
            </a:r>
            <a:endParaRPr lang="en-GB" altLang="en-US" sz="2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l-GR" altLang="en-US" sz="1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410136"/>
            <a:ext cx="8229600" cy="3240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GB" altLang="en-US" sz="1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Ο οργανισμός πρέπει να δηλώσει ότι θα εφαρμόσει τα πρότυπα ποιότητας που δηλώνονται στην αίτηση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l-GR" altLang="en-US" sz="2000" dirty="0">
                <a:latin typeface="Century Gothic" panose="020B0502020202020204" pitchFamily="34" charset="0"/>
              </a:rPr>
              <a:t>σχετικά με</a:t>
            </a:r>
            <a:r>
              <a:rPr lang="en-US" altLang="en-US" sz="2000" dirty="0">
                <a:latin typeface="Century Gothic" panose="020B0502020202020204" pitchFamily="34" charset="0"/>
              </a:rPr>
              <a:t>: </a:t>
            </a:r>
            <a:endParaRPr lang="el-GR" altLang="en-US" sz="2000" dirty="0"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Τις βασικές αρχές του Προγράμματος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Τα πρότυπα καλής διαχείρισης των Κινητικοτήτων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Τα πρότυπα παροχής ποιότητας και υποστήριξης στους συμμετέχοντες</a:t>
            </a:r>
          </a:p>
          <a:p>
            <a:pPr marL="514350" indent="-514350" algn="just">
              <a:buFont typeface="+mj-lt"/>
              <a:buAutoNum type="romanUcPeriod"/>
              <a:defRPr/>
            </a:pPr>
            <a:r>
              <a:rPr lang="el-GR" sz="2000" dirty="0">
                <a:latin typeface="Century Gothic" panose="020B0502020202020204" pitchFamily="34" charset="0"/>
              </a:rPr>
              <a:t>Τη γνωστοποίηση αποτελεσμάτων και γνώσεων σχετικά με το Πρόγραμμα εντός και εκτός του οργανισμού</a:t>
            </a:r>
            <a:endParaRPr lang="el-GR" altLang="en-US" sz="2000" dirty="0">
              <a:latin typeface="Century Gothic" panose="020B0502020202020204" pitchFamily="34" charset="0"/>
            </a:endParaRPr>
          </a:p>
          <a:p>
            <a:pPr marL="514350" indent="-514350" algn="just">
              <a:buFont typeface="+mj-lt"/>
              <a:buAutoNum type="romanUcPeriod"/>
              <a:defRPr/>
            </a:pPr>
            <a:endParaRPr lang="en-GB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527"/>
            <a:ext cx="9144000" cy="13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15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FOLLOW UP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052736"/>
            <a:ext cx="8229600" cy="39604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  <a:defRPr/>
            </a:pPr>
            <a:r>
              <a:rPr lang="en-GB" alt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Follow-up: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Τρόποι αξιοποίησης και ενσωμάτωσης των αναμενόμενων αποτελεσμάτων των κινητικοτήτων σας</a:t>
            </a:r>
            <a:r>
              <a:rPr lang="en-US" altLang="en-US" sz="2000" dirty="0">
                <a:latin typeface="Century Gothic" panose="020B0502020202020204" pitchFamily="34" charset="0"/>
              </a:rPr>
              <a:t>, </a:t>
            </a:r>
            <a:r>
              <a:rPr lang="el-GR" altLang="en-US" sz="2000" dirty="0">
                <a:latin typeface="Century Gothic" panose="020B0502020202020204" pitchFamily="34" charset="0"/>
              </a:rPr>
              <a:t> στην καθημερινή λειτουργία του οργανισμού σας. Ποια βήματα/διαδικασίες θα ακολουθήσετε για αυτόν το σκοπό</a:t>
            </a:r>
            <a:r>
              <a:rPr lang="en-US" altLang="en-US" sz="2000" dirty="0">
                <a:latin typeface="Century Gothic" panose="020B0502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Πώς σκοπεύετε να διαδώσετε/μοιραστείτε τα αποτελέσματα του σχεδίου σας και τις γνώσεις  σας σχετικά με το Πρόγραμμα</a:t>
            </a:r>
            <a:r>
              <a:rPr lang="en-US" altLang="en-US" sz="2000" dirty="0">
                <a:latin typeface="Century Gothic" panose="020B0502020202020204" pitchFamily="34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εντός του οργανισμού σας</a:t>
            </a:r>
          </a:p>
          <a:p>
            <a:pPr algn="just">
              <a:buFontTx/>
              <a:buChar char="-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με άλλους οργανισμούς και το κοινό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Πώς σκοπεύετε να κάνετε γνωστό προς το κοινό ότι τα οφέλη που αποκομίσατε μέσω του σχεδίου σας είναι αποτέλεσμα Ευρωπαϊκής χρηματοδότησης</a:t>
            </a:r>
            <a:r>
              <a:rPr lang="en-US" altLang="en-US" sz="2000" dirty="0">
                <a:latin typeface="Century Gothic" panose="020B0502020202020204" pitchFamily="34" charset="0"/>
              </a:rPr>
              <a:t>; </a:t>
            </a:r>
            <a:endParaRPr lang="en-GB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93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PROJECT SUMMARY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908720"/>
            <a:ext cx="8229600" cy="521744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  <a:defRPr/>
            </a:pPr>
            <a:r>
              <a:rPr lang="de-DE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“Project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Summary”</a:t>
            </a:r>
          </a:p>
          <a:p>
            <a:pPr marL="0" indent="0" algn="just">
              <a:buNone/>
              <a:defRPr/>
            </a:pPr>
            <a:endParaRPr lang="en-US" sz="1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l-GR" sz="2000" dirty="0">
                <a:latin typeface="Century Gothic" panose="020B0502020202020204" pitchFamily="34" charset="0"/>
              </a:rPr>
              <a:t>Περίληψη του σχεδίου στην οποία  πρέπει να αναφέρονται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pPr algn="just">
              <a:defRPr/>
            </a:pPr>
            <a:r>
              <a:rPr lang="el-GR" sz="2000" dirty="0">
                <a:latin typeface="Century Gothic" panose="020B0502020202020204" pitchFamily="34" charset="0"/>
              </a:rPr>
              <a:t>το υπόβαθρο του οργανισμού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sz="2000" dirty="0">
                <a:latin typeface="Century Gothic" panose="020B0502020202020204" pitchFamily="34" charset="0"/>
              </a:rPr>
              <a:t>οι στόχοι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sz="2000" dirty="0">
                <a:latin typeface="Century Gothic" panose="020B0502020202020204" pitchFamily="34" charset="0"/>
              </a:rPr>
              <a:t>οι προγραμματισμένες δραστηριότητες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l-GR" sz="2000" dirty="0">
                <a:latin typeface="Century Gothic" panose="020B0502020202020204" pitchFamily="34" charset="0"/>
              </a:rPr>
              <a:t>τα αναμενόμενα αποτελέσματα και ο αντίκτυπός τους 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en-GB" sz="1000" dirty="0">
              <a:latin typeface="Century Gothic" panose="020B0502020202020204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Συμπλήρωση και στα Αγγλικά, εάν η αίτηση συμπληρώθηκε στα Ελληνικά</a:t>
            </a:r>
          </a:p>
        </p:txBody>
      </p:sp>
    </p:spTree>
    <p:extLst>
      <p:ext uri="{BB962C8B-B14F-4D97-AF65-F5344CB8AC3E}">
        <p14:creationId xmlns:p14="http://schemas.microsoft.com/office/powerpoint/2010/main" val="874411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9" y="116632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ANNEXES &amp; CHECKLIST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836712"/>
            <a:ext cx="8229600" cy="53614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l-GR" sz="22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Α</a:t>
            </a:r>
            <a:r>
              <a:rPr lang="en-GB" sz="2200" b="1" u="sng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nnexes</a:t>
            </a:r>
            <a:endParaRPr lang="en-GB" sz="1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n-GB" sz="1900" dirty="0">
                <a:latin typeface="Century Gothic" panose="020B0502020202020204" pitchFamily="34" charset="0"/>
              </a:rPr>
              <a:t>Declaration of Honour</a:t>
            </a:r>
            <a:r>
              <a:rPr lang="el-GR" sz="1900" dirty="0">
                <a:latin typeface="Century Gothic" panose="020B0502020202020204" pitchFamily="34" charset="0"/>
              </a:rPr>
              <a:t>: </a:t>
            </a:r>
            <a:r>
              <a:rPr lang="el-GR" sz="1800" i="1" u="sng" dirty="0">
                <a:latin typeface="Century Gothic" panose="020B0502020202020204" pitchFamily="34" charset="0"/>
              </a:rPr>
              <a:t>Τυπώστε, υπογράψτε και σφραγίστε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l-GR" sz="1800" dirty="0">
                <a:latin typeface="Century Gothic" panose="020B0502020202020204" pitchFamily="34" charset="0"/>
              </a:rPr>
              <a:t>την υπεύθυνη δήλωση, την οποία στη συνέχεια θα πρέπει να σαρώσετε και να επισυνάψετε στην αίτηση</a:t>
            </a:r>
            <a:r>
              <a:rPr lang="en-US" sz="1800" dirty="0">
                <a:latin typeface="Century Gothic" panose="020B0502020202020204" pitchFamily="34" charset="0"/>
              </a:rPr>
              <a:t> (</a:t>
            </a:r>
            <a:r>
              <a:rPr lang="el-GR" sz="1800" dirty="0">
                <a:latin typeface="Century Gothic" panose="020B0502020202020204" pitchFamily="34" charset="0"/>
              </a:rPr>
              <a:t>υπογράφεται από το νόμιμο εκπρόσωπο)</a:t>
            </a:r>
          </a:p>
          <a:p>
            <a:pPr>
              <a:defRPr/>
            </a:pPr>
            <a:endParaRPr lang="en-GB" sz="1000" dirty="0"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l-GR" sz="1900" dirty="0">
                <a:latin typeface="Century Gothic" panose="020B0502020202020204" pitchFamily="34" charset="0"/>
              </a:rPr>
              <a:t>Επισύναψη οποιουδήποτε άλλου σχετικού εγγράφου (πρόγραμμα παρακολούθησης, πλάνο διεθνοποίησης οργανισμού)</a:t>
            </a:r>
            <a:endParaRPr lang="en-GB" sz="1900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800" b="1" u="sng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Checklist</a:t>
            </a:r>
          </a:p>
          <a:p>
            <a:pPr marL="0" indent="0">
              <a:buFontTx/>
              <a:buNone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Βεβαιωθείτε ότι η αίτησή σας πληροί τα κριτήρια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επιλεξιμότητας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" y="4339605"/>
            <a:ext cx="9144000" cy="1765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993" y="5194516"/>
            <a:ext cx="25152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0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6452" y="805353"/>
            <a:ext cx="871803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Προτεραιότητες του νέου Προγράμματος</a:t>
            </a:r>
            <a:endParaRPr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11" y="1412776"/>
            <a:ext cx="8929370" cy="0"/>
          </a:xfrm>
          <a:custGeom>
            <a:avLst/>
            <a:gdLst/>
            <a:ahLst/>
            <a:cxnLst/>
            <a:rect l="l" t="t" r="r" b="b"/>
            <a:pathLst>
              <a:path w="8929370">
                <a:moveTo>
                  <a:pt x="0" y="0"/>
                </a:moveTo>
                <a:lnTo>
                  <a:pt x="8928989" y="0"/>
                </a:lnTo>
              </a:path>
            </a:pathLst>
          </a:custGeom>
          <a:ln w="22225">
            <a:solidFill>
              <a:srgbClr val="96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67544" y="1916832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Ένταξη και Πολυμορφία</a:t>
            </a:r>
          </a:p>
          <a:p>
            <a:pPr marL="0" lvl="7">
              <a:spcBef>
                <a:spcPct val="20000"/>
              </a:spcBef>
              <a:defRPr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Ψηφιακή Μεταρρύθμιση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Περιβάλλον και καταπολέμηση της Κλιματικής Αλλαγής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Συμμετοχή στη Δημοκρατική Ζωή</a:t>
            </a:r>
          </a:p>
          <a:p>
            <a:pPr>
              <a:spcBef>
                <a:spcPct val="20000"/>
              </a:spcBef>
              <a:defRPr/>
            </a:pPr>
            <a:endParaRPr lang="el-GR" sz="2000" dirty="0">
              <a:solidFill>
                <a:srgbClr val="00B05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45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4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SHARING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836713"/>
            <a:ext cx="8229600" cy="18273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Sharing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4" y="3068960"/>
            <a:ext cx="7292972" cy="304064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3528" y="4616641"/>
            <a:ext cx="129614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2005013"/>
            <a:ext cx="9144000" cy="10754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06684" y="2780928"/>
            <a:ext cx="3337316" cy="410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4624" y="1240666"/>
            <a:ext cx="7030718" cy="8921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1. Πρόσκληση ατόμων με πρόσβαση στην αίτηση</a:t>
            </a:r>
          </a:p>
          <a:p>
            <a:pPr marL="0" indent="0" algn="just">
              <a:buNone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2. Δυνατότητα εκχώρησης διαφορετικών δικαιωμάτων</a:t>
            </a:r>
            <a:endParaRPr lang="en-GB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57053"/>
            <a:ext cx="65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79712" y="4509120"/>
            <a:ext cx="360040" cy="469355"/>
            <a:chOff x="8714671" y="1522944"/>
            <a:chExt cx="360040" cy="469355"/>
          </a:xfrm>
        </p:grpSpPr>
        <p:sp>
          <p:nvSpPr>
            <p:cNvPr id="11" name="Teardrop 10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4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4" y="44624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ΑΙΤΗΣΗ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HISTORY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836713"/>
            <a:ext cx="8229600" cy="182738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History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4624" y="1240666"/>
            <a:ext cx="8087816" cy="1108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Ιστορικό υποβολής της αίτησης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altLang="en-US" sz="2000" dirty="0">
                <a:latin typeface="Century Gothic" panose="020B0502020202020204" pitchFamily="34" charset="0"/>
              </a:rPr>
              <a:t>Το σύστημα κρατά αυτόματα την τελευταία υποβολή της αίτησης (εντός της καταληκτικής ημερομηνίας)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768"/>
            <a:ext cx="9144000" cy="23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3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114300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ΚΡΙΤΗΡΙΑ ΕΠΙΛΟΓΗΣ ΑΙΤΗΣΕΩΝ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9906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Επιλεξιμότητα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(Eligibility Check)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charset="0"/>
              </a:rPr>
              <a:t>Exclusion criteria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Double funding check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Selection Criteria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Financial Capacity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Operational Capacity 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Ποιότητα αίτησης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Award Criteria)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95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ΚΡΙΤΗΡΙΑ ΠΟΙΟΤΙΚΗΣ ΑΞΙΟΛΟΓΗΣΗΣ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Ένα σχέδιο πρέπει να </a:t>
            </a:r>
            <a:r>
              <a:rPr lang="el-GR" altLang="en-US" sz="2000" dirty="0">
                <a:latin typeface="Century Gothic" panose="020B0502020202020204" pitchFamily="34" charset="0"/>
              </a:rPr>
              <a:t>λάβει τουλάχιστον </a:t>
            </a:r>
            <a:r>
              <a:rPr lang="el-G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τους μισούς βαθμούς σε κάθε επί μέρους κριτήριο και 60 βαθμούς στο σύνολο</a:t>
            </a:r>
          </a:p>
          <a:p>
            <a:pPr marL="0" indent="0" algn="just">
              <a:buNone/>
            </a:pPr>
            <a:endParaRPr lang="en-GB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l-GR" altLang="en-US" sz="2500" dirty="0">
              <a:solidFill>
                <a:srgbClr val="006699"/>
              </a:solidFill>
            </a:endParaRPr>
          </a:p>
          <a:p>
            <a:pPr marL="0" indent="0" algn="just">
              <a:buNone/>
            </a:pPr>
            <a:endParaRPr lang="el-GR" altLang="en-US" sz="2500" dirty="0"/>
          </a:p>
          <a:p>
            <a:pPr marL="0" indent="0" algn="just">
              <a:buNone/>
            </a:pPr>
            <a:endParaRPr lang="el-GR" altLang="en-US" sz="2500" dirty="0"/>
          </a:p>
          <a:p>
            <a:pPr marL="0" indent="0" algn="just">
              <a:buNone/>
            </a:pPr>
            <a:endParaRPr lang="en-US" altLang="en-US" sz="2500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85185"/>
              </p:ext>
            </p:extLst>
          </p:nvPr>
        </p:nvGraphicFramePr>
        <p:xfrm>
          <a:off x="1043608" y="1844824"/>
          <a:ext cx="6552728" cy="34563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6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594">
                <a:tc>
                  <a:txBody>
                    <a:bodyPr/>
                    <a:lstStyle/>
                    <a:p>
                      <a:pPr algn="ctr"/>
                      <a:r>
                        <a:rPr lang="el-GR" sz="2000" u="none" dirty="0">
                          <a:latin typeface="Century Gothic" panose="020B0502020202020204" pitchFamily="34" charset="0"/>
                        </a:rPr>
                        <a:t>Κριτήρια</a:t>
                      </a:r>
                      <a:r>
                        <a:rPr lang="el-GR" sz="2000" u="none" baseline="0" dirty="0">
                          <a:latin typeface="Century Gothic" panose="020B0502020202020204" pitchFamily="34" charset="0"/>
                        </a:rPr>
                        <a:t> Επιλογής </a:t>
                      </a:r>
                      <a:endParaRPr lang="en-GB" sz="2000" u="non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 Gothic" panose="020B0502020202020204" pitchFamily="34" charset="0"/>
                        </a:rPr>
                        <a:t>Μέγιστη βαθμολογία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96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000" dirty="0">
                          <a:latin typeface="Century Gothic" panose="020B0502020202020204" pitchFamily="34" charset="0"/>
                        </a:rPr>
                        <a:t>Relevance of the project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 Gothic" panose="020B0502020202020204" pitchFamily="34" charset="0"/>
                        </a:rPr>
                        <a:t>30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9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000" dirty="0">
                          <a:latin typeface="Century Gothic" panose="020B0502020202020204" pitchFamily="34" charset="0"/>
                        </a:rPr>
                        <a:t>Quality of the project design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latin typeface="Century Gothic" panose="020B0502020202020204" pitchFamily="34" charset="0"/>
                        </a:rPr>
                        <a:t>40</a:t>
                      </a:r>
                      <a:endParaRPr lang="el-GR" altLang="en-US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91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000" dirty="0">
                          <a:latin typeface="Century Gothic" panose="020B0502020202020204" pitchFamily="34" charset="0"/>
                        </a:rPr>
                        <a:t>Quality of follow- up actions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>
                          <a:latin typeface="Century Gothic" panose="020B0502020202020204" pitchFamily="34" charset="0"/>
                        </a:rPr>
                        <a:t>30</a:t>
                      </a:r>
                      <a:endParaRPr lang="el-GR" altLang="en-US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20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ΑΞΙΟΛΟΓΗΣΗ  ΑΙΤΗΣΕΩΝ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3942184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Η αξιολόγηση και επιλογή των σχεδίων γίνεται σε εθνικό επίπεδο – Αξιολόγηση </a:t>
            </a:r>
            <a:r>
              <a:rPr lang="el-GR" sz="2000" dirty="0" err="1">
                <a:latin typeface="Century Gothic" panose="020B0502020202020204" pitchFamily="34" charset="0"/>
                <a:cs typeface="Arial" charset="0"/>
              </a:rPr>
              <a:t>επιλεξιμότητας</a:t>
            </a:r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 και ποιότητας</a:t>
            </a:r>
            <a:endParaRPr lang="en-GB" sz="2000" dirty="0">
              <a:latin typeface="Century Gothic" panose="020B0502020202020204" pitchFamily="34" charset="0"/>
              <a:cs typeface="Arial" charset="0"/>
            </a:endParaRPr>
          </a:p>
          <a:p>
            <a:endParaRPr lang="el-GR" sz="1400" dirty="0">
              <a:latin typeface="Century Gothic" panose="020B0502020202020204" pitchFamily="34" charset="0"/>
              <a:cs typeface="Arial" charset="0"/>
            </a:endParaRPr>
          </a:p>
          <a:p>
            <a:pPr lvl="0" algn="just"/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Τα έντυπα της αξιολόγησης προτάσεων είναι κοινά για όλες τις χώρες</a:t>
            </a:r>
            <a:endParaRPr lang="en-GB" sz="2000" dirty="0">
              <a:latin typeface="Century Gothic" panose="020B0502020202020204" pitchFamily="34" charset="0"/>
              <a:cs typeface="Arial" charset="0"/>
            </a:endParaRPr>
          </a:p>
          <a:p>
            <a:pPr lvl="0" algn="just"/>
            <a:endParaRPr lang="en-GB" sz="1400" dirty="0">
              <a:latin typeface="Century Gothic" panose="020B0502020202020204" pitchFamily="34" charset="0"/>
              <a:cs typeface="Arial" charset="0"/>
            </a:endParaRPr>
          </a:p>
          <a:p>
            <a:pPr lvl="0" algn="just"/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Το ΙΔΕΠ μπορεί να μειώσει το αιτούμενο κονδύλι βάσει ποιότητας, επιλεξιμότητας, δυναμικότητας του οργανισμού, λάθος κοστολόγησης</a:t>
            </a:r>
            <a:r>
              <a:rPr lang="en-GB" sz="2000" dirty="0">
                <a:latin typeface="Century Gothic" panose="020B0502020202020204" pitchFamily="34" charset="0"/>
                <a:cs typeface="Arial" charset="0"/>
              </a:rPr>
              <a:t>, </a:t>
            </a:r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διαθεσιμότητας κονδυλίων για την Κύπρο</a:t>
            </a:r>
            <a:r>
              <a:rPr lang="en-GB" sz="2000" dirty="0">
                <a:latin typeface="Century Gothic" panose="020B0502020202020204" pitchFamily="34" charset="0"/>
                <a:cs typeface="Arial" charset="0"/>
              </a:rPr>
              <a:t>, </a:t>
            </a:r>
            <a:r>
              <a:rPr lang="el-GR" sz="2000" dirty="0">
                <a:latin typeface="Century Gothic" panose="020B0502020202020204" pitchFamily="34" charset="0"/>
                <a:cs typeface="Arial" charset="0"/>
              </a:rPr>
              <a:t>προηγούμενης επίδοσης του οργανισμού στο Πρόγραμμα (απορρόφηση κονδυλίων και σωστή διαχείριση</a:t>
            </a:r>
            <a:r>
              <a:rPr lang="en-GB" sz="20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400050" lvl="1" indent="0" algn="just">
              <a:buNone/>
            </a:pPr>
            <a:r>
              <a:rPr lang="en-GB" sz="2000" dirty="0">
                <a:latin typeface="Century Gothic" panose="020B0502020202020204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340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n-US" sz="2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0" indent="0" algn="l">
              <a:buFontTx/>
              <a:buNone/>
            </a:pPr>
            <a:endParaRPr lang="el-G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630" y="3290461"/>
            <a:ext cx="6910424" cy="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63911" y="3089230"/>
            <a:ext cx="85800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1" y="0"/>
            <a:ext cx="488950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80112" y="121297"/>
            <a:ext cx="3384376" cy="5746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ΤΕΧΝΙΚΕΣ ΟΔΗΓΙΕΣ</a:t>
            </a: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Υποβολή Αίτησης 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91" y="76490"/>
            <a:ext cx="8880921" cy="77729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Erasmus+ and European Solidarity Corps Platform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0639" y="764704"/>
            <a:ext cx="859288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Πλατφόρμα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EESCP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- “Single Entry Point”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για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Εξεύρεση οργανισμών που συμμετέχουν σε Αποκεντρωμένες Δράσεις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υκαιρίες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του Προγράμματος</a:t>
            </a:r>
          </a:p>
          <a:p>
            <a:pPr marL="342900" indent="-342900">
              <a:buFontTx/>
              <a:buChar char="-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Πρόσβαση σε εγκεκριμένα Σχέδια/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Projects’ Result Platform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γγραφές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νέων οργανισμών (Απόκτηση Ο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ID)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Πρόσβαση στις αιτήσεις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εγκεκριμένων σχεδίων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1" y="2968705"/>
            <a:ext cx="9196534" cy="38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2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2407" y="188640"/>
            <a:ext cx="8003232" cy="432048"/>
          </a:xfrm>
        </p:spPr>
        <p:txBody>
          <a:bodyPr>
            <a:noAutofit/>
          </a:bodyPr>
          <a:lstStyle/>
          <a:p>
            <a:pPr algn="ctr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ΑΡΧΙΚΗ ΣΕΛΙΔΑ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EESCP – TOP MENU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2996952"/>
            <a:ext cx="8712968" cy="287135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Πλοήγηση στην πλατφόρμα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Εγγραφή – Σύνδεση/Αποσύνδεση με προσωπικό λογαριασμό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Προεπιλεγμένη γλώσσα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  <a:r>
              <a:rPr lang="el-GR" sz="2000" dirty="0">
                <a:latin typeface="Century Gothic" panose="020B0502020202020204" pitchFamily="34" charset="0"/>
              </a:rPr>
              <a:t> Αγγλικά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M</a:t>
            </a:r>
            <a:r>
              <a:rPr lang="el-GR" sz="2000" dirty="0" err="1">
                <a:latin typeface="Century Gothic" panose="020B0502020202020204" pitchFamily="34" charset="0"/>
              </a:rPr>
              <a:t>πορείτε</a:t>
            </a:r>
            <a:r>
              <a:rPr lang="el-GR" sz="2000" dirty="0">
                <a:latin typeface="Century Gothic" panose="020B0502020202020204" pitchFamily="34" charset="0"/>
              </a:rPr>
              <a:t> να μετατρέψετε τη γλώσσα στα Ελληνικά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Ειδοποιήσεις της πλατφόρμας προς τον χρήστη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131987"/>
            <a:ext cx="9144000" cy="17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06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1279"/>
            <a:ext cx="8880921" cy="77729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Ρ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XIKH 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ΣΕΛΙΔΑ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EESCP 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– ΒΑΣΙΚΟ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MENU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https://webgate.ec.europa.eu/fpfis/wikis/download/attachments/226263733/WebForm_Home_06.jpg?version=1&amp;modificationDate=1509434073795&amp;api=v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3626" y="836712"/>
            <a:ext cx="617656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“HOME” :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Επιστροφή στο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Homepage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“ORGANISATIONS”:</a:t>
            </a: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- Εξεύρεση οργανισμών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/>
              </a:rPr>
              <a:t>- Εγγραφή νέου οργανισμού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(Απαιτείται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Login)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- Λίστα οργανισμών συνδεδεμένη με το χρήστη</a:t>
            </a: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(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Απαιτείται </a:t>
            </a:r>
            <a:r>
              <a:rPr lang="en-GB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Login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“OPPORTUNITIES”: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Πρόσβαση σε όλες τις διαθέσιμες αιτήσεις του Προγράμματος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“APPLICATIONS”: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αιτήσεων σε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status “draft/submitted”,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4"/>
              </a:rPr>
              <a:t>Διαχείριση ατόμων επαφής του χρήστη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Απαιτείται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Login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“PROJECTS”: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Διαχείριση εγκεκριμένων σχεδίων μέσω του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Beneficiary Module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Απαιτείται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Login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“SUPPORT”: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Τεχνική Υποστήριξη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“RESOURCES”: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Πρόσβαση σε πληροφόρηση σχετική με το Πρόγραμμα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372200" y="604388"/>
            <a:ext cx="2780108" cy="5511429"/>
            <a:chOff x="6664780" y="604388"/>
            <a:chExt cx="2487528" cy="55114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780" y="604388"/>
              <a:ext cx="2487528" cy="551142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891123" y="2439938"/>
              <a:ext cx="419960" cy="369332"/>
              <a:chOff x="7891123" y="2439938"/>
              <a:chExt cx="419960" cy="369332"/>
            </a:xfrm>
          </p:grpSpPr>
          <p:sp>
            <p:nvSpPr>
              <p:cNvPr id="10" name="Teardrop 9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1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604448" y="2900403"/>
              <a:ext cx="419960" cy="369332"/>
              <a:chOff x="7891123" y="2439938"/>
              <a:chExt cx="419960" cy="369332"/>
            </a:xfrm>
          </p:grpSpPr>
          <p:sp>
            <p:nvSpPr>
              <p:cNvPr id="15" name="Teardrop 14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2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546868" y="3395979"/>
              <a:ext cx="419960" cy="369332"/>
              <a:chOff x="7891123" y="2439938"/>
              <a:chExt cx="419960" cy="369332"/>
            </a:xfrm>
          </p:grpSpPr>
          <p:sp>
            <p:nvSpPr>
              <p:cNvPr id="18" name="Teardrop 17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3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584257" y="3824178"/>
              <a:ext cx="419960" cy="369332"/>
              <a:chOff x="7891123" y="2439938"/>
              <a:chExt cx="419960" cy="369332"/>
            </a:xfrm>
          </p:grpSpPr>
          <p:sp>
            <p:nvSpPr>
              <p:cNvPr id="22" name="Teardrop 21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4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221877" y="4275345"/>
              <a:ext cx="419960" cy="369332"/>
              <a:chOff x="7891123" y="2439938"/>
              <a:chExt cx="419960" cy="369332"/>
            </a:xfrm>
          </p:grpSpPr>
          <p:sp>
            <p:nvSpPr>
              <p:cNvPr id="25" name="Teardrop 24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5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135722" y="4797077"/>
              <a:ext cx="419960" cy="369332"/>
              <a:chOff x="7891123" y="2439938"/>
              <a:chExt cx="419960" cy="369332"/>
            </a:xfrm>
          </p:grpSpPr>
          <p:sp>
            <p:nvSpPr>
              <p:cNvPr id="28" name="Teardrop 27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6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365893" y="5269035"/>
              <a:ext cx="419960" cy="369332"/>
              <a:chOff x="7891123" y="2439938"/>
              <a:chExt cx="419960" cy="369332"/>
            </a:xfrm>
          </p:grpSpPr>
          <p:sp>
            <p:nvSpPr>
              <p:cNvPr id="31" name="Teardrop 30"/>
              <p:cNvSpPr/>
              <p:nvPr/>
            </p:nvSpPr>
            <p:spPr>
              <a:xfrm rot="18991373" flipH="1">
                <a:off x="7891123" y="2445271"/>
                <a:ext cx="419960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28512" y="243993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7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0121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534" y="116632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ΠΡΟΣΒΑΣΗ ΣΤΗΝ ΠΛΑΤΦΟΡΜΑ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EESCP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363" y="764704"/>
            <a:ext cx="8229600" cy="11372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Εγγραφή ή </a:t>
            </a:r>
            <a:r>
              <a:rPr lang="en-GB" sz="2000" dirty="0">
                <a:latin typeface="Century Gothic" panose="020B0502020202020204" pitchFamily="34" charset="0"/>
              </a:rPr>
              <a:t>Login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EU Login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Welcome message </a:t>
            </a:r>
            <a:r>
              <a:rPr lang="el-GR" sz="2000" dirty="0">
                <a:latin typeface="Century Gothic" panose="020B0502020202020204" pitchFamily="34" charset="0"/>
              </a:rPr>
              <a:t>με το μήνυμα χρήστη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1851663"/>
            <a:ext cx="9144000" cy="38289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47011" y="1382308"/>
            <a:ext cx="360040" cy="469355"/>
            <a:chOff x="8714671" y="1522944"/>
            <a:chExt cx="360040" cy="469355"/>
          </a:xfrm>
        </p:grpSpPr>
        <p:sp>
          <p:nvSpPr>
            <p:cNvPr id="9" name="Teardrop 8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2" y="5428086"/>
            <a:ext cx="3037630" cy="704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11" y="1851663"/>
            <a:ext cx="3243089" cy="1286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11" y="3156239"/>
            <a:ext cx="3135585" cy="200028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656395" y="2996952"/>
            <a:ext cx="360040" cy="469355"/>
            <a:chOff x="8714671" y="1522944"/>
            <a:chExt cx="360040" cy="469355"/>
          </a:xfrm>
        </p:grpSpPr>
        <p:sp>
          <p:nvSpPr>
            <p:cNvPr id="15" name="Teardrop 14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54067" y="4958731"/>
            <a:ext cx="360040" cy="469355"/>
            <a:chOff x="8714671" y="1522944"/>
            <a:chExt cx="360040" cy="469355"/>
          </a:xfrm>
        </p:grpSpPr>
        <p:sp>
          <p:nvSpPr>
            <p:cNvPr id="18" name="Teardrop 17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3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0" y="902392"/>
            <a:ext cx="64463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Είδη Κινητικοτήτων 1/2</a:t>
            </a:r>
            <a:endParaRPr lang="en-GB" sz="2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540" y="923027"/>
            <a:ext cx="7945022" cy="5413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Εξερχόμενες: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Ο εγκεκριμένος οργανισμός λειτουργεί ως οργανισμός αποστολής: επιλέγει συμμετέχοντες και τους στέλνει σε έναν οργανισμό υποδοχής στο εξωτερικό</a:t>
            </a:r>
          </a:p>
          <a:p>
            <a:pPr lvl="0">
              <a:lnSpc>
                <a:spcPct val="150000"/>
              </a:lnSpc>
              <a:defRPr/>
            </a:pP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Εισερχόμενες: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Ο εγκεκριμένος οργανισμός λειτουργεί ως οργανισμός υποδοχής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Σκοπός τους δεν είναι να δημιουργηθεί μία αμφίδρομη ανταλλαγή επισκέψεων, αλλά να αξιοποιήσει ο εγκεκριμένος οργανισμός την εισερχόμενη κινητικότητα για σκοπούς ανάπτυξης και διεθνοποίησής του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67891" indent="-26789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l-GR" sz="105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9"/>
          <p:cNvSpPr txBox="1">
            <a:spLocks/>
          </p:cNvSpPr>
          <p:nvPr/>
        </p:nvSpPr>
        <p:spPr>
          <a:xfrm>
            <a:off x="286033" y="260648"/>
            <a:ext cx="871803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Είδη κινητικοτήτων (1/2)</a:t>
            </a:r>
          </a:p>
        </p:txBody>
      </p:sp>
    </p:spTree>
    <p:extLst>
      <p:ext uri="{BB962C8B-B14F-4D97-AF65-F5344CB8AC3E}">
        <p14:creationId xmlns:p14="http://schemas.microsoft.com/office/powerpoint/2010/main" val="3894324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181"/>
            <a:ext cx="9144000" cy="4499325"/>
          </a:xfrm>
          <a:prstGeom prst="rect">
            <a:avLst/>
          </a:prstGeom>
          <a:ln>
            <a:solidFill>
              <a:srgbClr val="FF206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1173" y="60845"/>
            <a:ext cx="6172200" cy="70609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OPPORTUNITIES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(1/2)</a:t>
            </a:r>
            <a:endParaRPr lang="en-GB" sz="25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5229200"/>
            <a:ext cx="57606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1600" y="2924944"/>
            <a:ext cx="1008112" cy="180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27984" y="6597352"/>
            <a:ext cx="576064" cy="2491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-18662" y="3501008"/>
            <a:ext cx="99026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167139" y="908720"/>
            <a:ext cx="8928992" cy="1192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Δυνατότητα αναζήτησης ανά τομέα δραστηριοποίησης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Δυνατότητα αναζήτησης ανά Δράση (ΚΑ1/ΚΑ2)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Ανοικτές Προσκλήσεις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55165" y="2710488"/>
            <a:ext cx="360040" cy="469355"/>
            <a:chOff x="8714671" y="1522944"/>
            <a:chExt cx="360040" cy="469355"/>
          </a:xfrm>
        </p:grpSpPr>
        <p:sp>
          <p:nvSpPr>
            <p:cNvPr id="22" name="Teardrop 21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32443" y="4994522"/>
            <a:ext cx="360040" cy="469355"/>
            <a:chOff x="8714671" y="1522944"/>
            <a:chExt cx="360040" cy="469355"/>
          </a:xfrm>
        </p:grpSpPr>
        <p:sp>
          <p:nvSpPr>
            <p:cNvPr id="25" name="Teardrop 24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64088" y="6232551"/>
            <a:ext cx="360040" cy="469355"/>
            <a:chOff x="8714671" y="1522944"/>
            <a:chExt cx="360040" cy="469355"/>
          </a:xfrm>
        </p:grpSpPr>
        <p:sp>
          <p:nvSpPr>
            <p:cNvPr id="28" name="Teardrop 27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9275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85899" y="-19878"/>
            <a:ext cx="6172200" cy="70609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OPPORTUNITIES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(2/2)</a:t>
            </a:r>
            <a:endParaRPr lang="en-GB" sz="25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>
          <a:xfrm>
            <a:off x="102902" y="620688"/>
            <a:ext cx="8928992" cy="1192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Ανοικτές Προσκλήσεις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Επιλογή αίτησης 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Επιλογή </a:t>
            </a:r>
            <a:r>
              <a:rPr lang="en-US" sz="2000" dirty="0">
                <a:latin typeface="Century Gothic" panose="020B0502020202020204" pitchFamily="34" charset="0"/>
              </a:rPr>
              <a:t>Apply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για δημιουργία νέας αίτησης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endParaRPr lang="el-G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2" y="2112965"/>
            <a:ext cx="9144000" cy="40427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48064" y="4509120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71600" y="2084653"/>
            <a:ext cx="30243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707350" y="5085184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308304" y="4039765"/>
            <a:ext cx="360040" cy="469355"/>
            <a:chOff x="8714671" y="1522944"/>
            <a:chExt cx="360040" cy="469355"/>
          </a:xfrm>
        </p:grpSpPr>
        <p:sp>
          <p:nvSpPr>
            <p:cNvPr id="32" name="Teardrop 31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8048753" y="4899145"/>
            <a:ext cx="391605" cy="419343"/>
            <a:chOff x="8714671" y="1522944"/>
            <a:chExt cx="360040" cy="469355"/>
          </a:xfrm>
        </p:grpSpPr>
        <p:sp>
          <p:nvSpPr>
            <p:cNvPr id="35" name="Teardrop 34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307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9973" y="0"/>
            <a:ext cx="8229600" cy="6039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MY APPLICATIONS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(1/2)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902" y="620688"/>
            <a:ext cx="8928992" cy="11929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dirty="0">
                <a:latin typeface="Century Gothic" panose="020B0502020202020204" pitchFamily="34" charset="0"/>
              </a:rPr>
              <a:t>Search and filter:</a:t>
            </a:r>
            <a:r>
              <a:rPr lang="el-GR" sz="1800" dirty="0">
                <a:latin typeface="Century Gothic" panose="020B0502020202020204" pitchFamily="34" charset="0"/>
              </a:rPr>
              <a:t> Επιλογή φίλτρων για εξεύρεση αιτήσεων</a:t>
            </a:r>
            <a:r>
              <a:rPr lang="en-GB" sz="1800" dirty="0">
                <a:latin typeface="Century Gothic" panose="020B050202020202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latin typeface="Century Gothic" panose="020B0502020202020204" pitchFamily="34" charset="0"/>
              </a:rPr>
              <a:t>Search Results:</a:t>
            </a:r>
            <a:r>
              <a:rPr lang="el-GR" sz="1800" dirty="0">
                <a:latin typeface="Century Gothic" panose="020B0502020202020204" pitchFamily="34" charset="0"/>
              </a:rPr>
              <a:t> Φίλτρα που έχουν επιλεγεί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1800" dirty="0">
                <a:latin typeface="Century Gothic" panose="020B0502020202020204" pitchFamily="34" charset="0"/>
              </a:rPr>
              <a:t>Λίστα αποτελεσμάτων</a:t>
            </a:r>
          </a:p>
          <a:p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3" y="1670007"/>
            <a:ext cx="9153203" cy="44518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79712" y="2204864"/>
            <a:ext cx="360040" cy="469355"/>
            <a:chOff x="8714671" y="1522944"/>
            <a:chExt cx="360040" cy="469355"/>
          </a:xfrm>
        </p:grpSpPr>
        <p:sp>
          <p:nvSpPr>
            <p:cNvPr id="10" name="Teardrop 9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56176" y="2254875"/>
            <a:ext cx="360040" cy="469355"/>
            <a:chOff x="8714671" y="1522944"/>
            <a:chExt cx="360040" cy="469355"/>
          </a:xfrm>
        </p:grpSpPr>
        <p:sp>
          <p:nvSpPr>
            <p:cNvPr id="13" name="Teardrop 12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80312" y="2996952"/>
            <a:ext cx="360040" cy="469355"/>
            <a:chOff x="8714671" y="1522944"/>
            <a:chExt cx="360040" cy="46935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sp>
        <p:nvSpPr>
          <p:cNvPr id="18" name="Content Placeholder 7"/>
          <p:cNvSpPr txBox="1">
            <a:spLocks/>
          </p:cNvSpPr>
          <p:nvPr/>
        </p:nvSpPr>
        <p:spPr>
          <a:xfrm>
            <a:off x="2555776" y="4941168"/>
            <a:ext cx="6120680" cy="69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4</a:t>
            </a:r>
            <a:r>
              <a:rPr lang="en-US" sz="1800" dirty="0">
                <a:latin typeface="Century Gothic" panose="020B0502020202020204" pitchFamily="34" charset="0"/>
              </a:rPr>
              <a:t>.  </a:t>
            </a:r>
            <a:r>
              <a:rPr lang="el-GR" sz="1800" dirty="0">
                <a:latin typeface="Century Gothic" panose="020B0502020202020204" pitchFamily="34" charset="0"/>
              </a:rPr>
              <a:t>Επιλογή αίτησης</a:t>
            </a:r>
            <a:r>
              <a:rPr lang="en-GB" sz="1800" dirty="0">
                <a:latin typeface="Century Gothic" panose="020B0502020202020204" pitchFamily="34" charset="0"/>
              </a:rPr>
              <a:t>: </a:t>
            </a:r>
            <a:r>
              <a:rPr lang="el-GR" sz="1800" dirty="0">
                <a:latin typeface="Century Gothic" panose="020B0502020202020204" pitchFamily="34" charset="0"/>
              </a:rPr>
              <a:t>επιλέγοντας το </a:t>
            </a:r>
            <a:r>
              <a:rPr lang="en-US" sz="1800" dirty="0">
                <a:latin typeface="Century Gothic" panose="020B0502020202020204" pitchFamily="34" charset="0"/>
              </a:rPr>
              <a:t>Form ID </a:t>
            </a:r>
            <a:r>
              <a:rPr lang="el-GR" sz="1800" dirty="0">
                <a:latin typeface="Century Gothic" panose="020B0502020202020204" pitchFamily="34" charset="0"/>
              </a:rPr>
              <a:t>ανοίγει η αίτηση</a:t>
            </a:r>
            <a:r>
              <a:rPr lang="en-GB" sz="1800" dirty="0">
                <a:latin typeface="Century Gothic" panose="020B0502020202020204" pitchFamily="34" charset="0"/>
              </a:rPr>
              <a:t> </a:t>
            </a:r>
            <a:r>
              <a:rPr lang="el-GR" sz="1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4459" y="4077072"/>
            <a:ext cx="114942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51920" y="3715729"/>
            <a:ext cx="360040" cy="469355"/>
            <a:chOff x="8714671" y="1522944"/>
            <a:chExt cx="360040" cy="469355"/>
          </a:xfrm>
        </p:grpSpPr>
        <p:sp>
          <p:nvSpPr>
            <p:cNvPr id="20" name="Teardrop 19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4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0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1" y="2600325"/>
            <a:ext cx="4067944" cy="34925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4867" y="188640"/>
            <a:ext cx="8229600" cy="6039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MY APPLICATIONS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(2/2) 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6" y="1052736"/>
            <a:ext cx="4959026" cy="51845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1800" dirty="0">
                <a:latin typeface="Century Gothic" panose="020B0502020202020204" pitchFamily="34" charset="0"/>
              </a:rPr>
              <a:t>Διαθέσιμες μέρες πριν από την καταληκτική προθεσμία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Application Status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Actions button: </a:t>
            </a:r>
          </a:p>
          <a:p>
            <a:pPr>
              <a:buFontTx/>
              <a:buChar char="-"/>
            </a:pPr>
            <a:r>
              <a:rPr lang="en-US" sz="1800" b="1" dirty="0">
                <a:latin typeface="Century Gothic" panose="020B0502020202020204" pitchFamily="34" charset="0"/>
              </a:rPr>
              <a:t>Edit</a:t>
            </a:r>
            <a:r>
              <a:rPr lang="en-US" sz="1800" dirty="0">
                <a:latin typeface="Century Gothic" panose="020B0502020202020204" pitchFamily="34" charset="0"/>
              </a:rPr>
              <a:t>: </a:t>
            </a:r>
            <a:r>
              <a:rPr lang="el-GR" sz="1800" dirty="0">
                <a:latin typeface="Century Gothic" panose="020B0502020202020204" pitchFamily="34" charset="0"/>
              </a:rPr>
              <a:t>Επεξεργασία της αίτησης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1800" b="1" dirty="0">
                <a:latin typeface="Century Gothic" panose="020B0502020202020204" pitchFamily="34" charset="0"/>
              </a:rPr>
              <a:t>Preview: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l-GR" sz="1800" dirty="0">
                <a:latin typeface="Century Gothic" panose="020B0502020202020204" pitchFamily="34" charset="0"/>
              </a:rPr>
              <a:t>αντί για </a:t>
            </a:r>
            <a:r>
              <a:rPr lang="en-US" sz="1800" dirty="0">
                <a:latin typeface="Century Gothic" panose="020B0502020202020204" pitchFamily="34" charset="0"/>
              </a:rPr>
              <a:t>edit </a:t>
            </a:r>
            <a:r>
              <a:rPr lang="el-GR" sz="1800" dirty="0">
                <a:latin typeface="Century Gothic" panose="020B0502020202020204" pitchFamily="34" charset="0"/>
              </a:rPr>
              <a:t>μετά από την υποβολή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Century Gothic" panose="020B0502020202020204" pitchFamily="34" charset="0"/>
              </a:rPr>
              <a:t>Delete</a:t>
            </a:r>
            <a:r>
              <a:rPr lang="en-US" sz="1800" dirty="0">
                <a:latin typeface="Century Gothic" panose="020B0502020202020204" pitchFamily="34" charset="0"/>
              </a:rPr>
              <a:t>: </a:t>
            </a:r>
            <a:r>
              <a:rPr lang="el-GR" sz="1800" dirty="0">
                <a:latin typeface="Century Gothic" panose="020B0502020202020204" pitchFamily="34" charset="0"/>
              </a:rPr>
              <a:t>Διαγραφή της αίτησης. Δεν είναι διαθέσιμη ως επιλογή μετά από την υποβολή της αίτησης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Century Gothic" panose="020B0502020202020204" pitchFamily="34" charset="0"/>
              </a:rPr>
              <a:t>S</a:t>
            </a:r>
            <a:r>
              <a:rPr lang="en-GB" sz="1800" b="1" dirty="0" err="1">
                <a:latin typeface="Century Gothic" panose="020B0502020202020204" pitchFamily="34" charset="0"/>
              </a:rPr>
              <a:t>ubmission</a:t>
            </a:r>
            <a:r>
              <a:rPr lang="en-GB" sz="1800" b="1" dirty="0">
                <a:latin typeface="Century Gothic" panose="020B0502020202020204" pitchFamily="34" charset="0"/>
              </a:rPr>
              <a:t> History</a:t>
            </a:r>
            <a:r>
              <a:rPr lang="en-US" sz="1800" dirty="0">
                <a:latin typeface="Century Gothic" panose="020B0502020202020204" pitchFamily="34" charset="0"/>
              </a:rPr>
              <a:t>:</a:t>
            </a:r>
            <a:r>
              <a:rPr lang="el-GR" sz="1800" dirty="0">
                <a:latin typeface="Century Gothic" panose="020B0502020202020204" pitchFamily="34" charset="0"/>
              </a:rPr>
              <a:t> Ιστορικό υποβολής της αίτησης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en-US" sz="1800" b="1" dirty="0">
                <a:latin typeface="Century Gothic" panose="020B0502020202020204" pitchFamily="34" charset="0"/>
              </a:rPr>
              <a:t>Sharing</a:t>
            </a:r>
            <a:r>
              <a:rPr lang="en-US" sz="1800" dirty="0">
                <a:latin typeface="Century Gothic" panose="020B0502020202020204" pitchFamily="34" charset="0"/>
              </a:rPr>
              <a:t>: </a:t>
            </a:r>
            <a:r>
              <a:rPr lang="el-GR" sz="1800" dirty="0">
                <a:latin typeface="Century Gothic" panose="020B0502020202020204" pitchFamily="34" charset="0"/>
              </a:rPr>
              <a:t>Αποστολή της αίτησης σε άλλα άτομα και εκχώρηση δικαιωμάτων για Ανάγνωση/Επεξεργασία/Υποβολή</a:t>
            </a:r>
          </a:p>
          <a:p>
            <a:pPr marL="0" indent="0">
              <a:buNone/>
            </a:pPr>
            <a:endParaRPr lang="el-GR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68144" y="2108496"/>
            <a:ext cx="360040" cy="469355"/>
            <a:chOff x="8714671" y="1522944"/>
            <a:chExt cx="360040" cy="469355"/>
          </a:xfrm>
        </p:grpSpPr>
        <p:sp>
          <p:nvSpPr>
            <p:cNvPr id="10" name="Teardrop 9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308304" y="2113062"/>
            <a:ext cx="360040" cy="469355"/>
            <a:chOff x="8714671" y="1522944"/>
            <a:chExt cx="360040" cy="469355"/>
          </a:xfrm>
        </p:grpSpPr>
        <p:sp>
          <p:nvSpPr>
            <p:cNvPr id="13" name="Teardrop 12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04448" y="2158508"/>
            <a:ext cx="360040" cy="469355"/>
            <a:chOff x="8714671" y="1522944"/>
            <a:chExt cx="360040" cy="46935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899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82"/>
            <a:ext cx="9144000" cy="4900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APPLICATION STATUSES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5" y="4005064"/>
            <a:ext cx="8818885" cy="2909841"/>
          </a:xfrm>
        </p:spPr>
      </p:pic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197748" y="524615"/>
            <a:ext cx="8928992" cy="3672408"/>
          </a:xfrm>
        </p:spPr>
        <p:txBody>
          <a:bodyPr>
            <a:noAutofit/>
          </a:bodyPr>
          <a:lstStyle/>
          <a:p>
            <a:pPr algn="just"/>
            <a:r>
              <a:rPr lang="en-GB" sz="1600" b="1" dirty="0">
                <a:latin typeface="Century Gothic" panose="020B0502020202020204" pitchFamily="34" charset="0"/>
              </a:rPr>
              <a:t>Draft</a:t>
            </a:r>
            <a:r>
              <a:rPr lang="en-US" sz="1600" dirty="0">
                <a:latin typeface="Century Gothic" panose="020B0502020202020204" pitchFamily="34" charset="0"/>
              </a:rPr>
              <a:t>: </a:t>
            </a:r>
            <a:r>
              <a:rPr lang="el-GR" sz="1600" dirty="0">
                <a:latin typeface="Century Gothic" panose="020B0502020202020204" pitchFamily="34" charset="0"/>
              </a:rPr>
              <a:t>Η αίτηση δεν έχει συμπληρωθεί ή συμπληρώθηκε, αλλά δεν υποβλήθηκε ακόμα</a:t>
            </a: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Reopened </a:t>
            </a:r>
            <a:r>
              <a:rPr lang="el-GR" sz="1600" b="1" dirty="0">
                <a:latin typeface="Century Gothic" panose="020B0502020202020204" pitchFamily="34" charset="0"/>
              </a:rPr>
              <a:t>&amp; </a:t>
            </a:r>
            <a:r>
              <a:rPr lang="en-GB" sz="1600" b="1" dirty="0">
                <a:latin typeface="Century Gothic" panose="020B0502020202020204" pitchFamily="34" charset="0"/>
              </a:rPr>
              <a:t>draft: </a:t>
            </a:r>
            <a:r>
              <a:rPr lang="el-GR" sz="1600" dirty="0">
                <a:latin typeface="Century Gothic" panose="020B0502020202020204" pitchFamily="34" charset="0"/>
              </a:rPr>
              <a:t>ο </a:t>
            </a:r>
            <a:r>
              <a:rPr lang="el-GR" sz="1600" dirty="0" err="1">
                <a:latin typeface="Century Gothic" panose="020B0502020202020204" pitchFamily="34" charset="0"/>
              </a:rPr>
              <a:t>αιτητής</a:t>
            </a:r>
            <a:r>
              <a:rPr lang="el-GR" sz="1600" dirty="0">
                <a:latin typeface="Century Gothic" panose="020B0502020202020204" pitchFamily="34" charset="0"/>
              </a:rPr>
              <a:t> έχει ανοίξει την αίτηση εκ νέου πριν από την προθεσμία</a:t>
            </a:r>
            <a:endParaRPr lang="en-GB" sz="1600" dirty="0">
              <a:latin typeface="Century Gothic" panose="020B0502020202020204" pitchFamily="34" charset="0"/>
            </a:endParaRP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Reopened by NA and only Submit Allowed:</a:t>
            </a:r>
            <a:r>
              <a:rPr lang="en-GB" sz="1600" dirty="0">
                <a:latin typeface="Century Gothic" panose="020B0502020202020204" pitchFamily="34" charset="0"/>
              </a:rPr>
              <a:t> </a:t>
            </a:r>
            <a:r>
              <a:rPr lang="el-GR" sz="1600" dirty="0">
                <a:latin typeface="Century Gothic" panose="020B0502020202020204" pitchFamily="34" charset="0"/>
              </a:rPr>
              <a:t>έχει παρέλθει η προθεσμία υποβολής, αλλά η Εθνική Υπηρεσία επιτρέπει την υποβολή εκ νέου χωρίς αλλαγές</a:t>
            </a:r>
            <a:endParaRPr lang="en-GB" sz="1600" dirty="0">
              <a:latin typeface="Century Gothic" panose="020B0502020202020204" pitchFamily="34" charset="0"/>
            </a:endParaRP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Reopened by NA and Edit/Submit Allowed:</a:t>
            </a:r>
            <a:r>
              <a:rPr lang="en-GB" sz="1600" dirty="0">
                <a:latin typeface="Century Gothic" panose="020B0502020202020204" pitchFamily="34" charset="0"/>
              </a:rPr>
              <a:t> </a:t>
            </a:r>
            <a:r>
              <a:rPr lang="el-GR" sz="1600" dirty="0">
                <a:latin typeface="Century Gothic" panose="020B0502020202020204" pitchFamily="34" charset="0"/>
              </a:rPr>
              <a:t>έχει παρέλθει η προθεσμία υποβολής, αλλά η Εθνική Υπηρεσία επιτρέπει την επεξεργασία λόγω τεχνικών προβλημάτων ή κατόπιν οδηγιών της ΕΕ και υποβολή εκ νέου της αίτησης </a:t>
            </a: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Submitted</a:t>
            </a:r>
            <a:r>
              <a:rPr lang="en-GB" sz="1600" dirty="0">
                <a:latin typeface="Century Gothic" panose="020B0502020202020204" pitchFamily="34" charset="0"/>
              </a:rPr>
              <a:t>: </a:t>
            </a:r>
            <a:r>
              <a:rPr lang="el-GR" sz="1600" dirty="0">
                <a:latin typeface="Century Gothic" panose="020B0502020202020204" pitchFamily="34" charset="0"/>
              </a:rPr>
              <a:t>η αίτηση έχει υποβληθεί</a:t>
            </a:r>
            <a:endParaRPr lang="en-GB" sz="1600" dirty="0">
              <a:latin typeface="Century Gothic" panose="020B0502020202020204" pitchFamily="34" charset="0"/>
            </a:endParaRPr>
          </a:p>
          <a:p>
            <a:pPr algn="just"/>
            <a:r>
              <a:rPr lang="en-GB" sz="1600" b="1" dirty="0" err="1">
                <a:latin typeface="Century Gothic" panose="020B0502020202020204" pitchFamily="34" charset="0"/>
              </a:rPr>
              <a:t>Unsubmitted</a:t>
            </a:r>
            <a:endParaRPr lang="en-GB" sz="1600" dirty="0">
              <a:latin typeface="Century Gothic" panose="020B0502020202020204" pitchFamily="34" charset="0"/>
            </a:endParaRP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Deadline Expired: </a:t>
            </a:r>
            <a:r>
              <a:rPr lang="el-GR" sz="1600" dirty="0">
                <a:latin typeface="Century Gothic" panose="020B0502020202020204" pitchFamily="34" charset="0"/>
              </a:rPr>
              <a:t>η αίτηση δεν υποβλήθηκε εντός της προθεσμίας</a:t>
            </a:r>
            <a:endParaRPr lang="en-GB" sz="1600" dirty="0">
              <a:latin typeface="Century Gothic" panose="020B0502020202020204" pitchFamily="34" charset="0"/>
            </a:endParaRPr>
          </a:p>
          <a:p>
            <a:pPr lvl="1" algn="just"/>
            <a:r>
              <a:rPr lang="en-GB" sz="1600" b="1" dirty="0">
                <a:latin typeface="Century Gothic" panose="020B0502020202020204" pitchFamily="34" charset="0"/>
              </a:rPr>
              <a:t>Deleted</a:t>
            </a:r>
            <a:r>
              <a:rPr lang="en-GB" sz="1600" dirty="0">
                <a:latin typeface="Century Gothic" panose="020B0502020202020204" pitchFamily="34" charset="0"/>
              </a:rPr>
              <a:t>: </a:t>
            </a:r>
            <a:r>
              <a:rPr lang="el-GR" sz="1600" dirty="0">
                <a:latin typeface="Century Gothic" panose="020B0502020202020204" pitchFamily="34" charset="0"/>
              </a:rPr>
              <a:t>η αίτηση δεν υποβλήθηκε και έχει διαγραφεί (Μπορεί πάντοτε να γίνει 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>Reopen</a:t>
            </a:r>
            <a:r>
              <a:rPr lang="en-US" sz="1600" b="1" dirty="0" err="1">
                <a:latin typeface="Century Gothic" panose="020B0502020202020204" pitchFamily="34" charset="0"/>
              </a:rPr>
              <a:t>ed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</a:rPr>
              <a:t>εντός της προθεσμίας)</a:t>
            </a:r>
            <a:endParaRPr lang="en-GB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06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7" y="116632"/>
            <a:ext cx="9144000" cy="49006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ΔΙΑΓΡΑΦΗ ΑΙΤΗΣΗΣ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" y="2725146"/>
            <a:ext cx="9144000" cy="4032448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5163853" cy="114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2930940" y="729358"/>
            <a:ext cx="6120680" cy="189577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Delete  </a:t>
            </a:r>
            <a:r>
              <a:rPr lang="el-GR" sz="2000" dirty="0">
                <a:latin typeface="Century Gothic" panose="020B0502020202020204" pitchFamily="34" charset="0"/>
              </a:rPr>
              <a:t>από το </a:t>
            </a:r>
            <a:r>
              <a:rPr lang="en-GB" sz="2000" dirty="0">
                <a:latin typeface="Century Gothic" panose="020B0502020202020204" pitchFamily="34" charset="0"/>
              </a:rPr>
              <a:t>Action button</a:t>
            </a:r>
            <a:r>
              <a:rPr lang="el-GR" sz="2000" dirty="0">
                <a:latin typeface="Century Gothic" panose="020B0502020202020204" pitchFamily="34" charset="0"/>
              </a:rPr>
              <a:t> της αίτησης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Warning message: </a:t>
            </a:r>
            <a:r>
              <a:rPr lang="el-GR" sz="2000" dirty="0">
                <a:latin typeface="Century Gothic" panose="020B0502020202020204" pitchFamily="34" charset="0"/>
              </a:rPr>
              <a:t>Επιβεβαίωση διαγραφής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Confirmation message</a:t>
            </a:r>
          </a:p>
          <a:p>
            <a:pPr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Αλλαγή </a:t>
            </a:r>
            <a:r>
              <a:rPr lang="en-US" sz="2000" dirty="0">
                <a:latin typeface="Century Gothic" panose="020B0502020202020204" pitchFamily="34" charset="0"/>
              </a:rPr>
              <a:t>status </a:t>
            </a:r>
            <a:r>
              <a:rPr lang="el-GR" sz="2000" dirty="0">
                <a:latin typeface="Century Gothic" panose="020B0502020202020204" pitchFamily="34" charset="0"/>
              </a:rPr>
              <a:t>σε </a:t>
            </a:r>
            <a:r>
              <a:rPr lang="en-US" sz="2000" dirty="0">
                <a:latin typeface="Century Gothic" panose="020B0502020202020204" pitchFamily="34" charset="0"/>
              </a:rPr>
              <a:t>deleted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9512" y="736154"/>
            <a:ext cx="2676721" cy="1988992"/>
            <a:chOff x="179512" y="736154"/>
            <a:chExt cx="2676721" cy="1988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736154"/>
              <a:ext cx="2316681" cy="19889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03648" y="1844824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496193" y="1487242"/>
              <a:ext cx="360040" cy="469355"/>
              <a:chOff x="8714671" y="1522944"/>
              <a:chExt cx="360040" cy="469355"/>
            </a:xfrm>
          </p:grpSpPr>
          <p:sp>
            <p:nvSpPr>
              <p:cNvPr id="16" name="Teardrop 15"/>
              <p:cNvSpPr/>
              <p:nvPr/>
            </p:nvSpPr>
            <p:spPr>
              <a:xfrm rot="17517794" flipH="1">
                <a:off x="8660013" y="1577602"/>
                <a:ext cx="469355" cy="360040"/>
              </a:xfrm>
              <a:prstGeom prst="teardrop">
                <a:avLst>
                  <a:gd name="adj" fmla="val 1680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729765" y="1572955"/>
                <a:ext cx="321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>
                    <a:solidFill>
                      <a:srgbClr val="FFC000"/>
                    </a:solidFill>
                  </a:rPr>
                  <a:t>1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156176" y="5229200"/>
            <a:ext cx="360040" cy="469355"/>
            <a:chOff x="6156176" y="5229200"/>
            <a:chExt cx="360040" cy="469355"/>
          </a:xfrm>
        </p:grpSpPr>
        <p:sp>
          <p:nvSpPr>
            <p:cNvPr id="19" name="Teardrop 18"/>
            <p:cNvSpPr/>
            <p:nvPr/>
          </p:nvSpPr>
          <p:spPr>
            <a:xfrm rot="17517794" flipH="1">
              <a:off x="6101518" y="5283858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1270" y="5279211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00392" y="5901254"/>
            <a:ext cx="360040" cy="469355"/>
            <a:chOff x="8714671" y="1522944"/>
            <a:chExt cx="360040" cy="469355"/>
          </a:xfrm>
        </p:grpSpPr>
        <p:sp>
          <p:nvSpPr>
            <p:cNvPr id="25" name="Teardrop 24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90702" y="4816154"/>
            <a:ext cx="469355" cy="369332"/>
            <a:chOff x="8660013" y="1572956"/>
            <a:chExt cx="469355" cy="369332"/>
          </a:xfrm>
        </p:grpSpPr>
        <p:sp>
          <p:nvSpPr>
            <p:cNvPr id="28" name="Teardrop 27"/>
            <p:cNvSpPr/>
            <p:nvPr/>
          </p:nvSpPr>
          <p:spPr>
            <a:xfrm rot="20788776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29765" y="1572956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0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2" y="188640"/>
            <a:ext cx="8229600" cy="34605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ΥΠΟΒΟΛΗ ΑΙΤΗΣΗΣ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315464" cy="570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14200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Μόλις όλα τα πεδία στο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Content Menu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είναι  ενεργοποιείται το κουμπί του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Submit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και μπορείτε να υποβάλετε την αίτηση σας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96752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99792" y="2564904"/>
            <a:ext cx="6185407" cy="1944216"/>
            <a:chOff x="2622511" y="1898170"/>
            <a:chExt cx="6185407" cy="194421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511" y="1898170"/>
              <a:ext cx="6185407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275856" y="2780928"/>
              <a:ext cx="1224136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414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Υποβολή αίτησης εκτός προθεσμίας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>
                <a:latin typeface="Century Gothic" panose="020B0502020202020204" pitchFamily="34" charset="0"/>
              </a:rPr>
              <a:t>Εξαίρεση</a:t>
            </a:r>
            <a:r>
              <a:rPr lang="el-GR" sz="2000" b="1" dirty="0">
                <a:latin typeface="Century Gothic" panose="020B0502020202020204" pitchFamily="34" charset="0"/>
              </a:rPr>
              <a:t> ΜΟΝΟ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αν μπ</a:t>
            </a:r>
            <a:r>
              <a:rPr lang="en-GB" sz="2000" dirty="0" err="1">
                <a:latin typeface="Century Gothic" panose="020B0502020202020204" pitchFamily="34" charset="0"/>
              </a:rPr>
              <a:t>ορεί</a:t>
            </a:r>
            <a:r>
              <a:rPr lang="en-GB" sz="2000" dirty="0">
                <a:latin typeface="Century Gothic" panose="020B0502020202020204" pitchFamily="34" charset="0"/>
              </a:rPr>
              <a:t> να απ</a:t>
            </a:r>
            <a:r>
              <a:rPr lang="en-GB" sz="2000" dirty="0" err="1">
                <a:latin typeface="Century Gothic" panose="020B0502020202020204" pitchFamily="34" charset="0"/>
              </a:rPr>
              <a:t>οδε</a:t>
            </a:r>
            <a:r>
              <a:rPr lang="el-GR" sz="2000" dirty="0" err="1">
                <a:latin typeface="Century Gothic" panose="020B0502020202020204" pitchFamily="34" charset="0"/>
              </a:rPr>
              <a:t>ιχθεί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ότι προσπαθήσατε να υποβάλετε την αίτηση πριν </a:t>
            </a:r>
            <a:r>
              <a:rPr lang="el-GR" sz="2000" dirty="0">
                <a:latin typeface="Century Gothic" panose="020B0502020202020204" pitchFamily="34" charset="0"/>
              </a:rPr>
              <a:t>από</a:t>
            </a:r>
            <a:r>
              <a:rPr lang="en-GB" sz="2000" dirty="0">
                <a:latin typeface="Century Gothic" panose="020B0502020202020204" pitchFamily="34" charset="0"/>
              </a:rPr>
              <a:t> την προθεσμία και δεν </a:t>
            </a:r>
            <a:r>
              <a:rPr lang="el-GR" sz="2000" dirty="0">
                <a:latin typeface="Century Gothic" panose="020B0502020202020204" pitchFamily="34" charset="0"/>
              </a:rPr>
              <a:t>ήταν εφικτό </a:t>
            </a:r>
            <a:r>
              <a:rPr lang="en-GB" sz="2000" dirty="0" err="1">
                <a:latin typeface="Century Gothic" panose="020B0502020202020204" pitchFamily="34" charset="0"/>
              </a:rPr>
              <a:t>γι</a:t>
            </a:r>
            <a:r>
              <a:rPr lang="en-GB" sz="2000" dirty="0">
                <a:latin typeface="Century Gothic" panose="020B0502020202020204" pitchFamily="34" charset="0"/>
              </a:rPr>
              <a:t>α </a:t>
            </a:r>
            <a:r>
              <a:rPr lang="en-GB" sz="2000" b="1" dirty="0">
                <a:latin typeface="Century Gothic" panose="020B0502020202020204" pitchFamily="34" charset="0"/>
              </a:rPr>
              <a:t>τεχνικούς λόγους</a:t>
            </a:r>
            <a:r>
              <a:rPr lang="el-GR" sz="2000" b="1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ενώ πληρούνται οι πιο κάτω προϋποθέσεις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None/>
            </a:pPr>
            <a:endParaRPr lang="en-GB" sz="1000" dirty="0">
              <a:latin typeface="Century Gothic" panose="020B0502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Η </a:t>
            </a:r>
            <a:r>
              <a:rPr lang="en-GB" sz="2000" dirty="0" err="1">
                <a:latin typeface="Century Gothic" panose="020B0502020202020204" pitchFamily="34" charset="0"/>
              </a:rPr>
              <a:t>ημερομηνί</a:t>
            </a:r>
            <a:r>
              <a:rPr lang="en-GB" sz="2000" dirty="0">
                <a:latin typeface="Century Gothic" panose="020B0502020202020204" pitchFamily="34" charset="0"/>
              </a:rPr>
              <a:t>α και ώρα της τελευταίας απόπειρας υποβολής,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GB" sz="2000" b="1" dirty="0" err="1">
                <a:latin typeface="Century Gothic" panose="020B0502020202020204" pitchFamily="34" charset="0"/>
              </a:rPr>
              <a:t>ιστορικό</a:t>
            </a:r>
            <a:r>
              <a:rPr lang="en-GB" sz="2000" b="1" dirty="0">
                <a:latin typeface="Century Gothic" panose="020B0502020202020204" pitchFamily="34" charset="0"/>
              </a:rPr>
              <a:t> υποβ</a:t>
            </a:r>
            <a:r>
              <a:rPr lang="en-GB" sz="2000" b="1" dirty="0" err="1">
                <a:latin typeface="Century Gothic" panose="020B0502020202020204" pitchFamily="34" charset="0"/>
              </a:rPr>
              <a:t>ολής</a:t>
            </a:r>
            <a:r>
              <a:rPr lang="en-GB" sz="2000" b="1" dirty="0">
                <a:latin typeface="Century Gothic" panose="020B0502020202020204" pitchFamily="34" charset="0"/>
              </a:rPr>
              <a:t>/history submission</a:t>
            </a:r>
            <a:r>
              <a:rPr lang="el-GR" sz="2000" dirty="0">
                <a:latin typeface="Century Gothic" panose="020B0502020202020204" pitchFamily="34" charset="0"/>
              </a:rPr>
              <a:t>)</a:t>
            </a:r>
            <a:r>
              <a:rPr lang="en-GB" sz="2000" dirty="0">
                <a:latin typeface="Century Gothic" panose="020B0502020202020204" pitchFamily="34" charset="0"/>
              </a:rPr>
              <a:t> είναι πριν από την ισχύουσα προθεσμία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Έχετε ενημερώσει τ</a:t>
            </a:r>
            <a:r>
              <a:rPr lang="el-GR" sz="2000" dirty="0">
                <a:latin typeface="Century Gothic" panose="020B0502020202020204" pitchFamily="34" charset="0"/>
              </a:rPr>
              <a:t>ο ΙΔΕΠ </a:t>
            </a:r>
            <a:r>
              <a:rPr lang="en-GB" sz="2000" b="1" dirty="0">
                <a:latin typeface="Century Gothic" panose="020B0502020202020204" pitchFamily="34" charset="0"/>
              </a:rPr>
              <a:t>εντός 2 </a:t>
            </a:r>
            <a:r>
              <a:rPr lang="en-GB" sz="2000" b="1" dirty="0" err="1">
                <a:latin typeface="Century Gothic" panose="020B0502020202020204" pitchFamily="34" charset="0"/>
              </a:rPr>
              <a:t>ωρών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μετά</a:t>
            </a:r>
            <a:r>
              <a:rPr lang="el-GR" sz="2000" dirty="0">
                <a:latin typeface="Century Gothic" panose="020B0502020202020204" pitchFamily="34" charset="0"/>
              </a:rPr>
              <a:t> από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την</a:t>
            </a:r>
            <a:r>
              <a:rPr lang="en-GB" sz="2000" dirty="0">
                <a:latin typeface="Century Gothic" panose="020B0502020202020204" pitchFamily="34" charset="0"/>
              </a:rPr>
              <a:t> π</a:t>
            </a:r>
            <a:r>
              <a:rPr lang="en-GB" sz="2000" dirty="0" err="1">
                <a:latin typeface="Century Gothic" panose="020B0502020202020204" pitchFamily="34" charset="0"/>
              </a:rPr>
              <a:t>ροθεσμί</a:t>
            </a:r>
            <a:r>
              <a:rPr lang="en-GB" sz="2000" dirty="0">
                <a:latin typeface="Century Gothic" panose="020B0502020202020204" pitchFamily="34" charset="0"/>
              </a:rPr>
              <a:t>α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Έχετε απ</a:t>
            </a:r>
            <a:r>
              <a:rPr lang="en-GB" sz="2000" dirty="0" err="1">
                <a:latin typeface="Century Gothic" panose="020B0502020202020204" pitchFamily="34" charset="0"/>
              </a:rPr>
              <a:t>οστείλει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στο ΙΔΕΠ </a:t>
            </a:r>
            <a:r>
              <a:rPr lang="en-GB" sz="2000" dirty="0">
                <a:latin typeface="Century Gothic" panose="020B0502020202020204" pitchFamily="34" charset="0"/>
              </a:rPr>
              <a:t>εντός 2 ωρών μέσω email </a:t>
            </a:r>
            <a:r>
              <a:rPr lang="en-GB" sz="2000" dirty="0" err="1">
                <a:latin typeface="Century Gothic" panose="020B0502020202020204" pitchFamily="34" charset="0"/>
              </a:rPr>
              <a:t>την</a:t>
            </a:r>
            <a:r>
              <a:rPr lang="en-GB" sz="2000" dirty="0">
                <a:latin typeface="Century Gothic" panose="020B0502020202020204" pitchFamily="34" charset="0"/>
              </a:rPr>
              <a:t> α</a:t>
            </a:r>
            <a:r>
              <a:rPr lang="en-GB" sz="2000" dirty="0" err="1">
                <a:latin typeface="Century Gothic" panose="020B0502020202020204" pitchFamily="34" charset="0"/>
              </a:rPr>
              <a:t>ίτησ</a:t>
            </a:r>
            <a:r>
              <a:rPr lang="el-GR" sz="2000" dirty="0">
                <a:latin typeface="Century Gothic" panose="020B0502020202020204" pitchFamily="34" charset="0"/>
              </a:rPr>
              <a:t>η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χωρίς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τρο</a:t>
            </a:r>
            <a:r>
              <a:rPr lang="en-GB" sz="2000" dirty="0">
                <a:latin typeface="Century Gothic" panose="020B0502020202020204" pitchFamily="34" charset="0"/>
              </a:rPr>
              <a:t>ποποιήσεις μετά</a:t>
            </a:r>
            <a:r>
              <a:rPr lang="el-GR" sz="2000" dirty="0">
                <a:latin typeface="Century Gothic" panose="020B0502020202020204" pitchFamily="34" charset="0"/>
              </a:rPr>
              <a:t> από</a:t>
            </a:r>
            <a:r>
              <a:rPr lang="en-GB" sz="2000" dirty="0">
                <a:latin typeface="Century Gothic" panose="020B0502020202020204" pitchFamily="34" charset="0"/>
              </a:rPr>
              <a:t> την απόπειρα υποβολής (σε pdf)</a:t>
            </a:r>
          </a:p>
          <a:p>
            <a:pPr marL="457200" lvl="0" indent="-457200" algn="just">
              <a:buFont typeface="+mj-lt"/>
              <a:buAutoNum type="arabicPeriod"/>
            </a:pPr>
            <a:endParaRPr lang="en-GB" sz="1000" dirty="0"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Το ΙΔΕΠ θα αποφασίσει εάν μπορεί να δεχτεί την αίτηση και  ενδεχομένως να την ανοίξει εκ νέου για υποβολή ή ακόμα και για επεξεργασία. Η ΕΥ θα ενημερώσει τον οργανισμό για τη νέα καταληκτική ημερομηνία και οι διαθέσιμες ημέρες θα φαίνονται από το</a:t>
            </a:r>
            <a:r>
              <a:rPr lang="en-US" sz="2000" dirty="0">
                <a:latin typeface="Century Gothic" panose="020B0502020202020204" pitchFamily="34" charset="0"/>
              </a:rPr>
              <a:t> tab “My applications”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15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Ι ΘΑ ΧΡΕΙΑΣΤΕΙΤΕ ΓΙΑ ΤΗΝ ΥΠΟΒΟΛΗ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3600400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Century Gothic" panose="020B0502020202020204" pitchFamily="34" charset="0"/>
              </a:rPr>
              <a:t>Συνεχής σύνδεση με το Διαδίκτυο </a:t>
            </a:r>
            <a:r>
              <a:rPr lang="en-GB" sz="2000" dirty="0">
                <a:latin typeface="Century Gothic" panose="020B0502020202020204" pitchFamily="34" charset="0"/>
              </a:rPr>
              <a:t>–</a:t>
            </a:r>
            <a:r>
              <a:rPr lang="el-GR" sz="2000" dirty="0">
                <a:latin typeface="Century Gothic" panose="020B0502020202020204" pitchFamily="34" charset="0"/>
              </a:rPr>
              <a:t> Δεν υπάρχει δυνατότητα να επεξεργαστείτε την αίτηση </a:t>
            </a:r>
            <a:r>
              <a:rPr lang="en-GB" sz="2000" dirty="0">
                <a:latin typeface="Century Gothic" panose="020B0502020202020204" pitchFamily="34" charset="0"/>
              </a:rPr>
              <a:t>offline</a:t>
            </a:r>
          </a:p>
          <a:p>
            <a:pPr marL="457200" lvl="1" indent="0">
              <a:buNone/>
            </a:pPr>
            <a:endParaRPr lang="en-GB" sz="1000" dirty="0">
              <a:latin typeface="Century Gothic" panose="020B0502020202020204" pitchFamily="34" charset="0"/>
            </a:endParaRPr>
          </a:p>
          <a:p>
            <a:r>
              <a:rPr lang="el-GR" sz="2000" dirty="0">
                <a:latin typeface="Century Gothic" panose="020B0502020202020204" pitchFamily="34" charset="0"/>
              </a:rPr>
              <a:t>Για το </a:t>
            </a:r>
            <a:r>
              <a:rPr lang="en-GB" sz="2000" dirty="0">
                <a:latin typeface="Century Gothic" panose="020B0502020202020204" pitchFamily="34" charset="0"/>
              </a:rPr>
              <a:t>Declaration of Honour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  <a:r>
              <a:rPr lang="el-GR" sz="2000" dirty="0">
                <a:latin typeface="Century Gothic" panose="020B0502020202020204" pitchFamily="34" charset="0"/>
              </a:rPr>
              <a:t>εκτυπωτή και </a:t>
            </a:r>
            <a:r>
              <a:rPr lang="en-GB" sz="2000" dirty="0">
                <a:latin typeface="Century Gothic" panose="020B0502020202020204" pitchFamily="34" charset="0"/>
              </a:rPr>
              <a:t>scanner</a:t>
            </a:r>
            <a:r>
              <a:rPr lang="el-GR" sz="2000" dirty="0">
                <a:latin typeface="Century Gothic" panose="020B0502020202020204" pitchFamily="34" charset="0"/>
              </a:rPr>
              <a:t> για να τυπώσετε και να κάνετε </a:t>
            </a:r>
            <a:r>
              <a:rPr lang="en-US" sz="2000" dirty="0">
                <a:latin typeface="Century Gothic" panose="020B0502020202020204" pitchFamily="34" charset="0"/>
              </a:rPr>
              <a:t>scan </a:t>
            </a:r>
            <a:r>
              <a:rPr lang="el-GR" sz="2000" dirty="0">
                <a:latin typeface="Century Gothic" panose="020B0502020202020204" pitchFamily="34" charset="0"/>
              </a:rPr>
              <a:t>την υπογραφή του Νομίμου Εκπροσώπου του Οργανισμού σας</a:t>
            </a:r>
          </a:p>
          <a:p>
            <a:pPr marL="0" indent="0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r>
              <a:rPr lang="el-GR" sz="2000" dirty="0">
                <a:latin typeface="Century Gothic" panose="020B0502020202020204" pitchFamily="34" charset="0"/>
              </a:rPr>
              <a:t>Εγκατάσταση του </a:t>
            </a:r>
            <a:r>
              <a:rPr lang="en-GB" sz="2000" dirty="0">
                <a:latin typeface="Century Gothic" panose="020B0502020202020204" pitchFamily="34" charset="0"/>
              </a:rPr>
              <a:t>Adobe Reader</a:t>
            </a:r>
            <a:r>
              <a:rPr lang="el-GR" sz="2000" dirty="0">
                <a:latin typeface="Century Gothic" panose="020B0502020202020204" pitchFamily="34" charset="0"/>
              </a:rPr>
              <a:t> στη συσκευή σας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r>
              <a:rPr lang="el-GR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Shonar Bangla" panose="020B0502040204020203" pitchFamily="34" charset="0"/>
              </a:rPr>
              <a:t>Δεν υποβάλλεται εκτυπωμένη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Shonar Bangla" panose="020B0502040204020203" pitchFamily="34" charset="0"/>
              </a:rPr>
              <a:t> </a:t>
            </a:r>
            <a:r>
              <a:rPr lang="el-GR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Shonar Bangla" panose="020B0502040204020203" pitchFamily="34" charset="0"/>
              </a:rPr>
              <a:t>αίτηση στο ΙΔΕΠ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Shonar Bangla" panose="020B0502040204020203" pitchFamily="34" charset="0"/>
              </a:rPr>
              <a:t>!</a:t>
            </a:r>
            <a:endParaRPr lang="el-GR" sz="20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Shonar Bangla" panose="020B0502040204020203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202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n-US" sz="2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0" indent="0" algn="l">
              <a:buFontTx/>
              <a:buNone/>
            </a:pPr>
            <a:endParaRPr lang="el-G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630" y="3290461"/>
            <a:ext cx="6910424" cy="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8" y="2924944"/>
            <a:ext cx="85800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80112" y="209327"/>
            <a:ext cx="3384376" cy="5746650"/>
          </a:xfrm>
        </p:spPr>
        <p:txBody>
          <a:bodyPr>
            <a:normAutofit/>
          </a:bodyPr>
          <a:lstStyle/>
          <a:p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ΤΕΧΝΙΚΕΣ ΟΔΗΓΙΕΣ</a:t>
            </a: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b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Ε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 Login Account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OID/ORS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8" y="0"/>
            <a:ext cx="488950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9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F8AAC-2DAA-0346-B3D2-B832D159BF4C}"/>
              </a:ext>
            </a:extLst>
          </p:cNvPr>
          <p:cNvSpPr txBox="1"/>
          <p:nvPr/>
        </p:nvSpPr>
        <p:spPr>
          <a:xfrm flipH="1">
            <a:off x="0" y="858288"/>
            <a:ext cx="64463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Είδη Κινητικοτήτων 2/2</a:t>
            </a:r>
            <a:endParaRPr lang="en-GB" sz="2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1396712"/>
            <a:ext cx="7014541" cy="47269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l-GR" sz="135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l-GR" sz="27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l-GR" sz="1125" b="1" dirty="0">
              <a:solidFill>
                <a:srgbClr val="FF0000"/>
              </a:solidFill>
            </a:endParaRPr>
          </a:p>
          <a:p>
            <a:pPr marL="267891" indent="-267891">
              <a:buNone/>
              <a:defRPr/>
            </a:pPr>
            <a:endParaRPr lang="el-GR" sz="2175" dirty="0">
              <a:solidFill>
                <a:srgbClr val="FF0000"/>
              </a:solidFill>
            </a:endParaRPr>
          </a:p>
          <a:p>
            <a:pPr marL="267891" indent="-267891">
              <a:buNone/>
              <a:defRPr/>
            </a:pPr>
            <a:endParaRPr lang="el-GR" sz="217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275" i="1" dirty="0"/>
          </a:p>
          <a:p>
            <a:pPr marL="0" indent="0">
              <a:buNone/>
            </a:pPr>
            <a:endParaRPr lang="el-GR" sz="1275" i="1" dirty="0"/>
          </a:p>
          <a:p>
            <a:pPr marL="0" indent="0">
              <a:buNone/>
            </a:pPr>
            <a:endParaRPr lang="el-GR" sz="1275" i="1" dirty="0"/>
          </a:p>
          <a:p>
            <a:pPr marL="0" indent="0">
              <a:buNone/>
            </a:pPr>
            <a:endParaRPr lang="el-GR" sz="1275" i="1" dirty="0"/>
          </a:p>
          <a:p>
            <a:pPr marL="0" indent="0">
              <a:buNone/>
            </a:pPr>
            <a:endParaRPr lang="el-GR" sz="1050" i="1" dirty="0"/>
          </a:p>
          <a:p>
            <a:pPr marL="0" indent="0" algn="ctr">
              <a:spcBef>
                <a:spcPts val="0"/>
              </a:spcBef>
              <a:buNone/>
            </a:pPr>
            <a:endParaRPr lang="el-GR" sz="1200" i="1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 ελάχιστη και μέγιστη διάρκεια του φυσικού τμήματος της μεικτής κινητικότητας </a:t>
            </a:r>
          </a:p>
          <a:p>
            <a:pPr marL="66675" indent="-66675" algn="ctr">
              <a:spcBef>
                <a:spcPts val="0"/>
              </a:spcBef>
              <a:buNone/>
            </a:pPr>
            <a:r>
              <a:rPr lang="el-G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πρέπει να συμβαδίζει με την ελάχιστη και μέγιστη διάρκεια των κινητικοτήτων, όπως αυτή ορίζεται στον Οδηγό του Προγράμματος για κάθε ξεχωριστό τύπο δραστηριότητας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defTabSz="685800">
              <a:buNone/>
              <a:defRPr/>
            </a:pPr>
            <a:endParaRPr lang="el-GR" sz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defTabSz="685800">
              <a:buNone/>
              <a:defRPr/>
            </a:pPr>
            <a:endParaRPr lang="el-GR" sz="15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0824350"/>
              </p:ext>
            </p:extLst>
          </p:nvPr>
        </p:nvGraphicFramePr>
        <p:xfrm>
          <a:off x="1404691" y="1273786"/>
          <a:ext cx="6480720" cy="30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9"/>
          <p:cNvSpPr txBox="1">
            <a:spLocks/>
          </p:cNvSpPr>
          <p:nvPr/>
        </p:nvSpPr>
        <p:spPr>
          <a:xfrm>
            <a:off x="286033" y="417760"/>
            <a:ext cx="871803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Είδη κινητικοτήτων (2/2)</a:t>
            </a:r>
          </a:p>
        </p:txBody>
      </p:sp>
    </p:spTree>
    <p:extLst>
      <p:ext uri="{BB962C8B-B14F-4D97-AF65-F5344CB8AC3E}">
        <p14:creationId xmlns:p14="http://schemas.microsoft.com/office/powerpoint/2010/main" val="25684678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7544" y="247266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ΑΥΤΟΠΟΙΗΣΗ ΧΡΗΣΤΗ &amp; ΟΡΓΑΝΙΣΜΟΥ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36004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sz="2000" dirty="0">
                <a:latin typeface="Century Gothic" panose="020B0502020202020204" pitchFamily="34" charset="0"/>
              </a:rPr>
              <a:t>Για να έχετε πρόσβαση στις ηλεκτρονικές αιτήσεις θα πρέπει προηγουμένως το σύστημα να μπορεί να σας </a:t>
            </a:r>
            <a:r>
              <a:rPr lang="el-GR" sz="2000" dirty="0" err="1">
                <a:latin typeface="Century Gothic" panose="020B0502020202020204" pitchFamily="34" charset="0"/>
              </a:rPr>
              <a:t>ταυτοποιήσει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Ως χρήστη μέσω του </a:t>
            </a:r>
            <a:r>
              <a:rPr lang="el-GR" sz="2000" b="1" dirty="0">
                <a:latin typeface="Century Gothic" panose="020B0502020202020204" pitchFamily="34" charset="0"/>
              </a:rPr>
              <a:t>Ε</a:t>
            </a:r>
            <a:r>
              <a:rPr lang="en-US" sz="2000" b="1" dirty="0">
                <a:latin typeface="Century Gothic" panose="020B0502020202020204" pitchFamily="34" charset="0"/>
              </a:rPr>
              <a:t>U Login Account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Ως οργανισμό μέσω του </a:t>
            </a:r>
            <a:r>
              <a:rPr lang="en-US" sz="2000" b="1" dirty="0">
                <a:latin typeface="Century Gothic" panose="020B0502020202020204" pitchFamily="34" charset="0"/>
              </a:rPr>
              <a:t>OID</a:t>
            </a:r>
            <a:r>
              <a:rPr lang="el-GR" sz="2000" b="1" dirty="0">
                <a:latin typeface="Century Gothic" panose="020B0502020202020204" pitchFamily="34" charset="0"/>
              </a:rPr>
              <a:t> - </a:t>
            </a:r>
            <a:r>
              <a:rPr lang="el-GR" sz="2000" dirty="0">
                <a:latin typeface="Century Gothic" panose="020B0502020202020204" pitchFamily="34" charset="0"/>
              </a:rPr>
              <a:t>Ο</a:t>
            </a:r>
            <a:r>
              <a:rPr lang="en-US" sz="2000" dirty="0" err="1">
                <a:latin typeface="Century Gothic" panose="020B0502020202020204" pitchFamily="34" charset="0"/>
              </a:rPr>
              <a:t>rganization</a:t>
            </a:r>
            <a:r>
              <a:rPr lang="en-US" sz="2000" dirty="0">
                <a:latin typeface="Century Gothic" panose="020B0502020202020204" pitchFamily="34" charset="0"/>
              </a:rPr>
              <a:t> Identification </a:t>
            </a:r>
            <a:r>
              <a:rPr lang="el-GR" sz="2000" dirty="0">
                <a:latin typeface="Century Gothic" panose="020B0502020202020204" pitchFamily="34" charset="0"/>
              </a:rPr>
              <a:t>που σας δίνεται μέσω του Ο</a:t>
            </a:r>
            <a:r>
              <a:rPr lang="en-US" sz="2000" dirty="0" err="1">
                <a:latin typeface="Century Gothic" panose="020B0502020202020204" pitchFamily="34" charset="0"/>
              </a:rPr>
              <a:t>nline</a:t>
            </a:r>
            <a:r>
              <a:rPr lang="en-US" sz="2000" dirty="0">
                <a:latin typeface="Century Gothic" panose="020B0502020202020204" pitchFamily="34" charset="0"/>
              </a:rPr>
              <a:t> Registration System (ORS)</a:t>
            </a:r>
            <a:endParaRPr lang="el-GR" sz="20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1911120"/>
              </p:ext>
            </p:extLst>
          </p:nvPr>
        </p:nvGraphicFramePr>
        <p:xfrm>
          <a:off x="1691680" y="2852936"/>
          <a:ext cx="48245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1584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ΝΕΟΕΙΣΕΡΧΟΜΕΝΟΙ ΟΡΓΑΝΙΣΜΟΙ – Ε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 Login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3600400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Δημιουργία </a:t>
            </a:r>
            <a:r>
              <a:rPr lang="en-US" sz="2000" dirty="0">
                <a:latin typeface="Century Gothic" panose="020B0502020202020204" pitchFamily="34" charset="0"/>
                <a:hlinkClick r:id="rId3"/>
              </a:rPr>
              <a:t>EU Login Account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-</a:t>
            </a:r>
            <a:r>
              <a:rPr lang="el-GR" sz="2000" dirty="0">
                <a:latin typeface="Century Gothic" panose="020B0502020202020204" pitchFamily="34" charset="0"/>
              </a:rPr>
              <a:t> (</a:t>
            </a:r>
            <a:r>
              <a:rPr lang="el-GR" sz="2000" dirty="0">
                <a:latin typeface="Century Gothic" panose="020B0502020202020204" pitchFamily="34" charset="0"/>
                <a:hlinkClick r:id="rId4"/>
              </a:rPr>
              <a:t>Οδηγός εγγραφής</a:t>
            </a:r>
            <a:r>
              <a:rPr lang="el-GR" sz="2000" dirty="0">
                <a:latin typeface="Century Gothic" panose="020B0502020202020204" pitchFamily="34" charset="0"/>
              </a:rPr>
              <a:t>)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H </a:t>
            </a:r>
            <a:r>
              <a:rPr lang="el-GR" sz="2000" dirty="0">
                <a:latin typeface="Century Gothic" panose="020B0502020202020204" pitchFamily="34" charset="0"/>
              </a:rPr>
              <a:t>δημιουργία</a:t>
            </a:r>
            <a:r>
              <a:rPr lang="en-US" sz="2000" dirty="0">
                <a:latin typeface="Century Gothic" panose="020B0502020202020204" pitchFamily="34" charset="0"/>
              </a:rPr>
              <a:t> EU Login Account</a:t>
            </a:r>
            <a:r>
              <a:rPr lang="el-GR" sz="2000" dirty="0">
                <a:latin typeface="Century Gothic" panose="020B0502020202020204" pitchFamily="34" charset="0"/>
              </a:rPr>
              <a:t> πρέπει να συνδέεται με </a:t>
            </a:r>
            <a:r>
              <a:rPr lang="en-US" sz="2000" dirty="0">
                <a:latin typeface="Century Gothic" panose="020B0502020202020204" pitchFamily="34" charset="0"/>
              </a:rPr>
              <a:t>email</a:t>
            </a:r>
            <a:r>
              <a:rPr lang="el-GR" sz="2000" dirty="0">
                <a:latin typeface="Century Gothic" panose="020B0502020202020204" pitchFamily="34" charset="0"/>
              </a:rPr>
              <a:t> κοινής χρήσης του οργανισμού. Το ίδιο </a:t>
            </a:r>
            <a:r>
              <a:rPr lang="en-US" sz="2000" dirty="0">
                <a:latin typeface="Century Gothic" panose="020B0502020202020204" pitchFamily="34" charset="0"/>
              </a:rPr>
              <a:t>email </a:t>
            </a:r>
            <a:r>
              <a:rPr lang="el-GR" sz="2000" dirty="0">
                <a:latin typeface="Century Gothic" panose="020B0502020202020204" pitchFamily="34" charset="0"/>
              </a:rPr>
              <a:t>θα πρέπει να χρησιμοποιείται και για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τη διαδικασία απόκτησης Ο</a:t>
            </a:r>
            <a:r>
              <a:rPr lang="en-GB" sz="2000" dirty="0">
                <a:latin typeface="Century Gothic" panose="020B0502020202020204" pitchFamily="34" charset="0"/>
              </a:rPr>
              <a:t>ID (</a:t>
            </a:r>
            <a:r>
              <a:rPr lang="el-GR" sz="2000" dirty="0">
                <a:latin typeface="Century Gothic" panose="020B0502020202020204" pitchFamily="34" charset="0"/>
              </a:rPr>
              <a:t>την </a:t>
            </a:r>
            <a:r>
              <a:rPr lang="el-GR" sz="2000" dirty="0" err="1">
                <a:latin typeface="Century Gothic" panose="020B0502020202020204" pitchFamily="34" charset="0"/>
              </a:rPr>
              <a:t>εγγρ</a:t>
            </a: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l-GR" sz="2000" dirty="0" err="1">
                <a:latin typeface="Century Gothic" panose="020B0502020202020204" pitchFamily="34" charset="0"/>
              </a:rPr>
              <a:t>φή</a:t>
            </a:r>
            <a:r>
              <a:rPr lang="el-GR" sz="2000" dirty="0">
                <a:latin typeface="Century Gothic" panose="020B0502020202020204" pitchFamily="34" charset="0"/>
              </a:rPr>
              <a:t> του οργανισμού μέσω του Ο</a:t>
            </a:r>
            <a:r>
              <a:rPr lang="en-US" sz="2000" dirty="0">
                <a:latin typeface="Century Gothic" panose="020B0502020202020204" pitchFamily="34" charset="0"/>
              </a:rPr>
              <a:t>RS)</a:t>
            </a:r>
          </a:p>
          <a:p>
            <a:pPr marL="457200" lvl="1" indent="0" algn="just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Προσωπικά </a:t>
            </a:r>
            <a:r>
              <a:rPr lang="en-US" sz="2000" dirty="0">
                <a:latin typeface="Century Gothic" panose="020B0502020202020204" pitchFamily="34" charset="0"/>
              </a:rPr>
              <a:t>emails </a:t>
            </a:r>
            <a:r>
              <a:rPr lang="el-GR" sz="2000" dirty="0">
                <a:latin typeface="Century Gothic" panose="020B0502020202020204" pitchFamily="34" charset="0"/>
              </a:rPr>
              <a:t>των ατόμων επαφής κάθε οργανισμού είναι προαιρετικά στο στάδιο αυτό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και χρησιμοποιούνται κυρίως για τη συμπλήρωση της αίτησης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l-GR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457200" lvl="1" indent="0" algn="just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513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ΝΕΟΕΙΣΕΡΧΟΜΕΝΟΙ ΟΡΓΑΝΙΣΜΟΙ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OID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36004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el-GR" sz="1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l-GR" sz="2000" dirty="0" err="1">
                <a:latin typeface="Century Gothic" panose="020B0502020202020204" pitchFamily="34" charset="0"/>
              </a:rPr>
              <a:t>φού</a:t>
            </a:r>
            <a:r>
              <a:rPr lang="el-GR" sz="2000" dirty="0">
                <a:latin typeface="Century Gothic" panose="020B0502020202020204" pitchFamily="34" charset="0"/>
              </a:rPr>
              <a:t> έχετε αποκτήσει </a:t>
            </a:r>
            <a:r>
              <a:rPr lang="en-US" sz="2000" dirty="0">
                <a:latin typeface="Century Gothic" panose="020B0502020202020204" pitchFamily="34" charset="0"/>
              </a:rPr>
              <a:t>EU Login Account, </a:t>
            </a:r>
            <a:r>
              <a:rPr lang="el-GR" sz="2000" dirty="0">
                <a:latin typeface="Century Gothic" panose="020B0502020202020204" pitchFamily="34" charset="0"/>
              </a:rPr>
              <a:t>μπορείτε να εγγράψετε τον οργανισμό σας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στο </a:t>
            </a:r>
            <a:r>
              <a:rPr lang="el-GR" sz="2000" b="1" dirty="0">
                <a:latin typeface="Century Gothic" panose="020B0502020202020204" pitchFamily="34" charset="0"/>
              </a:rPr>
              <a:t>Ο</a:t>
            </a:r>
            <a:r>
              <a:rPr lang="en-US" sz="2000" b="1" dirty="0">
                <a:latin typeface="Century Gothic" panose="020B0502020202020204" pitchFamily="34" charset="0"/>
              </a:rPr>
              <a:t>RS – Organization Registration</a:t>
            </a:r>
            <a:r>
              <a:rPr lang="el-GR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System</a:t>
            </a:r>
            <a:r>
              <a:rPr lang="el-GR" sz="2000" b="1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μέσω της πλατφόρμας </a:t>
            </a:r>
            <a:r>
              <a:rPr lang="el-GR" sz="2000" b="1" dirty="0">
                <a:latin typeface="Century Gothic" panose="020B0502020202020204" pitchFamily="34" charset="0"/>
                <a:hlinkClick r:id="rId3"/>
              </a:rPr>
              <a:t>ΕΕ</a:t>
            </a:r>
            <a:r>
              <a:rPr lang="en-US" sz="2000" b="1" dirty="0">
                <a:latin typeface="Century Gothic" panose="020B0502020202020204" pitchFamily="34" charset="0"/>
                <a:hlinkClick r:id="rId3"/>
              </a:rPr>
              <a:t>SC</a:t>
            </a:r>
            <a:r>
              <a:rPr lang="el-GR" sz="2000" b="1" dirty="0">
                <a:latin typeface="Century Gothic" panose="020B0502020202020204" pitchFamily="34" charset="0"/>
              </a:rPr>
              <a:t> και να αποκτήσετε ΟΙ</a:t>
            </a:r>
            <a:r>
              <a:rPr lang="en-US" sz="2000" b="1" dirty="0">
                <a:latin typeface="Century Gothic" panose="020B0502020202020204" pitchFamily="34" charset="0"/>
              </a:rPr>
              <a:t>D</a:t>
            </a:r>
            <a:r>
              <a:rPr lang="el-GR" sz="2000" b="1" dirty="0">
                <a:latin typeface="Century Gothic" panose="020B0502020202020204" pitchFamily="34" charset="0"/>
              </a:rPr>
              <a:t>. </a:t>
            </a:r>
            <a:r>
              <a:rPr lang="el-GR" sz="2000" dirty="0">
                <a:latin typeface="Century Gothic" panose="020B0502020202020204" pitchFamily="34" charset="0"/>
              </a:rPr>
              <a:t>Γίνεται </a:t>
            </a:r>
            <a:r>
              <a:rPr lang="el-GR" sz="2000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μόν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μια φορά όταν </a:t>
            </a:r>
            <a:r>
              <a:rPr lang="el-GR" sz="2000" dirty="0">
                <a:latin typeface="Century Gothic" panose="020B0502020202020204" pitchFamily="34" charset="0"/>
              </a:rPr>
              <a:t>εγγράφεται ένας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νέος οργανισμός και αφορά αποκλειστικά στις Αποκεντρωμένες Δράσεις.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73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1750" y="6222245"/>
            <a:ext cx="360040" cy="469355"/>
            <a:chOff x="8714671" y="1522944"/>
            <a:chExt cx="360040" cy="46935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96362" y="6318424"/>
            <a:ext cx="24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latin typeface="Century Gothic" panose="020B0502020202020204" pitchFamily="34" charset="0"/>
              </a:rPr>
              <a:t>Νέα εγγραφή οργανισμού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22" y="0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ΕΓΓΡΑΦΗ ΝΕΟΥ ΟΡΓΑΝΙΣΜΟΥ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" y="2961855"/>
            <a:ext cx="9134265" cy="3989822"/>
          </a:xfrm>
        </p:spPr>
      </p:pic>
      <p:grpSp>
        <p:nvGrpSpPr>
          <p:cNvPr id="7" name="Group 6"/>
          <p:cNvGrpSpPr/>
          <p:nvPr/>
        </p:nvGrpSpPr>
        <p:grpSpPr>
          <a:xfrm>
            <a:off x="1920098" y="3269076"/>
            <a:ext cx="360040" cy="469355"/>
            <a:chOff x="8714671" y="1522944"/>
            <a:chExt cx="360040" cy="469355"/>
          </a:xfrm>
        </p:grpSpPr>
        <p:sp>
          <p:nvSpPr>
            <p:cNvPr id="8" name="Teardrop 7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3960" y="4437112"/>
            <a:ext cx="360040" cy="469355"/>
            <a:chOff x="8714671" y="1522944"/>
            <a:chExt cx="360040" cy="469355"/>
          </a:xfrm>
        </p:grpSpPr>
        <p:sp>
          <p:nvSpPr>
            <p:cNvPr id="11" name="Teardrop 10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49778" y="620688"/>
            <a:ext cx="878497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>
              <a:buFont typeface="+mj-lt"/>
              <a:buAutoNum type="arabicPeriod"/>
            </a:pPr>
            <a:r>
              <a:rPr lang="el-GR" sz="1600" dirty="0">
                <a:latin typeface="Century Gothic" panose="020B0502020202020204" pitchFamily="34" charset="0"/>
              </a:rPr>
              <a:t>Πεδία που πρέπει να συμπληρωθούν (η καταχώρηση πρέπει να γίνεται με τη σειρά για να προχωρήσετε στο επόμενο στάδιο)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1600" dirty="0">
                <a:latin typeface="Century Gothic" panose="020B0502020202020204" pitchFamily="34" charset="0"/>
              </a:rPr>
              <a:t>Επιλογή </a:t>
            </a:r>
            <a:r>
              <a:rPr lang="en-US" sz="1600" dirty="0">
                <a:latin typeface="Century Gothic" panose="020B0502020202020204" pitchFamily="34" charset="0"/>
              </a:rPr>
              <a:t>“edit” </a:t>
            </a:r>
            <a:r>
              <a:rPr lang="el-GR" sz="1600" dirty="0">
                <a:latin typeface="Century Gothic" panose="020B0502020202020204" pitchFamily="34" charset="0"/>
              </a:rPr>
              <a:t>για καταχώρηση των στοιχείων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Ο πρώτος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Authorised User 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είναι το άτομο που πραγματοποιεί την εγγραφή. Στο στάδιο αυτό δεν είναι δυνατή η προσθήκη περισσότερων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Authorised Users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professional email address 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του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πρώτου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authorised user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συμπληρώνεται αυτόματα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η πληροφόρηση αντλείται από το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EU Login Account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el-GR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και δεν μπορεί να αλλάξει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Επιβεβαίωση Εγγραφής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en-GB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el-GR" sz="1200" dirty="0">
              <a:latin typeface="Century Gothic" panose="020B050202020202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</a:pPr>
            <a:endParaRPr lang="el-GR" sz="1200" dirty="0">
              <a:latin typeface="Century Gothic" panose="020B0502020202020204" pitchFamily="34" charset="0"/>
            </a:endParaRPr>
          </a:p>
          <a:p>
            <a:pPr marL="457200" lvl="1" indent="0" algn="just">
              <a:buNone/>
            </a:pPr>
            <a:endParaRPr lang="en-GB" sz="1200" b="1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2457" y="4252734"/>
            <a:ext cx="360040" cy="469355"/>
            <a:chOff x="8714671" y="1522944"/>
            <a:chExt cx="360040" cy="46935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3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34" y="3068278"/>
            <a:ext cx="7557923" cy="38702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84368" y="4055909"/>
            <a:ext cx="360040" cy="469355"/>
            <a:chOff x="8714671" y="1522944"/>
            <a:chExt cx="360040" cy="469355"/>
          </a:xfrm>
        </p:grpSpPr>
        <p:sp>
          <p:nvSpPr>
            <p:cNvPr id="21" name="Teardrop 20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29765" y="1572955"/>
              <a:ext cx="32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4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6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2128" y="332656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ΟΡΓΑΝΙΣΜΟΙ ΠΟΥ ΣΥΜΜΕΤΕΙΧΑΝ ΣΤΟ ΠΑΡΕΛΘΟΝ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ΣΤΟ ΠΡΟΓΡΑΜΜΑ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 Login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176464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Πρέπει να εντοπίσετε το </a:t>
            </a:r>
            <a:r>
              <a:rPr lang="en-US" sz="2000" dirty="0">
                <a:latin typeface="Century Gothic" panose="020B0502020202020204" pitchFamily="34" charset="0"/>
              </a:rPr>
              <a:t>email </a:t>
            </a:r>
            <a:r>
              <a:rPr lang="el-GR" sz="2000" dirty="0">
                <a:latin typeface="Century Gothic" panose="020B0502020202020204" pitchFamily="34" charset="0"/>
              </a:rPr>
              <a:t>που χρησιμοποιήθηκε από τον οργανισμό σας κατά τη διάρκεια εγγραφής του οργανισμού στο </a:t>
            </a:r>
            <a:r>
              <a:rPr lang="en-US" sz="2000" dirty="0">
                <a:latin typeface="Century Gothic" panose="020B0502020202020204" pitchFamily="34" charset="0"/>
              </a:rPr>
              <a:t>ORS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Εάν δε γνωρίζετε το </a:t>
            </a:r>
            <a:r>
              <a:rPr lang="el-GR" sz="2000" dirty="0" err="1">
                <a:latin typeface="Century Gothic" panose="020B0502020202020204" pitchFamily="34" charset="0"/>
              </a:rPr>
              <a:t>email</a:t>
            </a:r>
            <a:r>
              <a:rPr lang="el-GR" sz="2000" dirty="0">
                <a:latin typeface="Century Gothic" panose="020B0502020202020204" pitchFamily="34" charset="0"/>
              </a:rPr>
              <a:t> με το οποίο είναι συνδεδεμένος ο οργανισμός σας, επικοινωνήστε έγκαιρα με το ΙΔΕΠ Διά Βίου Μάθησης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Εάν ο οργανισμός σας ήταν συνδεδεμένος με προσωπικό </a:t>
            </a:r>
            <a:r>
              <a:rPr lang="en-US" sz="2000" dirty="0">
                <a:latin typeface="Century Gothic" panose="020B0502020202020204" pitchFamily="34" charset="0"/>
              </a:rPr>
              <a:t>email </a:t>
            </a:r>
            <a:r>
              <a:rPr lang="el-GR" sz="2000" dirty="0">
                <a:latin typeface="Century Gothic" panose="020B0502020202020204" pitchFamily="34" charset="0"/>
              </a:rPr>
              <a:t>στο οποίο δεν έχετε πρόσβαση</a:t>
            </a:r>
            <a:r>
              <a:rPr lang="en-US" sz="2000" dirty="0">
                <a:latin typeface="Century Gothic" panose="020B0502020202020204" pitchFamily="34" charset="0"/>
              </a:rPr>
              <a:t> (</a:t>
            </a:r>
            <a:r>
              <a:rPr lang="el-GR" sz="2000" dirty="0" err="1">
                <a:latin typeface="Century Gothic" panose="020B0502020202020204" pitchFamily="34" charset="0"/>
              </a:rPr>
              <a:t>π.χ</a:t>
            </a:r>
            <a:r>
              <a:rPr lang="el-GR" sz="2000" dirty="0">
                <a:latin typeface="Century Gothic" panose="020B0502020202020204" pitchFamily="34" charset="0"/>
              </a:rPr>
              <a:t> λόγω αλλαγής </a:t>
            </a:r>
            <a:r>
              <a:rPr lang="en-US" sz="2000" dirty="0">
                <a:latin typeface="Century Gothic" panose="020B0502020202020204" pitchFamily="34" charset="0"/>
              </a:rPr>
              <a:t>contact person</a:t>
            </a:r>
            <a:r>
              <a:rPr lang="el-GR" sz="2000" dirty="0">
                <a:latin typeface="Century Gothic" panose="020B0502020202020204" pitchFamily="34" charset="0"/>
              </a:rPr>
              <a:t>) επικοινωνήστε έγκαιρα με το ΙΔΕΠ Διά Βίου Μάθησης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endParaRPr lang="el-GR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Στη συνέχεια για σκοπούς συμπλήρωσης της αίτησης μπορείτε να προσθέσετε και άλλα </a:t>
            </a:r>
            <a:r>
              <a:rPr lang="en-US" sz="2000" dirty="0">
                <a:latin typeface="Century Gothic" panose="020B0502020202020204" pitchFamily="34" charset="0"/>
              </a:rPr>
              <a:t>emails </a:t>
            </a:r>
            <a:r>
              <a:rPr lang="el-GR" sz="2000" dirty="0">
                <a:latin typeface="Century Gothic" panose="020B0502020202020204" pitchFamily="34" charset="0"/>
              </a:rPr>
              <a:t>που έχουν συνδεθεί με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>
                <a:latin typeface="Century Gothic" panose="020B0502020202020204" pitchFamily="34" charset="0"/>
              </a:rPr>
              <a:t>λογαριασμό </a:t>
            </a:r>
            <a:r>
              <a:rPr lang="en-US" sz="2000" dirty="0">
                <a:latin typeface="Century Gothic" panose="020B0502020202020204" pitchFamily="34" charset="0"/>
              </a:rPr>
              <a:t>EU Login</a:t>
            </a:r>
            <a:r>
              <a:rPr lang="el-GR" sz="2000" dirty="0">
                <a:latin typeface="Century Gothic" panose="020B0502020202020204" pitchFamily="34" charset="0"/>
              </a:rPr>
              <a:t> και να τους εκχωρήσετε διαφορετικά δικαιώματα</a:t>
            </a:r>
          </a:p>
        </p:txBody>
      </p:sp>
    </p:spTree>
    <p:extLst>
      <p:ext uri="{BB962C8B-B14F-4D97-AF65-F5344CB8AC3E}">
        <p14:creationId xmlns:p14="http://schemas.microsoft.com/office/powerpoint/2010/main" val="2255879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2128" y="332656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ΟΡΓΑΝΙΣΜΟΙ ΠΟΥ ΣΥΜΜΕΤΕΙΧΑΝ ΣΤΟ ΠΑΡΕΛΘΟΝ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ΣΤΟ ΠΡΟΓΡΑΜΜΑ (1/2) –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OIDs/</a:t>
            </a: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RS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032448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Σε περίπτωση που κάποιος οργανισμός συμμετείχε στο παρελθόν σε Κεντρική/Αποκεντρωμένη Δράση του Προγράμματος δε χρειάζεται να γίνει ξανά εγγραφή του οργανισμού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Τα παλιά </a:t>
            </a:r>
            <a:r>
              <a:rPr lang="en-US" sz="2000" dirty="0">
                <a:latin typeface="Century Gothic" panose="020B0502020202020204" pitchFamily="34" charset="0"/>
              </a:rPr>
              <a:t>PICs </a:t>
            </a:r>
            <a:r>
              <a:rPr lang="el-GR" sz="2000" dirty="0">
                <a:latin typeface="Century Gothic" panose="020B0502020202020204" pitchFamily="34" charset="0"/>
              </a:rPr>
              <a:t>έχουν μετατραπεί σε ΟΙ</a:t>
            </a:r>
            <a:r>
              <a:rPr lang="en-US" sz="2000" dirty="0">
                <a:latin typeface="Century Gothic" panose="020B0502020202020204" pitchFamily="34" charset="0"/>
              </a:rPr>
              <a:t>Ds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Προηγούμενες εγγραφές στο </a:t>
            </a:r>
            <a:r>
              <a:rPr lang="en-US" sz="2000" dirty="0">
                <a:latin typeface="Century Gothic" panose="020B0502020202020204" pitchFamily="34" charset="0"/>
              </a:rPr>
              <a:t>ORS </a:t>
            </a:r>
            <a:r>
              <a:rPr lang="el-GR" sz="2000" dirty="0">
                <a:latin typeface="Century Gothic" panose="020B0502020202020204" pitchFamily="34" charset="0"/>
              </a:rPr>
              <a:t>δεν μπορούν να διαγραφούν από τ</a:t>
            </a:r>
            <a:r>
              <a:rPr lang="en-US" sz="2000" dirty="0">
                <a:latin typeface="Century Gothic" panose="020B0502020202020204" pitchFamily="34" charset="0"/>
              </a:rPr>
              <a:t>o</a:t>
            </a:r>
            <a:r>
              <a:rPr lang="el-GR" sz="2000" dirty="0">
                <a:latin typeface="Century Gothic" panose="020B0502020202020204" pitchFamily="34" charset="0"/>
              </a:rPr>
              <a:t>ν χρήστη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Αλλαγές στα στοιχεία ενός οργανισμού γίνονται μόνο στο </a:t>
            </a:r>
            <a:r>
              <a:rPr lang="en-GB" sz="2000" dirty="0">
                <a:latin typeface="Century Gothic" panose="020B0502020202020204" pitchFamily="34" charset="0"/>
              </a:rPr>
              <a:t>ORS</a:t>
            </a:r>
            <a:r>
              <a:rPr lang="el-GR" sz="2000" dirty="0">
                <a:latin typeface="Century Gothic" panose="020B0502020202020204" pitchFamily="34" charset="0"/>
              </a:rPr>
              <a:t> – Η αίτηση αντλεί τα στοιχεία από το </a:t>
            </a:r>
            <a:r>
              <a:rPr lang="en-GB" sz="2000" dirty="0">
                <a:latin typeface="Century Gothic" panose="020B0502020202020204" pitchFamily="34" charset="0"/>
              </a:rPr>
              <a:t>ORS</a:t>
            </a:r>
            <a:endParaRPr lang="el-G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753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2128" y="332656"/>
            <a:ext cx="8856984" cy="70609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ΟΡΓΑΝΙΣΜΟΙ ΠΟΥ ΣΥΜΜΕΤΕΙΧΑΝ ΣΤΟ ΠΑΡΕΛΘΟΝ</a:t>
            </a:r>
            <a:b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ΣΤΟ ΠΡΟΓΡΑΜΜΑ (2/2)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15" y="1484784"/>
            <a:ext cx="8784976" cy="4176464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l-GR" sz="2000" dirty="0">
                <a:latin typeface="Century Gothic" panose="020B0502020202020204" pitchFamily="34" charset="0"/>
              </a:rPr>
              <a:t>Απαιτείται μόνο η </a:t>
            </a:r>
            <a:r>
              <a:rPr lang="el-GR" sz="2000" dirty="0" err="1">
                <a:latin typeface="Century Gothic" panose="020B0502020202020204" pitchFamily="34" charset="0"/>
              </a:rPr>
              <a:t>επικαιροποίηση</a:t>
            </a:r>
            <a:r>
              <a:rPr lang="el-GR" sz="2000" dirty="0">
                <a:latin typeface="Century Gothic" panose="020B0502020202020204" pitchFamily="34" charset="0"/>
              </a:rPr>
              <a:t> των στοιχείων του οργανισμού για τις πιο κάτω περιπτώσεις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  <a:endParaRPr lang="el-GR" sz="2000" dirty="0">
              <a:latin typeface="Century Gothic" panose="020B0502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1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>
                <a:latin typeface="Century Gothic" panose="020B0502020202020204" pitchFamily="34" charset="0"/>
              </a:rPr>
              <a:t>A</a:t>
            </a:r>
            <a:r>
              <a:rPr lang="el-GR" sz="2000" dirty="0" err="1">
                <a:latin typeface="Century Gothic" panose="020B0502020202020204" pitchFamily="34" charset="0"/>
              </a:rPr>
              <a:t>λλαγή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legal representative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entury Gothic" panose="020B0502020202020204" pitchFamily="34" charset="0"/>
              </a:rPr>
              <a:t>A</a:t>
            </a:r>
            <a:r>
              <a:rPr lang="el-GR" sz="2000" dirty="0" err="1">
                <a:latin typeface="Century Gothic" panose="020B0502020202020204" pitchFamily="34" charset="0"/>
              </a:rPr>
              <a:t>λλαγή</a:t>
            </a:r>
            <a:r>
              <a:rPr lang="el-GR" sz="2000" dirty="0">
                <a:latin typeface="Century Gothic" panose="020B0502020202020204" pitchFamily="34" charset="0"/>
              </a:rPr>
              <a:t> τραπεζικών στοιχείων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>
                <a:latin typeface="Century Gothic" panose="020B0502020202020204" pitchFamily="34" charset="0"/>
              </a:rPr>
              <a:t>Έντυπο χρηματοοικονομικής ικανότητας (για οργανισμούς ιδιωτικού δικαίου που η επιχορήγηση ξεπερνά τις 60.000€)</a:t>
            </a:r>
          </a:p>
        </p:txBody>
      </p:sp>
    </p:spTree>
    <p:extLst>
      <p:ext uri="{BB962C8B-B14F-4D97-AF65-F5344CB8AC3E}">
        <p14:creationId xmlns:p14="http://schemas.microsoft.com/office/powerpoint/2010/main" val="1718132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76671" y="44624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ΑΝΑΖΗΤΗΣΗ ΟΡΓΑΝΙΣΜΟΥ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90652"/>
            <a:ext cx="8784976" cy="4032448"/>
          </a:xfrm>
        </p:spPr>
        <p:txBody>
          <a:bodyPr>
            <a:no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Μέσω του ΕΕ</a:t>
            </a:r>
            <a:r>
              <a:rPr lang="en-GB" sz="2000" dirty="0">
                <a:latin typeface="Century Gothic" panose="020B0502020202020204" pitchFamily="34" charset="0"/>
              </a:rPr>
              <a:t>SC - Organizations </a:t>
            </a:r>
            <a:r>
              <a:rPr lang="el-GR" sz="2000" dirty="0">
                <a:latin typeface="Century Gothic" panose="020B0502020202020204" pitchFamily="34" charset="0"/>
              </a:rPr>
              <a:t>αναζητήστε τον οργανισμό σας, προκειμένου να αποφύγετε διπλές εγγραφές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Προσθέστε λέξεις - κλειδιά για την έρευνα (όνομα, </a:t>
            </a:r>
            <a:r>
              <a:rPr lang="en-US" sz="2000" dirty="0">
                <a:latin typeface="Century Gothic" panose="020B0502020202020204" pitchFamily="34" charset="0"/>
              </a:rPr>
              <a:t>links)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Τροποποιήστε τυχόν επιπλέον φίλτρα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Αποτελέσματα εύρεσης – Επιλογή του οργανισμού σας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" y="3010138"/>
            <a:ext cx="9144000" cy="3147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50300" y="4221088"/>
            <a:ext cx="43204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H="1" flipV="1">
            <a:off x="971600" y="4725144"/>
            <a:ext cx="17870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39752" y="5561247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13179" y="4866591"/>
            <a:ext cx="58255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6" y="3933056"/>
            <a:ext cx="970383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V="1">
            <a:off x="42187" y="4221088"/>
            <a:ext cx="929412" cy="10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flipH="1" flipV="1">
            <a:off x="5724128" y="5301208"/>
            <a:ext cx="576064" cy="6200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 flipV="1">
            <a:off x="8100392" y="5921287"/>
            <a:ext cx="432048" cy="2367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76394" y="3564723"/>
            <a:ext cx="341538" cy="368332"/>
            <a:chOff x="8709827" y="1512134"/>
            <a:chExt cx="364884" cy="480165"/>
          </a:xfrm>
        </p:grpSpPr>
        <p:sp>
          <p:nvSpPr>
            <p:cNvPr id="16" name="Teardrop 15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09827" y="1512134"/>
              <a:ext cx="32191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9867" y="4041067"/>
            <a:ext cx="341538" cy="369332"/>
            <a:chOff x="8709827" y="1512134"/>
            <a:chExt cx="364884" cy="481469"/>
          </a:xfrm>
        </p:grpSpPr>
        <p:sp>
          <p:nvSpPr>
            <p:cNvPr id="19" name="Teardrop 18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9827" y="1512134"/>
              <a:ext cx="321910" cy="4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99792" y="4866591"/>
            <a:ext cx="341538" cy="369332"/>
            <a:chOff x="8709827" y="1512134"/>
            <a:chExt cx="364884" cy="481469"/>
          </a:xfrm>
        </p:grpSpPr>
        <p:sp>
          <p:nvSpPr>
            <p:cNvPr id="22" name="Teardrop 21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09827" y="1512134"/>
              <a:ext cx="321910" cy="4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rot="1208104">
            <a:off x="3149563" y="5855003"/>
            <a:ext cx="341538" cy="369332"/>
            <a:chOff x="8709827" y="1512134"/>
            <a:chExt cx="364884" cy="481469"/>
          </a:xfrm>
        </p:grpSpPr>
        <p:sp>
          <p:nvSpPr>
            <p:cNvPr id="25" name="Teardrop 24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20391896">
              <a:off x="8709827" y="1512134"/>
              <a:ext cx="321910" cy="4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3508" y="97970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ΕΝΗΜΕΡΩΣΗ ΣΤΟΙΧΕΙΩΝ ΟΡΓΑΝΙΣΜΟΥ (1/2)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90652"/>
            <a:ext cx="8784976" cy="4032448"/>
          </a:xfrm>
        </p:spPr>
        <p:txBody>
          <a:bodyPr>
            <a:no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Μέσω του ΕΕ</a:t>
            </a:r>
            <a:r>
              <a:rPr lang="en-GB" sz="2000" dirty="0">
                <a:latin typeface="Century Gothic" panose="020B0502020202020204" pitchFamily="34" charset="0"/>
              </a:rPr>
              <a:t>SC</a:t>
            </a:r>
            <a:r>
              <a:rPr lang="el-GR" sz="2000" dirty="0">
                <a:latin typeface="Century Gothic" panose="020B0502020202020204" pitchFamily="34" charset="0"/>
              </a:rPr>
              <a:t>&lt;</a:t>
            </a:r>
            <a:r>
              <a:rPr lang="en-GB" sz="2000" dirty="0">
                <a:latin typeface="Century Gothic" panose="020B0502020202020204" pitchFamily="34" charset="0"/>
              </a:rPr>
              <a:t>Organizations</a:t>
            </a:r>
            <a:r>
              <a:rPr lang="el-GR" sz="2000" dirty="0">
                <a:latin typeface="Century Gothic" panose="020B0502020202020204" pitchFamily="34" charset="0"/>
              </a:rPr>
              <a:t>&lt;</a:t>
            </a:r>
            <a:r>
              <a:rPr lang="en-US" sz="2000" dirty="0">
                <a:latin typeface="Century Gothic" panose="020B0502020202020204" pitchFamily="34" charset="0"/>
              </a:rPr>
              <a:t>My organizations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Επιλογή του Ο</a:t>
            </a:r>
            <a:r>
              <a:rPr lang="en-US" sz="2000" dirty="0">
                <a:latin typeface="Century Gothic" panose="020B0502020202020204" pitchFamily="34" charset="0"/>
              </a:rPr>
              <a:t>ID </a:t>
            </a:r>
            <a:r>
              <a:rPr lang="el-GR" sz="2000" dirty="0">
                <a:latin typeface="Century Gothic" panose="020B0502020202020204" pitchFamily="34" charset="0"/>
              </a:rPr>
              <a:t>του οργανισμού που θέλετε να τροποποιήσετε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51"/>
            <a:ext cx="9144000" cy="307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20072" y="3079117"/>
            <a:ext cx="576064" cy="1597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273033" y="2710785"/>
            <a:ext cx="341538" cy="368332"/>
            <a:chOff x="8709827" y="1512134"/>
            <a:chExt cx="364884" cy="480165"/>
          </a:xfrm>
        </p:grpSpPr>
        <p:sp>
          <p:nvSpPr>
            <p:cNvPr id="28" name="Teardrop 27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09827" y="1512134"/>
              <a:ext cx="32191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1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0152" y="2686837"/>
            <a:ext cx="341538" cy="369332"/>
            <a:chOff x="8709827" y="1512134"/>
            <a:chExt cx="364884" cy="481469"/>
          </a:xfrm>
        </p:grpSpPr>
        <p:sp>
          <p:nvSpPr>
            <p:cNvPr id="31" name="Teardrop 30"/>
            <p:cNvSpPr/>
            <p:nvPr/>
          </p:nvSpPr>
          <p:spPr>
            <a:xfrm rot="17517794" flipH="1">
              <a:off x="8660013" y="1577602"/>
              <a:ext cx="469355" cy="360040"/>
            </a:xfrm>
            <a:prstGeom prst="teardrop">
              <a:avLst>
                <a:gd name="adj" fmla="val 1680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9827" y="1512134"/>
              <a:ext cx="321910" cy="48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C000"/>
                  </a:solidFill>
                </a:rPr>
                <a:t>2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33" name="Picture 2" descr="OID_Modify_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97" y="2258138"/>
            <a:ext cx="7632848" cy="45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7597" y="220244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ΕΝΗΜΕΡΩΣΗ ΣΤΟΙΧΕΙΩΝ ΟΡΓΑΝΙΣΜΟΥ (2/2)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605" y="958872"/>
            <a:ext cx="8784976" cy="1606032"/>
          </a:xfrm>
        </p:spPr>
        <p:txBody>
          <a:bodyPr>
            <a:no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el-GR" sz="1800" dirty="0">
                <a:latin typeface="Century Gothic" panose="020B0502020202020204" pitchFamily="34" charset="0"/>
              </a:rPr>
              <a:t>Επιλογή της ενότητας που χρήζει τροποποίησης</a:t>
            </a:r>
            <a:endParaRPr lang="en-GB" sz="1800" dirty="0"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1800" dirty="0">
                <a:latin typeface="Century Gothic" panose="020B0502020202020204" pitchFamily="34" charset="0"/>
              </a:rPr>
              <a:t>Ενημέρωση των πεδίων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1800" dirty="0">
                <a:latin typeface="Century Gothic" panose="020B0502020202020204" pitchFamily="34" charset="0"/>
              </a:rPr>
              <a:t>Αποθήκευση μέσω της επιλογής </a:t>
            </a:r>
            <a:r>
              <a:rPr lang="en-US" sz="1800" dirty="0">
                <a:latin typeface="Century Gothic" panose="020B0502020202020204" pitchFamily="34" charset="0"/>
              </a:rPr>
              <a:t>“Update my organization”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Uploading </a:t>
            </a:r>
            <a:r>
              <a:rPr lang="el-GR" sz="1800" dirty="0">
                <a:latin typeface="Century Gothic" panose="020B0502020202020204" pitchFamily="34" charset="0"/>
              </a:rPr>
              <a:t>απαραίτητων εγγραφών</a:t>
            </a:r>
          </a:p>
        </p:txBody>
      </p:sp>
      <p:pic>
        <p:nvPicPr>
          <p:cNvPr id="33" name="Picture 2" descr="OID_Modify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94" y="2924944"/>
            <a:ext cx="7059893" cy="39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3045155" y="4342116"/>
            <a:ext cx="286105" cy="313184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7349" y="4307824"/>
            <a:ext cx="14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1015" y="4303120"/>
            <a:ext cx="866436" cy="11797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5760" y="109431"/>
            <a:ext cx="8892480" cy="7920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ΠΡΟΥΠΟΛΟΓΙΣΜΟΣ ΒΑΣΙΚΗΣ ΔΡΑΣΗΣ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- 2023 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Εκπαίδευση και Κατάρτιση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4145396"/>
              </p:ext>
            </p:extLst>
          </p:nvPr>
        </p:nvGraphicFramePr>
        <p:xfrm>
          <a:off x="0" y="1016732"/>
          <a:ext cx="955862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303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2128" y="332656"/>
            <a:ext cx="8856984" cy="70609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ΑΠΑΙΤΟΥΜΕΝΑ ΕΝΤΥΠΑ ΣΤΟ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417646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Έντυπο νομικής οντότητας για</a:t>
            </a:r>
            <a:r>
              <a:rPr lang="el-GR" sz="2000" dirty="0">
                <a:solidFill>
                  <a:srgbClr val="7A7A7A"/>
                </a:solidFill>
                <a:latin typeface="Poppins"/>
              </a:rPr>
              <a:t> </a:t>
            </a:r>
            <a:r>
              <a:rPr lang="el-GR" sz="2000" dirty="0">
                <a:latin typeface="Century Gothic" panose="020B0502020202020204" pitchFamily="34" charset="0"/>
                <a:hlinkClick r:id="rId3"/>
              </a:rPr>
              <a:t>δημόσιους οργανισμούς</a:t>
            </a:r>
            <a:r>
              <a:rPr lang="el-GR" sz="2000" dirty="0">
                <a:latin typeface="Century Gothic" panose="020B0502020202020204" pitchFamily="34" charset="0"/>
              </a:rPr>
              <a:t>/ </a:t>
            </a:r>
            <a:r>
              <a:rPr lang="el-GR" sz="2000" dirty="0">
                <a:latin typeface="Century Gothic" panose="020B0502020202020204" pitchFamily="34" charset="0"/>
                <a:hlinkClick r:id="rId4"/>
              </a:rPr>
              <a:t>ιδιωτικούς οργανισμούς</a:t>
            </a:r>
            <a:r>
              <a:rPr lang="el-GR" sz="2000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Αντίγραφο κάποιου επίσημου εγγράφου (επίσημη εφημερίδα, πιστοποιητικό εγγραφής στον Έφορο Εταιρειών και Σωματείων/Λεσχών κ.λπ.) που δείχνει το όνομα της νομικής οντότητας, τη διεύθυνση των Κεντρικών Γραφείων και τον αριθμό εγγραφής σε μητρώο από τις εθνικές αρχές.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Αντίγραφο του εντύπου εγγραφής στο ΦΠΑ (όπου ισχύει και σε περίπτωση που ο αριθμός ΦΠΑ δεν εμφανίζεται στο επίσημο έγγραφο που αναφέρεται στο προηγούμενο σημείο)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Δελτίο Τραπεζικών Στοιχείων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l-GR" sz="2000" dirty="0">
                <a:latin typeface="Century Gothic" panose="020B0502020202020204" pitchFamily="34" charset="0"/>
              </a:rPr>
              <a:t>Έντυπο χρηματοοικονομικής ικανότητας (για οργανισμούς ιδιωτικού δικαίου που η επιχορήγηση ξεπερνά τις 60.000€)</a:t>
            </a:r>
          </a:p>
        </p:txBody>
      </p:sp>
    </p:spTree>
    <p:extLst>
      <p:ext uri="{BB962C8B-B14F-4D97-AF65-F5344CB8AC3E}">
        <p14:creationId xmlns:p14="http://schemas.microsoft.com/office/powerpoint/2010/main" val="33153944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517733" y="548680"/>
            <a:ext cx="8229600" cy="682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ΠΙΚΟΙΝΩΝΙΑ ΜΕ ΙΔΕΠ ΔΙΑ ΒΙΟΥ ΜΑΘΗΣΗΣ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903475"/>
            <a:ext cx="4745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Μαρία </a:t>
            </a:r>
            <a:r>
              <a:rPr lang="el-G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Χριστοφίδου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Λειτουργός Προγραμμάτων </a:t>
            </a: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Βασικής Δράσης 1</a:t>
            </a: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Σχολική Εκπαίδευση </a:t>
            </a:r>
          </a:p>
          <a:p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Τηλέφωνο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(+357) -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22448831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mchristofidou@idep.org.cy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03475"/>
            <a:ext cx="1620962" cy="21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517733" y="548680"/>
            <a:ext cx="8229600" cy="682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ΠΙΚΟΙΝΩΝΙΑ ΜΕ ΙΔΕΠ ΔΙΑ ΒΙΟΥ ΜΑΘΗΣΗΣ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1480"/>
            <a:ext cx="2304256" cy="240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2164145"/>
            <a:ext cx="5184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Στέφανη</a:t>
            </a:r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Αψερού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Λειτουργός Προγραμμάτων </a:t>
            </a: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Βασικής Δράσης 1</a:t>
            </a: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Επαγγελματική Εκπαίδευση και Κατάρτιση </a:t>
            </a:r>
          </a:p>
          <a:p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Τηλέφωνο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(+357) -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22448892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/>
              </a:rPr>
              <a:t>sapserou@idep.org.cy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495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517733" y="548680"/>
            <a:ext cx="8229600" cy="682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l-GR" sz="2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ΠΙΚΟΙΝΩΝΙΑ ΜΕ ΙΔΕΠ ΔΙΑ ΒΙΟΥ ΜΑΘΗΣΗΣ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111027"/>
            <a:ext cx="5184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Δέσποινα </a:t>
            </a:r>
            <a:r>
              <a:rPr lang="el-G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Δημήτρίου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Λειτουργός Προγραμμάτων </a:t>
            </a:r>
          </a:p>
          <a:p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Βασικής Δράσης 1</a:t>
            </a: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Εκπαίδευση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Ενηλίκων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&amp;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Αθλητισμός</a:t>
            </a:r>
          </a:p>
          <a:p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Τηλέφωνο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(+357) -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22448853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email: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ddemetriou@idep.org.cy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3B0DB-C3BF-D921-D364-58FBB715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43253"/>
            <a:ext cx="2016224" cy="23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464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2000" u="sng">
                <a:solidFill>
                  <a:srgbClr val="0000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l-GR" altLang="en-US" sz="2800" u="none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marL="0" indent="0" algn="l">
              <a:buFontTx/>
              <a:buNone/>
            </a:pPr>
            <a:endParaRPr lang="el-G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630" y="3290461"/>
            <a:ext cx="6910424" cy="2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63911" y="2852936"/>
            <a:ext cx="858008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56697" y="209327"/>
            <a:ext cx="3807791" cy="5746650"/>
          </a:xfrm>
        </p:spPr>
        <p:txBody>
          <a:bodyPr>
            <a:normAutofit/>
          </a:bodyPr>
          <a:lstStyle/>
          <a:p>
            <a:pPr marL="0" indent="0"/>
            <a:br>
              <a:rPr lang="el-GR" sz="2800" dirty="0">
                <a:latin typeface="Century Gothic" panose="020B0502020202020204" pitchFamily="34" charset="0"/>
              </a:rPr>
            </a:br>
            <a:r>
              <a:rPr lang="el-GR" sz="2800" dirty="0">
                <a:latin typeface="Century Gothic" panose="020B0502020202020204" pitchFamily="34" charset="0"/>
              </a:rPr>
              <a:t>Σας ευχαριστώ για την προσοχή σας!</a:t>
            </a:r>
            <a:br>
              <a:rPr lang="el-GR" sz="2800" dirty="0">
                <a:latin typeface="Century Gothic" panose="020B0502020202020204" pitchFamily="34" charset="0"/>
              </a:rPr>
            </a:br>
            <a:br>
              <a:rPr lang="el-GR" sz="2800" dirty="0">
                <a:latin typeface="Century Gothic" panose="020B0502020202020204" pitchFamily="34" charset="0"/>
              </a:rPr>
            </a:br>
            <a:r>
              <a:rPr lang="el-GR" sz="2800" dirty="0">
                <a:latin typeface="Century Gothic" panose="020B0502020202020204" pitchFamily="34" charset="0"/>
              </a:rPr>
              <a:t>ΚΑΛΗ ΕΠΙΤΥΧΙΑ! </a:t>
            </a:r>
            <a:br>
              <a:rPr lang="en-GB" sz="2800" dirty="0">
                <a:latin typeface="Century Gothic" panose="020B0502020202020204" pitchFamily="34" charset="0"/>
              </a:rPr>
            </a:br>
            <a:br>
              <a:rPr lang="el-GR" sz="2800" dirty="0">
                <a:latin typeface="Century Gothic" panose="020B0502020202020204" pitchFamily="34" charset="0"/>
              </a:rPr>
            </a:br>
            <a:br>
              <a:rPr lang="el-GR" sz="2800" dirty="0">
                <a:latin typeface="Century Gothic" panose="020B0502020202020204" pitchFamily="34" charset="0"/>
              </a:rPr>
            </a:br>
            <a:r>
              <a:rPr lang="el-GR" sz="1800" b="0" dirty="0">
                <a:latin typeface="Century Gothic" panose="020B0502020202020204" pitchFamily="34" charset="0"/>
              </a:rPr>
              <a:t>Θέκλα Χριστοδουλίδου</a:t>
            </a:r>
            <a:br>
              <a:rPr lang="el-GR" altLang="en-US" sz="1800" b="0" dirty="0">
                <a:latin typeface="Century Gothic" panose="020B0502020202020204" pitchFamily="34" charset="0"/>
              </a:rPr>
            </a:br>
            <a:r>
              <a:rPr lang="el-GR" altLang="en-US" sz="1800" b="0" dirty="0">
                <a:latin typeface="Century Gothic" panose="020B0502020202020204" pitchFamily="34" charset="0"/>
              </a:rPr>
              <a:t>Συντονίστρια Βασικής Δράσης 1</a:t>
            </a:r>
            <a:br>
              <a:rPr lang="en-GB" altLang="en-US" sz="1800" b="0" dirty="0">
                <a:latin typeface="Century Gothic" panose="020B0502020202020204" pitchFamily="34" charset="0"/>
              </a:rPr>
            </a:br>
            <a:r>
              <a:rPr lang="el-GR" altLang="en-US" sz="1800" b="0" dirty="0">
                <a:latin typeface="Century Gothic" panose="020B0502020202020204" pitchFamily="34" charset="0"/>
              </a:rPr>
              <a:t> </a:t>
            </a:r>
            <a:br>
              <a:rPr lang="el-GR" altLang="en-US" sz="1800" b="0" dirty="0">
                <a:latin typeface="Century Gothic" panose="020B0502020202020204" pitchFamily="34" charset="0"/>
              </a:rPr>
            </a:br>
            <a:r>
              <a:rPr lang="el-GR" sz="1800" b="0" dirty="0">
                <a:latin typeface="Century Gothic" panose="020B0502020202020204" pitchFamily="34" charset="0"/>
              </a:rPr>
              <a:t>Τηλ.: 22 448893</a:t>
            </a:r>
            <a:br>
              <a:rPr lang="el-GR" sz="1800" b="0" dirty="0">
                <a:latin typeface="Century Gothic" panose="020B0502020202020204" pitchFamily="34" charset="0"/>
              </a:rPr>
            </a:br>
            <a:r>
              <a:rPr lang="en-GB" sz="1800" b="0" dirty="0">
                <a:latin typeface="Century Gothic" panose="020B0502020202020204" pitchFamily="34" charset="0"/>
                <a:hlinkClick r:id="rId4"/>
              </a:rPr>
              <a:t>tchristodoulidou@idep.org.cy</a:t>
            </a:r>
            <a:br>
              <a:rPr lang="el-GR" sz="1800" b="0" dirty="0">
                <a:latin typeface="Century Gothic" panose="020B0502020202020204" pitchFamily="34" charset="0"/>
              </a:rPr>
            </a:br>
            <a:br>
              <a:rPr lang="en-GB" sz="1800" b="0" dirty="0">
                <a:latin typeface="Century Gothic" panose="020B0502020202020204" pitchFamily="34" charset="0"/>
              </a:rPr>
            </a:br>
            <a:br>
              <a:rPr lang="el-G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l-GR" sz="1800" b="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800" b="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3" descr="C:\Users\Officer5\Desktop\1515657885585992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r="30277"/>
          <a:stretch/>
        </p:blipFill>
        <p:spPr bwMode="auto">
          <a:xfrm>
            <a:off x="563911" y="28142"/>
            <a:ext cx="4368129" cy="61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Δυνατότητες κινητικότητας προς…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252" y="1484784"/>
            <a:ext cx="5314244" cy="43255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K</a:t>
            </a:r>
            <a:r>
              <a:rPr lang="el-GR" sz="2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ράτη</a:t>
            </a:r>
            <a:r>
              <a:rPr lang="el-GR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Μέλη της ΕΕ</a:t>
            </a:r>
          </a:p>
          <a:p>
            <a:pPr>
              <a:defRPr/>
            </a:pPr>
            <a:r>
              <a:rPr lang="el-GR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Τρίτες Χώρες συνδεδεμένες με το Πρόγραμμα</a:t>
            </a:r>
            <a:r>
              <a:rPr lang="en-US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:</a:t>
            </a:r>
            <a:endParaRPr lang="el-GR" sz="24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Ισλανδία, </a:t>
            </a:r>
            <a:r>
              <a:rPr lang="el-GR" sz="2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Λίχνενσταϊν</a:t>
            </a: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, Νορβηγία</a:t>
            </a:r>
          </a:p>
          <a:p>
            <a:pPr>
              <a:buFontTx/>
              <a:buChar char="-"/>
              <a:defRPr/>
            </a:pPr>
            <a:r>
              <a:rPr lang="el-GR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Τουρκία, Βόρεια Δημοκρατία της Μακεδονίας, Σερβία </a:t>
            </a:r>
            <a:r>
              <a:rPr lang="en-US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el-GR" sz="24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  <a:defRPr/>
            </a:pPr>
            <a:endParaRPr lang="el-GR" sz="1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l-GR" sz="24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Το Ηνωμένο Βασίλειο δε συμμετέχει πλέον στο Πρόγραμμα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Erasmus+</a:t>
            </a:r>
            <a:endParaRPr lang="el-G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64612" cy="432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BFC3-9EE5-4E11-897B-B36C7C7B50C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0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24520</TotalTime>
  <Words>5016</Words>
  <Application>Microsoft Office PowerPoint</Application>
  <PresentationFormat>On-screen Show (4:3)</PresentationFormat>
  <Paragraphs>835</Paragraphs>
  <Slides>84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Calibri</vt:lpstr>
      <vt:lpstr>Century Gothic</vt:lpstr>
      <vt:lpstr>Century Gothic </vt:lpstr>
      <vt:lpstr>Century Schoolbook</vt:lpstr>
      <vt:lpstr>Poppins</vt:lpstr>
      <vt:lpstr>Times New Roman</vt:lpstr>
      <vt:lpstr>Verdana</vt:lpstr>
      <vt:lpstr>Verdana Pro</vt:lpstr>
      <vt:lpstr>Wingdings</vt:lpstr>
      <vt:lpstr>Office Theme</vt:lpstr>
      <vt:lpstr>PowerPoint Presentation</vt:lpstr>
      <vt:lpstr>PowerPoint Presentation</vt:lpstr>
      <vt:lpstr>Δομή Παρουσίασης</vt:lpstr>
      <vt:lpstr>Τι είναι ένα σχέδιο κινητικότητας ΚΑ1;</vt:lpstr>
      <vt:lpstr>Προτεραιότητες του νέου Προγράμματος</vt:lpstr>
      <vt:lpstr>PowerPoint Presentation</vt:lpstr>
      <vt:lpstr>PowerPoint Presentation</vt:lpstr>
      <vt:lpstr>PowerPoint Presentation</vt:lpstr>
      <vt:lpstr>Δυνατότητες κινητικότητας προς…</vt:lpstr>
      <vt:lpstr>Ποιοι μπορούν να συμμετέχουν;</vt:lpstr>
      <vt:lpstr>Επιλέξιμοι οργανισμοί</vt:lpstr>
      <vt:lpstr>Δυνατότητες συμμετοχής στα πλαίσια της Βασικής Δράσης 1 Σχολική/Εκπαίδευση Ενηλίκων/ΕΕΚ</vt:lpstr>
      <vt:lpstr>ΔΙΑΠΙΣΤΕΥΣΗ ΕRASMUS</vt:lpstr>
      <vt:lpstr>ΣΧΕΔΙΑ ΜΙΚΡΗΣ ΔΙΑΡΚΕΙΑΣ</vt:lpstr>
      <vt:lpstr>ΕΠΙΤΡΕΠΟΜΕΝΟΣ ΑΡΙΘΜΟΣ ΑΙΤΗΣΕΩΝ:</vt:lpstr>
      <vt:lpstr>ΣΥΜΜΕΤΕΧΟΝΤΕΣ</vt:lpstr>
      <vt:lpstr>ΕΠΙΛΕΞΙΜΕΣ ΔΡΑΣΤΗΡΙΟΤΗΤΕΣ ΚΙΝΗΤΙΚΟΤΗΤΑ ΠΡΟΣΩΠΙΚΟΥ</vt:lpstr>
      <vt:lpstr>ΕΠΙΛΕΞΙΜΕΣ ΔΡΑΣΤΗΡΙΟΤΗΤΕΣ ΚΙΝΗΤΙΚΟΤΗΤΑ ΕΚΠΑΙΔΕΥΟΜΕΝΩΝ</vt:lpstr>
      <vt:lpstr>ΑΛΛΕΣ ΕΠΙΛΕΞΙΜΕΣ ΔΡΑΣΤΗΡΙΟΤΗΤΕΣ</vt:lpstr>
      <vt:lpstr>ΠΡΟΠΑΡΑΣΚΕΥΑΣΤΙΚΕΣ ΕΠΙΣΚΕΨΕΙΣ</vt:lpstr>
      <vt:lpstr>ΠΟΥ ΘΑ ΒΡΩ ΟΡΓΑΝΙΣΜΟ ΥΠΟΔΟΧΗΣ (1/3)</vt:lpstr>
      <vt:lpstr>ΠΟΥ ΘΑ ΒΡΩ ΟΡΓΑΝΙΣΜΟ ΥΠΟΔΟΧΗΣ (2/3)</vt:lpstr>
      <vt:lpstr>ΠΟΥ ΘΑ ΒΡΩ ΟΡΓΑΝΙΣΜΟ ΥΠΟΔΟΧΗΣ (3/3)</vt:lpstr>
      <vt:lpstr>ΧΡΗΜΑΤΟΔΟΤΗΣΗ</vt:lpstr>
      <vt:lpstr>ΟΡΓΑΝΩΤΙΚΑ ΕΞΟΔΑ (1/2) </vt:lpstr>
      <vt:lpstr>ΟΡΓΑΝΩΤΙΚΑ ΕΞΟΔΑ (2/2) </vt:lpstr>
      <vt:lpstr>ΤΑΞΙΔΙΩΤΙΚΑ ΕΞΟΔΑ</vt:lpstr>
      <vt:lpstr>ΕΞΟΔΑ ΔΙΑΒΙΩΣΗΣ</vt:lpstr>
      <vt:lpstr>PowerPoint Presentation</vt:lpstr>
      <vt:lpstr>ΓΛΩΣΣΙΚΗ ΠΡΟΕΤΟΙΜΑΣΙΑ</vt:lpstr>
      <vt:lpstr>ΕΠΙΧΟΡΗΓΗΣΗ ΑΤΟΜΩΝ ΜΕ ΛΙΓΟΤΕΡΕΣ ΕΥΚΑΙΡΙΕΣ</vt:lpstr>
      <vt:lpstr>ΚΑΤΑΛΗΚΤΙΚΗ ΗΜΕΡΟΜΗΝΙΑ ΥΠΟΒΟΛΗΣ ΑΙΤΗΣΗΣ </vt:lpstr>
      <vt:lpstr>  TA ΜΕΡΗ ΤΗΣ ΑΙΤΗΣΗΣ  Συμπλήρωση Πεδίων &amp; Προϋπολογισμός </vt:lpstr>
      <vt:lpstr>ΒΑΣΙΚΕΣ ΠΛΗΡΟΦΟΡΙΕΣ ΓΙΑ ΤΗΝ ΑΙΤΗΣΗ</vt:lpstr>
      <vt:lpstr>ΑΙΤΗΣΗ KA122</vt:lpstr>
      <vt:lpstr>ΑΙΤΗΣΗ - CONTEXT</vt:lpstr>
      <vt:lpstr>ΑΙΤΗΣΗ – PARTICIPATING ORGANIZATIONS</vt:lpstr>
      <vt:lpstr>ΑΙΤΗΣΗ – PARTICIPATING ORGANIZATIONS</vt:lpstr>
      <vt:lpstr>ΑΙΤΗΣΗ – PARTICIPATING ORGANIZATIONS</vt:lpstr>
      <vt:lpstr>ΑΙΤΗΣΗ – BACKGROUND</vt:lpstr>
      <vt:lpstr>ΑΙΤΗΣΗ – BACKGROUND</vt:lpstr>
      <vt:lpstr>ΑΙΤΗΣΗ – PROJECT OBJECTIVES</vt:lpstr>
      <vt:lpstr>ΑΙΤΗΣΗ – ACTIVITIES</vt:lpstr>
      <vt:lpstr>ΑΙΤΗΣΗ – ACTIVITIES</vt:lpstr>
      <vt:lpstr>ΑΙΤΗΣΗ – ACTIVITIES &amp; BUDGET</vt:lpstr>
      <vt:lpstr>ΑΙΤΗΣΗ – QUALITY STANDARDS</vt:lpstr>
      <vt:lpstr>ΑΙΤΗΣΗ – FOLLOW UP</vt:lpstr>
      <vt:lpstr>ΑΙΤΗΣΗ – PROJECT SUMMARY</vt:lpstr>
      <vt:lpstr>ΑΙΤΗΣΗ – ANNEXES &amp; CHECKLIST</vt:lpstr>
      <vt:lpstr>ΑΙΤΗΣΗ – SHARING</vt:lpstr>
      <vt:lpstr>ΑΙΤΗΣΗ – HISTORY</vt:lpstr>
      <vt:lpstr>ΚΡΙΤΗΡΙΑ ΕΠΙΛΟΓΗΣ ΑΙΤΗΣΕΩΝ</vt:lpstr>
      <vt:lpstr>ΚΡΙΤΗΡΙΑ ΠΟΙΟΤΙΚΗΣ ΑΞΙΟΛΟΓΗΣΗΣ</vt:lpstr>
      <vt:lpstr>ΑΞΙΟΛΟΓΗΣΗ  ΑΙΤΗΣΕΩΝ</vt:lpstr>
      <vt:lpstr>PowerPoint Presentation</vt:lpstr>
      <vt:lpstr>Erasmus+ and European Solidarity Corps Platform</vt:lpstr>
      <vt:lpstr>ΑΡΧΙΚΗ ΣΕΛΙΔΑ EESCP – TOP MENU</vt:lpstr>
      <vt:lpstr>AΡXIKH ΣΕΛΙΔΑ EESCP – ΒΑΣΙΚΟ MENU</vt:lpstr>
      <vt:lpstr>ΠΡΟΣΒΑΣΗ ΣΤΗΝ ΠΛΑΤΦΟΡΜΑ EESCP </vt:lpstr>
      <vt:lpstr>OPPORTUNITIES (1/2)</vt:lpstr>
      <vt:lpstr>OPPORTUNITIES (2/2)</vt:lpstr>
      <vt:lpstr>MY APPLICATIONS (1/2) </vt:lpstr>
      <vt:lpstr>MY APPLICATIONS (2/2) </vt:lpstr>
      <vt:lpstr>APPLICATION STATUSES </vt:lpstr>
      <vt:lpstr>ΔΙΑΓΡΑΦΗ ΑΙΤΗΣΗΣ</vt:lpstr>
      <vt:lpstr>ΥΠΟΒΟΛΗ ΑΙΤΗΣΗΣ</vt:lpstr>
      <vt:lpstr>Υποβολή αίτησης εκτός προθεσμίας</vt:lpstr>
      <vt:lpstr>TΙ ΘΑ ΧΡΕΙΑΣΤΕΙΤΕ ΓΙΑ ΤΗΝ ΥΠΟΒΟΛΗ</vt:lpstr>
      <vt:lpstr> ΤΕΧΝΙΚΕΣ ΟΔΗΓΙΕΣ  ΕU Login Account OID/ORS</vt:lpstr>
      <vt:lpstr>TΑΥΤΟΠΟΙΗΣΗ ΧΡΗΣΤΗ &amp; ΟΡΓΑΝΙΣΜΟΥ</vt:lpstr>
      <vt:lpstr>ΝΕΟΕΙΣΕΡΧΟΜΕΝΟΙ ΟΡΓΑΝΙΣΜΟΙ – ΕU Login</vt:lpstr>
      <vt:lpstr>ΝΕΟΕΙΣΕΡΧΟΜΕΝΟΙ ΟΡΓΑΝΙΣΜΟΙ – OID</vt:lpstr>
      <vt:lpstr>ΕΓΓΡΑΦΗ ΝΕΟΥ ΟΡΓΑΝΙΣΜΟΥ</vt:lpstr>
      <vt:lpstr>ΟΡΓΑΝΙΣΜΟΙ ΠΟΥ ΣΥΜΜΕΤΕΙΧΑΝ ΣΤΟ ΠΑΡΕΛΘΟΝ ΣΤΟ ΠΡΟΓΡΑΜΜΑ – EU Login</vt:lpstr>
      <vt:lpstr>ΟΡΓΑΝΙΣΜΟΙ ΠΟΥ ΣΥΜΜΕΤΕΙΧΑΝ ΣΤΟ ΠΑΡΕΛΘΟΝ ΣΤΟ ΠΡΟΓΡΑΜΜΑ (1/2) – OIDs/ΟRS</vt:lpstr>
      <vt:lpstr>ΟΡΓΑΝΙΣΜΟΙ ΠΟΥ ΣΥΜΜΕΤΕΙΧΑΝ ΣΤΟ ΠΑΡΕΛΘΟΝ ΣΤΟ ΠΡΟΓΡΑΜΜΑ (2/2)</vt:lpstr>
      <vt:lpstr>ΑΝΑΖΗΤΗΣΗ ΟΡΓΑΝΙΣΜΟΥ</vt:lpstr>
      <vt:lpstr>ΕΝΗΜΕΡΩΣΗ ΣΤΟΙΧΕΙΩΝ ΟΡΓΑΝΙΣΜΟΥ (1/2)</vt:lpstr>
      <vt:lpstr>ΕΝΗΜΕΡΩΣΗ ΣΤΟΙΧΕΙΩΝ ΟΡΓΑΝΙΣΜΟΥ (2/2)</vt:lpstr>
      <vt:lpstr>ΑΠΑΙΤΟΥΜΕΝΑ ΕΝΤΥΠΑ ΣΤΟ ORS</vt:lpstr>
      <vt:lpstr>PowerPoint Presentation</vt:lpstr>
      <vt:lpstr>PowerPoint Presentation</vt:lpstr>
      <vt:lpstr>PowerPoint Presentation</vt:lpstr>
      <vt:lpstr> Σας ευχαριστώ για την προσοχή σας!  ΚΑΛΗ ΕΠΙΤΥΧΙΑ!    Θέκλα Χριστοδουλίδου Συντονίστρια Βασικής Δράσης 1   Τηλ.: 22 448893 tchristodoulidou@idep.org.cy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XGeorgiou</dc:creator>
  <cp:lastModifiedBy>Thekla Christodoulidou</cp:lastModifiedBy>
  <cp:revision>842</cp:revision>
  <cp:lastPrinted>2023-01-25T07:58:28Z</cp:lastPrinted>
  <dcterms:created xsi:type="dcterms:W3CDTF">2017-01-13T12:48:53Z</dcterms:created>
  <dcterms:modified xsi:type="dcterms:W3CDTF">2023-01-27T10:49:25Z</dcterms:modified>
</cp:coreProperties>
</file>