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1" r:id="rId2"/>
    <p:sldId id="373" r:id="rId3"/>
    <p:sldId id="383" r:id="rId4"/>
    <p:sldId id="260" r:id="rId5"/>
    <p:sldId id="265" r:id="rId6"/>
    <p:sldId id="374" r:id="rId7"/>
    <p:sldId id="377" r:id="rId8"/>
    <p:sldId id="378" r:id="rId9"/>
    <p:sldId id="382" r:id="rId10"/>
    <p:sldId id="358" r:id="rId11"/>
    <p:sldId id="381" r:id="rId12"/>
    <p:sldId id="273" r:id="rId13"/>
    <p:sldId id="344" r:id="rId14"/>
    <p:sldId id="345" r:id="rId15"/>
    <p:sldId id="290" r:id="rId16"/>
    <p:sldId id="380" r:id="rId17"/>
    <p:sldId id="371" r:id="rId18"/>
    <p:sldId id="348" r:id="rId19"/>
    <p:sldId id="370" r:id="rId20"/>
    <p:sldId id="350" r:id="rId21"/>
    <p:sldId id="352" r:id="rId22"/>
    <p:sldId id="311" r:id="rId23"/>
    <p:sldId id="353" r:id="rId24"/>
    <p:sldId id="357" r:id="rId25"/>
    <p:sldId id="354" r:id="rId26"/>
    <p:sldId id="355" r:id="rId27"/>
    <p:sldId id="384" r:id="rId28"/>
    <p:sldId id="376" r:id="rId29"/>
    <p:sldId id="379" r:id="rId30"/>
    <p:sldId id="372" r:id="rId31"/>
    <p:sldId id="362" r:id="rId32"/>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19E0CE-0AD2-FF6E-52FE-4DEF9CB92316}" name="Georgia Shiaelou" initials="GS" userId="S::gshiaelou@idep.org.cy::2b67c4ec-447d-4579-b1cb-32c89d4d3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B9B7B"/>
    <a:srgbClr val="BF95DF"/>
    <a:srgbClr val="FC3F1E"/>
    <a:srgbClr val="75B44A"/>
    <a:srgbClr val="8F45C7"/>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2021" autoAdjust="0"/>
  </p:normalViewPr>
  <p:slideViewPr>
    <p:cSldViewPr snapToGrid="0" snapToObjects="1">
      <p:cViewPr varScale="1">
        <p:scale>
          <a:sx n="78" d="100"/>
          <a:sy n="78" d="100"/>
        </p:scale>
        <p:origin x="172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a:solidFill>
          <a:srgbClr val="E85348"/>
        </a:solidFill>
      </dgm:spPr>
      <dgm:t>
        <a:bodyPr/>
        <a:lstStyle/>
        <a:p>
          <a:r>
            <a:rPr lang="el-GR" sz="1800" b="1" dirty="0">
              <a:latin typeface="Verdana" panose="020B0604030504040204" pitchFamily="34" charset="0"/>
              <a:ea typeface="Verdana" panose="020B0604030504040204" pitchFamily="34" charset="0"/>
              <a:cs typeface="Arial" pitchFamily="34" charset="0"/>
            </a:rPr>
            <a:t>Ένταξη και πολυμορφία</a:t>
          </a:r>
          <a:endParaRPr lang="en-US" sz="1800" dirty="0"/>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a:solidFill>
          <a:schemeClr val="accent6">
            <a:lumMod val="60000"/>
            <a:lumOff val="40000"/>
          </a:schemeClr>
        </a:solidFill>
      </dgm:spPr>
      <dgm:t>
        <a:bodyPr/>
        <a:lstStyle/>
        <a:p>
          <a:r>
            <a:rPr lang="el-GR" sz="1800" b="1" dirty="0">
              <a:latin typeface="Verdana" panose="020B0604030504040204" pitchFamily="34" charset="0"/>
              <a:ea typeface="Verdana" panose="020B0604030504040204" pitchFamily="34" charset="0"/>
              <a:cs typeface="Arial" pitchFamily="34" charset="0"/>
            </a:rPr>
            <a:t>Ψηφιακός Μετασχηματισμός</a:t>
          </a: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a:solidFill>
          <a:srgbClr val="BF95DF"/>
        </a:solidFill>
      </dgm:spPr>
      <dgm:t>
        <a:bodyPr/>
        <a:lstStyle/>
        <a:p>
          <a:r>
            <a:rPr lang="el-GR" sz="1800" b="1"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a:solidFill>
          <a:srgbClr val="53A194"/>
        </a:solidFill>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A9FEB8AA-AA9C-4684-85A6-1C2198D7B810}" type="pres">
      <dgm:prSet presAssocID="{574B1FC9-DF32-4AF7-98FD-A9F1BC630518}" presName="linear" presStyleCnt="0">
        <dgm:presLayoutVars>
          <dgm:dir/>
          <dgm:animLvl val="lvl"/>
          <dgm:resizeHandles val="exact"/>
        </dgm:presLayoutVars>
      </dgm:prSet>
      <dgm:spPr/>
    </dgm:pt>
    <dgm:pt modelId="{F33FA2D4-8AD9-4C7D-AAA8-6B5056F7C6D8}" type="pres">
      <dgm:prSet presAssocID="{5BE47B7F-2449-440D-81C7-D7C154E5611B}" presName="parentLin" presStyleCnt="0"/>
      <dgm:spPr/>
    </dgm:pt>
    <dgm:pt modelId="{8FF631FF-6D0E-4871-AFBE-D5642751B340}" type="pres">
      <dgm:prSet presAssocID="{5BE47B7F-2449-440D-81C7-D7C154E5611B}" presName="parentLeftMargin" presStyleLbl="node1" presStyleIdx="0" presStyleCnt="4"/>
      <dgm:spPr/>
    </dgm:pt>
    <dgm:pt modelId="{BB3D6BF5-5095-4117-97EA-E27AEB987679}" type="pres">
      <dgm:prSet presAssocID="{5BE47B7F-2449-440D-81C7-D7C154E5611B}" presName="parentText" presStyleLbl="node1" presStyleIdx="0" presStyleCnt="4">
        <dgm:presLayoutVars>
          <dgm:chMax val="0"/>
          <dgm:bulletEnabled val="1"/>
        </dgm:presLayoutVars>
      </dgm:prSet>
      <dgm:spPr/>
    </dgm:pt>
    <dgm:pt modelId="{1DB1D516-E5D8-4A46-B21F-B9E43818BB26}" type="pres">
      <dgm:prSet presAssocID="{5BE47B7F-2449-440D-81C7-D7C154E5611B}" presName="negativeSpace" presStyleCnt="0"/>
      <dgm:spPr/>
    </dgm:pt>
    <dgm:pt modelId="{C896ADA9-B71E-42A5-85E4-D0F809A0FA25}" type="pres">
      <dgm:prSet presAssocID="{5BE47B7F-2449-440D-81C7-D7C154E5611B}" presName="childText" presStyleLbl="conFgAcc1" presStyleIdx="0" presStyleCnt="4">
        <dgm:presLayoutVars>
          <dgm:bulletEnabled val="1"/>
        </dgm:presLayoutVars>
      </dgm:prSet>
      <dgm:spPr/>
    </dgm:pt>
    <dgm:pt modelId="{84DD4735-59EF-4700-A272-E5922A284CCB}" type="pres">
      <dgm:prSet presAssocID="{1B154CAA-7A9D-47AB-AD7A-65E6F1E751FC}" presName="spaceBetweenRectangles" presStyleCnt="0"/>
      <dgm:spPr/>
    </dgm:pt>
    <dgm:pt modelId="{19A82433-6365-476F-AA3D-19C2B01D2691}" type="pres">
      <dgm:prSet presAssocID="{A6186291-684B-4365-AF4B-3611BB08DCF0}" presName="parentLin" presStyleCnt="0"/>
      <dgm:spPr/>
    </dgm:pt>
    <dgm:pt modelId="{78DE2607-2811-41DC-8DFA-DC9FCD477DE3}" type="pres">
      <dgm:prSet presAssocID="{A6186291-684B-4365-AF4B-3611BB08DCF0}" presName="parentLeftMargin" presStyleLbl="node1" presStyleIdx="0" presStyleCnt="4"/>
      <dgm:spPr/>
    </dgm:pt>
    <dgm:pt modelId="{349B9609-3D08-4721-B732-B985BC4B8A7D}" type="pres">
      <dgm:prSet presAssocID="{A6186291-684B-4365-AF4B-3611BB08DCF0}" presName="parentText" presStyleLbl="node1" presStyleIdx="1" presStyleCnt="4">
        <dgm:presLayoutVars>
          <dgm:chMax val="0"/>
          <dgm:bulletEnabled val="1"/>
        </dgm:presLayoutVars>
      </dgm:prSet>
      <dgm:spPr/>
    </dgm:pt>
    <dgm:pt modelId="{06CB9487-7ECD-43FF-BE3D-9E68E188022B}" type="pres">
      <dgm:prSet presAssocID="{A6186291-684B-4365-AF4B-3611BB08DCF0}" presName="negativeSpace" presStyleCnt="0"/>
      <dgm:spPr/>
    </dgm:pt>
    <dgm:pt modelId="{5D6E09D1-2D7E-4DE6-9C1F-77FDAA5C2C49}" type="pres">
      <dgm:prSet presAssocID="{A6186291-684B-4365-AF4B-3611BB08DCF0}" presName="childText" presStyleLbl="conFgAcc1" presStyleIdx="1" presStyleCnt="4">
        <dgm:presLayoutVars>
          <dgm:bulletEnabled val="1"/>
        </dgm:presLayoutVars>
      </dgm:prSet>
      <dgm:spPr/>
    </dgm:pt>
    <dgm:pt modelId="{A3B37951-856B-407E-B6AE-BDA7D35EA779}" type="pres">
      <dgm:prSet presAssocID="{68FBA14E-7897-42D9-B5F2-2B1123A5E5F1}" presName="spaceBetweenRectangles" presStyleCnt="0"/>
      <dgm:spPr/>
    </dgm:pt>
    <dgm:pt modelId="{28E38481-0968-4A93-91EB-1E912BB5FA3B}" type="pres">
      <dgm:prSet presAssocID="{173C97C0-0631-4052-AB9E-886C984C138E}" presName="parentLin" presStyleCnt="0"/>
      <dgm:spPr/>
    </dgm:pt>
    <dgm:pt modelId="{C012E63D-2B37-470E-BBA1-C6D021C3601D}" type="pres">
      <dgm:prSet presAssocID="{173C97C0-0631-4052-AB9E-886C984C138E}" presName="parentLeftMargin" presStyleLbl="node1" presStyleIdx="1" presStyleCnt="4"/>
      <dgm:spPr/>
    </dgm:pt>
    <dgm:pt modelId="{61733A07-0E84-466C-9FE7-0CDA941F855A}" type="pres">
      <dgm:prSet presAssocID="{173C97C0-0631-4052-AB9E-886C984C138E}" presName="parentText" presStyleLbl="node1" presStyleIdx="2" presStyleCnt="4">
        <dgm:presLayoutVars>
          <dgm:chMax val="0"/>
          <dgm:bulletEnabled val="1"/>
        </dgm:presLayoutVars>
      </dgm:prSet>
      <dgm:spPr/>
    </dgm:pt>
    <dgm:pt modelId="{C5249508-8272-4B44-A12A-1C3C58C529CF}" type="pres">
      <dgm:prSet presAssocID="{173C97C0-0631-4052-AB9E-886C984C138E}" presName="negativeSpace" presStyleCnt="0"/>
      <dgm:spPr/>
    </dgm:pt>
    <dgm:pt modelId="{DF0771E4-8011-4FEA-8F2C-FF9E50EBA6B4}" type="pres">
      <dgm:prSet presAssocID="{173C97C0-0631-4052-AB9E-886C984C138E}" presName="childText" presStyleLbl="conFgAcc1" presStyleIdx="2" presStyleCnt="4">
        <dgm:presLayoutVars>
          <dgm:bulletEnabled val="1"/>
        </dgm:presLayoutVars>
      </dgm:prSet>
      <dgm:spPr/>
    </dgm:pt>
    <dgm:pt modelId="{D6FB47EF-F24C-4918-962C-ED8060C7DD3D}" type="pres">
      <dgm:prSet presAssocID="{AF2D9248-B315-453B-A40A-8A6C92282F12}" presName="spaceBetweenRectangles" presStyleCnt="0"/>
      <dgm:spPr/>
    </dgm:pt>
    <dgm:pt modelId="{3F1E4A5B-5A83-4B62-AAD8-EB6E6B9407F5}" type="pres">
      <dgm:prSet presAssocID="{511B0065-5922-49E0-B192-2FFF8DCCE65B}" presName="parentLin" presStyleCnt="0"/>
      <dgm:spPr/>
    </dgm:pt>
    <dgm:pt modelId="{C7C81DFE-C9E1-41E4-A57F-BC37F8475F3B}" type="pres">
      <dgm:prSet presAssocID="{511B0065-5922-49E0-B192-2FFF8DCCE65B}" presName="parentLeftMargin" presStyleLbl="node1" presStyleIdx="2" presStyleCnt="4"/>
      <dgm:spPr/>
    </dgm:pt>
    <dgm:pt modelId="{4EC71D1C-BA2B-4F69-B1AA-A6B228F1B94A}" type="pres">
      <dgm:prSet presAssocID="{511B0065-5922-49E0-B192-2FFF8DCCE65B}" presName="parentText" presStyleLbl="node1" presStyleIdx="3" presStyleCnt="4">
        <dgm:presLayoutVars>
          <dgm:chMax val="0"/>
          <dgm:bulletEnabled val="1"/>
        </dgm:presLayoutVars>
      </dgm:prSet>
      <dgm:spPr/>
    </dgm:pt>
    <dgm:pt modelId="{21C4BE07-185B-46DE-9361-01027CC12C53}" type="pres">
      <dgm:prSet presAssocID="{511B0065-5922-49E0-B192-2FFF8DCCE65B}" presName="negativeSpace" presStyleCnt="0"/>
      <dgm:spPr/>
    </dgm:pt>
    <dgm:pt modelId="{F8F184CE-A091-4777-A028-87F2A2B99B03}" type="pres">
      <dgm:prSet presAssocID="{511B0065-5922-49E0-B192-2FFF8DCCE65B}" presName="childText" presStyleLbl="conFgAcc1" presStyleIdx="3" presStyleCnt="4">
        <dgm:presLayoutVars>
          <dgm:bulletEnabled val="1"/>
        </dgm:presLayoutVars>
      </dgm:prSet>
      <dgm:spPr/>
    </dgm:pt>
  </dgm:ptLst>
  <dgm:cxnLst>
    <dgm:cxn modelId="{2D445E27-9B13-4E4B-B25A-F3665A78E48A}" type="presOf" srcId="{574B1FC9-DF32-4AF7-98FD-A9F1BC630518}" destId="{A9FEB8AA-AA9C-4684-85A6-1C2198D7B810}" srcOrd="0" destOrd="0" presId="urn:microsoft.com/office/officeart/2005/8/layout/list1"/>
    <dgm:cxn modelId="{54C2B928-262F-4D0E-A98C-9A0DB91A24A6}" srcId="{574B1FC9-DF32-4AF7-98FD-A9F1BC630518}" destId="{A6186291-684B-4365-AF4B-3611BB08DCF0}" srcOrd="1" destOrd="0" parTransId="{2FA6684E-F780-400B-8F17-A2ACB1C2F157}" sibTransId="{68FBA14E-7897-42D9-B5F2-2B1123A5E5F1}"/>
    <dgm:cxn modelId="{24A5C83D-32FB-49AB-8080-B8B2F9996A05}" srcId="{574B1FC9-DF32-4AF7-98FD-A9F1BC630518}" destId="{5BE47B7F-2449-440D-81C7-D7C154E5611B}" srcOrd="0" destOrd="0" parTransId="{608CED0F-BDA6-4522-9004-82BBD6C5703F}" sibTransId="{1B154CAA-7A9D-47AB-AD7A-65E6F1E751FC}"/>
    <dgm:cxn modelId="{FCD29F57-2CDD-4ABE-B669-C2D5D1FF6BA5}" type="presOf" srcId="{173C97C0-0631-4052-AB9E-886C984C138E}" destId="{C012E63D-2B37-470E-BBA1-C6D021C3601D}" srcOrd="0" destOrd="0" presId="urn:microsoft.com/office/officeart/2005/8/layout/list1"/>
    <dgm:cxn modelId="{0854FD85-B05B-4BD8-86CF-19112028E766}" type="presOf" srcId="{173C97C0-0631-4052-AB9E-886C984C138E}" destId="{61733A07-0E84-466C-9FE7-0CDA941F855A}" srcOrd="1" destOrd="0" presId="urn:microsoft.com/office/officeart/2005/8/layout/list1"/>
    <dgm:cxn modelId="{3BC740B7-00EF-4903-B870-138D139AD77D}" type="presOf" srcId="{5BE47B7F-2449-440D-81C7-D7C154E5611B}" destId="{BB3D6BF5-5095-4117-97EA-E27AEB987679}" srcOrd="1" destOrd="0" presId="urn:microsoft.com/office/officeart/2005/8/layout/list1"/>
    <dgm:cxn modelId="{F5F497B7-70A5-4AE5-A394-0608B6A0EC29}" type="presOf" srcId="{5BE47B7F-2449-440D-81C7-D7C154E5611B}" destId="{8FF631FF-6D0E-4871-AFBE-D5642751B340}" srcOrd="0" destOrd="0" presId="urn:microsoft.com/office/officeart/2005/8/layout/list1"/>
    <dgm:cxn modelId="{FD730FC2-7B0F-430A-813B-82CD3BA5C777}" type="presOf" srcId="{A6186291-684B-4365-AF4B-3611BB08DCF0}" destId="{349B9609-3D08-4721-B732-B985BC4B8A7D}" srcOrd="1" destOrd="0" presId="urn:microsoft.com/office/officeart/2005/8/layout/list1"/>
    <dgm:cxn modelId="{6D83EAC4-B6CA-4390-B304-66E29B429141}" type="presOf" srcId="{511B0065-5922-49E0-B192-2FFF8DCCE65B}" destId="{4EC71D1C-BA2B-4F69-B1AA-A6B228F1B94A}" srcOrd="1" destOrd="0" presId="urn:microsoft.com/office/officeart/2005/8/layout/list1"/>
    <dgm:cxn modelId="{5C0780E3-751F-4D90-B7FD-CDC6AFF2AF45}" srcId="{574B1FC9-DF32-4AF7-98FD-A9F1BC630518}" destId="{511B0065-5922-49E0-B192-2FFF8DCCE65B}" srcOrd="3" destOrd="0" parTransId="{1462EF78-3C6C-41CC-9FEB-2A767BBC39F3}" sibTransId="{91FA34E3-36D1-49E1-ACFB-04E16A4239DE}"/>
    <dgm:cxn modelId="{100CC1EC-4903-4CFF-ACED-5A3C3A484775}" type="presOf" srcId="{511B0065-5922-49E0-B192-2FFF8DCCE65B}" destId="{C7C81DFE-C9E1-41E4-A57F-BC37F8475F3B}" srcOrd="0" destOrd="0" presId="urn:microsoft.com/office/officeart/2005/8/layout/list1"/>
    <dgm:cxn modelId="{A8F4E8F0-2302-487B-803D-C1CB1ED9E717}" type="presOf" srcId="{A6186291-684B-4365-AF4B-3611BB08DCF0}" destId="{78DE2607-2811-41DC-8DFA-DC9FCD477DE3}" srcOrd="0" destOrd="0" presId="urn:microsoft.com/office/officeart/2005/8/layout/list1"/>
    <dgm:cxn modelId="{336D7BF5-2DD1-4E5E-9E96-BE6D732D5257}" srcId="{574B1FC9-DF32-4AF7-98FD-A9F1BC630518}" destId="{173C97C0-0631-4052-AB9E-886C984C138E}" srcOrd="2" destOrd="0" parTransId="{DBE094BC-1363-48FB-A320-85AE8D12A11B}" sibTransId="{AF2D9248-B315-453B-A40A-8A6C92282F12}"/>
    <dgm:cxn modelId="{6ABDA537-879A-446C-8048-ACD5D7D335E7}" type="presParOf" srcId="{A9FEB8AA-AA9C-4684-85A6-1C2198D7B810}" destId="{F33FA2D4-8AD9-4C7D-AAA8-6B5056F7C6D8}" srcOrd="0" destOrd="0" presId="urn:microsoft.com/office/officeart/2005/8/layout/list1"/>
    <dgm:cxn modelId="{3139946D-10FA-4FEA-8008-59C89D8C3C08}" type="presParOf" srcId="{F33FA2D4-8AD9-4C7D-AAA8-6B5056F7C6D8}" destId="{8FF631FF-6D0E-4871-AFBE-D5642751B340}" srcOrd="0" destOrd="0" presId="urn:microsoft.com/office/officeart/2005/8/layout/list1"/>
    <dgm:cxn modelId="{2ADA0E33-0181-4C47-85CF-7DBF16BDD7D1}" type="presParOf" srcId="{F33FA2D4-8AD9-4C7D-AAA8-6B5056F7C6D8}" destId="{BB3D6BF5-5095-4117-97EA-E27AEB987679}" srcOrd="1" destOrd="0" presId="urn:microsoft.com/office/officeart/2005/8/layout/list1"/>
    <dgm:cxn modelId="{CE161A9B-9ACE-4F61-8A69-D9E8AA6D17AA}" type="presParOf" srcId="{A9FEB8AA-AA9C-4684-85A6-1C2198D7B810}" destId="{1DB1D516-E5D8-4A46-B21F-B9E43818BB26}" srcOrd="1" destOrd="0" presId="urn:microsoft.com/office/officeart/2005/8/layout/list1"/>
    <dgm:cxn modelId="{17F2A462-4CE1-4048-B14E-507EACE8D843}" type="presParOf" srcId="{A9FEB8AA-AA9C-4684-85A6-1C2198D7B810}" destId="{C896ADA9-B71E-42A5-85E4-D0F809A0FA25}" srcOrd="2" destOrd="0" presId="urn:microsoft.com/office/officeart/2005/8/layout/list1"/>
    <dgm:cxn modelId="{7D14CCAA-E710-4D97-B74B-1A7100D3A726}" type="presParOf" srcId="{A9FEB8AA-AA9C-4684-85A6-1C2198D7B810}" destId="{84DD4735-59EF-4700-A272-E5922A284CCB}" srcOrd="3" destOrd="0" presId="urn:microsoft.com/office/officeart/2005/8/layout/list1"/>
    <dgm:cxn modelId="{35394EC2-A7F6-4C5B-AEF7-011D4C9700A0}" type="presParOf" srcId="{A9FEB8AA-AA9C-4684-85A6-1C2198D7B810}" destId="{19A82433-6365-476F-AA3D-19C2B01D2691}" srcOrd="4" destOrd="0" presId="urn:microsoft.com/office/officeart/2005/8/layout/list1"/>
    <dgm:cxn modelId="{78724996-5E87-4A3A-9AA8-30489A0B87F6}" type="presParOf" srcId="{19A82433-6365-476F-AA3D-19C2B01D2691}" destId="{78DE2607-2811-41DC-8DFA-DC9FCD477DE3}" srcOrd="0" destOrd="0" presId="urn:microsoft.com/office/officeart/2005/8/layout/list1"/>
    <dgm:cxn modelId="{C7F7326C-ED7E-4FAA-86C1-0CA02EFC2086}" type="presParOf" srcId="{19A82433-6365-476F-AA3D-19C2B01D2691}" destId="{349B9609-3D08-4721-B732-B985BC4B8A7D}" srcOrd="1" destOrd="0" presId="urn:microsoft.com/office/officeart/2005/8/layout/list1"/>
    <dgm:cxn modelId="{D8CDDBD7-CD55-480F-ACA4-56B7A3C3110B}" type="presParOf" srcId="{A9FEB8AA-AA9C-4684-85A6-1C2198D7B810}" destId="{06CB9487-7ECD-43FF-BE3D-9E68E188022B}" srcOrd="5" destOrd="0" presId="urn:microsoft.com/office/officeart/2005/8/layout/list1"/>
    <dgm:cxn modelId="{71C28081-00E0-4F3D-B15F-A99F6A60A808}" type="presParOf" srcId="{A9FEB8AA-AA9C-4684-85A6-1C2198D7B810}" destId="{5D6E09D1-2D7E-4DE6-9C1F-77FDAA5C2C49}" srcOrd="6" destOrd="0" presId="urn:microsoft.com/office/officeart/2005/8/layout/list1"/>
    <dgm:cxn modelId="{D49BF1BB-2FD7-4841-9DF6-A4B5E370DC5B}" type="presParOf" srcId="{A9FEB8AA-AA9C-4684-85A6-1C2198D7B810}" destId="{A3B37951-856B-407E-B6AE-BDA7D35EA779}" srcOrd="7" destOrd="0" presId="urn:microsoft.com/office/officeart/2005/8/layout/list1"/>
    <dgm:cxn modelId="{D6349ED3-5366-4D61-88AB-9370AFB3F0B6}" type="presParOf" srcId="{A9FEB8AA-AA9C-4684-85A6-1C2198D7B810}" destId="{28E38481-0968-4A93-91EB-1E912BB5FA3B}" srcOrd="8" destOrd="0" presId="urn:microsoft.com/office/officeart/2005/8/layout/list1"/>
    <dgm:cxn modelId="{2DDF5ED1-A95E-41DD-85CB-A49401E2F5F5}" type="presParOf" srcId="{28E38481-0968-4A93-91EB-1E912BB5FA3B}" destId="{C012E63D-2B37-470E-BBA1-C6D021C3601D}" srcOrd="0" destOrd="0" presId="urn:microsoft.com/office/officeart/2005/8/layout/list1"/>
    <dgm:cxn modelId="{4DF37359-297B-4589-B970-FE5DD126DB35}" type="presParOf" srcId="{28E38481-0968-4A93-91EB-1E912BB5FA3B}" destId="{61733A07-0E84-466C-9FE7-0CDA941F855A}" srcOrd="1" destOrd="0" presId="urn:microsoft.com/office/officeart/2005/8/layout/list1"/>
    <dgm:cxn modelId="{3493B498-E164-4FE4-9026-5EDD253BB169}" type="presParOf" srcId="{A9FEB8AA-AA9C-4684-85A6-1C2198D7B810}" destId="{C5249508-8272-4B44-A12A-1C3C58C529CF}" srcOrd="9" destOrd="0" presId="urn:microsoft.com/office/officeart/2005/8/layout/list1"/>
    <dgm:cxn modelId="{EA8CFFE1-3921-4CBD-8A21-FA5E01CA9BE6}" type="presParOf" srcId="{A9FEB8AA-AA9C-4684-85A6-1C2198D7B810}" destId="{DF0771E4-8011-4FEA-8F2C-FF9E50EBA6B4}" srcOrd="10" destOrd="0" presId="urn:microsoft.com/office/officeart/2005/8/layout/list1"/>
    <dgm:cxn modelId="{0EBC048B-727D-45BA-A1EE-21C11B14FDE8}" type="presParOf" srcId="{A9FEB8AA-AA9C-4684-85A6-1C2198D7B810}" destId="{D6FB47EF-F24C-4918-962C-ED8060C7DD3D}" srcOrd="11" destOrd="0" presId="urn:microsoft.com/office/officeart/2005/8/layout/list1"/>
    <dgm:cxn modelId="{3B67F2B3-45FA-4B40-AEC9-F56FF2CA9D20}" type="presParOf" srcId="{A9FEB8AA-AA9C-4684-85A6-1C2198D7B810}" destId="{3F1E4A5B-5A83-4B62-AAD8-EB6E6B9407F5}" srcOrd="12" destOrd="0" presId="urn:microsoft.com/office/officeart/2005/8/layout/list1"/>
    <dgm:cxn modelId="{8BBB3D15-1AEF-4B81-8465-3A3594B4D5A0}" type="presParOf" srcId="{3F1E4A5B-5A83-4B62-AAD8-EB6E6B9407F5}" destId="{C7C81DFE-C9E1-41E4-A57F-BC37F8475F3B}" srcOrd="0" destOrd="0" presId="urn:microsoft.com/office/officeart/2005/8/layout/list1"/>
    <dgm:cxn modelId="{3602C2A1-C936-4CA3-B2DE-AE212CD939C8}" type="presParOf" srcId="{3F1E4A5B-5A83-4B62-AAD8-EB6E6B9407F5}" destId="{4EC71D1C-BA2B-4F69-B1AA-A6B228F1B94A}" srcOrd="1" destOrd="0" presId="urn:microsoft.com/office/officeart/2005/8/layout/list1"/>
    <dgm:cxn modelId="{05AACC3F-E78B-4078-A619-030A80872C32}" type="presParOf" srcId="{A9FEB8AA-AA9C-4684-85A6-1C2198D7B810}" destId="{21C4BE07-185B-46DE-9361-01027CC12C53}" srcOrd="13" destOrd="0" presId="urn:microsoft.com/office/officeart/2005/8/layout/list1"/>
    <dgm:cxn modelId="{E2C88369-70AF-4E6F-9F57-9F19D42F23F1}" type="presParOf" srcId="{A9FEB8AA-AA9C-4684-85A6-1C2198D7B810}" destId="{F8F184CE-A091-4777-A028-87F2A2B99B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mn-lt"/>
              <a:ea typeface="Verdana" panose="020B0604030504040204" pitchFamily="34" charset="0"/>
            </a:rPr>
            <a:t>Φυσικές </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mn-lt"/>
              <a:ea typeface="Verdana" panose="020B0604030504040204" pitchFamily="34" charset="0"/>
            </a:rPr>
            <a:t>Μεικτές</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D271BF79-DD18-489F-992C-A4A4D9820968}">
      <dgm:prSet phldrT="[Text]" custT="1"/>
      <dgm:spPr/>
      <dgm:t>
        <a:bodyPr/>
        <a:lstStyle/>
        <a:p>
          <a:r>
            <a:rPr lang="el-GR" sz="1800" dirty="0">
              <a:latin typeface="+mn-lt"/>
              <a:ea typeface="Verdana" panose="020B0604030504040204" pitchFamily="34" charset="0"/>
            </a:rPr>
            <a:t>Πραγματοποιούνται με φυσική παρουσία των συμμετεχόντων</a:t>
          </a:r>
          <a:endParaRPr lang="en-US" sz="1800" dirty="0">
            <a:latin typeface="+mn-lt"/>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9AFE0AD7-7181-46F8-8A2D-C205046A3103}">
      <dgm:prSet phldrT="[Text]" custT="1"/>
      <dgm:spPr/>
      <dgm:t>
        <a:bodyPr/>
        <a:lstStyle/>
        <a:p>
          <a:r>
            <a:rPr lang="el-GR" sz="1800" dirty="0">
              <a:latin typeface="+mn-lt"/>
              <a:ea typeface="Verdana" panose="020B0604030504040204" pitchFamily="34" charset="0"/>
            </a:rPr>
            <a:t>Συνδυασμός Φυσικής    και Εικονικής Κινητικότητας</a:t>
          </a:r>
          <a:endParaRPr lang="en-US" sz="1800" dirty="0">
            <a:latin typeface="+mn-lt"/>
            <a:ea typeface="Verdana" panose="020B0604030504040204" pitchFamily="34" charset="0"/>
          </a:endParaRPr>
        </a:p>
      </dgm:t>
    </dgm:pt>
    <dgm:pt modelId="{2B257D7D-AD3D-4F24-9DEF-825550C68CAD}" type="parTrans" cxnId="{582FE8DC-4C78-41D0-978B-FFF150EE8BC9}">
      <dgm:prSet/>
      <dgm:spPr/>
      <dgm:t>
        <a:bodyPr/>
        <a:lstStyle/>
        <a:p>
          <a:endParaRPr lang="en-US"/>
        </a:p>
      </dgm:t>
    </dgm:pt>
    <dgm:pt modelId="{1C77610E-CF86-47C0-BABF-09E5F3445A09}" type="sibTrans" cxnId="{582FE8DC-4C78-41D0-978B-FFF150EE8BC9}">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5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835DFCB6-56E0-4230-AA2A-BAFC3A8CD3BB}" type="presOf" srcId="{9AFE0AD7-7181-46F8-8A2D-C205046A3103}" destId="{B6F61BA7-A624-4B4C-A7DB-BE39D6A23DFC}" srcOrd="0" destOrd="0" presId="urn:microsoft.com/office/officeart/2005/8/layout/vList6"/>
    <dgm:cxn modelId="{C1A675CC-AADC-40BD-B8A1-B359708333BD}" srcId="{049EC77D-C327-4E15-84D5-244E600E47E9}" destId="{621D2D9B-E391-41B2-A236-64AA4C9BB975}" srcOrd="0" destOrd="0" parTransId="{CA082D55-2E4E-41FE-B3AB-75E581AD1DEB}" sibTransId="{FC34C4F1-B620-4F71-A0D8-E36E8BD695BF}"/>
    <dgm:cxn modelId="{582FE8DC-4C78-41D0-978B-FFF150EE8BC9}" srcId="{27F33C87-F19A-4F30-82EB-5C01299924D1}" destId="{9AFE0AD7-7181-46F8-8A2D-C205046A3103}" srcOrd="0" destOrd="0" parTransId="{2B257D7D-AD3D-4F24-9DEF-825550C68CAD}" sibTransId="{1C77610E-CF86-47C0-BABF-09E5F3445A09}"/>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mn-lt"/>
              <a:ea typeface="Verdana" panose="020B0604030504040204" pitchFamily="34" charset="0"/>
            </a:rPr>
            <a:t>Βάσει μοναδιαίου κόστους</a:t>
          </a:r>
          <a:endParaRPr lang="en-US" sz="2200" b="1" dirty="0">
            <a:latin typeface="+mn-lt"/>
            <a:ea typeface="Verdana" panose="020B060403050404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Οργανωτικά έξοδα</a:t>
          </a:r>
          <a:endParaRPr lang="en-US" sz="1800" dirty="0">
            <a:solidFill>
              <a:schemeClr val="tx1"/>
            </a:solidFill>
            <a:latin typeface="+mn-lt"/>
            <a:ea typeface="Verdana" panose="020B060403050404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mn-lt"/>
              <a:ea typeface="Verdana" panose="020B0604030504040204" pitchFamily="34" charset="0"/>
            </a:rPr>
            <a:t>Βάσει πραγματικών εξόδων</a:t>
          </a:r>
          <a:endParaRPr lang="en-US" sz="2200" b="1" dirty="0">
            <a:latin typeface="+mn-lt"/>
            <a:ea typeface="Verdana" panose="020B060403050404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41CCD283-0814-439B-8060-7F6E6DC0A7FD}">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ταξιδιού</a:t>
          </a:r>
          <a:endParaRPr lang="en-US" sz="1800" dirty="0">
            <a:solidFill>
              <a:schemeClr val="tx1"/>
            </a:solidFill>
            <a:latin typeface="+mn-lt"/>
            <a:ea typeface="Verdana" panose="020B0604030504040204" pitchFamily="34" charset="0"/>
          </a:endParaRPr>
        </a:p>
      </dgm:t>
    </dgm:pt>
    <dgm:pt modelId="{57C25620-9FF0-4ABD-B68F-70C1AE75BD21}" type="parTrans" cxnId="{CD0B5D50-481A-497F-8120-4F13AD663CF7}">
      <dgm:prSet/>
      <dgm:spPr/>
      <dgm:t>
        <a:bodyPr/>
        <a:lstStyle/>
        <a:p>
          <a:endParaRPr lang="en-CY"/>
        </a:p>
      </dgm:t>
    </dgm:pt>
    <dgm:pt modelId="{D7EAAED2-1A6F-4478-BFDF-4F95DAC41A5C}" type="sibTrans" cxnId="{CD0B5D50-481A-497F-8120-4F13AD663CF7}">
      <dgm:prSet/>
      <dgm:spPr/>
      <dgm:t>
        <a:bodyPr/>
        <a:lstStyle/>
        <a:p>
          <a:endParaRPr lang="en-CY"/>
        </a:p>
      </dgm:t>
    </dgm:pt>
    <dgm:pt modelId="{019EEF25-0182-4465-BB39-83BEAC90ACE5}">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ατομικής στήριξης (διαβίωσης)</a:t>
          </a:r>
          <a:endParaRPr lang="en-US" sz="1800" dirty="0">
            <a:solidFill>
              <a:schemeClr val="tx1"/>
            </a:solidFill>
            <a:latin typeface="+mn-lt"/>
            <a:ea typeface="Verdana" panose="020B0604030504040204" pitchFamily="34" charset="0"/>
          </a:endParaRPr>
        </a:p>
      </dgm:t>
    </dgm:pt>
    <dgm:pt modelId="{0D3FBE62-F843-46DA-B88E-E8F41C0D21FC}" type="parTrans" cxnId="{6371CA82-2FE4-4C71-96A3-E343561BF7A6}">
      <dgm:prSet/>
      <dgm:spPr/>
      <dgm:t>
        <a:bodyPr/>
        <a:lstStyle/>
        <a:p>
          <a:endParaRPr lang="en-CY"/>
        </a:p>
      </dgm:t>
    </dgm:pt>
    <dgm:pt modelId="{C8317955-7E5C-4ED7-861D-EEACF859EF23}" type="sibTrans" cxnId="{6371CA82-2FE4-4C71-96A3-E343561BF7A6}">
      <dgm:prSet/>
      <dgm:spPr/>
      <dgm:t>
        <a:bodyPr/>
        <a:lstStyle/>
        <a:p>
          <a:endParaRPr lang="en-CY"/>
        </a:p>
      </dgm:t>
    </dgm:pt>
    <dgm:pt modelId="{987381F5-9A12-46E7-AFD7-99BF7924253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Δίδακτρα σεμιναρίων</a:t>
          </a:r>
          <a:r>
            <a:rPr lang="en-US"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Μόνο για Προσωπικό</a:t>
          </a:r>
          <a:r>
            <a:rPr lang="en-US" sz="1800" dirty="0">
              <a:solidFill>
                <a:schemeClr val="tx1"/>
              </a:solidFill>
              <a:latin typeface="+mn-lt"/>
              <a:ea typeface="Verdana" panose="020B0604030504040204" pitchFamily="34" charset="0"/>
            </a:rPr>
            <a:t>)</a:t>
          </a:r>
        </a:p>
      </dgm:t>
    </dgm:pt>
    <dgm:pt modelId="{A7E2D955-1014-42AB-A907-1CA8EAF91DA5}" type="parTrans" cxnId="{2FF13F75-380A-45C5-B894-4475DB6357C9}">
      <dgm:prSet/>
      <dgm:spPr/>
      <dgm:t>
        <a:bodyPr/>
        <a:lstStyle/>
        <a:p>
          <a:endParaRPr lang="en-CY"/>
        </a:p>
      </dgm:t>
    </dgm:pt>
    <dgm:pt modelId="{0D3EB450-5E3E-414F-BC4E-9135376D49D8}" type="sibTrans" cxnId="{2FF13F75-380A-45C5-B894-4475DB6357C9}">
      <dgm:prSet/>
      <dgm:spPr/>
      <dgm:t>
        <a:bodyPr/>
        <a:lstStyle/>
        <a:p>
          <a:endParaRPr lang="en-CY"/>
        </a:p>
      </dgm:t>
    </dgm:pt>
    <dgm:pt modelId="{65873638-9068-453B-8DF7-2E9885A2998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Προπαρασκευαστικές επισκέψεις</a:t>
          </a:r>
          <a:endParaRPr lang="en-US" sz="1800" dirty="0">
            <a:solidFill>
              <a:schemeClr val="tx1"/>
            </a:solidFill>
            <a:latin typeface="+mn-lt"/>
            <a:ea typeface="Verdana" panose="020B0604030504040204" pitchFamily="34" charset="0"/>
          </a:endParaRPr>
        </a:p>
      </dgm:t>
    </dgm:pt>
    <dgm:pt modelId="{909130C6-E0BB-4C28-9F3F-64D12D0F8872}" type="parTrans" cxnId="{BE085E80-CA85-462E-97AD-4BE6BFCDC1EF}">
      <dgm:prSet/>
      <dgm:spPr/>
      <dgm:t>
        <a:bodyPr/>
        <a:lstStyle/>
        <a:p>
          <a:endParaRPr lang="en-CY"/>
        </a:p>
      </dgm:t>
    </dgm:pt>
    <dgm:pt modelId="{8451AC6E-A099-477C-B4AE-C28765B563BD}" type="sibTrans" cxnId="{BE085E80-CA85-462E-97AD-4BE6BFCDC1EF}">
      <dgm:prSet/>
      <dgm:spPr/>
      <dgm:t>
        <a:bodyPr/>
        <a:lstStyle/>
        <a:p>
          <a:endParaRPr lang="en-CY"/>
        </a:p>
      </dgm:t>
    </dgm:pt>
    <dgm:pt modelId="{0DAC5EE5-5FB2-4655-B198-EEF57D58A4E4}">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γλωσσικής προετοιμασίας (όπου εφαρμόζεται)</a:t>
          </a:r>
          <a:endParaRPr lang="en-US" sz="1800" dirty="0">
            <a:solidFill>
              <a:schemeClr val="tx1"/>
            </a:solidFill>
            <a:latin typeface="+mn-lt"/>
            <a:ea typeface="Verdana" panose="020B0604030504040204" pitchFamily="34" charset="0"/>
          </a:endParaRPr>
        </a:p>
      </dgm:t>
    </dgm:pt>
    <dgm:pt modelId="{B5810089-E817-481A-AEFE-8B0138BC9060}" type="parTrans" cxnId="{4F801E70-A1AD-47F6-A977-8545879ABBA5}">
      <dgm:prSet/>
      <dgm:spPr/>
      <dgm:t>
        <a:bodyPr/>
        <a:lstStyle/>
        <a:p>
          <a:endParaRPr lang="en-CY"/>
        </a:p>
      </dgm:t>
    </dgm:pt>
    <dgm:pt modelId="{2ABDD839-51F8-4CEC-9B39-EA2377C518E0}" type="sibTrans" cxnId="{4F801E70-A1AD-47F6-A977-8545879ABBA5}">
      <dgm:prSet/>
      <dgm:spPr/>
      <dgm:t>
        <a:bodyPr/>
        <a:lstStyle/>
        <a:p>
          <a:endParaRPr lang="en-CY"/>
        </a:p>
      </dgm:t>
    </dgm:pt>
    <dgm:pt modelId="{BF39CBCD-97F2-4589-83CC-A75F860D6E3D}">
      <dgm:prSe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9BE52E6B-37D8-4697-9A51-0B9297071208}">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Στήριξη συμπερίληψης για οργανισμούς</a:t>
          </a:r>
          <a:endParaRPr lang="en-US" sz="1800" dirty="0">
            <a:solidFill>
              <a:schemeClr val="tx1"/>
            </a:solidFill>
            <a:latin typeface="+mn-lt"/>
            <a:ea typeface="Verdana" panose="020B0604030504040204" pitchFamily="34" charset="0"/>
          </a:endParaRPr>
        </a:p>
      </dgm:t>
    </dgm:pt>
    <dgm:pt modelId="{964D992A-F6C4-46D0-AE65-6ED1E99F29E2}" type="parTrans" cxnId="{3A2CADEE-3564-4AA6-BFD7-CD2F1FFA0751}">
      <dgm:prSet/>
      <dgm:spPr/>
      <dgm:t>
        <a:bodyPr/>
        <a:lstStyle/>
        <a:p>
          <a:endParaRPr lang="en-US"/>
        </a:p>
      </dgm:t>
    </dgm:pt>
    <dgm:pt modelId="{8A951CA7-6CA5-4F96-8F75-F5CF05F46B71}" type="sibTrans" cxnId="{3A2CADEE-3564-4AA6-BFD7-CD2F1FFA0751}">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105457" custScaleY="12654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dgm:presLayoutVars>
          <dgm:bulletEnabled val="1"/>
        </dgm:presLayoutVars>
      </dgm:prSet>
      <dgm:spPr/>
    </dgm:pt>
    <dgm:pt modelId="{7FB70556-8499-4A16-9503-7601EF30D601}" type="pres">
      <dgm:prSet presAssocID="{5AEF1A82-1E49-4640-9F7F-167CCADB81D7}" presName="parentText" presStyleLbl="node1" presStyleIdx="1" presStyleCnt="2" custScaleX="106293" custScaleY="118187">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8E8EC404-AAA7-45AF-8040-70F9B96F099E}" type="presOf" srcId="{7208BF59-1FE9-426B-AF23-5D9DBA858B49}" destId="{95500D3E-20F7-4931-A624-9154A111CE1B}" srcOrd="0" destOrd="0" presId="urn:microsoft.com/office/officeart/2005/8/layout/vList2"/>
    <dgm:cxn modelId="{4689B30C-29E6-4233-8D49-8FA8E5D9C591}" type="presOf" srcId="{EC97BECF-4265-4660-928E-19C0CED322FC}" destId="{6245224C-24B1-4EB6-89E4-DD24CF4C1E74}" srcOrd="0" destOrd="0" presId="urn:microsoft.com/office/officeart/2005/8/layout/vList2"/>
    <dgm:cxn modelId="{8927BE13-3F37-45AD-81AF-74D4AFB75F34}" type="presOf" srcId="{5AEF1A82-1E49-4640-9F7F-167CCADB81D7}" destId="{7FB70556-8499-4A16-9503-7601EF30D601}" srcOrd="0" destOrd="0" presId="urn:microsoft.com/office/officeart/2005/8/layout/vList2"/>
    <dgm:cxn modelId="{4294E725-FC60-4114-886F-C0778C0EAB32}" type="presOf" srcId="{BF39CBCD-97F2-4589-83CC-A75F860D6E3D}" destId="{5661C2E9-7FB6-40F4-A401-8B2B73FC6636}" srcOrd="0" destOrd="1" presId="urn:microsoft.com/office/officeart/2005/8/layout/vList2"/>
    <dgm:cxn modelId="{E11A1D37-0D3E-4099-9C7E-09CA2783524A}" type="presOf" srcId="{9BE52E6B-37D8-4697-9A51-0B9297071208}" destId="{95500D3E-20F7-4931-A624-9154A111CE1B}" srcOrd="0" destOrd="6" presId="urn:microsoft.com/office/officeart/2005/8/layout/vList2"/>
    <dgm:cxn modelId="{4CF7A738-A9E7-47AB-9835-F9B2D47910D9}" type="presOf" srcId="{987381F5-9A12-46E7-AFD7-99BF79242537}" destId="{95500D3E-20F7-4931-A624-9154A111CE1B}" srcOrd="0" destOrd="3" presId="urn:microsoft.com/office/officeart/2005/8/layout/vList2"/>
    <dgm:cxn modelId="{C1EBFD3E-8462-4D5C-AD9B-38C52E5EA4E1}" type="presOf" srcId="{65873638-9068-453B-8DF7-2E9885A29987}" destId="{95500D3E-20F7-4931-A624-9154A111CE1B}" srcOrd="0" destOrd="4"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AC748C61-46C0-4814-B6EF-9C11C07A89BD}" type="presOf" srcId="{41CCD283-0814-439B-8060-7F6E6DC0A7FD}" destId="{95500D3E-20F7-4931-A624-9154A111CE1B}" srcOrd="0" destOrd="1"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4F801E70-A1AD-47F6-A977-8545879ABBA5}" srcId="{0AEA81AA-F241-44A8-B507-8603DCBB4FBE}" destId="{0DAC5EE5-5FB2-4655-B198-EEF57D58A4E4}" srcOrd="5" destOrd="0" parTransId="{B5810089-E817-481A-AEFE-8B0138BC9060}" sibTransId="{2ABDD839-51F8-4CEC-9B39-EA2377C518E0}"/>
    <dgm:cxn modelId="{CD0B5D50-481A-497F-8120-4F13AD663CF7}" srcId="{0AEA81AA-F241-44A8-B507-8603DCBB4FBE}" destId="{41CCD283-0814-439B-8060-7F6E6DC0A7FD}" srcOrd="1" destOrd="0" parTransId="{57C25620-9FF0-4ABD-B68F-70C1AE75BD21}" sibTransId="{D7EAAED2-1A6F-4478-BFDF-4F95DAC41A5C}"/>
    <dgm:cxn modelId="{B9DDAF70-D177-4AE6-B003-A09CD8EE601C}" type="presOf" srcId="{0DAC5EE5-5FB2-4655-B198-EEF57D58A4E4}" destId="{95500D3E-20F7-4931-A624-9154A111CE1B}" srcOrd="0" destOrd="5" presId="urn:microsoft.com/office/officeart/2005/8/layout/vList2"/>
    <dgm:cxn modelId="{2FF13F75-380A-45C5-B894-4475DB6357C9}" srcId="{0AEA81AA-F241-44A8-B507-8603DCBB4FBE}" destId="{987381F5-9A12-46E7-AFD7-99BF79242537}" srcOrd="3" destOrd="0" parTransId="{A7E2D955-1014-42AB-A907-1CA8EAF91DA5}" sibTransId="{0D3EB450-5E3E-414F-BC4E-9135376D49D8}"/>
    <dgm:cxn modelId="{4810A358-6314-4B50-83DE-52C3597EB8A0}" type="presOf" srcId="{A453FD26-6B35-4400-88CF-FF0CEF2833E9}" destId="{5661C2E9-7FB6-40F4-A401-8B2B73FC6636}" srcOrd="0" destOrd="0" presId="urn:microsoft.com/office/officeart/2005/8/layout/vList2"/>
    <dgm:cxn modelId="{BE085E80-CA85-462E-97AD-4BE6BFCDC1EF}" srcId="{0AEA81AA-F241-44A8-B507-8603DCBB4FBE}" destId="{65873638-9068-453B-8DF7-2E9885A29987}" srcOrd="4" destOrd="0" parTransId="{909130C6-E0BB-4C28-9F3F-64D12D0F8872}" sibTransId="{8451AC6E-A099-477C-B4AE-C28765B563BD}"/>
    <dgm:cxn modelId="{6371CA82-2FE4-4C71-96A3-E343561BF7A6}" srcId="{0AEA81AA-F241-44A8-B507-8603DCBB4FBE}" destId="{019EEF25-0182-4465-BB39-83BEAC90ACE5}" srcOrd="2" destOrd="0" parTransId="{0D3FBE62-F843-46DA-B88E-E8F41C0D21FC}" sibTransId="{C8317955-7E5C-4ED7-861D-EEACF859EF23}"/>
    <dgm:cxn modelId="{444F51BC-0F7F-49D2-9146-F55CFD70C52E}" type="presOf" srcId="{0AEA81AA-F241-44A8-B507-8603DCBB4FBE}" destId="{B6AFAD86-D97F-49F3-991D-89CB1110D0FC}" srcOrd="0" destOrd="0" presId="urn:microsoft.com/office/officeart/2005/8/layout/vList2"/>
    <dgm:cxn modelId="{7C4559CC-3D09-4619-861F-1E760E14C6D3}" type="presOf" srcId="{019EEF25-0182-4465-BB39-83BEAC90ACE5}"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A43649EA-005D-4AAF-BBFB-28E9D9AF2B16}" srcId="{5AEF1A82-1E49-4640-9F7F-167CCADB81D7}" destId="{A453FD26-6B35-4400-88CF-FF0CEF2833E9}" srcOrd="0" destOrd="0" parTransId="{540201CB-69CD-49D3-976A-46B6FFFC3AFB}" sibTransId="{FBD84BEE-CBE5-442C-9522-2A08CAB83FEB}"/>
    <dgm:cxn modelId="{3A2CADEE-3564-4AA6-BFD7-CD2F1FFA0751}" srcId="{0AEA81AA-F241-44A8-B507-8603DCBB4FBE}" destId="{9BE52E6B-37D8-4697-9A51-0B9297071208}" srcOrd="6" destOrd="0" parTransId="{964D992A-F6C4-46D0-AE65-6ED1E99F29E2}" sibTransId="{8A951CA7-6CA5-4F96-8F75-F5CF05F46B71}"/>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A26BD-774D-41AB-8743-B4F5E553F12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B741DB56-2496-4126-B552-AFCB5E9E714A}">
      <dgm:prSet phldrT="[Text]" custT="1"/>
      <dgm:spPr/>
      <dgm:t>
        <a:bodyPr/>
        <a:lstStyle/>
        <a:p>
          <a:r>
            <a:rPr lang="el-GR" sz="1800" dirty="0">
              <a:solidFill>
                <a:schemeClr val="tx1"/>
              </a:solidFill>
              <a:latin typeface="+mn-lt"/>
              <a:ea typeface="Verdana" panose="020B0604030504040204" pitchFamily="34" charset="0"/>
            </a:rPr>
            <a:t>Είδη Κινητικοτήτων</a:t>
          </a:r>
          <a:endParaRPr lang="en-US" sz="1800" dirty="0">
            <a:solidFill>
              <a:schemeClr val="tx1"/>
            </a:solidFill>
            <a:latin typeface="+mn-lt"/>
            <a:ea typeface="Verdana" panose="020B0604030504040204" pitchFamily="34" charset="0"/>
          </a:endParaRPr>
        </a:p>
      </dgm:t>
    </dgm:pt>
    <dgm:pt modelId="{79456CBB-EB60-4867-B22B-83544629F0D2}" type="parTrans" cxnId="{8AD1CEAA-42EE-4971-99C9-CA383A1BAAC9}">
      <dgm:prSet/>
      <dgm:spPr/>
      <dgm:t>
        <a:bodyPr/>
        <a:lstStyle/>
        <a:p>
          <a:endParaRPr lang="en-US" sz="1600"/>
        </a:p>
      </dgm:t>
    </dgm:pt>
    <dgm:pt modelId="{D82B9694-A546-4BD1-8666-0F8700B663E3}" type="sibTrans" cxnId="{8AD1CEAA-42EE-4971-99C9-CA383A1BAAC9}">
      <dgm:prSet/>
      <dgm:spPr/>
      <dgm:t>
        <a:bodyPr/>
        <a:lstStyle/>
        <a:p>
          <a:endParaRPr lang="en-US" sz="1600"/>
        </a:p>
      </dgm:t>
    </dgm:pt>
    <dgm:pt modelId="{3AFC6F47-9D43-41F5-828C-038BE9608B39}">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2</a:t>
          </a:r>
          <a:endParaRPr lang="en-US" sz="1600" b="1" dirty="0">
            <a:solidFill>
              <a:schemeClr val="tx1"/>
            </a:solidFill>
            <a:latin typeface="Verdana" panose="020B0604030504040204" pitchFamily="34" charset="0"/>
            <a:ea typeface="Verdana" panose="020B0604030504040204" pitchFamily="34" charset="0"/>
          </a:endParaRPr>
        </a:p>
      </dgm:t>
    </dgm:pt>
    <dgm:pt modelId="{9AEA3E15-52EB-4076-AA26-BA3BB9EE8C5B}" type="parTrans" cxnId="{DEFBB5FC-4F1C-4EDE-96C5-16D0EDD508C7}">
      <dgm:prSet/>
      <dgm:spPr/>
      <dgm:t>
        <a:bodyPr/>
        <a:lstStyle/>
        <a:p>
          <a:endParaRPr lang="en-US" sz="1600"/>
        </a:p>
      </dgm:t>
    </dgm:pt>
    <dgm:pt modelId="{69489504-8667-44FC-92E7-1D4BA997F5AF}" type="sibTrans" cxnId="{DEFBB5FC-4F1C-4EDE-96C5-16D0EDD508C7}">
      <dgm:prSet/>
      <dgm:spPr/>
      <dgm:t>
        <a:bodyPr/>
        <a:lstStyle/>
        <a:p>
          <a:endParaRPr lang="en-US" sz="1600"/>
        </a:p>
      </dgm:t>
    </dgm:pt>
    <dgm:pt modelId="{F57FD054-546F-41B9-A290-969208D4E0DB}">
      <dgm:prSet custT="1"/>
      <dgm:spPr/>
      <dgm:t>
        <a:bodyPr/>
        <a:lstStyle/>
        <a:p>
          <a:r>
            <a:rPr lang="el-GR" sz="1800" dirty="0">
              <a:solidFill>
                <a:schemeClr val="tx1"/>
              </a:solidFill>
              <a:latin typeface="+mn-lt"/>
              <a:ea typeface="Verdana" panose="020B0604030504040204" pitchFamily="34" charset="0"/>
            </a:rPr>
            <a:t>Επιλέξιμοι συμμετέχοντες οργανισμοί</a:t>
          </a:r>
          <a:endParaRPr lang="en-US" sz="1800" dirty="0">
            <a:solidFill>
              <a:schemeClr val="tx1"/>
            </a:solidFill>
            <a:latin typeface="+mn-lt"/>
            <a:ea typeface="Verdana" panose="020B0604030504040204" pitchFamily="34" charset="0"/>
          </a:endParaRPr>
        </a:p>
      </dgm:t>
    </dgm:pt>
    <dgm:pt modelId="{90B27BA8-AA9B-408C-BAB5-2F03806D135C}" type="parTrans" cxnId="{7B3DEC6C-C9AA-4EAB-B994-AFE7D279C869}">
      <dgm:prSet/>
      <dgm:spPr/>
      <dgm:t>
        <a:bodyPr/>
        <a:lstStyle/>
        <a:p>
          <a:endParaRPr lang="en-US" sz="1600"/>
        </a:p>
      </dgm:t>
    </dgm:pt>
    <dgm:pt modelId="{CDA0D692-70FE-4D5E-88AB-1E4BEE196A40}" type="sibTrans" cxnId="{7B3DEC6C-C9AA-4EAB-B994-AFE7D279C869}">
      <dgm:prSet/>
      <dgm:spPr/>
      <dgm:t>
        <a:bodyPr/>
        <a:lstStyle/>
        <a:p>
          <a:endParaRPr lang="en-US" sz="1600"/>
        </a:p>
      </dgm:t>
    </dgm:pt>
    <dgm:pt modelId="{A293B9CF-4342-4B74-9671-67C20B2AB9C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3</a:t>
          </a:r>
          <a:endParaRPr lang="en-US" sz="1600" b="1" dirty="0">
            <a:solidFill>
              <a:schemeClr val="tx1"/>
            </a:solidFill>
            <a:latin typeface="Verdana" panose="020B0604030504040204" pitchFamily="34" charset="0"/>
            <a:ea typeface="Verdana" panose="020B0604030504040204" pitchFamily="34" charset="0"/>
          </a:endParaRPr>
        </a:p>
      </dgm:t>
    </dgm:pt>
    <dgm:pt modelId="{E55BA654-97FF-4EA0-8E16-B0A0A8FFB589}" type="parTrans" cxnId="{741593B2-DFB8-4744-9D45-76FE41177E34}">
      <dgm:prSet/>
      <dgm:spPr/>
      <dgm:t>
        <a:bodyPr/>
        <a:lstStyle/>
        <a:p>
          <a:endParaRPr lang="en-US" sz="1600"/>
        </a:p>
      </dgm:t>
    </dgm:pt>
    <dgm:pt modelId="{C86B7AD5-20C3-42E5-B741-A53919AE9364}" type="sibTrans" cxnId="{741593B2-DFB8-4744-9D45-76FE41177E34}">
      <dgm:prSet/>
      <dgm:spPr/>
      <dgm:t>
        <a:bodyPr/>
        <a:lstStyle/>
        <a:p>
          <a:endParaRPr lang="en-US" sz="1600"/>
        </a:p>
      </dgm:t>
    </dgm:pt>
    <dgm:pt modelId="{63869A37-A428-4AC8-BE52-4E63B95EAFB1}">
      <dgm:prSet custT="1"/>
      <dgm:spPr/>
      <dgm:t>
        <a:bodyPr/>
        <a:lstStyle/>
        <a:p>
          <a:r>
            <a:rPr lang="el-GR" sz="1800" dirty="0">
              <a:solidFill>
                <a:schemeClr val="tx1"/>
              </a:solidFill>
              <a:latin typeface="+mn-lt"/>
              <a:ea typeface="Verdana" panose="020B0604030504040204" pitchFamily="34" charset="0"/>
            </a:rPr>
            <a:t>Επιλέξιμοι συμμετέχοντες</a:t>
          </a:r>
          <a:endParaRPr lang="en-US" sz="1800" dirty="0">
            <a:solidFill>
              <a:schemeClr val="tx1"/>
            </a:solidFill>
            <a:latin typeface="+mn-lt"/>
            <a:ea typeface="Verdana" panose="020B0604030504040204" pitchFamily="34" charset="0"/>
          </a:endParaRPr>
        </a:p>
      </dgm:t>
    </dgm:pt>
    <dgm:pt modelId="{86C8D9A4-C05A-4247-AD15-A9148BCD46D4}" type="parTrans" cxnId="{ABCBBB19-4C84-4E06-A492-6CF40A1CC8A9}">
      <dgm:prSet/>
      <dgm:spPr/>
      <dgm:t>
        <a:bodyPr/>
        <a:lstStyle/>
        <a:p>
          <a:endParaRPr lang="en-US" sz="1600"/>
        </a:p>
      </dgm:t>
    </dgm:pt>
    <dgm:pt modelId="{919CF10F-BA39-40B8-9FEA-41795C35C9DF}" type="sibTrans" cxnId="{ABCBBB19-4C84-4E06-A492-6CF40A1CC8A9}">
      <dgm:prSet/>
      <dgm:spPr/>
      <dgm:t>
        <a:bodyPr/>
        <a:lstStyle/>
        <a:p>
          <a:endParaRPr lang="en-US" sz="1600"/>
        </a:p>
      </dgm:t>
    </dgm:pt>
    <dgm:pt modelId="{F677A3DA-47E9-415E-B84F-EFA779E59A8A}">
      <dgm:prSet custT="1"/>
      <dgm:spPr/>
      <dgm:t>
        <a:bodyPr/>
        <a:lstStyle/>
        <a:p>
          <a:r>
            <a:rPr lang="el-GR" sz="1600" b="1" dirty="0">
              <a:solidFill>
                <a:schemeClr val="tx1"/>
              </a:solidFill>
              <a:latin typeface="Verdana" panose="020B0604030504040204" pitchFamily="34" charset="0"/>
              <a:ea typeface="Verdana" panose="020B0604030504040204" pitchFamily="34" charset="0"/>
            </a:rPr>
            <a:t>1</a:t>
          </a:r>
        </a:p>
      </dgm:t>
    </dgm:pt>
    <dgm:pt modelId="{B8DC6D7E-C3BD-4E7A-A4AB-3997ECA50264}" type="parTrans" cxnId="{540389AE-8F5E-4FAD-AA13-6BEF22B039F0}">
      <dgm:prSet/>
      <dgm:spPr/>
      <dgm:t>
        <a:bodyPr/>
        <a:lstStyle/>
        <a:p>
          <a:endParaRPr lang="en-US" sz="1600"/>
        </a:p>
      </dgm:t>
    </dgm:pt>
    <dgm:pt modelId="{73CF0AB8-6D96-4C70-A5D1-2397DA51BE1D}" type="sibTrans" cxnId="{540389AE-8F5E-4FAD-AA13-6BEF22B039F0}">
      <dgm:prSet/>
      <dgm:spPr/>
      <dgm:t>
        <a:bodyPr/>
        <a:lstStyle/>
        <a:p>
          <a:endParaRPr lang="en-US" sz="1600"/>
        </a:p>
      </dgm:t>
    </dgm:pt>
    <dgm:pt modelId="{49364BEA-8E39-4E8B-86DF-90AF64DCCEA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4</a:t>
          </a:r>
          <a:endParaRPr lang="en-US" sz="1600" b="1" dirty="0">
            <a:solidFill>
              <a:schemeClr val="tx1"/>
            </a:solidFill>
            <a:latin typeface="Verdana" panose="020B0604030504040204" pitchFamily="34" charset="0"/>
            <a:ea typeface="Verdana" panose="020B0604030504040204" pitchFamily="34" charset="0"/>
          </a:endParaRPr>
        </a:p>
      </dgm:t>
    </dgm:pt>
    <dgm:pt modelId="{4727F5CE-79C4-418B-930B-01B64385F5CD}" type="parTrans" cxnId="{D4DFA234-951A-4AD1-AD6E-EDBE68D8DA74}">
      <dgm:prSet/>
      <dgm:spPr/>
      <dgm:t>
        <a:bodyPr/>
        <a:lstStyle/>
        <a:p>
          <a:endParaRPr lang="en-US" sz="1600"/>
        </a:p>
      </dgm:t>
    </dgm:pt>
    <dgm:pt modelId="{E38D8A40-B35B-4993-8145-3D37E852B8DA}" type="sibTrans" cxnId="{D4DFA234-951A-4AD1-AD6E-EDBE68D8DA74}">
      <dgm:prSet/>
      <dgm:spPr/>
      <dgm:t>
        <a:bodyPr/>
        <a:lstStyle/>
        <a:p>
          <a:endParaRPr lang="en-US" sz="1600"/>
        </a:p>
      </dgm:t>
    </dgm:pt>
    <dgm:pt modelId="{7EAAF95E-9643-4B69-B5CD-54CA735F106F}">
      <dgm:prSet custT="1"/>
      <dgm:spPr/>
      <dgm:t>
        <a:bodyPr/>
        <a:lstStyle/>
        <a:p>
          <a:r>
            <a:rPr lang="el-GR" sz="1800" dirty="0">
              <a:solidFill>
                <a:schemeClr val="tx1"/>
              </a:solidFill>
              <a:latin typeface="+mn-lt"/>
              <a:ea typeface="Verdana" panose="020B0604030504040204" pitchFamily="34" charset="0"/>
            </a:rPr>
            <a:t>Επιλέξιμες Δραστηριότητες</a:t>
          </a:r>
          <a:endParaRPr lang="en-US" sz="1800" dirty="0">
            <a:solidFill>
              <a:schemeClr val="tx1"/>
            </a:solidFill>
            <a:latin typeface="+mn-lt"/>
            <a:ea typeface="Verdana" panose="020B0604030504040204" pitchFamily="34" charset="0"/>
          </a:endParaRPr>
        </a:p>
      </dgm:t>
    </dgm:pt>
    <dgm:pt modelId="{4D74564D-7333-4756-B704-1FA4CA367BAB}" type="parTrans" cxnId="{A1E0C92D-44CD-4967-88D7-311DBA913A4A}">
      <dgm:prSet/>
      <dgm:spPr/>
      <dgm:t>
        <a:bodyPr/>
        <a:lstStyle/>
        <a:p>
          <a:endParaRPr lang="en-US" sz="1600"/>
        </a:p>
      </dgm:t>
    </dgm:pt>
    <dgm:pt modelId="{E530D4E4-B09C-4F58-B636-6D27B2CF161B}" type="sibTrans" cxnId="{A1E0C92D-44CD-4967-88D7-311DBA913A4A}">
      <dgm:prSet/>
      <dgm:spPr/>
      <dgm:t>
        <a:bodyPr/>
        <a:lstStyle/>
        <a:p>
          <a:endParaRPr lang="en-US" sz="1600"/>
        </a:p>
      </dgm:t>
    </dgm:pt>
    <dgm:pt modelId="{992ACF84-0D59-4B4F-A8DA-9C7BED42AF3D}">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5</a:t>
          </a:r>
          <a:endParaRPr lang="en-US" sz="1600" b="1" dirty="0">
            <a:solidFill>
              <a:schemeClr val="tx1"/>
            </a:solidFill>
            <a:latin typeface="Verdana" panose="020B0604030504040204" pitchFamily="34" charset="0"/>
            <a:ea typeface="Verdana" panose="020B0604030504040204" pitchFamily="34" charset="0"/>
          </a:endParaRPr>
        </a:p>
      </dgm:t>
    </dgm:pt>
    <dgm:pt modelId="{F95105BC-D5B7-46C2-9A07-290407A00260}" type="parTrans" cxnId="{8567E91C-5BE3-40FB-8505-455B27691CEB}">
      <dgm:prSet/>
      <dgm:spPr/>
      <dgm:t>
        <a:bodyPr/>
        <a:lstStyle/>
        <a:p>
          <a:endParaRPr lang="en-US" sz="1600"/>
        </a:p>
      </dgm:t>
    </dgm:pt>
    <dgm:pt modelId="{8AE4CAF2-08DF-441F-8187-A5B2ACE5F812}" type="sibTrans" cxnId="{8567E91C-5BE3-40FB-8505-455B27691CEB}">
      <dgm:prSet/>
      <dgm:spPr/>
      <dgm:t>
        <a:bodyPr/>
        <a:lstStyle/>
        <a:p>
          <a:endParaRPr lang="en-US" sz="1600"/>
        </a:p>
      </dgm:t>
    </dgm:pt>
    <dgm:pt modelId="{7F413450-21DB-4AFD-969A-B3B4687CF0ED}">
      <dgm:prSet custT="1"/>
      <dgm:spPr/>
      <dgm:t>
        <a:bodyPr/>
        <a:lstStyle/>
        <a:p>
          <a:r>
            <a:rPr lang="el-GR" sz="1800" dirty="0">
              <a:solidFill>
                <a:schemeClr val="tx1"/>
              </a:solidFill>
              <a:latin typeface="+mn-lt"/>
              <a:ea typeface="Verdana" panose="020B0604030504040204" pitchFamily="34" charset="0"/>
            </a:rPr>
            <a:t>Επιλέξιμες Κατηγορίες Δαπανών</a:t>
          </a:r>
          <a:endParaRPr lang="en-US" sz="1800" dirty="0">
            <a:solidFill>
              <a:schemeClr val="tx1"/>
            </a:solidFill>
            <a:latin typeface="+mn-lt"/>
            <a:ea typeface="Verdana" panose="020B0604030504040204" pitchFamily="34" charset="0"/>
          </a:endParaRPr>
        </a:p>
      </dgm:t>
    </dgm:pt>
    <dgm:pt modelId="{0BF5603D-D5F1-4443-B390-CBE0D6AF35B7}" type="parTrans" cxnId="{DA335B23-C9E1-49E5-A810-176D94C104CD}">
      <dgm:prSet/>
      <dgm:spPr/>
      <dgm:t>
        <a:bodyPr/>
        <a:lstStyle/>
        <a:p>
          <a:endParaRPr lang="en-US" sz="1600"/>
        </a:p>
      </dgm:t>
    </dgm:pt>
    <dgm:pt modelId="{EEFAD006-CB61-43BB-AE80-D560691F3E7E}" type="sibTrans" cxnId="{DA335B23-C9E1-49E5-A810-176D94C104CD}">
      <dgm:prSet/>
      <dgm:spPr/>
      <dgm:t>
        <a:bodyPr/>
        <a:lstStyle/>
        <a:p>
          <a:endParaRPr lang="en-US" sz="1600"/>
        </a:p>
      </dgm:t>
    </dgm:pt>
    <dgm:pt modelId="{C3AE66B1-A0F8-458D-BB08-9D13CA153CC4}" type="pres">
      <dgm:prSet presAssocID="{7B2A26BD-774D-41AB-8743-B4F5E553F129}" presName="linearFlow" presStyleCnt="0">
        <dgm:presLayoutVars>
          <dgm:dir/>
          <dgm:animLvl val="lvl"/>
          <dgm:resizeHandles val="exact"/>
        </dgm:presLayoutVars>
      </dgm:prSet>
      <dgm:spPr/>
    </dgm:pt>
    <dgm:pt modelId="{20FFDB0D-213A-4128-A0C5-E7874C2C111E}" type="pres">
      <dgm:prSet presAssocID="{F677A3DA-47E9-415E-B84F-EFA779E59A8A}" presName="composite" presStyleCnt="0"/>
      <dgm:spPr/>
    </dgm:pt>
    <dgm:pt modelId="{AF519F12-5FD1-4407-A0E5-1407D7A88B94}" type="pres">
      <dgm:prSet presAssocID="{F677A3DA-47E9-415E-B84F-EFA779E59A8A}" presName="parentText" presStyleLbl="alignNode1" presStyleIdx="0" presStyleCnt="5">
        <dgm:presLayoutVars>
          <dgm:chMax val="1"/>
          <dgm:bulletEnabled val="1"/>
        </dgm:presLayoutVars>
      </dgm:prSet>
      <dgm:spPr/>
    </dgm:pt>
    <dgm:pt modelId="{CB409F42-7B6B-4301-9BB3-BD98B12CD2C5}" type="pres">
      <dgm:prSet presAssocID="{F677A3DA-47E9-415E-B84F-EFA779E59A8A}" presName="descendantText" presStyleLbl="alignAcc1" presStyleIdx="0" presStyleCnt="5" custLinFactNeighborX="0" custLinFactNeighborY="-220">
        <dgm:presLayoutVars>
          <dgm:bulletEnabled val="1"/>
        </dgm:presLayoutVars>
      </dgm:prSet>
      <dgm:spPr/>
    </dgm:pt>
    <dgm:pt modelId="{AA91EEAF-A77C-4EA9-A3C0-5358139290D6}" type="pres">
      <dgm:prSet presAssocID="{73CF0AB8-6D96-4C70-A5D1-2397DA51BE1D}" presName="sp" presStyleCnt="0"/>
      <dgm:spPr/>
    </dgm:pt>
    <dgm:pt modelId="{D454AA8F-CFBC-402A-851D-DF186C0D87B5}" type="pres">
      <dgm:prSet presAssocID="{3AFC6F47-9D43-41F5-828C-038BE9608B39}" presName="composite" presStyleCnt="0"/>
      <dgm:spPr/>
    </dgm:pt>
    <dgm:pt modelId="{6A54E4C8-5792-4AD0-9598-DC53AB840D84}" type="pres">
      <dgm:prSet presAssocID="{3AFC6F47-9D43-41F5-828C-038BE9608B39}" presName="parentText" presStyleLbl="alignNode1" presStyleIdx="1" presStyleCnt="5">
        <dgm:presLayoutVars>
          <dgm:chMax val="1"/>
          <dgm:bulletEnabled val="1"/>
        </dgm:presLayoutVars>
      </dgm:prSet>
      <dgm:spPr/>
    </dgm:pt>
    <dgm:pt modelId="{E1348994-E205-4BCB-97CD-DA9628B015DC}" type="pres">
      <dgm:prSet presAssocID="{3AFC6F47-9D43-41F5-828C-038BE9608B39}" presName="descendantText" presStyleLbl="alignAcc1" presStyleIdx="1" presStyleCnt="5">
        <dgm:presLayoutVars>
          <dgm:bulletEnabled val="1"/>
        </dgm:presLayoutVars>
      </dgm:prSet>
      <dgm:spPr/>
    </dgm:pt>
    <dgm:pt modelId="{83F14BA9-684D-4318-9A32-02689D48BF53}" type="pres">
      <dgm:prSet presAssocID="{69489504-8667-44FC-92E7-1D4BA997F5AF}" presName="sp" presStyleCnt="0"/>
      <dgm:spPr/>
    </dgm:pt>
    <dgm:pt modelId="{B8402419-0702-4EB3-8C9C-805D025D8357}" type="pres">
      <dgm:prSet presAssocID="{A293B9CF-4342-4B74-9671-67C20B2AB9C3}" presName="composite" presStyleCnt="0"/>
      <dgm:spPr/>
    </dgm:pt>
    <dgm:pt modelId="{85413F35-E1EC-4058-A74F-E82C11A34F90}" type="pres">
      <dgm:prSet presAssocID="{A293B9CF-4342-4B74-9671-67C20B2AB9C3}" presName="parentText" presStyleLbl="alignNode1" presStyleIdx="2" presStyleCnt="5">
        <dgm:presLayoutVars>
          <dgm:chMax val="1"/>
          <dgm:bulletEnabled val="1"/>
        </dgm:presLayoutVars>
      </dgm:prSet>
      <dgm:spPr/>
    </dgm:pt>
    <dgm:pt modelId="{5A2A5FA6-2D7B-4D41-A98F-2D4DADF4BCA7}" type="pres">
      <dgm:prSet presAssocID="{A293B9CF-4342-4B74-9671-67C20B2AB9C3}" presName="descendantText" presStyleLbl="alignAcc1" presStyleIdx="2" presStyleCnt="5">
        <dgm:presLayoutVars>
          <dgm:bulletEnabled val="1"/>
        </dgm:presLayoutVars>
      </dgm:prSet>
      <dgm:spPr/>
    </dgm:pt>
    <dgm:pt modelId="{84A98261-1FE9-4AE5-8099-E269A9F90110}" type="pres">
      <dgm:prSet presAssocID="{C86B7AD5-20C3-42E5-B741-A53919AE9364}" presName="sp" presStyleCnt="0"/>
      <dgm:spPr/>
    </dgm:pt>
    <dgm:pt modelId="{326C7355-8BFA-4175-84E2-DE5A5B978AAC}" type="pres">
      <dgm:prSet presAssocID="{49364BEA-8E39-4E8B-86DF-90AF64DCCEA3}" presName="composite" presStyleCnt="0"/>
      <dgm:spPr/>
    </dgm:pt>
    <dgm:pt modelId="{39711B9E-3999-46C3-A5A2-99A4013E596D}" type="pres">
      <dgm:prSet presAssocID="{49364BEA-8E39-4E8B-86DF-90AF64DCCEA3}" presName="parentText" presStyleLbl="alignNode1" presStyleIdx="3" presStyleCnt="5">
        <dgm:presLayoutVars>
          <dgm:chMax val="1"/>
          <dgm:bulletEnabled val="1"/>
        </dgm:presLayoutVars>
      </dgm:prSet>
      <dgm:spPr/>
    </dgm:pt>
    <dgm:pt modelId="{1EB94850-9906-4DB6-9D6C-233C108F2B84}" type="pres">
      <dgm:prSet presAssocID="{49364BEA-8E39-4E8B-86DF-90AF64DCCEA3}" presName="descendantText" presStyleLbl="alignAcc1" presStyleIdx="3" presStyleCnt="5">
        <dgm:presLayoutVars>
          <dgm:bulletEnabled val="1"/>
        </dgm:presLayoutVars>
      </dgm:prSet>
      <dgm:spPr/>
    </dgm:pt>
    <dgm:pt modelId="{36FB7B07-A8BF-48F1-842E-2B17B6D184FB}" type="pres">
      <dgm:prSet presAssocID="{E38D8A40-B35B-4993-8145-3D37E852B8DA}" presName="sp" presStyleCnt="0"/>
      <dgm:spPr/>
    </dgm:pt>
    <dgm:pt modelId="{37941634-7D45-4FFF-BF8E-1AA39566C994}" type="pres">
      <dgm:prSet presAssocID="{992ACF84-0D59-4B4F-A8DA-9C7BED42AF3D}" presName="composite" presStyleCnt="0"/>
      <dgm:spPr/>
    </dgm:pt>
    <dgm:pt modelId="{C82F3C26-89DB-4869-88F7-19BADEABE4DB}" type="pres">
      <dgm:prSet presAssocID="{992ACF84-0D59-4B4F-A8DA-9C7BED42AF3D}" presName="parentText" presStyleLbl="alignNode1" presStyleIdx="4" presStyleCnt="5">
        <dgm:presLayoutVars>
          <dgm:chMax val="1"/>
          <dgm:bulletEnabled val="1"/>
        </dgm:presLayoutVars>
      </dgm:prSet>
      <dgm:spPr/>
    </dgm:pt>
    <dgm:pt modelId="{508C2801-37D3-439F-8EA0-DE1F58C0F1F7}" type="pres">
      <dgm:prSet presAssocID="{992ACF84-0D59-4B4F-A8DA-9C7BED42AF3D}" presName="descendantText" presStyleLbl="alignAcc1" presStyleIdx="4" presStyleCnt="5">
        <dgm:presLayoutVars>
          <dgm:bulletEnabled val="1"/>
        </dgm:presLayoutVars>
      </dgm:prSet>
      <dgm:spPr/>
    </dgm:pt>
  </dgm:ptLst>
  <dgm:cxnLst>
    <dgm:cxn modelId="{257DED08-F22D-4816-99D9-54E5BD2B4530}" type="presOf" srcId="{A293B9CF-4342-4B74-9671-67C20B2AB9C3}" destId="{85413F35-E1EC-4058-A74F-E82C11A34F90}" srcOrd="0" destOrd="0" presId="urn:microsoft.com/office/officeart/2005/8/layout/chevron2"/>
    <dgm:cxn modelId="{ABCBBB19-4C84-4E06-A492-6CF40A1CC8A9}" srcId="{A293B9CF-4342-4B74-9671-67C20B2AB9C3}" destId="{63869A37-A428-4AC8-BE52-4E63B95EAFB1}" srcOrd="0" destOrd="0" parTransId="{86C8D9A4-C05A-4247-AD15-A9148BCD46D4}" sibTransId="{919CF10F-BA39-40B8-9FEA-41795C35C9DF}"/>
    <dgm:cxn modelId="{C9030E1C-5CD8-4DE9-8FCA-3736A02236B9}" type="presOf" srcId="{63869A37-A428-4AC8-BE52-4E63B95EAFB1}" destId="{5A2A5FA6-2D7B-4D41-A98F-2D4DADF4BCA7}" srcOrd="0" destOrd="0" presId="urn:microsoft.com/office/officeart/2005/8/layout/chevron2"/>
    <dgm:cxn modelId="{8567E91C-5BE3-40FB-8505-455B27691CEB}" srcId="{7B2A26BD-774D-41AB-8743-B4F5E553F129}" destId="{992ACF84-0D59-4B4F-A8DA-9C7BED42AF3D}" srcOrd="4" destOrd="0" parTransId="{F95105BC-D5B7-46C2-9A07-290407A00260}" sibTransId="{8AE4CAF2-08DF-441F-8187-A5B2ACE5F812}"/>
    <dgm:cxn modelId="{75297D1F-56EB-4C6D-9FED-4EFD7354E0FF}" type="presOf" srcId="{7EAAF95E-9643-4B69-B5CD-54CA735F106F}" destId="{1EB94850-9906-4DB6-9D6C-233C108F2B84}" srcOrd="0" destOrd="0" presId="urn:microsoft.com/office/officeart/2005/8/layout/chevron2"/>
    <dgm:cxn modelId="{DA335B23-C9E1-49E5-A810-176D94C104CD}" srcId="{992ACF84-0D59-4B4F-A8DA-9C7BED42AF3D}" destId="{7F413450-21DB-4AFD-969A-B3B4687CF0ED}" srcOrd="0" destOrd="0" parTransId="{0BF5603D-D5F1-4443-B390-CBE0D6AF35B7}" sibTransId="{EEFAD006-CB61-43BB-AE80-D560691F3E7E}"/>
    <dgm:cxn modelId="{A1E0C92D-44CD-4967-88D7-311DBA913A4A}" srcId="{49364BEA-8E39-4E8B-86DF-90AF64DCCEA3}" destId="{7EAAF95E-9643-4B69-B5CD-54CA735F106F}" srcOrd="0" destOrd="0" parTransId="{4D74564D-7333-4756-B704-1FA4CA367BAB}" sibTransId="{E530D4E4-B09C-4F58-B636-6D27B2CF161B}"/>
    <dgm:cxn modelId="{D4DFA234-951A-4AD1-AD6E-EDBE68D8DA74}" srcId="{7B2A26BD-774D-41AB-8743-B4F5E553F129}" destId="{49364BEA-8E39-4E8B-86DF-90AF64DCCEA3}" srcOrd="3" destOrd="0" parTransId="{4727F5CE-79C4-418B-930B-01B64385F5CD}" sibTransId="{E38D8A40-B35B-4993-8145-3D37E852B8DA}"/>
    <dgm:cxn modelId="{7B3DEC6C-C9AA-4EAB-B994-AFE7D279C869}" srcId="{3AFC6F47-9D43-41F5-828C-038BE9608B39}" destId="{F57FD054-546F-41B9-A290-969208D4E0DB}" srcOrd="0" destOrd="0" parTransId="{90B27BA8-AA9B-408C-BAB5-2F03806D135C}" sibTransId="{CDA0D692-70FE-4D5E-88AB-1E4BEE196A40}"/>
    <dgm:cxn modelId="{778D4852-9743-448A-B3E0-BD1AE530470E}" type="presOf" srcId="{7B2A26BD-774D-41AB-8743-B4F5E553F129}" destId="{C3AE66B1-A0F8-458D-BB08-9D13CA153CC4}" srcOrd="0" destOrd="0" presId="urn:microsoft.com/office/officeart/2005/8/layout/chevron2"/>
    <dgm:cxn modelId="{42262856-EB83-46A5-85FC-624301FC9C24}" type="presOf" srcId="{F57FD054-546F-41B9-A290-969208D4E0DB}" destId="{E1348994-E205-4BCB-97CD-DA9628B015DC}" srcOrd="0" destOrd="0" presId="urn:microsoft.com/office/officeart/2005/8/layout/chevron2"/>
    <dgm:cxn modelId="{FD40EB81-F2E5-41A8-9EC9-2ED97DD49E96}" type="presOf" srcId="{7F413450-21DB-4AFD-969A-B3B4687CF0ED}" destId="{508C2801-37D3-439F-8EA0-DE1F58C0F1F7}" srcOrd="0" destOrd="0" presId="urn:microsoft.com/office/officeart/2005/8/layout/chevron2"/>
    <dgm:cxn modelId="{55843D88-70F3-46D4-B78B-CBADE5B7D4AA}" type="presOf" srcId="{49364BEA-8E39-4E8B-86DF-90AF64DCCEA3}" destId="{39711B9E-3999-46C3-A5A2-99A4013E596D}" srcOrd="0" destOrd="0" presId="urn:microsoft.com/office/officeart/2005/8/layout/chevron2"/>
    <dgm:cxn modelId="{8AD1CEAA-42EE-4971-99C9-CA383A1BAAC9}" srcId="{F677A3DA-47E9-415E-B84F-EFA779E59A8A}" destId="{B741DB56-2496-4126-B552-AFCB5E9E714A}" srcOrd="0" destOrd="0" parTransId="{79456CBB-EB60-4867-B22B-83544629F0D2}" sibTransId="{D82B9694-A546-4BD1-8666-0F8700B663E3}"/>
    <dgm:cxn modelId="{B66739AB-6C83-4C7A-807B-4F3BB493DCA8}" type="presOf" srcId="{B741DB56-2496-4126-B552-AFCB5E9E714A}" destId="{CB409F42-7B6B-4301-9BB3-BD98B12CD2C5}" srcOrd="0" destOrd="0" presId="urn:microsoft.com/office/officeart/2005/8/layout/chevron2"/>
    <dgm:cxn modelId="{540389AE-8F5E-4FAD-AA13-6BEF22B039F0}" srcId="{7B2A26BD-774D-41AB-8743-B4F5E553F129}" destId="{F677A3DA-47E9-415E-B84F-EFA779E59A8A}" srcOrd="0" destOrd="0" parTransId="{B8DC6D7E-C3BD-4E7A-A4AB-3997ECA50264}" sibTransId="{73CF0AB8-6D96-4C70-A5D1-2397DA51BE1D}"/>
    <dgm:cxn modelId="{741593B2-DFB8-4744-9D45-76FE41177E34}" srcId="{7B2A26BD-774D-41AB-8743-B4F5E553F129}" destId="{A293B9CF-4342-4B74-9671-67C20B2AB9C3}" srcOrd="2" destOrd="0" parTransId="{E55BA654-97FF-4EA0-8E16-B0A0A8FFB589}" sibTransId="{C86B7AD5-20C3-42E5-B741-A53919AE9364}"/>
    <dgm:cxn modelId="{A64995C2-F2C9-4447-8DAC-166105C7A3EC}" type="presOf" srcId="{F677A3DA-47E9-415E-B84F-EFA779E59A8A}" destId="{AF519F12-5FD1-4407-A0E5-1407D7A88B94}" srcOrd="0" destOrd="0" presId="urn:microsoft.com/office/officeart/2005/8/layout/chevron2"/>
    <dgm:cxn modelId="{321F5BC6-DC2D-4698-8C48-F22ABDA933C4}" type="presOf" srcId="{3AFC6F47-9D43-41F5-828C-038BE9608B39}" destId="{6A54E4C8-5792-4AD0-9598-DC53AB840D84}" srcOrd="0" destOrd="0" presId="urn:microsoft.com/office/officeart/2005/8/layout/chevron2"/>
    <dgm:cxn modelId="{49D959EE-F73C-4591-B1D9-C50F027D8863}" type="presOf" srcId="{992ACF84-0D59-4B4F-A8DA-9C7BED42AF3D}" destId="{C82F3C26-89DB-4869-88F7-19BADEABE4DB}" srcOrd="0" destOrd="0" presId="urn:microsoft.com/office/officeart/2005/8/layout/chevron2"/>
    <dgm:cxn modelId="{DEFBB5FC-4F1C-4EDE-96C5-16D0EDD508C7}" srcId="{7B2A26BD-774D-41AB-8743-B4F5E553F129}" destId="{3AFC6F47-9D43-41F5-828C-038BE9608B39}" srcOrd="1" destOrd="0" parTransId="{9AEA3E15-52EB-4076-AA26-BA3BB9EE8C5B}" sibTransId="{69489504-8667-44FC-92E7-1D4BA997F5AF}"/>
    <dgm:cxn modelId="{05E8C6E1-EDC7-4669-9708-6D110395203E}" type="presParOf" srcId="{C3AE66B1-A0F8-458D-BB08-9D13CA153CC4}" destId="{20FFDB0D-213A-4128-A0C5-E7874C2C111E}" srcOrd="0" destOrd="0" presId="urn:microsoft.com/office/officeart/2005/8/layout/chevron2"/>
    <dgm:cxn modelId="{B3329BDB-9641-40D9-AE9A-760AFA0EDE75}" type="presParOf" srcId="{20FFDB0D-213A-4128-A0C5-E7874C2C111E}" destId="{AF519F12-5FD1-4407-A0E5-1407D7A88B94}" srcOrd="0" destOrd="0" presId="urn:microsoft.com/office/officeart/2005/8/layout/chevron2"/>
    <dgm:cxn modelId="{F0FED8BD-DBE3-461B-8794-80A85963C8DD}" type="presParOf" srcId="{20FFDB0D-213A-4128-A0C5-E7874C2C111E}" destId="{CB409F42-7B6B-4301-9BB3-BD98B12CD2C5}" srcOrd="1" destOrd="0" presId="urn:microsoft.com/office/officeart/2005/8/layout/chevron2"/>
    <dgm:cxn modelId="{38C010F9-9A8E-4AF8-8C93-BC45274788E0}" type="presParOf" srcId="{C3AE66B1-A0F8-458D-BB08-9D13CA153CC4}" destId="{AA91EEAF-A77C-4EA9-A3C0-5358139290D6}" srcOrd="1" destOrd="0" presId="urn:microsoft.com/office/officeart/2005/8/layout/chevron2"/>
    <dgm:cxn modelId="{273548A4-92B8-4BBE-9FC7-A0F8974779F2}" type="presParOf" srcId="{C3AE66B1-A0F8-458D-BB08-9D13CA153CC4}" destId="{D454AA8F-CFBC-402A-851D-DF186C0D87B5}" srcOrd="2" destOrd="0" presId="urn:microsoft.com/office/officeart/2005/8/layout/chevron2"/>
    <dgm:cxn modelId="{100C7E8E-5EC0-458E-966F-62DA944B936A}" type="presParOf" srcId="{D454AA8F-CFBC-402A-851D-DF186C0D87B5}" destId="{6A54E4C8-5792-4AD0-9598-DC53AB840D84}" srcOrd="0" destOrd="0" presId="urn:microsoft.com/office/officeart/2005/8/layout/chevron2"/>
    <dgm:cxn modelId="{4A73D215-60FF-4A77-B771-2ECCD707A080}" type="presParOf" srcId="{D454AA8F-CFBC-402A-851D-DF186C0D87B5}" destId="{E1348994-E205-4BCB-97CD-DA9628B015DC}" srcOrd="1" destOrd="0" presId="urn:microsoft.com/office/officeart/2005/8/layout/chevron2"/>
    <dgm:cxn modelId="{B2CA0C05-E96F-41AF-9ED2-846F2BD77EC4}" type="presParOf" srcId="{C3AE66B1-A0F8-458D-BB08-9D13CA153CC4}" destId="{83F14BA9-684D-4318-9A32-02689D48BF53}" srcOrd="3" destOrd="0" presId="urn:microsoft.com/office/officeart/2005/8/layout/chevron2"/>
    <dgm:cxn modelId="{F62E2697-278C-411A-B126-452E5D1DA038}" type="presParOf" srcId="{C3AE66B1-A0F8-458D-BB08-9D13CA153CC4}" destId="{B8402419-0702-4EB3-8C9C-805D025D8357}" srcOrd="4" destOrd="0" presId="urn:microsoft.com/office/officeart/2005/8/layout/chevron2"/>
    <dgm:cxn modelId="{0A36B76E-5ECB-4EE2-9CEC-64AAEB8E3817}" type="presParOf" srcId="{B8402419-0702-4EB3-8C9C-805D025D8357}" destId="{85413F35-E1EC-4058-A74F-E82C11A34F90}" srcOrd="0" destOrd="0" presId="urn:microsoft.com/office/officeart/2005/8/layout/chevron2"/>
    <dgm:cxn modelId="{95534061-9E74-4B24-81BC-D299C82178AE}" type="presParOf" srcId="{B8402419-0702-4EB3-8C9C-805D025D8357}" destId="{5A2A5FA6-2D7B-4D41-A98F-2D4DADF4BCA7}" srcOrd="1" destOrd="0" presId="urn:microsoft.com/office/officeart/2005/8/layout/chevron2"/>
    <dgm:cxn modelId="{3BAE8E63-BD81-4A3D-A59F-B30B78F029D8}" type="presParOf" srcId="{C3AE66B1-A0F8-458D-BB08-9D13CA153CC4}" destId="{84A98261-1FE9-4AE5-8099-E269A9F90110}" srcOrd="5" destOrd="0" presId="urn:microsoft.com/office/officeart/2005/8/layout/chevron2"/>
    <dgm:cxn modelId="{93BBF35B-6C12-4E5F-8363-07AEB3FEE091}" type="presParOf" srcId="{C3AE66B1-A0F8-458D-BB08-9D13CA153CC4}" destId="{326C7355-8BFA-4175-84E2-DE5A5B978AAC}" srcOrd="6" destOrd="0" presId="urn:microsoft.com/office/officeart/2005/8/layout/chevron2"/>
    <dgm:cxn modelId="{0AFAF3AE-C99E-4E61-8CFD-097791EDDB0F}" type="presParOf" srcId="{326C7355-8BFA-4175-84E2-DE5A5B978AAC}" destId="{39711B9E-3999-46C3-A5A2-99A4013E596D}" srcOrd="0" destOrd="0" presId="urn:microsoft.com/office/officeart/2005/8/layout/chevron2"/>
    <dgm:cxn modelId="{39BAF251-461B-4193-BAE2-5D540D2BA0E4}" type="presParOf" srcId="{326C7355-8BFA-4175-84E2-DE5A5B978AAC}" destId="{1EB94850-9906-4DB6-9D6C-233C108F2B84}" srcOrd="1" destOrd="0" presId="urn:microsoft.com/office/officeart/2005/8/layout/chevron2"/>
    <dgm:cxn modelId="{2A96A406-20C7-465C-946E-C1E8EF2F25A2}" type="presParOf" srcId="{C3AE66B1-A0F8-458D-BB08-9D13CA153CC4}" destId="{36FB7B07-A8BF-48F1-842E-2B17B6D184FB}" srcOrd="7" destOrd="0" presId="urn:microsoft.com/office/officeart/2005/8/layout/chevron2"/>
    <dgm:cxn modelId="{DBEC1889-EE53-4A84-A92F-9C345EDA187D}" type="presParOf" srcId="{C3AE66B1-A0F8-458D-BB08-9D13CA153CC4}" destId="{37941634-7D45-4FFF-BF8E-1AA39566C994}" srcOrd="8" destOrd="0" presId="urn:microsoft.com/office/officeart/2005/8/layout/chevron2"/>
    <dgm:cxn modelId="{32DFC26B-7FB3-4E98-903A-44450B47C147}" type="presParOf" srcId="{37941634-7D45-4FFF-BF8E-1AA39566C994}" destId="{C82F3C26-89DB-4869-88F7-19BADEABE4DB}" srcOrd="0" destOrd="0" presId="urn:microsoft.com/office/officeart/2005/8/layout/chevron2"/>
    <dgm:cxn modelId="{9949A74D-44D2-466E-9DF0-EECA4CA83404}" type="presParOf" srcId="{37941634-7D45-4FFF-BF8E-1AA39566C994}" destId="{508C2801-37D3-439F-8EA0-DE1F58C0F1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ADA9-B71E-42A5-85E4-D0F809A0FA25}">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D6BF5-5095-4117-97EA-E27AEB987679}">
      <dsp:nvSpPr>
        <dsp:cNvPr id="0" name=""/>
        <dsp:cNvSpPr/>
      </dsp:nvSpPr>
      <dsp:spPr>
        <a:xfrm>
          <a:off x="406400" y="68733"/>
          <a:ext cx="5689600" cy="885600"/>
        </a:xfrm>
        <a:prstGeom prst="roundRect">
          <a:avLst/>
        </a:prstGeom>
        <a:solidFill>
          <a:srgbClr val="E853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Ένταξη και πολυμορφία</a:t>
          </a:r>
          <a:endParaRPr lang="en-US" sz="1800" kern="1200" dirty="0"/>
        </a:p>
      </dsp:txBody>
      <dsp:txXfrm>
        <a:off x="449631" y="111964"/>
        <a:ext cx="5603138" cy="799138"/>
      </dsp:txXfrm>
    </dsp:sp>
    <dsp:sp modelId="{5D6E09D1-2D7E-4DE6-9C1F-77FDAA5C2C49}">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B9609-3D08-4721-B732-B985BC4B8A7D}">
      <dsp:nvSpPr>
        <dsp:cNvPr id="0" name=""/>
        <dsp:cNvSpPr/>
      </dsp:nvSpPr>
      <dsp:spPr>
        <a:xfrm>
          <a:off x="406400" y="1429533"/>
          <a:ext cx="5689600" cy="88560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Ψηφιακός Μετασχηματισμός</a:t>
          </a:r>
        </a:p>
      </dsp:txBody>
      <dsp:txXfrm>
        <a:off x="449631" y="1472764"/>
        <a:ext cx="5603138" cy="799138"/>
      </dsp:txXfrm>
    </dsp:sp>
    <dsp:sp modelId="{DF0771E4-8011-4FEA-8F2C-FF9E50EBA6B4}">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33A07-0E84-466C-9FE7-0CDA941F855A}">
      <dsp:nvSpPr>
        <dsp:cNvPr id="0" name=""/>
        <dsp:cNvSpPr/>
      </dsp:nvSpPr>
      <dsp:spPr>
        <a:xfrm>
          <a:off x="406400" y="2790333"/>
          <a:ext cx="5689600" cy="885600"/>
        </a:xfrm>
        <a:prstGeom prst="roundRect">
          <a:avLst/>
        </a:prstGeom>
        <a:solidFill>
          <a:srgbClr val="BF9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sp:txBody>
      <dsp:txXfrm>
        <a:off x="449631" y="2833564"/>
        <a:ext cx="5603138" cy="799138"/>
      </dsp:txXfrm>
    </dsp:sp>
    <dsp:sp modelId="{F8F184CE-A091-4777-A028-87F2A2B99B03}">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71D1C-BA2B-4F69-B1AA-A6B228F1B94A}">
      <dsp:nvSpPr>
        <dsp:cNvPr id="0" name=""/>
        <dsp:cNvSpPr/>
      </dsp:nvSpPr>
      <dsp:spPr>
        <a:xfrm>
          <a:off x="406400" y="4151133"/>
          <a:ext cx="5689600" cy="885600"/>
        </a:xfrm>
        <a:prstGeom prst="roundRect">
          <a:avLst/>
        </a:prstGeom>
        <a:solidFill>
          <a:srgbClr val="53A1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kern="1200" dirty="0"/>
        </a:p>
      </dsp:txBody>
      <dsp:txXfrm>
        <a:off x="449631" y="4194364"/>
        <a:ext cx="56031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88939" y="214674"/>
          <a:ext cx="3291884"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Πραγματοποιούνται με φυσική παρουσία των συμμετεχόντων</a:t>
          </a:r>
          <a:endParaRPr lang="en-US" sz="1800" kern="1200" dirty="0">
            <a:latin typeface="+mn-lt"/>
            <a:ea typeface="Verdana" panose="020B0604030504040204" pitchFamily="34" charset="0"/>
          </a:endParaRPr>
        </a:p>
      </dsp:txBody>
      <dsp:txXfrm>
        <a:off x="2688939" y="365210"/>
        <a:ext cx="2840276" cy="903215"/>
      </dsp:txXfrm>
    </dsp:sp>
    <dsp:sp modelId="{A1BCDEA2-9AA4-4DE4-B9B8-810C15EC9601}">
      <dsp:nvSpPr>
        <dsp:cNvPr id="0" name=""/>
        <dsp:cNvSpPr/>
      </dsp:nvSpPr>
      <dsp:spPr>
        <a:xfrm>
          <a:off x="211864" y="0"/>
          <a:ext cx="2477075"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Φυσικές </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1571" y="79707"/>
        <a:ext cx="2317661" cy="1473384"/>
      </dsp:txXfrm>
    </dsp:sp>
    <dsp:sp modelId="{B6F61BA7-A624-4B4C-A7DB-BE39D6A23DFC}">
      <dsp:nvSpPr>
        <dsp:cNvPr id="0" name=""/>
        <dsp:cNvSpPr/>
      </dsp:nvSpPr>
      <dsp:spPr>
        <a:xfrm>
          <a:off x="2748234" y="1897526"/>
          <a:ext cx="3150951"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Συνδυασμός Φυσικής    και Εικονικής Κινητικότητας</a:t>
          </a:r>
          <a:endParaRPr lang="en-US" sz="1800" kern="1200" dirty="0">
            <a:latin typeface="+mn-lt"/>
            <a:ea typeface="Verdana" panose="020B0604030504040204" pitchFamily="34" charset="0"/>
          </a:endParaRPr>
        </a:p>
      </dsp:txBody>
      <dsp:txXfrm>
        <a:off x="2748234" y="2053693"/>
        <a:ext cx="2682450" cy="937002"/>
      </dsp:txXfrm>
    </dsp:sp>
    <dsp:sp modelId="{3DE9BD8E-84BE-4CA1-B097-DDB9BAA33252}">
      <dsp:nvSpPr>
        <dsp:cNvPr id="0" name=""/>
        <dsp:cNvSpPr/>
      </dsp:nvSpPr>
      <dsp:spPr>
        <a:xfrm>
          <a:off x="216007" y="1778993"/>
          <a:ext cx="2477075"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Μεικτές</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5714" y="1858700"/>
        <a:ext cx="2317661" cy="1473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0" y="80049"/>
          <a:ext cx="9077856" cy="5367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μοναδιαίου κόστους</a:t>
          </a:r>
          <a:endParaRPr lang="en-US" sz="2200" b="1" kern="1200" dirty="0">
            <a:latin typeface="+mn-lt"/>
            <a:ea typeface="Verdana" panose="020B0604030504040204" pitchFamily="34" charset="0"/>
          </a:endParaRPr>
        </a:p>
      </dsp:txBody>
      <dsp:txXfrm>
        <a:off x="26203" y="106252"/>
        <a:ext cx="9025450" cy="484356"/>
      </dsp:txXfrm>
    </dsp:sp>
    <dsp:sp modelId="{95500D3E-20F7-4931-A624-9154A111CE1B}">
      <dsp:nvSpPr>
        <dsp:cNvPr id="0" name=""/>
        <dsp:cNvSpPr/>
      </dsp:nvSpPr>
      <dsp:spPr>
        <a:xfrm>
          <a:off x="0" y="636206"/>
          <a:ext cx="9077856" cy="3690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Οργανωτικά έξοδα</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ταξιδιού</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ατομικής στήριξης (διαβίωσης)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Δίδακτρα σεμιναρίων</a:t>
          </a:r>
          <a:r>
            <a:rPr lang="en-US" sz="1800" kern="1200" dirty="0">
              <a:solidFill>
                <a:schemeClr val="tx1"/>
              </a:solidFill>
              <a:latin typeface="+mn-lt"/>
              <a:ea typeface="Verdana" panose="020B0604030504040204" pitchFamily="34" charset="0"/>
            </a:rPr>
            <a:t> (</a:t>
          </a:r>
          <a:r>
            <a:rPr lang="el-GR" sz="1800" kern="1200" dirty="0">
              <a:solidFill>
                <a:schemeClr val="tx1"/>
              </a:solidFill>
              <a:latin typeface="+mn-lt"/>
              <a:ea typeface="Verdana" panose="020B0604030504040204" pitchFamily="34" charset="0"/>
            </a:rPr>
            <a:t>Μόνο για Προσωπικό</a:t>
          </a:r>
          <a:r>
            <a:rPr lang="en-US" sz="1800" kern="1200" dirty="0">
              <a:solidFill>
                <a:schemeClr val="tx1"/>
              </a:solidFill>
              <a:latin typeface="+mn-lt"/>
              <a:ea typeface="Verdana" panose="020B0604030504040204" pitchFamily="34" charset="0"/>
            </a:rPr>
            <a:t>)</a:t>
          </a: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Προπαρασκευαστικές επισκέψεις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γλωσσικής προετοιμασίας (όπου εφαρμόζεται)</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Στήριξη συμπερίληψης για οργανισμούς</a:t>
          </a:r>
          <a:endParaRPr lang="en-US" sz="1800" kern="1200" dirty="0">
            <a:solidFill>
              <a:schemeClr val="tx1"/>
            </a:solidFill>
            <a:latin typeface="+mn-lt"/>
            <a:ea typeface="Verdana" panose="020B0604030504040204" pitchFamily="34" charset="0"/>
          </a:endParaRPr>
        </a:p>
      </dsp:txBody>
      <dsp:txXfrm>
        <a:off x="0" y="636206"/>
        <a:ext cx="9077856" cy="3690957"/>
      </dsp:txXfrm>
    </dsp:sp>
    <dsp:sp modelId="{7FB70556-8499-4A16-9503-7601EF30D601}">
      <dsp:nvSpPr>
        <dsp:cNvPr id="0" name=""/>
        <dsp:cNvSpPr/>
      </dsp:nvSpPr>
      <dsp:spPr>
        <a:xfrm>
          <a:off x="0" y="4327164"/>
          <a:ext cx="9077856" cy="5013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πραγματικών εξόδων</a:t>
          </a:r>
          <a:endParaRPr lang="en-US" sz="2200" b="1" kern="1200" dirty="0">
            <a:latin typeface="+mn-lt"/>
            <a:ea typeface="Verdana" panose="020B0604030504040204" pitchFamily="34" charset="0"/>
          </a:endParaRPr>
        </a:p>
      </dsp:txBody>
      <dsp:txXfrm>
        <a:off x="24473" y="4351637"/>
        <a:ext cx="9028910" cy="452384"/>
      </dsp:txXfrm>
    </dsp:sp>
    <dsp:sp modelId="{5661C2E9-7FB6-40F4-A401-8B2B73FC6636}">
      <dsp:nvSpPr>
        <dsp:cNvPr id="0" name=""/>
        <dsp:cNvSpPr/>
      </dsp:nvSpPr>
      <dsp:spPr>
        <a:xfrm>
          <a:off x="0" y="4828494"/>
          <a:ext cx="9077856" cy="8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sp:txBody>
      <dsp:txXfrm>
        <a:off x="0" y="4828494"/>
        <a:ext cx="9077856" cy="867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19F12-5FD1-4407-A0E5-1407D7A88B94}">
      <dsp:nvSpPr>
        <dsp:cNvPr id="0" name=""/>
        <dsp:cNvSpPr/>
      </dsp:nvSpPr>
      <dsp:spPr>
        <a:xfrm rot="5400000">
          <a:off x="-176410" y="178091"/>
          <a:ext cx="1176072" cy="82325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1</a:t>
          </a:r>
        </a:p>
      </dsp:txBody>
      <dsp:txXfrm rot="-5400000">
        <a:off x="1" y="413307"/>
        <a:ext cx="823251" cy="352821"/>
      </dsp:txXfrm>
    </dsp:sp>
    <dsp:sp modelId="{CB409F42-7B6B-4301-9BB3-BD98B12CD2C5}">
      <dsp:nvSpPr>
        <dsp:cNvPr id="0" name=""/>
        <dsp:cNvSpPr/>
      </dsp:nvSpPr>
      <dsp:spPr>
        <a:xfrm rot="5400000">
          <a:off x="4525201" y="-3701950"/>
          <a:ext cx="764447" cy="816834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Είδη Κινητικοτήτων</a:t>
          </a:r>
          <a:endParaRPr lang="en-US" sz="1800" kern="1200" dirty="0">
            <a:solidFill>
              <a:schemeClr val="tx1"/>
            </a:solidFill>
            <a:latin typeface="+mn-lt"/>
            <a:ea typeface="Verdana" panose="020B0604030504040204" pitchFamily="34" charset="0"/>
          </a:endParaRPr>
        </a:p>
      </dsp:txBody>
      <dsp:txXfrm rot="-5400000">
        <a:off x="823251" y="37317"/>
        <a:ext cx="8131031" cy="689813"/>
      </dsp:txXfrm>
    </dsp:sp>
    <dsp:sp modelId="{6A54E4C8-5792-4AD0-9598-DC53AB840D84}">
      <dsp:nvSpPr>
        <dsp:cNvPr id="0" name=""/>
        <dsp:cNvSpPr/>
      </dsp:nvSpPr>
      <dsp:spPr>
        <a:xfrm rot="5400000">
          <a:off x="-176410" y="1237899"/>
          <a:ext cx="1176072" cy="823251"/>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2</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1473115"/>
        <a:ext cx="823251" cy="352821"/>
      </dsp:txXfrm>
    </dsp:sp>
    <dsp:sp modelId="{E1348994-E205-4BCB-97CD-DA9628B015DC}">
      <dsp:nvSpPr>
        <dsp:cNvPr id="0" name=""/>
        <dsp:cNvSpPr/>
      </dsp:nvSpPr>
      <dsp:spPr>
        <a:xfrm rot="5400000">
          <a:off x="4525201" y="-2640462"/>
          <a:ext cx="764447" cy="8168348"/>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 οργανισμοί</a:t>
          </a:r>
          <a:endParaRPr lang="en-US" sz="1800" kern="1200" dirty="0">
            <a:solidFill>
              <a:schemeClr val="tx1"/>
            </a:solidFill>
            <a:latin typeface="+mn-lt"/>
            <a:ea typeface="Verdana" panose="020B0604030504040204" pitchFamily="34" charset="0"/>
          </a:endParaRPr>
        </a:p>
      </dsp:txBody>
      <dsp:txXfrm rot="-5400000">
        <a:off x="823251" y="1098805"/>
        <a:ext cx="8131031" cy="689813"/>
      </dsp:txXfrm>
    </dsp:sp>
    <dsp:sp modelId="{85413F35-E1EC-4058-A74F-E82C11A34F90}">
      <dsp:nvSpPr>
        <dsp:cNvPr id="0" name=""/>
        <dsp:cNvSpPr/>
      </dsp:nvSpPr>
      <dsp:spPr>
        <a:xfrm rot="5400000">
          <a:off x="-176410" y="2297707"/>
          <a:ext cx="1176072" cy="823251"/>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3</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2532923"/>
        <a:ext cx="823251" cy="352821"/>
      </dsp:txXfrm>
    </dsp:sp>
    <dsp:sp modelId="{5A2A5FA6-2D7B-4D41-A98F-2D4DADF4BCA7}">
      <dsp:nvSpPr>
        <dsp:cNvPr id="0" name=""/>
        <dsp:cNvSpPr/>
      </dsp:nvSpPr>
      <dsp:spPr>
        <a:xfrm rot="5400000">
          <a:off x="4525201" y="-1580653"/>
          <a:ext cx="764447" cy="8168348"/>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a:t>
          </a:r>
          <a:endParaRPr lang="en-US" sz="1800" kern="1200" dirty="0">
            <a:solidFill>
              <a:schemeClr val="tx1"/>
            </a:solidFill>
            <a:latin typeface="+mn-lt"/>
            <a:ea typeface="Verdana" panose="020B0604030504040204" pitchFamily="34" charset="0"/>
          </a:endParaRPr>
        </a:p>
      </dsp:txBody>
      <dsp:txXfrm rot="-5400000">
        <a:off x="823251" y="2158614"/>
        <a:ext cx="8131031" cy="689813"/>
      </dsp:txXfrm>
    </dsp:sp>
    <dsp:sp modelId="{39711B9E-3999-46C3-A5A2-99A4013E596D}">
      <dsp:nvSpPr>
        <dsp:cNvPr id="0" name=""/>
        <dsp:cNvSpPr/>
      </dsp:nvSpPr>
      <dsp:spPr>
        <a:xfrm rot="5400000">
          <a:off x="-176410" y="3357516"/>
          <a:ext cx="1176072" cy="823251"/>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4</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3592732"/>
        <a:ext cx="823251" cy="352821"/>
      </dsp:txXfrm>
    </dsp:sp>
    <dsp:sp modelId="{1EB94850-9906-4DB6-9D6C-233C108F2B84}">
      <dsp:nvSpPr>
        <dsp:cNvPr id="0" name=""/>
        <dsp:cNvSpPr/>
      </dsp:nvSpPr>
      <dsp:spPr>
        <a:xfrm rot="5400000">
          <a:off x="4525201" y="-520845"/>
          <a:ext cx="764447" cy="8168348"/>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Δραστηριότητες</a:t>
          </a:r>
          <a:endParaRPr lang="en-US" sz="1800" kern="1200" dirty="0">
            <a:solidFill>
              <a:schemeClr val="tx1"/>
            </a:solidFill>
            <a:latin typeface="+mn-lt"/>
            <a:ea typeface="Verdana" panose="020B0604030504040204" pitchFamily="34" charset="0"/>
          </a:endParaRPr>
        </a:p>
      </dsp:txBody>
      <dsp:txXfrm rot="-5400000">
        <a:off x="823251" y="3218422"/>
        <a:ext cx="8131031" cy="689813"/>
      </dsp:txXfrm>
    </dsp:sp>
    <dsp:sp modelId="{C82F3C26-89DB-4869-88F7-19BADEABE4DB}">
      <dsp:nvSpPr>
        <dsp:cNvPr id="0" name=""/>
        <dsp:cNvSpPr/>
      </dsp:nvSpPr>
      <dsp:spPr>
        <a:xfrm rot="5400000">
          <a:off x="-176410" y="4417324"/>
          <a:ext cx="1176072" cy="823251"/>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5</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4652540"/>
        <a:ext cx="823251" cy="352821"/>
      </dsp:txXfrm>
    </dsp:sp>
    <dsp:sp modelId="{508C2801-37D3-439F-8EA0-DE1F58C0F1F7}">
      <dsp:nvSpPr>
        <dsp:cNvPr id="0" name=""/>
        <dsp:cNvSpPr/>
      </dsp:nvSpPr>
      <dsp:spPr>
        <a:xfrm rot="5400000">
          <a:off x="4525201" y="538963"/>
          <a:ext cx="764447" cy="816834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Κατηγορίες Δαπανών</a:t>
          </a:r>
          <a:endParaRPr lang="en-US" sz="1800" kern="1200" dirty="0">
            <a:solidFill>
              <a:schemeClr val="tx1"/>
            </a:solidFill>
            <a:latin typeface="+mn-lt"/>
            <a:ea typeface="Verdana" panose="020B0604030504040204" pitchFamily="34" charset="0"/>
          </a:endParaRPr>
        </a:p>
      </dsp:txBody>
      <dsp:txXfrm rot="-5400000">
        <a:off x="823251" y="4278231"/>
        <a:ext cx="81310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AB6D2-0EC7-41FA-82BC-343726EE8E93}" type="datetimeFigureOut">
              <a:rPr lang="en-GB" smtClean="0"/>
              <a:t>16/12/2024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dep.org.cy/wp-content/uploads/Rev.-Accreditation_Template-for-eligible-organizations.doc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twinning.net/en/pub/index.ht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a:p>
            <a:endParaRPr lang="el-GR" baseline="0" dirty="0"/>
          </a:p>
          <a:p>
            <a:r>
              <a:rPr lang="el-GR" baseline="0" dirty="0"/>
              <a:t>Να παρακαλέσω την συνάδελφο να ξεκινήσει την μαγνητοσκόπηση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F9942-0603-4D91-B2C9-BD9F464AC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27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102"/>
              </a:spcBef>
            </a:pPr>
            <a:r>
              <a:rPr lang="el-GR" b="1" dirty="0">
                <a:solidFill>
                  <a:srgbClr val="FF0000"/>
                </a:solidFill>
                <a:latin typeface="Century Gothic" panose="020B0502020202020204" pitchFamily="34" charset="0"/>
              </a:rPr>
              <a:t>Σε αυτή τη διαφάνεια μπορείτε να δείτε πώς μπορεί να συμμετέχει ένας οργανισμός στη Βασική Δράση 1 του </a:t>
            </a:r>
            <a:r>
              <a:rPr lang="en-US" b="1" dirty="0">
                <a:solidFill>
                  <a:srgbClr val="FF0000"/>
                </a:solidFill>
                <a:latin typeface="Century Gothic" panose="020B0502020202020204" pitchFamily="34" charset="0"/>
              </a:rPr>
              <a:t>Erasmus </a:t>
            </a:r>
            <a:r>
              <a:rPr lang="el-GR" b="1" dirty="0">
                <a:solidFill>
                  <a:srgbClr val="FF0000"/>
                </a:solidFill>
                <a:latin typeface="Century Gothic" panose="020B0502020202020204" pitchFamily="34" charset="0"/>
              </a:rPr>
              <a:t>και να επωφεληθεί από αυτή τη συμμετοχή.</a:t>
            </a:r>
          </a:p>
          <a:p>
            <a:pPr marL="12941">
              <a:spcBef>
                <a:spcPts val="102"/>
              </a:spcBef>
            </a:pPr>
            <a:endParaRPr lang="el-GR" b="1" dirty="0">
              <a:solidFill>
                <a:srgbClr val="FF0000"/>
              </a:solidFill>
              <a:latin typeface="Century Gothic" panose="020B0502020202020204" pitchFamily="34" charset="0"/>
            </a:endParaRPr>
          </a:p>
          <a:p>
            <a:pPr marL="12941">
              <a:spcBef>
                <a:spcPts val="102"/>
              </a:spcBef>
            </a:pPr>
            <a:r>
              <a:rPr lang="el-GR" b="1" dirty="0">
                <a:solidFill>
                  <a:srgbClr val="FF0000"/>
                </a:solidFill>
                <a:latin typeface="Century Gothic" panose="020B0502020202020204" pitchFamily="34" charset="0"/>
              </a:rPr>
              <a:t>Είδαμε τις λεπτομέρειες σχετικά με τα σχέδια μικρής διάρκειας</a:t>
            </a:r>
            <a:r>
              <a:rPr lang="el-GR" b="1" dirty="0">
                <a:solidFill>
                  <a:schemeClr val="tx1">
                    <a:lumMod val="75000"/>
                    <a:lumOff val="25000"/>
                  </a:schemeClr>
                </a:solidFill>
                <a:latin typeface="Century Gothic" panose="020B0502020202020204" pitchFamily="34" charset="0"/>
              </a:rPr>
              <a:t>. </a:t>
            </a:r>
          </a:p>
          <a:p>
            <a:pPr marL="12941">
              <a:spcBef>
                <a:spcPts val="102"/>
              </a:spcBef>
            </a:pPr>
            <a:r>
              <a:rPr lang="el-GR" b="0" dirty="0">
                <a:solidFill>
                  <a:schemeClr val="tx1">
                    <a:lumMod val="75000"/>
                    <a:lumOff val="25000"/>
                  </a:schemeClr>
                </a:solidFill>
                <a:latin typeface="Century Gothic" panose="020B0502020202020204" pitchFamily="34" charset="0"/>
              </a:rPr>
              <a:t>Συνοπτικά να επαναλάβω ότι:</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Αφορά νεοεισερχόμενους οργανισμούς</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Απευθύνεται</a:t>
            </a:r>
            <a:r>
              <a:rPr lang="el-GR" b="0" baseline="0" dirty="0">
                <a:latin typeface="Century Gothic" panose="020B0502020202020204" pitchFamily="34" charset="0"/>
              </a:rPr>
              <a:t> επίσης σε</a:t>
            </a:r>
            <a:r>
              <a:rPr lang="el-GR" b="0" dirty="0">
                <a:latin typeface="Century Gothic" panose="020B0502020202020204" pitchFamily="34" charset="0"/>
              </a:rPr>
              <a:t> οργανισμούς </a:t>
            </a:r>
            <a:r>
              <a:rPr lang="el-GR" dirty="0">
                <a:latin typeface="Century Gothic" panose="020B0502020202020204" pitchFamily="34" charset="0"/>
              </a:rPr>
              <a:t>που ενδιαφέρονται να υλοποιήσουν περιορισμένο αριθμό κινητικοτήτων</a:t>
            </a:r>
          </a:p>
          <a:p>
            <a:pPr marL="184392" indent="-171450">
              <a:spcBef>
                <a:spcPts val="102"/>
              </a:spcBef>
              <a:buFont typeface="Arial" panose="020B0604020202020204" pitchFamily="34" charset="0"/>
              <a:buChar char="•"/>
            </a:pPr>
            <a:r>
              <a:rPr lang="el-GR" dirty="0">
                <a:latin typeface="Century Gothic" panose="020B0502020202020204" pitchFamily="34" charset="0"/>
              </a:rPr>
              <a:t>     Έχουν διάρκεια 6-18 μήνες </a:t>
            </a:r>
          </a:p>
          <a:p>
            <a:pPr marL="304121" indent="-291179">
              <a:spcBef>
                <a:spcPts val="102"/>
              </a:spcBef>
              <a:buFont typeface="Arial" panose="020B0604020202020204" pitchFamily="34" charset="0"/>
              <a:buChar char="•"/>
            </a:pPr>
            <a:r>
              <a:rPr lang="el-GR" dirty="0">
                <a:latin typeface="Century Gothic" panose="020B0502020202020204" pitchFamily="34" charset="0"/>
              </a:rPr>
              <a:t>Οι διαπιστευμένοι οργανισμοί δεν μπορούν να αιτηθούν σε αυτή τη δράση. </a:t>
            </a:r>
          </a:p>
          <a:p>
            <a:pPr marL="304121" indent="-291179">
              <a:spcBef>
                <a:spcPts val="102"/>
              </a:spcBef>
              <a:buFont typeface="Arial" panose="020B0604020202020204" pitchFamily="34" charset="0"/>
              <a:buChar char="•"/>
            </a:pPr>
            <a:endParaRPr lang="el-GR" dirty="0">
              <a:latin typeface="Century Gothic" panose="020B0502020202020204" pitchFamily="34" charset="0"/>
            </a:endParaRPr>
          </a:p>
          <a:p>
            <a:pPr marL="12941">
              <a:spcBef>
                <a:spcPts val="102"/>
              </a:spcBef>
            </a:pPr>
            <a:r>
              <a:rPr lang="el-GR" b="1" baseline="0" dirty="0">
                <a:latin typeface="Century Gothic" panose="020B0502020202020204" pitchFamily="34" charset="0"/>
              </a:rPr>
              <a:t>Εκτός από τα σχέδια μικρής διάρκειας ένας οργανισμός μπορεί να αιτηθεί για διαπίστευση </a:t>
            </a:r>
            <a:r>
              <a:rPr lang="en-GB" b="1" baseline="0" dirty="0">
                <a:latin typeface="Century Gothic" panose="020B0502020202020204" pitchFamily="34" charset="0"/>
              </a:rPr>
              <a:t>Erasmus</a:t>
            </a:r>
            <a:r>
              <a:rPr lang="en-US" b="1" baseline="0" dirty="0">
                <a:latin typeface="Century Gothic" panose="020B0502020202020204" pitchFamily="34" charset="0"/>
              </a:rPr>
              <a:t>–</a:t>
            </a:r>
            <a:r>
              <a:rPr lang="el-GR" b="1" baseline="0" dirty="0">
                <a:latin typeface="Century Gothic" panose="020B0502020202020204" pitchFamily="34" charset="0"/>
              </a:rPr>
              <a:t> Υπάρχει η δυνατότητα να αιτηθούν ως Μεμονωμένοι Οργανισμοί ή ως Συντονιστές μιας Κοινοπραξίας. </a:t>
            </a:r>
          </a:p>
          <a:p>
            <a:pPr marL="12941">
              <a:spcBef>
                <a:spcPts val="102"/>
              </a:spcBef>
            </a:pPr>
            <a:r>
              <a:rPr lang="el-GR" b="1" baseline="0" dirty="0">
                <a:latin typeface="Century Gothic" panose="020B0502020202020204" pitchFamily="34" charset="0"/>
              </a:rPr>
              <a:t>Στην περίπτωση των μεμονωμένων οργανισμών, υποβάλλει αίτηση ένας οργανισμός και εφόσον εγκριθεί λαμβάνει την διαπίστευση που ανήκει στον ίδιο. </a:t>
            </a:r>
            <a:r>
              <a:rPr lang="el-GR" sz="1200" b="1" i="0" u="none" strike="noStrike" kern="1200" dirty="0">
                <a:solidFill>
                  <a:schemeClr val="tx1"/>
                </a:solidFill>
                <a:effectLst/>
                <a:latin typeface="+mn-lt"/>
                <a:ea typeface="+mn-ea"/>
                <a:cs typeface="+mn-cs"/>
              </a:rPr>
              <a:t>Η χρηματοδότηση που δίνεται είναι για να καλύψει τις ανάγκες του συγκεκριμένου οργανισμού</a:t>
            </a:r>
          </a:p>
          <a:p>
            <a:pPr marL="12941">
              <a:spcBef>
                <a:spcPts val="102"/>
              </a:spcBef>
            </a:pPr>
            <a:endParaRPr lang="en-US" sz="1200" b="0" i="0" u="none" strike="noStrike" kern="1200" dirty="0">
              <a:solidFill>
                <a:schemeClr val="tx1"/>
              </a:solidFill>
              <a:effectLst/>
              <a:latin typeface="+mn-lt"/>
              <a:ea typeface="+mn-ea"/>
              <a:cs typeface="+mn-cs"/>
            </a:endParaRPr>
          </a:p>
          <a:p>
            <a:pPr rtl="0" eaLnBrk="1" fontAlgn="t" latinLnBrk="0" hangingPunct="1"/>
            <a:r>
              <a:rPr lang="el-GR" sz="1200" b="0" i="0" u="none" strike="noStrike" kern="1200" dirty="0">
                <a:solidFill>
                  <a:schemeClr val="tx1"/>
                </a:solidFill>
                <a:effectLst/>
                <a:latin typeface="+mn-lt"/>
                <a:ea typeface="+mn-ea"/>
                <a:cs typeface="+mn-cs"/>
              </a:rPr>
              <a:t>Η αίτηση για διαπίστευση μιας κοινοπραξίας υποβάλλεται από τον συντονιστή της Κοινοπραξίας εκ μέρους όλων των οργανισμών που συμμετέχουν στην Κοινοπραξία.</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Για σκοπούς διαπίστευσης αξιολογείται μόνο ο συντονιστής στον οποίον απονέμεται και η διαπίστευση.</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Η χρηματοδότηση όμως που δίνεται είναι για να καλύψει τις ανάγκες όλων των οργανισμών που συμμετέχουν στην Κοινοπραξία</a:t>
            </a:r>
          </a:p>
          <a:p>
            <a:pPr rtl="0" eaLnBrk="1" fontAlgn="t" latinLnBrk="0" hangingPunct="1"/>
            <a:endParaRPr lang="el-GR" sz="1200" b="0" i="0" u="none" strike="noStrike" kern="1200" dirty="0">
              <a:solidFill>
                <a:schemeClr val="tx1"/>
              </a:solidFill>
              <a:effectLst/>
              <a:latin typeface="+mn-lt"/>
              <a:ea typeface="+mn-ea"/>
              <a:cs typeface="+mn-cs"/>
            </a:endParaRPr>
          </a:p>
          <a:p>
            <a:pPr marL="342900" marR="62230" lvl="0" indent="-342900" algn="just" defTabSz="914400" rtl="0" eaLnBrk="1" fontAlgn="auto" latinLnBrk="0" hangingPunct="1">
              <a:lnSpc>
                <a:spcPct val="101400"/>
              </a:lnSpc>
              <a:spcBef>
                <a:spcPts val="500"/>
              </a:spcBef>
              <a:spcAft>
                <a:spcPts val="0"/>
              </a:spcAft>
              <a:buClrTx/>
              <a:buSzTx/>
              <a:buFont typeface="Arial" panose="020B0604020202020204" pitchFamily="34" charset="0"/>
              <a:buChar char="•"/>
              <a:tabLst/>
              <a:defRPr/>
            </a:pPr>
            <a:r>
              <a:rPr lang="el-GR" b="0" spc="-5" dirty="0">
                <a:solidFill>
                  <a:srgbClr val="333333"/>
                </a:solidFill>
                <a:latin typeface="Century Gothic" panose="020B0502020202020204" pitchFamily="34" charset="0"/>
                <a:cs typeface="Verdana"/>
              </a:rPr>
              <a:t>Όλα </a:t>
            </a:r>
            <a:r>
              <a:rPr lang="el-GR" b="0" dirty="0">
                <a:solidFill>
                  <a:srgbClr val="333333"/>
                </a:solidFill>
                <a:latin typeface="Century Gothic" panose="020B0502020202020204" pitchFamily="34" charset="0"/>
                <a:cs typeface="Verdana"/>
              </a:rPr>
              <a:t>τα μέλη </a:t>
            </a:r>
            <a:r>
              <a:rPr lang="el-GR" b="0" spc="-5" dirty="0">
                <a:solidFill>
                  <a:srgbClr val="333333"/>
                </a:solidFill>
                <a:latin typeface="Century Gothic" panose="020B0502020202020204" pitchFamily="34" charset="0"/>
                <a:cs typeface="Verdana"/>
              </a:rPr>
              <a:t>της κοινοπραξίας πρέπει να προέρχονται από την </a:t>
            </a:r>
            <a:r>
              <a:rPr lang="el-GR" b="0" dirty="0">
                <a:solidFill>
                  <a:srgbClr val="333333"/>
                </a:solidFill>
                <a:latin typeface="Century Gothic" panose="020B0502020202020204" pitchFamily="34" charset="0"/>
                <a:cs typeface="Verdana"/>
              </a:rPr>
              <a:t>ίδια </a:t>
            </a:r>
            <a:r>
              <a:rPr lang="el-GR" b="0" spc="-5" dirty="0">
                <a:solidFill>
                  <a:srgbClr val="333333"/>
                </a:solidFill>
                <a:latin typeface="Century Gothic" panose="020B0502020202020204" pitchFamily="34" charset="0"/>
                <a:cs typeface="Verdana"/>
              </a:rPr>
              <a:t>χώρα </a:t>
            </a:r>
            <a:r>
              <a:rPr lang="el-GR" b="0" dirty="0">
                <a:solidFill>
                  <a:srgbClr val="333333"/>
                </a:solidFill>
                <a:latin typeface="Century Gothic" panose="020B0502020202020204" pitchFamily="34" charset="0"/>
                <a:cs typeface="Verdana"/>
              </a:rPr>
              <a:t>με </a:t>
            </a:r>
            <a:r>
              <a:rPr lang="el-GR" b="0" spc="-5" dirty="0">
                <a:solidFill>
                  <a:srgbClr val="333333"/>
                </a:solidFill>
                <a:latin typeface="Century Gothic" panose="020B0502020202020204" pitchFamily="34" charset="0"/>
                <a:cs typeface="Verdana"/>
              </a:rPr>
              <a:t>τον συντονιστή </a:t>
            </a:r>
            <a:r>
              <a:rPr lang="el-GR" b="0" spc="5" dirty="0">
                <a:solidFill>
                  <a:srgbClr val="333333"/>
                </a:solidFill>
                <a:latin typeface="Century Gothic" panose="020B0502020202020204" pitchFamily="34" charset="0"/>
                <a:cs typeface="Verdana"/>
              </a:rPr>
              <a:t>της </a:t>
            </a:r>
            <a:r>
              <a:rPr lang="el-GR" b="0"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 για παράδειγμα σε μια κοινοπραξία</a:t>
            </a:r>
            <a:r>
              <a:rPr lang="el-GR" b="0" spc="-5" baseline="0" dirty="0">
                <a:solidFill>
                  <a:srgbClr val="333333"/>
                </a:solidFill>
                <a:latin typeface="Century Gothic" panose="020B0502020202020204" pitchFamily="34" charset="0"/>
                <a:cs typeface="Verdana"/>
              </a:rPr>
              <a:t> για διαπίστευση στον τομέα ΕΕ οι συμμετέχοντες θα πρέπει να είναι επιλέξιμοι να αιτηθούν σε σχέδια κινητικότητας στον τομέα της ΕΕ, χωρίς να είναι απαραίτητο να είναι διαπιστευμένοι οι ίδιοι.</a:t>
            </a:r>
            <a:endParaRPr lang="el-GR" b="0"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b="0" spc="-5" dirty="0">
                <a:solidFill>
                  <a:srgbClr val="333333"/>
                </a:solidFill>
                <a:latin typeface="Century Gothic" panose="020B0502020202020204" pitchFamily="34" charset="0"/>
                <a:cs typeface="Verdana"/>
              </a:rPr>
              <a:t>M</a:t>
            </a:r>
            <a:r>
              <a:rPr lang="el-GR" b="0" spc="-5" dirty="0" err="1">
                <a:solidFill>
                  <a:srgbClr val="333333"/>
                </a:solidFill>
                <a:latin typeface="Century Gothic" panose="020B0502020202020204" pitchFamily="34" charset="0"/>
                <a:cs typeface="Verdana"/>
              </a:rPr>
              <a:t>ια</a:t>
            </a:r>
            <a:r>
              <a:rPr lang="en-US" b="0" spc="-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όλων των οργανισμών που την απαρτίζουν. Ο σχεδιασμός και η συνεργασία θα πρέπει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Κατά την υποβολή της αίτησης, δεν απαιτείται ακριβής κατάλογος των </a:t>
            </a:r>
            <a:r>
              <a:rPr lang="el-GR" b="0" dirty="0">
                <a:solidFill>
                  <a:srgbClr val="333333"/>
                </a:solidFill>
                <a:latin typeface="Century Gothic" panose="020B0502020202020204" pitchFamily="34" charset="0"/>
                <a:cs typeface="Verdana"/>
              </a:rPr>
              <a:t>μελών </a:t>
            </a:r>
            <a:r>
              <a:rPr lang="el-GR" b="0" spc="-5" dirty="0">
                <a:solidFill>
                  <a:srgbClr val="333333"/>
                </a:solidFill>
                <a:latin typeface="Century Gothic" panose="020B0502020202020204" pitchFamily="34" charset="0"/>
                <a:cs typeface="Verdana"/>
              </a:rPr>
              <a:t>της</a:t>
            </a:r>
            <a:r>
              <a:rPr lang="el-GR" b="0" spc="-2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κοινοπραξίας</a:t>
            </a:r>
            <a:r>
              <a:rPr lang="el-GR" b="0" spc="-5" baseline="0" dirty="0">
                <a:solidFill>
                  <a:srgbClr val="333333"/>
                </a:solidFill>
                <a:latin typeface="Century Gothic" panose="020B0502020202020204" pitchFamily="34" charset="0"/>
                <a:cs typeface="Verdana"/>
              </a:rPr>
              <a:t> αλλά </a:t>
            </a:r>
            <a:r>
              <a:rPr lang="el-GR" b="0" spc="-5" dirty="0">
                <a:solidFill>
                  <a:srgbClr val="333333"/>
                </a:solidFill>
                <a:latin typeface="Century Gothic" panose="020B0502020202020204" pitchFamily="34" charset="0"/>
                <a:cs typeface="Verdana"/>
              </a:rPr>
              <a:t>θα πρέπει </a:t>
            </a:r>
            <a:r>
              <a:rPr lang="el-GR" b="0" dirty="0">
                <a:solidFill>
                  <a:srgbClr val="333333"/>
                </a:solidFill>
                <a:latin typeface="Century Gothic" panose="020B0502020202020204" pitchFamily="34" charset="0"/>
                <a:cs typeface="Verdana"/>
              </a:rPr>
              <a:t>να περιγράφεται ο</a:t>
            </a:r>
            <a:r>
              <a:rPr lang="el-GR" b="0" baseline="0"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σκοπός </a:t>
            </a:r>
            <a:r>
              <a:rPr lang="el-GR" b="0" dirty="0">
                <a:solidFill>
                  <a:srgbClr val="333333"/>
                </a:solidFill>
                <a:latin typeface="Century Gothic" panose="020B0502020202020204" pitchFamily="34" charset="0"/>
                <a:cs typeface="Verdana"/>
              </a:rPr>
              <a:t>και </a:t>
            </a:r>
            <a:r>
              <a:rPr lang="el-GR" b="0" spc="-5" dirty="0">
                <a:solidFill>
                  <a:srgbClr val="333333"/>
                </a:solidFill>
                <a:latin typeface="Century Gothic" panose="020B0502020202020204" pitchFamily="34" charset="0"/>
                <a:cs typeface="Verdana"/>
              </a:rPr>
              <a:t>η προβλεπόμενη σύνθεση της κοινοπραξίας και να δηλωθεί τουλάχιστον 1 οργανισμός –</a:t>
            </a:r>
            <a:r>
              <a:rPr lang="el-GR" b="0" spc="-5" baseline="0" dirty="0">
                <a:solidFill>
                  <a:srgbClr val="333333"/>
                </a:solidFill>
                <a:latin typeface="Century Gothic" panose="020B0502020202020204" pitchFamily="34" charset="0"/>
                <a:cs typeface="Verdana"/>
              </a:rPr>
              <a:t> μέλος </a:t>
            </a:r>
            <a:r>
              <a:rPr lang="el-GR" b="0" spc="-5" dirty="0">
                <a:solidFill>
                  <a:srgbClr val="333333"/>
                </a:solidFill>
                <a:latin typeface="Century Gothic" panose="020B0502020202020204" pitchFamily="34" charset="0"/>
                <a:cs typeface="Verdana"/>
              </a:rPr>
              <a:t>Μπορεί να γίνει αλλαγή μελών κοινοπραξίας, εάν χρειαστεί. </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Αν ένας οργανισμός πρόκειται να υποβάλει αίτηση για σχέδια μικρής διάρκειας ή για διαπίστευση Erasmus έχει τη δυνατότητα να συμμετέχει και σε μία άλλη αίτηση, ως μέλος 1 κοινοπραξίας</a:t>
            </a: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endParaRPr lang="el-GR" b="1" kern="0" noProof="0" dirty="0">
              <a:solidFill>
                <a:schemeClr val="bg1"/>
              </a:solidFill>
              <a:highlight>
                <a:srgbClr val="FFFF00"/>
              </a:highlight>
              <a:latin typeface="Century Gothic" panose="020B0502020202020204" pitchFamily="34" charset="0"/>
            </a:endParaRP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r>
              <a:rPr lang="el-GR" b="1" kern="0" noProof="0" dirty="0">
                <a:solidFill>
                  <a:schemeClr val="bg1"/>
                </a:solidFill>
                <a:highlight>
                  <a:srgbClr val="FFFF00"/>
                </a:highlight>
                <a:latin typeface="Century Gothic" panose="020B0502020202020204" pitchFamily="34" charset="0"/>
              </a:rPr>
              <a:t>Χωρίς την υποβολή της αίτησης</a:t>
            </a:r>
            <a:endParaRPr kumimoji="0" lang="el-GR" sz="1200" b="1" i="0" u="none" strike="noStrike" kern="0" cap="none" spc="0" normalizeH="0" baseline="0" noProof="0" dirty="0">
              <a:ln>
                <a:noFill/>
              </a:ln>
              <a:solidFill>
                <a:schemeClr val="bg1"/>
              </a:solidFill>
              <a:effectLst/>
              <a:highlight>
                <a:srgbClr val="FFFF00"/>
              </a:highlight>
              <a:uLnTx/>
              <a:uFillTx/>
              <a:latin typeface="Century Gothic" panose="020B0502020202020204" pitchFamily="34" charset="0"/>
            </a:endParaRPr>
          </a:p>
          <a:p>
            <a:pPr marL="342900" marR="62230" indent="-342900" algn="just">
              <a:lnSpc>
                <a:spcPct val="101400"/>
              </a:lnSpc>
              <a:spcBef>
                <a:spcPts val="500"/>
              </a:spcBef>
              <a:buFont typeface="Arial" panose="020B0604020202020204" pitchFamily="34" charset="0"/>
              <a:buChar char="•"/>
            </a:pPr>
            <a:endParaRPr lang="en-US" spc="-5" dirty="0">
              <a:solidFill>
                <a:srgbClr val="333333"/>
              </a:solidFill>
              <a:latin typeface="Century Gothic" panose="020B0502020202020204" pitchFamily="34" charset="0"/>
              <a:cs typeface="Verdana"/>
            </a:endParaRPr>
          </a:p>
          <a:p>
            <a:pPr marL="0" marR="62230" indent="0" algn="just">
              <a:lnSpc>
                <a:spcPct val="101400"/>
              </a:lnSpc>
              <a:spcBef>
                <a:spcPts val="500"/>
              </a:spcBef>
              <a:buFont typeface="Arial" panose="020B0604020202020204" pitchFamily="34" charset="0"/>
              <a:buNone/>
            </a:pPr>
            <a:endParaRPr lang="el-GR" spc="-5" dirty="0">
              <a:solidFill>
                <a:srgbClr val="333333"/>
              </a:solidFill>
              <a:latin typeface="Century Gothic" panose="020B0502020202020204" pitchFamily="34" charset="0"/>
              <a:cs typeface="Verdana"/>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70807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a:t>
            </a:r>
            <a:r>
              <a:rPr lang="el-GR" sz="1200" dirty="0">
                <a:solidFill>
                  <a:schemeClr val="bg1"/>
                </a:solidFill>
                <a:latin typeface="Verdana" panose="020B0604030504040204" pitchFamily="34" charset="0"/>
                <a:ea typeface="Verdana" panose="020B0604030504040204" pitchFamily="34" charset="0"/>
              </a:rPr>
              <a:t>ΣΧΕΔΙΑ ΚΙΝΗΤΙΚΟΤΗΤΑΣ ΜΙΚΡΗΣ ΔΙΑΡΚΕΙΑΣ</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11</a:t>
            </a:fld>
            <a:endParaRPr lang="en-GB"/>
          </a:p>
        </p:txBody>
      </p:sp>
    </p:spTree>
    <p:extLst>
      <p:ext uri="{BB962C8B-B14F-4D97-AF65-F5344CB8AC3E}">
        <p14:creationId xmlns:p14="http://schemas.microsoft.com/office/powerpoint/2010/main" val="16559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solidFill>
                  <a:schemeClr val="bg1"/>
                </a:solidFill>
                <a:latin typeface="Verdana" panose="020B0604030504040204" pitchFamily="34" charset="0"/>
                <a:ea typeface="Verdana" panose="020B0604030504040204" pitchFamily="34" charset="0"/>
              </a:rPr>
              <a:t>Υπάρχουν</a:t>
            </a:r>
            <a:r>
              <a:rPr lang="el-GR" baseline="0" dirty="0">
                <a:solidFill>
                  <a:schemeClr val="bg1"/>
                </a:solidFill>
                <a:latin typeface="Verdana" panose="020B0604030504040204" pitchFamily="34" charset="0"/>
                <a:ea typeface="Verdana" panose="020B0604030504040204" pitchFamily="34" charset="0"/>
              </a:rPr>
              <a:t> δύο διαφορετικά είδη σχεδίων</a:t>
            </a:r>
            <a:r>
              <a:rPr lang="en-US" baseline="0" dirty="0">
                <a:solidFill>
                  <a:schemeClr val="bg1"/>
                </a:solidFill>
                <a:latin typeface="Verdana" panose="020B0604030504040204" pitchFamily="34" charset="0"/>
                <a:ea typeface="Verdana" panose="020B0604030504040204" pitchFamily="34" charset="0"/>
              </a:rPr>
              <a:t>: 1) </a:t>
            </a:r>
            <a:r>
              <a:rPr lang="el-GR" baseline="0" dirty="0">
                <a:solidFill>
                  <a:schemeClr val="bg1"/>
                </a:solidFill>
                <a:latin typeface="Verdana" panose="020B0604030504040204" pitchFamily="34" charset="0"/>
                <a:ea typeface="Verdana" panose="020B0604030504040204" pitchFamily="34" charset="0"/>
              </a:rPr>
              <a:t>τα σχέδια μικρής διάρκειας και </a:t>
            </a:r>
            <a:r>
              <a:rPr lang="en-US" baseline="0" dirty="0">
                <a:solidFill>
                  <a:schemeClr val="bg1"/>
                </a:solidFill>
                <a:latin typeface="Verdana" panose="020B0604030504040204" pitchFamily="34" charset="0"/>
                <a:ea typeface="Verdana" panose="020B0604030504040204" pitchFamily="34" charset="0"/>
              </a:rPr>
              <a:t>2) </a:t>
            </a:r>
            <a:r>
              <a:rPr lang="el-GR" baseline="0" dirty="0">
                <a:solidFill>
                  <a:schemeClr val="bg1"/>
                </a:solidFill>
                <a:latin typeface="Verdana" panose="020B0604030504040204" pitchFamily="34" charset="0"/>
                <a:ea typeface="Verdana" panose="020B0604030504040204" pitchFamily="34" charset="0"/>
              </a:rPr>
              <a:t>τα διαπιστευμένα σχέδια</a:t>
            </a:r>
            <a:r>
              <a:rPr lang="en-US" baseline="0" dirty="0">
                <a:solidFill>
                  <a:schemeClr val="bg1"/>
                </a:solidFill>
                <a:latin typeface="Verdana" panose="020B0604030504040204" pitchFamily="34" charset="0"/>
                <a:ea typeface="Verdana" panose="020B0604030504040204" pitchFamily="34" charset="0"/>
              </a:rPr>
              <a:t>.</a:t>
            </a:r>
            <a:r>
              <a:rPr lang="el-GR" baseline="0" dirty="0">
                <a:solidFill>
                  <a:schemeClr val="bg1"/>
                </a:solidFill>
                <a:latin typeface="Verdana" panose="020B0604030504040204" pitchFamily="34" charset="0"/>
                <a:ea typeface="Verdana" panose="020B0604030504040204" pitchFamily="34" charset="0"/>
              </a:rPr>
              <a:t> Αρχικά θα αναφέρουμε κάποιες σημαντικές πληροφορίες που αφορούν στα </a:t>
            </a:r>
            <a:r>
              <a:rPr lang="el-GR" b="1" baseline="0" dirty="0">
                <a:solidFill>
                  <a:schemeClr val="bg1"/>
                </a:solidFill>
                <a:latin typeface="Verdana" panose="020B0604030504040204" pitchFamily="34" charset="0"/>
                <a:ea typeface="Verdana" panose="020B0604030504040204" pitchFamily="34" charset="0"/>
              </a:rPr>
              <a:t>σχέδια κινητικότητας μικρής διάρκειας</a:t>
            </a:r>
            <a:r>
              <a:rPr lang="en-US" baseline="0" dirty="0">
                <a:solidFill>
                  <a:schemeClr val="bg1"/>
                </a:solidFill>
                <a:latin typeface="Verdana" panose="020B0604030504040204" pitchFamily="34" charset="0"/>
                <a:ea typeface="Verdana" panose="020B0604030504040204" pitchFamily="34" charset="0"/>
              </a:rPr>
              <a:t>.</a:t>
            </a:r>
            <a:endParaRPr lang="el-GR" baseline="0" dirty="0">
              <a:solidFill>
                <a:schemeClr val="bg1"/>
              </a:solidFill>
              <a:latin typeface="Verdana" panose="020B0604030504040204" pitchFamily="34" charset="0"/>
              <a:ea typeface="Verdana" panose="020B0604030504040204" pitchFamily="34" charset="0"/>
            </a:endParaRPr>
          </a:p>
          <a:p>
            <a:endParaRPr lang="el-GR" baseline="0" dirty="0">
              <a:solidFill>
                <a:schemeClr val="bg1"/>
              </a:solidFill>
              <a:latin typeface="Verdana" panose="020B0604030504040204" pitchFamily="34" charset="0"/>
              <a:ea typeface="Verdana" panose="020B0604030504040204" pitchFamily="34" charset="0"/>
            </a:endParaRPr>
          </a:p>
          <a:p>
            <a:r>
              <a:rPr lang="el-GR" baseline="0" dirty="0">
                <a:solidFill>
                  <a:schemeClr val="bg1"/>
                </a:solidFill>
                <a:latin typeface="Verdana" panose="020B0604030504040204" pitchFamily="34" charset="0"/>
                <a:ea typeface="Verdana" panose="020B0604030504040204" pitchFamily="34" charset="0"/>
              </a:rPr>
              <a:t>Αυτά απευθύνονται σε </a:t>
            </a:r>
            <a:r>
              <a:rPr lang="el-GR" b="1" baseline="0" dirty="0">
                <a:solidFill>
                  <a:schemeClr val="bg1"/>
                </a:solidFill>
                <a:latin typeface="Verdana" panose="020B0604030504040204" pitchFamily="34" charset="0"/>
                <a:ea typeface="Verdana" panose="020B0604030504040204" pitchFamily="34" charset="0"/>
              </a:rPr>
              <a:t>νεοεισερχόμενους οργανισμούς </a:t>
            </a:r>
            <a:r>
              <a:rPr lang="el-GR" baseline="0" dirty="0">
                <a:solidFill>
                  <a:schemeClr val="bg1"/>
                </a:solidFill>
                <a:latin typeface="Verdana" panose="020B0604030504040204" pitchFamily="34" charset="0"/>
                <a:ea typeface="Verdana" panose="020B0604030504040204" pitchFamily="34" charset="0"/>
              </a:rPr>
              <a:t>δηλαδή σε οργανισμούς που </a:t>
            </a:r>
            <a:r>
              <a:rPr lang="el-GR" sz="1200" kern="1200" dirty="0">
                <a:solidFill>
                  <a:schemeClr val="tx1"/>
                </a:solidFill>
                <a:effectLst/>
                <a:latin typeface="+mn-lt"/>
                <a:ea typeface="+mn-ea"/>
                <a:cs typeface="+mn-cs"/>
              </a:rPr>
              <a:t>δεν έχουν λάβει προηγουμένως στήριξη στο πλαίσιο του Προγράμματος</a:t>
            </a:r>
            <a:r>
              <a:rPr lang="el-GR" sz="1200" kern="1200" baseline="0" dirty="0">
                <a:solidFill>
                  <a:schemeClr val="tx1"/>
                </a:solidFill>
                <a:effectLst/>
                <a:latin typeface="+mn-lt"/>
                <a:ea typeface="+mn-ea"/>
                <a:cs typeface="+mn-cs"/>
              </a:rPr>
              <a:t> είτε σε αυτή την προγραμματική περίοδο είτε στην προηγούμενη. Επίσης απευθύνονται σε οργανισμούς που επιθυμούν να υλοποιήσουν </a:t>
            </a:r>
            <a:r>
              <a:rPr lang="el-GR" sz="1200" b="1" kern="1200" baseline="0" dirty="0">
                <a:solidFill>
                  <a:schemeClr val="tx1"/>
                </a:solidFill>
                <a:effectLst/>
                <a:latin typeface="+mn-lt"/>
                <a:ea typeface="+mn-ea"/>
                <a:cs typeface="+mn-cs"/>
              </a:rPr>
              <a:t>περιορισμένο αριθμό δραστηριοτήτων και οι οποίοι ΔΕΝ είναι διαπιστευμένοι.</a:t>
            </a:r>
          </a:p>
          <a:p>
            <a:r>
              <a:rPr lang="el-GR" sz="1200" b="1" kern="1200" baseline="0" dirty="0">
                <a:solidFill>
                  <a:schemeClr val="tx1"/>
                </a:solidFill>
                <a:effectLst/>
                <a:latin typeface="+mn-lt"/>
                <a:ea typeface="+mn-ea"/>
                <a:cs typeface="+mn-cs"/>
              </a:rPr>
              <a:t>Η διάρκεια των εν λόγω σχεδίων είναι από 6 μέχρι 18 μήνες και στα πλαίσιά τους μπορούν να γίνουν συνολικά μέχρι 30 κινητικότητες</a:t>
            </a:r>
          </a:p>
          <a:p>
            <a:r>
              <a:rPr lang="el-GR" sz="1200" b="1" kern="1200" baseline="0" dirty="0">
                <a:solidFill>
                  <a:schemeClr val="tx1"/>
                </a:solidFill>
                <a:effectLst/>
                <a:latin typeface="+mn-lt"/>
                <a:ea typeface="+mn-ea"/>
                <a:cs typeface="+mn-cs"/>
              </a:rPr>
              <a:t>Όπως αναφέραμε μπορούν να αιτηθούν μόνο χώρες του Προγράμματος (οι χώρες που αναφέραμε προηγουμένως). </a:t>
            </a:r>
          </a:p>
          <a:p>
            <a:r>
              <a:rPr lang="el-GR" sz="1200" b="1" kern="1200" baseline="0" dirty="0">
                <a:solidFill>
                  <a:schemeClr val="tx1"/>
                </a:solidFill>
                <a:effectLst/>
                <a:latin typeface="+mn-lt"/>
                <a:ea typeface="+mn-ea"/>
                <a:cs typeface="+mn-cs"/>
              </a:rPr>
              <a:t>Να σημειώσουμε, ότι ένας οργανισμός δεν μπορεί να επιχορηγηθεί για περισσότερα από 3 σχέδια μικρής διάρκειας ανά τομέα, σε περίοδο 5 συνεχόμενων ετών. Σε αυτόν τον περιορισμό δεν λαμβάνονται υπόψη τα σχέδια της προηγούμενης προγραμματικής περιόδου, δηλαδή όσα ξεκίνησαν μεταξύ των ετών 2014- 2020.</a:t>
            </a:r>
          </a:p>
          <a:p>
            <a:endParaRPr lang="el-GR" sz="1200" b="1" kern="1200" baseline="0" dirty="0">
              <a:solidFill>
                <a:schemeClr val="tx1"/>
              </a:solidFill>
              <a:effectLst/>
              <a:latin typeface="+mn-lt"/>
              <a:ea typeface="+mn-ea"/>
              <a:cs typeface="+mn-cs"/>
            </a:endParaRPr>
          </a:p>
          <a:p>
            <a:r>
              <a:rPr lang="el-GR" sz="1200" b="1" kern="1200" baseline="0" dirty="0">
                <a:solidFill>
                  <a:schemeClr val="tx1"/>
                </a:solidFill>
                <a:effectLst/>
                <a:latin typeface="+mn-lt"/>
                <a:ea typeface="+mn-ea"/>
                <a:cs typeface="+mn-cs"/>
              </a:rPr>
              <a:t>Επίσης, ένας οργανισμός μπορεί να υποβάλει μόνο μία αίτηση για σχέδιο Μικρής Διάρκειας ανά Τομέα, στα πλαίσια κάθε καταληκτικής ημερομηνίας.</a:t>
            </a:r>
            <a:endParaRPr lang="el-GR" b="1" dirty="0">
              <a:solidFill>
                <a:schemeClr val="bg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12</a:t>
            </a:fld>
            <a:endParaRPr lang="en-GB"/>
          </a:p>
        </p:txBody>
      </p:sp>
    </p:spTree>
    <p:extLst>
      <p:ext uri="{BB962C8B-B14F-4D97-AF65-F5344CB8AC3E}">
        <p14:creationId xmlns:p14="http://schemas.microsoft.com/office/powerpoint/2010/main" val="190332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δραστηριότητες/ κινητικότητες χωρίζονται σε δύο κατηγορίες, τις </a:t>
            </a:r>
            <a:r>
              <a:rPr lang="el-GR" b="1" baseline="0" dirty="0"/>
              <a:t>εξερχόμενες κινητικότητες </a:t>
            </a:r>
            <a:r>
              <a:rPr lang="el-GR" baseline="0" dirty="0"/>
              <a:t>και τις </a:t>
            </a:r>
            <a:r>
              <a:rPr lang="el-GR" b="1" baseline="0" dirty="0"/>
              <a:t>εισερχόμενες κινητικότητες</a:t>
            </a:r>
            <a:r>
              <a:rPr lang="el-GR" baseline="0" dirty="0"/>
              <a:t>. </a:t>
            </a:r>
          </a:p>
          <a:p>
            <a:endParaRPr lang="el-GR" baseline="0" dirty="0"/>
          </a:p>
          <a:p>
            <a:r>
              <a:rPr lang="el-GR" b="1" baseline="0" dirty="0"/>
              <a:t>-Στις εξερχόμενες κινητικότητες ο εγκεκριμένος οργανισμός είναι ο οργανισμός αποστολής, δηλαδή επιλέγει συμμετέχοντες τους οποίους στέλνει σε ένα οργανισμό υποδοχής στο εξωτερικό. Οι περισσότερες επιλέξιμες δραστηριότητες είναι εξερχόμενες. </a:t>
            </a:r>
          </a:p>
          <a:p>
            <a:r>
              <a:rPr lang="el-GR" b="1" baseline="0" dirty="0"/>
              <a:t>-Στις εισερχόμενες κινητικότητες ο εγκεκριμένος οργανισμός είναι ο οργανισμός υποδοχής. Στόχος αυτών των δραστηριοτήτων είναι η ανάπτυξη και η διεθνοποίηση του οργανισμού. Η κατηγορία αυτή αφορά ειδικούς τύπους δραστηριοτήτων που θα δούμε πιο αναλυτικά στη συνέχεια. </a:t>
            </a:r>
          </a:p>
          <a:p>
            <a:r>
              <a:rPr lang="el-GR" b="1" baseline="0" dirty="0"/>
              <a:t>Είναι σημαντικό να σημειώσουμε ότι όλες οι δραστηριότητες πρέπει να σχεδιάζονται και να υλοποιούνται βάσει συγκεκριμένων προτύπων ποιότητας, των </a:t>
            </a:r>
            <a:r>
              <a:rPr lang="en-GB" b="1" baseline="0" dirty="0"/>
              <a:t>Erasmus Quality Standards. </a:t>
            </a:r>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121352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u="sng" dirty="0"/>
              <a:t>Οδηγός προγράμματος 2025</a:t>
            </a:r>
            <a:endParaRPr lang="en-US" u="sng" dirty="0"/>
          </a:p>
          <a:p>
            <a:endParaRPr lang="en-US" dirty="0"/>
          </a:p>
          <a:p>
            <a:r>
              <a:rPr lang="el-GR" dirty="0"/>
              <a:t>Οι δραστηριότητες είτε</a:t>
            </a:r>
            <a:r>
              <a:rPr lang="el-GR" baseline="0" dirty="0"/>
              <a:t> εισερχόμενες είτε εξερχόμενες μπορούν να υλοποιηθούν με δύο τρόπους:</a:t>
            </a:r>
          </a:p>
          <a:p>
            <a:pPr marL="228600" indent="-228600">
              <a:buAutoNum type="arabicPeriod"/>
            </a:pPr>
            <a:r>
              <a:rPr lang="el-GR" baseline="0" dirty="0"/>
              <a:t>Είτε με φυσική παρουσία των συμμετεχόντων </a:t>
            </a:r>
          </a:p>
          <a:p>
            <a:pPr marL="228600" indent="-228600">
              <a:buAutoNum type="arabicPeriod"/>
            </a:pPr>
            <a:r>
              <a:rPr lang="el-GR" baseline="0" dirty="0"/>
              <a:t>Είτε να είναι μεικτές δηλαδή συνδυασμός φυσικής κινητικότητας με εικονική, δηλαδή με διαδικτυακή κινητικότητα. Οι δραστηριότητες που είναι εξολοκλήρου διαδικτυακές δεν είναι επιλέξιμες. </a:t>
            </a:r>
          </a:p>
          <a:p>
            <a:pPr marL="228600" indent="-228600">
              <a:buAutoNum type="arabicPeriod"/>
            </a:pPr>
            <a:endParaRPr lang="el-GR" baseline="0" dirty="0"/>
          </a:p>
          <a:p>
            <a:pPr marL="0" indent="0">
              <a:buNone/>
            </a:pPr>
            <a:r>
              <a:rPr lang="el-GR" baseline="0" dirty="0"/>
              <a:t>Να σημειώσουμε ότι η ελάχιστη και μέγιστη διάρκεια των κινητικοτήτων, αφορά μόνο το κομμάτι της δραστηριότητας που γίνεται με φυσική παρουσία.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14</a:t>
            </a:fld>
            <a:endParaRPr lang="en-US"/>
          </a:p>
        </p:txBody>
      </p:sp>
    </p:spTree>
    <p:extLst>
      <p:ext uri="{BB962C8B-B14F-4D97-AF65-F5344CB8AC3E}">
        <p14:creationId xmlns:p14="http://schemas.microsoft.com/office/powerpoint/2010/main" val="284817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επιχορήγηση </a:t>
            </a:r>
            <a:r>
              <a:rPr lang="el-GR" b="1" baseline="0" dirty="0"/>
              <a:t>μπορούν να υποβάλουν αίτηση μόνο οργανισμοί</a:t>
            </a:r>
            <a:r>
              <a:rPr lang="el-GR" baseline="0" dirty="0"/>
              <a:t>, δηλαδή νομικές οντότητες και όχι φυσικά πρόσωπα, τα οποία ανήκουν στους τομείς της Επαγγελματικής Εκπαίδευσης και Κατάρτισης, Σχολικής Εκπαίδευσης και Εκπαίδευσης Ενηλίκων, αντίστοιχα.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Δεν θα τα διαβάσω αναλυτικά, μπορείτε να βρείτε </a:t>
            </a:r>
            <a:r>
              <a:rPr lang="el-GR" sz="1200" dirty="0">
                <a:solidFill>
                  <a:schemeClr val="tx1">
                    <a:lumMod val="75000"/>
                    <a:lumOff val="25000"/>
                  </a:schemeClr>
                </a:solidFill>
                <a:ea typeface="Verdana" panose="020B0604030504040204" pitchFamily="34" charset="0"/>
              </a:rPr>
              <a:t>αναλυτικό κατάλογο όλων</a:t>
            </a:r>
            <a:r>
              <a:rPr lang="el-GR" sz="1200" baseline="0" dirty="0">
                <a:solidFill>
                  <a:schemeClr val="tx1">
                    <a:lumMod val="75000"/>
                    <a:lumOff val="25000"/>
                  </a:schemeClr>
                </a:solidFill>
                <a:ea typeface="Verdana" panose="020B0604030504040204" pitchFamily="34" charset="0"/>
              </a:rPr>
              <a:t> </a:t>
            </a:r>
            <a:r>
              <a:rPr lang="el-GR" sz="1200" dirty="0">
                <a:ea typeface="Verdana" panose="020B0604030504040204" pitchFamily="34" charset="0"/>
                <a:hlinkClick r:id="rId3"/>
              </a:rPr>
              <a:t>των επιλέξιμων οργανισμών </a:t>
            </a:r>
            <a:r>
              <a:rPr lang="el-GR" sz="1200" dirty="0">
                <a:solidFill>
                  <a:schemeClr val="tx1">
                    <a:lumMod val="75000"/>
                    <a:lumOff val="25000"/>
                  </a:schemeClr>
                </a:solidFill>
                <a:ea typeface="Verdana" panose="020B0604030504040204" pitchFamily="34" charset="0"/>
              </a:rPr>
              <a:t>στην ιστοσελίδα του ΙΔΕΠ Διά Βίου Μάθησης</a:t>
            </a:r>
            <a:endParaRPr lang="el-GR" baseline="0" dirty="0"/>
          </a:p>
          <a:p>
            <a:pPr algn="l"/>
            <a:endParaRPr lang="el-GR" baseline="0" dirty="0"/>
          </a:p>
          <a:p>
            <a:pPr algn="l"/>
            <a:r>
              <a:rPr lang="el-GR" baseline="0" dirty="0"/>
              <a:t>Γενικότερα, για την </a:t>
            </a:r>
            <a:r>
              <a:rPr lang="el-GR" b="1" baseline="0" dirty="0"/>
              <a:t>ΣΕ </a:t>
            </a:r>
            <a:r>
              <a:rPr lang="el-GR" baseline="0" dirty="0"/>
              <a:t>δικαιούχοι είναι δημόσια ή ιδιωτικά σχολεία, που είναι αναγνωρισμένα από το Υπουργείο Παιδείας, Αθλητισμού και Νεολαίας, και άλλοι φορείς όπως το ίδιο το Υπουργείο, το Παιδαγωγικό Ινστιτούτο, </a:t>
            </a:r>
            <a:r>
              <a:rPr lang="el-GR" baseline="0" dirty="0" err="1"/>
              <a:t>κλπ</a:t>
            </a:r>
            <a:r>
              <a:rPr lang="el-GR" baseline="0" dirty="0"/>
              <a:t> που δραστηριοποιούνται στον τομέα της Σχολικής Εκπαίδευσης, για την </a:t>
            </a:r>
            <a:r>
              <a:rPr lang="el-GR" b="1" baseline="0" dirty="0"/>
              <a:t>ΕΕΚ</a:t>
            </a:r>
            <a:r>
              <a:rPr lang="el-GR" baseline="0" dirty="0"/>
              <a:t> δικαιούχοι είναι τεχνικές σχολές, ο</a:t>
            </a:r>
            <a:r>
              <a:rPr lang="el-GR" sz="1800" b="0" i="0" u="none" strike="noStrike" baseline="0" dirty="0">
                <a:solidFill>
                  <a:srgbClr val="404040"/>
                </a:solidFill>
                <a:latin typeface="Verdana" panose="020B0604030504040204" pitchFamily="34" charset="0"/>
              </a:rPr>
              <a:t>ργανισμοί/κέντρα αρχικής επαγγελματικής κατάρτισης</a:t>
            </a:r>
            <a:r>
              <a:rPr lang="el-GR" sz="1800" b="0" i="0" u="none" strike="noStrike" baseline="0" dirty="0">
                <a:solidFill>
                  <a:srgbClr val="000000"/>
                </a:solidFill>
                <a:latin typeface="Verdana" panose="020B0604030504040204" pitchFamily="34" charset="0"/>
              </a:rPr>
              <a:t> </a:t>
            </a:r>
            <a:r>
              <a:rPr lang="el-GR" sz="1800" b="0" i="0" u="none" strike="noStrike" baseline="0" dirty="0">
                <a:solidFill>
                  <a:srgbClr val="404040"/>
                </a:solidFill>
                <a:latin typeface="Verdana" panose="020B0604030504040204" pitchFamily="34" charset="0"/>
              </a:rPr>
              <a:t>ή συνεχούς επαγγελματικής εκπαίδευσης και κατάρτισης,</a:t>
            </a:r>
            <a:r>
              <a:rPr lang="el-GR" sz="1800" dirty="0">
                <a:solidFill>
                  <a:srgbClr val="FF0000"/>
                </a:solidFill>
                <a:highlight>
                  <a:srgbClr val="00FF00"/>
                </a:highlight>
                <a:ea typeface="Verdana" panose="020B0604030504040204" pitchFamily="34" charset="0"/>
              </a:rPr>
              <a:t> 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a:t>
            </a:r>
            <a:r>
              <a:rPr lang="el-GR" sz="1800" dirty="0">
                <a:solidFill>
                  <a:srgbClr val="FF0000"/>
                </a:solidFill>
                <a:highlight>
                  <a:srgbClr val="00FF00"/>
                </a:highlight>
                <a:ea typeface="Verdana" panose="020B0604030504040204" pitchFamily="34" charset="0"/>
              </a:rPr>
              <a:t>5,</a:t>
            </a:r>
            <a:r>
              <a:rPr lang="en-US" sz="1800" dirty="0">
                <a:solidFill>
                  <a:srgbClr val="FF0000"/>
                </a:solidFill>
                <a:highlight>
                  <a:srgbClr val="00FF00"/>
                </a:highlight>
                <a:ea typeface="Verdana" panose="020B0604030504040204" pitchFamily="34" charset="0"/>
              </a:rPr>
              <a:t> </a:t>
            </a:r>
            <a:r>
              <a:rPr lang="el-GR" sz="1800" b="0" i="0" u="none" strike="noStrike" baseline="0" dirty="0">
                <a:solidFill>
                  <a:srgbClr val="404040"/>
                </a:solidFill>
                <a:latin typeface="Verdana" panose="020B0604030504040204" pitchFamily="34" charset="0"/>
              </a:rPr>
              <a:t> </a:t>
            </a:r>
            <a:r>
              <a:rPr lang="el-GR" sz="1800" dirty="0">
                <a:solidFill>
                  <a:srgbClr val="FF0000"/>
                </a:solidFill>
                <a:highlight>
                  <a:srgbClr val="00FF00"/>
                </a:highlight>
                <a:ea typeface="Verdana" panose="020B0604030504040204" pitchFamily="34" charset="0"/>
              </a:rPr>
              <a:t>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NQF6 </a:t>
            </a:r>
            <a:r>
              <a:rPr lang="el-GR" sz="1800" dirty="0">
                <a:ea typeface="Verdana" panose="020B0604030504040204" pitchFamily="34" charset="0"/>
              </a:rPr>
              <a:t>και</a:t>
            </a:r>
            <a:r>
              <a:rPr lang="en-US" sz="1800" dirty="0">
                <a:ea typeface="Verdana" panose="020B0604030504040204" pitchFamily="34" charset="0"/>
              </a:rPr>
              <a:t> </a:t>
            </a:r>
            <a:r>
              <a:rPr lang="el-GR" sz="1800" dirty="0">
                <a:ea typeface="Verdana" panose="020B0604030504040204" pitchFamily="34" charset="0"/>
              </a:rPr>
              <a:t>έχουν</a:t>
            </a:r>
            <a:r>
              <a:rPr lang="en-US" sz="1800" dirty="0">
                <a:ea typeface="Verdana" panose="020B0604030504040204" pitchFamily="34" charset="0"/>
              </a:rPr>
              <a:t> </a:t>
            </a:r>
            <a:r>
              <a:rPr lang="el-GR" sz="1800" dirty="0">
                <a:ea typeface="Verdana" panose="020B0604030504040204" pitchFamily="34" charset="0"/>
              </a:rPr>
              <a:t>επαγγελματικούς</a:t>
            </a:r>
            <a:r>
              <a:rPr lang="en-US" sz="1800" dirty="0">
                <a:ea typeface="Verdana" panose="020B0604030504040204" pitchFamily="34" charset="0"/>
              </a:rPr>
              <a:t> </a:t>
            </a:r>
            <a:r>
              <a:rPr lang="el-GR" sz="1800" dirty="0">
                <a:ea typeface="Verdana" panose="020B0604030504040204" pitchFamily="34" charset="0"/>
              </a:rPr>
              <a:t>κλάδους</a:t>
            </a:r>
            <a:r>
              <a:rPr lang="en-US" sz="1800" dirty="0">
                <a:ea typeface="Verdana" panose="020B0604030504040204" pitchFamily="34" charset="0"/>
              </a:rPr>
              <a:t> </a:t>
            </a:r>
            <a:r>
              <a:rPr lang="el-GR" sz="1800" dirty="0">
                <a:ea typeface="Verdana" panose="020B0604030504040204" pitchFamily="34" charset="0"/>
              </a:rPr>
              <a:t>σπουδών</a:t>
            </a:r>
            <a:r>
              <a:rPr lang="en-US" sz="1800" dirty="0">
                <a:ea typeface="Verdana" panose="020B0604030504040204" pitchFamily="34" charset="0"/>
              </a:rPr>
              <a:t> </a:t>
            </a:r>
            <a:r>
              <a:rPr lang="el-GR" sz="1800" dirty="0">
                <a:ea typeface="Verdana" panose="020B0604030504040204" pitchFamily="34" charset="0"/>
              </a:rPr>
              <a:t>πιστοποιημένους</a:t>
            </a:r>
            <a:r>
              <a:rPr lang="en-US" sz="1800" dirty="0">
                <a:ea typeface="Verdana" panose="020B0604030504040204" pitchFamily="34" charset="0"/>
              </a:rPr>
              <a:t> </a:t>
            </a:r>
            <a:r>
              <a:rPr lang="el-GR" sz="1800" dirty="0">
                <a:ea typeface="Verdana" panose="020B0604030504040204" pitchFamily="34" charset="0"/>
              </a:rPr>
              <a:t>από</a:t>
            </a:r>
            <a:r>
              <a:rPr lang="en-US" sz="1800" dirty="0">
                <a:ea typeface="Verdana" panose="020B0604030504040204" pitchFamily="34" charset="0"/>
              </a:rPr>
              <a:t> </a:t>
            </a:r>
            <a:r>
              <a:rPr lang="el-GR" sz="1800" dirty="0">
                <a:ea typeface="Verdana" panose="020B0604030504040204" pitchFamily="34" charset="0"/>
              </a:rPr>
              <a:t>το</a:t>
            </a:r>
            <a:r>
              <a:rPr lang="en-US" sz="1800" dirty="0">
                <a:ea typeface="Verdana" panose="020B0604030504040204" pitchFamily="34" charset="0"/>
              </a:rPr>
              <a:t> </a:t>
            </a:r>
            <a:r>
              <a:rPr lang="el-GR" sz="1800" dirty="0">
                <a:ea typeface="Verdana" panose="020B0604030504040204" pitchFamily="34" charset="0"/>
              </a:rPr>
              <a:t>ΔΙΠΑΕ </a:t>
            </a:r>
            <a:r>
              <a:rPr lang="el-GR" sz="1800" dirty="0" err="1">
                <a:ea typeface="Verdana" panose="020B0604030504040204" pitchFamily="34" charset="0"/>
              </a:rPr>
              <a:t>κτλ</a:t>
            </a:r>
            <a:r>
              <a:rPr lang="el-GR" sz="1800" dirty="0">
                <a:ea typeface="Verdana" panose="020B0604030504040204" pitchFamily="34" charset="0"/>
              </a:rPr>
              <a:t> και για την </a:t>
            </a:r>
            <a:r>
              <a:rPr lang="el-GR" sz="1800" b="1" dirty="0">
                <a:ea typeface="Verdana" panose="020B0604030504040204" pitchFamily="34" charset="0"/>
              </a:rPr>
              <a:t>ΕΕ</a:t>
            </a:r>
            <a:r>
              <a:rPr lang="el-GR" sz="1800" dirty="0">
                <a:ea typeface="Verdana" panose="020B0604030504040204" pitchFamily="34" charset="0"/>
              </a:rPr>
              <a:t> δικαιούχοι είναι τα εσπερινά Γυμνάσια – Λύκεια, Επιμορφωτικά Κέντρα, MKO, Δήμοι/</a:t>
            </a:r>
            <a:r>
              <a:rPr lang="el-GR" sz="1800" dirty="0" err="1">
                <a:ea typeface="Verdana" panose="020B0604030504040204" pitchFamily="34" charset="0"/>
              </a:rPr>
              <a:t>Kοινοτικά</a:t>
            </a:r>
            <a:r>
              <a:rPr lang="el-GR" sz="1800" dirty="0">
                <a:ea typeface="Verdana" panose="020B0604030504040204" pitchFamily="34" charset="0"/>
              </a:rPr>
              <a:t> Συμβούλια </a:t>
            </a:r>
            <a:r>
              <a:rPr lang="el-GR" sz="1800" dirty="0" err="1">
                <a:ea typeface="Verdana" panose="020B0604030504040204" pitchFamily="34" charset="0"/>
              </a:rPr>
              <a:t>κτλ</a:t>
            </a:r>
            <a:endParaRPr lang="en-US" sz="1800" dirty="0">
              <a:ea typeface="Verdana" panose="020B0604030504040204" pitchFamily="34" charset="0"/>
            </a:endParaRPr>
          </a:p>
          <a:p>
            <a:pPr algn="l"/>
            <a:endParaRPr lang="en-US" sz="1800" b="0" i="0" u="none" strike="noStrike" baseline="0" dirty="0">
              <a:solidFill>
                <a:srgbClr val="40404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a:t>Να σημειώσουμε ότι δεν απαιτείται προηγούμενη εμπειρία στο </a:t>
            </a:r>
            <a:r>
              <a:rPr lang="en-GB" sz="1800" baseline="0" dirty="0"/>
              <a:t>Erasmus+ </a:t>
            </a:r>
            <a:r>
              <a:rPr lang="el-GR" sz="1800" baseline="0" dirty="0"/>
              <a:t>για να υποβάλει αίτηση ένας οργανισμός.</a:t>
            </a:r>
            <a:endParaRPr lang="el-GR" sz="1800" b="0" i="0" u="none" strike="noStrike" baseline="0" dirty="0">
              <a:solidFill>
                <a:srgbClr val="404040"/>
              </a:solidFill>
              <a:latin typeface="Verdana" panose="020B0604030504040204" pitchFamily="34" charset="0"/>
            </a:endParaRPr>
          </a:p>
          <a:p>
            <a:pPr algn="l"/>
            <a:endParaRPr lang="el-GR" sz="1800" b="0" i="0" u="none" strike="noStrike" baseline="0" dirty="0">
              <a:solidFill>
                <a:srgbClr val="404040"/>
              </a:solidFill>
              <a:latin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198671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9A9-0527-FCE3-D620-B05E09DED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5BFEC-1644-6615-C51D-28491A5F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DF33C-6BFF-7BA9-7DC6-0BD535692E53}"/>
              </a:ext>
            </a:extLst>
          </p:cNvPr>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0" baseline="0" dirty="0"/>
              <a:t>, από το προσωπικό μπορούν να συμμετάσχουν εκπαιδευτικοί, μέλη της διεύθυνσης ή και μη διδακτικό προσωπικό </a:t>
            </a:r>
            <a:r>
              <a:rPr lang="el-GR" baseline="0" dirty="0"/>
              <a:t>δημόσιων και ιδιωτικών σχολείων όλων των βαθμίδων, καθώς και προσωπικό δημόσιων φορέων και συντονιστικών σωμάτων που δραστηριοποιούνται στον τομέα της ΣΕ.</a:t>
            </a:r>
          </a:p>
          <a:p>
            <a:r>
              <a:rPr lang="el-GR" dirty="0"/>
              <a:t>Όσον</a:t>
            </a:r>
            <a:r>
              <a:rPr lang="el-GR" baseline="0" dirty="0"/>
              <a:t> αφορά στα σχέδια </a:t>
            </a:r>
            <a:r>
              <a:rPr lang="el-GR" b="1" baseline="0" dirty="0"/>
              <a:t>ΕΕΚ </a:t>
            </a:r>
            <a:r>
              <a:rPr lang="el-GR" b="0" baseline="0" dirty="0"/>
              <a:t>από το προσωπικό μπορούν να συμμετάσχουν </a:t>
            </a:r>
            <a:r>
              <a:rPr lang="el-GR" sz="1200" dirty="0">
                <a:ea typeface="Verdana" panose="020B0604030504040204" pitchFamily="34" charset="0"/>
              </a:rPr>
              <a:t>Εκπαιδευτικοί Δευτεροβάθμιων Τεχνικών και Επαγγελματικών Σχολών Εκπαίδευσης και Κατάρτισης (ΤΕΣΕΚ), Εκπαιδευτές σε ιδρύματα/κέντρα αρχικής και συνεχούς ΕΕΚ, Μη διδακτικό προσωπικό, Διοικητικό</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Διευθυντικό Προσωπικό, Λειτουργοί Διεθνούς Κινητικότητας (International </a:t>
            </a:r>
            <a:r>
              <a:rPr lang="el-GR" sz="1200" dirty="0" err="1">
                <a:ea typeface="Verdana" panose="020B0604030504040204" pitchFamily="34" charset="0"/>
              </a:rPr>
              <a:t>Mobility</a:t>
            </a:r>
            <a:r>
              <a:rPr lang="el-GR" sz="1200" dirty="0">
                <a:ea typeface="Verdana" panose="020B0604030504040204" pitchFamily="34" charset="0"/>
              </a:rPr>
              <a:t> </a:t>
            </a:r>
            <a:r>
              <a:rPr lang="el-GR" sz="1200" dirty="0" err="1">
                <a:ea typeface="Verdana" panose="020B0604030504040204" pitchFamily="34" charset="0"/>
              </a:rPr>
              <a:t>Officers</a:t>
            </a:r>
            <a:r>
              <a:rPr lang="el-GR" sz="1200" dirty="0">
                <a:ea typeface="Verdana" panose="020B0604030504040204" pitchFamily="34" charset="0"/>
              </a:rPr>
              <a:t>), Σύμβουλοι</a:t>
            </a:r>
          </a:p>
          <a:p>
            <a:r>
              <a:rPr lang="el-GR" dirty="0"/>
              <a:t>Όσον</a:t>
            </a:r>
            <a:r>
              <a:rPr lang="el-GR" baseline="0" dirty="0"/>
              <a:t> αφορά στα σχέδια </a:t>
            </a:r>
            <a:r>
              <a:rPr lang="el-GR" b="1" baseline="0" dirty="0"/>
              <a:t>ΕΕ </a:t>
            </a:r>
            <a:r>
              <a:rPr lang="el-GR" b="0" baseline="0" dirty="0"/>
              <a:t>από το προσωπικό μπορούν να συμμετάσχουν </a:t>
            </a:r>
            <a:r>
              <a:rPr lang="el-GR" sz="1200" dirty="0">
                <a:ea typeface="Verdana" panose="020B0604030504040204" pitchFamily="34" charset="0"/>
              </a:rPr>
              <a:t>Εκπαιδευτές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Μέλη της Διεύθυνσης/Μη διδακτικό προσωπικό Οργανισμών που παρέχουν Εκπαίδευση σε Ενήλικες, Εκπαιδευτικοί Εσπερινών Γυμνασίων – Λυκείων, Προσωπικό κέντρων απασχόλησης ατόμων με ειδικές ανάγκες, Προσωπικό ΜΚΟ, Πολιτιστικών Ιδρυμάτων, Βιβλιοθηκών και Μουσείων, Εκπαιδευτές Τμήματος Φυλακών, Μέλη Συνδέσμων Γονέων, Άτομα που χαράζουν πολιτική στον Τομέα της ΕΕ, π.χ. λειτουργοί του ΥΠΠΑΝ - Σύμβουλοι Εκπαίδευσης Ενηλίκων</a:t>
            </a:r>
          </a:p>
        </p:txBody>
      </p:sp>
      <p:sp>
        <p:nvSpPr>
          <p:cNvPr id="4" name="Slide Number Placeholder 3">
            <a:extLst>
              <a:ext uri="{FF2B5EF4-FFF2-40B4-BE49-F238E27FC236}">
                <a16:creationId xmlns:a16="http://schemas.microsoft.com/office/drawing/2014/main" id="{1606EAF1-FF50-E6FF-AE13-BAAEE8C4E359}"/>
              </a:ext>
            </a:extLst>
          </p:cNvPr>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84851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aseline="0" dirty="0"/>
              <a:t>, από τους εκπαιδευόμενους μπορούν να συμμετάσχουν μαθητές τόσο των δημόσιων όσο και των ιδιωτικών σχολείων.</a:t>
            </a:r>
          </a:p>
          <a:p>
            <a:pPr algn="just">
              <a:lnSpc>
                <a:spcPct val="120000"/>
              </a:lnSpc>
              <a:spcBef>
                <a:spcPts val="0"/>
              </a:spcBef>
              <a:buFont typeface="Wingdings" panose="05000000000000000000" pitchFamily="2" charset="2"/>
              <a:buNone/>
              <a:defRPr/>
            </a:pPr>
            <a:r>
              <a:rPr lang="el-GR" dirty="0"/>
              <a:t>Όσον</a:t>
            </a:r>
            <a:r>
              <a:rPr lang="el-GR" baseline="0" dirty="0"/>
              <a:t> αφορά στα σχέδια </a:t>
            </a:r>
            <a:r>
              <a:rPr lang="el-GR" b="1" baseline="0" dirty="0"/>
              <a:t>εκπαίδευσης ενηλίκων, </a:t>
            </a:r>
            <a:r>
              <a:rPr lang="el-GR" baseline="0" dirty="0"/>
              <a:t>από τους εκπαιδευόμενους μπορούν να συμμετάσχουν </a:t>
            </a:r>
            <a:r>
              <a:rPr lang="el-GR" sz="1200" dirty="0">
                <a:ea typeface="Verdana" panose="020B0604030504040204" pitchFamily="34" charset="0"/>
              </a:rPr>
              <a:t>Εκπαιδευόμενοι σε προγράμματα εκπαίδευσης ενηλίκων, Εκπαιδευόμενοι Εσπερινών Γυμνασίων – Λυκείων (εξαιρούνται Εσπερινές Τεχνικές Σχολές),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κέντρων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ινστιτούτων εκπαίδευσης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επιμόρφωσης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ΜΚΟ</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1200" dirty="0" err="1">
                <a:ea typeface="Verdana" panose="020B0604030504040204" pitchFamily="34" charset="0"/>
              </a:rPr>
              <a:t>αιτητές</a:t>
            </a:r>
            <a:r>
              <a:rPr lang="el-GR" sz="12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 Αλλόγλωσσοι που φοιτούν σε σχολεία γλωσσών με σκοπό την ένταξη τους στην τοπική κοινωνία/κουλτούρα,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σωματείων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ομοσπονδιών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ιδρυμάτων για ευάλωτες ομάδες στόχου (π.χ. μονογονεϊκές οικογένειες),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σε Κέντρα απασχόλησης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ιδρύματα με ειδικές ανάγκες</a:t>
            </a:r>
            <a:r>
              <a:rPr lang="el-GR" sz="1200" dirty="0">
                <a:solidFill>
                  <a:prstClr val="black"/>
                </a:solidFill>
                <a:ea typeface="Verdana" panose="020B0604030504040204" pitchFamily="34" charset="0"/>
              </a:rPr>
              <a:t>, με σκοπό την εκπαίδευσή τους για ένταξη στο κοινωνικό σύνολο</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απασχόληση.</a:t>
            </a:r>
            <a:endParaRPr lang="el-GR" sz="1200" dirty="0">
              <a:solidFill>
                <a:sysClr val="windowText" lastClr="000000"/>
              </a:solidFill>
              <a:ea typeface="Verdana" panose="020B0604030504040204" pitchFamily="34" charset="0"/>
            </a:endParaRPr>
          </a:p>
          <a:p>
            <a:pPr algn="just">
              <a:lnSpc>
                <a:spcPct val="120000"/>
              </a:lnSpc>
              <a:spcBef>
                <a:spcPts val="0"/>
              </a:spcBef>
              <a:buFont typeface="Wingdings" panose="05000000000000000000" pitchFamily="2" charset="2"/>
              <a:buNone/>
            </a:pPr>
            <a:r>
              <a:rPr lang="el-GR" dirty="0"/>
              <a:t>Όσον</a:t>
            </a:r>
            <a:r>
              <a:rPr lang="el-GR" baseline="0" dirty="0"/>
              <a:t> αφορά στα σχέδια </a:t>
            </a:r>
            <a:r>
              <a:rPr lang="el-GR" b="1" baseline="0" dirty="0"/>
              <a:t>επαγγελματικής</a:t>
            </a:r>
            <a:r>
              <a:rPr lang="el-GR" baseline="0" dirty="0"/>
              <a:t> </a:t>
            </a:r>
            <a:r>
              <a:rPr lang="el-GR" b="1" baseline="0" dirty="0"/>
              <a:t>εκπαίδευσης και κατάρτισης, </a:t>
            </a:r>
            <a:r>
              <a:rPr lang="el-GR" baseline="0" dirty="0"/>
              <a:t>από τους εκπαιδευόμενους μπορούν να συμμετάσχουν </a:t>
            </a:r>
            <a:r>
              <a:rPr lang="el-GR" sz="1200" dirty="0">
                <a:ea typeface="Verdana" panose="020B0604030504040204" pitchFamily="34" charset="0"/>
              </a:rPr>
              <a:t>Εκπαιδευόμενοι</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Μαθητευόμενοι</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(εγγεγραμμένοι</a:t>
            </a:r>
            <a:r>
              <a:rPr lang="en-US" sz="1200" dirty="0">
                <a:ea typeface="Verdana" panose="020B0604030504040204" pitchFamily="34" charset="0"/>
              </a:rPr>
              <a:t> </a:t>
            </a:r>
            <a:r>
              <a:rPr lang="el-GR" sz="1200" dirty="0">
                <a:ea typeface="Verdana" panose="020B0604030504040204" pitchFamily="34" charset="0"/>
              </a:rPr>
              <a:t>σε</a:t>
            </a:r>
            <a:r>
              <a:rPr lang="en-US" sz="1200" dirty="0">
                <a:ea typeface="Verdana" panose="020B0604030504040204" pitchFamily="34" charset="0"/>
              </a:rPr>
              <a:t> </a:t>
            </a:r>
            <a:r>
              <a:rPr lang="el-GR" sz="1200" dirty="0">
                <a:ea typeface="Verdana" panose="020B0604030504040204" pitchFamily="34" charset="0"/>
              </a:rPr>
              <a:t>επιλέξιμο</a:t>
            </a:r>
            <a:r>
              <a:rPr lang="en-US" sz="1200" dirty="0">
                <a:ea typeface="Verdana" panose="020B0604030504040204" pitchFamily="34" charset="0"/>
              </a:rPr>
              <a:t> </a:t>
            </a:r>
            <a:r>
              <a:rPr lang="el-GR" sz="1200" dirty="0">
                <a:ea typeface="Verdana" panose="020B0604030504040204" pitchFamily="34" charset="0"/>
              </a:rPr>
              <a:t>πρόγραμμα</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 Πρόσφατοι</a:t>
            </a:r>
            <a:r>
              <a:rPr lang="en-US" sz="1200" dirty="0">
                <a:ea typeface="Verdana" panose="020B0604030504040204" pitchFamily="34" charset="0"/>
              </a:rPr>
              <a:t> </a:t>
            </a:r>
            <a:r>
              <a:rPr lang="el-GR" sz="1200" dirty="0">
                <a:ea typeface="Verdana" panose="020B0604030504040204" pitchFamily="34" charset="0"/>
              </a:rPr>
              <a:t>απόφοιτοι</a:t>
            </a:r>
            <a:r>
              <a:rPr lang="en-US" sz="1200" dirty="0">
                <a:ea typeface="Verdana" panose="020B0604030504040204" pitchFamily="34" charset="0"/>
              </a:rPr>
              <a:t> </a:t>
            </a:r>
            <a:r>
              <a:rPr lang="el-GR" sz="1200" dirty="0">
                <a:ea typeface="Verdana" panose="020B0604030504040204" pitchFamily="34" charset="0"/>
              </a:rPr>
              <a:t>επιλέξιμων</a:t>
            </a:r>
            <a:r>
              <a:rPr lang="en-US" sz="1200" dirty="0">
                <a:ea typeface="Verdana" panose="020B0604030504040204" pitchFamily="34" charset="0"/>
              </a:rPr>
              <a:t> </a:t>
            </a:r>
            <a:r>
              <a:rPr lang="el-GR" sz="1200" dirty="0">
                <a:ea typeface="Verdana" panose="020B0604030504040204" pitchFamily="34" charset="0"/>
              </a:rPr>
              <a:t>προγραμμάτων</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εντός</a:t>
            </a:r>
            <a:r>
              <a:rPr lang="en-US" sz="1200" dirty="0">
                <a:ea typeface="Verdana" panose="020B0604030504040204" pitchFamily="34" charset="0"/>
              </a:rPr>
              <a:t> </a:t>
            </a:r>
            <a:r>
              <a:rPr lang="el-GR" sz="1200" dirty="0">
                <a:ea typeface="Verdana" panose="020B0604030504040204" pitchFamily="34" charset="0"/>
              </a:rPr>
              <a:t>12</a:t>
            </a:r>
            <a:r>
              <a:rPr lang="en-US" sz="1200" dirty="0">
                <a:ea typeface="Verdana" panose="020B0604030504040204" pitchFamily="34" charset="0"/>
              </a:rPr>
              <a:t> </a:t>
            </a:r>
            <a:r>
              <a:rPr lang="el-GR" sz="1200" dirty="0">
                <a:ea typeface="Verdana" panose="020B0604030504040204" pitchFamily="34" charset="0"/>
              </a:rPr>
              <a:t>μηνών</a:t>
            </a:r>
            <a:r>
              <a:rPr lang="en-US" sz="1200" dirty="0">
                <a:ea typeface="Verdana" panose="020B0604030504040204" pitchFamily="34" charset="0"/>
              </a:rPr>
              <a:t> </a:t>
            </a:r>
            <a:r>
              <a:rPr lang="el-GR" sz="1200" dirty="0">
                <a:ea typeface="Verdana" panose="020B0604030504040204" pitchFamily="34" charset="0"/>
              </a:rPr>
              <a:t>μετά</a:t>
            </a:r>
            <a:r>
              <a:rPr lang="en-US" sz="1200" dirty="0">
                <a:ea typeface="Verdana" panose="020B0604030504040204" pitchFamily="34" charset="0"/>
              </a:rPr>
              <a:t> </a:t>
            </a:r>
            <a:r>
              <a:rPr lang="el-GR" sz="1200" dirty="0">
                <a:ea typeface="Verdana" panose="020B0604030504040204" pitchFamily="34" charset="0"/>
              </a:rPr>
              <a:t>την</a:t>
            </a:r>
            <a:r>
              <a:rPr lang="en-US" sz="1200" dirty="0">
                <a:ea typeface="Verdana" panose="020B0604030504040204" pitchFamily="34" charset="0"/>
              </a:rPr>
              <a:t> </a:t>
            </a:r>
            <a:r>
              <a:rPr lang="el-GR" sz="1200" dirty="0">
                <a:ea typeface="Verdana" panose="020B0604030504040204" pitchFamily="34" charset="0"/>
              </a:rPr>
              <a:t>αποφοίτησή</a:t>
            </a:r>
            <a:r>
              <a:rPr lang="en-US" sz="1200" dirty="0">
                <a:ea typeface="Verdana" panose="020B0604030504040204" pitchFamily="34" charset="0"/>
              </a:rPr>
              <a:t> </a:t>
            </a:r>
            <a:r>
              <a:rPr lang="el-GR" sz="1200" dirty="0">
                <a:ea typeface="Verdana" panose="020B0604030504040204" pitchFamily="34" charset="0"/>
              </a:rPr>
              <a:t>τους, Εκπαιδευόμενοι που ανήκουν σε ευάλωτες ομάδες στόχου ή περιθωριοποιημένες ομάδες ατόμων.</a:t>
            </a:r>
            <a:endParaRPr lang="en-US" sz="1200" dirty="0">
              <a:ea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301403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επιλέξιμες εξερχόμενες δραστηριότητες κινητικότητας προσωπικού που αφορούν τους τρεις τομείς</a:t>
            </a:r>
            <a:r>
              <a:rPr lang="el-GR" baseline="0" dirty="0"/>
              <a:t> είναι οι ακόλουθες: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Συμμετοχή </a:t>
            </a:r>
            <a:r>
              <a:rPr lang="el-GR" b="1" baseline="0" dirty="0"/>
              <a:t>σε </a:t>
            </a:r>
            <a:r>
              <a:rPr lang="el-GR" b="1" u="sng" baseline="0" dirty="0"/>
              <a:t>Μαθήματα και Κατάρτιση </a:t>
            </a:r>
            <a:r>
              <a:rPr lang="el-GR" b="1" baseline="0" dirty="0"/>
              <a:t>με διάρκεια από 2 μέχρι 10 ημέρες. </a:t>
            </a:r>
            <a:r>
              <a:rPr lang="el-GR" b="1" u="sng" baseline="0" dirty="0"/>
              <a:t>Να πούμε, επίσης, εδώ ότι παθητικές μέθοδοι μάθησης όπως για παράδειγμα παρακολούθηση συνεδρίων, εκθέσεων ή διαλέξεων</a:t>
            </a:r>
            <a:r>
              <a:rPr lang="el-GR" u="sng" baseline="0" dirty="0"/>
              <a:t> </a:t>
            </a:r>
            <a:r>
              <a:rPr lang="el-GR" u="sng" baseline="0" dirty="0" err="1"/>
              <a:t>κλπ</a:t>
            </a:r>
            <a:r>
              <a:rPr lang="el-GR" u="sng" baseline="0" dirty="0"/>
              <a:t> </a:t>
            </a:r>
            <a:r>
              <a:rPr lang="el-GR" b="1" u="sng" baseline="0" dirty="0"/>
              <a:t>ΔΕΝ είναι επιλέξιμες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1" baseline="0" dirty="0"/>
              <a:t>Υπάρχει επίσης η δυνατότητα για </a:t>
            </a:r>
            <a:r>
              <a:rPr lang="el-GR" sz="1200" b="1" u="sng" dirty="0"/>
              <a:t>Εργασίες διδασκαλίας ή κατάρτισης </a:t>
            </a:r>
            <a:r>
              <a:rPr lang="el-GR" b="1" baseline="0" dirty="0"/>
              <a:t>στον οργανισμό υποδοχής με διάρκεια από 2 μέχρι 365 μέρες</a:t>
            </a:r>
          </a:p>
          <a:p>
            <a:pPr marL="171450" indent="-171450">
              <a:buFontTx/>
              <a:buChar char="-"/>
            </a:pPr>
            <a:r>
              <a:rPr lang="el-GR" b="1" baseline="0" dirty="0"/>
              <a:t>Ή </a:t>
            </a:r>
            <a:r>
              <a:rPr lang="el-GR" b="1" u="sng" baseline="0" dirty="0"/>
              <a:t>Σκιώδης Εργασία</a:t>
            </a:r>
            <a:r>
              <a:rPr lang="el-GR" b="1" baseline="0" dirty="0"/>
              <a:t>, </a:t>
            </a:r>
            <a:r>
              <a:rPr lang="en-GB" b="1" baseline="0" dirty="0"/>
              <a:t>job shadowing </a:t>
            </a:r>
            <a:r>
              <a:rPr lang="el-GR" b="1" baseline="0" dirty="0"/>
              <a:t>με διάρκεια από 2 μέχρι 60 μέρες. </a:t>
            </a:r>
          </a:p>
          <a:p>
            <a:r>
              <a:rPr lang="el-GR" b="1" baseline="0" dirty="0"/>
              <a:t> </a:t>
            </a:r>
          </a:p>
          <a:p>
            <a:r>
              <a:rPr lang="el-GR" b="1" baseline="0" dirty="0"/>
              <a:t>Όλες αυτές οι δραστηριότητες μπορούν να συνδυαστούν με διαδικτυακές δραστηριότητες και να γίνουν μικτές – </a:t>
            </a:r>
            <a:r>
              <a:rPr lang="en-GB" b="1" baseline="0" dirty="0"/>
              <a:t>blended activities. </a:t>
            </a:r>
            <a:endParaRPr lang="el-GR" b="1" baseline="0" dirty="0"/>
          </a:p>
          <a:p>
            <a:endParaRPr lang="el-GR" b="1" dirty="0"/>
          </a:p>
          <a:p>
            <a:pPr marL="171450" indent="-171450">
              <a:buFont typeface="Arial" panose="020B0604020202020204" pitchFamily="34" charset="0"/>
              <a:buChar char="•"/>
            </a:pPr>
            <a:r>
              <a:rPr lang="el-GR" b="1" dirty="0"/>
              <a:t>Ανέφερα ήδη ότι για να συμμετάσχει κάποιος σε κινητικότητα ως προσωπικό θα</a:t>
            </a:r>
            <a:r>
              <a:rPr lang="el-GR" b="1" baseline="0" dirty="0"/>
              <a:t> πρέπει να έχει εργασιακή σχέση με τον οργανισμό αποστολής</a:t>
            </a:r>
            <a:endParaRPr lang="en-GB" b="1" baseline="0" dirty="0"/>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l-GR" b="1" baseline="0" dirty="0"/>
              <a:t>Να σημειώσουμε ότι η επιλογή </a:t>
            </a:r>
            <a:r>
              <a:rPr lang="el-GR" sz="1200" b="1" kern="1200" baseline="0" dirty="0">
                <a:solidFill>
                  <a:schemeClr val="tx1"/>
                </a:solidFill>
                <a:latin typeface="+mn-lt"/>
                <a:ea typeface="+mn-ea"/>
                <a:cs typeface="+mn-cs"/>
              </a:rPr>
              <a:t>των «μαθημάτων και καταρτίσεων» </a:t>
            </a:r>
            <a:r>
              <a:rPr lang="el-GR" b="1" baseline="0" dirty="0"/>
              <a:t>είναι ευθύνη του </a:t>
            </a:r>
            <a:r>
              <a:rPr lang="el-GR" b="1" baseline="0" dirty="0" err="1"/>
              <a:t>αιτητή</a:t>
            </a:r>
            <a:r>
              <a:rPr lang="el-GR" b="1" baseline="0" dirty="0"/>
              <a:t> και πρέπει να γίνεται στη βάση των προτύπων ποιότητας, των </a:t>
            </a:r>
            <a:r>
              <a:rPr lang="en-GB" b="1" baseline="0" dirty="0"/>
              <a:t>Erasmus Quality Standards</a:t>
            </a:r>
            <a:r>
              <a:rPr lang="el-GR" b="1" baseline="0" dirty="0"/>
              <a:t>. </a:t>
            </a:r>
          </a:p>
          <a:p>
            <a:pPr marL="171450" indent="-171450">
              <a:buFont typeface="Arial" panose="020B0604020202020204" pitchFamily="34" charset="0"/>
              <a:buChar char="•"/>
            </a:pPr>
            <a:endParaRPr lang="el-GR" b="1" baseline="0" dirty="0"/>
          </a:p>
          <a:p>
            <a:pPr marL="171450" lvl="0" indent="-171450" algn="just" defTabSz="914400" rtl="0" eaLnBrk="1" latinLnBrk="0" hangingPunct="1">
              <a:buFont typeface="Arial" panose="020B0604020202020204" pitchFamily="34" charset="0"/>
              <a:buChar char="•"/>
              <a:defRPr/>
            </a:pPr>
            <a:r>
              <a:rPr lang="el-GR" b="1" baseline="0" dirty="0"/>
              <a:t>Να </a:t>
            </a:r>
            <a:r>
              <a:rPr lang="el-GR" sz="1200" b="1" kern="1200" baseline="0" dirty="0">
                <a:solidFill>
                  <a:schemeClr val="tx1"/>
                </a:solidFill>
                <a:latin typeface="+mn-lt"/>
                <a:ea typeface="+mn-ea"/>
                <a:cs typeface="+mn-cs"/>
              </a:rPr>
              <a:t>αναφέρουμε ότι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171450" lvl="0" indent="-171450" algn="just">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lvl="0" indent="-171450" algn="just">
              <a:buFont typeface="Arial" panose="020B0604020202020204" pitchFamily="34" charset="0"/>
              <a:buChar char="•"/>
              <a:defRPr/>
            </a:pPr>
            <a:r>
              <a:rPr lang="el-GR" sz="1200" b="1" kern="1200" baseline="0" dirty="0">
                <a:solidFill>
                  <a:schemeClr val="tx1"/>
                </a:solidFill>
                <a:latin typeface="+mn-lt"/>
                <a:ea typeface="+mn-ea"/>
                <a:cs typeface="+mn-cs"/>
              </a:rPr>
              <a:t>Σημαντικό να αναφέρουμε επίσης ότι η</a:t>
            </a:r>
            <a:r>
              <a:rPr lang="el-GR" sz="1200" b="1" dirty="0"/>
              <a:t> συνολική επιχορήγηση για «Μαθήματα και κατάρτιση» θα περιοριστεί στο 50 % κατ’ ανώτατο όριο της επιχορήγησης του σχεδίου που έχει ανατεθεί. Αυτό σημαίνει ότι</a:t>
            </a:r>
            <a:r>
              <a:rPr lang="en-US" sz="1200" b="1" dirty="0"/>
              <a:t>:</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20 000 EUR </a:t>
            </a:r>
            <a:r>
              <a:rPr lang="el-GR" sz="1800" b="1" dirty="0">
                <a:effectLst/>
                <a:latin typeface="Calibri" panose="020F0502020204030204" pitchFamily="34" charset="0"/>
                <a:ea typeface="Times New Roman" panose="02020603050405020304" pitchFamily="18" charset="0"/>
              </a:rPr>
              <a:t>μπορεί να χρησιμοποιηθεί όλο το ποσό της επιχορήγησης για </a:t>
            </a:r>
            <a:r>
              <a:rPr lang="en-US" sz="1800" b="1" dirty="0">
                <a:effectLst/>
                <a:latin typeface="Calibri" panose="020F0502020204030204" pitchFamily="34" charset="0"/>
                <a:ea typeface="Times New Roman" panose="02020603050405020304" pitchFamily="18" charset="0"/>
              </a:rPr>
              <a:t>‘Courses and training’ (</a:t>
            </a:r>
            <a:r>
              <a:rPr lang="el-GR" sz="1800" b="1" dirty="0"/>
              <a:t>Μαθήματα &amp; κατάρτιση</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από</a:t>
            </a:r>
            <a:r>
              <a:rPr lang="en-US" sz="1800" b="1" dirty="0">
                <a:effectLst/>
                <a:latin typeface="Calibri" panose="020F0502020204030204" pitchFamily="34" charset="0"/>
                <a:ea typeface="Times New Roman" panose="02020603050405020304" pitchFamily="18" charset="0"/>
              </a:rPr>
              <a:t> 20 001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40 000 EUR </a:t>
            </a:r>
            <a:r>
              <a:rPr lang="el-GR" sz="1800" b="1" dirty="0">
                <a:effectLst/>
                <a:latin typeface="Calibri" panose="020F0502020204030204" pitchFamily="34" charset="0"/>
                <a:ea typeface="Times New Roman" panose="02020603050405020304" pitchFamily="18" charset="0"/>
              </a:rPr>
              <a:t>μπορεί να χρησιμοποιηθεί το ποσό μέχρι </a:t>
            </a:r>
            <a:r>
              <a:rPr lang="en-US" sz="1800" b="1" dirty="0">
                <a:effectLst/>
                <a:latin typeface="Calibri" panose="020F0502020204030204" pitchFamily="34" charset="0"/>
                <a:ea typeface="Times New Roman" panose="02020603050405020304" pitchFamily="18" charset="0"/>
              </a:rPr>
              <a:t>20 000 EUR </a:t>
            </a:r>
            <a:r>
              <a:rPr lang="el-GR" sz="1800" b="1" dirty="0">
                <a:effectLst/>
                <a:latin typeface="Calibri" panose="020F0502020204030204" pitchFamily="34" charset="0"/>
                <a:ea typeface="Times New Roman" panose="02020603050405020304" pitchFamily="18" charset="0"/>
              </a:rPr>
              <a:t>της επιχορήγησης για</a:t>
            </a:r>
            <a:r>
              <a:rPr lang="en-US" sz="1800" b="1" dirty="0">
                <a:effectLst/>
                <a:latin typeface="Calibri" panose="020F0502020204030204" pitchFamily="34" charset="0"/>
                <a:ea typeface="Times New Roman" panose="02020603050405020304" pitchFamily="18" charset="0"/>
              </a:rPr>
              <a:t> ‘Courses and training’</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πάνω από </a:t>
            </a:r>
            <a:r>
              <a:rPr lang="en-US" sz="1800" b="1" dirty="0">
                <a:effectLst/>
                <a:latin typeface="Calibri" panose="020F0502020204030204" pitchFamily="34" charset="0"/>
                <a:ea typeface="Times New Roman" panose="02020603050405020304" pitchFamily="18" charset="0"/>
              </a:rPr>
              <a:t>40 000 EUR </a:t>
            </a:r>
            <a:r>
              <a:rPr lang="el-GR" sz="1800" b="1" dirty="0">
                <a:effectLst/>
                <a:latin typeface="Calibri" panose="020F0502020204030204" pitchFamily="34" charset="0"/>
                <a:ea typeface="Times New Roman" panose="02020603050405020304" pitchFamily="18" charset="0"/>
              </a:rPr>
              <a:t>χρησιμοποιείται το </a:t>
            </a:r>
            <a:r>
              <a:rPr lang="en-US" sz="1800" b="1" dirty="0">
                <a:effectLst/>
                <a:latin typeface="Calibri" panose="020F0502020204030204" pitchFamily="34" charset="0"/>
                <a:ea typeface="Times New Roman" panose="02020603050405020304" pitchFamily="18" charset="0"/>
              </a:rPr>
              <a:t>50% </a:t>
            </a:r>
            <a:r>
              <a:rPr lang="el-GR" sz="1800" b="1" dirty="0">
                <a:effectLst/>
                <a:latin typeface="Calibri" panose="020F0502020204030204" pitchFamily="34" charset="0"/>
                <a:ea typeface="Times New Roman" panose="02020603050405020304" pitchFamily="18" charset="0"/>
              </a:rPr>
              <a:t>του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για</a:t>
            </a:r>
            <a:r>
              <a:rPr lang="en-US" sz="1800" b="1" dirty="0">
                <a:effectLst/>
                <a:latin typeface="Calibri" panose="020F0502020204030204" pitchFamily="34" charset="0"/>
                <a:ea typeface="Times New Roman" panose="02020603050405020304" pitchFamily="18" charset="0"/>
              </a:rPr>
              <a:t> ‘Courses and training’</a:t>
            </a:r>
            <a:endParaRPr lang="el-GR" sz="1200" b="1" dirty="0"/>
          </a:p>
          <a:p>
            <a:pPr marL="171450" lvl="0" indent="-171450" algn="just">
              <a:buFont typeface="Arial" panose="020B0604020202020204" pitchFamily="34" charset="0"/>
              <a:buChar char="•"/>
              <a:defRPr/>
            </a:pPr>
            <a:r>
              <a:rPr lang="el-GR" sz="1200" b="1" dirty="0"/>
              <a:t>Τέλος, </a:t>
            </a:r>
            <a:r>
              <a:rPr lang="el-GR" sz="1200" b="1" dirty="0" err="1"/>
              <a:t>εως</a:t>
            </a:r>
            <a:r>
              <a:rPr lang="el-GR" sz="1200" b="1" dirty="0"/>
              <a:t> τρία άτομα 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 Κάθε άτομο μπορεί να συμμετάσχει σε ένα μόνο μάθημα ανά σχέδιο.</a:t>
            </a:r>
            <a:endParaRPr lang="el-GR" sz="1200" b="1" i="1" dirty="0">
              <a:ea typeface="Verdana" panose="020B0604030504040204" pitchFamily="34" charset="0"/>
            </a:endParaRPr>
          </a:p>
          <a:p>
            <a:pPr marL="171450" lvl="0" indent="-171450" algn="just" defTabSz="914400" rtl="0" eaLnBrk="1" latinLnBrk="0" hangingPunct="1">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l-GR" b="1" baseline="0" dirty="0"/>
          </a:p>
          <a:p>
            <a:endParaRPr lang="el-GR"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416925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Όσον αφορά στις κινητικότητες για εκπαιδευόμενους ή μαθητές</a:t>
            </a:r>
            <a:r>
              <a:rPr lang="en-GB" b="1" dirty="0"/>
              <a:t>,</a:t>
            </a:r>
            <a:r>
              <a:rPr lang="el-GR" b="1" baseline="0" dirty="0"/>
              <a:t> τα είδη δραστηριοτήτων είναι κοινά στην σχολική εκπαίδευση και εκπαίδευση ενηλίκων. Στην ΕΕΚ ισχύουν τα ίδια είδη δραστηριοτήτων, προστίθεται μόνο η δραστηριότητα «</a:t>
            </a:r>
            <a:r>
              <a:rPr lang="el-GR" sz="1200" b="1" dirty="0"/>
              <a:t>Συμμετοχή σε διαγωνισμούς δεξιοτήτων»</a:t>
            </a:r>
            <a:r>
              <a:rPr lang="el-GR" b="1" baseline="0" dirty="0"/>
              <a:t>. </a:t>
            </a:r>
          </a:p>
          <a:p>
            <a:endParaRPr lang="el-GR" b="1" baseline="0" dirty="0"/>
          </a:p>
          <a:p>
            <a:r>
              <a:rPr lang="el-GR" b="0" baseline="0" dirty="0"/>
              <a:t>Υπάρχει η δυνατότητα για </a:t>
            </a:r>
            <a:r>
              <a:rPr lang="el-GR" b="1" baseline="0" dirty="0"/>
              <a:t>ομαδική κινητικότητα, </a:t>
            </a:r>
            <a:r>
              <a:rPr lang="el-GR" b="0" baseline="0" dirty="0"/>
              <a:t>δηλαδή μια ομάδα συμμετεχόντων ή </a:t>
            </a:r>
            <a:r>
              <a:rPr lang="el-GR" b="1" baseline="0" dirty="0"/>
              <a:t>ομάδα μαθητών</a:t>
            </a:r>
            <a:r>
              <a:rPr lang="el-GR" b="0" baseline="0" dirty="0"/>
              <a:t> από τον οργανισμό αποστολής μπορεί να περάσει κάποιο χρόνο στον οργανισμό υποδοχής για μαθησιακές δραστηριότητες που πρέπει να επικεντρώνονται στην </a:t>
            </a:r>
            <a:r>
              <a:rPr lang="el-GR" b="1" baseline="0" dirty="0"/>
              <a:t>ανάπτυξη των βασικών τους ικανοτήτων ή σε κάποια από τις προτεραιότητες του προγράμματος: στην ένταξη και την πολυμορφία, την ψηφιακή διάσταση, την περιβαλλοντική βιωσιμότητα ή και τη συμμετοχική διάσταση του προγράμματος. </a:t>
            </a:r>
            <a:r>
              <a:rPr lang="el-GR" b="0" baseline="0" dirty="0"/>
              <a:t>Η διάρκεια αυτής της δραστηριότητας μπορεί να είναι από 2 μέχρι 30 μέρες και για τους τρεις τομείς. </a:t>
            </a:r>
          </a:p>
          <a:p>
            <a:endParaRPr lang="el-GR" b="1" baseline="0" dirty="0"/>
          </a:p>
          <a:p>
            <a:r>
              <a:rPr lang="el-GR" b="1" dirty="0"/>
              <a:t>Υπάρχει η δυνατότητα για συμμετοχή σε σύντομης ή μεγάλης διάρκειας κινητικότητα: </a:t>
            </a:r>
            <a:r>
              <a:rPr lang="el-GR" dirty="0"/>
              <a:t>Οι συμμετέχοντες μπορούν να περάσουν μια περίοδο μάθησης στο εξωτερικό σε οργανισμό υποδοχής που δραστηριοποιείται στον τομέα εκπαίδευσης που έχει υποβληθεί η αίτηση</a:t>
            </a:r>
            <a:r>
              <a:rPr lang="el-GR" baseline="0" dirty="0"/>
              <a:t> (είτε σχολική είτε εκπαίδευση ενηλίκων είτε </a:t>
            </a:r>
            <a:r>
              <a:rPr lang="el-GR" baseline="0" dirty="0" err="1"/>
              <a:t>εεκ</a:t>
            </a:r>
            <a:r>
              <a:rPr lang="el-GR" baseline="0" dirty="0"/>
              <a:t>). Σε αυτή την περίπτωση πρέπει να </a:t>
            </a:r>
            <a:r>
              <a:rPr lang="el-GR" b="1" baseline="0" dirty="0"/>
              <a:t>καταρτίζεται ατομικό πρόγραμμα μάθησης με βάση τις μαθησιακές ανάγκες του καθενός. Να αναφέρουμε ότι στην ΣΕ η βραχυχρόνια κινητικότητα αφορά κυρίως φοίτηση σε συνεργαζόμενο σχολείο. </a:t>
            </a:r>
            <a:r>
              <a:rPr lang="el-GR" baseline="0" dirty="0"/>
              <a:t>Τα προγράμματα μάθησης μπορούν να έχουν </a:t>
            </a:r>
            <a:r>
              <a:rPr lang="el-GR" b="1" baseline="0" dirty="0"/>
              <a:t>συνδυασμό διάφορων μεθόδων τυπικής, άτυπης ή μη τυπικής μάθησης</a:t>
            </a:r>
            <a:endParaRPr lang="el-GR" dirty="0"/>
          </a:p>
          <a:p>
            <a:r>
              <a:rPr lang="el-GR" dirty="0"/>
              <a:t>Η διάρκεια της σύντομης κινητικότητας μπορεί είναι 10-29 ημέρες για την ΣΕ, 2 -29 μέρες για την Εκπαίδευση Ενηλίκων και 10-89 μέρες για την ΕΕΚ.  Η μεγάλης διάρκειας κινητικότητα μπορεί να είναι από 30 μέχρι</a:t>
            </a:r>
            <a:r>
              <a:rPr lang="el-GR" baseline="0" dirty="0"/>
              <a:t> 365 μέρες για την σχολική εκπαίδευση και εκπαίδευση ενηλίκων και 90-365 ημέρες για την </a:t>
            </a:r>
            <a:r>
              <a:rPr lang="el-GR" baseline="0" dirty="0" err="1"/>
              <a:t>εεκ</a:t>
            </a:r>
            <a:r>
              <a:rPr lang="el-GR" baseline="0" dirty="0"/>
              <a:t>. </a:t>
            </a:r>
          </a:p>
          <a:p>
            <a:endParaRPr lang="el-GR" b="1" dirty="0"/>
          </a:p>
          <a:p>
            <a:pPr marL="171450" indent="-171450">
              <a:buFont typeface="Arial" panose="020B0604020202020204" pitchFamily="34" charset="0"/>
              <a:buChar char="•"/>
            </a:pPr>
            <a:r>
              <a:rPr lang="el-GR" sz="1200" b="1" i="0" u="none" strike="noStrike" baseline="0" dirty="0"/>
              <a:t>Για την ΕΕΚ και ΣΕ, όσον αφορά τους συμμετέχοντες </a:t>
            </a:r>
            <a:r>
              <a:rPr lang="el-GR" sz="1200" b="1" dirty="0"/>
              <a:t>με λιγότερες ευκαιρίες</a:t>
            </a:r>
            <a:r>
              <a:rPr lang="el-GR" sz="1200" b="1" i="0" u="none" strike="noStrike" baseline="0" dirty="0"/>
              <a:t> η βραχυχρόνια κινητικότητα μπορεί να οργανωθεί με ελάχιστη διάρκεια 2 ημέρες.</a:t>
            </a:r>
          </a:p>
          <a:p>
            <a:pPr marL="171450" indent="-171450">
              <a:buFont typeface="Arial" panose="020B0604020202020204" pitchFamily="34" charset="0"/>
              <a:buChar char="•"/>
            </a:pPr>
            <a:r>
              <a:rPr lang="el-GR" sz="1200" b="1" dirty="0"/>
              <a:t>Για τομέα ΕΕΚ, ο</a:t>
            </a:r>
            <a:r>
              <a:rPr lang="el-GR" sz="1200" b="1" i="0" u="none" strike="noStrike" baseline="0" dirty="0"/>
              <a:t>ι κινητικότητες σύντομης / μεγάλης διάρκειας πραγματοποιούνται σε </a:t>
            </a:r>
            <a:r>
              <a:rPr lang="el-GR" sz="1200" b="1" i="0" u="none" strike="noStrike" baseline="0" dirty="0" err="1"/>
              <a:t>παρόχους</a:t>
            </a:r>
            <a:r>
              <a:rPr lang="el-GR" sz="1200" b="1"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200" b="1" i="0" u="none" strike="noStrike" baseline="0" dirty="0"/>
              <a:t>Η βασική διαφορά μεταξύ ΟΜΑΔΙΚΗΣ και ΑΤΟΜΙΚΗΣ κινητικότητας έγκειται στο συλλογικό ή ατομικό πρόγραμμα μάθησης και στα οργανωτικά έξοδα (ομαδική</a:t>
            </a:r>
            <a:r>
              <a:rPr lang="en-US" sz="1200" b="1" i="0" u="none" strike="noStrike" baseline="0" dirty="0"/>
              <a:t>:</a:t>
            </a:r>
            <a:r>
              <a:rPr lang="el-GR" sz="1200" b="1" i="0" u="none" strike="noStrike" baseline="0" dirty="0"/>
              <a:t>100 ευρώ ανά συμμετέχοντα </a:t>
            </a:r>
            <a:r>
              <a:rPr lang="en-US" sz="1200" b="1" i="0" u="none" strike="noStrike" baseline="0" dirty="0"/>
              <a:t>vs</a:t>
            </a:r>
            <a:r>
              <a:rPr lang="el-GR" sz="1200" b="1" i="0" u="none" strike="noStrike" baseline="0" dirty="0"/>
              <a:t> βραχυχρόνια</a:t>
            </a:r>
            <a:r>
              <a:rPr lang="en-US" sz="1200" b="1" i="0" u="none" strike="noStrike" baseline="0" dirty="0"/>
              <a:t>: </a:t>
            </a:r>
            <a:r>
              <a:rPr lang="el-GR" sz="1200" b="1" i="0" u="none" strike="noStrike" baseline="0" dirty="0"/>
              <a:t>350 ευρώ ανά συμμετέχοντα)! </a:t>
            </a:r>
          </a:p>
          <a:p>
            <a:pPr marL="171450" indent="-171450">
              <a:buFont typeface="Arial" panose="020B0604020202020204" pitchFamily="34" charset="0"/>
              <a:buChar char="•"/>
            </a:pPr>
            <a:r>
              <a:rPr lang="el-GR" sz="1200" b="1"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όργανο της ΕΕ ή σε συνεργασία με αυτό. </a:t>
            </a:r>
          </a:p>
          <a:p>
            <a:pPr marL="171450" indent="-171450">
              <a:buFont typeface="Arial" panose="020B0604020202020204" pitchFamily="34" charset="0"/>
              <a:buChar char="•"/>
            </a:pPr>
            <a:r>
              <a:rPr lang="el-GR" sz="1200" b="1" i="0" u="none" strike="noStrike" baseline="0" dirty="0"/>
              <a:t>Ανεξάρτητα από τον τόπο υλοποίησης της δραστηριότητας, στις ομαδικές δραστηριότητες πρέπει να συμμετέχουν εκπαιδευόμενοι από τουλάχιστον δύο κράτη μέλη της ΕΕ ή τρίτες χώρες συνδεδεμένες με το πρόγραμμα.</a:t>
            </a:r>
          </a:p>
          <a:p>
            <a:endParaRPr lang="el-GR" b="1" dirty="0"/>
          </a:p>
          <a:p>
            <a:endParaRPr lang="el-GR" b="1" dirty="0"/>
          </a:p>
          <a:p>
            <a:endParaRPr lang="el-GR" b="1" dirty="0"/>
          </a:p>
        </p:txBody>
      </p:sp>
      <p:sp>
        <p:nvSpPr>
          <p:cNvPr id="4" name="Slide Number Placeholder 3"/>
          <p:cNvSpPr>
            <a:spLocks noGrp="1"/>
          </p:cNvSpPr>
          <p:nvPr>
            <p:ph type="sldNum" sz="quarter" idx="10"/>
          </p:nvPr>
        </p:nvSpPr>
        <p:spPr/>
        <p:txBody>
          <a:bodyPr/>
          <a:lstStyle/>
          <a:p>
            <a:fld id="{4EDA589F-84CA-4069-B718-FA6F2CB8EE53}" type="slidenum">
              <a:rPr lang="en-US" smtClean="0"/>
              <a:t>19</a:t>
            </a:fld>
            <a:endParaRPr lang="en-US"/>
          </a:p>
        </p:txBody>
      </p:sp>
    </p:spTree>
    <p:extLst>
      <p:ext uri="{BB962C8B-B14F-4D97-AF65-F5344CB8AC3E}">
        <p14:creationId xmlns:p14="http://schemas.microsoft.com/office/powerpoint/2010/main" val="9696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Καλησπέρα σας,</a:t>
            </a:r>
            <a:r>
              <a:rPr lang="el-GR" baseline="0" dirty="0"/>
              <a:t> Σας ευχαριστώ για την παρουσία σας στην Ημερίδα Ενημέρωσης για το Πρόγραμμα </a:t>
            </a:r>
            <a:r>
              <a:rPr lang="en-US" baseline="0" dirty="0"/>
              <a:t>Erasmus+</a:t>
            </a: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Ονομάζομαι ΓΣ και είμαι Λειτουργός Προγραμμάτων της Βασικής Δράσης 1 για τον τομέα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a:t>
            </a:r>
          </a:p>
          <a:p>
            <a:r>
              <a:rPr lang="el-GR" baseline="0" dirty="0"/>
              <a:t>και συγκεκριμένα για τα σχέδια ΚΑ121-ΚΑ122, δηλαδή τα Διαπιστευμένα Σχέδια και για τα Σχέδια Μικρής Διάρκειας.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Η παρουσίαση αυτή αφορά στα σχέδια κινητικότητας στον τομέα της Εκπαίδευσης Ενηλίκων,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 </a:t>
            </a:r>
            <a:r>
              <a:rPr lang="el-GR" b="0" baseline="0" dirty="0"/>
              <a:t>και της Σχολικής Εκπαίδευσης. </a:t>
            </a:r>
            <a:r>
              <a:rPr lang="el-GR" baseline="0" dirty="0"/>
              <a:t>Θα αναφερθώ αρχικά σε κάποιες πολύ βασικές πληροφορίες για το </a:t>
            </a:r>
            <a:r>
              <a:rPr lang="en-GB" baseline="0" dirty="0"/>
              <a:t>Erasmus+ </a:t>
            </a:r>
            <a:r>
              <a:rPr lang="el-GR" baseline="0" dirty="0"/>
              <a:t>και στη συνέχεια πιο συγκεκριμένα με τα σχέδια των προαναφερθέντων τομέων. </a:t>
            </a:r>
          </a:p>
          <a:p>
            <a:endParaRPr lang="el-GR" baseline="0"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a:t>
            </a:fld>
            <a:endParaRPr lang="en-US"/>
          </a:p>
        </p:txBody>
      </p:sp>
    </p:spTree>
    <p:extLst>
      <p:ext uri="{BB962C8B-B14F-4D97-AF65-F5344CB8AC3E}">
        <p14:creationId xmlns:p14="http://schemas.microsoft.com/office/powerpoint/2010/main" val="3149639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Στη διαφάνεια αυτή θα μιλήσουμε για </a:t>
            </a:r>
            <a:r>
              <a:rPr lang="el-GR" sz="1200" b="1" baseline="0" dirty="0">
                <a:ea typeface="Verdana" panose="020B0604030504040204" pitchFamily="34" charset="0"/>
              </a:rPr>
              <a:t>άλλες επιλέξιμες δραστηριότητες οι οποίες </a:t>
            </a:r>
            <a:r>
              <a:rPr lang="el-GR" sz="1200" b="1" baseline="0" dirty="0" err="1">
                <a:ea typeface="Verdana" panose="020B0604030504040204" pitchFamily="34" charset="0"/>
              </a:rPr>
              <a:t>χωρίζτοναι</a:t>
            </a:r>
            <a:r>
              <a:rPr lang="el-GR" sz="1200" b="1" baseline="0" dirty="0">
                <a:ea typeface="Verdana" panose="020B0604030504040204" pitchFamily="34" charset="0"/>
              </a:rPr>
              <a:t> σε εξερχόμενες και εισερχόμενες δραστηριότητες</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1" baseline="0" dirty="0">
              <a:ea typeface="Verdana" panose="020B060403050404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1" baseline="0" dirty="0">
                <a:ea typeface="Verdana" panose="020B0604030504040204" pitchFamily="34" charset="0"/>
              </a:rPr>
              <a:t>Στις εξερχόμενες δραστηριότητες εμπίπτουν οι</a:t>
            </a:r>
            <a:r>
              <a:rPr lang="el-GR" sz="1200" b="0" baseline="0" dirty="0">
                <a:ea typeface="Verdana" panose="020B0604030504040204" pitchFamily="34" charset="0"/>
              </a:rPr>
              <a:t> </a:t>
            </a:r>
            <a:r>
              <a:rPr lang="el-GR" sz="1200" b="1" baseline="0" dirty="0">
                <a:ea typeface="Verdana" panose="020B0604030504040204" pitchFamily="34" charset="0"/>
              </a:rPr>
              <a:t>προπαρασκευαστικές επισκέψεις.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Είναι επισκέψεις στην χώρα του οργανισμού  υποδοχής. Αυτές πρέπει να γίνονται πριν από τις </a:t>
            </a:r>
            <a:r>
              <a:rPr lang="el-GR" sz="1200" b="1" baseline="0" dirty="0">
                <a:ea typeface="Verdana" panose="020B0604030504040204" pitchFamily="34" charset="0"/>
              </a:rPr>
              <a:t>μαθησιακές δραστηριότητες κινητικότητας. Δεν αποτελούν αυτοτελή δραστηριότητα </a:t>
            </a:r>
            <a:r>
              <a:rPr lang="el-GR" sz="1200" b="0" baseline="0" dirty="0">
                <a:ea typeface="Verdana" panose="020B0604030504040204" pitchFamily="34" charset="0"/>
              </a:rPr>
              <a:t>αλλά ένα </a:t>
            </a:r>
            <a:r>
              <a:rPr lang="el-GR" b="1" dirty="0"/>
              <a:t>μηχανισμό υποστήριξης για την κινητικότητα του προσωπικού ή των εκπαιδευομένων</a:t>
            </a:r>
            <a:r>
              <a:rPr lang="el-GR" dirty="0"/>
              <a:t>.</a:t>
            </a:r>
            <a:r>
              <a:rPr lang="el-GR" baseline="0" dirty="0"/>
              <a:t> Για παράδειγμα μπορεί να υλοποιηθούν για να διευκολύνουν </a:t>
            </a:r>
            <a:r>
              <a:rPr lang="el-GR" b="1" baseline="0" dirty="0"/>
              <a:t>τον σχεδιασμό μια κινητικότητας συμμετεχόντων με λιγότερες ευκαιρίες </a:t>
            </a:r>
            <a:r>
              <a:rPr lang="el-GR" baseline="0" dirty="0"/>
              <a:t>ή </a:t>
            </a:r>
            <a:r>
              <a:rPr lang="el-GR" sz="1200" b="1" baseline="0" dirty="0">
                <a:ea typeface="Verdana" panose="020B0604030504040204" pitchFamily="34" charset="0"/>
              </a:rPr>
              <a:t>μιας κινητικότητας μεγάλης διάρκειας </a:t>
            </a:r>
            <a:r>
              <a:rPr lang="el-GR" baseline="0" dirty="0"/>
              <a:t>ή </a:t>
            </a:r>
            <a:r>
              <a:rPr lang="el-GR" b="1" baseline="0" dirty="0"/>
              <a:t>για την έναρξη συνεργασίας με ένα νέο οργανισμό</a:t>
            </a:r>
            <a:r>
              <a:rPr lang="el-GR" sz="1200" b="1" baseline="0" dirty="0">
                <a:ea typeface="Verdana" panose="020B060403050404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Η διάρκεια των επισκέψεων μπορεί να είναι από 1 μέχρι 2 μέρες αν και δεν υπάρχει περιορισμός,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και σε αυτές μπορούν να συμμετάσχουν μέχρι 3 άτομα.</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Οι συμμετέχοντες πρέπει να είναι προσωπικό του οργανισμού. Κατ’ εξαίρεση επιτρέπεται η συμμετοχή ατόμων με λιγότερες ευκαιρίες εάν πρόκειται να διοργανωθεί μια κινητικότητα που τους αφορά.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baseline="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Επίσης έχουμε δύο διαφορετικά είδη </a:t>
            </a:r>
            <a:r>
              <a:rPr lang="el-GR" sz="1200" b="1" baseline="0" dirty="0">
                <a:ea typeface="Verdana" panose="020B0604030504040204" pitchFamily="34" charset="0"/>
              </a:rPr>
              <a:t>εισερχόμενων κινητικοτήτων</a:t>
            </a:r>
            <a:r>
              <a:rPr lang="el-GR" sz="1200" b="0" baseline="0" dirty="0">
                <a:ea typeface="Verdana" panose="020B0604030504040204" pitchFamily="34" charset="0"/>
              </a:rPr>
              <a:t>. </a:t>
            </a:r>
          </a:p>
          <a:p>
            <a:pPr marL="0" indent="0">
              <a:buFont typeface="Arial" panose="020B0604020202020204" pitchFamily="34" charset="0"/>
              <a:buNone/>
              <a:defRPr/>
            </a:pPr>
            <a:r>
              <a:rPr lang="el-GR" b="1" dirty="0">
                <a:solidFill>
                  <a:schemeClr val="tx1">
                    <a:lumMod val="75000"/>
                    <a:lumOff val="25000"/>
                  </a:schemeClr>
                </a:solidFill>
                <a:latin typeface="Verdana" panose="020B0604030504040204" pitchFamily="34" charset="0"/>
                <a:ea typeface="Verdana" panose="020B0604030504040204" pitchFamily="34" charset="0"/>
              </a:rPr>
              <a:t>- Υπάρχει η δυνατότητα για Προσκεκλημένους Εμπειρογνώμονες από άλλη Χώρα του Προγράμματος που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βοηθήσουν στη βελτίωση της διδασκαλίας, και της μάθησης στο οργανισμό</a:t>
            </a:r>
            <a:r>
              <a:rPr lang="el-GR" baseline="0" dirty="0">
                <a:solidFill>
                  <a:schemeClr val="tx1">
                    <a:lumMod val="75000"/>
                    <a:lumOff val="25000"/>
                  </a:schemeClr>
                </a:solidFill>
                <a:latin typeface="Verdana" panose="020B0604030504040204" pitchFamily="34" charset="0"/>
                <a:ea typeface="Verdana" panose="020B0604030504040204" pitchFamily="34" charset="0"/>
              </a:rPr>
              <a:t> υποδοχής,</a:t>
            </a:r>
            <a:r>
              <a:rPr lang="el-GR" b="1" baseline="0" dirty="0">
                <a:solidFill>
                  <a:schemeClr val="tx1">
                    <a:lumMod val="75000"/>
                    <a:lumOff val="25000"/>
                  </a:schemeClr>
                </a:solidFill>
                <a:latin typeface="Verdana" panose="020B0604030504040204" pitchFamily="34" charset="0"/>
                <a:ea typeface="Verdana" panose="020B0604030504040204" pitchFamily="34" charset="0"/>
              </a:rPr>
              <a:t> Η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μπορεί</a:t>
            </a:r>
            <a:r>
              <a:rPr lang="el-GR" baseline="0"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να είναι από</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2 – 60 ημέρες</a:t>
            </a:r>
          </a:p>
          <a:p>
            <a:pPr marL="0" indent="0">
              <a:buFont typeface="Arial" panose="020B0604020202020204" pitchFamily="34" charset="0"/>
              <a:buNone/>
              <a:defRPr/>
            </a:pP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tx1">
                    <a:lumMod val="75000"/>
                    <a:lumOff val="25000"/>
                  </a:schemeClr>
                </a:solidFill>
                <a:latin typeface="Verdana" panose="020B0604030504040204" pitchFamily="34" charset="0"/>
                <a:ea typeface="Verdana" panose="020B0604030504040204" pitchFamily="34" charset="0"/>
              </a:rPr>
              <a:t>Επίσης οι αιτούντες οργανισμοί μπορούν να υποδέχονται φοιτητές ή πρόσφατους απόφοιτους προγραμμάτων σπουδών που οδηγούν σε καριέρα εκπαιδευτικού ή εκπαιδευτή</a:t>
            </a:r>
            <a:r>
              <a:rPr lang="el-GR" dirty="0">
                <a:solidFill>
                  <a:schemeClr val="tx1">
                    <a:lumMod val="75000"/>
                    <a:lumOff val="25000"/>
                  </a:schemeClr>
                </a:solidFill>
                <a:latin typeface="Verdana" panose="020B0604030504040204" pitchFamily="34" charset="0"/>
                <a:ea typeface="Verdana" panose="020B0604030504040204" pitchFamily="34" charset="0"/>
              </a:rPr>
              <a:t>, οι οποίοι επιθυμούν να </a:t>
            </a:r>
            <a:r>
              <a:rPr lang="el-GR" b="1" dirty="0">
                <a:solidFill>
                  <a:schemeClr val="tx1">
                    <a:lumMod val="75000"/>
                    <a:lumOff val="25000"/>
                  </a:schemeClr>
                </a:solidFill>
                <a:latin typeface="Verdana" panose="020B0604030504040204" pitchFamily="34" charset="0"/>
                <a:ea typeface="Verdana" panose="020B0604030504040204" pitchFamily="34" charset="0"/>
              </a:rPr>
              <a:t>περάσουν μια περίοδο πρακτικής άσκησης στο εξωτερικό. </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l-GR" baseline="0" dirty="0">
                <a:solidFill>
                  <a:schemeClr val="tx1">
                    <a:lumMod val="75000"/>
                    <a:lumOff val="25000"/>
                  </a:schemeClr>
                </a:solidFill>
                <a:latin typeface="Verdana" panose="020B0604030504040204" pitchFamily="34" charset="0"/>
                <a:ea typeface="Verdana" panose="020B0604030504040204" pitchFamily="34" charset="0"/>
              </a:rPr>
              <a:t> διάρκεια αυτής της δραστηριότητας είναι από 10 μέχρι 365 μέρες. Η</a:t>
            </a:r>
            <a:r>
              <a:rPr lang="el-GR" sz="1200" i="1"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i="1" dirty="0">
                <a:solidFill>
                  <a:schemeClr val="tx1">
                    <a:lumMod val="75000"/>
                    <a:lumOff val="25000"/>
                  </a:schemeClr>
                </a:solidFill>
                <a:ea typeface="Verdana" panose="020B0604030504040204" pitchFamily="34" charset="0"/>
              </a:rPr>
              <a:t>Διαμονή και διατροφή των εκπαιδευτικών/των καλύπτονται από τον οργανισμό αποστολής ενώ προβλέπονται οργανωτικά έξοδα για τον οργανισμό υποδοχής. </a:t>
            </a:r>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4866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Να δούμε τώρα την οικονομική υποστήριξη που λαμβάνουν οι οργανισμοί των</a:t>
            </a:r>
            <a:r>
              <a:rPr lang="el-GR" b="0" baseline="0" dirty="0">
                <a:solidFill>
                  <a:schemeClr val="tx1">
                    <a:lumMod val="75000"/>
                    <a:lumOff val="25000"/>
                  </a:schemeClr>
                </a:solidFill>
              </a:rPr>
              <a:t> οποίων τα σχέδια εγκρίνονται και υλοποιούνται. </a:t>
            </a:r>
          </a:p>
          <a:p>
            <a:pPr algn="l"/>
            <a:endParaRPr lang="el-GR" b="0" dirty="0">
              <a:solidFill>
                <a:schemeClr val="tx1">
                  <a:lumMod val="75000"/>
                  <a:lumOff val="25000"/>
                </a:schemeClr>
              </a:solidFill>
            </a:endParaRPr>
          </a:p>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στην</a:t>
            </a:r>
            <a:r>
              <a:rPr lang="el-GR" b="0" baseline="0" dirty="0">
                <a:solidFill>
                  <a:schemeClr val="tx1">
                    <a:lumMod val="75000"/>
                    <a:lumOff val="25000"/>
                  </a:schemeClr>
                </a:solidFill>
                <a:latin typeface="Verdana Pro" panose="020B0604030504040204" pitchFamily="34" charset="0"/>
              </a:rPr>
              <a:t> αρχή </a:t>
            </a:r>
            <a:r>
              <a:rPr lang="el-GR" b="0" dirty="0">
                <a:solidFill>
                  <a:schemeClr val="tx1">
                    <a:lumMod val="75000"/>
                    <a:lumOff val="25000"/>
                  </a:schemeClr>
                </a:solidFill>
                <a:latin typeface="Verdana Pro" panose="020B0604030504040204" pitchFamily="34" charset="0"/>
              </a:rPr>
              <a:t>της συγχρηματοδότησης</a:t>
            </a:r>
            <a:r>
              <a:rPr lang="el-GR" sz="1200" b="1" baseline="0" dirty="0"/>
              <a:t>. </a:t>
            </a:r>
            <a:r>
              <a:rPr lang="el-GR" sz="1200" b="0" baseline="0" dirty="0"/>
              <a:t>Αυτό σημαίνει ότι η επιχορήγηση ενδέχεται να μην καλύπτει ολόκληρο το κόστος μιας δραστηριότητας ή του σχεδίου συνολικά, αλλά να καλύπτει μέρος των πραγματικών εξόδων</a:t>
            </a:r>
          </a:p>
          <a:p>
            <a:endParaRPr lang="el-GR" dirty="0"/>
          </a:p>
          <a:p>
            <a:r>
              <a:rPr lang="el-GR" dirty="0"/>
              <a:t>Ως εκ τούτου, ανάλογα με το είδος</a:t>
            </a:r>
            <a:r>
              <a:rPr lang="el-GR" baseline="0" dirty="0"/>
              <a:t> της κινητικότητας, ο δικαιούχος οργανισμός παίρνει χρηματοδότηση για τις πιο κάτω κατηγορίες. </a:t>
            </a:r>
          </a:p>
          <a:p>
            <a:r>
              <a:rPr lang="el-GR" b="1" baseline="0" dirty="0"/>
              <a:t>Βάσει </a:t>
            </a:r>
            <a:r>
              <a:rPr lang="el-GR" b="1" baseline="0" dirty="0" err="1"/>
              <a:t>μοναδιαίου</a:t>
            </a:r>
            <a:r>
              <a:rPr lang="el-GR" b="1" baseline="0" dirty="0"/>
              <a:t> κόστους:</a:t>
            </a:r>
            <a:endParaRPr lang="el-GR" baseline="0" dirty="0"/>
          </a:p>
          <a:p>
            <a:pPr marL="174708" indent="-174708">
              <a:buFontTx/>
              <a:buChar char="-"/>
            </a:pPr>
            <a:r>
              <a:rPr lang="el-GR" b="1" baseline="0" dirty="0"/>
              <a:t>Οργανωτικά έξοδα </a:t>
            </a:r>
            <a:r>
              <a:rPr lang="el-GR" baseline="0" dirty="0"/>
              <a:t>–Ο οργανισμός λαμβάνει ουσιαστικά ένα ποσό ανά συμμετέχοντα το οποίο διαφέρει ανάλογα με το είδος δραστηριότητας. Ο οργανισμός μπορεί να το αξιοποιήσει όπως θέλει για να καλύψει τις οργανωτικές ανάγκες για τις κινητικότητες. </a:t>
            </a:r>
          </a:p>
          <a:p>
            <a:pPr marL="174708" indent="-174708">
              <a:buFontTx/>
              <a:buChar char="-"/>
            </a:pPr>
            <a:r>
              <a:rPr lang="el-GR" b="1" baseline="0" dirty="0"/>
              <a:t>Έξοδα ταξιδιού </a:t>
            </a:r>
            <a:r>
              <a:rPr lang="el-GR" baseline="0" dirty="0"/>
              <a:t>– Καλύπτουν το κόστος ταξιδιού, </a:t>
            </a:r>
            <a:r>
              <a:rPr lang="el-GR" baseline="0" dirty="0" err="1"/>
              <a:t>μετ’επιστροφής</a:t>
            </a:r>
            <a:r>
              <a:rPr lang="el-GR" baseline="0" dirty="0"/>
              <a:t>, συμμετεχόντων και συνοδών στις κινητικότητες (ένα ποσό για ολόκληρο το ταξίδι). Οι τιμές είναι ίδιες για προσωπικό/ εκπαιδευομένους / μαθητές. Τα ταξιδιωτικά έξοδα, εκτός από τα </a:t>
            </a:r>
            <a:r>
              <a:rPr lang="el-GR" sz="1200" b="0" baseline="0" dirty="0"/>
              <a:t>αεροπορικά εισιτήρια, </a:t>
            </a:r>
            <a:r>
              <a:rPr lang="el-GR" baseline="0" dirty="0"/>
              <a:t>καλύπτουν και μεταφορικά  από και προς το αεροδρόμιο τόσο στη χώρα αποστολής όσο και στη χώρα υποδοχής.</a:t>
            </a:r>
            <a:r>
              <a:rPr lang="el-GR" sz="1200" b="0" baseline="0" dirty="0"/>
              <a:t> Το ποσό διαφοροποιείται στη βάση της απόστασης μεταξύ των οργανισμών αποστολής και υποδοχής. Η απόσταση μετριέται χιλιομετρικά με το διαδικτυακό εργαλείο </a:t>
            </a:r>
            <a:r>
              <a:rPr lang="en-US" sz="1200" b="0" baseline="0" dirty="0"/>
              <a:t>Distance Calculator.</a:t>
            </a:r>
            <a:endParaRPr lang="el-GR" sz="1200" b="0" baseline="0" dirty="0"/>
          </a:p>
          <a:p>
            <a:pPr marL="174708" indent="-174708">
              <a:buFontTx/>
              <a:buChar char="-"/>
            </a:pPr>
            <a:r>
              <a:rPr lang="el-GR" b="1" baseline="0" dirty="0"/>
              <a:t>Έξοδα διαβίωσης </a:t>
            </a:r>
            <a:r>
              <a:rPr lang="el-GR" baseline="0" dirty="0"/>
              <a:t>– </a:t>
            </a:r>
            <a:r>
              <a:rPr lang="el-GR" sz="1200" b="0" baseline="0" dirty="0"/>
              <a:t>που καλύπτουν το </a:t>
            </a:r>
            <a:r>
              <a:rPr lang="el-GR" sz="1200" b="1" baseline="0" dirty="0"/>
              <a:t>καθημερινό κόστος </a:t>
            </a:r>
            <a:r>
              <a:rPr lang="el-GR" sz="1200" b="0" baseline="0" dirty="0"/>
              <a:t>των συμμετεχόντων κατά τη διάρκεια μιας κινητικότητας όπως τη </a:t>
            </a:r>
            <a:r>
              <a:rPr lang="el-GR" sz="1200" b="1" baseline="0" dirty="0"/>
              <a:t>διαμονή</a:t>
            </a:r>
            <a:r>
              <a:rPr lang="el-GR" sz="1200" b="0" baseline="0" dirty="0"/>
              <a:t>, </a:t>
            </a:r>
            <a:r>
              <a:rPr lang="el-GR" sz="1200" b="1" baseline="0" dirty="0"/>
              <a:t>διατροφή, </a:t>
            </a:r>
            <a:r>
              <a:rPr lang="el-GR" sz="1200" b="0" baseline="0" dirty="0"/>
              <a:t>κ.α. Οι οργανισμοί λαμβάνουν ένα ποσό για κάθε συμμετέχοντα για κάθε μέρα της δραστηριότητας. Τα έξοδα διαβίωσης καλύπτουν τις εσωτερικές μετακινήσεις στη χώρα υποδοχής κατά τα διάρκεια της κινητικότητας. Με βάση των οδηγό προγράμματος 2025, δικαιούστε επιπρόσθετα ποσό ατομικής υποστήριξης για 1 μέρα πριν και 1 μέρα μετά από τις ημερομηνίες έναρξης και λήξης της δραστηριότητας. </a:t>
            </a:r>
          </a:p>
          <a:p>
            <a:pPr marL="174708" indent="-174708">
              <a:buFontTx/>
              <a:buChar char="-"/>
            </a:pPr>
            <a:r>
              <a:rPr lang="el-GR" b="1" baseline="0" dirty="0"/>
              <a:t>Δίδακτρα σεμιναρίων </a:t>
            </a:r>
            <a:r>
              <a:rPr lang="el-GR" baseline="0" dirty="0"/>
              <a:t>– Η κατηγορία αυτή αφορά μόνο στο προσωπικό. Το κάθε άτομο μπορεί να επιχορηγηθεί μέχρι 80 ευρώ τη μέρα για δίδακτρα. </a:t>
            </a:r>
          </a:p>
          <a:p>
            <a:pPr marL="174708" indent="-174708">
              <a:buFontTx/>
              <a:buChar char="-"/>
            </a:pPr>
            <a:r>
              <a:rPr lang="el-GR" b="1" baseline="0" dirty="0"/>
              <a:t>Προπαρασκευαστικές επισκέψεις </a:t>
            </a:r>
            <a:r>
              <a:rPr lang="el-GR" baseline="0" dirty="0"/>
              <a:t>– δίδεται ένα συγκεκριμένο ποσό ανά συμμετέχοντα για ταξιδιωτικά και διαβίωση (680 ευρώ)</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b="1" baseline="0" dirty="0"/>
              <a:t>Έξοδα γλωσσική προετοιμασίας </a:t>
            </a:r>
            <a:r>
              <a:rPr lang="el-GR" baseline="0" dirty="0"/>
              <a:t>αναφορικά με τη γλώσσα εργασίας της δραστηριότητας στο εξωτερικό. Εφαρμόζεται για όλα τα είδη κινητικοτήτων, με εξαίρεση τις ομαδικές κινητικότητες μαθητών/εκπαιδευομένων, τη συμμετοχή προσωπικού σε μαθήματα/κατάρτιση και τη συμμετοχή εκπαιδευομένων σε διαγωνισμούς δεξιοτήτων. Το είδος αυτό επιχορήγησης θεωρείται επιλέξιμο όταν </a:t>
            </a:r>
            <a:r>
              <a:rPr lang="el-GR" b="1" baseline="0" dirty="0"/>
              <a:t>η εν λόγω γλώσσα δεν προσφέρεται στο εργαλείο </a:t>
            </a:r>
            <a:r>
              <a:rPr lang="en-GB" b="1" baseline="0" dirty="0"/>
              <a:t>Online Language Support</a:t>
            </a:r>
            <a:r>
              <a:rPr lang="en-GB" baseline="0" dirty="0"/>
              <a:t> (</a:t>
            </a:r>
            <a:r>
              <a:rPr lang="el-GR" baseline="0" dirty="0"/>
              <a:t>διαδικτυακό εργαλείο για την αξιολόγηση των γνώσεων σε μια γλώσσα και μαθησιακή υποστήριξη) ή όταν το άτομο που θα συμμετάσχει είναι άτομο με λιγότερες ευκαιρίες και αντιμετωπίζει συγκεκριμένα εμπόδια ως προς τη χρήση του εργαλείου.</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sz="1200" b="1" kern="1200" dirty="0">
                <a:solidFill>
                  <a:prstClr val="black">
                    <a:lumMod val="75000"/>
                    <a:lumOff val="25000"/>
                  </a:prstClr>
                </a:solidFill>
                <a:latin typeface="Verdana" panose="020B0604030504040204" pitchFamily="34" charset="0"/>
                <a:ea typeface="Verdana" panose="020B0604030504040204" pitchFamily="34" charset="0"/>
                <a:cs typeface="+mn-cs"/>
              </a:rPr>
              <a:t>Στήριξη για συμπερίληψη για οργανισμούς</a:t>
            </a:r>
            <a:r>
              <a:rPr lang="el-GR" baseline="0" dirty="0"/>
              <a:t>–πρόκειται για δαπάνες που αφορούν τη διοργάνωση δραστηριοτήτων κινητικότητας για άτομα που εμπίπτουν στην κατηγορία ατόμων με λιγότερες ευκαιρίες. Ο οργανισμός λαμβάνει ένα σταθερό ποσό ανά συμμετέχοντα που εμπίπτει σε αυτή την κατηγορία ατόμων </a:t>
            </a:r>
            <a:r>
              <a:rPr lang="en-US" baseline="0" dirty="0"/>
              <a:t>(125 </a:t>
            </a:r>
            <a:r>
              <a:rPr lang="el-GR" baseline="0" dirty="0"/>
              <a:t>ευρώ)</a:t>
            </a:r>
          </a:p>
          <a:p>
            <a:pPr marL="174708" indent="-174708">
              <a:buFontTx/>
              <a:buChar char="-"/>
            </a:pPr>
            <a:endParaRPr lang="el-GR" baseline="0" dirty="0"/>
          </a:p>
          <a:p>
            <a:r>
              <a:rPr lang="el-GR" b="1" dirty="0"/>
              <a:t>Στη βάση τώρα, </a:t>
            </a:r>
            <a:r>
              <a:rPr lang="el-GR" b="1" u="sng" dirty="0"/>
              <a:t>πραγματικών εξόδων </a:t>
            </a:r>
            <a:r>
              <a:rPr lang="el-GR" b="1" baseline="0" dirty="0"/>
              <a:t>επιχορηγούνται </a:t>
            </a:r>
            <a:r>
              <a:rPr lang="el-GR" b="1" dirty="0"/>
              <a:t>με την προσκόμιση αποδείξεων</a:t>
            </a:r>
            <a:r>
              <a:rPr lang="el-GR" b="1" baseline="0" dirty="0"/>
              <a:t> τα παρακάτω:</a:t>
            </a:r>
          </a:p>
          <a:p>
            <a:pPr marL="171450" indent="-171450">
              <a:buFont typeface="Arial" panose="020B0604020202020204" pitchFamily="34" charset="0"/>
              <a:buChar char="•"/>
            </a:pPr>
            <a:r>
              <a:rPr lang="el-GR" b="1" baseline="0" dirty="0"/>
              <a:t>Επιπρόσθετες δαπάνες των συμμετεχόντων με λιγότερες ευκαιρίες και των συνοδών τους, οι οποίες επιχορηγούνται στο 100% - αυτές μπορεί να αφορούν μεταφορές με ειδικά οχήματα</a:t>
            </a:r>
            <a:r>
              <a:rPr lang="el-GR" baseline="0" dirty="0"/>
              <a:t>, ή </a:t>
            </a:r>
            <a:r>
              <a:rPr lang="el-GR" b="1" baseline="0" dirty="0"/>
              <a:t>δωμάτιο με ειδικές εγκαταστάσεις </a:t>
            </a:r>
            <a:r>
              <a:rPr lang="el-GR" baseline="0" dirty="0"/>
              <a:t>ή </a:t>
            </a:r>
            <a:r>
              <a:rPr lang="el-GR" b="1" baseline="0" dirty="0"/>
              <a:t>ειδικό διδακτικό υλικό </a:t>
            </a:r>
            <a:r>
              <a:rPr lang="el-GR" baseline="0" dirty="0"/>
              <a:t>ή </a:t>
            </a:r>
            <a:r>
              <a:rPr lang="el-GR" b="1" baseline="0" dirty="0"/>
              <a:t>ιατρικά αναλώσιμα</a:t>
            </a:r>
            <a:r>
              <a:rPr lang="el-GR" baseline="0" dirty="0"/>
              <a:t> </a:t>
            </a:r>
            <a:r>
              <a:rPr lang="el-GR" baseline="0" dirty="0" err="1"/>
              <a:t>κλπ</a:t>
            </a:r>
            <a:endParaRPr lang="en-US"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l-GR" dirty="0"/>
              <a:t>Επιχορηγούνται</a:t>
            </a:r>
            <a:r>
              <a:rPr lang="el-GR" baseline="0" dirty="0"/>
              <a:t> επίσης </a:t>
            </a:r>
            <a:r>
              <a:rPr lang="el-GR" dirty="0"/>
              <a:t>Ειδικές δαπάνες,</a:t>
            </a:r>
            <a:r>
              <a:rPr lang="el-GR" baseline="0" dirty="0"/>
              <a:t> στο 80% του ποσού που παρουσιάζεται στις αποδείξεις. Αυτές αφορούν ταξιδιωτικά έξοδα για </a:t>
            </a:r>
            <a:r>
              <a:rPr lang="el-GR" dirty="0"/>
              <a:t>ακριβούς ταξιδιωτικούς προορισμούς</a:t>
            </a:r>
            <a:r>
              <a:rPr lang="el-GR" baseline="0" dirty="0"/>
              <a:t>, έξοδα έκδοσης βίζας ή κάποιου ιατρικού πιστοποιητικού και έξοδα για έκδοση </a:t>
            </a:r>
            <a:r>
              <a:rPr lang="el-GR" dirty="0"/>
              <a:t>εγγυητικής επιταγής, όπου ισχύουν. Διευκρινίζεται ότι η επιχορήγηση για ακριβούς ταξιδιωτικούς προορισμούς αντικαθιστά την τυπική ταξιδιωτική επιχορήγηση, στη βάση </a:t>
            </a:r>
            <a:r>
              <a:rPr lang="el-GR" dirty="0" err="1"/>
              <a:t>μοναδιαίου</a:t>
            </a:r>
            <a:r>
              <a:rPr lang="el-GR" dirty="0"/>
              <a:t> κόστους.</a:t>
            </a:r>
            <a:endParaRPr lang="el-GR" baseline="0"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lang="el-GR" dirty="0"/>
          </a:p>
          <a:p>
            <a:pPr algn="l"/>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184115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Διαπιστευμένα Σχέδια Κινητικότητας…</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280931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Αρχικά να δούμε τι είναι η </a:t>
            </a:r>
            <a:r>
              <a:rPr lang="el-GR" b="1" dirty="0"/>
              <a:t>διαπίστευση </a:t>
            </a:r>
            <a:r>
              <a:rPr lang="en-GB" b="1" dirty="0"/>
              <a:t>Erasmus</a:t>
            </a:r>
          </a:p>
          <a:p>
            <a:r>
              <a:rPr lang="el-GR" dirty="0"/>
              <a:t>- </a:t>
            </a:r>
            <a:r>
              <a:rPr lang="en-GB" dirty="0"/>
              <a:t>H </a:t>
            </a:r>
            <a:r>
              <a:rPr lang="el-GR" dirty="0"/>
              <a:t>διαπίστευση</a:t>
            </a:r>
            <a:r>
              <a:rPr lang="el-GR" baseline="0" dirty="0"/>
              <a:t> είναι ένα εργαλείο για τους οργανισμούς που ασχολούνται με τους τομείς της επαγγελματικής εκπαίδευσης και κατάρτισης, της σχολικής εκπαίδευσης και της εκπαίδευσης ενηλίκων. Το εργαλείο αυτό πιστοποιεί ότι ο οργανισμός (ή η κοινοπραξία οργανισμών) έχει καταρτίσει στρατηγικό σχέδιο, το λεγόμενο </a:t>
            </a:r>
            <a:r>
              <a:rPr lang="en-US" baseline="0" dirty="0"/>
              <a:t>Erasmus plan </a:t>
            </a:r>
            <a:r>
              <a:rPr lang="el-GR" baseline="0" dirty="0"/>
              <a:t>για την υλοποίηση κινητικοτήτων υψηλής ποιότητας</a:t>
            </a:r>
            <a:r>
              <a:rPr lang="en-GB" baseline="0" dirty="0"/>
              <a:t>,</a:t>
            </a:r>
            <a:r>
              <a:rPr lang="el-GR" baseline="0" dirty="0"/>
              <a:t> στο πλαίσιο μιας ευρύτερης προσπάθειας ανάπτυξης και διεθνοποίησης του οργανισμού τους. </a:t>
            </a:r>
          </a:p>
          <a:p>
            <a:endParaRPr lang="el-GR" baseline="0" dirty="0"/>
          </a:p>
          <a:p>
            <a:pPr>
              <a:lnSpc>
                <a:spcPct val="150000"/>
              </a:lnSpc>
            </a:pPr>
            <a:r>
              <a:rPr lang="el-GR" sz="1200" dirty="0">
                <a:solidFill>
                  <a:schemeClr val="tx1">
                    <a:lumMod val="75000"/>
                    <a:lumOff val="25000"/>
                  </a:schemeClr>
                </a:solidFill>
                <a:ea typeface="Verdana" panose="020B0604030504040204" pitchFamily="34" charset="0"/>
              </a:rPr>
              <a:t>Οι διαπιστευμένοι οργανισμοί Erasmus λόγω της πιστοποίησής τους</a:t>
            </a:r>
            <a:r>
              <a:rPr lang="en-US" sz="1200" dirty="0">
                <a:solidFill>
                  <a:schemeClr val="tx1">
                    <a:lumMod val="75000"/>
                    <a:lumOff val="25000"/>
                  </a:schemeClr>
                </a:solidFill>
                <a:ea typeface="Verdana" panose="020B0604030504040204" pitchFamily="34" charset="0"/>
              </a:rPr>
              <a:t>:</a:t>
            </a:r>
            <a:endParaRPr lang="el-GR" sz="1200"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Έχουν </a:t>
            </a:r>
            <a:r>
              <a:rPr lang="el-GR" sz="1200" b="1" dirty="0">
                <a:solidFill>
                  <a:schemeClr val="tx1">
                    <a:lumMod val="75000"/>
                    <a:lumOff val="25000"/>
                  </a:schemeClr>
                </a:solidFill>
                <a:ea typeface="Verdana" panose="020B0604030504040204" pitchFamily="34" charset="0"/>
              </a:rPr>
              <a:t>εξασφαλισμένη χρηματοδότηση</a:t>
            </a:r>
            <a:r>
              <a:rPr lang="en-GB" sz="1200" b="1" dirty="0">
                <a:solidFill>
                  <a:schemeClr val="tx1">
                    <a:lumMod val="75000"/>
                    <a:lumOff val="25000"/>
                  </a:schemeClr>
                </a:solidFill>
                <a:ea typeface="Verdana" panose="020B0604030504040204" pitchFamily="34" charset="0"/>
              </a:rPr>
              <a:t> </a:t>
            </a:r>
            <a:r>
              <a:rPr lang="el-GR" sz="1200" dirty="0">
                <a:solidFill>
                  <a:schemeClr val="tx1">
                    <a:lumMod val="75000"/>
                    <a:lumOff val="25000"/>
                  </a:schemeClr>
                </a:solidFill>
                <a:ea typeface="Verdana" panose="020B0604030504040204" pitchFamily="34" charset="0"/>
              </a:rPr>
              <a:t>δεδομένου ότι υποβάλλουν</a:t>
            </a:r>
            <a:r>
              <a:rPr lang="el-GR" sz="1200" baseline="0" dirty="0">
                <a:solidFill>
                  <a:schemeClr val="tx1">
                    <a:lumMod val="75000"/>
                    <a:lumOff val="25000"/>
                  </a:schemeClr>
                </a:solidFill>
                <a:ea typeface="Verdana" panose="020B0604030504040204" pitchFamily="34" charset="0"/>
              </a:rPr>
              <a:t> σωστά την αίτησή χρηματοδότησής τους κάθε χρόνο, η οποία αίτηση έχει απλουστευμένες διαδικασίες. </a:t>
            </a:r>
            <a:endParaRPr lang="el-GR" sz="1200" b="1"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b="1" dirty="0">
                <a:solidFill>
                  <a:srgbClr val="FC3F1E"/>
                </a:solidFill>
                <a:ea typeface="Verdana" panose="020B0604030504040204" pitchFamily="34" charset="0"/>
              </a:rPr>
              <a:t>Υλοποιούν σχέδια διάρκειας 15 μηνών με δυνατότητα παράτασης μέχρι 24 μήνες,</a:t>
            </a:r>
            <a:r>
              <a:rPr lang="el-GR" sz="1200" b="1" baseline="0" dirty="0">
                <a:solidFill>
                  <a:srgbClr val="FC3F1E"/>
                </a:solidFill>
                <a:ea typeface="Verdana" panose="020B0604030504040204" pitchFamily="34" charset="0"/>
              </a:rPr>
              <a:t> εφόσον δοθεί έγκριση από την Εθνική Υπηρεσία</a:t>
            </a:r>
            <a:endParaRPr lang="el-GR" sz="1200" b="1" dirty="0">
              <a:solidFill>
                <a:schemeClr val="tx1">
                  <a:lumMod val="75000"/>
                  <a:lumOff val="25000"/>
                </a:schemeClr>
              </a:solidFill>
              <a:ea typeface="Verdana" panose="020B0604030504040204" pitchFamily="34" charset="0"/>
            </a:endParaRPr>
          </a:p>
          <a:p>
            <a:endParaRPr lang="el-GR" dirty="0"/>
          </a:p>
          <a:p>
            <a:r>
              <a:rPr lang="el-GR" b="1" u="sng" dirty="0"/>
              <a:t>Στόχος</a:t>
            </a:r>
            <a:r>
              <a:rPr lang="el-GR" b="1" u="sng" baseline="0" dirty="0"/>
              <a:t> Διαπίστευσης </a:t>
            </a:r>
            <a:r>
              <a:rPr lang="en-US" b="1" u="sng" baseline="0" dirty="0"/>
              <a:t>Erasmus+:</a:t>
            </a:r>
            <a:endParaRPr lang="en-US" b="1" u="sng" dirty="0">
              <a:latin typeface="Century Gothic" panose="020B0502020202020204" pitchFamily="34" charset="0"/>
            </a:endParaRPr>
          </a:p>
          <a:p>
            <a:pPr algn="l">
              <a:lnSpc>
                <a:spcPct val="150000"/>
              </a:lnSpc>
            </a:pPr>
            <a:r>
              <a:rPr lang="el-GR" dirty="0">
                <a:latin typeface="Century Gothic" panose="020B0502020202020204" pitchFamily="34" charset="0"/>
              </a:rPr>
              <a:t>Η προώθηση και υλοποίηση σχεδίων με </a:t>
            </a:r>
            <a:r>
              <a:rPr lang="el-GR" b="1" dirty="0">
                <a:solidFill>
                  <a:schemeClr val="accent6">
                    <a:lumMod val="75000"/>
                  </a:schemeClr>
                </a:solidFill>
                <a:latin typeface="Century Gothic" panose="020B0502020202020204" pitchFamily="34" charset="0"/>
              </a:rPr>
              <a:t>μεγαλύτερο αναμενόμενο αντίκτυπο</a:t>
            </a:r>
            <a:r>
              <a:rPr lang="el-GR" dirty="0"/>
              <a:t>·</a:t>
            </a:r>
            <a:r>
              <a:rPr lang="el-GR" dirty="0">
                <a:latin typeface="Century Gothic" panose="020B0502020202020204" pitchFamily="34" charset="0"/>
              </a:rPr>
              <a:t>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pPr algn="l"/>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23</a:t>
            </a:fld>
            <a:endParaRPr lang="en-GB"/>
          </a:p>
        </p:txBody>
      </p:sp>
    </p:spTree>
    <p:extLst>
      <p:ext uri="{BB962C8B-B14F-4D97-AF65-F5344CB8AC3E}">
        <p14:creationId xmlns:p14="http://schemas.microsoft.com/office/powerpoint/2010/main" val="80644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Τα </a:t>
            </a:r>
            <a:r>
              <a:rPr lang="el-GR" b="1" u="sng" dirty="0">
                <a:solidFill>
                  <a:schemeClr val="tx1">
                    <a:lumMod val="75000"/>
                    <a:lumOff val="25000"/>
                  </a:schemeClr>
                </a:solidFill>
                <a:ea typeface="Verdana" panose="020B0604030504040204" pitchFamily="34" charset="0"/>
              </a:rPr>
              <a:t>Διαπιστευμένα Σχέδια Κινητικότητας </a:t>
            </a:r>
            <a:r>
              <a:rPr lang="el-GR" b="1" u="none" dirty="0">
                <a:solidFill>
                  <a:schemeClr val="tx1">
                    <a:lumMod val="75000"/>
                    <a:lumOff val="25000"/>
                  </a:schemeClr>
                </a:solidFill>
                <a:ea typeface="Verdana" panose="020B0604030504040204" pitchFamily="34" charset="0"/>
              </a:rPr>
              <a:t>λειτουργούν ακριβώς όπως τα Σχέδια Κινητικότητας Μικρής Διάρκειας</a:t>
            </a:r>
            <a:r>
              <a:rPr lang="el-GR" b="1" dirty="0">
                <a:solidFill>
                  <a:schemeClr val="tx1">
                    <a:lumMod val="75000"/>
                    <a:lumOff val="25000"/>
                  </a:schemeClr>
                </a:solidFill>
                <a:ea typeface="Verdana" panose="020B0604030504040204" pitchFamily="34" charset="0"/>
              </a:rPr>
              <a:t>, ως προς τα ακόλουθα:</a:t>
            </a:r>
            <a:endParaRPr lang="en-GB"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Είδη</a:t>
            </a:r>
            <a:r>
              <a:rPr lang="el-GR" b="1" baseline="0" dirty="0">
                <a:solidFill>
                  <a:schemeClr val="tx1">
                    <a:lumMod val="75000"/>
                    <a:lumOff val="25000"/>
                  </a:schemeClr>
                </a:solidFill>
                <a:ea typeface="Verdana" panose="020B0604030504040204" pitchFamily="34" charset="0"/>
              </a:rPr>
              <a:t> κινητικοτήτων, επιλέξιμοι συμμετέχοντες και οργανισμοί, επιλέξιμες δραστηριότητες και επιλέξιμες κατηγορίες δαπανών. </a:t>
            </a: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bg1"/>
                </a:solidFill>
                <a:ea typeface="Verdana" panose="020B0604030504040204" pitchFamily="34" charset="0"/>
              </a:rPr>
              <a:t>Για αυτά τα σχέδια οι αιτούντες οργανισμοί θα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δραστηριοτήτων σχετικών με τον τομέα τους </a:t>
            </a:r>
            <a:r>
              <a:rPr lang="el-GR" dirty="0">
                <a:solidFill>
                  <a:schemeClr val="bg1"/>
                </a:solidFill>
                <a:ea typeface="Verdana" panose="020B0604030504040204" pitchFamily="34" charset="0"/>
              </a:rPr>
              <a:t>(άρα αν για παράδειγμα αιτήστε για διαπίστευση</a:t>
            </a:r>
            <a:r>
              <a:rPr lang="el-GR" baseline="0" dirty="0">
                <a:solidFill>
                  <a:schemeClr val="bg1"/>
                </a:solidFill>
                <a:ea typeface="Verdana" panose="020B0604030504040204" pitchFamily="34" charset="0"/>
              </a:rPr>
              <a:t> στον τομέα της σχολικής εκπαίδευσης, τότε θα πρέπει να έχετε τουλάχιστον 2ετή εμπειρία σε δραστηριότητες που αφορούν την σχολική εκπαίδευση και όχι κατ’ ανάγκην στο </a:t>
            </a:r>
            <a:r>
              <a:rPr lang="en-GB" baseline="0" dirty="0">
                <a:solidFill>
                  <a:schemeClr val="bg1"/>
                </a:solidFill>
                <a:ea typeface="Verdana" panose="020B0604030504040204" pitchFamily="34" charset="0"/>
              </a:rPr>
              <a:t>Erasmus+)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24</a:t>
            </a:fld>
            <a:endParaRPr lang="en-GB"/>
          </a:p>
        </p:txBody>
      </p:sp>
    </p:spTree>
    <p:extLst>
      <p:ext uri="{BB962C8B-B14F-4D97-AF65-F5344CB8AC3E}">
        <p14:creationId xmlns:p14="http://schemas.microsoft.com/office/powerpoint/2010/main" val="285177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Τώρα,</a:t>
            </a:r>
            <a:r>
              <a:rPr lang="el-GR" baseline="0" dirty="0"/>
              <a:t> π</a:t>
            </a:r>
            <a:r>
              <a:rPr lang="el-GR" dirty="0"/>
              <a:t>οια είναι </a:t>
            </a:r>
            <a:r>
              <a:rPr lang="el-GR" b="1" dirty="0"/>
              <a:t>τα οφέλη</a:t>
            </a:r>
            <a:r>
              <a:rPr lang="el-GR" b="1" baseline="0" dirty="0"/>
              <a:t> για τη διαπίστευση ενός Οργανισμού</a:t>
            </a:r>
            <a:r>
              <a:rPr lang="el-GR" baseline="0" dirty="0"/>
              <a:t>: </a:t>
            </a:r>
          </a:p>
          <a:p>
            <a:pPr marL="171450" indent="-171450">
              <a:buFontTx/>
              <a:buChar char="-"/>
            </a:pPr>
            <a:r>
              <a:rPr lang="el-GR" baseline="0" dirty="0"/>
              <a:t>Όπως είπαμε, όταν ένας οργανισμός λάβει τη διαπίστευση, έχει εξασφαλισμένη χρηματοδότηση μέχρι το τέλος της προγραμματικής περιόδου, δηλαδή μέχρι το 2027, εφόσον υποβάλλει σωστά την αίτησή του κάθε χρόνο για διαπιστευμένο σχέδιο</a:t>
            </a:r>
          </a:p>
          <a:p>
            <a:pPr marL="0" indent="0">
              <a:buFontTx/>
              <a:buNone/>
            </a:pPr>
            <a:r>
              <a:rPr lang="el-GR" dirty="0">
                <a:highlight>
                  <a:srgbClr val="FFFF00"/>
                </a:highlight>
              </a:rPr>
              <a:t>Σε περίπτωση που απαιτείται διαπίστευση Erasmus για τη συμμετοχή σε οποιαδήποτε δράση μετά το τέλος της περιόδου προγραμματισμού 2021-2027, ο Εθνικός Οργανισμός μπορεί να παρατείνει τη διάρκεια ισχύος της διαπίστευσης υπό όρους που καθορίζονται από την Ευρωπαϊκή Επιτροπή. </a:t>
            </a:r>
            <a:endParaRPr lang="el-GR" baseline="0" dirty="0"/>
          </a:p>
          <a:p>
            <a:pPr marL="171450" indent="-171450">
              <a:buFontTx/>
              <a:buChar char="-"/>
            </a:pPr>
            <a:endParaRPr lang="el-GR" baseline="0" dirty="0"/>
          </a:p>
          <a:p>
            <a:pPr marL="171450" indent="-171450">
              <a:buFontTx/>
              <a:buChar char="-"/>
            </a:pPr>
            <a:r>
              <a:rPr lang="el-GR" baseline="0" dirty="0"/>
              <a:t>Οι αιτήσεις αυτές είναι απλουστευμένες, ζητούνται δηλαδή μόνο ο εκτιμώμενος αριθμός κινητικοτήτων ανά είδος και η διάρκειά τους, αλλά και τα εκτιμώμενα πραγματικά έξοδα που συνδέονται με το σχέδιο. Αυτές οι αιτήσεις δεν υπόκεινται σε ποιοτική αξιολόγηση</a:t>
            </a:r>
          </a:p>
          <a:p>
            <a:pPr marL="171450" indent="-171450">
              <a:buFontTx/>
              <a:buChar char="-"/>
            </a:pPr>
            <a:r>
              <a:rPr lang="el-GR" baseline="0" dirty="0"/>
              <a:t>Επίσης, ο Οργανισμός έχει τη δυνατότητα να διεκδικήσει ψηλότερα ποσά και περισσότερους συμμετέχοντες από μη διαπιστευμένους οργανισμούς</a:t>
            </a:r>
          </a:p>
          <a:p>
            <a:pPr marL="171450" indent="-171450">
              <a:buFontTx/>
              <a:buChar char="-"/>
            </a:pPr>
            <a:r>
              <a:rPr lang="el-GR" baseline="0" dirty="0"/>
              <a:t>Έχει επιπλέον την δυνατότητα να αναπτύξει την στρατηγική του, βελτιώνοντας σταδιακά την ποιότητα διδασκαλίας και μάθησης εντός του </a:t>
            </a: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25</a:t>
            </a:fld>
            <a:endParaRPr lang="en-GB"/>
          </a:p>
        </p:txBody>
      </p:sp>
    </p:spTree>
    <p:extLst>
      <p:ext uri="{BB962C8B-B14F-4D97-AF65-F5344CB8AC3E}">
        <p14:creationId xmlns:p14="http://schemas.microsoft.com/office/powerpoint/2010/main" val="40248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Κάθε οργανισμός δικαιούται να υποβάλει </a:t>
            </a:r>
            <a:r>
              <a:rPr lang="el-GR" b="1" dirty="0">
                <a:solidFill>
                  <a:schemeClr val="tx1">
                    <a:lumMod val="75000"/>
                    <a:lumOff val="25000"/>
                  </a:schemeClr>
                </a:solidFill>
                <a:latin typeface="Century Gothic" panose="020B0502020202020204" pitchFamily="34" charset="0"/>
              </a:rPr>
              <a:t>μόνο μια αίτηση σε κάθε τομέα στον οποίο δραστηριοποιείται.</a:t>
            </a:r>
          </a:p>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Εάν κάποιος οργανισμός δραστηριοποιείται σε περισσότερους του ενός τομείς, μπορεί να υποβάλει ξεχωριστή </a:t>
            </a:r>
            <a:r>
              <a:rPr lang="el-GR" b="1" dirty="0">
                <a:solidFill>
                  <a:schemeClr val="tx1">
                    <a:lumMod val="75000"/>
                    <a:lumOff val="25000"/>
                  </a:schemeClr>
                </a:solidFill>
                <a:latin typeface="Century Gothic" panose="020B0502020202020204" pitchFamily="34" charset="0"/>
              </a:rPr>
              <a:t>αίτηση για απόκτηση Διαπίστευσης σε κάθε τομέα που δραστηριοποιείται</a:t>
            </a:r>
            <a:endParaRPr lang="en-US" b="1" dirty="0">
              <a:solidFill>
                <a:schemeClr val="tx1">
                  <a:lumMod val="75000"/>
                  <a:lumOff val="25000"/>
                </a:schemeClr>
              </a:solidFill>
              <a:latin typeface="Century Gothic" panose="020B0502020202020204" pitchFamily="34" charset="0"/>
            </a:endParaRPr>
          </a:p>
          <a:p>
            <a:pPr marL="174708" indent="-174708" algn="just">
              <a:buFont typeface="Arial" panose="020B0604020202020204" pitchFamily="34" charset="0"/>
              <a:buChar char="•"/>
            </a:pPr>
            <a:r>
              <a:rPr lang="el-GR" dirty="0">
                <a:latin typeface="Century Gothic" panose="020B0502020202020204" pitchFamily="34" charset="0"/>
              </a:rPr>
              <a:t>Στον ίδιο τομέα ένας οργανισμός μπορεί να </a:t>
            </a:r>
            <a:r>
              <a:rPr lang="el-GR" dirty="0" err="1">
                <a:latin typeface="Century Gothic" panose="020B0502020202020204" pitchFamily="34" charset="0"/>
              </a:rPr>
              <a:t>διαπιστευτεί</a:t>
            </a:r>
            <a:r>
              <a:rPr lang="el-GR" dirty="0">
                <a:latin typeface="Century Gothic" panose="020B0502020202020204" pitchFamily="34" charset="0"/>
              </a:rPr>
              <a:t> είτε ως μεμονωμένος οργανισμός είτε ως συντονιστής κοινοπραξίας (όχι και τα δυο)</a:t>
            </a:r>
          </a:p>
          <a:p>
            <a:pPr algn="just"/>
            <a:endParaRPr lang="el-GR" dirty="0">
              <a:latin typeface="Century Gothic" panose="020B0502020202020204" pitchFamily="34" charset="0"/>
            </a:endParaRPr>
          </a:p>
          <a:p>
            <a:pPr algn="just" defTabSz="931774">
              <a:lnSpc>
                <a:spcPct val="150000"/>
              </a:lnSpc>
              <a:defRPr/>
            </a:pPr>
            <a:r>
              <a:rPr lang="el-GR" baseline="0" dirty="0">
                <a:latin typeface="Century Gothic" panose="020B0502020202020204" pitchFamily="34" charset="0"/>
              </a:rPr>
              <a:t>Είναι σημαντικό το περιεχόμενο των αιτήσεων να συντάσσεται από τον ίδιο τον οργανισμό και να είναι πρωτότυπο αφού σε αυτές </a:t>
            </a:r>
            <a:r>
              <a:rPr lang="el-GR" dirty="0">
                <a:latin typeface="Century Gothic" panose="020B0502020202020204" pitchFamily="34" charset="0"/>
              </a:rPr>
              <a:t>καταγράφονται οι ανάγκες του ίδιου</a:t>
            </a:r>
            <a:r>
              <a:rPr lang="el-GR" baseline="0" dirty="0">
                <a:latin typeface="Century Gothic" panose="020B0502020202020204" pitchFamily="34" charset="0"/>
              </a:rPr>
              <a:t> του</a:t>
            </a:r>
            <a:r>
              <a:rPr lang="el-GR" dirty="0">
                <a:latin typeface="Century Gothic" panose="020B0502020202020204" pitchFamily="34" charset="0"/>
              </a:rPr>
              <a:t> οργανισμού και οι στόχοι που θέτει</a:t>
            </a:r>
          </a:p>
          <a:p>
            <a:pPr algn="just">
              <a:lnSpc>
                <a:spcPct val="150000"/>
              </a:lnSpc>
            </a:pPr>
            <a:r>
              <a:rPr lang="el-GR" b="1" dirty="0">
                <a:solidFill>
                  <a:srgbClr val="FF0000"/>
                </a:solidFill>
                <a:latin typeface="Century Gothic" panose="020B050202020202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latin typeface="Century Gothic" panose="020B0502020202020204" pitchFamily="34" charset="0"/>
              </a:rPr>
              <a:t>!</a:t>
            </a:r>
            <a:endParaRPr lang="el-GR" b="1" dirty="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42154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27</a:t>
            </a:fld>
            <a:endParaRPr lang="en-GB"/>
          </a:p>
        </p:txBody>
      </p:sp>
    </p:spTree>
    <p:extLst>
      <p:ext uri="{BB962C8B-B14F-4D97-AF65-F5344CB8AC3E}">
        <p14:creationId xmlns:p14="http://schemas.microsoft.com/office/powerpoint/2010/main" val="283317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βλέπετε τις</a:t>
            </a:r>
            <a:r>
              <a:rPr lang="el-GR" baseline="0" dirty="0"/>
              <a:t> </a:t>
            </a:r>
            <a:r>
              <a:rPr lang="el-GR" b="1" baseline="0" dirty="0"/>
              <a:t>καταληκτικές ημερομηνίες για την υποβολή προτάσεων</a:t>
            </a:r>
          </a:p>
          <a:p>
            <a:endParaRPr lang="el-GR" baseline="0" dirty="0"/>
          </a:p>
          <a:p>
            <a:r>
              <a:rPr lang="el-GR" b="1" baseline="0" dirty="0"/>
              <a:t>Η προθεσμία για υποβολή αιτήσεων </a:t>
            </a:r>
            <a:r>
              <a:rPr lang="el-GR" baseline="0" dirty="0"/>
              <a:t>για κινητικότητα ατόμων, τόσο από διαπιστευμένους όσο και από μη διαπιστευμένους οργανισμούς, είναι στις </a:t>
            </a:r>
            <a:r>
              <a:rPr lang="el-GR" b="1" baseline="0" dirty="0"/>
              <a:t>19 Φεβρουαρίου 2025</a:t>
            </a:r>
            <a:endParaRPr lang="en-US" b="1"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28</a:t>
            </a:fld>
            <a:endParaRPr lang="en-US"/>
          </a:p>
        </p:txBody>
      </p:sp>
    </p:spTree>
    <p:extLst>
      <p:ext uri="{BB962C8B-B14F-4D97-AF65-F5344CB8AC3E}">
        <p14:creationId xmlns:p14="http://schemas.microsoft.com/office/powerpoint/2010/main" val="331903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στην εξεύρεση οργανισμών υποδοχής υπάρχουν:</a:t>
            </a:r>
          </a:p>
          <a:p>
            <a:pPr marL="342900" indent="-342900">
              <a:lnSpc>
                <a:spcPct val="150000"/>
              </a:lnSpc>
              <a:buFont typeface="Wingdings" panose="05000000000000000000" pitchFamily="2" charset="2"/>
              <a:buChar char="§"/>
            </a:pPr>
            <a:r>
              <a:rPr lang="el-GR" sz="12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1200" dirty="0">
                <a:solidFill>
                  <a:schemeClr val="tx1">
                    <a:lumMod val="75000"/>
                    <a:lumOff val="25000"/>
                  </a:schemeClr>
                </a:solidFill>
                <a:latin typeface="Verdana" panose="020B0604030504040204" pitchFamily="34" charset="0"/>
                <a:ea typeface="Verdana" panose="020B0604030504040204" pitchFamily="34" charset="0"/>
              </a:rPr>
              <a:t>(</a:t>
            </a:r>
            <a:r>
              <a:rPr lang="en-US" sz="1200" dirty="0">
                <a:solidFill>
                  <a:schemeClr val="tx1">
                    <a:lumMod val="75000"/>
                    <a:lumOff val="25000"/>
                  </a:schemeClr>
                </a:solidFill>
                <a:latin typeface="Verdana" panose="020B0604030504040204" pitchFamily="34" charset="0"/>
                <a:ea typeface="Verdana" panose="020B0604030504040204" pitchFamily="34" charset="0"/>
              </a:rPr>
              <a:t>ESEP</a:t>
            </a:r>
            <a:r>
              <a:rPr lang="el-GR" sz="1200" dirty="0">
                <a:solidFill>
                  <a:schemeClr val="tx1">
                    <a:lumMod val="75000"/>
                    <a:lumOff val="25000"/>
                  </a:schemeClr>
                </a:solidFill>
                <a:latin typeface="Verdana" panose="020B0604030504040204" pitchFamily="34" charset="0"/>
                <a:ea typeface="Verdana" panose="020B0604030504040204" pitchFamily="34" charset="0"/>
              </a:rPr>
              <a:t>, το </a:t>
            </a:r>
            <a:r>
              <a:rPr lang="en-GB" sz="1200" dirty="0">
                <a:solidFill>
                  <a:schemeClr val="tx1">
                    <a:lumMod val="75000"/>
                    <a:lumOff val="25000"/>
                  </a:schemeClr>
                </a:solidFill>
                <a:latin typeface="Verdana" panose="020B0604030504040204" pitchFamily="34" charset="0"/>
                <a:ea typeface="Verdana" panose="020B0604030504040204" pitchFamily="34" charset="0"/>
              </a:rPr>
              <a:t>European School</a:t>
            </a:r>
            <a:r>
              <a:rPr lang="en-GB" sz="1200" baseline="0" dirty="0">
                <a:solidFill>
                  <a:schemeClr val="tx1">
                    <a:lumMod val="75000"/>
                    <a:lumOff val="25000"/>
                  </a:schemeClr>
                </a:solidFill>
                <a:latin typeface="Verdana" panose="020B0604030504040204" pitchFamily="34" charset="0"/>
                <a:ea typeface="Verdana" panose="020B0604030504040204" pitchFamily="34" charset="0"/>
              </a:rPr>
              <a:t> Education Platform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που</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περιλαμβάνει </a:t>
            </a:r>
            <a:r>
              <a:rPr lang="en-US" sz="1200" dirty="0">
                <a:solidFill>
                  <a:schemeClr val="tx1">
                    <a:lumMod val="75000"/>
                    <a:lumOff val="25000"/>
                  </a:schemeClr>
                </a:solidFill>
                <a:latin typeface="Verdana" panose="020B0604030504040204" pitchFamily="34" charset="0"/>
                <a:ea typeface="Verdana" panose="020B0604030504040204" pitchFamily="34" charset="0"/>
              </a:rPr>
              <a:t>kai to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3"/>
              </a:rPr>
              <a:t>eTwinning</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που αφορά την Σχολική εκπαίδευση και επίσης το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1200" dirty="0">
                <a:solidFill>
                  <a:schemeClr val="tx1">
                    <a:lumMod val="75000"/>
                    <a:lumOff val="25000"/>
                  </a:schemeClr>
                </a:solidFill>
                <a:latin typeface="Verdana" panose="020B0604030504040204" pitchFamily="34" charset="0"/>
                <a:ea typeface="Verdana" panose="020B0604030504040204" pitchFamily="34" charset="0"/>
              </a:rPr>
              <a:t> που</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αφορά συγκεκριμένα τον τομέα της Εκπαίδευσης Ενηλίκων</a:t>
            </a:r>
            <a:r>
              <a:rPr lang="el-GR" sz="12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150000"/>
              </a:lnSpc>
              <a:buFont typeface="Wingdings" panose="05000000000000000000" pitchFamily="2" charset="2"/>
              <a:buChar char="§"/>
            </a:pPr>
            <a:r>
              <a:rPr lang="en-GB" sz="1200" dirty="0">
                <a:latin typeface="Verdana" panose="020B0604030504040204" pitchFamily="34" charset="0"/>
                <a:ea typeface="Verdana" panose="020B0604030504040204" pitchFamily="34" charset="0"/>
                <a:hlinkClick r:id="rId5"/>
              </a:rPr>
              <a:t>Erasmus+ Projects Results Platform</a:t>
            </a:r>
            <a:r>
              <a:rPr lang="el-GR" sz="1200" dirty="0">
                <a:latin typeface="Verdana" panose="020B0604030504040204" pitchFamily="34" charset="0"/>
                <a:ea typeface="Verdana" panose="020B0604030504040204" pitchFamily="34" charset="0"/>
              </a:rPr>
              <a:t> – όπου μπορείτε να βρείτε</a:t>
            </a:r>
            <a:r>
              <a:rPr lang="el-GR" sz="1200" baseline="0" dirty="0">
                <a:latin typeface="Verdana" panose="020B0604030504040204" pitchFamily="34" charset="0"/>
                <a:ea typeface="Verdana" panose="020B0604030504040204" pitchFamily="34" charset="0"/>
              </a:rPr>
              <a:t> πληροφορίες για </a:t>
            </a:r>
            <a:r>
              <a:rPr lang="en-GB" sz="1200" baseline="0" dirty="0">
                <a:latin typeface="Verdana" panose="020B0604030504040204" pitchFamily="34" charset="0"/>
                <a:ea typeface="Verdana" panose="020B0604030504040204" pitchFamily="34" charset="0"/>
              </a:rPr>
              <a:t>Erasmus+ </a:t>
            </a:r>
            <a:r>
              <a:rPr lang="el-GR" sz="1200" baseline="0" dirty="0">
                <a:latin typeface="Verdana" panose="020B0604030504040204" pitchFamily="34" charset="0"/>
                <a:ea typeface="Verdana" panose="020B0604030504040204" pitchFamily="34" charset="0"/>
              </a:rPr>
              <a:t>σχέδια που έχουν ολοκληρωθεί από όλες τις συμμετέχουσες χώρες</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Μπορείτε</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επίσης να αξιοποιήσετε δικές σας π</a:t>
            </a:r>
            <a:r>
              <a:rPr lang="el-GR" sz="1200" dirty="0">
                <a:solidFill>
                  <a:schemeClr val="tx1">
                    <a:lumMod val="75000"/>
                    <a:lumOff val="25000"/>
                  </a:schemeClr>
                </a:solidFill>
                <a:latin typeface="Verdana" panose="020B0604030504040204" pitchFamily="34" charset="0"/>
                <a:ea typeface="Verdana" panose="020B0604030504040204" pitchFamily="34" charset="0"/>
              </a:rPr>
              <a:t>ροσωπικές επαφές από προηγούμενες συμμετοχές στο Πρόγραμμα</a:t>
            </a: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Και άλλες Ιδιωτικές πρωτοβουλίες</a:t>
            </a:r>
            <a:r>
              <a:rPr lang="en-GB"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π.χ. </a:t>
            </a:r>
            <a:r>
              <a:rPr lang="en-GB" sz="1200" dirty="0">
                <a:solidFill>
                  <a:schemeClr val="tx1">
                    <a:lumMod val="75000"/>
                    <a:lumOff val="25000"/>
                  </a:schemeClr>
                </a:solidFill>
                <a:latin typeface="Verdana" panose="020B0604030504040204" pitchFamily="34" charset="0"/>
                <a:ea typeface="Verdana" panose="020B0604030504040204" pitchFamily="34" charset="0"/>
              </a:rPr>
              <a:t>Facebook groups)</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29</a:t>
            </a:fld>
            <a:endParaRPr lang="en-GB"/>
          </a:p>
        </p:txBody>
      </p:sp>
    </p:spTree>
    <p:extLst>
      <p:ext uri="{BB962C8B-B14F-4D97-AF65-F5344CB8AC3E}">
        <p14:creationId xmlns:p14="http://schemas.microsoft.com/office/powerpoint/2010/main" val="415035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a:t>
            </a:r>
            <a:r>
              <a:rPr lang="el-GR" sz="1200" dirty="0">
                <a:solidFill>
                  <a:schemeClr val="bg1"/>
                </a:solidFill>
                <a:latin typeface="Verdana" panose="020B0604030504040204" pitchFamily="34" charset="0"/>
                <a:ea typeface="Verdana" panose="020B0604030504040204" pitchFamily="34" charset="0"/>
              </a:rPr>
              <a:t>ΣΧΕΔΙΑ ΚΙΝΗΤΙΚΟΤΗΤΑΣ ΜΙΚΡΗΣ ΔΙΑΡΚΕΙΑΣ</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3</a:t>
            </a:fld>
            <a:endParaRPr lang="en-GB"/>
          </a:p>
        </p:txBody>
      </p:sp>
    </p:spTree>
    <p:extLst>
      <p:ext uri="{BB962C8B-B14F-4D97-AF65-F5344CB8AC3E}">
        <p14:creationId xmlns:p14="http://schemas.microsoft.com/office/powerpoint/2010/main" val="2671193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l-GR" sz="1200" b="1" dirty="0">
                <a:solidFill>
                  <a:srgbClr val="FF0000"/>
                </a:solidFill>
                <a:ea typeface="Verdana" panose="020B0604030504040204" pitchFamily="34" charset="0"/>
              </a:rPr>
              <a:t>Πριν από την υποβολή της αίτησης θα πρέπει να μελετήσετε τον</a:t>
            </a:r>
            <a:r>
              <a:rPr lang="el-GR" sz="1200" b="1" baseline="0" dirty="0">
                <a:solidFill>
                  <a:srgbClr val="FF0000"/>
                </a:solidFill>
                <a:ea typeface="Verdana" panose="020B0604030504040204" pitchFamily="34" charset="0"/>
              </a:rPr>
              <a:t> Οδηγό του Προγράμματος και επίσης</a:t>
            </a:r>
            <a:r>
              <a:rPr lang="en-GB" sz="1200" b="1" baseline="0" dirty="0">
                <a:solidFill>
                  <a:srgbClr val="FF0000"/>
                </a:solidFill>
                <a:ea typeface="Verdana" panose="020B0604030504040204" pitchFamily="34" charset="0"/>
              </a:rPr>
              <a:t>,</a:t>
            </a:r>
            <a:r>
              <a:rPr lang="el-GR" sz="1200" b="1" baseline="0" dirty="0">
                <a:solidFill>
                  <a:srgbClr val="FF0000"/>
                </a:solidFill>
                <a:ea typeface="Verdana" panose="020B0604030504040204" pitchFamily="34" charset="0"/>
              </a:rPr>
              <a:t> τις οδηγίες για υποβολή πρότασης.</a:t>
            </a:r>
            <a:r>
              <a:rPr lang="en-GB" sz="1200" b="1" baseline="0" dirty="0">
                <a:solidFill>
                  <a:srgbClr val="FF0000"/>
                </a:solidFill>
                <a:ea typeface="Verdana" panose="020B0604030504040204" pitchFamily="34" charset="0"/>
              </a:rPr>
              <a:t> </a:t>
            </a:r>
            <a:r>
              <a:rPr lang="el-GR" sz="1200" b="1" baseline="0" dirty="0">
                <a:solidFill>
                  <a:srgbClr val="FF0000"/>
                </a:solidFill>
                <a:ea typeface="Verdana" panose="020B0604030504040204" pitchFamily="34" charset="0"/>
              </a:rPr>
              <a:t>Αναλυτικές οδηγίες για τη διαδικασία υποβολής αιτήσεων θα δοθούν σε ημερίδες </a:t>
            </a:r>
            <a:r>
              <a:rPr lang="en-GB" sz="1200" b="1" baseline="0" dirty="0">
                <a:solidFill>
                  <a:srgbClr val="FF0000"/>
                </a:solidFill>
                <a:ea typeface="Verdana" panose="020B0604030504040204" pitchFamily="34" charset="0"/>
              </a:rPr>
              <a:t>“How to Apply”, </a:t>
            </a:r>
            <a:r>
              <a:rPr lang="el-GR" sz="1200" b="1" baseline="0" dirty="0">
                <a:solidFill>
                  <a:srgbClr val="FF0000"/>
                </a:solidFill>
                <a:ea typeface="Verdana" panose="020B0604030504040204" pitchFamily="34" charset="0"/>
              </a:rPr>
              <a:t>που θα γίνουν μέσα στον Φεβρουάριο. Θα υπάρχουν δύο ξεχωριστές ημερίδες, μία για διαπιστευμένους και άλλη μία για μη διαπιστευμένους οργανισμούς.</a:t>
            </a:r>
          </a:p>
          <a:p>
            <a:pPr>
              <a:lnSpc>
                <a:spcPct val="200000"/>
              </a:lnSpc>
            </a:pPr>
            <a:r>
              <a:rPr lang="el-GR" sz="1200" b="1" baseline="0" dirty="0">
                <a:solidFill>
                  <a:srgbClr val="FF0000"/>
                </a:solidFill>
                <a:ea typeface="Verdana" panose="020B0604030504040204" pitchFamily="34" charset="0"/>
              </a:rPr>
              <a:t>Να σημειώσω απλά ότι οι σελίδες που βλέπετε εδώ είναι από τον αγγλικό οδηγό. </a:t>
            </a:r>
            <a:endParaRPr lang="el-GR" sz="1200" b="1" dirty="0">
              <a:solidFill>
                <a:srgbClr val="FF0000"/>
              </a:solidFill>
              <a:ea typeface="Verdana" panose="020B0604030504040204" pitchFamily="34" charset="0"/>
            </a:endParaRPr>
          </a:p>
          <a:p>
            <a:pPr>
              <a:lnSpc>
                <a:spcPct val="200000"/>
              </a:lnSpc>
            </a:pPr>
            <a:r>
              <a:rPr lang="el-GR" sz="1200" b="1" dirty="0">
                <a:solidFill>
                  <a:srgbClr val="FF0000"/>
                </a:solidFill>
                <a:ea typeface="Verdana" panose="020B0604030504040204" pitchFamily="34" charset="0"/>
              </a:rPr>
              <a:t>Θα βρείτε όλους τους συνδέσμους σε αυτή την παρουσίαση, </a:t>
            </a:r>
            <a:r>
              <a:rPr lang="el-GR" sz="1200" b="0" dirty="0">
                <a:solidFill>
                  <a:schemeClr val="tx1"/>
                </a:solidFill>
                <a:ea typeface="+mn-ea"/>
              </a:rPr>
              <a:t>η</a:t>
            </a:r>
            <a:r>
              <a:rPr lang="el-GR" sz="1200" b="0" baseline="0" dirty="0">
                <a:solidFill>
                  <a:schemeClr val="tx1"/>
                </a:solidFill>
                <a:ea typeface="+mn-ea"/>
              </a:rPr>
              <a:t> </a:t>
            </a:r>
            <a:r>
              <a:rPr lang="en-US" sz="1200" b="0" baseline="0" dirty="0">
                <a:solidFill>
                  <a:schemeClr val="tx1"/>
                </a:solidFill>
                <a:ea typeface="+mn-ea"/>
              </a:rPr>
              <a:t>o</a:t>
            </a:r>
            <a:r>
              <a:rPr lang="el-GR" sz="1200" b="0" baseline="0" dirty="0" err="1">
                <a:solidFill>
                  <a:schemeClr val="tx1"/>
                </a:solidFill>
                <a:ea typeface="+mn-ea"/>
              </a:rPr>
              <a:t>ποία</a:t>
            </a:r>
            <a:r>
              <a:rPr lang="el-GR" sz="1200" b="0" baseline="0" dirty="0">
                <a:solidFill>
                  <a:schemeClr val="tx1"/>
                </a:solidFill>
                <a:ea typeface="+mn-ea"/>
              </a:rPr>
              <a:t> ν</a:t>
            </a:r>
            <a:r>
              <a:rPr lang="el-GR" dirty="0"/>
              <a:t>α υπενθυμίσω</a:t>
            </a:r>
            <a:r>
              <a:rPr lang="el-GR" baseline="0" dirty="0"/>
              <a:t> ότι θα αναρτηθεί στην ιστοσελίδα μας, όπως και το μαγνητοσκοπημένο βίντεο.</a:t>
            </a:r>
            <a:endParaRPr lang="el-GR" sz="1200" b="1" dirty="0">
              <a:solidFill>
                <a:srgbClr val="FF0000"/>
              </a:solidFill>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30</a:t>
            </a:fld>
            <a:endParaRPr lang="en-GB"/>
          </a:p>
        </p:txBody>
      </p:sp>
    </p:spTree>
    <p:extLst>
      <p:ext uri="{BB962C8B-B14F-4D97-AF65-F5344CB8AC3E}">
        <p14:creationId xmlns:p14="http://schemas.microsoft.com/office/powerpoint/2010/main" val="854611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Σας ευχαριστώ και πάλι για την παρουσία</a:t>
            </a:r>
            <a:r>
              <a:rPr lang="el-GR" baseline="0" dirty="0"/>
              <a:t> σας και </a:t>
            </a:r>
            <a:r>
              <a:rPr lang="el-GR" dirty="0"/>
              <a:t>για την προσοχή σας. </a:t>
            </a:r>
          </a:p>
          <a:p>
            <a:r>
              <a:rPr lang="el-GR" baseline="0" dirty="0"/>
              <a:t>Μπορείτε να επικοινωνήσετε και μαζί μας για οποιανδήποτε διευκρίνιση. Για τον τομέα </a:t>
            </a:r>
            <a:r>
              <a:rPr lang="el-GR" b="1" baseline="0" dirty="0"/>
              <a:t>της Σχολικής εκπαίδευσης και συγκεκριμένα για τα ΚΑ122 σχέδια μικρής διάρκειας </a:t>
            </a:r>
            <a:r>
              <a:rPr lang="el-GR" baseline="0" dirty="0"/>
              <a:t>επικοινωνείτε με τη Μαρία Χριστοφίδου / με τη Μαριάννα </a:t>
            </a:r>
            <a:r>
              <a:rPr lang="el-GR" baseline="0" dirty="0" err="1"/>
              <a:t>Αραούζου</a:t>
            </a:r>
            <a:r>
              <a:rPr lang="el-GR" baseline="0" dirty="0"/>
              <a:t> για τον τομέα της </a:t>
            </a:r>
            <a:r>
              <a:rPr lang="el-GR" b="1" baseline="0" dirty="0"/>
              <a:t>Σχολικής Εκπαίδευσης</a:t>
            </a:r>
            <a:r>
              <a:rPr lang="en-US" b="1" baseline="0" dirty="0"/>
              <a:t> </a:t>
            </a:r>
            <a:r>
              <a:rPr lang="en-GB" b="1" baseline="0" dirty="0"/>
              <a:t>–</a:t>
            </a:r>
            <a:r>
              <a:rPr lang="el-GR" b="1" baseline="0" dirty="0"/>
              <a:t> Διαπιστευμένα Σχέδια και τον τομέα της εκπαίδευσης ενηλίκων  </a:t>
            </a:r>
            <a:r>
              <a:rPr lang="el-GR" b="0" baseline="0" dirty="0"/>
              <a:t>και</a:t>
            </a:r>
            <a:r>
              <a:rPr lang="el-GR" b="1" baseline="0" dirty="0"/>
              <a:t> </a:t>
            </a:r>
            <a:r>
              <a:rPr lang="el-GR" baseline="0" dirty="0"/>
              <a:t>με τη Γεωργία </a:t>
            </a:r>
            <a:r>
              <a:rPr lang="el-GR" baseline="0" dirty="0" err="1"/>
              <a:t>Σιάηλου</a:t>
            </a:r>
            <a:r>
              <a:rPr lang="el-GR" baseline="0" dirty="0"/>
              <a:t> για τον τομέα της </a:t>
            </a:r>
            <a:r>
              <a:rPr lang="el-GR" b="1" baseline="0" dirty="0"/>
              <a:t>ΕΕΚ για Διαπιστευμένα Σχέδια και σχέδια μικρής διάρκειας</a:t>
            </a:r>
            <a:r>
              <a:rPr lang="el-GR"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Στο σημείο αυτό, να παρακαλέσω τη συνάδελφο να σταματήσει τη μαγνητοσκόπηση και εσείς έχετε χρόνο να θέσετε τα ερωτήματά σας. </a:t>
            </a: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31</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l-GR" sz="1200" dirty="0">
                <a:ea typeface="Verdana" panose="020B0604030504040204" pitchFamily="34" charset="0"/>
              </a:rPr>
              <a:t>Το </a:t>
            </a:r>
            <a:r>
              <a:rPr lang="en-GB" sz="1200" dirty="0">
                <a:ea typeface="Verdana" panose="020B0604030504040204" pitchFamily="34" charset="0"/>
              </a:rPr>
              <a:t>Erasmus+</a:t>
            </a:r>
            <a:r>
              <a:rPr lang="el-GR" sz="1200" dirty="0">
                <a:ea typeface="Verdana" panose="020B0604030504040204" pitchFamily="34" charset="0"/>
              </a:rPr>
              <a:t> είναι ένα από τα πιο επιτυχημένα</a:t>
            </a:r>
            <a:r>
              <a:rPr lang="el-GR" sz="1200" baseline="0" dirty="0">
                <a:ea typeface="Verdana" panose="020B0604030504040204" pitchFamily="34" charset="0"/>
              </a:rPr>
              <a:t> προγράμματα της ΕΕ το οποίο</a:t>
            </a:r>
            <a:r>
              <a:rPr lang="el-GR" sz="1200" dirty="0">
                <a:ea typeface="Verdana" panose="020B0604030504040204" pitchFamily="34" charset="0"/>
              </a:rPr>
              <a:t> υποστηρίζει, μέσα από τη διά βίου μάθηση,</a:t>
            </a:r>
            <a:r>
              <a:rPr lang="el-GR" sz="1200" b="1" dirty="0">
                <a:solidFill>
                  <a:srgbClr val="FF0000"/>
                </a:solidFill>
                <a:ea typeface="Verdana" panose="020B0604030504040204" pitchFamily="34" charset="0"/>
              </a:rPr>
              <a:t> </a:t>
            </a:r>
            <a:r>
              <a:rPr lang="el-GR" sz="1200" b="1" dirty="0">
                <a:solidFill>
                  <a:srgbClr val="FD4525"/>
                </a:solidFill>
                <a:ea typeface="Verdana" panose="020B0604030504040204" pitchFamily="34" charset="0"/>
              </a:rPr>
              <a:t>την εκπαιδευτική, επαγγελματική και προσωπική ανάπτυξη των ατόμων στους τομείς της εκπαίδευσης, της κατάρτισης, της νεολαίας και του αθλητισμού</a:t>
            </a:r>
            <a:r>
              <a:rPr lang="el-GR" sz="1200" dirty="0">
                <a:ea typeface="Verdana" panose="020B0604030504040204" pitchFamily="34" charset="0"/>
              </a:rPr>
              <a:t>, </a:t>
            </a:r>
          </a:p>
          <a:p>
            <a:pPr algn="just">
              <a:lnSpc>
                <a:spcPct val="150000"/>
              </a:lnSpc>
            </a:pPr>
            <a:endParaRPr lang="el-GR" b="1" baseline="0" dirty="0"/>
          </a:p>
          <a:p>
            <a:r>
              <a:rPr lang="el-GR" b="1" baseline="0" dirty="0"/>
              <a:t>Τα σχέδια που υλοποιούνται κάτω από όλες τις δράσεις έχουν κάποιες οριζόντιες προτεραιότητες, Δηλαδή οι οργανισμοί ή οι κοινοπραξίες θα πρέπει με την υλοποίηση των σχεδίων να συνεισφέρουν ιδανικά σε όλους αυτούς τους τομείς.  Θα τις δούμε εν συντομία λόγω περιορισμένου χρόνου. Μπορείτε ωστόσο να βρείτε περισσότερες πληροφορίες στον Οδηγό του Προγράμματος ο οποίος έχει αναρτηθεί στην ιστοσελίδα μας στα ελληνικά και αγγλικά. </a:t>
            </a:r>
          </a:p>
          <a:p>
            <a:endParaRPr lang="el-GR" b="1"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1" baseline="0" dirty="0"/>
              <a:t>ΕΝΤΑΞΗ ΚΑΙ ΠΟΛΥΜΟΡΦΙΑ, </a:t>
            </a:r>
            <a:r>
              <a:rPr lang="el-GR" b="0" baseline="0" dirty="0"/>
              <a:t>δηλαδή δίνεται έμφαση στον σχεδιασμό έργων και δραστηριοτήτων που </a:t>
            </a:r>
            <a:r>
              <a:rPr lang="el-GR" b="1" baseline="0" dirty="0"/>
              <a:t>δίνουν ίσες ευκαιρίες πρόσβασης σε</a:t>
            </a:r>
            <a:r>
              <a:rPr lang="en-GB" b="1" baseline="0" dirty="0"/>
              <a:t> </a:t>
            </a:r>
            <a:r>
              <a:rPr lang="el-GR" b="1" baseline="0" dirty="0"/>
              <a:t>όλους τους συμμετέχοντες </a:t>
            </a:r>
            <a:r>
              <a:rPr lang="el-GR" b="0" baseline="0" dirty="0"/>
              <a:t>και μάλιστα να </a:t>
            </a:r>
            <a:r>
              <a:rPr lang="el-GR" b="1" baseline="0" dirty="0"/>
              <a:t>διευκολύνουν τη συμμετοχή ατόμων με λιγότερες ευκαιρίες </a:t>
            </a:r>
            <a:r>
              <a:rPr lang="el-GR" b="0" baseline="0" dirty="0"/>
              <a:t>(που μπορεί να είναι άτομα με αναπηρίες, με προβλήματα υγείας, χαμηλό οικονομικό υπόβαθρο, μεταναστευτικό προφίλ, πρόσφυγες </a:t>
            </a:r>
            <a:r>
              <a:rPr lang="el-GR" b="0" baseline="0" dirty="0" err="1"/>
              <a:t>κλπ</a:t>
            </a:r>
            <a:r>
              <a:rPr lang="el-GR" b="0" baseline="0" dirty="0"/>
              <a:t>) Εδώ να πούμε ότι υπάρχει συγκεκριμένος ορισμός για τα άτομα με λιγότερες ευκαιρίες που είναι αναρτημένος στην ιστοσελίδα του ΙΔΕΠ.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2. Σχετικά με τον ΨΗΦΙΑΚΟ ΜΕΤΑΣΧΗΜΑΤΙΣΜΟ, στόχος είναι να αξιοποιείται η τεχνολογία για την υλοποίηση μαθησιακών δραστηριοτήτων, για </a:t>
            </a:r>
            <a:r>
              <a:rPr lang="el-GR" sz="1200" kern="1200" dirty="0">
                <a:solidFill>
                  <a:schemeClr val="tx1"/>
                </a:solidFill>
                <a:effectLst/>
                <a:latin typeface="+mn-lt"/>
                <a:ea typeface="+mn-ea"/>
                <a:cs typeface="+mn-cs"/>
              </a:rPr>
              <a:t>τη βελτίωση της συνεργασίας μεταξύ των οργανισμών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καθώς και τη βελτίωση της ποιότητας των δραστηριοτήτων που θα υλοποιηθούν.</a:t>
            </a:r>
            <a:r>
              <a:rPr lang="el-GR" b="1" baseline="0" dirty="0"/>
              <a:t> </a:t>
            </a:r>
            <a:endParaRPr lang="en-GB" sz="1200" kern="1200" dirty="0">
              <a:solidFill>
                <a:schemeClr val="tx1"/>
              </a:solidFill>
              <a:effectLst/>
              <a:latin typeface="+mn-lt"/>
              <a:ea typeface="+mn-ea"/>
              <a:cs typeface="+mn-cs"/>
            </a:endParaRPr>
          </a:p>
          <a:p>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3. Επίσης τα έργα πρέπει να σχεδιάζονται με στόχο την ΠΕΡΙΒΑΛΛΟΝΤΙΚΗ ΒΙΩΣΙΜΟΤΗΤΑ, δηλαδή την προστασία του περιβάλλοντος και την καταπολέμηση της κλιματικής αλλαγής, Αυτό θα πρέπει να λαμβάνεται υπόψη κατά τον σχεδιασμό των έργων.</a:t>
            </a:r>
            <a:endParaRPr lang="el-GR" sz="1200" kern="1200" dirty="0">
              <a:solidFill>
                <a:schemeClr val="tx1"/>
              </a:solidFill>
              <a:effectLst/>
              <a:latin typeface="+mn-lt"/>
              <a:ea typeface="+mn-ea"/>
              <a:cs typeface="+mn-cs"/>
            </a:endParaRPr>
          </a:p>
          <a:p>
            <a:endParaRPr lang="el-GR" b="1" baseline="0" dirty="0"/>
          </a:p>
          <a:p>
            <a:r>
              <a:rPr lang="el-GR" b="1" baseline="0" dirty="0"/>
              <a:t>4. Και τέλος η  ΣΥΜΜΕΤΟΧΗ ΣΤΗ ΔΗΜΟΚΡΑΤΙΚΗ ΖΩΗ , δηλαδή να ανακαλύψουν οι συμμετέχοντες τα οφέλη της συμμετοχής στα κοινά και να αναπτύξουν βασικές κοινωνικές και διαπολιτισμικές ικανότητες και κριτική σκέψη</a:t>
            </a:r>
            <a:endParaRPr lang="en-US" b="1" dirty="0"/>
          </a:p>
        </p:txBody>
      </p:sp>
      <p:sp>
        <p:nvSpPr>
          <p:cNvPr id="4" name="Slide Number Placeholder 3"/>
          <p:cNvSpPr>
            <a:spLocks noGrp="1"/>
          </p:cNvSpPr>
          <p:nvPr>
            <p:ph type="sldNum" sz="quarter" idx="10"/>
          </p:nvPr>
        </p:nvSpPr>
        <p:spPr/>
        <p:txBody>
          <a:bodyPr/>
          <a:lstStyle/>
          <a:p>
            <a:fld id="{78FF9942-0603-4D91-B2C9-BD9F464AC4BE}" type="slidenum">
              <a:rPr lang="en-US" smtClean="0"/>
              <a:t>4</a:t>
            </a:fld>
            <a:endParaRPr lang="en-US"/>
          </a:p>
        </p:txBody>
      </p:sp>
    </p:spTree>
    <p:extLst>
      <p:ext uri="{BB962C8B-B14F-4D97-AF65-F5344CB8AC3E}">
        <p14:creationId xmlns:p14="http://schemas.microsoft.com/office/powerpoint/2010/main" val="73846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προϋπολογισμός</a:t>
            </a:r>
            <a:r>
              <a:rPr lang="el-GR" baseline="0" dirty="0"/>
              <a:t> που βλέπετε εδώ αφορά μόνο την Κύπρο, δηλαδή τις αποκεντρωμένες δράσεις που τυγχάνουν διαχείρισης από την εθνική υπηρεσία της Κύπρου. Αφορούν επίσης μόνο την πρόσκληση του 2025</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Συγκεκριμένα ο προϋπολογισμός</a:t>
            </a:r>
            <a:r>
              <a:rPr lang="en-US" sz="1200" b="1" baseline="0" dirty="0">
                <a:solidFill>
                  <a:srgbClr val="FF0000"/>
                </a:solidFill>
                <a:effectLst/>
              </a:rPr>
              <a:t>:</a:t>
            </a:r>
            <a:endParaRPr lang="el-GR" sz="1200" b="1" baseline="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Σχολική Εκπαίδευση κάτω από τη ΒΔ1 είναι </a:t>
            </a:r>
            <a:r>
              <a:rPr lang="el-GR" sz="1200" b="1" dirty="0">
                <a:solidFill>
                  <a:srgbClr val="FF0000"/>
                </a:solidFill>
                <a:effectLst/>
              </a:rPr>
              <a:t>€</a:t>
            </a:r>
            <a:r>
              <a:rPr lang="en-US" b="1" dirty="0"/>
              <a:t>2.593.628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a:t>
            </a:r>
            <a:r>
              <a:rPr lang="el-GR" sz="1200" b="1" dirty="0">
                <a:effectLst/>
              </a:rPr>
              <a:t>Επαγγελματική </a:t>
            </a:r>
            <a:r>
              <a:rPr lang="en-US" sz="1200" b="1" dirty="0">
                <a:effectLst/>
              </a:rPr>
              <a:t>E</a:t>
            </a:r>
            <a:r>
              <a:rPr lang="el-GR" sz="1200" b="1" dirty="0" err="1">
                <a:effectLst/>
              </a:rPr>
              <a:t>κπαίδευση</a:t>
            </a:r>
            <a:r>
              <a:rPr lang="el-GR" sz="1200" b="1" dirty="0">
                <a:effectLst/>
              </a:rPr>
              <a:t> και </a:t>
            </a:r>
            <a:r>
              <a:rPr lang="en-US" sz="1200" b="1" dirty="0">
                <a:effectLst/>
              </a:rPr>
              <a:t>K</a:t>
            </a:r>
            <a:r>
              <a:rPr lang="el-GR" sz="1200" b="1" dirty="0" err="1">
                <a:effectLst/>
              </a:rPr>
              <a:t>ατάρτιση</a:t>
            </a:r>
            <a:r>
              <a:rPr lang="el-GR"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b="1" baseline="0" dirty="0">
                <a:solidFill>
                  <a:srgbClr val="FF0000"/>
                </a:solidFill>
                <a:effectLst/>
              </a:rPr>
              <a:t>κάτω από τη ΒΔ1 είναι </a:t>
            </a:r>
            <a:r>
              <a:rPr lang="el-GR" sz="1200" b="1" dirty="0">
                <a:solidFill>
                  <a:srgbClr val="FF0000"/>
                </a:solidFill>
                <a:effectLst/>
              </a:rPr>
              <a:t>€</a:t>
            </a:r>
            <a:r>
              <a:rPr lang="en-US" b="1" dirty="0"/>
              <a:t>4.055.187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για την Εκπαίδευση Ενηλίκων </a:t>
            </a:r>
            <a:r>
              <a:rPr lang="el-GR" sz="1200" b="1" baseline="0" dirty="0">
                <a:solidFill>
                  <a:srgbClr val="FF0000"/>
                </a:solidFill>
                <a:effectLst/>
              </a:rPr>
              <a:t>κάτω από τη ΒΔ1 </a:t>
            </a:r>
            <a:r>
              <a:rPr lang="el-GR" sz="1200" b="1" dirty="0">
                <a:solidFill>
                  <a:srgbClr val="FF0000"/>
                </a:solidFill>
                <a:effectLst/>
              </a:rPr>
              <a:t>είναι €</a:t>
            </a:r>
            <a:r>
              <a:rPr lang="en-US" b="1" dirty="0"/>
              <a:t>804.770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στις τρεις περιπτώσεις υπάρχει διαχωρισμός μεταξύ των διαπιστευμένων και των μη διαπιστευμένων οργανισμών που θα εξηγήσουμε στη συνέχεια.</a:t>
            </a:r>
            <a:r>
              <a:rPr lang="el-GR" sz="1200" b="1" baseline="0" dirty="0">
                <a:solidFill>
                  <a:srgbClr val="FF0000"/>
                </a:solidFill>
                <a:effectLst/>
              </a:rPr>
              <a:t> </a:t>
            </a:r>
            <a:endParaRPr lang="en-GB" sz="1200" b="1" dirty="0">
              <a:solidFill>
                <a:srgbClr val="FF0000"/>
              </a:solidFill>
              <a:effectLst/>
            </a:endParaRP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5</a:t>
            </a:fld>
            <a:endParaRPr lang="en-US"/>
          </a:p>
        </p:txBody>
      </p:sp>
    </p:spTree>
    <p:extLst>
      <p:ext uri="{BB962C8B-B14F-4D97-AF65-F5344CB8AC3E}">
        <p14:creationId xmlns:p14="http://schemas.microsoft.com/office/powerpoint/2010/main" val="278573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Τα</a:t>
            </a:r>
            <a:r>
              <a:rPr lang="el-GR" sz="1200" baseline="0" dirty="0"/>
              <a:t> σχέδια με τα οποία θα ασχοληθούμε στην παρουσίαση δηλαδή για την σχολική εκπαίδευση, την επαγγελματική εκπαίδευση και κατάρτιση και την εκπαίδευση ενηλίκων είναι σχέδια, όπως είπαμε, που εμπίπτουν κάτω από τη ΒΔ1, είναι δηλαδή σχέδια που αφορούν διάφορες μορφές κινητικότητας τις οποίες θα δούμε αναλυτικά στη συνέχεια. </a:t>
            </a:r>
            <a:r>
              <a:rPr lang="el-GR" sz="1200" dirty="0"/>
              <a:t>Για την υλοποίηση ενός</a:t>
            </a:r>
            <a:r>
              <a:rPr lang="el-GR" sz="1200" baseline="0" dirty="0"/>
              <a:t> σχεδίου κάτω από τη ΒΔ1, χρειάζονται τουλάχιστον ένας οργανισμός αποστολής και ένας οργανισμός υποδοχής. Ο οργανισμός αποστολής είναι αυτός που θα στείλει το προσωπικό του ή τους εκπαιδευόμενους ή τους μαθητές του αν είναι σχολείο στο εξωτερικό, στον οργανισμό υποδοχής για εκπαιδευτικούς σκοπούς. </a:t>
            </a:r>
          </a:p>
          <a:p>
            <a:r>
              <a:rPr lang="el-GR" sz="1200" baseline="0" dirty="0"/>
              <a:t>Επομένως, όταν αναφερόμαστε σε κινητικότητες εννοούμε ταξίδια που έχουν κάποιο εκπαιδευτικό ή μαθησιακό στόχο. </a:t>
            </a: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t>Πιο συγκεκριμένα έ</a:t>
            </a:r>
            <a:r>
              <a:rPr lang="el-GR" sz="1200" dirty="0"/>
              <a:t>νας οργανισμός αφού εντοπίσει</a:t>
            </a:r>
            <a:r>
              <a:rPr lang="el-GR" sz="1200" baseline="0" dirty="0"/>
              <a:t> τις ανάγκες του και θέσει τους στόχους που θέλει να επιτύχει για τον Οργανισμό του μέσω του προγράμματος </a:t>
            </a:r>
            <a:r>
              <a:rPr lang="en-US" sz="1200" baseline="0" dirty="0"/>
              <a:t>Erasmus</a:t>
            </a:r>
            <a:r>
              <a:rPr lang="el-GR" sz="1200" baseline="0" dirty="0"/>
              <a:t>, μπορεί να προχωρήσει στη συγγραφή και υποβολή της σχετικής αίτησης. Εφόσον εγκριθεί, θα ξεκινήσει το σχέδιο και θα χρηματοδοτηθούν οι δραστηριότητές που θα υλοποιηθούν.</a:t>
            </a:r>
            <a:endParaRPr lang="el-GR"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256206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κινητικότητας αποτελείται ουσιαστικά από αυτά τα 4 βασικά στάδια: </a:t>
            </a:r>
          </a:p>
          <a:p>
            <a:pPr marL="174708" indent="-174708">
              <a:buFont typeface="Arial" panose="020B0604020202020204" pitchFamily="34" charset="0"/>
              <a:buChar char="•"/>
            </a:pPr>
            <a:endParaRPr lang="el-GR" b="1" dirty="0"/>
          </a:p>
          <a:p>
            <a:pPr marL="0" indent="0">
              <a:buFont typeface="Arial" panose="020B0604020202020204" pitchFamily="34" charset="0"/>
              <a:buNone/>
            </a:pPr>
            <a:r>
              <a:rPr lang="el-GR" b="0" dirty="0"/>
              <a:t>1.</a:t>
            </a:r>
            <a:r>
              <a:rPr lang="el-GR" b="0" baseline="0" dirty="0"/>
              <a:t> </a:t>
            </a:r>
            <a:r>
              <a:rPr lang="el-GR" b="0" dirty="0"/>
              <a:t>Αρχικά</a:t>
            </a:r>
            <a:r>
              <a:rPr lang="el-GR" b="0" baseline="0" dirty="0"/>
              <a:t> έχουμε το </a:t>
            </a:r>
            <a:r>
              <a:rPr lang="el-GR" b="1" baseline="0" dirty="0"/>
              <a:t>στάδιο του </a:t>
            </a:r>
            <a:r>
              <a:rPr lang="el-GR" b="1" dirty="0"/>
              <a:t>σχεδιασμού </a:t>
            </a:r>
            <a:r>
              <a:rPr lang="el-GR" b="0" dirty="0"/>
              <a:t>το οποίο </a:t>
            </a:r>
            <a:r>
              <a:rPr lang="el-GR" b="0" baseline="0" dirty="0"/>
              <a:t>ξεκινά από τη </a:t>
            </a:r>
            <a:r>
              <a:rPr lang="el-GR" b="1" baseline="0" dirty="0"/>
              <a:t>διαδικασία της αίτησης </a:t>
            </a:r>
            <a:r>
              <a:rPr lang="el-GR" b="0" baseline="0" dirty="0"/>
              <a:t>όπου οι οργανισμοί </a:t>
            </a:r>
            <a:r>
              <a:rPr lang="el-GR" b="1" baseline="0" dirty="0"/>
              <a:t>εντοπίζουν τις ανάγκες τους και τι στόχους θέλουν να θέσουν μέσω του σχεδίου </a:t>
            </a:r>
            <a:r>
              <a:rPr lang="en-GB" b="1" baseline="0" dirty="0"/>
              <a:t>Erasmus </a:t>
            </a:r>
            <a:r>
              <a:rPr lang="el-GR" b="1" baseline="0" dirty="0"/>
              <a:t>που θέλουν να υλοποιήσουν</a:t>
            </a:r>
            <a:r>
              <a:rPr lang="el-GR" b="0" baseline="0" dirty="0"/>
              <a:t>. Σε αυτό το στάδιο καθορίζονται τα </a:t>
            </a:r>
            <a:r>
              <a:rPr lang="el-GR" b="1" baseline="0" dirty="0"/>
              <a:t>μαθησιακά αποτελέσματα των συμμετεχόντων</a:t>
            </a:r>
            <a:r>
              <a:rPr lang="el-GR" b="0" baseline="0" dirty="0"/>
              <a:t>, και </a:t>
            </a:r>
            <a:r>
              <a:rPr lang="el-GR" b="1" baseline="0" dirty="0"/>
              <a:t>επιλέγεται η μορφή των δραστηριοτήτων, πόσες δραστηριότητες θα υλοποιήσουν και με ποια διάρκεια ώστε να πετύχουν καλύτερα τους στόχους που έθεσαν</a:t>
            </a:r>
            <a:r>
              <a:rPr lang="el-GR" b="0" baseline="0" dirty="0"/>
              <a:t>. Έτσι αναπτύσσουν και </a:t>
            </a:r>
            <a:r>
              <a:rPr lang="el-GR" b="1" baseline="0" dirty="0"/>
              <a:t>το </a:t>
            </a:r>
            <a:r>
              <a:rPr lang="el-GR" b="1" dirty="0"/>
              <a:t>πλάνο εργασιών</a:t>
            </a:r>
            <a:r>
              <a:rPr lang="el-GR" b="0" dirty="0"/>
              <a:t>, και το </a:t>
            </a:r>
            <a:r>
              <a:rPr lang="el-GR" b="1" dirty="0"/>
              <a:t>χρονοδιάγραμμα των δραστηριοτήτων</a:t>
            </a:r>
            <a:r>
              <a:rPr lang="el-GR" b="0" dirty="0"/>
              <a:t>.</a:t>
            </a:r>
            <a:r>
              <a:rPr lang="el-GR" b="0" baseline="0" dirty="0"/>
              <a:t> </a:t>
            </a:r>
          </a:p>
          <a:p>
            <a:pPr marL="0" indent="0">
              <a:buFont typeface="Arial" panose="020B0604020202020204" pitchFamily="34" charset="0"/>
              <a:buNone/>
            </a:pPr>
            <a:endParaRPr lang="el-GR" b="0" dirty="0"/>
          </a:p>
          <a:p>
            <a:pPr marL="0" indent="0">
              <a:buFont typeface="Arial" panose="020B0604020202020204" pitchFamily="34" charset="0"/>
              <a:buNone/>
            </a:pPr>
            <a:r>
              <a:rPr lang="el-GR" b="0" dirty="0"/>
              <a:t>2.</a:t>
            </a:r>
            <a:r>
              <a:rPr lang="el-GR" b="0" baseline="0" dirty="0"/>
              <a:t> Στη συνέχεια γίνεται η </a:t>
            </a:r>
            <a:r>
              <a:rPr lang="el-GR" b="1" dirty="0"/>
              <a:t>προετοιμασία του σχεδίου</a:t>
            </a:r>
            <a:r>
              <a:rPr lang="el-GR" dirty="0"/>
              <a:t> που περιλαμβάνει όλες τις πρακτικές ρυθμίσεις, την επιλογή των συμμετεχόντων μέσω προκαθορισμένων</a:t>
            </a:r>
            <a:r>
              <a:rPr lang="el-GR" baseline="0" dirty="0"/>
              <a:t> και </a:t>
            </a:r>
            <a:r>
              <a:rPr lang="el-GR" dirty="0"/>
              <a:t>διαφανών διαδικασιών, την κατάρτιση συμφωνιών, και την</a:t>
            </a:r>
            <a:r>
              <a:rPr lang="el-GR" baseline="0" dirty="0"/>
              <a:t> </a:t>
            </a:r>
            <a:r>
              <a:rPr lang="el-GR" dirty="0"/>
              <a:t>προετοιμασία των συμμετεχόντων πριν από την αναχώρησή τους</a:t>
            </a:r>
          </a:p>
          <a:p>
            <a:pPr marL="0" indent="0">
              <a:buFont typeface="Arial" panose="020B0604020202020204" pitchFamily="34" charset="0"/>
              <a:buNone/>
            </a:pPr>
            <a:endParaRPr lang="el-GR" dirty="0"/>
          </a:p>
          <a:p>
            <a:pPr marL="0" indent="0">
              <a:buFont typeface="Arial" panose="020B0604020202020204" pitchFamily="34" charset="0"/>
              <a:buNone/>
            </a:pPr>
            <a:r>
              <a:rPr lang="el-GR" b="0" dirty="0"/>
              <a:t>3.</a:t>
            </a:r>
            <a:r>
              <a:rPr lang="el-GR" b="0" baseline="0" dirty="0"/>
              <a:t> </a:t>
            </a:r>
            <a:r>
              <a:rPr lang="el-GR" b="1" dirty="0"/>
              <a:t>Ακολουθεί</a:t>
            </a:r>
            <a:r>
              <a:rPr lang="el-GR" b="1" baseline="0" dirty="0"/>
              <a:t> η </a:t>
            </a:r>
            <a:r>
              <a:rPr lang="el-GR" b="1" dirty="0"/>
              <a:t>υλοποίηση των δραστηριοτήτων κινητικότητας</a:t>
            </a:r>
            <a:endParaRPr lang="el-GR" sz="1000" b="0" dirty="0"/>
          </a:p>
          <a:p>
            <a:pPr marL="0" indent="0">
              <a:buFont typeface="Arial" panose="020B0604020202020204" pitchFamily="34" charset="0"/>
              <a:buNone/>
            </a:pPr>
            <a:endParaRPr lang="el-GR" b="1" dirty="0"/>
          </a:p>
          <a:p>
            <a:pPr marL="0" indent="0">
              <a:buFont typeface="Arial" panose="020B0604020202020204" pitchFamily="34" charset="0"/>
              <a:buNone/>
            </a:pPr>
            <a:r>
              <a:rPr lang="el-GR" b="1" dirty="0"/>
              <a:t>4. </a:t>
            </a:r>
            <a:r>
              <a:rPr lang="el-GR" b="0" dirty="0"/>
              <a:t>Το τελευταίο</a:t>
            </a:r>
            <a:r>
              <a:rPr lang="el-GR" b="0" baseline="0" dirty="0"/>
              <a:t> και πολύ σημαντικό στάδιο είναι </a:t>
            </a:r>
            <a:r>
              <a:rPr lang="el-GR" b="1" baseline="0" dirty="0"/>
              <a:t>η </a:t>
            </a:r>
            <a:r>
              <a:rPr lang="el-GR" b="1" dirty="0"/>
              <a:t>παρακολούθηση του</a:t>
            </a:r>
            <a:r>
              <a:rPr lang="en-US" b="1" dirty="0"/>
              <a:t> </a:t>
            </a:r>
            <a:r>
              <a:rPr lang="el-GR" b="1" dirty="0"/>
              <a:t>σχεδίου </a:t>
            </a:r>
            <a:r>
              <a:rPr lang="el-GR" b="1" baseline="0" dirty="0"/>
              <a:t>σας, η οποία πρέπει κατ’ ακρίβεια να γίνεται καθ’ όλη τη διάρκεια του σχεδίου ώστε να διασφαλίζεται ότι οι δραστηριότητες υλοποιούνται βάσει σωστού σχεδιασμού. </a:t>
            </a:r>
            <a:r>
              <a:rPr lang="el-GR" b="0" baseline="0" dirty="0"/>
              <a:t>Είναι επίσης ιδιαίτερα σημαντικό </a:t>
            </a:r>
            <a:r>
              <a:rPr lang="el-GR" dirty="0"/>
              <a:t>να περιλαμβάνει τον τρόπο </a:t>
            </a:r>
            <a:r>
              <a:rPr lang="el-GR" b="1" dirty="0"/>
              <a:t>αξιολόγησης των δραστηριοτήτων που έλαβαν χώρα</a:t>
            </a:r>
            <a:r>
              <a:rPr lang="el-GR" dirty="0"/>
              <a:t>, </a:t>
            </a:r>
            <a:r>
              <a:rPr lang="el-GR" b="1" dirty="0"/>
              <a:t>την επικύρωση και την επίσημη αναγνώριση των μαθησιακών αποτελεσμάτων </a:t>
            </a:r>
            <a:r>
              <a:rPr lang="el-GR" dirty="0"/>
              <a:t>καθώς και τη </a:t>
            </a:r>
            <a:r>
              <a:rPr lang="el-GR" b="1" dirty="0"/>
              <a:t>διάδοση</a:t>
            </a:r>
            <a:r>
              <a:rPr lang="el-GR" dirty="0"/>
              <a:t> και τη </a:t>
            </a:r>
            <a:r>
              <a:rPr lang="el-GR" b="1" dirty="0"/>
              <a:t>χρήση</a:t>
            </a:r>
            <a:r>
              <a:rPr lang="el-GR" dirty="0"/>
              <a:t> των αποτελεσμάτων του σχεδίου.</a:t>
            </a:r>
            <a:r>
              <a:rPr lang="el-GR" baseline="0" dirty="0"/>
              <a:t> </a:t>
            </a:r>
          </a:p>
          <a:p>
            <a:pPr marL="0" indent="0">
              <a:buFont typeface="Arial" panose="020B0604020202020204" pitchFamily="34" charset="0"/>
              <a:buNone/>
            </a:pPr>
            <a:r>
              <a:rPr lang="el-GR" baseline="0" dirty="0"/>
              <a:t>Είναι πολύ σημαντικό δηλαδή να υπάρχει άμεσος αντίκτυπος στους συμμετέχοντες από τις δραστηριότητες αλλά επίσης και τα μαθησιακά αποτελέσματα να μεταφέρονται στον οργανισμό ώστε αυτός να επιτύχει τους στόχους που έθεσε μέσω του σχεδίου που υλοποιεί. </a:t>
            </a:r>
            <a:endParaRPr lang="en-US" dirty="0"/>
          </a:p>
          <a:p>
            <a:endParaRPr lang="en-GB" dirty="0"/>
          </a:p>
        </p:txBody>
      </p:sp>
      <p:sp>
        <p:nvSpPr>
          <p:cNvPr id="4" name="Slide Number Placeholder 3"/>
          <p:cNvSpPr>
            <a:spLocks noGrp="1"/>
          </p:cNvSpPr>
          <p:nvPr>
            <p:ph type="sldNum" sz="quarter" idx="10"/>
          </p:nvPr>
        </p:nvSpPr>
        <p:spPr/>
        <p:txBody>
          <a:bodyPr/>
          <a:lstStyle/>
          <a:p>
            <a:fld id="{78FF9942-0603-4D91-B2C9-BD9F464AC4BE}" type="slidenum">
              <a:rPr lang="en-US" smtClean="0"/>
              <a:t>7</a:t>
            </a:fld>
            <a:endParaRPr lang="en-US"/>
          </a:p>
        </p:txBody>
      </p:sp>
    </p:spTree>
    <p:extLst>
      <p:ext uri="{BB962C8B-B14F-4D97-AF65-F5344CB8AC3E}">
        <p14:creationId xmlns:p14="http://schemas.microsoft.com/office/powerpoint/2010/main" val="424551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οργανισμοί που συμμετέχουν στις συγκεκριμένες δράσεις, είτε οργανισμοί αποστολής είτε υποδοχής, πρέπει να έχουν την βάση τους σε μία από τις 27 χώρες – μέλη της ΕΕ ή σε μια χώρα που να είναι συνδεδεμένη με το Πρόγραμμα.</a:t>
            </a:r>
            <a:endParaRPr lang="en-US" baseline="0" dirty="0"/>
          </a:p>
          <a:p>
            <a:endParaRPr lang="en-US" baseline="0" dirty="0"/>
          </a:p>
          <a:p>
            <a:r>
              <a:rPr lang="el-GR" baseline="0" dirty="0"/>
              <a:t>Μόνο το 20% του εγκεκριμένου προϋπολογισμού του Σχεδίου μπορεί να αφορά Διεθνή Κινητικότητα στον Τομέα της ΕΕΚ. </a:t>
            </a:r>
          </a:p>
          <a:p>
            <a:endParaRPr lang="el-GR" baseline="0" dirty="0"/>
          </a:p>
          <a:p>
            <a:r>
              <a:rPr lang="el-GR" baseline="0" dirty="0"/>
              <a:t>Καθώς μας ρωτάτε συχνά, διευκρινίζουμε ότι το Η.Β. ανήκει στην Περιφέρεια 14 και ως εκ τούτου, οργανισμοί που εδρεύουν στο Η.Β. μπορούν να λειτουργήσουν ως οργανισμοί υποδοχής μόνο στον Τομέα της ΕΕΚ, στα πλαίσια δηλαδή της Διεθνούς Κινητικότητας. </a:t>
            </a:r>
          </a:p>
          <a:p>
            <a:endParaRPr lang="el-GR" baseline="0" dirty="0"/>
          </a:p>
          <a:p>
            <a:endParaRPr lang="el-GR" baseline="0" dirty="0"/>
          </a:p>
          <a:p>
            <a:endParaRPr lang="el-GR" baseline="0" dirty="0"/>
          </a:p>
          <a:p>
            <a:r>
              <a:rPr lang="el-GR" dirty="0"/>
              <a:t>	</a:t>
            </a: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8</a:t>
            </a:fld>
            <a:endParaRPr lang="en-US"/>
          </a:p>
        </p:txBody>
      </p:sp>
    </p:spTree>
    <p:extLst>
      <p:ext uri="{BB962C8B-B14F-4D97-AF65-F5344CB8AC3E}">
        <p14:creationId xmlns:p14="http://schemas.microsoft.com/office/powerpoint/2010/main" val="448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9</a:t>
            </a:fld>
            <a:endParaRPr lang="en-GB"/>
          </a:p>
        </p:txBody>
      </p:sp>
    </p:spTree>
    <p:extLst>
      <p:ext uri="{BB962C8B-B14F-4D97-AF65-F5344CB8AC3E}">
        <p14:creationId xmlns:p14="http://schemas.microsoft.com/office/powerpoint/2010/main" val="802186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12/16/2024</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idep.org.cy/wp-content/uploads/erasmus-programme-guide-2025_en.pdf" TargetMode="External"/><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idep.org.cy/wp-content/uploads/Template-for-eligible-organizations.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erasmus-programme-guide-2025_en.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ebgate.ec.europa.eu/erasmus-esc/inde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mchristofidou@idep.org.c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gshiaelou@idep.org.cy" TargetMode="External"/><Relationship Id="rId5" Type="http://schemas.openxmlformats.org/officeDocument/2006/relationships/hyperlink" Target="mailto:maraouzou@idep.org.cy"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idep.org.cy/erasmus/odigos-programmat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ΜΑΓΝΗΤΟΣΚΟΠΗΣΗ ΣΕΜΙΝΑΡΙΩΝ</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487587" y="993521"/>
            <a:ext cx="11323476" cy="6597191"/>
          </a:xfrm>
          <a:prstGeom prst="rect">
            <a:avLst/>
          </a:prstGeom>
        </p:spPr>
        <p:txBody>
          <a:bodyPr wrap="square">
            <a:spAutoFit/>
          </a:bodyPr>
          <a:lstStyle/>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ΠΑΡΟΥΣΙΑΣΗ ΠΟΥ ΘΑ ΑΚΟΛΟΥΘΗΣΕΙ ΘΑ ΜΑΓΝΗΤΟΣΚΟΠΕΙΤΑΙ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ΜΕΣΩ </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CHAT</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ΚΑΤΑ ΤΗ ΔΙΑΡΚΕΙΑ ΤΗΣ ΠΑΡΟΥΣΙΑΣΗΣ,</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ΔΕ 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ΠΡΟΦΟΡΙΚΑ, ΚΑΤΑ ΤΗ ΔΙΑΡΚΕΙΑ ΤΗΣ ΠΑΡΟΥΣΙΑΣΗΣ,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ΔΟΘΕΙ ΕΥΛΟΓΟΣ ΧΡΟΝΟΣ ΓΙΑ ΥΠΟΒΟΛΗ ΕΡΩΤΗΣΕΩΝ, ΑΦΟΥ ΟΛΟΚΛΗΡΩΘΕΙ Η ΠΑΡΟΥΣΙΑΣΗ.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ΕΝΟΤΗΤΑ ΕΡΩΤΗΣΕΩΝ-ΑΠΑΝΤΗΣΕΩΝ ΔΕ ΘΑ ΜΑΓΝΗΤΟΣΚΟΠΕΙΤΑΙ.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ΣΤΟ ΜΑΓΝΗΤΟΣΚΟΠΗΜΕΝΟ ΑΡΧΕΙΟ</a:t>
            </a: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Tree>
    <p:extLst>
      <p:ext uri="{BB962C8B-B14F-4D97-AF65-F5344CB8AC3E}">
        <p14:creationId xmlns:p14="http://schemas.microsoft.com/office/powerpoint/2010/main" val="11692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3199" y="58610"/>
            <a:ext cx="11988801" cy="523220"/>
          </a:xfrm>
          <a:prstGeom prst="rect">
            <a:avLst/>
          </a:prstGeom>
          <a:noFill/>
        </p:spPr>
        <p:txBody>
          <a:bodyPr wrap="square" rtlCol="0">
            <a:spAutoFit/>
          </a:bodyPr>
          <a:lstStyle/>
          <a:p>
            <a:pPr marL="12700" lvl="0">
              <a:spcBef>
                <a:spcPct val="0"/>
              </a:spcBef>
              <a:defRPr/>
            </a:pPr>
            <a:r>
              <a:rPr lang="el-GR" sz="2800" dirty="0">
                <a:solidFill>
                  <a:schemeClr val="bg1"/>
                </a:solidFill>
                <a:ea typeface="Verdana" panose="020B0604030504040204" pitchFamily="34" charset="0"/>
              </a:rPr>
              <a:t>Δυνατότητες συμμετοχής στα πλαίσια της Βασικής Δράσης 1</a:t>
            </a:r>
          </a:p>
        </p:txBody>
      </p:sp>
      <p:sp>
        <p:nvSpPr>
          <p:cNvPr id="4" name="object 23">
            <a:extLst>
              <a:ext uri="{FF2B5EF4-FFF2-40B4-BE49-F238E27FC236}">
                <a16:creationId xmlns:a16="http://schemas.microsoft.com/office/drawing/2014/main" id="{EF2E1C58-7241-4D30-898C-8DF6E64AD5B7}"/>
              </a:ext>
            </a:extLst>
          </p:cNvPr>
          <p:cNvSpPr/>
          <p:nvPr/>
        </p:nvSpPr>
        <p:spPr>
          <a:xfrm>
            <a:off x="4194760" y="4470809"/>
            <a:ext cx="3318754" cy="694269"/>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b="1" kern="0" noProof="0" dirty="0">
                <a:solidFill>
                  <a:schemeClr val="bg1"/>
                </a:solidFill>
                <a:latin typeface="Century Gothic" panose="020B0502020202020204" pitchFamily="34" charset="0"/>
              </a:rPr>
              <a:t>Χωρίς την υποβολή της αίτησης</a:t>
            </a:r>
            <a:endParaRPr kumimoji="0"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sp>
        <p:nvSpPr>
          <p:cNvPr id="5" name="object 3"/>
          <p:cNvSpPr txBox="1"/>
          <p:nvPr/>
        </p:nvSpPr>
        <p:spPr>
          <a:xfrm>
            <a:off x="4439816" y="2132856"/>
            <a:ext cx="3672408" cy="131125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solidFill>
                <a:prstClr val="black"/>
              </a:solidFill>
              <a:latin typeface="Century Gothic "/>
              <a:cs typeface="Arial"/>
            </a:endParaRPr>
          </a:p>
          <a:p>
            <a:pPr marL="18415" marR="5080" indent="-1270" algn="ctr">
              <a:spcBef>
                <a:spcPts val="2180"/>
              </a:spcBef>
            </a:pPr>
            <a:r>
              <a:rPr lang="el-GR" sz="2000" b="1" dirty="0">
                <a:solidFill>
                  <a:prstClr val="white"/>
                </a:solidFill>
                <a:latin typeface="Century Gothic" panose="020B0502020202020204" pitchFamily="34" charset="0"/>
              </a:rPr>
              <a:t>Κινητικότητα προσωπικού και εκπαιδευομένων</a:t>
            </a:r>
            <a:endParaRPr sz="2000" b="1" dirty="0">
              <a:solidFill>
                <a:prstClr val="white"/>
              </a:solidFill>
              <a:latin typeface="Century Gothic" panose="020B0502020202020204" pitchFamily="34" charset="0"/>
            </a:endParaRPr>
          </a:p>
        </p:txBody>
      </p:sp>
      <p:sp>
        <p:nvSpPr>
          <p:cNvPr id="7" name="object 10"/>
          <p:cNvSpPr/>
          <p:nvPr/>
        </p:nvSpPr>
        <p:spPr>
          <a:xfrm>
            <a:off x="1319615" y="1557527"/>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11">
            <a:extLst>
              <a:ext uri="{FF2B5EF4-FFF2-40B4-BE49-F238E27FC236}">
                <a16:creationId xmlns:a16="http://schemas.microsoft.com/office/drawing/2014/main" id="{8BA2D255-5088-4F84-A9A2-D1DA332DDCA5}"/>
              </a:ext>
            </a:extLst>
          </p:cNvPr>
          <p:cNvSpPr/>
          <p:nvPr/>
        </p:nvSpPr>
        <p:spPr>
          <a:xfrm>
            <a:off x="4315458" y="3145434"/>
            <a:ext cx="3343910" cy="539750"/>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4852414" y="3246019"/>
            <a:ext cx="2283460" cy="299720"/>
          </a:xfrm>
          <a:prstGeom prst="rect">
            <a:avLst/>
          </a:prstGeom>
        </p:spPr>
        <p:txBody>
          <a:bodyPr vert="horz" wrap="square" lIns="0" tIns="12700" rIns="0" bIns="0" rtlCol="0">
            <a:spAutoFit/>
          </a:bodyPr>
          <a:lstStyle/>
          <a:p>
            <a:pPr marL="12700">
              <a:spcBef>
                <a:spcPts val="100"/>
              </a:spcBef>
            </a:pPr>
            <a:r>
              <a:rPr spc="-5" dirty="0">
                <a:solidFill>
                  <a:srgbClr val="FFFFFF"/>
                </a:solidFill>
                <a:latin typeface="Arial"/>
                <a:cs typeface="Arial"/>
              </a:rPr>
              <a:t>Erasmus</a:t>
            </a:r>
            <a:r>
              <a:rPr spc="-35" dirty="0">
                <a:solidFill>
                  <a:srgbClr val="FFFFFF"/>
                </a:solidFill>
                <a:latin typeface="Arial"/>
                <a:cs typeface="Arial"/>
              </a:rPr>
              <a:t> </a:t>
            </a:r>
            <a:r>
              <a:rPr spc="-5" dirty="0">
                <a:solidFill>
                  <a:srgbClr val="FFFFFF"/>
                </a:solidFill>
                <a:latin typeface="Arial"/>
                <a:cs typeface="Arial"/>
              </a:rPr>
              <a:t>accreditation</a:t>
            </a:r>
            <a:endParaRPr dirty="0">
              <a:solidFill>
                <a:prstClr val="black"/>
              </a:solidFill>
              <a:latin typeface="Arial"/>
              <a:cs typeface="Arial"/>
            </a:endParaRPr>
          </a:p>
        </p:txBody>
      </p:sp>
      <p:sp>
        <p:nvSpPr>
          <p:cNvPr id="10" name="object 17">
            <a:extLst>
              <a:ext uri="{FF2B5EF4-FFF2-40B4-BE49-F238E27FC236}">
                <a16:creationId xmlns:a16="http://schemas.microsoft.com/office/drawing/2014/main" id="{6C894839-0FC3-4269-B30B-167AD29AAF90}"/>
              </a:ext>
            </a:extLst>
          </p:cNvPr>
          <p:cNvSpPr txBox="1">
            <a:spLocks/>
          </p:cNvSpPr>
          <p:nvPr/>
        </p:nvSpPr>
        <p:spPr>
          <a:xfrm>
            <a:off x="6443472" y="2172489"/>
            <a:ext cx="3789045" cy="1113125"/>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sysClr val="window" lastClr="FFFFFF"/>
                </a:solidFill>
                <a:effectLst/>
                <a:uLnTx/>
                <a:uFillTx/>
                <a:latin typeface="Arial"/>
                <a:ea typeface="+mn-ea"/>
                <a:cs typeface="Arial"/>
              </a:rPr>
              <a:t>Short-term projects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75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1656080" marR="0" lvl="0" indent="0"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1328011" y="1964335"/>
            <a:ext cx="1876454" cy="314706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1350295" y="2885443"/>
            <a:ext cx="1817145" cy="1120178"/>
          </a:xfrm>
          <a:prstGeom prst="rect">
            <a:avLst/>
          </a:prstGeom>
        </p:spPr>
        <p:txBody>
          <a:bodyPr vert="horz" wrap="square" lIns="0" tIns="12065" rIns="0" bIns="0" rtlCol="0">
            <a:spAutoFit/>
          </a:bodyPr>
          <a:lstStyle/>
          <a:p>
            <a:pPr marL="116205" marR="5080" indent="-104139" algn="ctr">
              <a:spcBef>
                <a:spcPts val="95"/>
              </a:spcBef>
            </a:pPr>
            <a:r>
              <a:rPr lang="el-GR" b="1" spc="55" dirty="0">
                <a:solidFill>
                  <a:prstClr val="black"/>
                </a:solidFill>
                <a:ea typeface="Verdana" panose="020B0604030504040204" pitchFamily="34" charset="0"/>
                <a:cs typeface="Arial"/>
              </a:rPr>
              <a:t>Πώς</a:t>
            </a:r>
            <a:r>
              <a:rPr lang="en-US" b="1" spc="55" dirty="0">
                <a:solidFill>
                  <a:prstClr val="black"/>
                </a:solidFill>
                <a:ea typeface="Verdana" panose="020B0604030504040204" pitchFamily="34" charset="0"/>
                <a:cs typeface="Arial"/>
              </a:rPr>
              <a:t> </a:t>
            </a:r>
            <a:r>
              <a:rPr lang="el-GR" b="1" spc="55" dirty="0">
                <a:solidFill>
                  <a:prstClr val="black"/>
                </a:solidFill>
                <a:ea typeface="Verdana" panose="020B0604030504040204" pitchFamily="34" charset="0"/>
                <a:cs typeface="Arial"/>
              </a:rPr>
              <a:t>μπορεί να συμμετέχει ο οργανισμός μου</a:t>
            </a:r>
            <a:r>
              <a:rPr lang="en-US" b="1" spc="55" dirty="0">
                <a:solidFill>
                  <a:prstClr val="black"/>
                </a:solidFill>
                <a:ea typeface="Verdana" panose="020B0604030504040204" pitchFamily="34" charset="0"/>
                <a:cs typeface="Arial"/>
              </a:rPr>
              <a:t>;</a:t>
            </a:r>
            <a:endParaRPr dirty="0">
              <a:solidFill>
                <a:prstClr val="black"/>
              </a:solidFill>
              <a:ea typeface="Verdana" panose="020B0604030504040204" pitchFamily="34" charset="0"/>
              <a:cs typeface="Arial"/>
            </a:endParaRPr>
          </a:p>
        </p:txBody>
      </p:sp>
      <p:sp>
        <p:nvSpPr>
          <p:cNvPr id="13" name="object 31">
            <a:extLst>
              <a:ext uri="{FF2B5EF4-FFF2-40B4-BE49-F238E27FC236}">
                <a16:creationId xmlns:a16="http://schemas.microsoft.com/office/drawing/2014/main" id="{5205907B-1034-4FB7-84C4-06311D0962DB}"/>
              </a:ext>
            </a:extLst>
          </p:cNvPr>
          <p:cNvSpPr txBox="1"/>
          <p:nvPr/>
        </p:nvSpPr>
        <p:spPr>
          <a:xfrm>
            <a:off x="4428870" y="3290062"/>
            <a:ext cx="5706110" cy="814069"/>
          </a:xfrm>
          <a:prstGeom prst="rect">
            <a:avLst/>
          </a:prstGeom>
        </p:spPr>
        <p:txBody>
          <a:bodyPr vert="horz" wrap="square" lIns="0" tIns="12065" rIns="0" bIns="0" rtlCol="0">
            <a:spAutoFit/>
          </a:bodyPr>
          <a:lstStyle/>
          <a:p>
            <a:pPr marL="3348990">
              <a:spcBef>
                <a:spcPts val="95"/>
              </a:spcBef>
            </a:pPr>
            <a:r>
              <a:rPr sz="1600" spc="-5" dirty="0">
                <a:solidFill>
                  <a:srgbClr val="FFFFFF"/>
                </a:solidFill>
                <a:latin typeface="Arial"/>
                <a:cs typeface="Arial"/>
              </a:rPr>
              <a:t>Join a mobility</a:t>
            </a:r>
            <a:r>
              <a:rPr sz="1600" spc="-35" dirty="0">
                <a:solidFill>
                  <a:srgbClr val="FFFFFF"/>
                </a:solidFill>
                <a:latin typeface="Arial"/>
                <a:cs typeface="Arial"/>
              </a:rPr>
              <a:t> </a:t>
            </a:r>
            <a:r>
              <a:rPr sz="1600" spc="-5" dirty="0">
                <a:solidFill>
                  <a:srgbClr val="FFFFFF"/>
                </a:solidFill>
                <a:latin typeface="Arial"/>
                <a:cs typeface="Arial"/>
              </a:rPr>
              <a:t>consortium</a:t>
            </a:r>
            <a:endParaRPr sz="1600" dirty="0">
              <a:solidFill>
                <a:prstClr val="black"/>
              </a:solidFill>
              <a:latin typeface="Arial"/>
              <a:cs typeface="Arial"/>
            </a:endParaRPr>
          </a:p>
          <a:p>
            <a:pPr marL="12700">
              <a:spcBef>
                <a:spcPts val="15"/>
              </a:spcBef>
            </a:pPr>
            <a:r>
              <a:rPr spc="-5" dirty="0">
                <a:solidFill>
                  <a:srgbClr val="FFFFFF"/>
                </a:solidFill>
                <a:latin typeface="Arial"/>
                <a:cs typeface="Arial"/>
              </a:rPr>
              <a:t>Join </a:t>
            </a:r>
            <a:r>
              <a:rPr spc="-10" dirty="0">
                <a:solidFill>
                  <a:srgbClr val="FFFFFF"/>
                </a:solidFill>
                <a:latin typeface="Arial"/>
                <a:cs typeface="Arial"/>
              </a:rPr>
              <a:t>without </a:t>
            </a:r>
            <a:r>
              <a:rPr spc="-5" dirty="0">
                <a:solidFill>
                  <a:srgbClr val="FFFFFF"/>
                </a:solidFill>
                <a:latin typeface="Arial"/>
                <a:cs typeface="Arial"/>
              </a:rPr>
              <a:t>an</a:t>
            </a:r>
            <a:r>
              <a:rPr spc="55" dirty="0">
                <a:solidFill>
                  <a:srgbClr val="FFFFFF"/>
                </a:solidFill>
                <a:latin typeface="Arial"/>
                <a:cs typeface="Arial"/>
              </a:rPr>
              <a:t> </a:t>
            </a:r>
            <a:r>
              <a:rPr spc="-5" dirty="0">
                <a:solidFill>
                  <a:srgbClr val="FFFFFF"/>
                </a:solidFill>
                <a:latin typeface="Arial"/>
                <a:cs typeface="Arial"/>
              </a:rPr>
              <a:t>application</a:t>
            </a:r>
            <a:endParaRPr dirty="0">
              <a:solidFill>
                <a:prstClr val="black"/>
              </a:solidFill>
              <a:latin typeface="Arial"/>
              <a:cs typeface="Arial"/>
            </a:endParaRPr>
          </a:p>
          <a:p>
            <a:pPr marL="3321685">
              <a:spcBef>
                <a:spcPts val="200"/>
              </a:spcBef>
            </a:pPr>
            <a:r>
              <a:rPr sz="1600" spc="-5" dirty="0">
                <a:solidFill>
                  <a:srgbClr val="FFFFFF"/>
                </a:solidFill>
                <a:latin typeface="Arial"/>
                <a:cs typeface="Arial"/>
              </a:rPr>
              <a:t>Host Erasmus</a:t>
            </a:r>
            <a:r>
              <a:rPr sz="1600" dirty="0">
                <a:solidFill>
                  <a:srgbClr val="FFFFFF"/>
                </a:solidFill>
                <a:latin typeface="Arial"/>
                <a:cs typeface="Arial"/>
              </a:rPr>
              <a:t> </a:t>
            </a:r>
            <a:r>
              <a:rPr sz="1600" spc="-5" dirty="0">
                <a:solidFill>
                  <a:srgbClr val="FFFFFF"/>
                </a:solidFill>
                <a:latin typeface="Arial"/>
                <a:cs typeface="Arial"/>
              </a:rPr>
              <a:t>participants</a:t>
            </a:r>
            <a:endParaRPr sz="1600" dirty="0">
              <a:solidFill>
                <a:prstClr val="black"/>
              </a:solidFill>
              <a:latin typeface="Arial"/>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4129980" y="2127897"/>
            <a:ext cx="6286500" cy="502920"/>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8">
            <a:extLst>
              <a:ext uri="{FF2B5EF4-FFF2-40B4-BE49-F238E27FC236}">
                <a16:creationId xmlns:a16="http://schemas.microsoft.com/office/drawing/2014/main" id="{1D0CF8F3-324C-4EF9-BDE8-FE760BB0BC7A}"/>
              </a:ext>
            </a:extLst>
          </p:cNvPr>
          <p:cNvSpPr/>
          <p:nvPr/>
        </p:nvSpPr>
        <p:spPr>
          <a:xfrm>
            <a:off x="3302448" y="2123326"/>
            <a:ext cx="972819" cy="504825"/>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object 10">
            <a:extLst>
              <a:ext uri="{FF2B5EF4-FFF2-40B4-BE49-F238E27FC236}">
                <a16:creationId xmlns:a16="http://schemas.microsoft.com/office/drawing/2014/main" id="{057E415D-483F-4F9D-A896-31A7FE848509}"/>
              </a:ext>
            </a:extLst>
          </p:cNvPr>
          <p:cNvSpPr/>
          <p:nvPr/>
        </p:nvSpPr>
        <p:spPr>
          <a:xfrm>
            <a:off x="4169603" y="3182505"/>
            <a:ext cx="3343910" cy="539750"/>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800" b="1" dirty="0">
              <a:solidFill>
                <a:prstClr val="white"/>
              </a:solidFill>
              <a:latin typeface="Century Gothic" panose="020B0502020202020204" pitchFamily="34" charset="0"/>
            </a:endParaRPr>
          </a:p>
          <a:p>
            <a:pPr algn="ctr">
              <a:defRPr/>
            </a:pPr>
            <a:r>
              <a:rPr lang="el-GR" sz="2000" b="1" dirty="0">
                <a:solidFill>
                  <a:prstClr val="white"/>
                </a:solidFill>
                <a:latin typeface="Century Gothic" panose="020B0502020202020204" pitchFamily="34" charset="0"/>
              </a:rPr>
              <a:t>Διαπίστευση </a:t>
            </a:r>
            <a:r>
              <a:rPr lang="en-US" sz="2000" b="1" dirty="0">
                <a:solidFill>
                  <a:prstClr val="white"/>
                </a:solidFill>
                <a:latin typeface="Century Gothic" panose="020B0502020202020204" pitchFamily="34" charset="0"/>
              </a:rPr>
              <a:t>Erasmus</a:t>
            </a:r>
            <a:endParaRPr sz="20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3311593" y="3200794"/>
            <a:ext cx="972819" cy="504825"/>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5">
            <a:extLst>
              <a:ext uri="{FF2B5EF4-FFF2-40B4-BE49-F238E27FC236}">
                <a16:creationId xmlns:a16="http://schemas.microsoft.com/office/drawing/2014/main" id="{BFE1C47E-0987-44C9-BBC8-3A9AD74F49E5}"/>
              </a:ext>
            </a:extLst>
          </p:cNvPr>
          <p:cNvSpPr/>
          <p:nvPr/>
        </p:nvSpPr>
        <p:spPr>
          <a:xfrm>
            <a:off x="7563552" y="2937143"/>
            <a:ext cx="2872740" cy="504825"/>
          </a:xfrm>
          <a:custGeom>
            <a:avLst/>
            <a:gdLst/>
            <a:ahLst/>
            <a:cxnLst/>
            <a:rect l="l" t="t" r="r" b="b"/>
            <a:pathLst>
              <a:path w="2872740" h="504825">
                <a:moveTo>
                  <a:pt x="2788792" y="0"/>
                </a:moveTo>
                <a:lnTo>
                  <a:pt x="83946" y="0"/>
                </a:lnTo>
                <a:lnTo>
                  <a:pt x="51274" y="6600"/>
                </a:lnTo>
                <a:lnTo>
                  <a:pt x="24590" y="24606"/>
                </a:lnTo>
                <a:lnTo>
                  <a:pt x="6598" y="51327"/>
                </a:lnTo>
                <a:lnTo>
                  <a:pt x="0" y="84073"/>
                </a:lnTo>
                <a:lnTo>
                  <a:pt x="0" y="420369"/>
                </a:lnTo>
                <a:lnTo>
                  <a:pt x="6598" y="453116"/>
                </a:lnTo>
                <a:lnTo>
                  <a:pt x="24590" y="479837"/>
                </a:lnTo>
                <a:lnTo>
                  <a:pt x="51274" y="497843"/>
                </a:lnTo>
                <a:lnTo>
                  <a:pt x="83946" y="504444"/>
                </a:lnTo>
                <a:lnTo>
                  <a:pt x="2788792" y="504444"/>
                </a:lnTo>
                <a:lnTo>
                  <a:pt x="2821465" y="497843"/>
                </a:lnTo>
                <a:lnTo>
                  <a:pt x="2848149" y="479837"/>
                </a:lnTo>
                <a:lnTo>
                  <a:pt x="2866141" y="453116"/>
                </a:lnTo>
                <a:lnTo>
                  <a:pt x="2872740" y="420369"/>
                </a:lnTo>
                <a:lnTo>
                  <a:pt x="2872740" y="84073"/>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4295648" y="2209559"/>
            <a:ext cx="5791014" cy="2336537"/>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415" marR="5080" lvl="0" indent="-1270" algn="ctr" defTabSz="914400" eaLnBrk="1" fontAlgn="auto" latinLnBrk="0" hangingPunct="1">
              <a:lnSpc>
                <a:spcPct val="100000"/>
              </a:lnSpc>
              <a:spcBef>
                <a:spcPts val="218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rPr>
              <a:t>Σχέδια μικρής διάρκειας</a:t>
            </a: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656080" marR="0" lvl="0" indent="0" algn="ctr"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20" name="object 18">
            <a:extLst>
              <a:ext uri="{FF2B5EF4-FFF2-40B4-BE49-F238E27FC236}">
                <a16:creationId xmlns:a16="http://schemas.microsoft.com/office/drawing/2014/main" id="{54DC51DC-8AD9-4F84-A645-C7AE28D0708A}"/>
              </a:ext>
            </a:extLst>
          </p:cNvPr>
          <p:cNvSpPr/>
          <p:nvPr/>
        </p:nvSpPr>
        <p:spPr>
          <a:xfrm>
            <a:off x="7559419" y="3469717"/>
            <a:ext cx="2857062" cy="545087"/>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Συντονιστές</a:t>
            </a:r>
            <a:r>
              <a:rPr kumimoji="0" lang="el-GR" sz="1800" b="0" i="0" u="none" strike="noStrike" kern="0" cap="none" spc="0" normalizeH="0" baseline="0" noProof="0" dirty="0">
                <a:ln>
                  <a:noFill/>
                </a:ln>
                <a:solidFill>
                  <a:prstClr val="black"/>
                </a:solidFill>
                <a:effectLst/>
                <a:uLnTx/>
                <a:uFillTx/>
              </a:rPr>
              <a:t> </a:t>
            </a: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3291781" y="4537342"/>
            <a:ext cx="972819" cy="504825"/>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object 27">
            <a:extLst>
              <a:ext uri="{FF2B5EF4-FFF2-40B4-BE49-F238E27FC236}">
                <a16:creationId xmlns:a16="http://schemas.microsoft.com/office/drawing/2014/main" id="{498BB2AA-8D28-40A1-A23C-CF05344B5BB0}"/>
              </a:ext>
            </a:extLst>
          </p:cNvPr>
          <p:cNvSpPr/>
          <p:nvPr/>
        </p:nvSpPr>
        <p:spPr>
          <a:xfrm>
            <a:off x="7576601" y="4218396"/>
            <a:ext cx="2872741" cy="750427"/>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Συμμετοχή μέσω κάποιας Κοινοπραξίας</a:t>
            </a:r>
            <a:r>
              <a:rPr lang="en-US" sz="1600" dirty="0">
                <a:solidFill>
                  <a:prstClr val="white"/>
                </a:solidFill>
                <a:latin typeface="Verdana" panose="020B0604030504040204" pitchFamily="34" charset="0"/>
                <a:ea typeface="Verdana" panose="020B0604030504040204" pitchFamily="34" charset="0"/>
              </a:rPr>
              <a:t> </a:t>
            </a:r>
            <a:endParaRPr lang="el-GR" sz="1600" dirty="0">
              <a:solidFill>
                <a:prstClr val="white"/>
              </a:solidFill>
              <a:latin typeface="Verdana" panose="020B0604030504040204" pitchFamily="34" charset="0"/>
              <a:ea typeface="Verdana" panose="020B0604030504040204" pitchFamily="34" charset="0"/>
            </a:endParaRPr>
          </a:p>
          <a:p>
            <a:pPr algn="ctr">
              <a:defRPr/>
            </a:pPr>
            <a:r>
              <a:rPr lang="el-GR" sz="1600" dirty="0">
                <a:solidFill>
                  <a:prstClr val="white"/>
                </a:solidFill>
                <a:latin typeface="Verdana" panose="020B0604030504040204" pitchFamily="34" charset="0"/>
                <a:ea typeface="Verdana" panose="020B0604030504040204" pitchFamily="34" charset="0"/>
              </a:rPr>
              <a:t>(</a:t>
            </a:r>
            <a:r>
              <a:rPr lang="en-US" sz="1600" dirty="0">
                <a:solidFill>
                  <a:prstClr val="white"/>
                </a:solidFill>
                <a:latin typeface="Verdana" panose="020B0604030504040204" pitchFamily="34" charset="0"/>
                <a:ea typeface="Verdana" panose="020B0604030504040204" pitchFamily="34" charset="0"/>
              </a:rPr>
              <a:t>max 2  consortia</a:t>
            </a:r>
            <a:r>
              <a:rPr lang="el-GR" sz="1600" dirty="0">
                <a:solidFill>
                  <a:prstClr val="white"/>
                </a:solidFill>
                <a:latin typeface="Verdana" panose="020B0604030504040204" pitchFamily="34" charset="0"/>
                <a:ea typeface="Verdana" panose="020B0604030504040204" pitchFamily="34" charset="0"/>
              </a:rPr>
              <a:t>)</a:t>
            </a:r>
            <a:endParaRPr sz="16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7563552" y="5042167"/>
            <a:ext cx="2872740" cy="660026"/>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Φιλοξενία συμμετεχόντων από το εξωτερικό</a:t>
            </a:r>
            <a:endParaRPr sz="16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7563552" y="3055309"/>
            <a:ext cx="2872740" cy="313316"/>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600" b="1" dirty="0">
                <a:solidFill>
                  <a:prstClr val="white"/>
                </a:solidFill>
                <a:latin typeface="Century Gothic" panose="020B0502020202020204" pitchFamily="34" charset="0"/>
              </a:rPr>
              <a:t>Μεμονωμένοι οργανισμοί</a:t>
            </a:r>
            <a:endParaRPr sz="1600" b="1" dirty="0">
              <a:solidFill>
                <a:prstClr val="white"/>
              </a:solidFill>
              <a:latin typeface="Century Gothic" panose="020B0502020202020204" pitchFamily="34" charset="0"/>
            </a:endParaRPr>
          </a:p>
        </p:txBody>
      </p:sp>
      <p:sp>
        <p:nvSpPr>
          <p:cNvPr id="3" name="TextBox 2">
            <a:extLst>
              <a:ext uri="{FF2B5EF4-FFF2-40B4-BE49-F238E27FC236}">
                <a16:creationId xmlns:a16="http://schemas.microsoft.com/office/drawing/2014/main" id="{753BA39F-CF46-D051-7F05-C02C97BA3159}"/>
              </a:ext>
            </a:extLst>
          </p:cNvPr>
          <p:cNvSpPr txBox="1"/>
          <p:nvPr/>
        </p:nvSpPr>
        <p:spPr>
          <a:xfrm>
            <a:off x="203199" y="5923995"/>
            <a:ext cx="10433957" cy="923330"/>
          </a:xfrm>
          <a:prstGeom prst="rect">
            <a:avLst/>
          </a:prstGeom>
          <a:noFill/>
        </p:spPr>
        <p:txBody>
          <a:bodyPr wrap="square" rtlCol="0">
            <a:spAutoFit/>
          </a:bodyPr>
          <a:lstStyle/>
          <a:p>
            <a:pPr algn="just"/>
            <a:r>
              <a:rPr lang="el-GR" sz="1800" b="0" i="0" u="none" strike="noStrike" baseline="0" dirty="0"/>
              <a:t>*</a:t>
            </a:r>
            <a:r>
              <a:rPr lang="el-GR" sz="1800" b="1" i="0" u="sng" strike="noStrike" baseline="0" dirty="0"/>
              <a:t>Σημείωση: </a:t>
            </a:r>
            <a:r>
              <a:rPr lang="el-GR" sz="1800" b="0" i="0" u="none" strike="noStrike" baseline="0" dirty="0"/>
              <a:t>Αν ένας οργανισμός πρόκειται να υποβάλει αίτηση για σχέδιο μικρής διάρκειας ή για </a:t>
            </a:r>
            <a:r>
              <a:rPr lang="en-US" sz="1800" b="0" i="0" u="none" strike="noStrike" baseline="0" dirty="0"/>
              <a:t> </a:t>
            </a:r>
            <a:r>
              <a:rPr lang="el-GR" sz="1800" b="0" i="0" u="none" strike="noStrike" baseline="0" dirty="0"/>
              <a:t>διαπίστευση </a:t>
            </a:r>
            <a:r>
              <a:rPr lang="el-GR" sz="1800" b="0" i="0" u="none" strike="noStrike" baseline="0" dirty="0" err="1"/>
              <a:t>Erasmus</a:t>
            </a:r>
            <a:r>
              <a:rPr lang="el-GR" sz="1800" b="0" i="0" u="none" strike="noStrike" baseline="0" dirty="0"/>
              <a:t>, μπορεί να συμμετέχει σε μία μόνο ακόμα αίτηση ως μέλος 1 κοινοπραξίας (στα πλαίσια κάθε Τομέα)</a:t>
            </a:r>
            <a:endParaRPr lang="en-US" dirty="0"/>
          </a:p>
        </p:txBody>
      </p:sp>
    </p:spTree>
    <p:extLst>
      <p:ext uri="{BB962C8B-B14F-4D97-AF65-F5344CB8AC3E}">
        <p14:creationId xmlns:p14="http://schemas.microsoft.com/office/powerpoint/2010/main" val="149671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ΚΑ122</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ΜΙΚΡΗΣ ΔΙΑΡΚΕΙΑΣ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73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11480" y="6551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Σχέδια Κινητικότητας Μικρής Διάρκειας</a:t>
            </a:r>
            <a:endParaRPr lang="en-GB" sz="2800" dirty="0">
              <a:solidFill>
                <a:schemeClr val="bg1"/>
              </a:solidFill>
              <a:ea typeface="Verdana" panose="020B0604030504040204" pitchFamily="34" charset="0"/>
            </a:endParaRPr>
          </a:p>
        </p:txBody>
      </p:sp>
      <p:sp>
        <p:nvSpPr>
          <p:cNvPr id="4" name="Rectangle 3"/>
          <p:cNvSpPr/>
          <p:nvPr/>
        </p:nvSpPr>
        <p:spPr>
          <a:xfrm>
            <a:off x="252586" y="723644"/>
            <a:ext cx="11448288" cy="5632311"/>
          </a:xfrm>
          <a:prstGeom prst="rect">
            <a:avLst/>
          </a:prstGeom>
        </p:spPr>
        <p:txBody>
          <a:bodyPr wrap="square">
            <a:spAutoFit/>
          </a:bodyPr>
          <a:lstStyle/>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Απευθύνονται σε:</a:t>
            </a:r>
            <a:endParaRPr lang="el-GR" dirty="0">
              <a:latin typeface="Calibri" panose="020F0502020204030204" pitchFamily="34" charset="0"/>
              <a:ea typeface="Verdana" panose="020B0604030504040204" pitchFamily="34" charset="0"/>
              <a:cs typeface="Calibri" panose="020F0502020204030204" pitchFamily="34" charset="0"/>
            </a:endParaRPr>
          </a:p>
          <a:p>
            <a:pPr marL="342900" lvl="0" indent="-342900" algn="just">
              <a:spcBef>
                <a:spcPct val="20000"/>
              </a:spcBef>
              <a:buFont typeface="Wingdings" panose="05000000000000000000" pitchFamily="2" charset="2"/>
              <a:buChar char="§"/>
              <a:defRPr/>
            </a:pPr>
            <a:r>
              <a:rPr lang="el-GR" u="sng" dirty="0">
                <a:latin typeface="Calibri" panose="020F0502020204030204" pitchFamily="34" charset="0"/>
                <a:ea typeface="Verdana" panose="020B0604030504040204" pitchFamily="34" charset="0"/>
                <a:cs typeface="Calibri" panose="020F0502020204030204" pitchFamily="34" charset="0"/>
              </a:rPr>
              <a:t>Νεοεισερχόμενους</a:t>
            </a:r>
            <a:r>
              <a:rPr lang="el-GR" dirty="0">
                <a:latin typeface="Calibri" panose="020F0502020204030204" pitchFamily="34" charset="0"/>
                <a:ea typeface="Verdana" panose="020B0604030504040204" pitchFamily="34" charset="0"/>
                <a:cs typeface="Calibri" panose="020F0502020204030204" pitchFamily="34" charset="0"/>
              </a:rPr>
              <a:t> στο Πρόγραμμα οργανισμούς</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επιθυμούν να υλοποιήσουν </a:t>
            </a:r>
            <a:r>
              <a:rPr lang="el-GR" u="sng" dirty="0">
                <a:latin typeface="Calibri" panose="020F0502020204030204" pitchFamily="34" charset="0"/>
                <a:ea typeface="Verdana" panose="020B0604030504040204" pitchFamily="34" charset="0"/>
                <a:cs typeface="Calibri" panose="020F0502020204030204" pitchFamily="34" charset="0"/>
              </a:rPr>
              <a:t>περιορισμένο αριθμό δραστηριοτήτων </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a:t>
            </a:r>
            <a:r>
              <a:rPr lang="el-GR" u="sng" dirty="0">
                <a:latin typeface="Calibri" panose="020F0502020204030204" pitchFamily="34" charset="0"/>
                <a:ea typeface="Verdana" panose="020B0604030504040204" pitchFamily="34" charset="0"/>
                <a:cs typeface="Calibri" panose="020F0502020204030204" pitchFamily="34" charset="0"/>
              </a:rPr>
              <a:t>ΔΕΝ είναι διαπιστευμένοι</a:t>
            </a:r>
          </a:p>
          <a:p>
            <a:pPr marL="342900" lvl="0" indent="-342900" algn="just">
              <a:spcBef>
                <a:spcPct val="20000"/>
              </a:spcBef>
              <a:buFont typeface="Wingdings" panose="05000000000000000000" pitchFamily="2" charset="2"/>
              <a:buChar char="§"/>
              <a:defRPr/>
            </a:pPr>
            <a:endParaRPr lang="el-GR" u="sng" dirty="0">
              <a:latin typeface="Calibri" panose="020F0502020204030204" pitchFamily="34" charset="0"/>
              <a:ea typeface="Verdana" panose="020B0604030504040204" pitchFamily="34" charset="0"/>
              <a:cs typeface="Calibri" panose="020F0502020204030204" pitchFamily="34" charset="0"/>
            </a:endParaRPr>
          </a:p>
          <a:p>
            <a:pPr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Διάρκεια: </a:t>
            </a:r>
            <a:r>
              <a:rPr lang="el-GR" dirty="0">
                <a:latin typeface="Calibri" panose="020F0502020204030204" pitchFamily="34" charset="0"/>
                <a:ea typeface="Verdana" panose="020B0604030504040204" pitchFamily="34" charset="0"/>
                <a:cs typeface="Calibri" panose="020F0502020204030204" pitchFamily="34" charset="0"/>
              </a:rPr>
              <a:t>Τα Σχέδια Κινητικότητας Μικρής Διάρκειας μπορούν να διαρκούν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6 – 18 μήνες</a:t>
            </a:r>
          </a:p>
          <a:p>
            <a:pPr lvl="0" algn="just">
              <a:spcBef>
                <a:spcPct val="20000"/>
              </a:spcBef>
              <a:defRPr/>
            </a:pPr>
            <a:endParaRPr lang="el-GR"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Αριθμός Κινητικοτήτων: </a:t>
            </a:r>
            <a:r>
              <a:rPr lang="el-GR" dirty="0">
                <a:latin typeface="Calibri" panose="020F0502020204030204" pitchFamily="34" charset="0"/>
                <a:ea typeface="Verdana" panose="020B0604030504040204" pitchFamily="34" charset="0"/>
                <a:cs typeface="Calibri" panose="020F0502020204030204" pitchFamily="34" charset="0"/>
              </a:rPr>
              <a:t>Π</a:t>
            </a:r>
            <a:r>
              <a:rPr lang="el-GR" kern="0" dirty="0">
                <a:latin typeface="Calibri" panose="020F0502020204030204" pitchFamily="34" charset="0"/>
                <a:ea typeface="Verdana" panose="020B0604030504040204" pitchFamily="34" charset="0"/>
                <a:cs typeface="Calibri" panose="020F0502020204030204" pitchFamily="34" charset="0"/>
              </a:rPr>
              <a:t>εριορισμένης εμβέλειας </a:t>
            </a:r>
            <a:r>
              <a:rPr lang="el-GR" kern="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r>
              <a:rPr lang="el-GR" kern="0" dirty="0">
                <a:latin typeface="Calibri" panose="020F0502020204030204" pitchFamily="34" charset="0"/>
                <a:ea typeface="Verdana" panose="020B0604030504040204" pitchFamily="34" charset="0"/>
                <a:cs typeface="Calibri" panose="020F0502020204030204" pitchFamily="34" charset="0"/>
              </a:rPr>
              <a:t> Επιτρέπουν τη συμμετοχή</a:t>
            </a:r>
            <a:r>
              <a:rPr lang="en-GB" kern="0" dirty="0">
                <a:latin typeface="Calibri" panose="020F0502020204030204" pitchFamily="34" charset="0"/>
                <a:ea typeface="Verdana" panose="020B0604030504040204" pitchFamily="34" charset="0"/>
                <a:cs typeface="Calibri" panose="020F0502020204030204" pitchFamily="34" charset="0"/>
              </a:rPr>
              <a:t> </a:t>
            </a:r>
            <a:r>
              <a:rPr lang="el-GR" kern="0" dirty="0">
                <a:latin typeface="Calibri" panose="020F0502020204030204" pitchFamily="34" charset="0"/>
                <a:ea typeface="Verdana" panose="020B0604030504040204" pitchFamily="34" charset="0"/>
                <a:cs typeface="Calibri" panose="020F0502020204030204" pitchFamily="34" charset="0"/>
              </a:rPr>
              <a:t>σε κινητικότητες σε </a:t>
            </a:r>
            <a:r>
              <a:rPr lang="el-GR" b="1" kern="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30 άτομα κατ’ ανώτατο όριο</a:t>
            </a:r>
          </a:p>
          <a:p>
            <a:pPr lvl="0" algn="just">
              <a:spcBef>
                <a:spcPct val="20000"/>
              </a:spcBef>
              <a:defRPr/>
            </a:pPr>
            <a:endParaRPr lang="el-GR" b="1" kern="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just">
              <a:spcBef>
                <a:spcPct val="20000"/>
              </a:spcBef>
              <a:defRPr/>
            </a:pPr>
            <a:r>
              <a:rPr lang="el-GR" b="1" kern="0" dirty="0">
                <a:latin typeface="Calibri" panose="020F0502020204030204" pitchFamily="34" charset="0"/>
                <a:ea typeface="Verdana" panose="020B0604030504040204" pitchFamily="34" charset="0"/>
                <a:cs typeface="Calibri" panose="020F0502020204030204" pitchFamily="34" charset="0"/>
              </a:rPr>
              <a:t>Υποβολή Αίτησης: </a:t>
            </a:r>
            <a:r>
              <a:rPr lang="el-GR" dirty="0">
                <a:latin typeface="Calibri" panose="020F0502020204030204" pitchFamily="34" charset="0"/>
                <a:ea typeface="Verdana" panose="020B0604030504040204" pitchFamily="34" charset="0"/>
                <a:cs typeface="Calibri" panose="020F0502020204030204" pitchFamily="34" charset="0"/>
              </a:rPr>
              <a:t>Αιτήσεις δικαιούνται να υποβάλουν μόνο οργανισμοί που βρίσκονται σε Χώρες-Μέλη και Τρίτες Χώρες, συνδεδεμένες με το Πρόγραμμα</a:t>
            </a:r>
          </a:p>
          <a:p>
            <a:pPr algn="just">
              <a:spcBef>
                <a:spcPct val="20000"/>
              </a:spcBef>
              <a:defRPr/>
            </a:pPr>
            <a:endParaRPr lang="el-GR"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algn="just">
              <a:defRPr/>
            </a:pP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ΠΡΟΣΟΧΗ!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περίοδο 5 συνεχόμενων ετών</a:t>
            </a:r>
            <a:r>
              <a:rPr lang="el-GR" b="1" dirty="0">
                <a:latin typeface="Calibri" panose="020F0502020204030204" pitchFamily="34" charset="0"/>
                <a:ea typeface="Verdana" panose="020B0604030504040204" pitchFamily="34" charset="0"/>
                <a:cs typeface="Calibri" panose="020F0502020204030204" pitchFamily="34" charset="0"/>
              </a:rPr>
              <a:t>: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a:t>
            </a:r>
            <a:r>
              <a:rPr lang="el-GR" u="sng" dirty="0">
                <a:latin typeface="Calibri" panose="020F0502020204030204" pitchFamily="34" charset="0"/>
                <a:ea typeface="Verdana" panose="020B0604030504040204" pitchFamily="34" charset="0"/>
                <a:cs typeface="Calibri" panose="020F0502020204030204" pitchFamily="34" charset="0"/>
              </a:rPr>
              <a:t>δεν μπορεί να επιχορηγηθεί με περισσότερα από 3 σχέδια</a:t>
            </a:r>
            <a:r>
              <a:rPr lang="el-GR" dirty="0">
                <a:latin typeface="Calibri" panose="020F0502020204030204" pitchFamily="34" charset="0"/>
                <a:ea typeface="Verdana" panose="020B0604030504040204" pitchFamily="34" charset="0"/>
                <a:cs typeface="Calibri" panose="020F0502020204030204" pitchFamily="34" charset="0"/>
              </a:rPr>
              <a:t> Μικρής Διάρκειας ανά τομέα (εξαιρούνται επιχορηγήσεις που δόθηκαν κατά την προηγούμενη Προγραμματική περίοδο 2014-2020) </a:t>
            </a:r>
          </a:p>
          <a:p>
            <a:pPr algn="just">
              <a:defRPr/>
            </a:pP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καταληκτική ημερομηνία: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μπορεί να υποβάλει αίτηση για </a:t>
            </a:r>
            <a:r>
              <a:rPr lang="el-GR" u="sng" dirty="0">
                <a:latin typeface="Calibri" panose="020F0502020204030204" pitchFamily="34" charset="0"/>
                <a:ea typeface="Verdana" panose="020B0604030504040204" pitchFamily="34" charset="0"/>
                <a:cs typeface="Calibri" panose="020F0502020204030204" pitchFamily="34" charset="0"/>
              </a:rPr>
              <a:t>ένα μόνο σχέδιο Μικρής Διάρκειας σε κάθε Τομέα</a:t>
            </a:r>
            <a:endParaRPr lang="el-GR" i="1" u="sng"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92553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7" y="7493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1/2</a:t>
            </a:r>
            <a:endParaRPr lang="en-GB" sz="2800" b="1" dirty="0">
              <a:solidFill>
                <a:schemeClr val="bg1"/>
              </a:solidFill>
              <a:ea typeface="Verdana" panose="020B0604030504040204" pitchFamily="34" charset="0"/>
            </a:endParaRPr>
          </a:p>
        </p:txBody>
      </p:sp>
      <p:sp>
        <p:nvSpPr>
          <p:cNvPr id="3" name="Rectangle 2"/>
          <p:cNvSpPr/>
          <p:nvPr/>
        </p:nvSpPr>
        <p:spPr>
          <a:xfrm>
            <a:off x="651263" y="880940"/>
            <a:ext cx="10896724" cy="6188938"/>
          </a:xfrm>
          <a:prstGeom prst="rect">
            <a:avLst/>
          </a:prstGeom>
        </p:spPr>
        <p:txBody>
          <a:bodyPr wrap="square">
            <a:spAutoFit/>
          </a:bodyPr>
          <a:lstStyle/>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Εξερχόμενες:</a:t>
            </a:r>
          </a:p>
          <a:p>
            <a:pPr>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αποστολής</a:t>
            </a:r>
            <a:r>
              <a:rPr lang="el-GR" dirty="0">
                <a:latin typeface="Calibri" panose="020F0502020204030204" pitchFamily="34" charset="0"/>
                <a:ea typeface="Verdana" panose="020B0604030504040204" pitchFamily="34" charset="0"/>
                <a:cs typeface="Calibri" panose="020F0502020204030204" pitchFamily="34" charset="0"/>
              </a:rPr>
              <a:t>: επιλέγει συμμετέχοντες και τους στέλνει σε έναν οργανισμό υποδοχής στο εξωτερικό</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Οι περισσότεροι τύποι διαθέσιμων δραστηριοτήτων αφορούν εξερχόμενες κινητικότητες</a:t>
            </a:r>
          </a:p>
          <a:p>
            <a:pPr lvl="0">
              <a:lnSpc>
                <a:spcPct val="150000"/>
              </a:lnSpc>
              <a:defRPr/>
            </a:pPr>
            <a:endParaRPr lang="el-GR" dirty="0">
              <a:latin typeface="Calibri" panose="020F0502020204030204" pitchFamily="34" charset="0"/>
              <a:ea typeface="Verdana" panose="020B0604030504040204" pitchFamily="34" charset="0"/>
              <a:cs typeface="Calibri" panose="020F0502020204030204" pitchFamily="34" charset="0"/>
            </a:endParaRPr>
          </a:p>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Εισερχόμενες:</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υποδοχής </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Αφορά ειδικούς τύπους δραστηριοτήτων</a:t>
            </a:r>
          </a:p>
          <a:p>
            <a:pPr lvl="0">
              <a:lnSpc>
                <a:spcPct val="150000"/>
              </a:lnSpc>
              <a:defRPr/>
            </a:pPr>
            <a:endParaRPr 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ctr">
              <a:lnSpc>
                <a:spcPct val="150000"/>
              </a:lnSpc>
              <a:defRPr/>
            </a:pPr>
            <a:r>
              <a:rPr lang="en-US" b="1" i="1" dirty="0">
                <a:solidFill>
                  <a:srgbClr val="FF0000"/>
                </a:solidFill>
                <a:latin typeface="Calibri" panose="020F0502020204030204" pitchFamily="34" charset="0"/>
                <a:ea typeface="Verdana" panose="020B0604030504040204" pitchFamily="34" charset="0"/>
                <a:cs typeface="Calibri" panose="020F0502020204030204" pitchFamily="34" charset="0"/>
              </a:rPr>
              <a:t>!</a:t>
            </a:r>
            <a:r>
              <a:rPr lang="el-GR" b="1" i="1" dirty="0">
                <a:solidFill>
                  <a:srgbClr val="FF0000"/>
                </a:solidFill>
                <a:latin typeface="Calibri" panose="020F0502020204030204" pitchFamily="34" charset="0"/>
                <a:ea typeface="Verdana" panose="020B0604030504040204" pitchFamily="34" charset="0"/>
                <a:cs typeface="Calibri" panose="020F0502020204030204" pitchFamily="34" charset="0"/>
              </a:rPr>
              <a:t> Όλες οι δραστηριότητες που υλοποιούνται πρέπει να ακολουθούν συγκεκριμένα πρότυπα ποιότητας</a:t>
            </a:r>
            <a:r>
              <a:rPr lang="en-GB" b="1" i="1" dirty="0">
                <a:solidFill>
                  <a:srgbClr val="FF0000"/>
                </a:solidFill>
                <a:latin typeface="Calibri" panose="020F0502020204030204" pitchFamily="34" charset="0"/>
                <a:ea typeface="Verdana" panose="020B0604030504040204" pitchFamily="34" charset="0"/>
                <a:cs typeface="Calibri" panose="020F0502020204030204" pitchFamily="34" charset="0"/>
              </a:rPr>
              <a:t>: </a:t>
            </a:r>
            <a:r>
              <a:rPr lang="en-GB" b="1" dirty="0">
                <a:solidFill>
                  <a:prstClr val="black"/>
                </a:solidFill>
                <a:latin typeface="Calibri" panose="020F0502020204030204" pitchFamily="34" charset="0"/>
                <a:ea typeface="Verdana" panose="020B0604030504040204" pitchFamily="34" charset="0"/>
                <a:cs typeface="Calibri" panose="020F0502020204030204" pitchFamily="34" charset="0"/>
                <a:hlinkClick r:id="rId3"/>
              </a:rPr>
              <a:t>Erasmus quality standards</a:t>
            </a:r>
            <a:r>
              <a:rPr lang="el-GR" b="1" dirty="0">
                <a:solidFill>
                  <a:prstClr val="black"/>
                </a:solidFill>
                <a:latin typeface="Calibri" panose="020F0502020204030204" pitchFamily="34" charset="0"/>
                <a:ea typeface="Verdana" panose="020B0604030504040204" pitchFamily="34" charset="0"/>
                <a:cs typeface="Calibri" panose="020F0502020204030204" pitchFamily="34" charset="0"/>
              </a:rPr>
              <a:t> </a:t>
            </a: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a:t>
            </a:r>
            <a:endParaRPr lang="en-GB"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lvl="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697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84727" y="7917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2/2</a:t>
            </a:r>
            <a:endParaRPr lang="en-GB" sz="2800" b="1" dirty="0">
              <a:solidFill>
                <a:schemeClr val="bg1"/>
              </a:solidFill>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2000" i="1" dirty="0"/>
          </a:p>
          <a:p>
            <a:pPr marL="0" indent="0">
              <a:buNone/>
            </a:pPr>
            <a:endParaRPr lang="el-GR" sz="2000" i="1" dirty="0"/>
          </a:p>
          <a:p>
            <a:pPr marL="0" indent="0">
              <a:buNone/>
            </a:pPr>
            <a:endParaRPr lang="el-GR" sz="2000" i="1" dirty="0"/>
          </a:p>
          <a:p>
            <a:pPr marL="0" indent="0" algn="ctr">
              <a:spcBef>
                <a:spcPts val="0"/>
              </a:spcBef>
              <a:buNone/>
            </a:pPr>
            <a:endParaRPr lang="el-GR" sz="2000" i="1" dirty="0"/>
          </a:p>
          <a:p>
            <a:pPr marL="0" indent="0" algn="ctr">
              <a:spcBef>
                <a:spcPts val="0"/>
              </a:spcBef>
              <a:buNone/>
            </a:pPr>
            <a:r>
              <a:rPr lang="el-GR" sz="2000" b="1" i="1" dirty="0">
                <a:solidFill>
                  <a:srgbClr val="FF0000"/>
                </a:solidFill>
                <a:ea typeface="Verdana" panose="020B0604030504040204" pitchFamily="34" charset="0"/>
              </a:rPr>
              <a:t>! Η ελάχιστη και μέγιστη διάρκεια του φυσικού τμήματος της μεικτής κινητικότητας </a:t>
            </a:r>
          </a:p>
          <a:p>
            <a:pPr marL="88900" indent="-88900" algn="ctr">
              <a:spcBef>
                <a:spcPts val="0"/>
              </a:spcBef>
              <a:buNone/>
            </a:pPr>
            <a:r>
              <a:rPr lang="el-GR" sz="2000" b="1" i="1" dirty="0">
                <a:solidFill>
                  <a:srgbClr val="FF0000"/>
                </a:solidFill>
                <a:ea typeface="Verdana" panose="020B0604030504040204" pitchFamily="34" charset="0"/>
              </a:rPr>
              <a:t>  πρέπει να συμβαδίζει με την ελάχιστη και μέγιστη διάρκεια των κινητικοτήτων, όπως αυτή ορίζεται στον </a:t>
            </a:r>
            <a:r>
              <a:rPr lang="el-GR" sz="2000" b="1" i="1" dirty="0">
                <a:solidFill>
                  <a:srgbClr val="FF0000"/>
                </a:solidFill>
                <a:ea typeface="Verdana" panose="020B0604030504040204" pitchFamily="34" charset="0"/>
                <a:hlinkClick r:id="rId3"/>
              </a:rPr>
              <a:t>Οδηγό του Προγράμματος </a:t>
            </a:r>
            <a:r>
              <a:rPr lang="el-GR" sz="2000" b="1" i="1" dirty="0">
                <a:solidFill>
                  <a:srgbClr val="FF0000"/>
                </a:solidFill>
                <a:ea typeface="Verdana" panose="020B0604030504040204" pitchFamily="34" charset="0"/>
              </a:rPr>
              <a:t>για κάθε ξεχωριστό τύπο δραστηριότητας !</a:t>
            </a:r>
            <a:endParaRPr kumimoji="0" lang="el-GR" sz="2000" b="1" i="0" u="none" strike="noStrike" kern="1200" cap="none" spc="0" normalizeH="0" baseline="0" noProof="0" dirty="0">
              <a:ln>
                <a:noFill/>
              </a:ln>
              <a:solidFill>
                <a:srgbClr val="FF0000"/>
              </a:solidFill>
              <a:effectLst/>
              <a:uLnTx/>
              <a:uFillTx/>
              <a:ea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774542636"/>
              </p:ext>
            </p:extLst>
          </p:nvPr>
        </p:nvGraphicFramePr>
        <p:xfrm>
          <a:off x="2659807" y="1245518"/>
          <a:ext cx="6192688" cy="3429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70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9655" y="9416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Επιλέξιμοι Οργανισμοί</a:t>
            </a:r>
            <a:endParaRPr lang="en-GB" sz="2800" dirty="0">
              <a:solidFill>
                <a:schemeClr val="bg1"/>
              </a:solidFill>
              <a:ea typeface="Verdana" panose="020B0604030504040204" pitchFamily="34" charset="0"/>
            </a:endParaRPr>
          </a:p>
        </p:txBody>
      </p:sp>
      <p:sp>
        <p:nvSpPr>
          <p:cNvPr id="9" name="Content Placeholder 2"/>
          <p:cNvSpPr txBox="1">
            <a:spLocks/>
          </p:cNvSpPr>
          <p:nvPr/>
        </p:nvSpPr>
        <p:spPr>
          <a:xfrm>
            <a:off x="174131" y="650043"/>
            <a:ext cx="11838214" cy="6159904"/>
          </a:xfrm>
          <a:prstGeom prst="rect">
            <a:avLst/>
          </a:prstGeom>
          <a:ln>
            <a:noFill/>
          </a:ln>
        </p:spPr>
        <p:txBody>
          <a:bodyPr/>
          <a:lstStyle/>
          <a:p>
            <a:pPr algn="just">
              <a:defRPr/>
            </a:pPr>
            <a:r>
              <a:rPr lang="el-GR" sz="2000" b="1" dirty="0">
                <a:ea typeface="Verdana" panose="020B0604030504040204" pitchFamily="34" charset="0"/>
              </a:rPr>
              <a:t>Οργανισμοί και όχι άτομα </a:t>
            </a:r>
            <a:r>
              <a:rPr lang="el-GR" sz="2000" dirty="0">
                <a:ea typeface="Verdana" panose="020B0604030504040204" pitchFamily="34" charset="0"/>
              </a:rPr>
              <a:t>που ανήκουν στους τομείς της </a:t>
            </a:r>
            <a:r>
              <a:rPr lang="el-GR" sz="2000" b="1" dirty="0">
                <a:ea typeface="Verdana" panose="020B0604030504040204" pitchFamily="34" charset="0"/>
              </a:rPr>
              <a:t>Επαγγελματικής Εκπαίδευσης και Κατάρτισης (ΕΕΚ), της Σχολικής</a:t>
            </a:r>
            <a:r>
              <a:rPr lang="el-GR" sz="2000" dirty="0">
                <a:ea typeface="Verdana" panose="020B0604030504040204" pitchFamily="34" charset="0"/>
              </a:rPr>
              <a:t> </a:t>
            </a:r>
            <a:r>
              <a:rPr lang="el-GR" sz="2000" b="1" dirty="0">
                <a:ea typeface="Verdana" panose="020B0604030504040204" pitchFamily="34" charset="0"/>
              </a:rPr>
              <a:t>Εκπαίδευσης (ΣΕ) </a:t>
            </a:r>
            <a:r>
              <a:rPr lang="el-GR" sz="2000" dirty="0">
                <a:ea typeface="Verdana" panose="020B0604030504040204" pitchFamily="34" charset="0"/>
              </a:rPr>
              <a:t>και </a:t>
            </a:r>
            <a:r>
              <a:rPr lang="el-GR" sz="2000" b="1" dirty="0">
                <a:ea typeface="Verdana" panose="020B0604030504040204" pitchFamily="34" charset="0"/>
              </a:rPr>
              <a:t>Εκπαίδευσης Ενηλίκων (ΕΕ) </a:t>
            </a:r>
            <a:r>
              <a:rPr lang="el-GR" sz="2000" dirty="0">
                <a:ea typeface="Verdana" panose="020B0604030504040204" pitchFamily="34" charset="0"/>
              </a:rPr>
              <a:t>και δραστηριοποιούνται σε κάποια από τις Χώρες του Προγράμματος, όπως</a:t>
            </a:r>
            <a:r>
              <a:rPr lang="en-US" sz="2000" dirty="0">
                <a:ea typeface="Verdana" panose="020B0604030504040204" pitchFamily="34" charset="0"/>
              </a:rPr>
              <a:t>: </a:t>
            </a:r>
            <a:r>
              <a:rPr lang="el-GR" sz="2000" dirty="0">
                <a:ea typeface="Verdana" panose="020B0604030504040204" pitchFamily="34" charset="0"/>
              </a:rPr>
              <a:t> </a:t>
            </a:r>
          </a:p>
          <a:p>
            <a:pPr algn="l"/>
            <a:endParaRPr lang="en-US" sz="1650" b="0" i="0" u="none" strike="noStrike" baseline="0" dirty="0">
              <a:solidFill>
                <a:srgbClr val="000000"/>
              </a:solidFill>
              <a:latin typeface="Verdana" panose="020B0604030504040204" pitchFamily="34" charset="0"/>
            </a:endParaRPr>
          </a:p>
          <a:p>
            <a:pPr marL="342900" indent="-342900" algn="just">
              <a:buFont typeface="Arial" panose="020B0604020202020204" pitchFamily="34" charset="0"/>
              <a:buChar char="•"/>
            </a:pPr>
            <a:r>
              <a:rPr lang="el-GR" sz="1700" b="1" dirty="0">
                <a:solidFill>
                  <a:srgbClr val="FF0000"/>
                </a:solidFill>
                <a:ea typeface="Verdana" panose="020B0604030504040204" pitchFamily="34" charset="0"/>
              </a:rPr>
              <a:t>Επαγγελματική Εκπαίδευση και Κατάρτιση</a:t>
            </a:r>
            <a:r>
              <a:rPr lang="en-US" sz="1700" b="1" dirty="0">
                <a:solidFill>
                  <a:srgbClr val="FF0000"/>
                </a:solidFill>
                <a:ea typeface="Verdana" panose="020B0604030504040204" pitchFamily="34" charset="0"/>
              </a:rPr>
              <a:t>: </a:t>
            </a:r>
            <a:r>
              <a:rPr lang="el-GR" sz="1650" dirty="0">
                <a:ea typeface="Verdana" panose="020B0604030504040204" pitchFamily="34" charset="0"/>
              </a:rPr>
              <a:t>ΤΕΣΕΚ</a:t>
            </a:r>
            <a:r>
              <a:rPr lang="en-US" sz="1650" dirty="0">
                <a:ea typeface="Verdana" panose="020B0604030504040204" pitchFamily="34" charset="0"/>
              </a:rPr>
              <a:t> </a:t>
            </a:r>
            <a:r>
              <a:rPr lang="el-GR" sz="1650" dirty="0">
                <a:ea typeface="Verdana" panose="020B0604030504040204" pitchFamily="34" charset="0"/>
              </a:rPr>
              <a:t>του</a:t>
            </a:r>
            <a:r>
              <a:rPr lang="en-US" sz="1650" dirty="0">
                <a:ea typeface="Verdana" panose="020B0604030504040204" pitchFamily="34" charset="0"/>
              </a:rPr>
              <a:t> </a:t>
            </a:r>
            <a:r>
              <a:rPr lang="el-GR" sz="1650" dirty="0">
                <a:ea typeface="Verdana" panose="020B0604030504040204" pitchFamily="34" charset="0"/>
              </a:rPr>
              <a:t>ΥΠΑΝ,</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NQF5 (</a:t>
            </a:r>
            <a:r>
              <a:rPr lang="el-GR" sz="1650" dirty="0">
                <a:ea typeface="Verdana" panose="020B0604030504040204" pitchFamily="34" charset="0"/>
              </a:rPr>
              <a:t>συμπεριλαμβάνονται</a:t>
            </a:r>
            <a:r>
              <a:rPr lang="en-US" sz="1650" dirty="0">
                <a:ea typeface="Verdana" panose="020B0604030504040204" pitchFamily="34" charset="0"/>
              </a:rPr>
              <a:t> </a:t>
            </a:r>
            <a:r>
              <a:rPr lang="el-GR" sz="1650" dirty="0">
                <a:ea typeface="Verdana" panose="020B0604030504040204" pitchFamily="34" charset="0"/>
              </a:rPr>
              <a:t>ιδιωτικά</a:t>
            </a:r>
            <a:r>
              <a:rPr lang="en-US" sz="1650" dirty="0">
                <a:ea typeface="Verdana" panose="020B0604030504040204" pitchFamily="34" charset="0"/>
              </a:rPr>
              <a:t> </a:t>
            </a:r>
            <a:r>
              <a:rPr lang="el-GR" sz="1650" dirty="0">
                <a:ea typeface="Verdana" panose="020B0604030504040204" pitchFamily="34" charset="0"/>
              </a:rPr>
              <a:t>κολλέγια</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κρατικά</a:t>
            </a:r>
            <a:r>
              <a:rPr lang="en-US" sz="1650" dirty="0">
                <a:ea typeface="Verdana" panose="020B0604030504040204" pitchFamily="34" charset="0"/>
              </a:rPr>
              <a:t> </a:t>
            </a:r>
            <a:r>
              <a:rPr lang="el-GR" sz="1650" dirty="0">
                <a:ea typeface="Verdana" panose="020B0604030504040204" pitchFamily="34" charset="0"/>
              </a:rPr>
              <a:t>ιδρύματα)</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NQF6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έχουν</a:t>
            </a:r>
            <a:r>
              <a:rPr lang="en-US" sz="1650" dirty="0">
                <a:ea typeface="Verdana" panose="020B0604030504040204" pitchFamily="34" charset="0"/>
              </a:rPr>
              <a:t> </a:t>
            </a:r>
            <a:r>
              <a:rPr lang="el-GR" sz="1650" dirty="0">
                <a:ea typeface="Verdana" panose="020B0604030504040204" pitchFamily="34" charset="0"/>
              </a:rPr>
              <a:t>επαγγελματικούς</a:t>
            </a:r>
            <a:r>
              <a:rPr lang="en-US" sz="1650" dirty="0">
                <a:ea typeface="Verdana" panose="020B0604030504040204" pitchFamily="34" charset="0"/>
              </a:rPr>
              <a:t> </a:t>
            </a:r>
            <a:r>
              <a:rPr lang="el-GR" sz="1650" dirty="0">
                <a:ea typeface="Verdana" panose="020B0604030504040204" pitchFamily="34" charset="0"/>
              </a:rPr>
              <a:t>κλάδους</a:t>
            </a:r>
            <a:r>
              <a:rPr lang="en-US" sz="1650" dirty="0">
                <a:ea typeface="Verdana" panose="020B0604030504040204" pitchFamily="34" charset="0"/>
              </a:rPr>
              <a:t> </a:t>
            </a:r>
            <a:r>
              <a:rPr lang="el-GR" sz="1650" dirty="0">
                <a:ea typeface="Verdana" panose="020B0604030504040204" pitchFamily="34" charset="0"/>
              </a:rPr>
              <a:t>σπουδών</a:t>
            </a:r>
            <a:r>
              <a:rPr lang="en-US" sz="1650" dirty="0">
                <a:ea typeface="Verdana" panose="020B0604030504040204" pitchFamily="34" charset="0"/>
              </a:rPr>
              <a:t> </a:t>
            </a:r>
            <a:r>
              <a:rPr lang="el-GR" sz="1650" dirty="0">
                <a:ea typeface="Verdana" panose="020B0604030504040204" pitchFamily="34" charset="0"/>
              </a:rPr>
              <a:t>πιστοποιημένους</a:t>
            </a:r>
            <a:r>
              <a:rPr lang="en-US" sz="1650" dirty="0">
                <a:ea typeface="Verdana" panose="020B0604030504040204" pitchFamily="34" charset="0"/>
              </a:rPr>
              <a:t> </a:t>
            </a:r>
            <a:r>
              <a:rPr lang="el-GR" sz="1650" dirty="0">
                <a:ea typeface="Verdana" panose="020B0604030504040204" pitchFamily="34" charset="0"/>
              </a:rPr>
              <a:t>από</a:t>
            </a:r>
            <a:r>
              <a:rPr lang="en-US" sz="1650" dirty="0">
                <a:ea typeface="Verdana" panose="020B0604030504040204" pitchFamily="34" charset="0"/>
              </a:rPr>
              <a:t> </a:t>
            </a:r>
            <a:r>
              <a:rPr lang="el-GR" sz="1650" dirty="0">
                <a:ea typeface="Verdana" panose="020B0604030504040204" pitchFamily="34" charset="0"/>
              </a:rPr>
              <a:t>το</a:t>
            </a:r>
            <a:r>
              <a:rPr lang="en-US" sz="1650" dirty="0">
                <a:ea typeface="Verdana" panose="020B0604030504040204" pitchFamily="34" charset="0"/>
              </a:rPr>
              <a:t> </a:t>
            </a:r>
            <a:r>
              <a:rPr lang="el-GR" sz="1650" dirty="0">
                <a:ea typeface="Verdana" panose="020B0604030504040204" pitchFamily="34" charset="0"/>
              </a:rPr>
              <a:t>ΔΙΠΑΕ</a:t>
            </a:r>
            <a:r>
              <a:rPr lang="en-US" sz="1650" dirty="0">
                <a:ea typeface="Verdana" panose="020B0604030504040204" pitchFamily="34" charset="0"/>
              </a:rPr>
              <a:t>, O</a:t>
            </a:r>
            <a:r>
              <a:rPr lang="el-GR" sz="1650" dirty="0" err="1">
                <a:ea typeface="Verdana" panose="020B0604030504040204" pitchFamily="34" charset="0"/>
              </a:rPr>
              <a:t>ργανισμοί</a:t>
            </a:r>
            <a:r>
              <a:rPr lang="el-GR" sz="1650" dirty="0">
                <a:ea typeface="Verdana" panose="020B0604030504040204" pitchFamily="34" charset="0"/>
              </a:rPr>
              <a:t>/Κέντρα</a:t>
            </a:r>
            <a:r>
              <a:rPr lang="en-US" sz="1650" dirty="0">
                <a:ea typeface="Verdana" panose="020B0604030504040204" pitchFamily="34" charset="0"/>
              </a:rPr>
              <a:t> </a:t>
            </a:r>
            <a:r>
              <a:rPr lang="el-GR" sz="1650" dirty="0">
                <a:ea typeface="Verdana" panose="020B0604030504040204" pitchFamily="34" charset="0"/>
              </a:rPr>
              <a:t>αρχικής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κατάρτισης</a:t>
            </a:r>
            <a:r>
              <a:rPr lang="en-US" sz="1650" dirty="0">
                <a:ea typeface="Verdana" panose="020B0604030504040204" pitchFamily="34" charset="0"/>
              </a:rPr>
              <a:t> </a:t>
            </a:r>
            <a:r>
              <a:rPr lang="el-GR" sz="1650" dirty="0">
                <a:ea typeface="Verdana" panose="020B0604030504040204" pitchFamily="34" charset="0"/>
              </a:rPr>
              <a:t>(</a:t>
            </a:r>
            <a:r>
              <a:rPr lang="el-GR" sz="1650" dirty="0" err="1">
                <a:ea typeface="Verdana" panose="020B0604030504040204" pitchFamily="34" charset="0"/>
              </a:rPr>
              <a:t>iVET</a:t>
            </a:r>
            <a:r>
              <a:rPr lang="el-GR" sz="1650" dirty="0">
                <a:ea typeface="Verdana" panose="020B0604030504040204" pitchFamily="34" charset="0"/>
              </a:rPr>
              <a:t>) ή</a:t>
            </a:r>
            <a:r>
              <a:rPr lang="en-US" sz="1650" dirty="0">
                <a:ea typeface="Verdana" panose="020B0604030504040204" pitchFamily="34" charset="0"/>
              </a:rPr>
              <a:t> </a:t>
            </a:r>
            <a:r>
              <a:rPr lang="el-GR" sz="1650" dirty="0">
                <a:ea typeface="Verdana" panose="020B0604030504040204" pitchFamily="34" charset="0"/>
              </a:rPr>
              <a:t>συνεχούς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Κατάρτισης (CVET),</a:t>
            </a:r>
            <a:r>
              <a:rPr lang="en-US" sz="1650" dirty="0">
                <a:ea typeface="Verdana" panose="020B0604030504040204" pitchFamily="34" charset="0"/>
              </a:rPr>
              <a:t> T</a:t>
            </a:r>
            <a:r>
              <a:rPr lang="el-GR" sz="1650" dirty="0" err="1">
                <a:ea typeface="Verdana" panose="020B0604030504040204" pitchFamily="34" charset="0"/>
              </a:rPr>
              <a:t>οπικοί</a:t>
            </a:r>
            <a:r>
              <a:rPr lang="el-GR" sz="1650" dirty="0">
                <a:ea typeface="Verdana" panose="020B0604030504040204" pitchFamily="34" charset="0"/>
              </a:rPr>
              <a:t>/Εθνικοί</a:t>
            </a:r>
            <a:r>
              <a:rPr lang="en-US" sz="1650" dirty="0">
                <a:ea typeface="Verdana" panose="020B0604030504040204" pitchFamily="34" charset="0"/>
              </a:rPr>
              <a:t> </a:t>
            </a:r>
            <a:r>
              <a:rPr lang="el-GR" sz="1650" dirty="0">
                <a:ea typeface="Verdana" panose="020B0604030504040204" pitchFamily="34" charset="0"/>
              </a:rPr>
              <a:t>φορείς</a:t>
            </a:r>
            <a:r>
              <a:rPr lang="en-US" sz="1650" dirty="0">
                <a:ea typeface="Verdana" panose="020B0604030504040204" pitchFamily="34" charset="0"/>
              </a:rPr>
              <a:t> </a:t>
            </a:r>
            <a:r>
              <a:rPr lang="el-GR" sz="1650" dirty="0">
                <a:ea typeface="Verdana" panose="020B0604030504040204" pitchFamily="34" charset="0"/>
              </a:rPr>
              <a:t>ΕΕΚ</a:t>
            </a:r>
          </a:p>
          <a:p>
            <a:pPr marL="342900" indent="-342900" algn="just">
              <a:buFont typeface="Arial" panose="020B0604020202020204" pitchFamily="34" charset="0"/>
              <a:buChar char="•"/>
            </a:pPr>
            <a:endParaRPr lang="el-GR" sz="1650" dirty="0">
              <a:ea typeface="Verdana" panose="020B0604030504040204" pitchFamily="34" charset="0"/>
            </a:endParaRPr>
          </a:p>
          <a:p>
            <a:pPr marL="285750" indent="-285750" algn="just">
              <a:buFont typeface="Arial" panose="020B0604020202020204" pitchFamily="34" charset="0"/>
              <a:buChar char="•"/>
              <a:defRPr/>
            </a:pPr>
            <a:r>
              <a:rPr lang="el-GR" sz="1700" b="1" dirty="0">
                <a:solidFill>
                  <a:srgbClr val="FF0000"/>
                </a:solidFill>
                <a:ea typeface="Verdana" panose="020B0604030504040204" pitchFamily="34" charset="0"/>
              </a:rPr>
              <a:t>Σχολική εκπαίδευση</a:t>
            </a:r>
            <a:r>
              <a:rPr lang="en-CY" sz="1700" dirty="0">
                <a:solidFill>
                  <a:schemeClr val="tx1">
                    <a:lumMod val="75000"/>
                    <a:lumOff val="25000"/>
                  </a:schemeClr>
                </a:solidFill>
                <a:ea typeface="Verdana" panose="020B0604030504040204" pitchFamily="34" charset="0"/>
                <a:cs typeface="Calibri" panose="020F0502020204030204" pitchFamily="34" charset="0"/>
              </a:rPr>
              <a:t>:</a:t>
            </a:r>
            <a:r>
              <a:rPr lang="el-GR" sz="1700" dirty="0">
                <a:solidFill>
                  <a:schemeClr val="tx1">
                    <a:lumMod val="75000"/>
                    <a:lumOff val="25000"/>
                  </a:schemeClr>
                </a:solidFill>
                <a:ea typeface="Verdana" panose="020B0604030504040204" pitchFamily="34" charset="0"/>
              </a:rPr>
              <a:t> </a:t>
            </a:r>
            <a:r>
              <a:rPr lang="el-GR" sz="1650" dirty="0" err="1">
                <a:ea typeface="Verdana" panose="020B0604030504040204" pitchFamily="34" charset="0"/>
              </a:rPr>
              <a:t>Προδημοτικές</a:t>
            </a:r>
            <a:r>
              <a:rPr lang="el-GR" sz="1650" dirty="0">
                <a:ea typeface="Verdana" panose="020B0604030504040204" pitchFamily="34" charset="0"/>
              </a:rPr>
              <a:t>, Δημοτικά Σχολεία, Γυμνάσια και Λύκεια Μέσης Γενικής Εκπαίδευσης πλήρως αναγνωρισμένα από το ΥΠΑΝ (συμπεριλαμβανομένων και ειδικών σχολείων, σχολείων νοσοκομείων, αθλητικών και μουσικών σχολείων), Ιδιωτικοί και κρατικοί  βρεφοκομικοί και παιδοκομικοί σταθμοί, ΥΠΑΝ, Παιδαγωγικό </a:t>
            </a:r>
            <a:r>
              <a:rPr lang="en-GB" sz="1650" dirty="0">
                <a:ea typeface="Verdana" panose="020B0604030504040204" pitchFamily="34" charset="0"/>
              </a:rPr>
              <a:t>I</a:t>
            </a:r>
            <a:r>
              <a:rPr lang="el-GR" sz="1650" dirty="0" err="1">
                <a:ea typeface="Verdana" panose="020B0604030504040204" pitchFamily="34" charset="0"/>
              </a:rPr>
              <a:t>νστιτούτο</a:t>
            </a:r>
            <a:r>
              <a:rPr lang="el-GR" sz="1650" dirty="0">
                <a:ea typeface="Verdana" panose="020B0604030504040204" pitchFamily="34" charset="0"/>
              </a:rPr>
              <a:t>, Επαρχιακά Γραφεία, Διευθύνσεις Εκπαίδευσης </a:t>
            </a:r>
            <a:r>
              <a:rPr lang="en-GB" sz="1650" dirty="0">
                <a:ea typeface="Verdana" panose="020B0604030504040204" pitchFamily="34" charset="0"/>
              </a:rPr>
              <a:t>Y</a:t>
            </a:r>
            <a:r>
              <a:rPr lang="el-GR" sz="1650" dirty="0">
                <a:ea typeface="Verdana" panose="020B0604030504040204" pitchFamily="34" charset="0"/>
              </a:rPr>
              <a:t>ΠΑΝ, Υπηρεσία Συμβουλευτικής και Επαγγελματικής Αγωγής του ΥΠΑΝ, Υπηρεσία Εκπαιδευτικής Ψυχολογίας του ΥΠΑΝ</a:t>
            </a:r>
          </a:p>
          <a:p>
            <a:pPr marL="285750" indent="-285750" algn="just">
              <a:buFont typeface="Arial" panose="020B0604020202020204" pitchFamily="34" charset="0"/>
              <a:buChar char="•"/>
              <a:defRPr/>
            </a:pPr>
            <a:endParaRPr lang="el-GR" sz="1650" dirty="0">
              <a:ea typeface="Verdana" panose="020B0604030504040204" pitchFamily="34" charset="0"/>
            </a:endParaRPr>
          </a:p>
          <a:p>
            <a:pPr marL="285750" indent="-285750">
              <a:buFont typeface="Arial" panose="020B0604020202020204" pitchFamily="34" charset="0"/>
              <a:buChar char="•"/>
            </a:pPr>
            <a:r>
              <a:rPr lang="el-GR" sz="1700" b="1" dirty="0">
                <a:solidFill>
                  <a:srgbClr val="FF0000"/>
                </a:solidFill>
                <a:ea typeface="Verdana" panose="020B0604030504040204" pitchFamily="34" charset="0"/>
              </a:rPr>
              <a:t>Εκπαίδευση Ενηλίκων: </a:t>
            </a:r>
            <a:r>
              <a:rPr lang="el-GR" sz="1650" dirty="0">
                <a:ea typeface="Verdana" panose="020B0604030504040204" pitchFamily="34" charset="0"/>
              </a:rPr>
              <a:t>Εσπερινά Γυμνάσια – Λύκεια (εξαιρούνται Εσπερινές Τεχνικές Σχολές), Επιμορφωτικά Κέντρα, MKO, Δήμοι/</a:t>
            </a:r>
            <a:r>
              <a:rPr lang="el-GR" sz="1650" dirty="0" err="1">
                <a:ea typeface="Verdana" panose="020B0604030504040204" pitchFamily="34" charset="0"/>
              </a:rPr>
              <a:t>Kοινοτικά</a:t>
            </a:r>
            <a:r>
              <a:rPr lang="el-GR" sz="1650" dirty="0">
                <a:ea typeface="Verdana" panose="020B0604030504040204" pitchFamily="34" charset="0"/>
              </a:rPr>
              <a:t> Συμβούλια, Πολιτιστικά ιδρύματα, Βιβλιοθήκες, Μουσεία, </a:t>
            </a:r>
            <a:r>
              <a:rPr lang="el-GR" sz="1600" dirty="0">
                <a:ea typeface="Verdana" panose="020B0604030504040204" pitchFamily="34" charset="0"/>
              </a:rPr>
              <a:t>Σύνδεσμοι γονέων</a:t>
            </a:r>
            <a:r>
              <a:rPr lang="en-US" sz="1600" dirty="0">
                <a:ea typeface="Verdana" panose="020B0604030504040204" pitchFamily="34" charset="0"/>
              </a:rPr>
              <a:t>, </a:t>
            </a:r>
            <a:r>
              <a:rPr lang="el-GR" sz="1650" dirty="0">
                <a:ea typeface="Verdana" panose="020B0604030504040204" pitchFamily="34" charset="0"/>
              </a:rPr>
              <a:t>Κέντρα απασχόλησης ενηλίκων με ειδικές ανάγκες</a:t>
            </a:r>
            <a:r>
              <a:rPr lang="en-US" sz="1650" dirty="0">
                <a:ea typeface="Verdana" panose="020B0604030504040204" pitchFamily="34" charset="0"/>
              </a:rPr>
              <a:t> , </a:t>
            </a:r>
            <a:r>
              <a:rPr lang="el-GR" sz="1650" dirty="0">
                <a:ea typeface="Verdana" panose="020B0604030504040204" pitchFamily="34" charset="0"/>
              </a:rPr>
              <a:t>Ερευνητικά Κέντρα</a:t>
            </a:r>
            <a:r>
              <a:rPr lang="en-GB" sz="1650" dirty="0">
                <a:ea typeface="Verdana" panose="020B0604030504040204" pitchFamily="34" charset="0"/>
              </a:rPr>
              <a:t>, </a:t>
            </a:r>
            <a:r>
              <a:rPr lang="el-GR" sz="1650" dirty="0">
                <a:ea typeface="Verdana" panose="020B0604030504040204" pitchFamily="34" charset="0"/>
              </a:rPr>
              <a:t>Πανεπιστήμια</a:t>
            </a:r>
            <a:r>
              <a:rPr lang="en-US" sz="1650" dirty="0">
                <a:ea typeface="Verdana" panose="020B0604030504040204" pitchFamily="34" charset="0"/>
              </a:rPr>
              <a:t>, </a:t>
            </a:r>
            <a:r>
              <a:rPr lang="el-GR" sz="1600" dirty="0">
                <a:ea typeface="Verdana" panose="020B0604030504040204" pitchFamily="34" charset="0"/>
              </a:rPr>
              <a:t>Ανθρωπιστικές οργανώσεις</a:t>
            </a:r>
            <a:endParaRPr lang="en-US" sz="1600" dirty="0">
              <a:ea typeface="Verdana" panose="020B0604030504040204" pitchFamily="34" charset="0"/>
            </a:endParaRPr>
          </a:p>
          <a:p>
            <a:pPr algn="ctr"/>
            <a:endParaRPr lang="en-US" sz="1650" dirty="0">
              <a:ea typeface="Verdana" panose="020B0604030504040204" pitchFamily="34" charset="0"/>
            </a:endParaRPr>
          </a:p>
          <a:p>
            <a:pPr algn="ctr"/>
            <a:r>
              <a:rPr lang="el-GR" b="1" dirty="0">
                <a:solidFill>
                  <a:schemeClr val="tx1">
                    <a:lumMod val="75000"/>
                    <a:lumOff val="25000"/>
                  </a:schemeClr>
                </a:solidFill>
                <a:ea typeface="Verdana" panose="020B0604030504040204" pitchFamily="34" charset="0"/>
              </a:rPr>
              <a:t>Αναλυτικός</a:t>
            </a:r>
            <a:r>
              <a:rPr lang="el-GR" b="1" dirty="0">
                <a:ea typeface="Verdana" panose="020B0604030504040204" pitchFamily="34" charset="0"/>
              </a:rPr>
              <a:t> </a:t>
            </a:r>
            <a:r>
              <a:rPr lang="el-GR" b="1" dirty="0">
                <a:ea typeface="Verdana" panose="020B0604030504040204" pitchFamily="34" charset="0"/>
                <a:hlinkClick r:id="rId3"/>
              </a:rPr>
              <a:t>κατάλογος επιλέξιμων οργανισμών </a:t>
            </a:r>
            <a:r>
              <a:rPr lang="el-GR" b="1" dirty="0">
                <a:solidFill>
                  <a:schemeClr val="tx1">
                    <a:lumMod val="75000"/>
                    <a:lumOff val="25000"/>
                  </a:schemeClr>
                </a:solidFill>
                <a:ea typeface="Verdana" panose="020B0604030504040204" pitchFamily="34" charset="0"/>
              </a:rPr>
              <a:t>διαθέσιμος στην ιστοσελίδα του ΙΔΕΠ Διά Βίου Μάθησης </a:t>
            </a:r>
            <a:endParaRPr lang="en-US" b="1" dirty="0">
              <a:solidFill>
                <a:schemeClr val="tx1">
                  <a:lumMod val="75000"/>
                  <a:lumOff val="25000"/>
                </a:schemeClr>
              </a:solidFill>
              <a:ea typeface="Verdana" panose="020B0604030504040204" pitchFamily="34" charset="0"/>
            </a:endParaRPr>
          </a:p>
          <a:p>
            <a:pPr algn="ctr"/>
            <a:endParaRPr lang="en-US" sz="1600" b="1" i="1" dirty="0">
              <a:solidFill>
                <a:srgbClr val="FF0000"/>
              </a:solidFill>
              <a:latin typeface="Verdana" panose="020B0604030504040204" pitchFamily="34" charset="0"/>
            </a:endParaRPr>
          </a:p>
          <a:p>
            <a:endParaRPr lang="el-GR" sz="2000" dirty="0">
              <a:solidFill>
                <a:schemeClr val="tx1">
                  <a:lumMod val="75000"/>
                  <a:lumOff val="25000"/>
                </a:schemeClr>
              </a:solidFill>
              <a:ea typeface="Verdana" panose="020B0604030504040204" pitchFamily="34" charset="0"/>
            </a:endParaRP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171450" indent="-171450" algn="just">
              <a:buFont typeface="Courier New" panose="02070309020205020404" pitchFamily="49" charset="0"/>
              <a:buChar char="o"/>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28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17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22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40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405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C6D5-43A2-9E37-9D15-3A2CAEB20D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4FEDCC-2247-C27E-3DA5-D96E4C8D83E5}"/>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ΠΡΟΣΩΠΙΚΟ</a:t>
            </a:r>
            <a:r>
              <a:rPr lang="el-GR" sz="2800" dirty="0">
                <a:solidFill>
                  <a:schemeClr val="bg1"/>
                </a:solidFill>
                <a:ea typeface="Verdana" panose="020B0604030504040204" pitchFamily="34" charset="0"/>
              </a:rPr>
              <a:t> 1/2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a:extLst>
              <a:ext uri="{FF2B5EF4-FFF2-40B4-BE49-F238E27FC236}">
                <a16:creationId xmlns:a16="http://schemas.microsoft.com/office/drawing/2014/main" id="{E1B4A771-6A19-9352-D920-72714B71AFA7}"/>
              </a:ext>
            </a:extLst>
          </p:cNvPr>
          <p:cNvSpPr txBox="1">
            <a:spLocks/>
          </p:cNvSpPr>
          <p:nvPr/>
        </p:nvSpPr>
        <p:spPr>
          <a:xfrm>
            <a:off x="0" y="774612"/>
            <a:ext cx="11940480" cy="676398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lnSpc>
                <a:spcPct val="120000"/>
              </a:lnSpc>
              <a:spcBef>
                <a:spcPts val="0"/>
              </a:spcBef>
              <a:buNone/>
              <a:defRPr/>
            </a:pPr>
            <a:endParaRPr lang="el-GR" sz="6000" b="1" dirty="0">
              <a:ea typeface="Verdana" panose="020B0604030504040204" pitchFamily="34" charset="0"/>
            </a:endParaRPr>
          </a:p>
          <a:p>
            <a:pPr marL="400050" lvl="1" indent="0" algn="just">
              <a:lnSpc>
                <a:spcPct val="120000"/>
              </a:lnSpc>
              <a:spcBef>
                <a:spcPts val="0"/>
              </a:spcBef>
              <a:buNone/>
              <a:defRPr/>
            </a:pPr>
            <a:r>
              <a:rPr lang="el-GR" sz="6000" b="1" dirty="0">
                <a:ea typeface="Verdana" panose="020B0604030504040204" pitchFamily="34" charset="0"/>
              </a:rPr>
              <a:t>Για τη ΣΕ</a:t>
            </a:r>
            <a:r>
              <a:rPr lang="en-US" sz="6000" b="1" dirty="0">
                <a:ea typeface="Verdana" panose="020B0604030504040204" pitchFamily="34" charset="0"/>
              </a:rPr>
              <a:t>:</a:t>
            </a:r>
            <a:endParaRPr lang="el-GR" sz="6000" b="1" dirty="0">
              <a:ea typeface="Verdana" panose="020B0604030504040204" pitchFamily="34" charset="0"/>
            </a:endParaRP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Διεύθυνσης Δημόσιων και Ιδιωτικών Σχολείων όλων των βαθμίδων </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Σύμβουλοι, Εκπαιδευτικοί Ψυχολόγοι</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Σχολικοί Επιθεωρητές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Προϊστάμενοι</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Επαρχιακών Γραφείων Παιδείας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Διευθυντές</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Διευθύνσεων Εκπαίδευσης ΥΠΑΝ</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Αποσπασμένοι εκπαιδευτικοί στο Παιδαγωγικό Ινστιτούτο κτλ.</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δημόσιων φορέων και συντονιστικών σωμάτων που δραστηριοποιούνται στον τομέα της Σχολικής Εκπαίδευσης</a:t>
            </a:r>
            <a:endParaRPr lang="en-US" sz="6000" dirty="0">
              <a:ea typeface="Verdana" panose="020B0604030504040204" pitchFamily="34" charset="0"/>
            </a:endParaRPr>
          </a:p>
          <a:p>
            <a:pPr marL="457200" lvl="1" indent="0">
              <a:lnSpc>
                <a:spcPct val="120000"/>
              </a:lnSpc>
              <a:spcBef>
                <a:spcPts val="0"/>
              </a:spcBef>
              <a:buNone/>
              <a:defRPr/>
            </a:pPr>
            <a:r>
              <a:rPr lang="el-GR" sz="6000" b="1" dirty="0">
                <a:ea typeface="Verdana" panose="020B0604030504040204" pitchFamily="34" charset="0"/>
              </a:rPr>
              <a:t>Για την ΕΕΚ</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της Διεύθυνσης Δευτεροβάθμιων Τεχνικών και Επαγγελματικών Σχολών Εκπαίδευσης και Κατάρτισης (ΤΕΣΕΚ)</a:t>
            </a:r>
            <a:endParaRPr lang="en-US" sz="6000"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σε ιδρύματα/κέντρα αρχικής και συνεχούς ΕΕΚ </a:t>
            </a:r>
            <a:endParaRPr lang="en-US" sz="6000" b="1"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Εσπερινών Γυμνασίων – Λυκείων </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Λειτουργοί Διεθνούς Κινητικότητας (International </a:t>
            </a:r>
            <a:r>
              <a:rPr lang="el-GR" sz="6000" dirty="0" err="1">
                <a:ea typeface="Verdana" panose="020B0604030504040204" pitchFamily="34" charset="0"/>
              </a:rPr>
              <a:t>Mobility</a:t>
            </a:r>
            <a:r>
              <a:rPr lang="el-GR" sz="6000" dirty="0">
                <a:ea typeface="Verdana" panose="020B0604030504040204" pitchFamily="34" charset="0"/>
              </a:rPr>
              <a:t> </a:t>
            </a:r>
            <a:r>
              <a:rPr lang="el-GR" sz="6000" dirty="0" err="1">
                <a:ea typeface="Verdana" panose="020B0604030504040204" pitchFamily="34" charset="0"/>
              </a:rPr>
              <a:t>Officers</a:t>
            </a:r>
            <a:r>
              <a:rPr lang="el-GR" sz="6000" dirty="0">
                <a:ea typeface="Verdana" panose="020B0604030504040204" pitchFamily="34" charset="0"/>
              </a:rPr>
              <a:t>), Σύμβουλοι</a:t>
            </a:r>
          </a:p>
          <a:p>
            <a:pPr marL="457200" lvl="1" indent="0">
              <a:lnSpc>
                <a:spcPct val="120000"/>
              </a:lnSpc>
              <a:spcBef>
                <a:spcPts val="0"/>
              </a:spcBef>
              <a:buNone/>
              <a:defRPr/>
            </a:pPr>
            <a:r>
              <a:rPr lang="el-GR" sz="6000" b="1" dirty="0">
                <a:ea typeface="Verdana" panose="020B0604030504040204" pitchFamily="34" charset="0"/>
              </a:rPr>
              <a:t>Για την ΕΕ</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και Μέλη Διεύθυνσης Εσπερινών Γυμνασίων-Λυκείων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οργανισμών που παρέχουν εκπαίδευση σε ενήλικες</a:t>
            </a:r>
            <a:r>
              <a:rPr lang="en-US" sz="6000" dirty="0">
                <a:ea typeface="Verdana" panose="020B0604030504040204" pitchFamily="34" charset="0"/>
              </a:rPr>
              <a:t> </a:t>
            </a:r>
            <a:endParaRPr lang="el-GR" sz="6000"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κέντρων απασχόλησης ατόμων με ειδικές ανάγκες</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ΜΚΟ, Πολιτιστικών Ιδρυμάτων, Βιβλιοθηκών και Μουσείων </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Τμήματος Φυλακών</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Μέλη Συνδέσμων Γονέων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Άτομα που χαράζουν πολιτική στον Τομέα της ΕΕ, π.χ. λειτουργοί του ΥΠΑΝ - Σύμβουλοι Εκπαίδευσης Ενηλίκων</a:t>
            </a:r>
            <a:endParaRPr lang="en-US" sz="6000" b="1" dirty="0">
              <a:ea typeface="Verdana" panose="020B0604030504040204" pitchFamily="34" charset="0"/>
            </a:endParaRPr>
          </a:p>
          <a:p>
            <a:pPr marL="0" indent="0">
              <a:lnSpc>
                <a:spcPct val="120000"/>
              </a:lnSpc>
              <a:spcBef>
                <a:spcPts val="0"/>
              </a:spcBef>
              <a:buNone/>
            </a:pPr>
            <a:endParaRPr lang="en-US" sz="6000" dirty="0">
              <a:solidFill>
                <a:schemeClr val="tx1">
                  <a:lumMod val="75000"/>
                  <a:lumOff val="25000"/>
                </a:schemeClr>
              </a:solidFill>
              <a:ea typeface="Verdana" panose="020B0604030504040204" pitchFamily="34" charset="0"/>
            </a:endParaRPr>
          </a:p>
          <a:p>
            <a:pPr marL="0" indent="0" algn="ctr">
              <a:buNone/>
            </a:pPr>
            <a:r>
              <a:rPr lang="el-GR" sz="6000" b="1" i="0" u="none" strike="noStrike" baseline="0" dirty="0">
                <a:solidFill>
                  <a:srgbClr val="FF0000"/>
                </a:solidFill>
                <a:latin typeface="Calibri" panose="020F0502020204030204" pitchFamily="34" charset="0"/>
              </a:rPr>
              <a:t>! Ο πιο πάνω κατάλογος δεν είναι εξαντλητικός. ! </a:t>
            </a:r>
          </a:p>
          <a:p>
            <a:pPr marL="0" indent="0" algn="ctr">
              <a:buNone/>
            </a:pPr>
            <a:r>
              <a:rPr lang="el-GR" sz="60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εργασιακή σχέση του με τον συμμετέχοντα. !</a:t>
            </a:r>
          </a:p>
          <a:p>
            <a:pPr marL="0" indent="0" algn="ctr">
              <a:buNone/>
            </a:pPr>
            <a:r>
              <a:rPr lang="el-GR" sz="6000" b="1" i="0" u="none" strike="noStrike" baseline="0" dirty="0">
                <a:solidFill>
                  <a:srgbClr val="FF0000"/>
                </a:solidFill>
                <a:latin typeface="Calibri" panose="020F0502020204030204" pitchFamily="34" charset="0"/>
              </a:rPr>
              <a:t>! Η συμμετοχή ατόμων με </a:t>
            </a:r>
            <a:r>
              <a:rPr lang="el-GR" sz="6000" b="1" i="0" u="none" strike="noStrike" baseline="0" dirty="0">
                <a:latin typeface="Calibri" panose="020F0502020204030204" pitchFamily="34" charset="0"/>
                <a:hlinkClick r:id="rId3"/>
              </a:rPr>
              <a:t>λιγότερες ευκαιρίες </a:t>
            </a:r>
            <a:r>
              <a:rPr lang="el-GR" sz="6000" b="1" i="0" u="none" strike="noStrike" baseline="0" dirty="0">
                <a:solidFill>
                  <a:srgbClr val="FF0000"/>
                </a:solidFill>
                <a:latin typeface="Calibri" panose="020F0502020204030204" pitchFamily="34" charset="0"/>
              </a:rPr>
              <a:t>αποτελεί προτεραιότητα του Προγράμματος. !</a:t>
            </a:r>
            <a:endParaRPr lang="el-GR" sz="6000" baseline="0" dirty="0">
              <a:solidFill>
                <a:srgbClr val="FF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6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6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a:extLst>
              <a:ext uri="{FF2B5EF4-FFF2-40B4-BE49-F238E27FC236}">
                <a16:creationId xmlns:a16="http://schemas.microsoft.com/office/drawing/2014/main" id="{7A479624-8C7A-ABAA-D662-CB1ADA55CC5A}"/>
              </a:ext>
            </a:extLst>
          </p:cNvPr>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516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F8AAC-2DAA-0346-B3D2-B832D159BF4C}"/>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ΕΚΠΑΙΔΕΥΟΜΕΝΟΙ </a:t>
            </a:r>
            <a:r>
              <a:rPr lang="el-GR" sz="2800" dirty="0">
                <a:solidFill>
                  <a:schemeClr val="bg1"/>
                </a:solidFill>
                <a:ea typeface="Verdana" panose="020B0604030504040204" pitchFamily="34" charset="0"/>
              </a:rPr>
              <a:t>2/2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p:cNvSpPr txBox="1">
            <a:spLocks/>
          </p:cNvSpPr>
          <p:nvPr/>
        </p:nvSpPr>
        <p:spPr>
          <a:xfrm>
            <a:off x="403920" y="966570"/>
            <a:ext cx="11587554" cy="629964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 ΣΕ και ΕΕΚ</a:t>
            </a:r>
            <a:r>
              <a:rPr lang="en-US" sz="3800" b="1" dirty="0">
                <a:ea typeface="Verdana" panose="020B0604030504040204" pitchFamily="34" charset="0"/>
              </a:rPr>
              <a:t>:</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 Μαθητές δημόσιων και ιδιωτικών σχολείων</a:t>
            </a:r>
            <a:endParaRPr lang="en-US" sz="3800" dirty="0">
              <a:ea typeface="Verdana" panose="020B0604030504040204" pitchFamily="34" charset="0"/>
            </a:endParaRPr>
          </a:p>
          <a:p>
            <a:pPr marL="0" indent="0" algn="just">
              <a:lnSpc>
                <a:spcPct val="120000"/>
              </a:lnSpc>
              <a:spcBef>
                <a:spcPts val="0"/>
              </a:spcBef>
              <a:buNone/>
              <a:defRPr/>
            </a:pPr>
            <a:endParaRPr lang="en-US" sz="38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a:t>
            </a:r>
            <a:r>
              <a:rPr lang="en-US" sz="3800" b="1" dirty="0">
                <a:ea typeface="Verdana" panose="020B0604030504040204" pitchFamily="34" charset="0"/>
              </a:rPr>
              <a:t>: </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Εκπαιδευόμενοι σε προγράμματα εκπαίδευσης ενηλίκων</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Εκπαιδευόμενοι Εσπερινών Γυμνασίων – Λυκείων (εξαιρούνται Εσπερινές Τεχνικές Σχολές)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κέντρων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ινστιτούτων εκπαίδευσης</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επιμόρφωσης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ΜΚΟ</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3800" dirty="0" err="1">
                <a:ea typeface="Verdana" panose="020B0604030504040204" pitchFamily="34" charset="0"/>
              </a:rPr>
              <a:t>αιτητές</a:t>
            </a:r>
            <a:r>
              <a:rPr lang="el-GR" sz="38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Αλλόγλωσσοι που φοιτούν σε σχολεία γλωσσών με σκοπό την ένταξη τους στην τοπική κοινωνία/κουλτούρα</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σωματείων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ομοσπονδιών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ιδρυμάτων για ευάλωτες ομάδες στόχου (π.χ. μονογονεϊκές οικογένειες)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σε Κέντρα απασχόλησης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ιδρύματα για άτομα με ειδικές ανάγκες</a:t>
            </a:r>
            <a:r>
              <a:rPr lang="el-GR" sz="3800" dirty="0">
                <a:solidFill>
                  <a:prstClr val="black"/>
                </a:solidFill>
                <a:ea typeface="Verdana" panose="020B0604030504040204" pitchFamily="34" charset="0"/>
              </a:rPr>
              <a:t>, με σκοπό την εκπαίδευσή τους για ένταξη στο κοινωνικό σύνολο</a:t>
            </a:r>
            <a:r>
              <a:rPr lang="en-US" sz="3800" dirty="0">
                <a:solidFill>
                  <a:prstClr val="black"/>
                </a:solidFill>
                <a:ea typeface="Verdana" panose="020B0604030504040204" pitchFamily="34" charset="0"/>
              </a:rPr>
              <a:t> </a:t>
            </a:r>
            <a:r>
              <a:rPr lang="el-GR" sz="3800" dirty="0">
                <a:solidFill>
                  <a:prstClr val="black"/>
                </a:solidFill>
                <a:ea typeface="Verdana" panose="020B0604030504040204" pitchFamily="34" charset="0"/>
              </a:rPr>
              <a:t>/</a:t>
            </a:r>
            <a:r>
              <a:rPr lang="en-US" sz="3800" dirty="0">
                <a:solidFill>
                  <a:prstClr val="black"/>
                </a:solidFill>
                <a:ea typeface="Verdana" panose="020B0604030504040204" pitchFamily="34" charset="0"/>
              </a:rPr>
              <a:t> </a:t>
            </a:r>
            <a:r>
              <a:rPr lang="el-GR" sz="3800" dirty="0">
                <a:solidFill>
                  <a:prstClr val="black"/>
                </a:solidFill>
                <a:ea typeface="Verdana" panose="020B0604030504040204" pitchFamily="34" charset="0"/>
              </a:rPr>
              <a:t>απασχόληση</a:t>
            </a:r>
            <a:endParaRPr lang="el-GR" sz="3800" dirty="0">
              <a:solidFill>
                <a:sysClr val="windowText" lastClr="000000"/>
              </a:solidFill>
              <a:ea typeface="Verdana" panose="020B0604030504040204" pitchFamily="34" charset="0"/>
            </a:endParaRPr>
          </a:p>
          <a:p>
            <a:pPr marL="0" indent="0" algn="just">
              <a:lnSpc>
                <a:spcPct val="120000"/>
              </a:lnSpc>
              <a:spcBef>
                <a:spcPts val="0"/>
              </a:spcBef>
              <a:buNone/>
              <a:defRPr/>
            </a:pPr>
            <a:endParaRPr lang="en-US" sz="38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ΕΕΚ</a:t>
            </a:r>
            <a:r>
              <a:rPr lang="en-US" sz="3800" b="1" dirty="0">
                <a:ea typeface="Verdana" panose="020B0604030504040204" pitchFamily="34" charset="0"/>
              </a:rPr>
              <a:t>:</a:t>
            </a:r>
            <a:endParaRPr lang="en-US" sz="3800" b="1" i="0" u="none" strike="noStrike" baseline="0" dirty="0">
              <a:latin typeface="Verdana Pro" panose="020B0604030504040204" pitchFamily="34" charset="0"/>
            </a:endParaRP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Εκπαιδευόμενοι</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(εγγεγραμμένοι</a:t>
            </a:r>
            <a:r>
              <a:rPr lang="en-US" sz="3800" dirty="0">
                <a:ea typeface="Verdana" panose="020B0604030504040204" pitchFamily="34" charset="0"/>
              </a:rPr>
              <a:t> </a:t>
            </a:r>
            <a:r>
              <a:rPr lang="el-GR" sz="3800" dirty="0">
                <a:ea typeface="Verdana" panose="020B0604030504040204" pitchFamily="34" charset="0"/>
              </a:rPr>
              <a:t>σε</a:t>
            </a:r>
            <a:r>
              <a:rPr lang="en-US" sz="3800" dirty="0">
                <a:ea typeface="Verdana" panose="020B0604030504040204" pitchFamily="34" charset="0"/>
              </a:rPr>
              <a:t> </a:t>
            </a:r>
            <a:r>
              <a:rPr lang="el-GR" sz="3800" dirty="0">
                <a:ea typeface="Verdana" panose="020B0604030504040204" pitchFamily="34" charset="0"/>
              </a:rPr>
              <a:t>επιλέξιμο</a:t>
            </a:r>
            <a:r>
              <a:rPr lang="en-US" sz="3800" dirty="0">
                <a:ea typeface="Verdana" panose="020B0604030504040204" pitchFamily="34" charset="0"/>
              </a:rPr>
              <a:t> </a:t>
            </a:r>
            <a:r>
              <a:rPr lang="el-GR" sz="3800" dirty="0">
                <a:ea typeface="Verdana" panose="020B0604030504040204" pitchFamily="34" charset="0"/>
              </a:rPr>
              <a:t>πρόγραμμα</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Πρόσφατοι</a:t>
            </a:r>
            <a:r>
              <a:rPr lang="en-US" sz="3800" dirty="0">
                <a:ea typeface="Verdana" panose="020B0604030504040204" pitchFamily="34" charset="0"/>
              </a:rPr>
              <a:t> </a:t>
            </a:r>
            <a:r>
              <a:rPr lang="el-GR" sz="3800" dirty="0">
                <a:ea typeface="Verdana" panose="020B0604030504040204" pitchFamily="34" charset="0"/>
              </a:rPr>
              <a:t>απόφοιτοι</a:t>
            </a:r>
            <a:r>
              <a:rPr lang="en-US" sz="3800" dirty="0">
                <a:ea typeface="Verdana" panose="020B0604030504040204" pitchFamily="34" charset="0"/>
              </a:rPr>
              <a:t> </a:t>
            </a:r>
            <a:r>
              <a:rPr lang="el-GR" sz="3800" dirty="0">
                <a:ea typeface="Verdana" panose="020B0604030504040204" pitchFamily="34" charset="0"/>
              </a:rPr>
              <a:t>επιλέξιμων</a:t>
            </a:r>
            <a:r>
              <a:rPr lang="en-US" sz="3800" dirty="0">
                <a:ea typeface="Verdana" panose="020B0604030504040204" pitchFamily="34" charset="0"/>
              </a:rPr>
              <a:t> </a:t>
            </a:r>
            <a:r>
              <a:rPr lang="el-GR" sz="3800" dirty="0">
                <a:ea typeface="Verdana" panose="020B0604030504040204" pitchFamily="34" charset="0"/>
              </a:rPr>
              <a:t>προγραμμάτων</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εντός</a:t>
            </a:r>
            <a:r>
              <a:rPr lang="en-US" sz="3800" dirty="0">
                <a:ea typeface="Verdana" panose="020B0604030504040204" pitchFamily="34" charset="0"/>
              </a:rPr>
              <a:t> </a:t>
            </a:r>
            <a:r>
              <a:rPr lang="el-GR" sz="3800" dirty="0">
                <a:ea typeface="Verdana" panose="020B0604030504040204" pitchFamily="34" charset="0"/>
              </a:rPr>
              <a:t>12</a:t>
            </a:r>
            <a:r>
              <a:rPr lang="en-US" sz="3800" dirty="0">
                <a:ea typeface="Verdana" panose="020B0604030504040204" pitchFamily="34" charset="0"/>
              </a:rPr>
              <a:t> </a:t>
            </a:r>
            <a:r>
              <a:rPr lang="el-GR" sz="3800" dirty="0">
                <a:ea typeface="Verdana" panose="020B0604030504040204" pitchFamily="34" charset="0"/>
              </a:rPr>
              <a:t>μηνών</a:t>
            </a:r>
            <a:r>
              <a:rPr lang="en-US" sz="3800" dirty="0">
                <a:ea typeface="Verdana" panose="020B0604030504040204" pitchFamily="34" charset="0"/>
              </a:rPr>
              <a:t> </a:t>
            </a:r>
            <a:r>
              <a:rPr lang="el-GR" sz="3800" dirty="0">
                <a:ea typeface="Verdana" panose="020B0604030504040204" pitchFamily="34" charset="0"/>
              </a:rPr>
              <a:t>μετά</a:t>
            </a:r>
            <a:r>
              <a:rPr lang="en-US" sz="3800" dirty="0">
                <a:ea typeface="Verdana" panose="020B0604030504040204" pitchFamily="34" charset="0"/>
              </a:rPr>
              <a:t> </a:t>
            </a:r>
            <a:r>
              <a:rPr lang="el-GR" sz="3800" dirty="0">
                <a:ea typeface="Verdana" panose="020B0604030504040204" pitchFamily="34" charset="0"/>
              </a:rPr>
              <a:t>την</a:t>
            </a:r>
            <a:r>
              <a:rPr lang="en-US" sz="3800" dirty="0">
                <a:ea typeface="Verdana" panose="020B0604030504040204" pitchFamily="34" charset="0"/>
              </a:rPr>
              <a:t> </a:t>
            </a:r>
            <a:r>
              <a:rPr lang="el-GR" sz="3800" dirty="0">
                <a:ea typeface="Verdana" panose="020B0604030504040204" pitchFamily="34" charset="0"/>
              </a:rPr>
              <a:t>αποφοίτησή</a:t>
            </a:r>
            <a:r>
              <a:rPr lang="en-US" sz="3800" dirty="0">
                <a:ea typeface="Verdana" panose="020B0604030504040204" pitchFamily="34" charset="0"/>
              </a:rPr>
              <a:t> </a:t>
            </a:r>
            <a:r>
              <a:rPr lang="el-GR" sz="3800" dirty="0">
                <a:ea typeface="Verdana" panose="020B0604030504040204" pitchFamily="34" charset="0"/>
              </a:rPr>
              <a:t>τους</a:t>
            </a: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Εκπαιδευόμενοι που ανήκουν σε ευάλωτες ομάδες στόχου ή περιθωριοποιημένες ομάδες ατόμων</a:t>
            </a:r>
            <a:endParaRPr lang="en-US" sz="3800" dirty="0">
              <a:ea typeface="Verdana" panose="020B0604030504040204" pitchFamily="34" charset="0"/>
            </a:endParaRPr>
          </a:p>
          <a:p>
            <a:pPr marL="0" indent="0">
              <a:lnSpc>
                <a:spcPct val="120000"/>
              </a:lnSpc>
              <a:spcBef>
                <a:spcPts val="0"/>
              </a:spcBef>
              <a:buNone/>
            </a:pPr>
            <a:endParaRPr lang="el-GR" sz="3800" dirty="0">
              <a:ea typeface="Verdana" panose="020B0604030504040204" pitchFamily="34" charset="0"/>
            </a:endParaRPr>
          </a:p>
          <a:p>
            <a:pPr marL="0" indent="0">
              <a:lnSpc>
                <a:spcPct val="120000"/>
              </a:lnSpc>
              <a:spcBef>
                <a:spcPts val="0"/>
              </a:spcBef>
              <a:buNone/>
            </a:pPr>
            <a:endParaRPr lang="el-GR" sz="3800" dirty="0">
              <a:solidFill>
                <a:schemeClr val="tx1">
                  <a:lumMod val="75000"/>
                  <a:lumOff val="25000"/>
                </a:schemeClr>
              </a:solidFill>
              <a:ea typeface="Verdana" panose="020B0604030504040204" pitchFamily="34" charset="0"/>
            </a:endParaRP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επίσημη σύνδεσή του με τον συμμετέχοντα ! </a:t>
            </a: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Η συμμετοχή ατόμων με </a:t>
            </a:r>
            <a:r>
              <a:rPr lang="el-GR" sz="3800" b="1" i="0" u="none" strike="noStrike" baseline="0" dirty="0">
                <a:latin typeface="Calibri" panose="020F0502020204030204" pitchFamily="34" charset="0"/>
                <a:hlinkClick r:id="rId3"/>
              </a:rPr>
              <a:t>λιγότερες ευκαιρίες </a:t>
            </a:r>
            <a:r>
              <a:rPr lang="el-GR" sz="3800" b="1" i="0" u="none" strike="noStrike" baseline="0" dirty="0">
                <a:solidFill>
                  <a:srgbClr val="FF0000"/>
                </a:solidFill>
                <a:latin typeface="Calibri" panose="020F0502020204030204" pitchFamily="34" charset="0"/>
              </a:rPr>
              <a:t>αποτελεί προτεραιότητα του Προγράμματος !</a:t>
            </a:r>
            <a:endParaRPr lang="el-GR" sz="3800" baseline="0" dirty="0">
              <a:solidFill>
                <a:srgbClr val="FF0000"/>
              </a:solidFill>
              <a:latin typeface="Calibri"/>
            </a:endParaRPr>
          </a:p>
          <a:p>
            <a:pPr>
              <a:lnSpc>
                <a:spcPct val="150000"/>
              </a:lnSpc>
              <a:buFont typeface="Wingdings" panose="05000000000000000000" pitchFamily="2" charset="2"/>
              <a:buChar char="ü"/>
              <a:defRPr/>
            </a:pPr>
            <a:endParaRPr lang="en-GB" sz="1800" dirty="0"/>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lang="el-GR" sz="2000" baseline="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2631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701964" y="60190"/>
            <a:ext cx="10198629" cy="523220"/>
          </a:xfrm>
          <a:prstGeom prst="rect">
            <a:avLst/>
          </a:prstGeom>
          <a:noFill/>
        </p:spPr>
        <p:txBody>
          <a:bodyPr wrap="square" rtlCol="0">
            <a:spAutoFit/>
          </a:bodyPr>
          <a:lstStyle/>
          <a:p>
            <a:pPr algn="ctr"/>
            <a:r>
              <a:rPr lang="el-GR" sz="2800" dirty="0">
                <a:solidFill>
                  <a:schemeClr val="bg1"/>
                </a:solidFill>
                <a:ea typeface="Verdana" panose="020B0604030504040204" pitchFamily="34" charset="0"/>
              </a:rPr>
              <a:t>Επιλέξιμες Δραστηριότητες Κινητικότητας - </a:t>
            </a:r>
            <a:r>
              <a:rPr lang="el-GR" sz="2800" dirty="0">
                <a:solidFill>
                  <a:srgbClr val="FF0000"/>
                </a:solidFill>
                <a:ea typeface="Verdana" panose="020B0604030504040204" pitchFamily="34" charset="0"/>
              </a:rPr>
              <a:t>Προσωπικού</a:t>
            </a:r>
            <a:endParaRPr lang="en-GB" sz="2800" dirty="0">
              <a:solidFill>
                <a:srgbClr val="FF0000"/>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517585089"/>
              </p:ext>
            </p:extLst>
          </p:nvPr>
        </p:nvGraphicFramePr>
        <p:xfrm>
          <a:off x="572868" y="685953"/>
          <a:ext cx="11082002" cy="2651760"/>
        </p:xfrm>
        <a:graphic>
          <a:graphicData uri="http://schemas.openxmlformats.org/drawingml/2006/table">
            <a:tbl>
              <a:tblPr firstRow="1" bandRow="1">
                <a:tableStyleId>{93296810-A885-4BE3-A3E7-6D5BEEA58F35}</a:tableStyleId>
              </a:tblPr>
              <a:tblGrid>
                <a:gridCol w="940059">
                  <a:extLst>
                    <a:ext uri="{9D8B030D-6E8A-4147-A177-3AD203B41FA5}">
                      <a16:colId xmlns:a16="http://schemas.microsoft.com/office/drawing/2014/main" val="20000"/>
                    </a:ext>
                  </a:extLst>
                </a:gridCol>
                <a:gridCol w="6393679">
                  <a:extLst>
                    <a:ext uri="{9D8B030D-6E8A-4147-A177-3AD203B41FA5}">
                      <a16:colId xmlns:a16="http://schemas.microsoft.com/office/drawing/2014/main" val="20001"/>
                    </a:ext>
                  </a:extLst>
                </a:gridCol>
                <a:gridCol w="3748264">
                  <a:extLst>
                    <a:ext uri="{9D8B030D-6E8A-4147-A177-3AD203B41FA5}">
                      <a16:colId xmlns:a16="http://schemas.microsoft.com/office/drawing/2014/main" val="20002"/>
                    </a:ext>
                  </a:extLst>
                </a:gridCol>
              </a:tblGrid>
              <a:tr h="496989">
                <a:tc>
                  <a:txBody>
                    <a:bodyPr/>
                    <a:lstStyle/>
                    <a:p>
                      <a:endParaRPr lang="en-US" sz="1400" dirty="0">
                        <a:solidFill>
                          <a:schemeClr val="bg1"/>
                        </a:solidFill>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rPr>
                        <a:t>Δραστηριότητα</a:t>
                      </a:r>
                      <a:endParaRPr lang="en-US" sz="1800" kern="1200" dirty="0">
                        <a:solidFill>
                          <a:schemeClr val="bg1"/>
                        </a:solidFill>
                        <a:latin typeface="+mn-lt"/>
                        <a:ea typeface="Verdana" panose="020B060403050404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 δραστηριότητας</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Μαθήματα &amp; κατάρτιση</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(Courses &amp; Training)</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10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Εργασίες διδασκαλίας ή κατάρτισης</a:t>
                      </a:r>
                      <a:endParaRPr lang="en-US" sz="16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mn-lt"/>
                          <a:ea typeface="Verdana" panose="020B0604030504040204" pitchFamily="34" charset="0"/>
                          <a:cs typeface="+mn-cs"/>
                        </a:rPr>
                        <a:t>(</a:t>
                      </a:r>
                      <a:r>
                        <a:rPr lang="en-US" sz="1600" b="0" dirty="0"/>
                        <a:t>Teaching or training assignments)</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 –</a:t>
                      </a:r>
                      <a:r>
                        <a:rPr lang="el-GR" sz="1600" kern="1200" baseline="0" dirty="0">
                          <a:latin typeface="+mn-lt"/>
                          <a:ea typeface="Verdana" panose="020B0604030504040204" pitchFamily="34" charset="0"/>
                        </a:rPr>
                        <a:t> 365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r h="2027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i="0" u="none" strike="noStrike" kern="1200" baseline="0" dirty="0">
                          <a:solidFill>
                            <a:schemeClr val="dk1"/>
                          </a:solidFill>
                          <a:latin typeface="+mn-lt"/>
                          <a:ea typeface="+mn-ea"/>
                          <a:cs typeface="+mn-cs"/>
                        </a:rPr>
                        <a:t>Σκιώδης Εργασία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a:t>
                      </a:r>
                      <a:r>
                        <a:rPr lang="en-US" sz="1600" b="0" kern="1200" dirty="0">
                          <a:latin typeface="+mn-lt"/>
                          <a:ea typeface="Verdana" panose="020B0604030504040204" pitchFamily="34" charset="0"/>
                        </a:rPr>
                        <a:t>Job</a:t>
                      </a:r>
                      <a:r>
                        <a:rPr lang="en-US" sz="1600" b="0" kern="1200" baseline="0" dirty="0">
                          <a:latin typeface="+mn-lt"/>
                          <a:ea typeface="Verdana" panose="020B0604030504040204" pitchFamily="34" charset="0"/>
                        </a:rPr>
                        <a:t> shadowing</a:t>
                      </a:r>
                      <a:r>
                        <a:rPr lang="el-GR"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a:t>
                      </a:r>
                      <a:r>
                        <a:rPr lang="en-US" sz="1600" kern="1200" baseline="0" dirty="0">
                          <a:latin typeface="+mn-lt"/>
                          <a:ea typeface="Verdana" panose="020B0604030504040204" pitchFamily="34" charset="0"/>
                        </a:rPr>
                        <a:t>6</a:t>
                      </a:r>
                      <a:r>
                        <a:rPr lang="el-GR" sz="1600" kern="1200" baseline="0" dirty="0">
                          <a:latin typeface="+mn-lt"/>
                          <a:ea typeface="Verdana" panose="020B0604030504040204" pitchFamily="34" charset="0"/>
                        </a:rPr>
                        <a:t>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bl>
          </a:graphicData>
        </a:graphic>
      </p:graphicFrame>
      <p:sp>
        <p:nvSpPr>
          <p:cNvPr id="7" name="Rectangle 6"/>
          <p:cNvSpPr/>
          <p:nvPr/>
        </p:nvSpPr>
        <p:spPr>
          <a:xfrm>
            <a:off x="212383" y="3440256"/>
            <a:ext cx="11608556" cy="3293209"/>
          </a:xfrm>
          <a:prstGeom prst="rect">
            <a:avLst/>
          </a:prstGeom>
        </p:spPr>
        <p:txBody>
          <a:bodyPr wrap="square">
            <a:spAutoFit/>
          </a:bodyPr>
          <a:lstStyle/>
          <a:p>
            <a:pPr>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της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defRPr/>
            </a:pPr>
            <a:endParaRPr lang="el-GR" dirty="0">
              <a:solidFill>
                <a:schemeClr val="dk1"/>
              </a:solidFill>
              <a:ea typeface="Verdana" panose="020B0604030504040204" pitchFamily="34" charset="0"/>
            </a:endParaRPr>
          </a:p>
          <a:p>
            <a:pPr>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285750" lvl="0" indent="-285750">
              <a:buFont typeface="Arial" panose="020B0604020202020204" pitchFamily="34" charset="0"/>
              <a:buChar char="•"/>
              <a:defRPr/>
            </a:pPr>
            <a:r>
              <a:rPr lang="el-GR" sz="1400" i="1" dirty="0">
                <a:ea typeface="Verdana" panose="020B0604030504040204" pitchFamily="34" charset="0"/>
              </a:rPr>
              <a:t>Η επιλογή των «μαθημάτων και καταρτίσεων» είναι αποκλειστική ευθύνη του </a:t>
            </a:r>
            <a:r>
              <a:rPr lang="el-GR" sz="1400" i="1" dirty="0" err="1">
                <a:ea typeface="Verdana" panose="020B0604030504040204" pitchFamily="34" charset="0"/>
              </a:rPr>
              <a:t>αιτητή</a:t>
            </a:r>
            <a:r>
              <a:rPr lang="el-GR" sz="1400" i="1" dirty="0">
                <a:ea typeface="Verdana" panose="020B0604030504040204" pitchFamily="34" charset="0"/>
              </a:rPr>
              <a:t>. Εντούτοις, ειδικά σχεδιασμένα </a:t>
            </a:r>
            <a:r>
              <a:rPr lang="el-GR" sz="1400" i="1" dirty="0">
                <a:ea typeface="Verdana" panose="020B0604030504040204" pitchFamily="34" charset="0"/>
                <a:hlinkClick r:id="rId3"/>
              </a:rPr>
              <a:t>πρότυπα ποιότητας </a:t>
            </a:r>
            <a:r>
              <a:rPr lang="el-GR" sz="1400" i="1" dirty="0">
                <a:ea typeface="Verdana" panose="020B0604030504040204" pitchFamily="34" charset="0"/>
              </a:rPr>
              <a:t>βοηθούν</a:t>
            </a:r>
          </a:p>
          <a:p>
            <a:pPr lvl="0">
              <a:defRPr/>
            </a:pPr>
            <a:r>
              <a:rPr lang="en-US" sz="1400" i="1" dirty="0">
                <a:ea typeface="Verdana" panose="020B0604030504040204" pitchFamily="34" charset="0"/>
              </a:rPr>
              <a:t>       </a:t>
            </a:r>
            <a:r>
              <a:rPr lang="el-GR" sz="1400" i="1" dirty="0">
                <a:ea typeface="Verdana" panose="020B0604030504040204" pitchFamily="34" charset="0"/>
              </a:rPr>
              <a:t>τους </a:t>
            </a:r>
            <a:r>
              <a:rPr lang="el-GR" sz="1400" i="1" dirty="0" err="1">
                <a:ea typeface="Verdana" panose="020B0604030504040204" pitchFamily="34" charset="0"/>
              </a:rPr>
              <a:t>αιτητές</a:t>
            </a:r>
            <a:r>
              <a:rPr lang="el-GR" sz="1400" i="1" dirty="0">
                <a:ea typeface="Verdana" panose="020B0604030504040204" pitchFamily="34" charset="0"/>
              </a:rPr>
              <a:t> να επιλέξουν τους κατάλληλους </a:t>
            </a:r>
            <a:r>
              <a:rPr lang="el-GR" sz="1400" i="1" dirty="0" err="1">
                <a:ea typeface="Verdana" panose="020B0604030504040204" pitchFamily="34" charset="0"/>
              </a:rPr>
              <a:t>παρόχους</a:t>
            </a:r>
            <a:r>
              <a:rPr lang="el-GR" sz="1400" i="1" dirty="0">
                <a:ea typeface="Verdana" panose="020B0604030504040204" pitchFamily="34" charset="0"/>
              </a:rPr>
              <a:t> τέτοιων μαθημάτων.</a:t>
            </a:r>
          </a:p>
          <a:p>
            <a:pPr marL="285750" lvl="0" indent="-285750">
              <a:buFont typeface="Arial" panose="020B0604020202020204" pitchFamily="34" charset="0"/>
              <a:buChar char="•"/>
              <a:defRPr/>
            </a:pPr>
            <a:r>
              <a:rPr lang="el-GR" sz="1400" i="1" u="none" strike="noStrike" baseline="0" dirty="0"/>
              <a:t>Τα συνέδρια, οι εκθέσεις και οι διαλέξεις δεν θεωρούνται επιλέξιμες δραστηριότητες. </a:t>
            </a:r>
            <a:r>
              <a:rPr lang="el-GR" sz="1400" dirty="0"/>
              <a:t>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285750" lvl="0" indent="-285750">
              <a:buFont typeface="Arial" panose="020B0604020202020204" pitchFamily="34" charset="0"/>
              <a:buChar char="•"/>
              <a:defRPr/>
            </a:pPr>
            <a:r>
              <a:rPr lang="el-GR" sz="1400" dirty="0"/>
              <a:t>Η συνολική επιχορήγηση για «Μαθήματα και κατάρτιση» δεν μπορεί να ξεπερνά το 50% της συνολικής επιχορήγησης (Για Σχέδια που επιχορηγούνται με μέχρι και 40000 Ευρώ, το όριο ισοδυναμεί με 20000 Ευρώ)</a:t>
            </a:r>
          </a:p>
          <a:p>
            <a:pPr marL="285750" lvl="0" indent="-285750">
              <a:buFont typeface="Arial" panose="020B0604020202020204" pitchFamily="34" charset="0"/>
              <a:buChar char="•"/>
              <a:defRPr/>
            </a:pPr>
            <a:r>
              <a:rPr lang="el-GR" sz="1400" dirty="0"/>
              <a:t>Έως τρία (03) άτομα κατ’ ανώτατο όριο από τον ίδιο οργανισμό αποστολής και 10 άτομα κατ’ ανώτατο όριο από την ίδια κοινοπραξία </a:t>
            </a:r>
          </a:p>
          <a:p>
            <a:pPr lvl="0">
              <a:defRPr/>
            </a:pPr>
            <a:r>
              <a:rPr lang="el-GR" sz="1400" dirty="0"/>
              <a:t>       κινητικότητας μπορούν να λάβουν χρηματοδότηση για να παρακολουθήσουν από κοινού το ίδιο μάθημα. Κάθε άτομο μπορεί να συμμετάσχει </a:t>
            </a:r>
          </a:p>
          <a:p>
            <a:pPr lvl="0">
              <a:defRPr/>
            </a:pPr>
            <a:r>
              <a:rPr lang="el-GR" sz="1400" dirty="0"/>
              <a:t>       σε ένα μόνο μάθημα ανά σχέδιο.</a:t>
            </a:r>
            <a:endParaRPr lang="el-GR" sz="1400" i="1" dirty="0">
              <a:ea typeface="Verdana" panose="020B0604030504040204" pitchFamily="34" charset="0"/>
            </a:endParaRPr>
          </a:p>
        </p:txBody>
      </p:sp>
    </p:spTree>
    <p:extLst>
      <p:ext uri="{BB962C8B-B14F-4D97-AF65-F5344CB8AC3E}">
        <p14:creationId xmlns:p14="http://schemas.microsoft.com/office/powerpoint/2010/main" val="204437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42451" y="60190"/>
            <a:ext cx="12095923" cy="523220"/>
          </a:xfrm>
          <a:prstGeom prst="rect">
            <a:avLst/>
          </a:prstGeom>
          <a:noFill/>
        </p:spPr>
        <p:txBody>
          <a:bodyPr wrap="square" rtlCol="0">
            <a:spAutoFit/>
          </a:bodyPr>
          <a:lstStyle/>
          <a:p>
            <a:r>
              <a:rPr lang="el-GR" sz="2800" dirty="0">
                <a:solidFill>
                  <a:schemeClr val="bg1"/>
                </a:solidFill>
              </a:rPr>
              <a:t>Επιλέξιμες Δραστηριότητες Κινητικότητας - </a:t>
            </a:r>
            <a:r>
              <a:rPr lang="el-GR" sz="2800" dirty="0">
                <a:solidFill>
                  <a:srgbClr val="FF0000"/>
                </a:solidFill>
              </a:rPr>
              <a:t>Εκπαιδευομένων &amp; Μαθητών</a:t>
            </a:r>
            <a:endParaRPr lang="en-GB" sz="2800" dirty="0">
              <a:solidFill>
                <a:srgbClr val="FF0000"/>
              </a:solidFill>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1746083057"/>
              </p:ext>
            </p:extLst>
          </p:nvPr>
        </p:nvGraphicFramePr>
        <p:xfrm>
          <a:off x="171707" y="633616"/>
          <a:ext cx="11848585" cy="3437897"/>
        </p:xfrm>
        <a:graphic>
          <a:graphicData uri="http://schemas.openxmlformats.org/drawingml/2006/table">
            <a:tbl>
              <a:tblPr firstRow="1" bandRow="1">
                <a:tableStyleId>{93296810-A885-4BE3-A3E7-6D5BEEA58F35}</a:tableStyleId>
              </a:tblPr>
              <a:tblGrid>
                <a:gridCol w="784230">
                  <a:extLst>
                    <a:ext uri="{9D8B030D-6E8A-4147-A177-3AD203B41FA5}">
                      <a16:colId xmlns:a16="http://schemas.microsoft.com/office/drawing/2014/main" val="20000"/>
                    </a:ext>
                  </a:extLst>
                </a:gridCol>
                <a:gridCol w="5123093">
                  <a:extLst>
                    <a:ext uri="{9D8B030D-6E8A-4147-A177-3AD203B41FA5}">
                      <a16:colId xmlns:a16="http://schemas.microsoft.com/office/drawing/2014/main" val="20001"/>
                    </a:ext>
                  </a:extLst>
                </a:gridCol>
                <a:gridCol w="1952001">
                  <a:extLst>
                    <a:ext uri="{9D8B030D-6E8A-4147-A177-3AD203B41FA5}">
                      <a16:colId xmlns:a16="http://schemas.microsoft.com/office/drawing/2014/main" val="20002"/>
                    </a:ext>
                  </a:extLst>
                </a:gridCol>
                <a:gridCol w="1965463">
                  <a:extLst>
                    <a:ext uri="{9D8B030D-6E8A-4147-A177-3AD203B41FA5}">
                      <a16:colId xmlns:a16="http://schemas.microsoft.com/office/drawing/2014/main" val="1398126445"/>
                    </a:ext>
                  </a:extLst>
                </a:gridCol>
                <a:gridCol w="2023798">
                  <a:extLst>
                    <a:ext uri="{9D8B030D-6E8A-4147-A177-3AD203B41FA5}">
                      <a16:colId xmlns:a16="http://schemas.microsoft.com/office/drawing/2014/main" val="564249431"/>
                    </a:ext>
                  </a:extLst>
                </a:gridCol>
              </a:tblGrid>
              <a:tr h="857905">
                <a:tc>
                  <a:txBody>
                    <a:bodyPr/>
                    <a:lstStyle/>
                    <a:p>
                      <a:endParaRPr lang="en-US" sz="14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a:t>
                      </a:r>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Εκπαίδευση Ενηλίκων</a:t>
                      </a:r>
                      <a:endParaRPr lang="en-US" sz="1800" kern="1200" dirty="0">
                        <a:solidFill>
                          <a:schemeClr val="bg1"/>
                        </a:solidFill>
                        <a:latin typeface="+mn-lt"/>
                        <a:ea typeface="Verdana" panose="020B0604030504040204" pitchFamily="34" charset="0"/>
                        <a:cs typeface="+mn-cs"/>
                      </a:endParaRPr>
                    </a:p>
                    <a:p>
                      <a:pPr marL="0" algn="ctr" defTabSz="914400" rtl="0" eaLnBrk="1" latinLnBrk="0" hangingPunct="1"/>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56014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Ομαδική</a:t>
                      </a:r>
                      <a:r>
                        <a:rPr lang="el-GR" sz="1600" b="0" kern="1200" baseline="0" dirty="0">
                          <a:latin typeface="+mn-lt"/>
                          <a:ea typeface="Verdana" panose="020B0604030504040204" pitchFamily="34" charset="0"/>
                        </a:rPr>
                        <a:t> κινητικότητα μαθητών / </a:t>
                      </a:r>
                      <a:r>
                        <a:rPr lang="el-GR" sz="1600" dirty="0"/>
                        <a:t>ενήλικων εκπαιδευομένων / εκπαιδευομένων ΕΕΚ</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a:t>
                      </a:r>
                      <a:r>
                        <a:rPr lang="el-GR" sz="1600" b="0" kern="1200" baseline="0" dirty="0">
                          <a:latin typeface="+mn-lt"/>
                          <a:ea typeface="Verdana" panose="020B0604030504040204" pitchFamily="34" charset="0"/>
                        </a:rPr>
                        <a:t> – 30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Βραχυχρόνια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 29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29 ημέρες*</a:t>
                      </a:r>
                      <a:endParaRPr lang="en-US" sz="1600" b="0" kern="12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a:t>
                      </a:r>
                      <a:r>
                        <a:rPr lang="el-GR" sz="1600" b="0" kern="1200" baseline="0" dirty="0">
                          <a:latin typeface="+mn-lt"/>
                          <a:ea typeface="Verdana" panose="020B0604030504040204" pitchFamily="34" charset="0"/>
                        </a:rPr>
                        <a:t>– </a:t>
                      </a:r>
                      <a:r>
                        <a:rPr lang="el-GR" sz="1600" b="0" kern="1200" dirty="0">
                          <a:latin typeface="+mn-lt"/>
                          <a:ea typeface="Verdana" panose="020B0604030504040204" pitchFamily="34" charset="0"/>
                        </a:rPr>
                        <a:t>89 ημέρες*</a:t>
                      </a:r>
                      <a:endParaRPr lang="en-US" sz="1600" b="0" kern="1200" dirty="0">
                        <a:latin typeface="+mn-lt"/>
                        <a:ea typeface="Verdana" panose="020B0604030504040204" pitchFamily="34" charset="0"/>
                      </a:endParaRPr>
                    </a:p>
                  </a:txBody>
                  <a:tcPr anchor="ctr"/>
                </a:tc>
                <a:extLst>
                  <a:ext uri="{0D108BD9-81ED-4DB2-BD59-A6C34878D82A}">
                    <a16:rowId xmlns:a16="http://schemas.microsoft.com/office/drawing/2014/main" val="10002"/>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Μακροχρόνια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90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365 ημέρες*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a:t>
                      </a:r>
                      <a:r>
                        <a:rPr lang="en-US" sz="1600" dirty="0"/>
                        <a:t>Erasmus Pro</a:t>
                      </a:r>
                      <a:r>
                        <a:rPr lang="el-GR" sz="1600" dirty="0"/>
                        <a:t>)</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r h="51181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Συμμετοχή σε διαγωνισμούς δεξιοτήτων ΕΕΚ</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1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10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3044351616"/>
                  </a:ext>
                </a:extLst>
              </a:tr>
            </a:tbl>
          </a:graphicData>
        </a:graphic>
      </p:graphicFrame>
      <p:sp>
        <p:nvSpPr>
          <p:cNvPr id="4" name="Rectangle 3">
            <a:extLst>
              <a:ext uri="{FF2B5EF4-FFF2-40B4-BE49-F238E27FC236}">
                <a16:creationId xmlns:a16="http://schemas.microsoft.com/office/drawing/2014/main" id="{CD72C843-D60C-F24F-79E8-3F36B5AC6041}"/>
              </a:ext>
            </a:extLst>
          </p:cNvPr>
          <p:cNvSpPr/>
          <p:nvPr/>
        </p:nvSpPr>
        <p:spPr>
          <a:xfrm>
            <a:off x="139524" y="3866030"/>
            <a:ext cx="11880768" cy="3170099"/>
          </a:xfrm>
          <a:prstGeom prst="rect">
            <a:avLst/>
          </a:prstGeom>
        </p:spPr>
        <p:txBody>
          <a:bodyPr wrap="square">
            <a:spAutoFit/>
          </a:bodyPr>
          <a:lstStyle/>
          <a:p>
            <a:pPr algn="just">
              <a:defRPr/>
            </a:pPr>
            <a:endParaRPr lang="el-GR" sz="1400" dirty="0">
              <a:solidFill>
                <a:schemeClr val="dk1"/>
              </a:solidFill>
              <a:ea typeface="Verdana" panose="020B0604030504040204" pitchFamily="34" charset="0"/>
            </a:endParaRPr>
          </a:p>
          <a:p>
            <a:pPr algn="just">
              <a:defRPr/>
            </a:pPr>
            <a:r>
              <a:rPr lang="en-US" sz="1400" dirty="0">
                <a:solidFill>
                  <a:schemeClr val="dk1"/>
                </a:solidFill>
                <a:ea typeface="Verdana" panose="020B0604030504040204" pitchFamily="34" charset="0"/>
              </a:rPr>
              <a:t>*</a:t>
            </a:r>
            <a:r>
              <a:rPr lang="el-GR" sz="1400" dirty="0">
                <a:solidFill>
                  <a:schemeClr val="dk1"/>
                </a:solidFill>
                <a:ea typeface="Verdana" panose="020B0604030504040204" pitchFamily="34" charset="0"/>
              </a:rPr>
              <a:t>Αντιπροσωπεύει τη Διάρκεια φυσικής κινητικότητας </a:t>
            </a:r>
            <a:r>
              <a:rPr lang="el-GR" sz="1400" dirty="0">
                <a:solidFill>
                  <a:schemeClr val="dk1"/>
                </a:solidFill>
                <a:ea typeface="Verdana" panose="020B0604030504040204" pitchFamily="34" charset="0"/>
                <a:sym typeface="Wingdings" panose="05000000000000000000" pitchFamily="2" charset="2"/>
              </a:rPr>
              <a:t> </a:t>
            </a:r>
            <a:r>
              <a:rPr lang="el-GR" sz="14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400" dirty="0">
                <a:solidFill>
                  <a:schemeClr val="dk1"/>
                </a:solidFill>
                <a:ea typeface="Verdana" panose="020B0604030504040204" pitchFamily="34" charset="0"/>
              </a:rPr>
              <a:t> </a:t>
            </a:r>
            <a:r>
              <a:rPr lang="el-GR" sz="1400" dirty="0">
                <a:solidFill>
                  <a:schemeClr val="dk1"/>
                </a:solidFill>
                <a:ea typeface="Verdana" panose="020B0604030504040204" pitchFamily="34" charset="0"/>
              </a:rPr>
              <a:t>(</a:t>
            </a:r>
            <a:r>
              <a:rPr lang="en-US" sz="1400" dirty="0">
                <a:solidFill>
                  <a:schemeClr val="dk1"/>
                </a:solidFill>
                <a:ea typeface="Verdana" panose="020B0604030504040204" pitchFamily="34" charset="0"/>
              </a:rPr>
              <a:t>“blended activities”)</a:t>
            </a:r>
            <a:endParaRPr lang="el-GR" sz="1400" dirty="0">
              <a:solidFill>
                <a:schemeClr val="dk1"/>
              </a:solidFill>
              <a:ea typeface="Verdana" panose="020B0604030504040204" pitchFamily="34" charset="0"/>
            </a:endParaRPr>
          </a:p>
          <a:p>
            <a:pPr algn="just">
              <a:defRPr/>
            </a:pPr>
            <a:endParaRPr lang="el-GR" sz="1100" dirty="0">
              <a:solidFill>
                <a:schemeClr val="dk1"/>
              </a:solidFill>
              <a:ea typeface="Verdana" panose="020B0604030504040204" pitchFamily="34" charset="0"/>
            </a:endParaRPr>
          </a:p>
          <a:p>
            <a:pPr algn="just">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171450" indent="-171450">
              <a:buFont typeface="Arial" panose="020B0604020202020204" pitchFamily="34" charset="0"/>
              <a:buChar char="•"/>
            </a:pPr>
            <a:r>
              <a:rPr lang="el-GR" sz="1400" b="0" i="0" u="none" strike="noStrike" baseline="0" dirty="0"/>
              <a:t>Για την ΕΕΚ και ΣΕ, όσον αφορά τους συμμετέχοντες </a:t>
            </a:r>
            <a:r>
              <a:rPr lang="el-GR" sz="1400" dirty="0"/>
              <a:t>με λιγότερες ευκαιρίες,</a:t>
            </a:r>
            <a:r>
              <a:rPr lang="el-GR" sz="1400" b="0" i="0" u="none" strike="noStrike" baseline="0" dirty="0"/>
              <a:t> η βραχυχρόνια κινητικότητα μαθητών/εκπαιδευομένων μπορεί να οργανωθεί με ελάχιστη διάρκεια 2 ημέρες.</a:t>
            </a:r>
          </a:p>
          <a:p>
            <a:pPr marL="171450" indent="-171450">
              <a:buFont typeface="Arial" panose="020B0604020202020204" pitchFamily="34" charset="0"/>
              <a:buChar char="•"/>
            </a:pPr>
            <a:r>
              <a:rPr lang="el-GR" sz="1400" dirty="0"/>
              <a:t>Για τομέα ΕΕΚ, ο</a:t>
            </a:r>
            <a:r>
              <a:rPr lang="el-GR" sz="1400" b="0" i="0" u="none" strike="noStrike" baseline="0" dirty="0"/>
              <a:t>ι κινητικότητες σύντομης / μεγάλης διάρκειας πραγματοποιούνται σε </a:t>
            </a:r>
            <a:r>
              <a:rPr lang="el-GR" sz="1400" b="0" i="0" u="none" strike="noStrike" baseline="0" dirty="0" err="1"/>
              <a:t>παρόχους</a:t>
            </a:r>
            <a:r>
              <a:rPr lang="el-GR" sz="1400" b="0"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400" b="0" i="0" u="none" strike="noStrike" baseline="0" dirty="0"/>
              <a:t>Η βασική διαφορά μεταξύ ΟΜΑΔΙΚΗΣ και ΑΤΟΜΙΚΗΣ κινητικότητας έγκειται στο συλλογικό ή ατομικό πρόγραμμα μάθησης</a:t>
            </a:r>
          </a:p>
          <a:p>
            <a:pPr marL="171450" indent="-171450">
              <a:buFont typeface="Arial" panose="020B0604020202020204" pitchFamily="34" charset="0"/>
              <a:buChar char="•"/>
            </a:pPr>
            <a:r>
              <a:rPr lang="el-GR" sz="1400" b="0"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a:t>
            </a:r>
          </a:p>
          <a:p>
            <a:r>
              <a:rPr lang="el-GR" sz="1400" dirty="0"/>
              <a:t>    </a:t>
            </a:r>
            <a:r>
              <a:rPr lang="el-GR" sz="1400" b="0" i="0" u="none" strike="noStrike" baseline="0" dirty="0"/>
              <a:t>όργανο της ΕΕ ή σε συνεργασία με αυτό. </a:t>
            </a:r>
          </a:p>
          <a:p>
            <a:pPr marL="171450" indent="-171450">
              <a:buFont typeface="Arial" panose="020B0604020202020204" pitchFamily="34" charset="0"/>
              <a:buChar char="•"/>
            </a:pPr>
            <a:r>
              <a:rPr lang="el-GR" sz="1400" b="0" i="0" u="none" strike="noStrike" baseline="0" dirty="0"/>
              <a:t>Ανεξάρτητα από το πού υλοποιείται η δραστηριότητα, στις ομαδικές δραστηριότητες πρέπει να συμμετέχουν εκπαιδευόμενοι από τουλάχιστον </a:t>
            </a:r>
          </a:p>
          <a:p>
            <a:r>
              <a:rPr lang="el-GR" sz="1400" b="0" i="0" u="none" strike="noStrike" baseline="0" dirty="0"/>
              <a:t>    δύο κράτη μέλη της ΕΕ ή τρίτες χώρες συνδεδεμένες με το πρόγραμμα.</a:t>
            </a:r>
          </a:p>
        </p:txBody>
      </p:sp>
    </p:spTree>
    <p:extLst>
      <p:ext uri="{BB962C8B-B14F-4D97-AF65-F5344CB8AC3E}">
        <p14:creationId xmlns:p14="http://schemas.microsoft.com/office/powerpoint/2010/main" val="404490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95327" y="4820795"/>
            <a:ext cx="7232904" cy="969496"/>
          </a:xfrm>
          <a:prstGeom prst="rect">
            <a:avLst/>
          </a:prstGeom>
          <a:noFill/>
        </p:spPr>
        <p:txBody>
          <a:bodyPr wrap="square" rtlCol="0">
            <a:spAutoFit/>
          </a:bodyPr>
          <a:lstStyle/>
          <a:p>
            <a:pPr algn="ctr"/>
            <a:r>
              <a:rPr lang="el-GR" sz="2000" b="1" dirty="0"/>
              <a:t>Ημερίδα Ενημέρωσης </a:t>
            </a:r>
            <a:r>
              <a:rPr lang="en-GB" sz="2000" b="1" dirty="0"/>
              <a:t>Erasmus+</a:t>
            </a:r>
            <a:endParaRPr lang="el-GR" sz="2000" b="1" dirty="0"/>
          </a:p>
          <a:p>
            <a:pPr algn="ctr"/>
            <a:r>
              <a:rPr lang="el-GR" sz="1900" b="1" dirty="0"/>
              <a:t>Πρόσκληση Υποβολής Προτάσεων 202</a:t>
            </a:r>
            <a:r>
              <a:rPr lang="en-GB" sz="1900" b="1" dirty="0"/>
              <a:t>5</a:t>
            </a:r>
            <a:endParaRPr lang="el-GR" sz="1900" b="1" dirty="0"/>
          </a:p>
          <a:p>
            <a:pPr algn="ctr"/>
            <a:r>
              <a:rPr lang="el-GR" dirty="0"/>
              <a:t>1</a:t>
            </a:r>
            <a:r>
              <a:rPr lang="en-US" dirty="0"/>
              <a:t>2</a:t>
            </a:r>
            <a:r>
              <a:rPr lang="el-GR" dirty="0"/>
              <a:t> Δεκεμβρίου 202</a:t>
            </a:r>
            <a:r>
              <a:rPr lang="en-US" dirty="0"/>
              <a:t>4</a:t>
            </a:r>
            <a:endParaRPr lang="el-GR" dirty="0"/>
          </a:p>
        </p:txBody>
      </p:sp>
      <p:sp>
        <p:nvSpPr>
          <p:cNvPr id="3" name="Rectangle 2"/>
          <p:cNvSpPr/>
          <p:nvPr/>
        </p:nvSpPr>
        <p:spPr>
          <a:xfrm>
            <a:off x="1797290" y="5869354"/>
            <a:ext cx="8612660" cy="923330"/>
          </a:xfrm>
          <a:prstGeom prst="rect">
            <a:avLst/>
          </a:prstGeom>
        </p:spPr>
        <p:txBody>
          <a:bodyPr wrap="square">
            <a:spAutoFit/>
          </a:bodyPr>
          <a:lstStyle/>
          <a:p>
            <a:pPr algn="ctr"/>
            <a:r>
              <a:rPr lang="el-GR" b="1" dirty="0">
                <a:solidFill>
                  <a:srgbClr val="008080"/>
                </a:solidFill>
                <a:latin typeface="Verdana" panose="020B0604030504040204" pitchFamily="34" charset="0"/>
                <a:ea typeface="Verdana" panose="020B0604030504040204" pitchFamily="34" charset="0"/>
              </a:rPr>
              <a:t>ΒΔ1 – Σχολική Εκπαίδευση</a:t>
            </a:r>
          </a:p>
          <a:p>
            <a:pPr algn="ctr"/>
            <a:r>
              <a:rPr lang="el-GR" b="1" dirty="0">
                <a:solidFill>
                  <a:srgbClr val="008080"/>
                </a:solidFill>
                <a:latin typeface="Verdana" panose="020B0604030504040204" pitchFamily="34" charset="0"/>
                <a:ea typeface="Verdana" panose="020B0604030504040204" pitchFamily="34" charset="0"/>
              </a:rPr>
              <a:t>Επαγγελματική Εκπαίδευση και Κατάρτιση</a:t>
            </a:r>
          </a:p>
          <a:p>
            <a:pPr algn="ctr"/>
            <a:r>
              <a:rPr lang="en-US" b="1" dirty="0">
                <a:solidFill>
                  <a:srgbClr val="008080"/>
                </a:solidFill>
                <a:latin typeface="Verdana" panose="020B0604030504040204" pitchFamily="34" charset="0"/>
                <a:ea typeface="Verdana" panose="020B0604030504040204" pitchFamily="34" charset="0"/>
              </a:rPr>
              <a:t>E</a:t>
            </a:r>
            <a:r>
              <a:rPr lang="el-GR" b="1" dirty="0" err="1">
                <a:solidFill>
                  <a:srgbClr val="008080"/>
                </a:solidFill>
                <a:latin typeface="Verdana" panose="020B0604030504040204" pitchFamily="34" charset="0"/>
                <a:ea typeface="Verdana" panose="020B0604030504040204" pitchFamily="34" charset="0"/>
              </a:rPr>
              <a:t>κπαίδευση</a:t>
            </a:r>
            <a:r>
              <a:rPr lang="el-GR" b="1" dirty="0">
                <a:solidFill>
                  <a:srgbClr val="008080"/>
                </a:solidFill>
                <a:latin typeface="Verdana" panose="020B0604030504040204" pitchFamily="34" charset="0"/>
                <a:ea typeface="Verdana" panose="020B0604030504040204" pitchFamily="34" charset="0"/>
              </a:rPr>
              <a:t> Ενηλίκων</a:t>
            </a:r>
            <a:endParaRPr lang="en-US" b="1" dirty="0">
              <a:solidFill>
                <a:srgbClr val="00808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538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97162" y="79288"/>
            <a:ext cx="12095923"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Άλλες Επιλέξιμες Δραστηριότητες</a:t>
            </a:r>
            <a:endParaRPr lang="en-GB" sz="2800" dirty="0">
              <a:solidFill>
                <a:schemeClr val="bg1"/>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622384326"/>
              </p:ext>
            </p:extLst>
          </p:nvPr>
        </p:nvGraphicFramePr>
        <p:xfrm>
          <a:off x="1041945" y="912823"/>
          <a:ext cx="10747132" cy="2230747"/>
        </p:xfrm>
        <a:graphic>
          <a:graphicData uri="http://schemas.openxmlformats.org/drawingml/2006/table">
            <a:tbl>
              <a:tblPr firstRow="1" bandRow="1">
                <a:tableStyleId>{93296810-A885-4BE3-A3E7-6D5BEEA58F35}</a:tableStyleId>
              </a:tblPr>
              <a:tblGrid>
                <a:gridCol w="2057208">
                  <a:extLst>
                    <a:ext uri="{9D8B030D-6E8A-4147-A177-3AD203B41FA5}">
                      <a16:colId xmlns:a16="http://schemas.microsoft.com/office/drawing/2014/main" val="20000"/>
                    </a:ext>
                  </a:extLst>
                </a:gridCol>
                <a:gridCol w="4918024">
                  <a:extLst>
                    <a:ext uri="{9D8B030D-6E8A-4147-A177-3AD203B41FA5}">
                      <a16:colId xmlns:a16="http://schemas.microsoft.com/office/drawing/2014/main" val="20001"/>
                    </a:ext>
                  </a:extLst>
                </a:gridCol>
                <a:gridCol w="3771900">
                  <a:extLst>
                    <a:ext uri="{9D8B030D-6E8A-4147-A177-3AD203B41FA5}">
                      <a16:colId xmlns:a16="http://schemas.microsoft.com/office/drawing/2014/main" val="20002"/>
                    </a:ext>
                  </a:extLst>
                </a:gridCol>
              </a:tblGrid>
              <a:tr h="676267">
                <a:tc>
                  <a:txBody>
                    <a:bodyPr/>
                    <a:lstStyle/>
                    <a:p>
                      <a:endParaRPr lang="en-US" sz="18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pPr algn="ctr"/>
                      <a:endParaRPr lang="en-US" sz="18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i="0" u="none" strike="noStrike" kern="1200" baseline="0" dirty="0">
                          <a:solidFill>
                            <a:schemeClr val="lt1"/>
                          </a:solidFill>
                          <a:latin typeface="+mn-lt"/>
                          <a:ea typeface="+mn-ea"/>
                          <a:cs typeface="+mn-cs"/>
                        </a:rPr>
                        <a:t>Διάρκεια</a:t>
                      </a:r>
                      <a:r>
                        <a:rPr lang="el-GR" sz="1800" b="0" i="0" u="none" strike="noStrike" kern="1200" baseline="0" dirty="0">
                          <a:solidFill>
                            <a:schemeClr val="lt1"/>
                          </a:solidFill>
                          <a:latin typeface="+mn-lt"/>
                          <a:ea typeface="+mn-ea"/>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n-GB" sz="1800" kern="1200" dirty="0">
                          <a:solidFill>
                            <a:schemeClr val="bg1"/>
                          </a:solidFill>
                          <a:latin typeface="+mn-lt"/>
                          <a:ea typeface="Verdana" panose="020B0604030504040204" pitchFamily="34" charset="0"/>
                          <a:cs typeface="+mn-cs"/>
                        </a:rPr>
                        <a:t>,</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Εξερχόμενη Κινητικότητα</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Προπαρασκευαστικές</a:t>
                      </a:r>
                      <a:r>
                        <a:rPr lang="el-GR" sz="1600" kern="1200" baseline="0" dirty="0">
                          <a:latin typeface="+mn-lt"/>
                          <a:ea typeface="Verdana" panose="020B0604030504040204" pitchFamily="34" charset="0"/>
                        </a:rPr>
                        <a:t> Επισκέψεις</a:t>
                      </a:r>
                    </a:p>
                    <a:p>
                      <a:pPr algn="ct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Δεν είναι επιλέξιμη για «Μαθήματα &amp; Κατάρτιση προσωπικού»</a:t>
                      </a: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Δεν υπάρχει περιορισμός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mn-lt"/>
                          <a:ea typeface="Verdana" panose="020B0604030504040204" pitchFamily="34" charset="0"/>
                        </a:rPr>
                        <a:t>(1 – 2 μέρες περίπου)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mn-lt"/>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Verdana" panose="020B0604030504040204" pitchFamily="34" charset="0"/>
                          <a:cs typeface="+mn-cs"/>
                        </a:rPr>
                        <a:t>M</a:t>
                      </a:r>
                      <a:r>
                        <a:rPr lang="el-GR" sz="1600" b="1" kern="1200" dirty="0" err="1">
                          <a:solidFill>
                            <a:schemeClr val="dk1"/>
                          </a:solidFill>
                          <a:latin typeface="+mn-lt"/>
                          <a:ea typeface="Verdana" panose="020B0604030504040204" pitchFamily="34" charset="0"/>
                          <a:cs typeface="+mn-cs"/>
                        </a:rPr>
                        <a:t>έγιστος</a:t>
                      </a:r>
                      <a:r>
                        <a:rPr lang="el-GR" sz="1600" b="1" kern="1200" baseline="0" dirty="0">
                          <a:solidFill>
                            <a:schemeClr val="dk1"/>
                          </a:solidFill>
                          <a:latin typeface="+mn-lt"/>
                          <a:ea typeface="Verdana" panose="020B0604030504040204" pitchFamily="34" charset="0"/>
                          <a:cs typeface="+mn-cs"/>
                        </a:rPr>
                        <a:t> αριθμός ανά επίσκεψη:</a:t>
                      </a:r>
                      <a:r>
                        <a:rPr lang="en-US" sz="1600" b="1" kern="1200" baseline="0" dirty="0">
                          <a:solidFill>
                            <a:schemeClr val="dk1"/>
                          </a:solidFill>
                          <a:latin typeface="+mn-lt"/>
                          <a:ea typeface="Verdana" panose="020B0604030504040204" pitchFamily="34" charset="0"/>
                          <a:cs typeface="+mn-cs"/>
                        </a:rPr>
                        <a:t> 3 </a:t>
                      </a:r>
                      <a:r>
                        <a:rPr lang="el-GR" sz="1600" b="1" kern="1200" baseline="0" dirty="0">
                          <a:solidFill>
                            <a:schemeClr val="dk1"/>
                          </a:solidFill>
                          <a:latin typeface="+mn-lt"/>
                          <a:ea typeface="Verdana" panose="020B0604030504040204" pitchFamily="34" charset="0"/>
                          <a:cs typeface="+mn-cs"/>
                        </a:rPr>
                        <a:t>άτομα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baseline="0" dirty="0">
                          <a:solidFill>
                            <a:schemeClr val="dk1"/>
                          </a:solidFill>
                          <a:latin typeface="+mn-lt"/>
                          <a:ea typeface="Verdana" panose="020B0604030504040204" pitchFamily="34" charset="0"/>
                          <a:cs typeface="+mn-cs"/>
                        </a:rPr>
                        <a:t>1 επίσκεψη ανά οργανισμό υποδοχής</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121650721"/>
              </p:ext>
            </p:extLst>
          </p:nvPr>
        </p:nvGraphicFramePr>
        <p:xfrm>
          <a:off x="1041944" y="3159817"/>
          <a:ext cx="10747133" cy="1798320"/>
        </p:xfrm>
        <a:graphic>
          <a:graphicData uri="http://schemas.openxmlformats.org/drawingml/2006/table">
            <a:tbl>
              <a:tblPr firstRow="1" bandRow="1">
                <a:tableStyleId>{7DF18680-E054-41AD-8BC1-D1AEF772440D}</a:tableStyleId>
              </a:tblPr>
              <a:tblGrid>
                <a:gridCol w="2048029">
                  <a:extLst>
                    <a:ext uri="{9D8B030D-6E8A-4147-A177-3AD203B41FA5}">
                      <a16:colId xmlns:a16="http://schemas.microsoft.com/office/drawing/2014/main" val="20000"/>
                    </a:ext>
                  </a:extLst>
                </a:gridCol>
                <a:gridCol w="4911027">
                  <a:extLst>
                    <a:ext uri="{9D8B030D-6E8A-4147-A177-3AD203B41FA5}">
                      <a16:colId xmlns:a16="http://schemas.microsoft.com/office/drawing/2014/main" val="20001"/>
                    </a:ext>
                  </a:extLst>
                </a:gridCol>
                <a:gridCol w="3788077">
                  <a:extLst>
                    <a:ext uri="{9D8B030D-6E8A-4147-A177-3AD203B41FA5}">
                      <a16:colId xmlns:a16="http://schemas.microsoft.com/office/drawing/2014/main" val="20002"/>
                    </a:ext>
                  </a:extLst>
                </a:gridCol>
              </a:tblGrid>
              <a:tr h="616851">
                <a:tc>
                  <a:txBody>
                    <a:bodyPr/>
                    <a:lstStyle/>
                    <a:p>
                      <a:endParaRPr lang="en-US"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endParaRPr lang="en-US" dirty="0">
                        <a:latin typeface="+mn-lt"/>
                        <a:ea typeface="Verdana" panose="020B0604030504040204" pitchFamily="34" charset="0"/>
                      </a:endParaRPr>
                    </a:p>
                  </a:txBody>
                  <a:tcPr anchor="ctr"/>
                </a:tc>
                <a:tc>
                  <a:txBody>
                    <a:bodyPr/>
                    <a:lstStyle/>
                    <a:p>
                      <a:pPr marL="0" algn="ctr" defTabSz="914400" rtl="0" eaLnBrk="1" latinLnBrk="0" hangingPunct="1"/>
                      <a:r>
                        <a:rPr lang="el-GR" sz="1800" b="1" i="0" u="none" strike="noStrike" kern="1200" baseline="0" dirty="0">
                          <a:solidFill>
                            <a:schemeClr val="lt1"/>
                          </a:solidFill>
                          <a:latin typeface="+mn-lt"/>
                          <a:ea typeface="+mn-ea"/>
                          <a:cs typeface="+mn-cs"/>
                        </a:rPr>
                        <a:t>Διάρκεια</a:t>
                      </a:r>
                      <a:r>
                        <a:rPr lang="el-GR" sz="1800" kern="1200" dirty="0">
                          <a:solidFill>
                            <a:schemeClr val="bg1"/>
                          </a:solidFill>
                          <a:latin typeface="+mn-lt"/>
                          <a:ea typeface="Verdana" panose="020B0604030504040204" pitchFamily="34" charset="0"/>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Εισερχόμενες Κινητικότητες</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Προσκεκλημένοι </a:t>
                      </a:r>
                      <a:r>
                        <a:rPr lang="el-GR" sz="1600" dirty="0"/>
                        <a:t>εμπειρογνώμονες </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mn-lt"/>
                          <a:ea typeface="Verdana" panose="020B0604030504040204" pitchFamily="34" charset="0"/>
                        </a:rPr>
                        <a:t>(Invited experts)</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2 – 60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t>Υποδοχή εκπαιδευτικών και εκπαιδευτών</a:t>
                      </a:r>
                      <a:r>
                        <a:rPr lang="en-GB" sz="1600" dirty="0"/>
                        <a:t> </a:t>
                      </a:r>
                      <a:r>
                        <a:rPr lang="el-GR" sz="1600" dirty="0"/>
                        <a:t>υπό κατάρτιση</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(Hosting teachers and educators in training)</a:t>
                      </a:r>
                      <a:r>
                        <a:rPr lang="el-GR" sz="1600" kern="1200" dirty="0">
                          <a:latin typeface="+mn-lt"/>
                          <a:ea typeface="Verdana" panose="020B0604030504040204" pitchFamily="34" charset="0"/>
                        </a:rPr>
                        <a:t>*</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10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F645B76-DC0C-17C2-57DB-3D2CDEADFE88}"/>
              </a:ext>
            </a:extLst>
          </p:cNvPr>
          <p:cNvSpPr txBox="1"/>
          <p:nvPr/>
        </p:nvSpPr>
        <p:spPr>
          <a:xfrm>
            <a:off x="1025768" y="5222217"/>
            <a:ext cx="10747132" cy="707886"/>
          </a:xfrm>
          <a:prstGeom prst="rect">
            <a:avLst/>
          </a:prstGeom>
          <a:noFill/>
        </p:spPr>
        <p:txBody>
          <a:bodyPr wrap="square">
            <a:spAutoFit/>
          </a:bodyPr>
          <a:lstStyle/>
          <a:p>
            <a:r>
              <a:rPr lang="el-GR" sz="2000" i="1" dirty="0">
                <a:solidFill>
                  <a:schemeClr val="tx1">
                    <a:lumMod val="75000"/>
                    <a:lumOff val="25000"/>
                  </a:schemeClr>
                </a:solidFill>
                <a:ea typeface="Verdana" panose="020B0604030504040204" pitchFamily="34" charset="0"/>
              </a:rPr>
              <a:t>*Προβλέπονται οργανωτικά έξοδα για τον οργανισμό υποδοχής. </a:t>
            </a:r>
          </a:p>
          <a:p>
            <a:r>
              <a:rPr lang="el-GR" sz="2000" i="1" dirty="0">
                <a:solidFill>
                  <a:schemeClr val="tx1">
                    <a:lumMod val="75000"/>
                    <a:lumOff val="25000"/>
                  </a:schemeClr>
                </a:solidFill>
                <a:ea typeface="Verdana" panose="020B0604030504040204" pitchFamily="34" charset="0"/>
              </a:rPr>
              <a:t>Διαμονή και διατροφή καλύπτονται από τον οργανισμό αποστολής</a:t>
            </a:r>
            <a:r>
              <a:rPr lang="en-US" sz="2000" i="1" dirty="0">
                <a:solidFill>
                  <a:schemeClr val="tx1">
                    <a:lumMod val="75000"/>
                    <a:lumOff val="25000"/>
                  </a:schemeClr>
                </a:solidFill>
                <a:ea typeface="Verdana" panose="020B0604030504040204" pitchFamily="34" charset="0"/>
              </a:rPr>
              <a:t>.</a:t>
            </a:r>
            <a:endParaRPr lang="el-GR" sz="2000" dirty="0"/>
          </a:p>
        </p:txBody>
      </p:sp>
    </p:spTree>
    <p:extLst>
      <p:ext uri="{BB962C8B-B14F-4D97-AF65-F5344CB8AC3E}">
        <p14:creationId xmlns:p14="http://schemas.microsoft.com/office/powerpoint/2010/main" val="169722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r>
              <a:rPr lang="el-GR" sz="2800" dirty="0">
                <a:solidFill>
                  <a:schemeClr val="bg1"/>
                </a:solidFill>
                <a:latin typeface="Verdana" panose="020B0604030504040204" pitchFamily="34" charset="0"/>
                <a:ea typeface="Verdana" panose="020B0604030504040204" pitchFamily="34" charset="0"/>
              </a:rPr>
              <a:t>Κατηγορίες Κονδυλίων</a:t>
            </a:r>
            <a:endParaRPr lang="en-GB"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7" y="1358508"/>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ounded Rectangle 4"/>
          <p:cNvSpPr txBox="1"/>
          <p:nvPr/>
        </p:nvSpPr>
        <p:spPr>
          <a:xfrm>
            <a:off x="2125254" y="3186701"/>
            <a:ext cx="7941492" cy="484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a:latin typeface="+mn-lt"/>
              </a:rPr>
              <a:t>Βάσει μοναδιαίου κόστους</a:t>
            </a:r>
            <a:endParaRPr lang="en-US" sz="2200" b="1" kern="1200" dirty="0">
              <a:latin typeface="+mn-lt"/>
            </a:endParaRPr>
          </a:p>
        </p:txBody>
      </p:sp>
      <p:graphicFrame>
        <p:nvGraphicFramePr>
          <p:cNvPr id="7" name="Diagram 6"/>
          <p:cNvGraphicFramePr/>
          <p:nvPr>
            <p:extLst>
              <p:ext uri="{D42A27DB-BD31-4B8C-83A1-F6EECF244321}">
                <p14:modId xmlns:p14="http://schemas.microsoft.com/office/powerpoint/2010/main" val="1847117291"/>
              </p:ext>
            </p:extLst>
          </p:nvPr>
        </p:nvGraphicFramePr>
        <p:xfrm>
          <a:off x="881743" y="801546"/>
          <a:ext cx="9077856" cy="5795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39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ΚΑ121</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ΔΙΑΠΙΣΤΕΥΜΕΝΑ 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237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0722"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είναι η Διαπίστευση Ε</a:t>
            </a:r>
            <a:r>
              <a:rPr lang="en-US" sz="2800" dirty="0" err="1">
                <a:solidFill>
                  <a:schemeClr val="bg1"/>
                </a:solidFill>
                <a:ea typeface="Verdana" panose="020B0604030504040204" pitchFamily="34" charset="0"/>
              </a:rPr>
              <a:t>rasmus</a:t>
            </a:r>
            <a:r>
              <a:rPr lang="en-US" sz="2800"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412956" y="776651"/>
            <a:ext cx="11326760" cy="6370975"/>
          </a:xfrm>
          <a:prstGeom prst="rect">
            <a:avLst/>
          </a:prstGeom>
        </p:spPr>
        <p:txBody>
          <a:bodyPr wrap="square">
            <a:spAutoFit/>
          </a:bodyPr>
          <a:lstStyle/>
          <a:p>
            <a:pPr algn="just">
              <a:lnSpc>
                <a:spcPct val="150000"/>
              </a:lnSpc>
            </a:pPr>
            <a:r>
              <a:rPr lang="el-GR" sz="2000" dirty="0">
                <a:ea typeface="Verdana" panose="020B0604030504040204" pitchFamily="34" charset="0"/>
              </a:rPr>
              <a:t>Η διαπίστευση </a:t>
            </a:r>
            <a:r>
              <a:rPr lang="el-GR" sz="2000" dirty="0" err="1">
                <a:ea typeface="Verdana" panose="020B0604030504040204" pitchFamily="34" charset="0"/>
              </a:rPr>
              <a:t>Erasmus</a:t>
            </a:r>
            <a:r>
              <a:rPr lang="el-GR" sz="2000" dirty="0">
                <a:ea typeface="Verdana" panose="020B0604030504040204" pitchFamily="34" charset="0"/>
              </a:rPr>
              <a:t> είναι ένα εργαλείο πιστοποίησης των οργανισμών </a:t>
            </a:r>
            <a:r>
              <a:rPr lang="el-GR" sz="2000" b="1" dirty="0">
                <a:ea typeface="Verdana" panose="020B0604030504040204" pitchFamily="34" charset="0"/>
              </a:rPr>
              <a:t>Σχολικής Εκπαίδευσης, Επαγγελματικής Εκπαίδευσης και Κατάρτισης (ΕΕΚ) και</a:t>
            </a:r>
            <a:r>
              <a:rPr lang="en-US" sz="2000" b="1" dirty="0">
                <a:ea typeface="Verdana" panose="020B0604030504040204" pitchFamily="34" charset="0"/>
              </a:rPr>
              <a:t> </a:t>
            </a:r>
            <a:r>
              <a:rPr lang="el-GR" sz="2000" b="1" dirty="0">
                <a:ea typeface="Verdana" panose="020B0604030504040204" pitchFamily="34" charset="0"/>
              </a:rPr>
              <a:t>Εκπαίδευσης Ενηλίκων </a:t>
            </a:r>
            <a:r>
              <a:rPr lang="el-GR" sz="2000" dirty="0">
                <a:ea typeface="Verdana" panose="020B0604030504040204" pitchFamily="34" charset="0"/>
              </a:rPr>
              <a:t>που αποδεικνύουν μέσω της αίτησής τους ότι έχουν την πρόθεση να συμμετάσχουν σε </a:t>
            </a:r>
            <a:r>
              <a:rPr lang="el-GR" sz="2000" b="1" dirty="0">
                <a:ea typeface="Verdana" panose="020B0604030504040204" pitchFamily="34" charset="0"/>
              </a:rPr>
              <a:t>ποιοτικές διασυνοριακές κινητικότητες </a:t>
            </a:r>
            <a:r>
              <a:rPr lang="el-GR" sz="2000" dirty="0">
                <a:ea typeface="Verdana" panose="020B0604030504040204" pitchFamily="34" charset="0"/>
              </a:rPr>
              <a:t>στα πλαίσια της Βασικής Δράσης 1 του νέου Προγράμματος </a:t>
            </a:r>
            <a:r>
              <a:rPr lang="en-US" sz="2000" dirty="0">
                <a:ea typeface="Verdana" panose="020B0604030504040204" pitchFamily="34" charset="0"/>
              </a:rPr>
              <a:t>Erasmus</a:t>
            </a:r>
            <a:r>
              <a:rPr lang="el-GR" sz="2000" dirty="0">
                <a:ea typeface="Verdana" panose="020B0604030504040204" pitchFamily="34" charset="0"/>
              </a:rPr>
              <a:t>+ (2021-2027). </a:t>
            </a:r>
          </a:p>
          <a:p>
            <a:pPr algn="just">
              <a:lnSpc>
                <a:spcPct val="150000"/>
              </a:lnSpc>
            </a:pP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Οι διαπιστευμένοι οργανισμοί </a:t>
            </a:r>
            <a:r>
              <a:rPr lang="el-GR" sz="2000" dirty="0" err="1">
                <a:ea typeface="Verdana" panose="020B0604030504040204" pitchFamily="34" charset="0"/>
              </a:rPr>
              <a:t>Erasmus</a:t>
            </a:r>
            <a:r>
              <a:rPr lang="el-GR" sz="2000" dirty="0">
                <a:ea typeface="Verdana" panose="020B0604030504040204" pitchFamily="34" charset="0"/>
              </a:rPr>
              <a:t> θα </a:t>
            </a:r>
            <a:r>
              <a:rPr lang="el-GR" sz="2000" dirty="0" err="1">
                <a:ea typeface="Verdana" panose="020B0604030504040204" pitchFamily="34" charset="0"/>
              </a:rPr>
              <a:t>υποβάλλ</a:t>
            </a:r>
            <a:r>
              <a:rPr lang="en-US" sz="2000" dirty="0">
                <a:ea typeface="Verdana" panose="020B0604030504040204" pitchFamily="34" charset="0"/>
              </a:rPr>
              <a:t>o</a:t>
            </a:r>
            <a:r>
              <a:rPr lang="el-GR" sz="2000" dirty="0" err="1">
                <a:ea typeface="Verdana" panose="020B0604030504040204" pitchFamily="34" charset="0"/>
              </a:rPr>
              <a:t>υν</a:t>
            </a:r>
            <a:r>
              <a:rPr lang="el-GR" sz="2000" dirty="0">
                <a:ea typeface="Verdana" panose="020B0604030504040204" pitchFamily="34" charset="0"/>
              </a:rPr>
              <a:t> αίτηση για χρηματοδότηση κάθε χρόνο. Εντούτοις, λόγω της πιστοποίησής τους σε θέματα ποιότητας, θα</a:t>
            </a:r>
            <a:r>
              <a:rPr lang="en-US" sz="2000" dirty="0">
                <a:ea typeface="Verdana" panose="020B0604030504040204" pitchFamily="34" charset="0"/>
              </a:rPr>
              <a:t>:</a:t>
            </a:r>
            <a:endParaRPr lang="el-GR" sz="2000" dirty="0">
              <a:ea typeface="Verdana" panose="020B0604030504040204" pitchFamily="34" charset="0"/>
            </a:endParaRPr>
          </a:p>
          <a:p>
            <a:pPr marL="342900" indent="-342900" algn="just">
              <a:lnSpc>
                <a:spcPct val="150000"/>
              </a:lnSpc>
              <a:buFont typeface="Arial" panose="020B0604020202020204" pitchFamily="34" charset="0"/>
              <a:buChar char="•"/>
            </a:pPr>
            <a:r>
              <a:rPr lang="el-GR" sz="2000" dirty="0">
                <a:ea typeface="Verdana" panose="020B0604030504040204" pitchFamily="34" charset="0"/>
              </a:rPr>
              <a:t>Έχουν </a:t>
            </a:r>
            <a:r>
              <a:rPr lang="el-GR" sz="2000" b="1" dirty="0">
                <a:ea typeface="Verdana" panose="020B0604030504040204" pitchFamily="34" charset="0"/>
              </a:rPr>
              <a:t>εξασφαλισμένη χρηματοδότηση μέχρι το τέλος της Προγραμματικής Περιόδου,</a:t>
            </a:r>
            <a:r>
              <a:rPr lang="en-GB" sz="2000" b="1" dirty="0">
                <a:ea typeface="Verdana" panose="020B0604030504040204" pitchFamily="34" charset="0"/>
              </a:rPr>
              <a:t> </a:t>
            </a:r>
            <a:r>
              <a:rPr lang="el-GR" sz="2000" dirty="0">
                <a:ea typeface="Verdana" panose="020B0604030504040204" pitchFamily="34" charset="0"/>
              </a:rPr>
              <a:t>δεδομένου ότι οι αιτήσεις που υποβάλλουν είναι επιλέξιμες</a:t>
            </a:r>
            <a:endParaRPr lang="en-US" sz="2000" b="1" dirty="0">
              <a:ea typeface="Verdana" panose="020B0604030504040204" pitchFamily="34" charset="0"/>
            </a:endParaRPr>
          </a:p>
          <a:p>
            <a:pPr marL="342900" indent="-342900" algn="just">
              <a:lnSpc>
                <a:spcPct val="150000"/>
              </a:lnSpc>
              <a:buFont typeface="Arial" panose="020B0604020202020204" pitchFamily="34" charset="0"/>
              <a:buChar char="•"/>
            </a:pPr>
            <a:r>
              <a:rPr lang="en-US" sz="2000" dirty="0">
                <a:ea typeface="Verdana" panose="020B0604030504040204" pitchFamily="34" charset="0"/>
              </a:rPr>
              <a:t>A</a:t>
            </a:r>
            <a:r>
              <a:rPr lang="el-GR" sz="2000" dirty="0" err="1">
                <a:ea typeface="Verdana" panose="020B0604030504040204" pitchFamily="34" charset="0"/>
              </a:rPr>
              <a:t>κολουθούν</a:t>
            </a:r>
            <a:r>
              <a:rPr lang="el-GR" sz="2000" dirty="0">
                <a:ea typeface="Verdana" panose="020B0604030504040204" pitchFamily="34" charset="0"/>
              </a:rPr>
              <a:t> </a:t>
            </a:r>
            <a:r>
              <a:rPr lang="el-GR" sz="2000" b="1" dirty="0">
                <a:ea typeface="Verdana" panose="020B0604030504040204" pitchFamily="34" charset="0"/>
              </a:rPr>
              <a:t>απλουστευμένες διαδικασίες αίτησης, δηλώνοντας μόνο αριθμούς κινητικοτήτων </a:t>
            </a:r>
            <a:r>
              <a:rPr lang="el-GR" sz="2000" dirty="0">
                <a:ea typeface="Verdana" panose="020B0604030504040204" pitchFamily="34" charset="0"/>
              </a:rPr>
              <a:t>που επιθυμούν να υλοποιήσουν</a:t>
            </a:r>
          </a:p>
          <a:p>
            <a:pPr marL="342900" indent="-342900" algn="just">
              <a:lnSpc>
                <a:spcPct val="150000"/>
              </a:lnSpc>
              <a:buFont typeface="Arial" panose="020B0604020202020204" pitchFamily="34" charset="0"/>
              <a:buChar char="•"/>
            </a:pPr>
            <a:r>
              <a:rPr lang="el-GR" sz="2000" dirty="0">
                <a:ea typeface="Verdana" panose="020B0604030504040204" pitchFamily="34" charset="0"/>
              </a:rPr>
              <a:t>Υλοποιούν </a:t>
            </a:r>
            <a:r>
              <a:rPr lang="el-GR" sz="2000" b="1" dirty="0">
                <a:ea typeface="Verdana" panose="020B0604030504040204" pitchFamily="34" charset="0"/>
              </a:rPr>
              <a:t>σχέδια διάρκειας 15 μηνών, </a:t>
            </a:r>
            <a:r>
              <a:rPr lang="el-GR" sz="2000" dirty="0">
                <a:ea typeface="Verdana" panose="020B0604030504040204" pitchFamily="34" charset="0"/>
              </a:rPr>
              <a:t>με δυνατότητα παράτασης μέχρι </a:t>
            </a:r>
            <a:r>
              <a:rPr lang="el-GR" sz="2000" b="1" dirty="0">
                <a:ea typeface="Verdana" panose="020B0604030504040204" pitchFamily="34" charset="0"/>
              </a:rPr>
              <a:t>24 μήνες, </a:t>
            </a:r>
            <a:r>
              <a:rPr lang="el-GR" sz="2000" dirty="0">
                <a:ea typeface="Verdana" panose="020B0604030504040204" pitchFamily="34" charset="0"/>
              </a:rPr>
              <a:t>μετά</a:t>
            </a:r>
            <a:r>
              <a:rPr lang="en-US" sz="2000" dirty="0">
                <a:ea typeface="Verdana" panose="020B0604030504040204" pitchFamily="34" charset="0"/>
              </a:rPr>
              <a:t> </a:t>
            </a: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      από την αποστολή σχετικού αιτήματος στην Εθνική Υπηρεσία</a:t>
            </a:r>
            <a:endParaRPr lang="en-GB" sz="2000" dirty="0">
              <a:ea typeface="Verdana" panose="020B0604030504040204" pitchFamily="34" charset="0"/>
              <a:cs typeface="Calibri" pitchFamily="34" charset="0"/>
            </a:endParaRPr>
          </a:p>
          <a:p>
            <a:pPr marL="0" lvl="1" defTabSz="1061355">
              <a:lnSpc>
                <a:spcPct val="90000"/>
              </a:lnSpc>
              <a:spcBef>
                <a:spcPct val="0"/>
              </a:spcBef>
              <a:spcAft>
                <a:spcPct val="15000"/>
              </a:spcAft>
            </a:pPr>
            <a:endParaRPr lang="en-US" sz="2000" dirty="0">
              <a:solidFill>
                <a:schemeClr val="tx1">
                  <a:lumMod val="75000"/>
                  <a:lumOff val="25000"/>
                </a:schemeClr>
              </a:solidFill>
              <a:ea typeface="Verdana" panose="020B0604030504040204" pitchFamily="34" charset="0"/>
              <a:cs typeface="Calibri" pitchFamily="34" charset="0"/>
            </a:endParaRPr>
          </a:p>
        </p:txBody>
      </p:sp>
    </p:spTree>
    <p:extLst>
      <p:ext uri="{BB962C8B-B14F-4D97-AF65-F5344CB8AC3E}">
        <p14:creationId xmlns:p14="http://schemas.microsoft.com/office/powerpoint/2010/main" val="132413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67666"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Διαπιστευμένα Σχέδια Κινητικότητας</a:t>
            </a:r>
            <a:endParaRPr lang="en-GB" sz="2800" dirty="0">
              <a:solidFill>
                <a:schemeClr val="bg1"/>
              </a:solidFill>
              <a:ea typeface="Verdana" panose="020B0604030504040204" pitchFamily="34" charset="0"/>
            </a:endParaRPr>
          </a:p>
        </p:txBody>
      </p:sp>
      <p:sp>
        <p:nvSpPr>
          <p:cNvPr id="3" name="TextBox 2"/>
          <p:cNvSpPr txBox="1"/>
          <p:nvPr/>
        </p:nvSpPr>
        <p:spPr>
          <a:xfrm>
            <a:off x="275303" y="767326"/>
            <a:ext cx="11916697" cy="984885"/>
          </a:xfrm>
          <a:prstGeom prst="rect">
            <a:avLst/>
          </a:prstGeom>
          <a:noFill/>
        </p:spPr>
        <p:txBody>
          <a:bodyPr wrap="square" rtlCol="0">
            <a:spAutoFit/>
          </a:bodyPr>
          <a:lstStyle/>
          <a:p>
            <a:r>
              <a:rPr lang="el-GR" b="1" dirty="0">
                <a:ea typeface="Verdana" panose="020B0604030504040204" pitchFamily="34" charset="0"/>
              </a:rPr>
              <a:t>Τα Διαπιστευμένα Σχέδια Κινητικότητας </a:t>
            </a:r>
            <a:r>
              <a:rPr lang="el-GR" b="1" u="sng" dirty="0">
                <a:ea typeface="Verdana" panose="020B0604030504040204" pitchFamily="34" charset="0"/>
              </a:rPr>
              <a:t>λειτουργούν ακριβώς όπως τα Σχέδια Κινητικότητας Μικρής Διάρκειας</a:t>
            </a:r>
            <a:r>
              <a:rPr lang="el-GR" b="1" dirty="0">
                <a:ea typeface="Verdana" panose="020B0604030504040204" pitchFamily="34" charset="0"/>
              </a:rPr>
              <a:t>, ως προς τις ακόλουθες πτυχές τους:</a:t>
            </a:r>
          </a:p>
          <a:p>
            <a:endParaRPr lang="el-GR" sz="2200" b="1" dirty="0">
              <a:solidFill>
                <a:schemeClr val="tx1">
                  <a:lumMod val="75000"/>
                  <a:lumOff val="25000"/>
                </a:schemeClr>
              </a:solidFill>
              <a:latin typeface="Verdana" panose="020B0604030504040204" pitchFamily="34" charset="0"/>
              <a:ea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85918674"/>
              </p:ext>
            </p:extLst>
          </p:nvPr>
        </p:nvGraphicFramePr>
        <p:xfrm>
          <a:off x="587828" y="1490601"/>
          <a:ext cx="8991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43258" y="1490601"/>
            <a:ext cx="3548742" cy="33528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ea typeface="Verdana" panose="020B0604030504040204" pitchFamily="34" charset="0"/>
              </a:rPr>
              <a:t>ΠΡΟΣΟΧΗ!</a:t>
            </a:r>
          </a:p>
          <a:p>
            <a:pPr algn="ctr"/>
            <a:endParaRPr lang="el-GR" b="1" dirty="0">
              <a:solidFill>
                <a:schemeClr val="bg1"/>
              </a:solidFill>
              <a:ea typeface="Verdana" panose="020B0604030504040204" pitchFamily="34" charset="0"/>
            </a:endParaRPr>
          </a:p>
          <a:p>
            <a:pPr algn="ctr"/>
            <a:r>
              <a:rPr lang="el-GR" b="1" dirty="0">
                <a:solidFill>
                  <a:schemeClr val="bg1"/>
                </a:solidFill>
                <a:ea typeface="Verdana" panose="020B0604030504040204" pitchFamily="34" charset="0"/>
              </a:rPr>
              <a:t>Οι αιτούντες οργανισμοί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σχετικών δραστηριοτήτων στον τομέα τους </a:t>
            </a:r>
            <a:endParaRPr lang="en-US" b="1" dirty="0">
              <a:solidFill>
                <a:schemeClr val="bg1"/>
              </a:solidFill>
            </a:endParaRPr>
          </a:p>
        </p:txBody>
      </p:sp>
    </p:spTree>
    <p:extLst>
      <p:ext uri="{BB962C8B-B14F-4D97-AF65-F5344CB8AC3E}">
        <p14:creationId xmlns:p14="http://schemas.microsoft.com/office/powerpoint/2010/main" val="201971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2736"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Ποια τα οφέλη για τον οργανισμό μου</a:t>
            </a:r>
            <a:r>
              <a:rPr lang="en-US" sz="2800" dirty="0">
                <a:solidFill>
                  <a:schemeClr val="bg1"/>
                </a:solidFill>
                <a:latin typeface="Verdana" panose="020B0604030504040204" pitchFamily="34" charset="0"/>
                <a:ea typeface="Verdana" panose="020B0604030504040204" pitchFamily="34" charset="0"/>
              </a:rPr>
              <a:t>;</a:t>
            </a:r>
            <a:r>
              <a:rPr lang="el-GR" sz="2800" dirty="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95887" y="758290"/>
            <a:ext cx="11196345" cy="5940088"/>
          </a:xfrm>
          <a:prstGeom prst="rect">
            <a:avLst/>
          </a:prstGeom>
        </p:spPr>
        <p:txBody>
          <a:bodyPr wrap="square">
            <a:spAutoFit/>
          </a:bodyPr>
          <a:lstStyle/>
          <a:p>
            <a:pPr marL="342900" indent="-342900" algn="just">
              <a:buFont typeface="Wingdings" panose="05000000000000000000" pitchFamily="2" charset="2"/>
              <a:buChar char="ü"/>
            </a:pPr>
            <a:r>
              <a:rPr lang="el-GR" sz="2000" dirty="0">
                <a:ea typeface="Verdana" panose="020B0604030504040204" pitchFamily="34" charset="0"/>
              </a:rPr>
              <a:t>Απλουστευμένες διαδικασίες</a:t>
            </a:r>
            <a:r>
              <a:rPr lang="en-US" sz="2000" dirty="0">
                <a:ea typeface="Verdana" panose="020B0604030504040204" pitchFamily="34" charset="0"/>
              </a:rPr>
              <a:t>: </a:t>
            </a:r>
            <a:r>
              <a:rPr lang="el-GR" sz="2000" b="1" dirty="0">
                <a:ea typeface="Verdana" panose="020B0604030504040204" pitchFamily="34" charset="0"/>
              </a:rPr>
              <a:t>απλουστευμένο έντυπο αίτησης, που δε θα υπόκειται σε ποιοτική αξιολόγηση </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b="1" dirty="0">
                <a:ea typeface="Verdana" panose="020B0604030504040204" pitchFamily="34" charset="0"/>
              </a:rPr>
              <a:t>Εξασφαλισμένη χρηματοδότηση μέχρι το τέλος της Προγραμματικής Περιόδου, </a:t>
            </a:r>
            <a:r>
              <a:rPr lang="el-GR" sz="2000" dirty="0">
                <a:ea typeface="Verdana" panose="020B0604030504040204" pitchFamily="34" charset="0"/>
              </a:rPr>
              <a:t>δεδομένου ότι ο οργανισμός</a:t>
            </a:r>
            <a:r>
              <a:rPr lang="en-US" sz="2000" dirty="0">
                <a:ea typeface="Verdana" panose="020B0604030504040204" pitchFamily="34" charset="0"/>
              </a:rPr>
              <a:t> </a:t>
            </a:r>
            <a:r>
              <a:rPr lang="el-GR" sz="2000" dirty="0">
                <a:ea typeface="Verdana" panose="020B0604030504040204" pitchFamily="34" charset="0"/>
              </a:rPr>
              <a:t>συνεχίζει να ανταποκρίνεται στις απαιτήσεις της Διαπίστευσης </a:t>
            </a:r>
            <a:r>
              <a:rPr lang="en-US" sz="2000" dirty="0">
                <a:ea typeface="Verdana" panose="020B0604030504040204" pitchFamily="34" charset="0"/>
              </a:rPr>
              <a:t>Erasmus</a:t>
            </a:r>
            <a:r>
              <a:rPr lang="el-GR" sz="2000" dirty="0">
                <a:ea typeface="Verdana" panose="020B0604030504040204" pitchFamily="34" charset="0"/>
              </a:rPr>
              <a:t> και υποβάλλει αίτηση για χρηματοδότηση ετησίως</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Μπορεί να αιτηθεί </a:t>
            </a:r>
            <a:r>
              <a:rPr lang="el-GR" sz="2000" b="1" dirty="0">
                <a:ea typeface="Verdana" panose="020B0604030504040204" pitchFamily="34" charset="0"/>
              </a:rPr>
              <a:t>υψηλότερα ποσά και περισσότερους συμμετέχοντες</a:t>
            </a:r>
            <a:r>
              <a:rPr lang="el-GR" sz="2000" dirty="0">
                <a:ea typeface="Verdana" panose="020B0604030504040204" pitchFamily="34" charset="0"/>
              </a:rPr>
              <a:t> από μη διαπιστευμένους οργανισμού</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ανάπτυξης της </a:t>
            </a:r>
            <a:r>
              <a:rPr lang="el-GR" sz="2000" b="1" dirty="0">
                <a:ea typeface="Verdana" panose="020B0604030504040204" pitchFamily="34" charset="0"/>
              </a:rPr>
              <a:t>στρατηγικής του οργανισμού</a:t>
            </a:r>
            <a:r>
              <a:rPr lang="en-US" sz="2000" dirty="0">
                <a:ea typeface="Verdana" panose="020B0604030504040204" pitchFamily="34" charset="0"/>
              </a:rPr>
              <a:t>: </a:t>
            </a:r>
            <a:r>
              <a:rPr lang="el-GR" sz="2000" dirty="0">
                <a:ea typeface="Verdana" panose="020B0604030504040204" pitchFamily="34" charset="0"/>
              </a:rPr>
              <a:t>ανάπτυξη μακροπρόθεσμων στόχων δίνοντας τη δυνατότητα στον οργανισμό να επιλέξει την ταχύτητα με την οποία θέλει να κινηθεί και τις δραστηριότητες που του ταιριάζουν για να αυξήσει σταδιακά την ποιότητα της διδασκαλίας και της μάθησης στον οργανισμό</a:t>
            </a:r>
          </a:p>
          <a:p>
            <a:pPr algn="just"/>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να δοκιμάσει </a:t>
            </a:r>
            <a:r>
              <a:rPr lang="el-GR" sz="2000" b="1" dirty="0">
                <a:ea typeface="Verdana" panose="020B0604030504040204" pitchFamily="34" charset="0"/>
              </a:rPr>
              <a:t>νέους τύπους δραστηριοτήτων</a:t>
            </a:r>
            <a:r>
              <a:rPr lang="el-GR" sz="2000" dirty="0">
                <a:ea typeface="Verdana" panose="020B0604030504040204" pitchFamily="34" charset="0"/>
              </a:rPr>
              <a:t>, νέους οργανισμούς συνεργατών - χωρίς να χρειάζεται η υποβολή μιας εντελώς νέας αίτησης</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Εγγυημένη συνέχεια των δραστηριοτήτων που υλοποιούνται</a:t>
            </a:r>
            <a:endParaRPr lang="en-US" sz="2000" dirty="0">
              <a:ea typeface="Verdana" panose="020B0604030504040204" pitchFamily="34" charset="0"/>
              <a:cs typeface="Calibri" pitchFamily="34" charset="0"/>
            </a:endParaRPr>
          </a:p>
        </p:txBody>
      </p:sp>
    </p:spTree>
    <p:extLst>
      <p:ext uri="{BB962C8B-B14F-4D97-AF65-F5344CB8AC3E}">
        <p14:creationId xmlns:p14="http://schemas.microsoft.com/office/powerpoint/2010/main" val="131310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6754" y="60190"/>
            <a:ext cx="1011115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Πόσες αιτήσεις μπορεί να υποβάλει ένας οργανισμός</a:t>
            </a:r>
            <a:r>
              <a:rPr lang="en-US" sz="2800" dirty="0">
                <a:solidFill>
                  <a:schemeClr val="bg1"/>
                </a:solidFill>
                <a:latin typeface="Verdana" panose="020B0604030504040204" pitchFamily="34" charset="0"/>
                <a:ea typeface="Verdana" panose="020B0604030504040204" pitchFamily="34" charset="0"/>
              </a:rPr>
              <a:t>;</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8" y="1016434"/>
            <a:ext cx="10593363" cy="5232202"/>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l-GR" dirty="0">
                <a:ea typeface="Verdana" panose="020B0604030504040204" pitchFamily="34" charset="0"/>
              </a:rPr>
              <a:t>Κάθε οργανισμός δικαιούται να υποβάλει </a:t>
            </a:r>
            <a:r>
              <a:rPr lang="el-GR" b="1" dirty="0">
                <a:ea typeface="Verdana" panose="020B0604030504040204" pitchFamily="34" charset="0"/>
              </a:rPr>
              <a:t>μόνο μια αίτηση για απόκτηση Διαπίστευσης σε κάθε τομέα</a:t>
            </a:r>
          </a:p>
          <a:p>
            <a:pPr marL="285750" indent="-285750" algn="just">
              <a:lnSpc>
                <a:spcPct val="200000"/>
              </a:lnSpc>
              <a:buFont typeface="Arial" panose="020B0604020202020204" pitchFamily="34" charset="0"/>
              <a:buChar char="•"/>
            </a:pPr>
            <a:r>
              <a:rPr lang="el-GR" dirty="0">
                <a:ea typeface="Verdana" panose="020B0604030504040204" pitchFamily="34" charset="0"/>
              </a:rPr>
              <a:t>Οργανισμοί που δραστηριοποιούνται σε περισσότερους του ενός τομέα, μπορούν να υποβάλουν ξεχωριστή </a:t>
            </a:r>
            <a:r>
              <a:rPr lang="el-GR" b="1" dirty="0">
                <a:ea typeface="Verdana" panose="020B0604030504040204" pitchFamily="34" charset="0"/>
              </a:rPr>
              <a:t>αίτηση για απόκτηση Διαπίστευσης σε κάθε τομέα που δραστηριοποιούνται</a:t>
            </a:r>
          </a:p>
          <a:p>
            <a:pPr marL="285750" indent="-285750" algn="just">
              <a:lnSpc>
                <a:spcPct val="200000"/>
              </a:lnSpc>
              <a:buFont typeface="Arial" panose="020B0604020202020204" pitchFamily="34" charset="0"/>
              <a:buChar char="•"/>
            </a:pPr>
            <a:r>
              <a:rPr lang="el-GR" dirty="0">
                <a:ea typeface="Verdana" panose="020B0604030504040204" pitchFamily="34" charset="0"/>
              </a:rPr>
              <a:t>Δεν είναι δυνατή η υποβολή αίτησης και για τα 2 είδη διαπίστευσης (μεμονωμένοι οργανισμοί ή συντονιστές κοινοπραξίας) στον ίδιο τομέα.</a:t>
            </a:r>
          </a:p>
          <a:p>
            <a:pPr algn="just">
              <a:lnSpc>
                <a:spcPct val="150000"/>
              </a:lnSpc>
            </a:pPr>
            <a:endParaRPr lang="el-GR" dirty="0">
              <a:ea typeface="Verdana" panose="020B0604030504040204" pitchFamily="34" charset="0"/>
            </a:endParaRPr>
          </a:p>
          <a:p>
            <a:pPr algn="just">
              <a:lnSpc>
                <a:spcPct val="150000"/>
              </a:lnSpc>
            </a:pPr>
            <a:r>
              <a:rPr lang="el-GR" dirty="0">
                <a:ea typeface="Verdana" panose="020B0604030504040204" pitchFamily="34" charset="0"/>
              </a:rPr>
              <a:t>Όλες οι υποβληθείσες αιτήσεις πρέπει να περιέχουν πρωτότυπο περιεχόμενο που έχει συνταχθεί  από τον αιτούντα οργανισμό. </a:t>
            </a:r>
            <a:r>
              <a:rPr lang="el-GR" b="1" dirty="0">
                <a:solidFill>
                  <a:srgbClr val="FF0000"/>
                </a:solidFill>
                <a:ea typeface="Verdana" panose="020B060403050404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ea typeface="Verdana" panose="020B0604030504040204" pitchFamily="34" charset="0"/>
              </a:rPr>
              <a:t>!</a:t>
            </a:r>
            <a:endParaRPr lang="el-GR" b="1" dirty="0">
              <a:solidFill>
                <a:srgbClr val="FF0000"/>
              </a:solidFill>
              <a:ea typeface="Verdana" panose="020B0604030504040204" pitchFamily="34" charset="0"/>
            </a:endParaRPr>
          </a:p>
          <a:p>
            <a:pPr algn="just"/>
            <a:endParaRPr lang="el-GR" sz="1600" b="1" dirty="0">
              <a:solidFill>
                <a:srgbClr val="FF0000"/>
              </a:solidFill>
              <a:latin typeface="Verdana" panose="020B0604030504040204" pitchFamily="34" charset="0"/>
              <a:ea typeface="Verdana" panose="020B0604030504040204" pitchFamily="34" charset="0"/>
            </a:endParaRPr>
          </a:p>
          <a:p>
            <a:pPr algn="just">
              <a:defRPr/>
            </a:pPr>
            <a:endParaRPr lang="el-GR" sz="1600" b="1" dirty="0">
              <a:solidFill>
                <a:schemeClr val="accent6">
                  <a:lumMod val="75000"/>
                </a:schemeClr>
              </a:solidFill>
              <a:latin typeface="Verdana" panose="020B0604030504040204" pitchFamily="34" charset="0"/>
              <a:ea typeface="Verdana" panose="020B0604030504040204" pitchFamily="34" charset="0"/>
            </a:endParaRPr>
          </a:p>
          <a:p>
            <a:pPr algn="just"/>
            <a:endParaRPr lang="el-GR" sz="14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352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938992"/>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ΚΑΤΑΛΗΚΤΙΚΕΣ ΗΜΕΡΟΜΗΝΙΕΣ, ΕΞΕΡΕΥΣΗ ΕΤΑΙΡΩΝ, ΧΡΗΣΙΜΕΣ ΠΗΓΕΣ ΚΑΙ ΣΤΟΙΧΕΙΑ ΕΠΙΚΟΙΝΩΝΙΑΣ ΛΕΙΤΟΥΡΓΩΝ ΙΔΕΠ</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837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805647" y="113121"/>
            <a:ext cx="12810835" cy="523220"/>
          </a:xfrm>
          <a:prstGeom prst="rect">
            <a:avLst/>
          </a:prstGeom>
          <a:noFill/>
        </p:spPr>
        <p:txBody>
          <a:bodyPr wrap="square" rtlCol="0">
            <a:spAutoFit/>
          </a:bodyPr>
          <a:lstStyle/>
          <a:p>
            <a:pPr algn="ctr"/>
            <a:r>
              <a:rPr lang="el-GR" sz="2800" b="1" dirty="0">
                <a:solidFill>
                  <a:schemeClr val="bg1"/>
                </a:solidFill>
              </a:rPr>
              <a:t>ΚΑΤΑΛΗΚΤΙΚΕΣ ΗΜΕΡΟΜΗΝΙΕΣ – ΤΟΜΕΙΣ ΕΚΠΑΙΔΕΥΣΗΣ ΚΑΙ ΚΑΤΑΡΤΙΣΗΣ</a:t>
            </a:r>
          </a:p>
        </p:txBody>
      </p:sp>
      <p:graphicFrame>
        <p:nvGraphicFramePr>
          <p:cNvPr id="5" name="Table 4"/>
          <p:cNvGraphicFramePr>
            <a:graphicFrameLocks noGrp="1"/>
          </p:cNvGraphicFramePr>
          <p:nvPr>
            <p:extLst>
              <p:ext uri="{D42A27DB-BD31-4B8C-83A1-F6EECF244321}">
                <p14:modId xmlns:p14="http://schemas.microsoft.com/office/powerpoint/2010/main" val="1348938641"/>
              </p:ext>
            </p:extLst>
          </p:nvPr>
        </p:nvGraphicFramePr>
        <p:xfrm>
          <a:off x="918047" y="756229"/>
          <a:ext cx="10565685" cy="6027301"/>
        </p:xfrm>
        <a:graphic>
          <a:graphicData uri="http://schemas.openxmlformats.org/drawingml/2006/table">
            <a:tbl>
              <a:tblPr firstRow="1" firstCol="1" lastRow="1" lastCol="1" bandRow="1" bandCol="1"/>
              <a:tblGrid>
                <a:gridCol w="5945558">
                  <a:extLst>
                    <a:ext uri="{9D8B030D-6E8A-4147-A177-3AD203B41FA5}">
                      <a16:colId xmlns:a16="http://schemas.microsoft.com/office/drawing/2014/main" val="3912380731"/>
                    </a:ext>
                  </a:extLst>
                </a:gridCol>
                <a:gridCol w="4620127">
                  <a:extLst>
                    <a:ext uri="{9D8B030D-6E8A-4147-A177-3AD203B41FA5}">
                      <a16:colId xmlns:a16="http://schemas.microsoft.com/office/drawing/2014/main" val="20001"/>
                    </a:ext>
                  </a:extLst>
                </a:gridCol>
              </a:tblGrid>
              <a:tr h="581238">
                <a:tc>
                  <a:txBody>
                    <a:bodyPr/>
                    <a:lstStyle/>
                    <a:p>
                      <a:pPr algn="ctr">
                        <a:lnSpc>
                          <a:spcPct val="115000"/>
                        </a:lnSpc>
                        <a:spcAft>
                          <a:spcPts val="0"/>
                        </a:spcAft>
                      </a:pPr>
                      <a:r>
                        <a:rPr lang="el-GR" sz="2200" b="1" dirty="0">
                          <a:solidFill>
                            <a:schemeClr val="bg1"/>
                          </a:solidFill>
                          <a:effectLst/>
                          <a:latin typeface="+mn-lt"/>
                          <a:ea typeface="Verdana" panose="020B0604030504040204" pitchFamily="34" charset="0"/>
                          <a:cs typeface="Calibri" panose="020F0502020204030204" pitchFamily="34" charset="0"/>
                        </a:rPr>
                        <a:t>ΔΡΑΣΗ</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lnSpc>
                          <a:spcPct val="115000"/>
                        </a:lnSpc>
                        <a:spcAft>
                          <a:spcPts val="0"/>
                        </a:spcAft>
                      </a:pPr>
                      <a:r>
                        <a:rPr lang="el-GR" sz="2200" b="1" spc="5" dirty="0">
                          <a:solidFill>
                            <a:schemeClr val="bg1"/>
                          </a:solidFill>
                          <a:effectLst/>
                          <a:latin typeface="+mn-lt"/>
                          <a:ea typeface="Verdana" panose="020B0604030504040204" pitchFamily="34" charset="0"/>
                          <a:cs typeface="Calibri" panose="020F0502020204030204" pitchFamily="34" charset="0"/>
                        </a:rPr>
                        <a:t>ΚΑΤΑΛΗΚΤΙΚΗ ΗΜΕΡΟΜΗΝΙΑ</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899961684"/>
                  </a:ext>
                </a:extLst>
              </a:tr>
              <a:tr h="437912">
                <a:tc gridSpan="2">
                  <a:txBody>
                    <a:bodyPr/>
                    <a:lstStyle/>
                    <a:p>
                      <a:pPr>
                        <a:lnSpc>
                          <a:spcPct val="115000"/>
                        </a:lnSpc>
                        <a:spcAft>
                          <a:spcPts val="0"/>
                        </a:spcAft>
                      </a:pPr>
                      <a:r>
                        <a:rPr lang="en-US" sz="1800" b="1" baseline="0" dirty="0">
                          <a:effectLst/>
                          <a:latin typeface="+mn-lt"/>
                          <a:ea typeface="Verdana" panose="020B0604030504040204" pitchFamily="34" charset="0"/>
                          <a:cs typeface="Calibri" panose="020F0502020204030204" pitchFamily="34" charset="0"/>
                        </a:rPr>
                        <a:t>Βα</a:t>
                      </a:r>
                      <a:r>
                        <a:rPr lang="en-US" sz="1800" b="1" spc="-5" baseline="0" dirty="0" err="1">
                          <a:effectLst/>
                          <a:latin typeface="+mn-lt"/>
                          <a:ea typeface="Verdana" panose="020B0604030504040204" pitchFamily="34" charset="0"/>
                          <a:cs typeface="Calibri" panose="020F0502020204030204" pitchFamily="34" charset="0"/>
                        </a:rPr>
                        <a:t>σ</a:t>
                      </a:r>
                      <a:r>
                        <a:rPr lang="en-US" sz="1800" b="1" spc="5" baseline="0" dirty="0" err="1">
                          <a:effectLst/>
                          <a:latin typeface="+mn-lt"/>
                          <a:ea typeface="Verdana" panose="020B0604030504040204" pitchFamily="34" charset="0"/>
                          <a:cs typeface="Calibri" panose="020F0502020204030204" pitchFamily="34" charset="0"/>
                        </a:rPr>
                        <a:t>ι</a:t>
                      </a:r>
                      <a:r>
                        <a:rPr lang="en-US" sz="1800" b="1" baseline="0"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1</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4137851006"/>
                  </a:ext>
                </a:extLst>
              </a:tr>
              <a:tr h="1372769">
                <a:tc>
                  <a:txBody>
                    <a:bodyPr/>
                    <a:lstStyle/>
                    <a:p>
                      <a:pPr>
                        <a:lnSpc>
                          <a:spcPct val="100000"/>
                        </a:lnSpc>
                        <a:spcAft>
                          <a:spcPts val="0"/>
                        </a:spcAft>
                      </a:pPr>
                      <a:r>
                        <a:rPr lang="el-GR" sz="1600" b="1" u="sng" dirty="0"/>
                        <a:t>Κινητικότητα ατόμων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Τριτοβάθμια Εκπαίδευση </a:t>
                      </a:r>
                    </a:p>
                    <a:p>
                      <a:pPr marL="285750" indent="-285750">
                        <a:lnSpc>
                          <a:spcPct val="100000"/>
                        </a:lnSpc>
                        <a:spcAft>
                          <a:spcPts val="0"/>
                        </a:spcAft>
                        <a:buFontTx/>
                        <a:buChar char="-"/>
                      </a:pPr>
                      <a:r>
                        <a:rPr lang="el-GR" sz="1600" b="1" dirty="0"/>
                        <a:t>Εκπαίδευση Ενηλίκων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solidFill>
                            <a:srgbClr val="FF0000"/>
                          </a:solidFill>
                          <a:effectLst/>
                          <a:latin typeface="+mn-lt"/>
                          <a:ea typeface="Verdana" panose="020B0604030504040204" pitchFamily="34" charset="0"/>
                          <a:cs typeface="Calibri" panose="020F0502020204030204" pitchFamily="34" charset="0"/>
                        </a:rPr>
                        <a:t>19 Φεβρουαρίου, 2025</a:t>
                      </a:r>
                      <a:endParaRPr lang="en-GB" sz="1600" dirty="0">
                        <a:solidFill>
                          <a:srgbClr val="FF0000"/>
                        </a:solidFill>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solidFill>
                            <a:srgbClr val="FF0000"/>
                          </a:solidFill>
                          <a:effectLst/>
                          <a:latin typeface="+mn-lt"/>
                          <a:ea typeface="Verdana" panose="020B0604030504040204" pitchFamily="34" charset="0"/>
                          <a:cs typeface="Calibri" panose="020F0502020204030204" pitchFamily="34" charset="0"/>
                        </a:rPr>
                        <a:t>1μμ ώρα Κύπρου</a:t>
                      </a:r>
                      <a:endParaRPr lang="en-GB" sz="1600"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44200"/>
                  </a:ext>
                </a:extLst>
              </a:tr>
              <a:tr h="1397726">
                <a:tc>
                  <a:txBody>
                    <a:bodyPr/>
                    <a:lstStyle/>
                    <a:p>
                      <a:pPr marL="0" indent="0">
                        <a:lnSpc>
                          <a:spcPct val="100000"/>
                        </a:lnSpc>
                        <a:spcAft>
                          <a:spcPts val="0"/>
                        </a:spcAft>
                        <a:buFontTx/>
                        <a:buNone/>
                      </a:pPr>
                      <a:r>
                        <a:rPr lang="el-GR" sz="1600" b="1" u="sng" dirty="0"/>
                        <a:t>Διαπιστεύσεις Erasmus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Εκπαίδευση Ενηλίκων </a:t>
                      </a:r>
                    </a:p>
                    <a:p>
                      <a:pPr marL="285750" indent="-285750">
                        <a:lnSpc>
                          <a:spcPct val="100000"/>
                        </a:lnSpc>
                        <a:spcAft>
                          <a:spcPts val="0"/>
                        </a:spcAft>
                        <a:buFontTx/>
                        <a:buChar char="-"/>
                      </a:pPr>
                      <a:r>
                        <a:rPr lang="el-GR" sz="1600" b="1" dirty="0" err="1"/>
                        <a:t>Nεολαία</a:t>
                      </a:r>
                      <a:r>
                        <a:rPr lang="el-GR" sz="1600" b="1" dirty="0"/>
                        <a:t>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solidFill>
                            <a:srgbClr val="FF0000"/>
                          </a:solidFill>
                        </a:rPr>
                        <a:t>1 Οκτωβρίου, 2025</a:t>
                      </a:r>
                    </a:p>
                    <a:p>
                      <a:pPr algn="ctr">
                        <a:lnSpc>
                          <a:spcPct val="115000"/>
                        </a:lnSpc>
                        <a:spcAft>
                          <a:spcPts val="0"/>
                        </a:spcAft>
                      </a:pPr>
                      <a:r>
                        <a:rPr lang="el-GR" sz="1600" b="1" dirty="0">
                          <a:solidFill>
                            <a:srgbClr val="FF0000"/>
                          </a:solidFill>
                        </a:rPr>
                        <a:t> 1μμ ώρα Κύπρου</a:t>
                      </a:r>
                      <a:endParaRPr lang="en-GB" sz="1600" b="1"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727796"/>
                  </a:ext>
                </a:extLst>
              </a:tr>
              <a:tr h="446974">
                <a:tc gridSpan="2">
                  <a:txBody>
                    <a:bodyPr/>
                    <a:lstStyle/>
                    <a:p>
                      <a:pPr algn="l">
                        <a:lnSpc>
                          <a:spcPct val="115000"/>
                        </a:lnSpc>
                        <a:spcAft>
                          <a:spcPts val="0"/>
                        </a:spcAft>
                      </a:pPr>
                      <a:r>
                        <a:rPr lang="en-US" sz="1800" b="1" dirty="0">
                          <a:effectLst/>
                          <a:latin typeface="+mn-lt"/>
                          <a:ea typeface="Verdana" panose="020B0604030504040204" pitchFamily="34" charset="0"/>
                          <a:cs typeface="Calibri" panose="020F0502020204030204" pitchFamily="34" charset="0"/>
                        </a:rPr>
                        <a:t>Βα</a:t>
                      </a:r>
                      <a:r>
                        <a:rPr lang="en-US" sz="1800" b="1" spc="-5" dirty="0" err="1">
                          <a:effectLst/>
                          <a:latin typeface="+mn-lt"/>
                          <a:ea typeface="Verdana" panose="020B0604030504040204" pitchFamily="34" charset="0"/>
                          <a:cs typeface="Calibri" panose="020F0502020204030204" pitchFamily="34" charset="0"/>
                        </a:rPr>
                        <a:t>σ</a:t>
                      </a:r>
                      <a:r>
                        <a:rPr lang="en-US" sz="1800" b="1" spc="5" dirty="0" err="1">
                          <a:effectLst/>
                          <a:latin typeface="+mn-lt"/>
                          <a:ea typeface="Verdana" panose="020B0604030504040204" pitchFamily="34" charset="0"/>
                          <a:cs typeface="Calibri" panose="020F0502020204030204" pitchFamily="34" charset="0"/>
                        </a:rPr>
                        <a:t>ι</a:t>
                      </a:r>
                      <a:r>
                        <a:rPr lang="en-US" sz="1800" b="1"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2</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3204418196"/>
                  </a:ext>
                </a:extLst>
              </a:tr>
              <a:tr h="950752">
                <a:tc>
                  <a:txBody>
                    <a:bodyPr/>
                    <a:lstStyle/>
                    <a:p>
                      <a:pPr>
                        <a:lnSpc>
                          <a:spcPct val="115000"/>
                        </a:lnSpc>
                        <a:spcAft>
                          <a:spcPts val="0"/>
                        </a:spcAft>
                      </a:pPr>
                      <a:r>
                        <a:rPr lang="el-GR" sz="1600" b="1" u="sng" dirty="0"/>
                        <a:t>Συμπράξεις Συνεργασίας </a:t>
                      </a:r>
                      <a:r>
                        <a:rPr lang="el-GR" sz="1600" b="1" dirty="0"/>
                        <a:t>στους τομείς της Σχολικής Εκπαίδευσης, Επαγγελματικής Εκπαίδευσης και Κατάρτισης, Τριτοβάθμιας Εκπαίδευσης,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2025</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685842"/>
                  </a:ext>
                </a:extLst>
              </a:tr>
              <a:tr h="83993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l-GR" sz="1600" b="1" u="sng" dirty="0"/>
                        <a:t>Συμπράξεις Μικρής Κλίμακας </a:t>
                      </a:r>
                      <a:r>
                        <a:rPr lang="el-GR" sz="1600" b="1" dirty="0"/>
                        <a:t>στους τομείς της Σχολικής Εκπαίδευσης, Επαγγελματικής Εκπαίδευσης και Κατάρτισης,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2025</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338169"/>
                  </a:ext>
                </a:extLst>
              </a:tr>
            </a:tbl>
          </a:graphicData>
        </a:graphic>
      </p:graphicFrame>
    </p:spTree>
    <p:extLst>
      <p:ext uri="{BB962C8B-B14F-4D97-AF65-F5344CB8AC3E}">
        <p14:creationId xmlns:p14="http://schemas.microsoft.com/office/powerpoint/2010/main" val="48538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415833" y="1235948"/>
            <a:ext cx="11360333" cy="4787464"/>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p>
          <a:p>
            <a:pPr marL="342900" indent="-342900">
              <a:lnSpc>
                <a:spcPct val="20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latin typeface="Verdana" panose="020B0604030504040204" pitchFamily="34" charset="0"/>
                <a:ea typeface="Verdana" panose="020B0604030504040204" pitchFamily="34" charset="0"/>
              </a:rPr>
              <a:t>ή επικοινωνήστε με την ομάδα μας </a:t>
            </a:r>
            <a:r>
              <a:rPr lang="el-GR" sz="2000" dirty="0" err="1">
                <a:latin typeface="Verdana" panose="020B0604030504040204" pitchFamily="34" charset="0"/>
                <a:ea typeface="Verdana" panose="020B0604030504040204" pitchFamily="34" charset="0"/>
              </a:rPr>
              <a:t>eTwinning</a:t>
            </a:r>
            <a:r>
              <a:rPr lang="en-US" sz="2000" dirty="0">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Ιδιωτικές πρωτοβουλίες</a:t>
            </a:r>
          </a:p>
          <a:p>
            <a:pPr>
              <a:lnSpc>
                <a:spcPct val="150000"/>
              </a:lnSpc>
            </a:pPr>
            <a:endParaRPr lang="el-GR" sz="2000" dirty="0">
              <a:solidFill>
                <a:schemeClr val="tx1">
                  <a:lumMod val="75000"/>
                  <a:lumOff val="25000"/>
                </a:schemeClr>
              </a:solidFill>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94426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ΓΕΝΙΚΕΣ ΠΛΗΡΟΦΟΡΙΕΣ</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082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1520" y="101600"/>
            <a:ext cx="12509500"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πρέπει να μελετήσω για την υποβολή αίτησης;</a:t>
            </a:r>
            <a:endParaRPr lang="en-GB" sz="2800" dirty="0">
              <a:solidFill>
                <a:schemeClr val="bg1"/>
              </a:solidFill>
              <a:ea typeface="Verdana" panose="020B0604030504040204" pitchFamily="34" charset="0"/>
            </a:endParaRPr>
          </a:p>
        </p:txBody>
      </p:sp>
      <p:sp>
        <p:nvSpPr>
          <p:cNvPr id="4" name="Rectangle 3"/>
          <p:cNvSpPr/>
          <p:nvPr/>
        </p:nvSpPr>
        <p:spPr>
          <a:xfrm>
            <a:off x="251519" y="624820"/>
            <a:ext cx="11668337" cy="5878532"/>
          </a:xfrm>
          <a:prstGeom prst="rect">
            <a:avLst/>
          </a:prstGeom>
        </p:spPr>
        <p:txBody>
          <a:bodyPr wrap="square">
            <a:spAutoFit/>
          </a:bodyPr>
          <a:lstStyle/>
          <a:p>
            <a:pPr marL="285750" indent="-285750">
              <a:lnSpc>
                <a:spcPct val="150000"/>
              </a:lnSpc>
              <a:buFont typeface="Wingdings" panose="05000000000000000000" pitchFamily="2" charset="2"/>
              <a:buChar char="ü"/>
            </a:pPr>
            <a:r>
              <a:rPr lang="el-GR" sz="2000" b="1" dirty="0">
                <a:solidFill>
                  <a:schemeClr val="tx1">
                    <a:lumMod val="75000"/>
                    <a:lumOff val="25000"/>
                  </a:schemeClr>
                </a:solidFill>
                <a:ea typeface="Verdana" panose="020B0604030504040204" pitchFamily="34" charset="0"/>
                <a:hlinkClick r:id="rId3"/>
              </a:rPr>
              <a:t>Οδηγός Προγράμματος 2025 </a:t>
            </a:r>
            <a:r>
              <a:rPr lang="el-GR" dirty="0">
                <a:ea typeface="Verdana" panose="020B0604030504040204" pitchFamily="34" charset="0"/>
              </a:rPr>
              <a:t>(αγγλικά)</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Επαγγελματικής Εκπαίδευσης και Κατάρτισης (σ.91-93, 94-95) </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Σχολικής εκπαίδευσης (σ.1</a:t>
            </a:r>
            <a:r>
              <a:rPr lang="en-US" dirty="0">
                <a:ea typeface="Verdana" panose="020B0604030504040204" pitchFamily="34" charset="0"/>
              </a:rPr>
              <a:t>1</a:t>
            </a:r>
            <a:r>
              <a:rPr lang="el-GR" dirty="0">
                <a:ea typeface="Verdana" panose="020B0604030504040204" pitchFamily="34" charset="0"/>
              </a:rPr>
              <a:t>1</a:t>
            </a:r>
            <a:r>
              <a:rPr lang="en-GB" dirty="0">
                <a:ea typeface="Verdana" panose="020B0604030504040204" pitchFamily="34" charset="0"/>
              </a:rPr>
              <a:t>-</a:t>
            </a:r>
            <a:r>
              <a:rPr lang="el-GR" dirty="0">
                <a:ea typeface="Verdana" panose="020B0604030504040204" pitchFamily="34" charset="0"/>
              </a:rPr>
              <a:t>1</a:t>
            </a:r>
            <a:r>
              <a:rPr lang="en-US" dirty="0">
                <a:ea typeface="Verdana" panose="020B0604030504040204" pitchFamily="34" charset="0"/>
              </a:rPr>
              <a:t>1</a:t>
            </a:r>
            <a:r>
              <a:rPr lang="el-GR" dirty="0">
                <a:ea typeface="Verdana" panose="020B0604030504040204" pitchFamily="34" charset="0"/>
              </a:rPr>
              <a:t>2, 1</a:t>
            </a:r>
            <a:r>
              <a:rPr lang="en-US" dirty="0">
                <a:ea typeface="Verdana" panose="020B0604030504040204" pitchFamily="34" charset="0"/>
              </a:rPr>
              <a:t>1</a:t>
            </a:r>
            <a:r>
              <a:rPr lang="el-GR" dirty="0">
                <a:ea typeface="Verdana" panose="020B0604030504040204" pitchFamily="34" charset="0"/>
              </a:rPr>
              <a:t>4</a:t>
            </a:r>
            <a:r>
              <a:rPr lang="en-US" dirty="0">
                <a:ea typeface="Verdana" panose="020B0604030504040204" pitchFamily="34" charset="0"/>
              </a:rPr>
              <a:t>-</a:t>
            </a:r>
            <a:r>
              <a:rPr lang="el-GR" dirty="0">
                <a:ea typeface="Verdana" panose="020B0604030504040204" pitchFamily="34" charset="0"/>
              </a:rPr>
              <a:t> 115)</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Εκπαίδευσης Ενηλίκων (σ.</a:t>
            </a:r>
            <a:r>
              <a:rPr lang="en-US" dirty="0">
                <a:ea typeface="Verdana" panose="020B0604030504040204" pitchFamily="34" charset="0"/>
              </a:rPr>
              <a:t>1</a:t>
            </a:r>
            <a:r>
              <a:rPr lang="el-GR" dirty="0">
                <a:ea typeface="Verdana" panose="020B0604030504040204" pitchFamily="34" charset="0"/>
              </a:rPr>
              <a:t>29</a:t>
            </a:r>
            <a:r>
              <a:rPr lang="en-US" dirty="0">
                <a:ea typeface="Verdana" panose="020B0604030504040204" pitchFamily="34" charset="0"/>
              </a:rPr>
              <a:t>-13</a:t>
            </a:r>
            <a:r>
              <a:rPr lang="el-GR" dirty="0">
                <a:ea typeface="Verdana" panose="020B0604030504040204" pitchFamily="34" charset="0"/>
              </a:rPr>
              <a:t>1</a:t>
            </a:r>
            <a:r>
              <a:rPr lang="en-US" dirty="0">
                <a:ea typeface="Verdana" panose="020B0604030504040204" pitchFamily="34" charset="0"/>
              </a:rPr>
              <a:t>, 13</a:t>
            </a:r>
            <a:r>
              <a:rPr lang="el-GR" dirty="0">
                <a:ea typeface="Verdana" panose="020B0604030504040204" pitchFamily="34" charset="0"/>
              </a:rPr>
              <a:t>3</a:t>
            </a:r>
            <a:r>
              <a:rPr lang="en-US" dirty="0">
                <a:ea typeface="Verdana" panose="020B0604030504040204" pitchFamily="34" charset="0"/>
              </a:rPr>
              <a:t>-13</a:t>
            </a:r>
            <a:r>
              <a:rPr lang="el-GR" dirty="0">
                <a:ea typeface="Verdana" panose="020B0604030504040204" pitchFamily="34" charset="0"/>
              </a:rPr>
              <a:t>4)</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Επαγγελματικής Εκπαίδευσης και Κατάρτισης (σ.76-77, σ.93)</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Σχολικής εκπαίδευσης (σ.76-77, σ.113)</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Εκπαίδευσης</a:t>
            </a:r>
            <a:r>
              <a:rPr lang="en-GB" dirty="0">
                <a:ea typeface="Verdana" panose="020B0604030504040204" pitchFamily="34" charset="0"/>
              </a:rPr>
              <a:t> </a:t>
            </a:r>
            <a:r>
              <a:rPr lang="el-GR" dirty="0">
                <a:ea typeface="Verdana" panose="020B0604030504040204" pitchFamily="34" charset="0"/>
              </a:rPr>
              <a:t>Ενηλίκων (σ.76-77, σ.</a:t>
            </a:r>
            <a:r>
              <a:rPr lang="en-US" dirty="0">
                <a:ea typeface="Verdana" panose="020B0604030504040204" pitchFamily="34" charset="0"/>
              </a:rPr>
              <a:t>13</a:t>
            </a:r>
            <a:r>
              <a:rPr lang="el-GR" dirty="0">
                <a:ea typeface="Verdana" panose="020B0604030504040204" pitchFamily="34" charset="0"/>
              </a:rPr>
              <a:t>2)</a:t>
            </a:r>
          </a:p>
          <a:p>
            <a:pPr marL="285750" indent="-285750">
              <a:buFont typeface="Wingdings" panose="05000000000000000000" pitchFamily="2" charset="2"/>
              <a:buChar char="ü"/>
            </a:pPr>
            <a:r>
              <a:rPr lang="el-GR" sz="2000" dirty="0">
                <a:ea typeface="Verdana" panose="020B0604030504040204" pitchFamily="34" charset="0"/>
              </a:rPr>
              <a:t>Οδηγίες για υποβολή πρότασης – αναμένεται να δοθούν σε ημερίδες </a:t>
            </a:r>
            <a:r>
              <a:rPr lang="en-GB" sz="2000" dirty="0">
                <a:ea typeface="Verdana" panose="020B0604030504040204" pitchFamily="34" charset="0"/>
              </a:rPr>
              <a:t>“How to Apply”</a:t>
            </a:r>
            <a:r>
              <a:rPr lang="el-GR" sz="2000" dirty="0">
                <a:ea typeface="Verdana" panose="020B0604030504040204" pitchFamily="34" charset="0"/>
              </a:rPr>
              <a:t> που θα πραγματοποιήσει η ΕΥ</a:t>
            </a:r>
          </a:p>
          <a:p>
            <a:pPr>
              <a:lnSpc>
                <a:spcPct val="150000"/>
              </a:lnSpc>
            </a:pPr>
            <a:endParaRPr lang="el-GR" b="1" i="0" u="none" strike="noStrike" baseline="0" dirty="0">
              <a:solidFill>
                <a:srgbClr val="FF0000"/>
              </a:solidFill>
              <a:latin typeface="Verdana" panose="020B0604030504040204" pitchFamily="34" charset="0"/>
              <a:ea typeface="Verdana" panose="020B0604030504040204" pitchFamily="34" charset="0"/>
            </a:endParaRPr>
          </a:p>
          <a:p>
            <a:pPr>
              <a:lnSpc>
                <a:spcPct val="150000"/>
              </a:lnSpc>
            </a:pPr>
            <a:r>
              <a:rPr lang="el-GR" b="1" i="0" u="none" strike="noStrike" baseline="0" dirty="0">
                <a:solidFill>
                  <a:srgbClr val="FF0000"/>
                </a:solidFill>
                <a:latin typeface="Verdana" panose="020B0604030504040204" pitchFamily="34" charset="0"/>
              </a:rPr>
              <a:t>Προσοχή!</a:t>
            </a:r>
            <a:endParaRPr lang="el-GR" b="1" i="0" u="none" strike="noStrike" baseline="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pPr>
            <a:r>
              <a:rPr lang="el-GR" dirty="0">
                <a:ea typeface="Verdana" panose="020B0604030504040204" pitchFamily="34" charset="0"/>
              </a:rPr>
              <a:t>Η Υποβολή γίνεται μέσω της πλατφόρμας </a:t>
            </a:r>
            <a:r>
              <a:rPr lang="en-US" dirty="0">
                <a:solidFill>
                  <a:schemeClr val="tx1">
                    <a:lumMod val="75000"/>
                    <a:lumOff val="25000"/>
                  </a:schemeClr>
                </a:solidFill>
                <a:ea typeface="Verdana" panose="020B0604030504040204" pitchFamily="34" charset="0"/>
                <a:hlinkClick r:id="rId4"/>
              </a:rPr>
              <a:t>ERASMUS+ &amp; European Solidarity Corps</a:t>
            </a:r>
            <a:endParaRPr lang="el-GR" dirty="0">
              <a:ea typeface="Verdana" panose="020B0604030504040204" pitchFamily="34" charset="0"/>
            </a:endParaRPr>
          </a:p>
          <a:p>
            <a:pPr marL="285750" indent="-285750">
              <a:lnSpc>
                <a:spcPct val="150000"/>
              </a:lnSpc>
              <a:buFont typeface="Wingdings" panose="05000000000000000000" pitchFamily="2" charset="2"/>
              <a:buChar char="Ø"/>
            </a:pPr>
            <a:r>
              <a:rPr lang="el-GR" b="1" dirty="0">
                <a:ea typeface="Verdana" panose="020B0604030504040204" pitchFamily="34" charset="0"/>
              </a:rPr>
              <a:t>Δεν υποβάλλεται εκτυπωμένη  αίτηση στο ΙΔΕΠ!</a:t>
            </a:r>
          </a:p>
          <a:p>
            <a:pPr marL="285750" indent="-285750">
              <a:buFont typeface="Wingdings" panose="05000000000000000000" pitchFamily="2" charset="2"/>
              <a:buChar char="Ø"/>
            </a:pPr>
            <a:r>
              <a:rPr lang="el-GR" sz="1800" b="0" i="0" u="none" strike="noStrike" baseline="0" dirty="0"/>
              <a:t>Πιστοποίηση χρηματοοικονομικής ικανότητας οργανισμού </a:t>
            </a:r>
            <a:r>
              <a:rPr lang="el-GR" sz="1800" b="0" i="1" u="none" strike="noStrike" baseline="0" dirty="0"/>
              <a:t>(σε περίπτωση αιτούμενου κονδυλίου από ιδιωτικό οργανισμό πέραν των 60,000 Ευρώ)</a:t>
            </a:r>
            <a:endParaRPr lang="el-GR" sz="1800" b="0" i="0" u="none" strike="noStrike" baseline="0" dirty="0"/>
          </a:p>
        </p:txBody>
      </p:sp>
    </p:spTree>
    <p:extLst>
      <p:ext uri="{BB962C8B-B14F-4D97-AF65-F5344CB8AC3E}">
        <p14:creationId xmlns:p14="http://schemas.microsoft.com/office/powerpoint/2010/main" val="297351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Στοιχεία Επικοινωνίας</a:t>
            </a:r>
            <a:endParaRPr lang="en-GB" sz="2800" dirty="0">
              <a:solidFill>
                <a:schemeClr val="bg1"/>
              </a:solidFill>
              <a:ea typeface="Verdana" panose="020B0604030504040204" pitchFamily="34" charset="0"/>
            </a:endParaRPr>
          </a:p>
        </p:txBody>
      </p:sp>
      <p:sp>
        <p:nvSpPr>
          <p:cNvPr id="4" name="TextBox 3"/>
          <p:cNvSpPr txBox="1"/>
          <p:nvPr/>
        </p:nvSpPr>
        <p:spPr>
          <a:xfrm>
            <a:off x="0" y="790913"/>
            <a:ext cx="6315892" cy="2523768"/>
          </a:xfrm>
          <a:prstGeom prst="rect">
            <a:avLst/>
          </a:prstGeom>
          <a:noFill/>
        </p:spPr>
        <p:txBody>
          <a:bodyPr wrap="square" rtlCol="0">
            <a:spAutoFit/>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Μαρία Χριστοφίδου</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Λειτουργός Προγραμμάτων</a:t>
            </a:r>
          </a:p>
          <a:p>
            <a:pPr algn="ctr"/>
            <a:r>
              <a:rPr lang="el-GR" sz="2000" b="1" dirty="0">
                <a:latin typeface="Calibri" panose="020F0502020204030204" pitchFamily="34" charset="0"/>
                <a:ea typeface="Calibri" panose="020F0502020204030204" pitchFamily="34" charset="0"/>
                <a:cs typeface="Calibri" panose="020F0502020204030204" pitchFamily="34" charset="0"/>
              </a:rPr>
              <a:t>Βασική Δράση 1</a:t>
            </a:r>
          </a:p>
          <a:p>
            <a:pPr algn="ctr"/>
            <a:r>
              <a:rPr lang="el-GR" sz="2000" dirty="0">
                <a:solidFill>
                  <a:srgbClr val="7030A0"/>
                </a:solidFill>
                <a:latin typeface="Calibri"/>
                <a:ea typeface="Calibri"/>
                <a:cs typeface="Calibri"/>
              </a:rPr>
              <a:t>Σχολική</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7030A0"/>
                </a:solidFill>
                <a:latin typeface="Calibri"/>
                <a:ea typeface="Calibri"/>
                <a:cs typeface="Calibri"/>
              </a:rPr>
              <a:t>Εκπαίδευση </a:t>
            </a:r>
            <a:r>
              <a:rPr lang="el-GR" sz="2000" dirty="0">
                <a:solidFill>
                  <a:srgbClr val="7030A0"/>
                </a:solidFill>
                <a:latin typeface="Calibri"/>
                <a:ea typeface="Calibri"/>
                <a:cs typeface="Calibri"/>
                <a:sym typeface="Calibri"/>
              </a:rPr>
              <a:t>–</a:t>
            </a:r>
            <a:r>
              <a:rPr lang="el-GR" sz="2000" dirty="0">
                <a:solidFill>
                  <a:srgbClr val="7030A0"/>
                </a:solidFill>
                <a:latin typeface="Calibri"/>
                <a:ea typeface="Calibri"/>
                <a:cs typeface="Calibri"/>
              </a:rPr>
              <a:t> </a:t>
            </a:r>
          </a:p>
          <a:p>
            <a:pPr algn="ctr"/>
            <a:r>
              <a:rPr lang="el-GR" sz="2000" dirty="0">
                <a:solidFill>
                  <a:srgbClr val="7030A0"/>
                </a:solidFill>
                <a:latin typeface="Calibri"/>
                <a:ea typeface="Calibri"/>
                <a:cs typeface="Calibri"/>
              </a:rPr>
              <a:t>Σχέδια Μικρής Κλίμακας (ΚΑ122)</a:t>
            </a:r>
          </a:p>
          <a:p>
            <a:pPr algn="ctr"/>
            <a:r>
              <a:rPr lang="el-GR" sz="2000" dirty="0">
                <a:latin typeface="Calibri" panose="020F0502020204030204" pitchFamily="34" charset="0"/>
                <a:ea typeface="Calibri" panose="020F0502020204030204" pitchFamily="34" charset="0"/>
                <a:cs typeface="Calibri" panose="020F0502020204030204" pitchFamily="34" charset="0"/>
              </a:rPr>
              <a:t>Τηλέφωνο: (+357) - 22448831</a:t>
            </a:r>
          </a:p>
          <a:p>
            <a:pPr algn="ctr"/>
            <a:r>
              <a:rPr lang="en-GB" sz="2000" dirty="0">
                <a:latin typeface="Calibri" panose="020F0502020204030204" pitchFamily="34" charset="0"/>
                <a:ea typeface="Calibri" panose="020F0502020204030204" pitchFamily="34" charset="0"/>
                <a:cs typeface="Calibri" panose="020F0502020204030204" pitchFamily="34" charset="0"/>
              </a:rPr>
              <a:t>email:</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hlinkClick r:id="rId3"/>
              </a:rPr>
              <a:t>mchristofidou@idep.org.cy</a:t>
            </a:r>
            <a:r>
              <a:rPr lang="el-GR"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7383015" y="4130713"/>
            <a:ext cx="2432819" cy="1811673"/>
          </a:xfrm>
          <a:prstGeom prst="rect">
            <a:avLst/>
          </a:prstGeom>
        </p:spPr>
      </p:pic>
      <p:sp>
        <p:nvSpPr>
          <p:cNvPr id="6" name="Google Shape;1156;p81">
            <a:extLst>
              <a:ext uri="{FF2B5EF4-FFF2-40B4-BE49-F238E27FC236}">
                <a16:creationId xmlns:a16="http://schemas.microsoft.com/office/drawing/2014/main" id="{E24BAE5A-6482-9F58-2AA6-3C9F7BBE899D}"/>
              </a:ext>
            </a:extLst>
          </p:cNvPr>
          <p:cNvSpPr/>
          <p:nvPr/>
        </p:nvSpPr>
        <p:spPr>
          <a:xfrm>
            <a:off x="10321" y="3635877"/>
            <a:ext cx="6315891" cy="30632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000" b="1" dirty="0">
                <a:solidFill>
                  <a:schemeClr val="dk1"/>
                </a:solidFill>
                <a:latin typeface="Calibri"/>
                <a:ea typeface="Calibri"/>
                <a:cs typeface="Calibri"/>
                <a:sym typeface="Calibri"/>
              </a:rPr>
              <a:t>Μαριάννα </a:t>
            </a:r>
            <a:r>
              <a:rPr lang="el-GR" sz="2000" b="1" dirty="0" err="1">
                <a:solidFill>
                  <a:schemeClr val="dk1"/>
                </a:solidFill>
                <a:latin typeface="Calibri"/>
                <a:ea typeface="Calibri"/>
                <a:cs typeface="Calibri"/>
                <a:sym typeface="Calibri"/>
              </a:rPr>
              <a:t>Αραούζου</a:t>
            </a:r>
            <a:endParaRPr sz="20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Λειτουργός Προγραμμάτων </a:t>
            </a:r>
            <a:endParaRPr sz="2000" dirty="0"/>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Βασική Δράση 1</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Εκπαίδευση Ενηλίκων</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Σχολική Εκπαίδευση – </a:t>
            </a:r>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Διαπιστευμένοι Οργανισμοί (ΚΑ121)</a:t>
            </a:r>
            <a:endParaRPr sz="2000"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Τηλέφωνο: (+357) - 224488</a:t>
            </a:r>
            <a:r>
              <a:rPr lang="en-US" sz="2000" dirty="0">
                <a:solidFill>
                  <a:schemeClr val="dk1"/>
                </a:solidFill>
                <a:latin typeface="Calibri"/>
                <a:ea typeface="Calibri"/>
                <a:cs typeface="Calibri"/>
                <a:sym typeface="Calibri"/>
              </a:rPr>
              <a:t>61</a:t>
            </a:r>
            <a:endParaRPr sz="2000" dirty="0"/>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email: </a:t>
            </a:r>
            <a:r>
              <a:rPr lang="el-GR" sz="20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maraouzou@idep.org.cy</a:t>
            </a:r>
            <a:r>
              <a:rPr lang="el-GR" sz="2000" u="sng" dirty="0">
                <a:solidFill>
                  <a:schemeClr val="dk1"/>
                </a:solidFill>
                <a:latin typeface="Calibri"/>
                <a:ea typeface="Calibri"/>
                <a:cs typeface="Calibri"/>
                <a:sym typeface="Calibri"/>
              </a:rPr>
              <a:t>       </a:t>
            </a:r>
            <a:r>
              <a:rPr lang="el-GR" sz="2000" dirty="0">
                <a:solidFill>
                  <a:schemeClr val="dk1"/>
                </a:solidFill>
                <a:latin typeface="Calibri"/>
                <a:ea typeface="Calibri"/>
                <a:cs typeface="Calibri"/>
                <a:sym typeface="Calibri"/>
              </a:rPr>
              <a:t>  </a:t>
            </a:r>
            <a:endParaRPr sz="2000" dirty="0"/>
          </a:p>
        </p:txBody>
      </p:sp>
      <p:sp>
        <p:nvSpPr>
          <p:cNvPr id="7" name="Google Shape;1157;p81">
            <a:extLst>
              <a:ext uri="{FF2B5EF4-FFF2-40B4-BE49-F238E27FC236}">
                <a16:creationId xmlns:a16="http://schemas.microsoft.com/office/drawing/2014/main" id="{186AEBC2-E9E1-5438-A53A-2454F2841490}"/>
              </a:ext>
            </a:extLst>
          </p:cNvPr>
          <p:cNvSpPr/>
          <p:nvPr/>
        </p:nvSpPr>
        <p:spPr>
          <a:xfrm>
            <a:off x="5481233" y="1111553"/>
            <a:ext cx="6236385" cy="2743103"/>
          </a:xfrm>
          <a:prstGeom prst="rect">
            <a:avLst/>
          </a:prstGeom>
          <a:noFill/>
          <a:ln>
            <a:noFill/>
          </a:ln>
        </p:spPr>
        <p:txBody>
          <a:bodyPr spcFirstLastPara="1" wrap="square" lIns="91425" tIns="45700" rIns="91425" bIns="45700" anchor="t" anchorCtr="0">
            <a:normAutofit/>
          </a:bodyPr>
          <a:lstStyle/>
          <a:p>
            <a:pPr marL="0" marR="0" lvl="0" indent="0" algn="ctr" rtl="0">
              <a:spcAft>
                <a:spcPts val="0"/>
              </a:spcAft>
              <a:buNone/>
            </a:pPr>
            <a:r>
              <a:rPr lang="el-GR" sz="2000" b="1" dirty="0">
                <a:latin typeface="Calibri"/>
                <a:ea typeface="Calibri"/>
                <a:cs typeface="Calibri"/>
                <a:sym typeface="Calibri"/>
              </a:rPr>
              <a:t>Γεωργία </a:t>
            </a:r>
            <a:r>
              <a:rPr lang="el-GR" sz="2000" b="1" dirty="0" err="1">
                <a:latin typeface="Calibri"/>
                <a:ea typeface="Calibri"/>
                <a:cs typeface="Calibri"/>
                <a:sym typeface="Calibri"/>
              </a:rPr>
              <a:t>Σιάηλου</a:t>
            </a:r>
            <a:endParaRPr sz="2000" b="1" dirty="0">
              <a:latin typeface="Calibri"/>
              <a:ea typeface="Calibri"/>
              <a:cs typeface="Calibri"/>
              <a:sym typeface="Calibri"/>
            </a:endParaRPr>
          </a:p>
          <a:p>
            <a:pPr marL="0" marR="0" lvl="0" indent="0" algn="ctr" rtl="0">
              <a:spcAft>
                <a:spcPts val="0"/>
              </a:spcAft>
              <a:buNone/>
            </a:pPr>
            <a:r>
              <a:rPr lang="el-GR" sz="2000" b="1" dirty="0">
                <a:latin typeface="Calibri"/>
                <a:ea typeface="Calibri"/>
                <a:cs typeface="Calibri"/>
                <a:sym typeface="Calibri"/>
              </a:rPr>
              <a:t>Λειτουργός Προγραμμάτων </a:t>
            </a:r>
            <a:endParaRPr sz="2000" dirty="0"/>
          </a:p>
          <a:p>
            <a:pPr marL="0" marR="0" lvl="0" indent="0" algn="ctr" rtl="0">
              <a:spcAft>
                <a:spcPts val="0"/>
              </a:spcAft>
              <a:buNone/>
            </a:pPr>
            <a:r>
              <a:rPr lang="el-GR" sz="2000" b="1" dirty="0">
                <a:latin typeface="Calibri"/>
                <a:ea typeface="Calibri"/>
                <a:cs typeface="Calibri"/>
                <a:sym typeface="Calibri"/>
              </a:rPr>
              <a:t>Βασική Δράση 1</a:t>
            </a:r>
            <a:endParaRPr sz="2000" dirty="0"/>
          </a:p>
          <a:p>
            <a:pPr marL="0" marR="0" lvl="0" indent="0" algn="ctr" rtl="0">
              <a:spcAft>
                <a:spcPts val="0"/>
              </a:spcAft>
              <a:buNone/>
            </a:pPr>
            <a:r>
              <a:rPr lang="el-GR" sz="2000" dirty="0">
                <a:solidFill>
                  <a:srgbClr val="7030A0"/>
                </a:solidFill>
                <a:latin typeface="Calibri"/>
                <a:ea typeface="Calibri"/>
                <a:cs typeface="Calibri"/>
                <a:sym typeface="Calibri"/>
              </a:rPr>
              <a:t>Επαγγελματική Εκπαίδευση και Κατάρτιση </a:t>
            </a:r>
          </a:p>
          <a:p>
            <a:pPr marL="0" marR="0" lvl="0" indent="0" algn="ctr" rtl="0">
              <a:spcAft>
                <a:spcPts val="0"/>
              </a:spcAft>
              <a:buNone/>
            </a:pPr>
            <a:r>
              <a:rPr lang="el-GR" sz="2000" dirty="0">
                <a:solidFill>
                  <a:srgbClr val="7030A0"/>
                </a:solidFill>
                <a:latin typeface="Calibri"/>
                <a:ea typeface="Calibri"/>
                <a:cs typeface="Calibri"/>
                <a:sym typeface="Calibri"/>
              </a:rPr>
              <a:t>(ΚΑ121- ΚΑ122) </a:t>
            </a:r>
            <a:endParaRPr sz="2000" dirty="0">
              <a:solidFill>
                <a:schemeClr val="dk1"/>
              </a:solidFill>
              <a:latin typeface="Calibri"/>
              <a:ea typeface="Calibri"/>
              <a:cs typeface="Calibri"/>
              <a:sym typeface="Calibri"/>
            </a:endParaRPr>
          </a:p>
          <a:p>
            <a:pPr marL="0" marR="0" lvl="0" indent="0" algn="ctr" rtl="0">
              <a:spcAft>
                <a:spcPts val="0"/>
              </a:spcAft>
              <a:buNone/>
            </a:pPr>
            <a:r>
              <a:rPr lang="el-GR" sz="2000" dirty="0">
                <a:solidFill>
                  <a:schemeClr val="dk1"/>
                </a:solidFill>
                <a:latin typeface="Calibri"/>
                <a:ea typeface="Calibri"/>
                <a:cs typeface="Calibri"/>
                <a:sym typeface="Calibri"/>
              </a:rPr>
              <a:t>Τηλέφωνο: (+357) - 22448843</a:t>
            </a:r>
            <a:endParaRPr sz="2000" dirty="0"/>
          </a:p>
          <a:p>
            <a:pPr marL="0" marR="0" lvl="0" indent="0" algn="ctr" rtl="0">
              <a:spcAft>
                <a:spcPts val="0"/>
              </a:spcAft>
              <a:buNone/>
            </a:pPr>
            <a:r>
              <a:rPr lang="el-GR" sz="2000" dirty="0">
                <a:solidFill>
                  <a:schemeClr val="dk1"/>
                </a:solidFill>
                <a:latin typeface="Calibri"/>
                <a:ea typeface="Calibri"/>
                <a:cs typeface="Calibri"/>
                <a:sym typeface="Calibri"/>
              </a:rPr>
              <a:t>email: </a:t>
            </a:r>
            <a:r>
              <a:rPr lang="el-GR" sz="20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gshiaelou@idep.org.cy</a:t>
            </a:r>
            <a:r>
              <a:rPr lang="el-GR" sz="2000" dirty="0">
                <a:solidFill>
                  <a:schemeClr val="dk1"/>
                </a:solidFill>
                <a:latin typeface="Calibri"/>
                <a:ea typeface="Calibri"/>
                <a:cs typeface="Calibri"/>
                <a:sym typeface="Calibri"/>
              </a:rPr>
              <a:t> </a:t>
            </a:r>
            <a:endParaRPr sz="2000" dirty="0"/>
          </a:p>
        </p:txBody>
      </p:sp>
    </p:spTree>
    <p:extLst>
      <p:ext uri="{BB962C8B-B14F-4D97-AF65-F5344CB8AC3E}">
        <p14:creationId xmlns:p14="http://schemas.microsoft.com/office/powerpoint/2010/main" val="38942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ΠΡΟΤΕΡΑΙΟΤΗΤΕΣ ΤΟΥ ΠΡΟΓΡΑΜΜΑΤΟΣ</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6" name="Diagram 5"/>
          <p:cNvGraphicFramePr/>
          <p:nvPr>
            <p:extLst>
              <p:ext uri="{D42A27DB-BD31-4B8C-83A1-F6EECF244321}">
                <p14:modId xmlns:p14="http://schemas.microsoft.com/office/powerpoint/2010/main" val="3098489990"/>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70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6471" y="0"/>
            <a:ext cx="12064181" cy="738664"/>
          </a:xfrm>
          <a:prstGeom prst="rect">
            <a:avLst/>
          </a:prstGeom>
          <a:noFill/>
        </p:spPr>
        <p:txBody>
          <a:bodyPr wrap="square" rtlCol="0">
            <a:spAutoFit/>
          </a:bodyPr>
          <a:lstStyle/>
          <a:p>
            <a:r>
              <a:rPr lang="el-GR" sz="2200" b="1" dirty="0">
                <a:solidFill>
                  <a:schemeClr val="bg1"/>
                </a:solidFill>
              </a:rPr>
              <a:t>ΚΟΝΔΥΛΙ ΓΙΑ ΚΥΠΡΙΟΥΣ ΔΙΚΑΙΟΥΧΟΥΣ ΓΙΑ ΤΗΝ ΠΡΟΣΚΛΗΣΗ 2025</a:t>
            </a:r>
          </a:p>
          <a:p>
            <a:r>
              <a:rPr lang="el-GR" sz="2000" b="1" dirty="0">
                <a:solidFill>
                  <a:schemeClr val="bg1"/>
                </a:solidFill>
              </a:rPr>
              <a:t>Αποκεντρωμένες Δράσεις - Τομείς Εκπαίδευσης και Κατάρτισης</a:t>
            </a: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a:extLst>
              <a:ext uri="{FF2B5EF4-FFF2-40B4-BE49-F238E27FC236}">
                <a16:creationId xmlns:a16="http://schemas.microsoft.com/office/drawing/2014/main" id="{E4DA4F91-374B-D325-C0CD-8BDA4AACEA10}"/>
              </a:ext>
            </a:extLst>
          </p:cNvPr>
          <p:cNvGraphicFramePr>
            <a:graphicFrameLocks noGrp="1"/>
          </p:cNvGraphicFramePr>
          <p:nvPr>
            <p:extLst>
              <p:ext uri="{D42A27DB-BD31-4B8C-83A1-F6EECF244321}">
                <p14:modId xmlns:p14="http://schemas.microsoft.com/office/powerpoint/2010/main" val="1327705140"/>
              </p:ext>
            </p:extLst>
          </p:nvPr>
        </p:nvGraphicFramePr>
        <p:xfrm>
          <a:off x="757990" y="678504"/>
          <a:ext cx="9646614" cy="6080973"/>
        </p:xfrm>
        <a:graphic>
          <a:graphicData uri="http://schemas.openxmlformats.org/drawingml/2006/table">
            <a:tbl>
              <a:tblPr firstRow="1" firstCol="1" bandRow="1">
                <a:tableStyleId>{5C22544A-7EE6-4342-B048-85BDC9FD1C3A}</a:tableStyleId>
              </a:tblPr>
              <a:tblGrid>
                <a:gridCol w="1914676">
                  <a:extLst>
                    <a:ext uri="{9D8B030D-6E8A-4147-A177-3AD203B41FA5}">
                      <a16:colId xmlns:a16="http://schemas.microsoft.com/office/drawing/2014/main" val="785708262"/>
                    </a:ext>
                  </a:extLst>
                </a:gridCol>
                <a:gridCol w="2922018">
                  <a:extLst>
                    <a:ext uri="{9D8B030D-6E8A-4147-A177-3AD203B41FA5}">
                      <a16:colId xmlns:a16="http://schemas.microsoft.com/office/drawing/2014/main" val="1456689698"/>
                    </a:ext>
                  </a:extLst>
                </a:gridCol>
                <a:gridCol w="2033337">
                  <a:extLst>
                    <a:ext uri="{9D8B030D-6E8A-4147-A177-3AD203B41FA5}">
                      <a16:colId xmlns:a16="http://schemas.microsoft.com/office/drawing/2014/main" val="2872875448"/>
                    </a:ext>
                  </a:extLst>
                </a:gridCol>
                <a:gridCol w="2776583">
                  <a:extLst>
                    <a:ext uri="{9D8B030D-6E8A-4147-A177-3AD203B41FA5}">
                      <a16:colId xmlns:a16="http://schemas.microsoft.com/office/drawing/2014/main" val="1520028821"/>
                    </a:ext>
                  </a:extLst>
                </a:gridCol>
              </a:tblGrid>
              <a:tr h="550219">
                <a:tc>
                  <a:txBody>
                    <a:bodyPr/>
                    <a:lstStyle/>
                    <a:p>
                      <a:pPr algn="ctr">
                        <a:lnSpc>
                          <a:spcPct val="115000"/>
                        </a:lnSpc>
                        <a:spcAft>
                          <a:spcPts val="1000"/>
                        </a:spcAft>
                      </a:pPr>
                      <a:r>
                        <a:rPr lang="el-GR" sz="1400" dirty="0">
                          <a:effectLst/>
                        </a:rPr>
                        <a:t>Τομέας Εκπαίδευσης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400" dirty="0">
                          <a:effectLst/>
                        </a:rPr>
                        <a:t>Βασική Δράση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endParaRPr lang="en-GB" sz="1400" dirty="0">
                        <a:effectLst/>
                      </a:endParaRPr>
                    </a:p>
                    <a:p>
                      <a:pPr algn="ctr">
                        <a:lnSpc>
                          <a:spcPct val="115000"/>
                        </a:lnSpc>
                        <a:spcAft>
                          <a:spcPts val="0"/>
                        </a:spcAft>
                      </a:pPr>
                      <a:r>
                        <a:rPr lang="el-GR" sz="1400" dirty="0">
                          <a:effectLst/>
                        </a:rPr>
                        <a:t>Συμπράξεις Συνεργασίας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p>
                    <a:p>
                      <a:pPr algn="ctr">
                        <a:lnSpc>
                          <a:spcPct val="115000"/>
                        </a:lnSpc>
                        <a:spcAft>
                          <a:spcPts val="0"/>
                        </a:spcAft>
                      </a:pPr>
                      <a:r>
                        <a:rPr lang="el-GR" sz="1400" dirty="0">
                          <a:effectLst/>
                        </a:rPr>
                        <a:t>Συμπράξεις Μικρής Κλίμακας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extLst>
                  <a:ext uri="{0D108BD9-81ED-4DB2-BD59-A6C34878D82A}">
                    <a16:rowId xmlns:a16="http://schemas.microsoft.com/office/drawing/2014/main" val="1645219577"/>
                  </a:ext>
                </a:extLst>
              </a:tr>
              <a:tr h="519113">
                <a:tc>
                  <a:txBody>
                    <a:bodyPr/>
                    <a:lstStyle/>
                    <a:p>
                      <a:pPr algn="ctr">
                        <a:lnSpc>
                          <a:spcPct val="115000"/>
                        </a:lnSpc>
                        <a:spcAft>
                          <a:spcPts val="1000"/>
                        </a:spcAft>
                      </a:pPr>
                      <a:r>
                        <a:rPr lang="el-GR" sz="1200" b="1" dirty="0">
                          <a:effectLst/>
                        </a:rPr>
                        <a:t>Σχολική Εκπαίδευση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rgbClr val="FF0000"/>
                          </a:solidFill>
                        </a:rPr>
                        <a:t>€2.593.628</a:t>
                      </a:r>
                      <a:endParaRPr lang="el-GR" sz="1100" b="1" dirty="0">
                        <a:solidFill>
                          <a:srgbClr val="FF0000"/>
                        </a:solidFill>
                      </a:endParaRPr>
                    </a:p>
                    <a:p>
                      <a:pPr algn="ctr">
                        <a:lnSpc>
                          <a:spcPct val="115000"/>
                        </a:lnSpc>
                        <a:spcAft>
                          <a:spcPts val="0"/>
                        </a:spcAft>
                      </a:pPr>
                      <a:r>
                        <a:rPr lang="el-GR" sz="1100" b="0" dirty="0">
                          <a:solidFill>
                            <a:srgbClr val="FF0000"/>
                          </a:solidFill>
                          <a:effectLst/>
                        </a:rPr>
                        <a:t>Διαπιστευμένοι οργ.: €2,074,902.4</a:t>
                      </a:r>
                    </a:p>
                    <a:p>
                      <a:pPr algn="ctr">
                        <a:lnSpc>
                          <a:spcPct val="115000"/>
                        </a:lnSpc>
                        <a:spcAft>
                          <a:spcPts val="0"/>
                        </a:spcAft>
                      </a:pPr>
                      <a:r>
                        <a:rPr lang="el-GR" sz="1100" b="0" dirty="0">
                          <a:solidFill>
                            <a:srgbClr val="FF0000"/>
                          </a:solidFill>
                          <a:effectLst/>
                        </a:rPr>
                        <a:t>Μη διαπιστευμένοι οργ.: €518,725.6</a:t>
                      </a:r>
                      <a:endParaRPr lang="en-GB"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n-US" sz="1100" b="1" dirty="0">
                          <a:solidFill>
                            <a:schemeClr val="tx1"/>
                          </a:solidFill>
                        </a:rPr>
                        <a:t>€537.265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n-US" sz="1100" b="1" dirty="0">
                          <a:solidFill>
                            <a:schemeClr val="tx1"/>
                          </a:solidFill>
                        </a:rPr>
                        <a:t>€136.341 </a:t>
                      </a:r>
                      <a:endParaRPr lang="el-GR" sz="1100" b="1" dirty="0">
                        <a:solidFill>
                          <a:schemeClr val="tx1"/>
                        </a:solidFill>
                      </a:endParaRPr>
                    </a:p>
                  </a:txBody>
                  <a:tcPr marL="43609" marR="43609" marT="0" marB="0" anchor="ctr">
                    <a:solidFill>
                      <a:schemeClr val="bg2">
                        <a:lumMod val="90000"/>
                      </a:schemeClr>
                    </a:solidFill>
                  </a:tcPr>
                </a:tc>
                <a:extLst>
                  <a:ext uri="{0D108BD9-81ED-4DB2-BD59-A6C34878D82A}">
                    <a16:rowId xmlns:a16="http://schemas.microsoft.com/office/drawing/2014/main" val="2279351029"/>
                  </a:ext>
                </a:extLst>
              </a:tr>
              <a:tr h="660664">
                <a:tc>
                  <a:txBody>
                    <a:bodyPr/>
                    <a:lstStyle/>
                    <a:p>
                      <a:pPr algn="ctr">
                        <a:lnSpc>
                          <a:spcPct val="115000"/>
                        </a:lnSpc>
                        <a:spcAft>
                          <a:spcPts val="1000"/>
                        </a:spcAft>
                      </a:pPr>
                      <a:r>
                        <a:rPr lang="el-GR" sz="1200" b="1" dirty="0">
                          <a:effectLst/>
                        </a:rPr>
                        <a:t>Τριτοβάθμια Εκπαίδευση – Κινητικότητα μεταξύ Χωρών του Προγράμματος</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100" dirty="0">
                          <a:effectLst/>
                        </a:rPr>
                        <a:t> </a:t>
                      </a:r>
                      <a:r>
                        <a:rPr lang="en-US" sz="1100" dirty="0"/>
                        <a:t>€6.326.398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0" dirty="0">
                          <a:solidFill>
                            <a:schemeClr val="tx1"/>
                          </a:solidFill>
                        </a:rPr>
                        <a:t>€631.156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l-GR" sz="1100" dirty="0">
                          <a:solidFill>
                            <a:schemeClr val="tx1"/>
                          </a:solidFill>
                          <a:effectLst/>
                        </a:rPr>
                        <a:t> 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223187207"/>
                  </a:ext>
                </a:extLst>
              </a:tr>
              <a:tr h="436044">
                <a:tc>
                  <a:txBody>
                    <a:bodyPr/>
                    <a:lstStyle/>
                    <a:p>
                      <a:pPr algn="ctr">
                        <a:lnSpc>
                          <a:spcPct val="115000"/>
                        </a:lnSpc>
                        <a:spcAft>
                          <a:spcPts val="1000"/>
                        </a:spcAft>
                      </a:pPr>
                      <a:r>
                        <a:rPr lang="el-GR" sz="1200" b="1" dirty="0">
                          <a:effectLst/>
                        </a:rPr>
                        <a:t>Τριτοβάθμια Εκπαίδευση – Διεθνής Κινητικότητα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n-US" sz="1100" dirty="0"/>
                        <a:t>€989,972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0" dirty="0">
                          <a:solidFill>
                            <a:schemeClr val="tx1"/>
                          </a:solidFill>
                          <a:effectLst/>
                        </a:rPr>
                        <a:t> Δεν εφαρμόζεται</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dirty="0">
                          <a:solidFill>
                            <a:schemeClr val="tx1"/>
                          </a:solidFill>
                          <a:effectLst/>
                        </a:rPr>
                        <a:t>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2517930131"/>
                  </a:ext>
                </a:extLst>
              </a:tr>
              <a:tr h="686497">
                <a:tc>
                  <a:txBody>
                    <a:bodyPr/>
                    <a:lstStyle/>
                    <a:p>
                      <a:pPr algn="ctr">
                        <a:lnSpc>
                          <a:spcPct val="115000"/>
                        </a:lnSpc>
                        <a:spcAft>
                          <a:spcPts val="1000"/>
                        </a:spcAft>
                      </a:pPr>
                      <a:r>
                        <a:rPr lang="el-GR" sz="1200" b="1" dirty="0">
                          <a:effectLst/>
                        </a:rPr>
                        <a:t>Επαγγελματική </a:t>
                      </a:r>
                      <a:r>
                        <a:rPr lang="en-US" sz="1200" b="1" dirty="0">
                          <a:effectLst/>
                        </a:rPr>
                        <a:t>E</a:t>
                      </a:r>
                      <a:r>
                        <a:rPr lang="el-GR" sz="1200" b="1" dirty="0">
                          <a:effectLst/>
                        </a:rPr>
                        <a:t>κπαίδευση και </a:t>
                      </a:r>
                      <a:r>
                        <a:rPr lang="en-US" sz="1200" b="1" dirty="0">
                          <a:effectLst/>
                        </a:rPr>
                        <a:t>K</a:t>
                      </a:r>
                      <a:r>
                        <a:rPr lang="el-GR" sz="1200" b="1" dirty="0">
                          <a:effectLst/>
                        </a:rPr>
                        <a:t>ατάρτιση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rgbClr val="FF0000"/>
                          </a:solidFill>
                        </a:rPr>
                        <a:t>€4.055.187</a:t>
                      </a:r>
                      <a:endParaRPr lang="el-GR" sz="1100" b="1" dirty="0">
                        <a:solidFill>
                          <a:srgbClr val="FF0000"/>
                        </a:solidFill>
                      </a:endParaRPr>
                    </a:p>
                    <a:p>
                      <a:pPr algn="ctr">
                        <a:lnSpc>
                          <a:spcPct val="115000"/>
                        </a:lnSpc>
                        <a:spcAft>
                          <a:spcPts val="0"/>
                        </a:spcAft>
                      </a:pPr>
                      <a:r>
                        <a:rPr lang="el-GR" sz="1100" dirty="0">
                          <a:solidFill>
                            <a:srgbClr val="FF0000"/>
                          </a:solidFill>
                          <a:effectLst/>
                        </a:rPr>
                        <a:t>Διαπιστευμένοι οργ.: €3,244,149.6</a:t>
                      </a:r>
                      <a:endParaRPr lang="en-GB" sz="1100" dirty="0">
                        <a:solidFill>
                          <a:srgbClr val="FF0000"/>
                        </a:solidFill>
                        <a:effectLst/>
                      </a:endParaRPr>
                    </a:p>
                    <a:p>
                      <a:pPr algn="ctr">
                        <a:lnSpc>
                          <a:spcPct val="115000"/>
                        </a:lnSpc>
                        <a:spcAft>
                          <a:spcPts val="0"/>
                        </a:spcAft>
                      </a:pPr>
                      <a:r>
                        <a:rPr lang="el-GR" sz="1100" dirty="0">
                          <a:solidFill>
                            <a:srgbClr val="FF0000"/>
                          </a:solidFill>
                          <a:effectLst/>
                        </a:rPr>
                        <a:t>Μη διαπιστευμένοι οργ.: €811,037.4</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1" dirty="0">
                          <a:solidFill>
                            <a:schemeClr val="tx1"/>
                          </a:solidFill>
                        </a:rPr>
                        <a:t>€505.781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0"/>
                        </a:spcAft>
                      </a:pPr>
                      <a:r>
                        <a:rPr lang="el-GR" sz="1100" b="1" dirty="0">
                          <a:solidFill>
                            <a:schemeClr val="tx1"/>
                          </a:solidFill>
                          <a:effectLst/>
                        </a:rPr>
                        <a:t> </a:t>
                      </a:r>
                      <a:r>
                        <a:rPr lang="en-US" sz="1100" b="1" dirty="0">
                          <a:solidFill>
                            <a:schemeClr val="tx1"/>
                          </a:solidFill>
                        </a:rPr>
                        <a:t>€145.586</a:t>
                      </a:r>
                      <a:endParaRPr lang="el-GR" sz="1100" b="1" dirty="0">
                        <a:solidFill>
                          <a:schemeClr val="tx1"/>
                        </a:solidFill>
                      </a:endParaRPr>
                    </a:p>
                  </a:txBody>
                  <a:tcPr marL="43609" marR="43609" marT="0" marB="0" anchor="ctr"/>
                </a:tc>
                <a:extLst>
                  <a:ext uri="{0D108BD9-81ED-4DB2-BD59-A6C34878D82A}">
                    <a16:rowId xmlns:a16="http://schemas.microsoft.com/office/drawing/2014/main" val="3322515808"/>
                  </a:ext>
                </a:extLst>
              </a:tr>
              <a:tr h="726575">
                <a:tc>
                  <a:txBody>
                    <a:bodyPr/>
                    <a:lstStyle/>
                    <a:p>
                      <a:pPr algn="ctr">
                        <a:lnSpc>
                          <a:spcPct val="115000"/>
                        </a:lnSpc>
                        <a:spcAft>
                          <a:spcPts val="1000"/>
                        </a:spcAft>
                      </a:pPr>
                      <a:r>
                        <a:rPr lang="el-GR" sz="1200" b="1" dirty="0">
                          <a:effectLst/>
                        </a:rPr>
                        <a:t>Εκπαίδευση </a:t>
                      </a:r>
                      <a:r>
                        <a:rPr lang="en-US" sz="1200" b="1" dirty="0">
                          <a:effectLst/>
                        </a:rPr>
                        <a:t>E</a:t>
                      </a:r>
                      <a:r>
                        <a:rPr lang="el-GR" sz="1200" b="1" dirty="0">
                          <a:effectLst/>
                        </a:rPr>
                        <a:t>νηλίκων</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effectLst/>
                        </a:rPr>
                        <a:t> </a:t>
                      </a:r>
                      <a:r>
                        <a:rPr lang="en-US" sz="1100" b="1" dirty="0">
                          <a:solidFill>
                            <a:srgbClr val="FF0000"/>
                          </a:solidFill>
                        </a:rPr>
                        <a:t>€804.770</a:t>
                      </a:r>
                      <a:endParaRPr lang="el-GR" sz="1100" b="1" dirty="0">
                        <a:solidFill>
                          <a:srgbClr val="FF0000"/>
                        </a:solidFill>
                      </a:endParaRPr>
                    </a:p>
                    <a:p>
                      <a:pPr algn="ctr">
                        <a:lnSpc>
                          <a:spcPct val="115000"/>
                        </a:lnSpc>
                        <a:spcAft>
                          <a:spcPts val="0"/>
                        </a:spcAft>
                      </a:pPr>
                      <a:r>
                        <a:rPr lang="el-GR" sz="1100" b="0" dirty="0">
                          <a:solidFill>
                            <a:srgbClr val="FF0000"/>
                          </a:solidFill>
                          <a:effectLst/>
                        </a:rPr>
                        <a:t>Διαπιστευμένοι οργ.: €321,908</a:t>
                      </a:r>
                      <a:endParaRPr lang="en-GB" sz="1100" b="0" dirty="0">
                        <a:solidFill>
                          <a:srgbClr val="FF0000"/>
                        </a:solidFill>
                        <a:effectLst/>
                      </a:endParaRPr>
                    </a:p>
                    <a:p>
                      <a:pPr algn="ctr">
                        <a:lnSpc>
                          <a:spcPct val="115000"/>
                        </a:lnSpc>
                        <a:spcAft>
                          <a:spcPts val="0"/>
                        </a:spcAft>
                      </a:pPr>
                      <a:r>
                        <a:rPr lang="el-GR" sz="1100" b="0" dirty="0">
                          <a:solidFill>
                            <a:srgbClr val="FF0000"/>
                          </a:solidFill>
                          <a:effectLst/>
                        </a:rPr>
                        <a:t>Μη διαπιστευμένοι οργ.: €482,862</a:t>
                      </a:r>
                      <a:endParaRPr lang="en-GB"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1" dirty="0">
                          <a:solidFill>
                            <a:schemeClr val="tx1"/>
                          </a:solidFill>
                          <a:effectLst/>
                        </a:rPr>
                        <a:t> €400.000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l-GR" sz="1100" dirty="0">
                          <a:solidFill>
                            <a:schemeClr val="tx1"/>
                          </a:solidFill>
                          <a:effectLst/>
                        </a:rPr>
                        <a:t> </a:t>
                      </a:r>
                      <a:r>
                        <a:rPr lang="en-US" sz="1100" b="1" dirty="0">
                          <a:solidFill>
                            <a:schemeClr val="tx1"/>
                          </a:solidFill>
                        </a:rPr>
                        <a:t>€138.962 </a:t>
                      </a:r>
                      <a:endParaRPr lang="el-GR" sz="1100" b="1" dirty="0">
                        <a:solidFill>
                          <a:schemeClr val="tx1"/>
                        </a:solidFill>
                      </a:endParaRPr>
                    </a:p>
                  </a:txBody>
                  <a:tcPr marL="43609" marR="43609" marT="0" marB="0" anchor="ctr">
                    <a:solidFill>
                      <a:schemeClr val="bg2">
                        <a:lumMod val="90000"/>
                      </a:schemeClr>
                    </a:solidFill>
                  </a:tcPr>
                </a:tc>
                <a:extLst>
                  <a:ext uri="{0D108BD9-81ED-4DB2-BD59-A6C34878D82A}">
                    <a16:rowId xmlns:a16="http://schemas.microsoft.com/office/drawing/2014/main" val="1594920325"/>
                  </a:ext>
                </a:extLst>
              </a:tr>
              <a:tr h="1931008">
                <a:tc>
                  <a:txBody>
                    <a:bodyPr/>
                    <a:lstStyle/>
                    <a:p>
                      <a:pPr algn="ctr">
                        <a:lnSpc>
                          <a:spcPct val="115000"/>
                        </a:lnSpc>
                        <a:spcAft>
                          <a:spcPts val="10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Νεολαία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t>Κινητικότητα ατόμων: €2.934.901</a:t>
                      </a:r>
                    </a:p>
                    <a:p>
                      <a:pPr algn="ctr">
                        <a:lnSpc>
                          <a:spcPct val="115000"/>
                        </a:lnSpc>
                        <a:spcAft>
                          <a:spcPts val="0"/>
                        </a:spcAft>
                      </a:pPr>
                      <a:endParaRPr lang="el-GR" sz="1100" dirty="0"/>
                    </a:p>
                    <a:p>
                      <a:pPr algn="ctr">
                        <a:lnSpc>
                          <a:spcPct val="115000"/>
                        </a:lnSpc>
                        <a:spcAft>
                          <a:spcPts val="0"/>
                        </a:spcAft>
                      </a:pPr>
                      <a:r>
                        <a:rPr lang="el-GR" sz="1100" dirty="0"/>
                        <a:t>Διαπιστευμένοι </a:t>
                      </a:r>
                      <a:r>
                        <a:rPr lang="el-GR" sz="1100" dirty="0" err="1"/>
                        <a:t>οργ</a:t>
                      </a:r>
                      <a:r>
                        <a:rPr lang="el-GR" sz="1100" dirty="0"/>
                        <a:t>.: €733,725</a:t>
                      </a:r>
                    </a:p>
                    <a:p>
                      <a:pPr algn="ctr">
                        <a:lnSpc>
                          <a:spcPct val="115000"/>
                        </a:lnSpc>
                        <a:spcAft>
                          <a:spcPts val="0"/>
                        </a:spcAft>
                      </a:pPr>
                      <a:r>
                        <a:rPr lang="el-GR" sz="1100" dirty="0"/>
                        <a:t>Μη διαπιστευμένοι </a:t>
                      </a:r>
                      <a:r>
                        <a:rPr lang="el-GR" sz="1100" dirty="0" err="1"/>
                        <a:t>οργ</a:t>
                      </a:r>
                      <a:r>
                        <a:rPr lang="el-GR" sz="1100" dirty="0"/>
                        <a:t>.: €2.201.176</a:t>
                      </a:r>
                    </a:p>
                    <a:p>
                      <a:pPr algn="ctr">
                        <a:lnSpc>
                          <a:spcPct val="115000"/>
                        </a:lnSpc>
                        <a:spcAft>
                          <a:spcPts val="0"/>
                        </a:spcAft>
                      </a:pPr>
                      <a:endParaRPr lang="el-GR" sz="1100" dirty="0"/>
                    </a:p>
                    <a:p>
                      <a:pPr algn="ctr">
                        <a:lnSpc>
                          <a:spcPct val="115000"/>
                        </a:lnSpc>
                        <a:spcAft>
                          <a:spcPts val="0"/>
                        </a:spcAft>
                      </a:pPr>
                      <a:r>
                        <a:rPr lang="el-GR" sz="1100" dirty="0"/>
                        <a:t>1η προθεσμία: €1.320.706</a:t>
                      </a:r>
                    </a:p>
                    <a:p>
                      <a:pPr algn="ctr">
                        <a:lnSpc>
                          <a:spcPct val="115000"/>
                        </a:lnSpc>
                        <a:spcAft>
                          <a:spcPts val="0"/>
                        </a:spcAft>
                      </a:pPr>
                      <a:r>
                        <a:rPr lang="el-GR" sz="1100" dirty="0"/>
                        <a:t>2η προθεσμία: €880.470</a:t>
                      </a:r>
                    </a:p>
                    <a:p>
                      <a:pPr algn="ctr">
                        <a:lnSpc>
                          <a:spcPct val="115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Δραστηριότητες συμμετοχής των νέων: €457,267</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Δράση Ένταξης </a:t>
                      </a:r>
                      <a:r>
                        <a:rPr lang="el-GR" sz="1100" dirty="0" err="1"/>
                        <a:t>Discover</a:t>
                      </a:r>
                      <a:r>
                        <a:rPr lang="el-GR" sz="1100" dirty="0"/>
                        <a:t> EU: €118.450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€991.151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€383.293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1683505501"/>
                  </a:ext>
                </a:extLst>
              </a:tr>
              <a:tr h="522911">
                <a:tc>
                  <a:txBody>
                    <a:bodyPr/>
                    <a:lstStyle/>
                    <a:p>
                      <a:pPr algn="ctr">
                        <a:lnSpc>
                          <a:spcPct val="115000"/>
                        </a:lnSpc>
                        <a:spcAft>
                          <a:spcPts val="1000"/>
                        </a:spcAft>
                      </a:pPr>
                      <a:r>
                        <a:rPr lang="el-GR" sz="1200" b="1" dirty="0">
                          <a:effectLst/>
                        </a:rPr>
                        <a:t>Αθλητισμός</a:t>
                      </a:r>
                      <a:r>
                        <a:rPr lang="el-GR"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marL="0" algn="ctr" defTabSz="914400" rtl="0" eaLnBrk="1" latinLnBrk="0" hangingPunct="1">
                        <a:lnSpc>
                          <a:spcPct val="115000"/>
                        </a:lnSpc>
                        <a:spcAft>
                          <a:spcPts val="0"/>
                        </a:spcAft>
                      </a:pPr>
                      <a:r>
                        <a:rPr lang="en-US" sz="1100" b="0" kern="1200" dirty="0">
                          <a:solidFill>
                            <a:schemeClr val="dk1"/>
                          </a:solidFill>
                          <a:effectLst/>
                          <a:latin typeface="+mn-lt"/>
                          <a:ea typeface="+mn-ea"/>
                          <a:cs typeface="+mn-cs"/>
                        </a:rPr>
                        <a:t>€74.708</a:t>
                      </a:r>
                      <a:r>
                        <a:rPr lang="el-GR" sz="1100" b="0" kern="1200" dirty="0">
                          <a:solidFill>
                            <a:schemeClr val="dk1"/>
                          </a:solidFill>
                          <a:effectLst/>
                          <a:latin typeface="+mn-lt"/>
                          <a:ea typeface="+mn-ea"/>
                          <a:cs typeface="+mn-cs"/>
                        </a:rPr>
                        <a:t> </a:t>
                      </a:r>
                      <a:endParaRPr lang="en-GB" sz="1100" b="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extLst>
                  <a:ext uri="{0D108BD9-81ED-4DB2-BD59-A6C34878D82A}">
                    <a16:rowId xmlns:a16="http://schemas.microsoft.com/office/drawing/2014/main" val="2808931587"/>
                  </a:ext>
                </a:extLst>
              </a:tr>
            </a:tbl>
          </a:graphicData>
        </a:graphic>
      </p:graphicFrame>
    </p:spTree>
    <p:extLst>
      <p:ext uri="{BB962C8B-B14F-4D97-AF65-F5344CB8AC3E}">
        <p14:creationId xmlns:p14="http://schemas.microsoft.com/office/powerpoint/2010/main" val="415145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28188" y="60190"/>
            <a:ext cx="8595101" cy="523220"/>
          </a:xfrm>
          <a:prstGeom prst="rect">
            <a:avLst/>
          </a:prstGeom>
          <a:noFill/>
        </p:spPr>
        <p:txBody>
          <a:bodyPr wrap="square" rtlCol="0">
            <a:spAutoFit/>
          </a:bodyPr>
          <a:lstStyle/>
          <a:p>
            <a:r>
              <a:rPr lang="el-GR" sz="2600" b="1" dirty="0">
                <a:solidFill>
                  <a:schemeClr val="bg1"/>
                </a:solidFill>
                <a:ea typeface="Verdana" panose="020B0604030504040204" pitchFamily="34" charset="0"/>
              </a:rPr>
              <a:t>ΤΙ ΕΙΝΑΙ ΕΝΑ ΣΧΕΔΙΟ ΚΙΝΗΤΙΚΟΤΗΤΑΣ</a:t>
            </a:r>
            <a:r>
              <a:rPr lang="el-GR" sz="2800" b="1"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0" y="963325"/>
            <a:ext cx="12265051" cy="6297108"/>
          </a:xfrm>
          <a:prstGeom prst="rect">
            <a:avLst/>
          </a:prstGeom>
        </p:spPr>
        <p:txBody>
          <a:bodyPr wrap="square">
            <a:spAutoFit/>
          </a:bodyPr>
          <a:lstStyle/>
          <a:p>
            <a:pPr algn="ctr">
              <a:lnSpc>
                <a:spcPct val="150000"/>
              </a:lnSpc>
            </a:pPr>
            <a:r>
              <a:rPr lang="el-GR" sz="2000" dirty="0">
                <a:solidFill>
                  <a:schemeClr val="tx1">
                    <a:lumMod val="75000"/>
                    <a:lumOff val="25000"/>
                  </a:schemeClr>
                </a:solidFill>
                <a:ea typeface="Verdana" panose="020B0604030504040204" pitchFamily="34" charset="0"/>
              </a:rPr>
              <a:t>Οι οργανισμοί που δραστηριοποιούνται στους τομείς της εκπαίδευσης, κατάρτισης, </a:t>
            </a:r>
          </a:p>
          <a:p>
            <a:pPr algn="ctr">
              <a:lnSpc>
                <a:spcPct val="150000"/>
              </a:lnSpc>
            </a:pPr>
            <a:r>
              <a:rPr lang="el-GR" sz="2000" dirty="0">
                <a:solidFill>
                  <a:schemeClr val="tx1">
                    <a:lumMod val="75000"/>
                    <a:lumOff val="25000"/>
                  </a:schemeClr>
                </a:solidFill>
                <a:ea typeface="Verdana" panose="020B0604030504040204" pitchFamily="34" charset="0"/>
              </a:rPr>
              <a:t>αθλητισμού και νεολαίας λαμβάνουν στήριξη από το πρόγραμμα </a:t>
            </a:r>
            <a:r>
              <a:rPr lang="el-GR" sz="2000" dirty="0" err="1">
                <a:solidFill>
                  <a:schemeClr val="tx1">
                    <a:lumMod val="75000"/>
                    <a:lumOff val="25000"/>
                  </a:schemeClr>
                </a:solidFill>
                <a:ea typeface="Verdana" panose="020B0604030504040204" pitchFamily="34" charset="0"/>
              </a:rPr>
              <a:t>Erasmus</a:t>
            </a:r>
            <a:r>
              <a:rPr lang="el-GR" sz="2000" dirty="0">
                <a:solidFill>
                  <a:schemeClr val="tx1">
                    <a:lumMod val="75000"/>
                    <a:lumOff val="25000"/>
                  </a:schemeClr>
                </a:solidFill>
                <a:ea typeface="Verdana" panose="020B0604030504040204" pitchFamily="34" charset="0"/>
              </a:rPr>
              <a:t>+ </a:t>
            </a:r>
          </a:p>
          <a:p>
            <a:pPr algn="ctr">
              <a:lnSpc>
                <a:spcPct val="150000"/>
              </a:lnSpc>
            </a:pPr>
            <a:r>
              <a:rPr lang="el-GR" sz="2000" dirty="0">
                <a:solidFill>
                  <a:schemeClr val="tx1">
                    <a:lumMod val="75000"/>
                    <a:lumOff val="25000"/>
                  </a:schemeClr>
                </a:solidFill>
                <a:ea typeface="Verdana" panose="020B0604030504040204" pitchFamily="34" charset="0"/>
              </a:rPr>
              <a:t>για να υλοποιήσουν σχέδια που προωθούν </a:t>
            </a:r>
            <a:r>
              <a:rPr lang="el-GR" sz="2000" b="1" dirty="0">
                <a:solidFill>
                  <a:schemeClr val="tx1">
                    <a:lumMod val="75000"/>
                    <a:lumOff val="25000"/>
                  </a:schemeClr>
                </a:solidFill>
                <a:ea typeface="Verdana" panose="020B0604030504040204" pitchFamily="34" charset="0"/>
              </a:rPr>
              <a:t>διάφορες μορφές κινητικότητας</a:t>
            </a:r>
            <a:r>
              <a:rPr lang="el-GR" sz="2000" dirty="0">
                <a:solidFill>
                  <a:schemeClr val="tx1">
                    <a:lumMod val="75000"/>
                    <a:lumOff val="25000"/>
                  </a:schemeClr>
                </a:solidFill>
                <a:ea typeface="Verdana" panose="020B0604030504040204" pitchFamily="34" charset="0"/>
              </a:rPr>
              <a:t>. </a:t>
            </a: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Εντοπισμός Αναγκών και Στόχων Οργανισμού </a:t>
            </a:r>
            <a:endParaRPr lang="en-GB" sz="2000" b="1" dirty="0">
              <a:solidFill>
                <a:schemeClr val="tx1">
                  <a:lumMod val="75000"/>
                  <a:lumOff val="25000"/>
                </a:schemeClr>
              </a:solidFill>
              <a:ea typeface="Verdana" panose="020B0604030504040204" pitchFamily="34" charset="0"/>
            </a:endParaRP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Υποβολή Πρότασης</a:t>
            </a:r>
          </a:p>
          <a:p>
            <a:pPr>
              <a:lnSpc>
                <a:spcPct val="150000"/>
              </a:lnSpc>
            </a:pPr>
            <a:r>
              <a:rPr lang="el-GR" sz="2000" b="1" dirty="0">
                <a:solidFill>
                  <a:schemeClr val="tx1">
                    <a:lumMod val="75000"/>
                    <a:lumOff val="25000"/>
                  </a:schemeClr>
                </a:solidFill>
                <a:ea typeface="Verdana" panose="020B0604030504040204" pitchFamily="34" charset="0"/>
              </a:rPr>
              <a:t>               </a:t>
            </a:r>
          </a:p>
          <a:p>
            <a:pPr>
              <a:lnSpc>
                <a:spcPct val="150000"/>
              </a:lnSpc>
            </a:pPr>
            <a:r>
              <a:rPr lang="el-GR" sz="2000" b="1" dirty="0">
                <a:solidFill>
                  <a:schemeClr val="tx1">
                    <a:lumMod val="75000"/>
                    <a:lumOff val="25000"/>
                  </a:schemeClr>
                </a:solidFill>
                <a:ea typeface="Verdana" panose="020B0604030504040204" pitchFamily="34" charset="0"/>
              </a:rPr>
              <a:t>                                                     Έγκριση                </a:t>
            </a:r>
            <a:r>
              <a:rPr lang="en-GB" sz="2000" b="1" dirty="0">
                <a:solidFill>
                  <a:schemeClr val="tx1">
                    <a:lumMod val="75000"/>
                    <a:lumOff val="25000"/>
                  </a:schemeClr>
                </a:solidFill>
                <a:ea typeface="Verdana" panose="020B0604030504040204" pitchFamily="34" charset="0"/>
              </a:rPr>
              <a:t>A</a:t>
            </a:r>
            <a:r>
              <a:rPr lang="el-GR" sz="2000" b="1" dirty="0" err="1">
                <a:solidFill>
                  <a:schemeClr val="tx1">
                    <a:lumMod val="75000"/>
                    <a:lumOff val="25000"/>
                  </a:schemeClr>
                </a:solidFill>
                <a:ea typeface="Verdana" panose="020B0604030504040204" pitchFamily="34" charset="0"/>
              </a:rPr>
              <a:t>ξιολόγηση</a:t>
            </a:r>
            <a:r>
              <a:rPr lang="el-GR" sz="2000" b="1" dirty="0">
                <a:solidFill>
                  <a:schemeClr val="tx1">
                    <a:lumMod val="75000"/>
                    <a:lumOff val="25000"/>
                  </a:schemeClr>
                </a:solidFill>
                <a:ea typeface="Verdana" panose="020B0604030504040204" pitchFamily="34" charset="0"/>
              </a:rPr>
              <a:t> Πρότασης              Απόρριψη</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l-GR" sz="2000" b="1" dirty="0">
                <a:solidFill>
                  <a:schemeClr val="tx1">
                    <a:lumMod val="75000"/>
                    <a:lumOff val="25000"/>
                  </a:schemeClr>
                </a:solidFill>
                <a:ea typeface="Verdana" panose="020B0604030504040204" pitchFamily="34" charset="0"/>
              </a:rPr>
              <a:t>                                                Έναρξη Σχεδίου</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n-GB" b="1" dirty="0">
                <a:solidFill>
                  <a:schemeClr val="bg1"/>
                </a:solidFill>
                <a:ea typeface="Verdana" panose="020B0604030504040204" pitchFamily="34" charset="0"/>
              </a:rPr>
              <a:t>IPSUM</a:t>
            </a: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Down Arrow 5"/>
          <p:cNvSpPr/>
          <p:nvPr/>
        </p:nvSpPr>
        <p:spPr>
          <a:xfrm>
            <a:off x="5968258" y="3317533"/>
            <a:ext cx="98241" cy="4231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5968258" y="4286091"/>
            <a:ext cx="87172" cy="4068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4095907" y="4904509"/>
            <a:ext cx="521435" cy="9068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3498370" y="5231978"/>
            <a:ext cx="98241" cy="3904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330314" y="4904509"/>
            <a:ext cx="513878" cy="90684"/>
          </a:xfrm>
          <a:prstGeom prst="rightArrow">
            <a:avLst/>
          </a:prstGeom>
          <a:solidFill>
            <a:srgbClr val="FC45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46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246291" y="4041325"/>
            <a:ext cx="7602874" cy="1734716"/>
          </a:xfrm>
          <a:prstGeom prst="roundRect">
            <a:avLst/>
          </a:prstGeom>
          <a:solidFill>
            <a:srgbClr val="92D050">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4. ΠΑΡΑΚΟΛΟΥΘΗΣΗ </a:t>
            </a:r>
            <a:endParaRPr lang="en-GB" sz="2400" b="1" dirty="0">
              <a:solidFill>
                <a:schemeClr val="bg1"/>
              </a:solidFill>
            </a:endParaRPr>
          </a:p>
        </p:txBody>
      </p:sp>
      <p:sp>
        <p:nvSpPr>
          <p:cNvPr id="46" name="Rounded Rectangle 45"/>
          <p:cNvSpPr/>
          <p:nvPr/>
        </p:nvSpPr>
        <p:spPr>
          <a:xfrm>
            <a:off x="8740877" y="855347"/>
            <a:ext cx="3098161" cy="2954916"/>
          </a:xfrm>
          <a:prstGeom prst="roundRect">
            <a:avLst/>
          </a:prstGeom>
          <a:solidFill>
            <a:srgbClr val="FC4525">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3. ΥΛΟΠΟΙΗΣΗ</a:t>
            </a:r>
            <a:endParaRPr lang="en-GB" sz="2400" b="1" dirty="0">
              <a:solidFill>
                <a:schemeClr val="bg1"/>
              </a:solidFill>
            </a:endParaRPr>
          </a:p>
        </p:txBody>
      </p:sp>
      <p:sp>
        <p:nvSpPr>
          <p:cNvPr id="44" name="Rounded Rectangle 43"/>
          <p:cNvSpPr/>
          <p:nvPr/>
        </p:nvSpPr>
        <p:spPr>
          <a:xfrm>
            <a:off x="4119716" y="855347"/>
            <a:ext cx="4342748" cy="3002281"/>
          </a:xfrm>
          <a:prstGeom prst="roundRect">
            <a:avLst/>
          </a:prstGeom>
          <a:solidFill>
            <a:srgbClr val="9D73B4">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2. ΠΡΟΕΤΟΙΜΑΣΙΑ</a:t>
            </a:r>
            <a:endParaRPr lang="en-GB" sz="2400" b="1" dirty="0">
              <a:solidFill>
                <a:schemeClr val="bg1"/>
              </a:solidFill>
            </a:endParaRPr>
          </a:p>
        </p:txBody>
      </p:sp>
      <p:sp>
        <p:nvSpPr>
          <p:cNvPr id="2" name="TextBox 1">
            <a:extLst>
              <a:ext uri="{FF2B5EF4-FFF2-40B4-BE49-F238E27FC236}">
                <a16:creationId xmlns:a16="http://schemas.microsoft.com/office/drawing/2014/main" id="{CC6F8AAC-2DAA-0346-B3D2-B832D159BF4C}"/>
              </a:ext>
            </a:extLst>
          </p:cNvPr>
          <p:cNvSpPr txBox="1"/>
          <p:nvPr/>
        </p:nvSpPr>
        <p:spPr>
          <a:xfrm flipH="1">
            <a:off x="645999" y="179206"/>
            <a:ext cx="11546001" cy="492443"/>
          </a:xfrm>
          <a:prstGeom prst="rect">
            <a:avLst/>
          </a:prstGeom>
          <a:noFill/>
        </p:spPr>
        <p:txBody>
          <a:bodyPr wrap="square" rtlCol="0">
            <a:spAutoFit/>
          </a:bodyPr>
          <a:lstStyle/>
          <a:p>
            <a:r>
              <a:rPr lang="el-GR" sz="2600" b="1" dirty="0">
                <a:solidFill>
                  <a:schemeClr val="bg1"/>
                </a:solidFill>
              </a:rPr>
              <a:t>ΣΤΑΔΙΑ ΣΧΕΔΙΟΥ</a:t>
            </a:r>
            <a:endParaRPr lang="en-GB" sz="2600" b="1" dirty="0">
              <a:solidFill>
                <a:schemeClr val="bg1"/>
              </a:solidFill>
            </a:endParaRPr>
          </a:p>
        </p:txBody>
      </p:sp>
      <p:sp>
        <p:nvSpPr>
          <p:cNvPr id="38" name="Rounded Rectangle 37"/>
          <p:cNvSpPr/>
          <p:nvPr/>
        </p:nvSpPr>
        <p:spPr>
          <a:xfrm>
            <a:off x="335612" y="855346"/>
            <a:ext cx="3482709" cy="3002280"/>
          </a:xfrm>
          <a:prstGeom prst="roundRect">
            <a:avLst/>
          </a:prstGeom>
          <a:solidFill>
            <a:srgbClr val="389999">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0" rtlCol="0" anchor="t" anchorCtr="0"/>
          <a:lstStyle/>
          <a:p>
            <a:pPr algn="ctr">
              <a:spcAft>
                <a:spcPts val="1000"/>
              </a:spcAft>
            </a:pPr>
            <a:r>
              <a:rPr lang="el-GR" sz="2400" b="1" dirty="0">
                <a:solidFill>
                  <a:schemeClr val="bg1"/>
                </a:solidFill>
              </a:rPr>
              <a:t>1. ΣΧΕΔΙΑΣΜΟΣ</a:t>
            </a:r>
          </a:p>
        </p:txBody>
      </p:sp>
      <p:sp>
        <p:nvSpPr>
          <p:cNvPr id="40" name="Rounded Rectangle 39"/>
          <p:cNvSpPr/>
          <p:nvPr/>
        </p:nvSpPr>
        <p:spPr>
          <a:xfrm>
            <a:off x="4236164" y="1344933"/>
            <a:ext cx="4226300" cy="2512694"/>
          </a:xfrm>
          <a:prstGeom prst="roundRect">
            <a:avLst/>
          </a:prstGeom>
          <a:solidFill>
            <a:srgbClr val="FFFFFF">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l-GR" dirty="0">
                <a:solidFill>
                  <a:schemeClr val="tx1"/>
                </a:solidFill>
              </a:rPr>
              <a:t>Πρακτικές ρυθμίσεις: </a:t>
            </a:r>
          </a:p>
          <a:p>
            <a:pPr marL="285750" indent="-285750">
              <a:buFont typeface="Arial" panose="020B0604020202020204" pitchFamily="34" charset="0"/>
              <a:buChar char="•"/>
            </a:pPr>
            <a:r>
              <a:rPr lang="el-GR" dirty="0">
                <a:solidFill>
                  <a:schemeClr val="tx1"/>
                </a:solidFill>
              </a:rPr>
              <a:t>επιλογή συμμετεχόντων</a:t>
            </a:r>
          </a:p>
          <a:p>
            <a:pPr marL="285750" indent="-285750">
              <a:buFont typeface="Arial" panose="020B0604020202020204" pitchFamily="34" charset="0"/>
              <a:buChar char="•"/>
            </a:pPr>
            <a:r>
              <a:rPr lang="el-GR" dirty="0">
                <a:solidFill>
                  <a:schemeClr val="tx1"/>
                </a:solidFill>
              </a:rPr>
              <a:t>γλωσσική/ διαπολιτισμική/ μαθησιακή και επιχειρησιακή προετοιμασία των συμμετεχόντων πριν από την αναχώρησή τους</a:t>
            </a:r>
          </a:p>
          <a:p>
            <a:pPr marL="285750" indent="-285750">
              <a:buFont typeface="Arial" panose="020B0604020202020204" pitchFamily="34" charset="0"/>
              <a:buChar char="•"/>
            </a:pPr>
            <a:r>
              <a:rPr lang="el-GR" dirty="0">
                <a:solidFill>
                  <a:schemeClr val="tx1"/>
                </a:solidFill>
              </a:rPr>
              <a:t>(εικονικές) προπαρασκευαστικές συναντήσεις </a:t>
            </a:r>
            <a:endParaRPr lang="en-GB" sz="1750" dirty="0">
              <a:solidFill>
                <a:schemeClr val="tx1"/>
              </a:solidFill>
            </a:endParaRPr>
          </a:p>
        </p:txBody>
      </p:sp>
      <p:sp>
        <p:nvSpPr>
          <p:cNvPr id="42" name="Rounded Rectangle 41"/>
          <p:cNvSpPr/>
          <p:nvPr/>
        </p:nvSpPr>
        <p:spPr>
          <a:xfrm>
            <a:off x="4246291" y="4459359"/>
            <a:ext cx="7602874" cy="1316682"/>
          </a:xfrm>
          <a:prstGeom prst="roundRect">
            <a:avLst/>
          </a:prstGeom>
          <a:solidFill>
            <a:srgbClr val="FFFFFF">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Αξιολόγηση των δραστηριοτήτων</a:t>
            </a:r>
          </a:p>
          <a:p>
            <a:pPr marL="285750" indent="-285750">
              <a:buFont typeface="Arial" panose="020B0604020202020204" pitchFamily="34" charset="0"/>
              <a:buChar char="•"/>
            </a:pPr>
            <a:r>
              <a:rPr lang="el-GR" dirty="0">
                <a:solidFill>
                  <a:schemeClr val="tx1"/>
                </a:solidFill>
              </a:rPr>
              <a:t>Τεκμηρίωση των μαθησιακών αποτελεσμάτων των συμμετεχόντων</a:t>
            </a:r>
          </a:p>
          <a:p>
            <a:pPr marL="285750" indent="-285750">
              <a:buFont typeface="Arial" panose="020B0604020202020204" pitchFamily="34" charset="0"/>
              <a:buChar char="•"/>
            </a:pPr>
            <a:r>
              <a:rPr lang="el-GR" dirty="0">
                <a:solidFill>
                  <a:schemeClr val="tx1"/>
                </a:solidFill>
              </a:rPr>
              <a:t>Διάδοση και αξιοποίηση των αποτελεσμάτων του σχεδίου</a:t>
            </a:r>
          </a:p>
          <a:p>
            <a:pPr marL="285750" indent="-285750">
              <a:buFont typeface="Arial" panose="020B0604020202020204" pitchFamily="34" charset="0"/>
              <a:buChar char="•"/>
            </a:pPr>
            <a:r>
              <a:rPr lang="el-GR" dirty="0">
                <a:solidFill>
                  <a:schemeClr val="tx1"/>
                </a:solidFill>
              </a:rPr>
              <a:t>Εικονικές συναντήσεις παρακολούθησης</a:t>
            </a:r>
            <a:endParaRPr lang="en-GB" sz="1750" dirty="0">
              <a:solidFill>
                <a:schemeClr val="tx1"/>
              </a:solidFill>
            </a:endParaRPr>
          </a:p>
        </p:txBody>
      </p:sp>
      <p:sp>
        <p:nvSpPr>
          <p:cNvPr id="43" name="Rounded Rectangle 42"/>
          <p:cNvSpPr/>
          <p:nvPr/>
        </p:nvSpPr>
        <p:spPr>
          <a:xfrm>
            <a:off x="345739" y="1344932"/>
            <a:ext cx="3482709" cy="2512694"/>
          </a:xfrm>
          <a:prstGeom prst="roundRect">
            <a:avLst/>
          </a:prstGeom>
          <a:solidFill>
            <a:srgbClr val="FFFFFF">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Προσδιορισμός αναγκών, στόχων, μαθησιακών αποτελεσμάτων, μορφής των δραστηριοτήτων</a:t>
            </a:r>
          </a:p>
          <a:p>
            <a:pPr marL="285750" indent="-285750">
              <a:buFont typeface="Arial" panose="020B0604020202020204" pitchFamily="34" charset="0"/>
              <a:buChar char="•"/>
            </a:pPr>
            <a:endParaRPr lang="el-GR" dirty="0">
              <a:solidFill>
                <a:schemeClr val="tx1"/>
              </a:solidFill>
            </a:endParaRPr>
          </a:p>
          <a:p>
            <a:pPr marL="285750" indent="-285750">
              <a:buFont typeface="Arial" panose="020B0604020202020204" pitchFamily="34" charset="0"/>
              <a:buChar char="•"/>
            </a:pPr>
            <a:r>
              <a:rPr lang="el-GR" dirty="0">
                <a:solidFill>
                  <a:schemeClr val="tx1"/>
                </a:solidFill>
              </a:rPr>
              <a:t>Ανάπτυξη του προγράμματος εργασίας, χρονοδιάγραμμα των δραστηριοτήτων </a:t>
            </a:r>
            <a:endParaRPr lang="el-GR" sz="2400" b="1" dirty="0">
              <a:solidFill>
                <a:schemeClr val="tx1"/>
              </a:solidFill>
            </a:endParaRPr>
          </a:p>
        </p:txBody>
      </p:sp>
      <p:sp>
        <p:nvSpPr>
          <p:cNvPr id="45" name="Rounded Rectangle 44"/>
          <p:cNvSpPr/>
          <p:nvPr/>
        </p:nvSpPr>
        <p:spPr>
          <a:xfrm>
            <a:off x="8730750" y="1351661"/>
            <a:ext cx="3108288" cy="2458604"/>
          </a:xfrm>
          <a:prstGeom prst="roundRect">
            <a:avLst/>
          </a:prstGeom>
          <a:solidFill>
            <a:srgbClr val="FFFFFF">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ctr">
              <a:spcAft>
                <a:spcPts val="1000"/>
              </a:spcAft>
              <a:buFont typeface="Arial" panose="020B0604020202020204" pitchFamily="34" charset="0"/>
              <a:buChar char="•"/>
            </a:pPr>
            <a:r>
              <a:rPr lang="el-GR" dirty="0">
                <a:solidFill>
                  <a:schemeClr val="tx1"/>
                </a:solidFill>
              </a:rPr>
              <a:t>Υλοποίηση  Δραστηριοτήτων</a:t>
            </a:r>
            <a:endParaRPr lang="en-GB" dirty="0">
              <a:solidFill>
                <a:schemeClr val="tx1"/>
              </a:solidFill>
            </a:endParaRPr>
          </a:p>
        </p:txBody>
      </p:sp>
    </p:spTree>
    <p:extLst>
      <p:ext uri="{BB962C8B-B14F-4D97-AF65-F5344CB8AC3E}">
        <p14:creationId xmlns:p14="http://schemas.microsoft.com/office/powerpoint/2010/main" val="310790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013" r="588"/>
          <a:stretch/>
        </p:blipFill>
        <p:spPr>
          <a:xfrm>
            <a:off x="0" y="2056364"/>
            <a:ext cx="10568940" cy="4833357"/>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ΧΩΡΕΣ ΤΟΥ ΠΡΟΓΡΑΜΜΑΤΟΣ  </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ectangle 5"/>
          <p:cNvSpPr/>
          <p:nvPr/>
        </p:nvSpPr>
        <p:spPr>
          <a:xfrm>
            <a:off x="386919" y="809915"/>
            <a:ext cx="10360594" cy="6824945"/>
          </a:xfrm>
          <a:prstGeom prst="rect">
            <a:avLst/>
          </a:prstGeom>
        </p:spPr>
        <p:txBody>
          <a:bodyPr wrap="square">
            <a:spAutoFit/>
          </a:bodyPr>
          <a:lstStyle/>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Οι </a:t>
            </a:r>
            <a:r>
              <a:rPr kumimoji="0" lang="el-GR" sz="2200" b="1" i="0" u="none" strike="noStrike" kern="0" cap="none" spc="0" normalizeH="0" noProof="0" dirty="0">
                <a:ln>
                  <a:noFill/>
                </a:ln>
                <a:solidFill>
                  <a:prstClr val="black"/>
                </a:solidFill>
                <a:effectLst/>
                <a:uLnTx/>
                <a:uFillTx/>
                <a:ea typeface="Verdana" panose="020B0604030504040204" pitchFamily="34" charset="0"/>
              </a:rPr>
              <a:t>οργανισμοί αποστολής/υποδοχής, για τους Τομείς Σχολικής Εκπαίδευσης, Επαγγελματικής Εκπαίδευσης και Κατάρτισης και Εκπαίδευσης Ενηλίκων, πρέπει να είναι νόμιμα εγκατεστημένοι σε μία από τις πιο κάτω Χώρες</a:t>
            </a:r>
            <a:r>
              <a:rPr kumimoji="0" lang="el-GR" sz="2200" b="1" i="0" u="none" strike="noStrike" kern="0" cap="none" spc="0" normalizeH="0" baseline="0" noProof="0" dirty="0">
                <a:ln>
                  <a:noFill/>
                </a:ln>
                <a:solidFill>
                  <a:prstClr val="black"/>
                </a:solidFill>
                <a:effectLst/>
                <a:uLnTx/>
                <a:uFillTx/>
                <a:ea typeface="Verdana" panose="020B060403050404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strike="noStrike" kern="0" cap="none" spc="0" normalizeH="0" baseline="0" noProof="0" dirty="0">
                <a:ln>
                  <a:noFill/>
                </a:ln>
                <a:solidFill>
                  <a:prstClr val="black"/>
                </a:solidFill>
                <a:effectLst/>
                <a:uLnTx/>
                <a:uFillTx/>
                <a:ea typeface="Verdana" panose="020B0604030504040204" pitchFamily="34" charset="0"/>
              </a:rPr>
              <a:t>27 Χώρες - Μέλη της Ευρωπαϊκής Ένωσης</a:t>
            </a:r>
            <a:endParaRPr kumimoji="0" lang="en-GB" sz="2000" b="1"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2000" b="1" u="sng" kern="0" dirty="0">
                <a:solidFill>
                  <a:prstClr val="black"/>
                </a:solidFill>
                <a:ea typeface="Verdana" panose="020B0604030504040204" pitchFamily="34" charset="0"/>
              </a:rPr>
              <a:t>Τρίτες Χώρες συνδεδεμένες με το Πρόγραμμα: </a:t>
            </a: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Ισλανδία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Λιχτενστάιν</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Νορβηγία</a:t>
            </a:r>
            <a:endParaRPr kumimoji="0" lang="el-GR" sz="20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Τουρκία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Δημοκρατία της Βόρειας Μακεδονίας</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Σερβία</a:t>
            </a:r>
          </a:p>
          <a:p>
            <a:pPr marR="0" lvl="0" algn="just" defTabSz="914400" eaLnBrk="1" fontAlgn="auto" latinLnBrk="0" hangingPunct="1">
              <a:spcBef>
                <a:spcPts val="0"/>
              </a:spcBef>
              <a:spcAft>
                <a:spcPts val="0"/>
              </a:spcAft>
              <a:buClrTx/>
              <a:buSzTx/>
              <a:tabLst/>
              <a:defRPr/>
            </a:pPr>
            <a:endParaRPr lang="el-GR" sz="1900" kern="0" dirty="0">
              <a:solidFill>
                <a:prstClr val="black"/>
              </a:solidFill>
              <a:ea typeface="Verdana" panose="020B0604030504040204" pitchFamily="34" charset="0"/>
            </a:endParaRPr>
          </a:p>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Στον Τομέα της ΕΕΚ μόνο, ο οργανισμός υποδοχής μπορεί να βρίσκεται, επίσης, σε Τρίτη Χώρα, μη συνδεδεμένη με το Πρόγραμμα (Περιφέρειες 1 – 3 &amp; 5 – 14)</a:t>
            </a:r>
          </a:p>
          <a:p>
            <a:pPr marR="0" lvl="0" algn="just" defTabSz="914400" eaLnBrk="1" fontAlgn="auto" latinLnBrk="0" hangingPunct="1">
              <a:spcBef>
                <a:spcPts val="0"/>
              </a:spcBef>
              <a:spcAft>
                <a:spcPts val="0"/>
              </a:spcAft>
              <a:buClrTx/>
              <a:buSzTx/>
              <a:tabLst/>
              <a:defRPr/>
            </a:pPr>
            <a:endParaRPr lang="el-GR" kern="0" dirty="0">
              <a:solidFill>
                <a:prstClr val="black"/>
              </a:solidFill>
              <a:ea typeface="Verdana" panose="020B0604030504040204" pitchFamily="34" charset="0"/>
            </a:endParaRPr>
          </a:p>
          <a:p>
            <a:pPr algn="just">
              <a:lnSpc>
                <a:spcPct val="150000"/>
              </a:lnSpc>
              <a:defRPr/>
            </a:pPr>
            <a:r>
              <a:rPr lang="el-GR" kern="0" dirty="0">
                <a:solidFill>
                  <a:prstClr val="black"/>
                </a:solidFill>
                <a:ea typeface="Verdana" panose="020B0604030504040204" pitchFamily="34" charset="0"/>
              </a:rPr>
              <a:t>     *</a:t>
            </a:r>
            <a:r>
              <a:rPr lang="el-GR" kern="0" dirty="0">
                <a:solidFill>
                  <a:prstClr val="black"/>
                </a:solidFill>
                <a:ea typeface="Verdana" panose="020B0604030504040204" pitchFamily="34" charset="0"/>
                <a:hlinkClick r:id="rId4"/>
              </a:rPr>
              <a:t>Οδηγός Προγράμματος</a:t>
            </a:r>
            <a:r>
              <a:rPr lang="en-US" kern="0" dirty="0">
                <a:solidFill>
                  <a:prstClr val="black"/>
                </a:solidFill>
                <a:ea typeface="Verdana" panose="020B0604030504040204" pitchFamily="34" charset="0"/>
                <a:hlinkClick r:id="rId4"/>
              </a:rPr>
              <a:t> 2025</a:t>
            </a:r>
            <a:r>
              <a:rPr lang="el-GR" kern="0" dirty="0">
                <a:solidFill>
                  <a:prstClr val="black"/>
                </a:solidFill>
                <a:ea typeface="Verdana" panose="020B0604030504040204" pitchFamily="34" charset="0"/>
                <a:hlinkClick r:id="rId4"/>
              </a:rPr>
              <a:t> </a:t>
            </a:r>
            <a:r>
              <a:rPr lang="el-GR" kern="0" dirty="0">
                <a:solidFill>
                  <a:prstClr val="black"/>
                </a:solidFill>
                <a:ea typeface="Verdana" panose="020B0604030504040204" pitchFamily="34" charset="0"/>
              </a:rPr>
              <a:t>σελ. </a:t>
            </a:r>
            <a:r>
              <a:rPr lang="en-US" kern="0" dirty="0">
                <a:solidFill>
                  <a:prstClr val="black"/>
                </a:solidFill>
                <a:ea typeface="Verdana" panose="020B0604030504040204" pitchFamily="34" charset="0"/>
              </a:rPr>
              <a:t>32-34</a:t>
            </a:r>
            <a:r>
              <a:rPr lang="el-GR" kern="0" dirty="0">
                <a:solidFill>
                  <a:prstClr val="black"/>
                </a:solidFill>
                <a:ea typeface="Verdana" panose="020B0604030504040204" pitchFamily="34" charset="0"/>
              </a:rPr>
              <a:t> (</a:t>
            </a:r>
            <a:r>
              <a:rPr lang="el-GR" kern="0" dirty="0" err="1">
                <a:solidFill>
                  <a:prstClr val="black"/>
                </a:solidFill>
                <a:ea typeface="Verdana" panose="020B0604030504040204" pitchFamily="34" charset="0"/>
              </a:rPr>
              <a:t>αγ.</a:t>
            </a:r>
            <a:r>
              <a:rPr lang="el-GR" kern="0" dirty="0">
                <a:solidFill>
                  <a:prstClr val="black"/>
                </a:solidFill>
                <a:ea typeface="Verdana" panose="020B0604030504040204" pitchFamily="34" charset="0"/>
              </a:rPr>
              <a:t>) / σελ. </a:t>
            </a:r>
            <a:r>
              <a:rPr lang="en-US" kern="0" dirty="0">
                <a:solidFill>
                  <a:prstClr val="black"/>
                </a:solidFill>
                <a:ea typeface="Verdana" panose="020B0604030504040204" pitchFamily="34" charset="0"/>
              </a:rPr>
              <a:t>37-40</a:t>
            </a:r>
            <a:r>
              <a:rPr lang="el-GR" kern="0" dirty="0">
                <a:solidFill>
                  <a:prstClr val="black"/>
                </a:solidFill>
                <a:ea typeface="Verdana" panose="020B0604030504040204" pitchFamily="34" charset="0"/>
              </a:rPr>
              <a:t> (ελ.)</a:t>
            </a:r>
            <a:endParaRPr kumimoji="0" lang="el-GR" sz="1800"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50000"/>
              </a:lnSpc>
              <a:spcBef>
                <a:spcPts val="0"/>
              </a:spcBef>
              <a:spcAft>
                <a:spcPts val="0"/>
              </a:spcAft>
              <a:buClrTx/>
              <a:buSzTx/>
              <a:tabLst/>
              <a:defRPr/>
            </a:pPr>
            <a:endParaRPr kumimoji="0" lang="el-GR" sz="1900" b="0" i="0" u="none"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lang="el-GR" sz="1900" kern="0" dirty="0">
              <a:solidFill>
                <a:prstClr val="black"/>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244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ΔΥΝΑΤΟΤΗΤΕΣ ΣΥΜΜΕΤΟΧΗΣ ΣΤΗ ΔΡΑΣΗ</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567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5456</TotalTime>
  <Words>8385</Words>
  <Application>Microsoft Office PowerPoint</Application>
  <PresentationFormat>Widescreen</PresentationFormat>
  <Paragraphs>765</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Century Gothic</vt:lpstr>
      <vt:lpstr>Century Gothic </vt:lpstr>
      <vt:lpstr>Courier New</vt:lpstr>
      <vt:lpstr>Times New Roman</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Stella Leonidou</cp:lastModifiedBy>
  <cp:revision>1055</cp:revision>
  <cp:lastPrinted>2023-12-13T09:17:25Z</cp:lastPrinted>
  <dcterms:created xsi:type="dcterms:W3CDTF">2021-06-29T14:21:58Z</dcterms:created>
  <dcterms:modified xsi:type="dcterms:W3CDTF">2024-12-16T08:25:04Z</dcterms:modified>
</cp:coreProperties>
</file>