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7"/>
  </p:notesMasterIdLst>
  <p:handoutMasterIdLst>
    <p:handoutMasterId r:id="rId38"/>
  </p:handoutMasterIdLst>
  <p:sldIdLst>
    <p:sldId id="281" r:id="rId2"/>
    <p:sldId id="391" r:id="rId3"/>
    <p:sldId id="396" r:id="rId4"/>
    <p:sldId id="260" r:id="rId5"/>
    <p:sldId id="392" r:id="rId6"/>
    <p:sldId id="265" r:id="rId7"/>
    <p:sldId id="393" r:id="rId8"/>
    <p:sldId id="268" r:id="rId9"/>
    <p:sldId id="394" r:id="rId10"/>
    <p:sldId id="395" r:id="rId11"/>
    <p:sldId id="257" r:id="rId12"/>
    <p:sldId id="390" r:id="rId13"/>
    <p:sldId id="343" r:id="rId14"/>
    <p:sldId id="397" r:id="rId15"/>
    <p:sldId id="369" r:id="rId16"/>
    <p:sldId id="385" r:id="rId17"/>
    <p:sldId id="370" r:id="rId18"/>
    <p:sldId id="398" r:id="rId19"/>
    <p:sldId id="386" r:id="rId20"/>
    <p:sldId id="382" r:id="rId21"/>
    <p:sldId id="399" r:id="rId22"/>
    <p:sldId id="273" r:id="rId23"/>
    <p:sldId id="387" r:id="rId24"/>
    <p:sldId id="373" r:id="rId25"/>
    <p:sldId id="372" r:id="rId26"/>
    <p:sldId id="376" r:id="rId27"/>
    <p:sldId id="375" r:id="rId28"/>
    <p:sldId id="377" r:id="rId29"/>
    <p:sldId id="384" r:id="rId30"/>
    <p:sldId id="389" r:id="rId31"/>
    <p:sldId id="383" r:id="rId32"/>
    <p:sldId id="379" r:id="rId33"/>
    <p:sldId id="367" r:id="rId34"/>
    <p:sldId id="362" r:id="rId35"/>
    <p:sldId id="388" r:id="rId36"/>
  </p:sldIdLst>
  <p:sldSz cx="12192000" cy="6858000"/>
  <p:notesSz cx="6797675" cy="9926638"/>
  <p:defaultTextStyle>
    <a:defPPr>
      <a:defRPr lang="en-C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5723"/>
    <a:srgbClr val="008080"/>
    <a:srgbClr val="3B9B7B"/>
    <a:srgbClr val="FECAF0"/>
    <a:srgbClr val="BF95DF"/>
    <a:srgbClr val="D2F2ED"/>
    <a:srgbClr val="5DD1BE"/>
    <a:srgbClr val="8F45C7"/>
    <a:srgbClr val="A86ED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16" autoAdjust="0"/>
    <p:restoredTop sz="79361" autoAdjust="0"/>
  </p:normalViewPr>
  <p:slideViewPr>
    <p:cSldViewPr snapToGrid="0" snapToObjects="1">
      <p:cViewPr varScale="1">
        <p:scale>
          <a:sx n="56" d="100"/>
          <a:sy n="56" d="100"/>
        </p:scale>
        <p:origin x="34" y="2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4B1FC9-DF32-4AF7-98FD-A9F1BC630518}"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en-US"/>
        </a:p>
      </dgm:t>
    </dgm:pt>
    <dgm:pt modelId="{5BE47B7F-2449-440D-81C7-D7C154E5611B}">
      <dgm:prSet phldrT="[Text]" custT="1"/>
      <dgm:spPr>
        <a:solidFill>
          <a:srgbClr val="E85348"/>
        </a:solidFill>
      </dgm:spPr>
      <dgm:t>
        <a:bodyPr/>
        <a:lstStyle/>
        <a:p>
          <a:r>
            <a:rPr lang="el-GR" sz="1800" b="1" kern="1200" dirty="0">
              <a:latin typeface="Verdana" panose="020B0604030504040204" pitchFamily="34" charset="0"/>
              <a:ea typeface="Verdana" panose="020B0604030504040204" pitchFamily="34" charset="0"/>
            </a:rPr>
            <a:t>Ένταξη </a:t>
          </a:r>
          <a:r>
            <a:rPr lang="el-GR" sz="1800" b="1" kern="1200" dirty="0">
              <a:solidFill>
                <a:prstClr val="white"/>
              </a:solidFill>
              <a:latin typeface="Verdana" panose="020B0604030504040204" pitchFamily="34" charset="0"/>
              <a:ea typeface="Verdana" panose="020B0604030504040204" pitchFamily="34" charset="0"/>
              <a:cs typeface="Arial" pitchFamily="34" charset="0"/>
            </a:rPr>
            <a:t>και</a:t>
          </a:r>
          <a:r>
            <a:rPr lang="el-GR" sz="1800" b="1" kern="1200" dirty="0">
              <a:latin typeface="Verdana" panose="020B0604030504040204" pitchFamily="34" charset="0"/>
              <a:ea typeface="Verdana" panose="020B0604030504040204" pitchFamily="34" charset="0"/>
            </a:rPr>
            <a:t> Πολυμορφία</a:t>
          </a:r>
          <a:endParaRPr lang="en-US" sz="1800" b="1" kern="1200" dirty="0">
            <a:latin typeface="Verdana" panose="020B0604030504040204" pitchFamily="34" charset="0"/>
            <a:ea typeface="Verdana" panose="020B0604030504040204" pitchFamily="34" charset="0"/>
          </a:endParaRPr>
        </a:p>
      </dgm:t>
    </dgm:pt>
    <dgm:pt modelId="{608CED0F-BDA6-4522-9004-82BBD6C5703F}" type="parTrans" cxnId="{24A5C83D-32FB-49AB-8080-B8B2F9996A05}">
      <dgm:prSet/>
      <dgm:spPr/>
      <dgm:t>
        <a:bodyPr/>
        <a:lstStyle/>
        <a:p>
          <a:endParaRPr lang="en-US" sz="1800"/>
        </a:p>
      </dgm:t>
    </dgm:pt>
    <dgm:pt modelId="{1B154CAA-7A9D-47AB-AD7A-65E6F1E751FC}" type="sibTrans" cxnId="{24A5C83D-32FB-49AB-8080-B8B2F9996A05}">
      <dgm:prSet/>
      <dgm:spPr/>
      <dgm:t>
        <a:bodyPr/>
        <a:lstStyle/>
        <a:p>
          <a:endParaRPr lang="en-US" sz="1800"/>
        </a:p>
      </dgm:t>
    </dgm:pt>
    <dgm:pt modelId="{A6186291-684B-4365-AF4B-3611BB08DCF0}">
      <dgm:prSet custT="1"/>
      <dgm:spPr>
        <a:solidFill>
          <a:srgbClr val="92D050"/>
        </a:solidFill>
      </dgm:spPr>
      <dgm:t>
        <a:bodyPr/>
        <a:lstStyle/>
        <a:p>
          <a:r>
            <a:rPr lang="el-GR" sz="1800" b="1" dirty="0">
              <a:latin typeface="Verdana" panose="020B0604030504040204" pitchFamily="34" charset="0"/>
              <a:ea typeface="Verdana" panose="020B0604030504040204" pitchFamily="34" charset="0"/>
              <a:cs typeface="Arial" pitchFamily="34" charset="0"/>
            </a:rPr>
            <a:t>Ψηφιακός Μετασχηματισμός</a:t>
          </a:r>
        </a:p>
      </dgm:t>
    </dgm:pt>
    <dgm:pt modelId="{2FA6684E-F780-400B-8F17-A2ACB1C2F157}" type="parTrans" cxnId="{54C2B928-262F-4D0E-A98C-9A0DB91A24A6}">
      <dgm:prSet/>
      <dgm:spPr/>
      <dgm:t>
        <a:bodyPr/>
        <a:lstStyle/>
        <a:p>
          <a:endParaRPr lang="en-US" sz="1800"/>
        </a:p>
      </dgm:t>
    </dgm:pt>
    <dgm:pt modelId="{68FBA14E-7897-42D9-B5F2-2B1123A5E5F1}" type="sibTrans" cxnId="{54C2B928-262F-4D0E-A98C-9A0DB91A24A6}">
      <dgm:prSet/>
      <dgm:spPr/>
      <dgm:t>
        <a:bodyPr/>
        <a:lstStyle/>
        <a:p>
          <a:endParaRPr lang="en-US" sz="1800"/>
        </a:p>
      </dgm:t>
    </dgm:pt>
    <dgm:pt modelId="{173C97C0-0631-4052-AB9E-886C984C138E}">
      <dgm:prSet custT="1"/>
      <dgm:spPr>
        <a:solidFill>
          <a:srgbClr val="9C5BCD"/>
        </a:solidFill>
      </dgm:spPr>
      <dgm:t>
        <a:bodyPr/>
        <a:lstStyle/>
        <a:p>
          <a:r>
            <a:rPr lang="el-GR" sz="1800" b="1" dirty="0">
              <a:latin typeface="Verdana" panose="020B0604030504040204" pitchFamily="34" charset="0"/>
              <a:ea typeface="Verdana" panose="020B0604030504040204" pitchFamily="34" charset="0"/>
              <a:cs typeface="Arial" pitchFamily="34" charset="0"/>
            </a:rPr>
            <a:t>Περιβάλλον και Καταπολέμηση της Κλιματικής Αλλαγής</a:t>
          </a:r>
        </a:p>
      </dgm:t>
    </dgm:pt>
    <dgm:pt modelId="{DBE094BC-1363-48FB-A320-85AE8D12A11B}" type="parTrans" cxnId="{336D7BF5-2DD1-4E5E-9E96-BE6D732D5257}">
      <dgm:prSet/>
      <dgm:spPr/>
      <dgm:t>
        <a:bodyPr/>
        <a:lstStyle/>
        <a:p>
          <a:endParaRPr lang="en-US" sz="1800"/>
        </a:p>
      </dgm:t>
    </dgm:pt>
    <dgm:pt modelId="{AF2D9248-B315-453B-A40A-8A6C92282F12}" type="sibTrans" cxnId="{336D7BF5-2DD1-4E5E-9E96-BE6D732D5257}">
      <dgm:prSet/>
      <dgm:spPr/>
      <dgm:t>
        <a:bodyPr/>
        <a:lstStyle/>
        <a:p>
          <a:endParaRPr lang="en-US" sz="1800"/>
        </a:p>
      </dgm:t>
    </dgm:pt>
    <dgm:pt modelId="{511B0065-5922-49E0-B192-2FFF8DCCE65B}">
      <dgm:prSet custT="1"/>
      <dgm:spPr>
        <a:solidFill>
          <a:srgbClr val="53A194"/>
        </a:solidFill>
      </dgm:spPr>
      <dgm:t>
        <a:bodyPr/>
        <a:lstStyle/>
        <a:p>
          <a:r>
            <a:rPr lang="el-GR" sz="1800" b="1" dirty="0">
              <a:latin typeface="Verdana" panose="020B0604030504040204" pitchFamily="34" charset="0"/>
              <a:ea typeface="Verdana" panose="020B0604030504040204" pitchFamily="34" charset="0"/>
              <a:cs typeface="Arial" pitchFamily="34" charset="0"/>
            </a:rPr>
            <a:t>Συμμετοχή στο δημοκρατικό βίο, κοινές αξίες και συμμετοχή των πολιτών στα κοινά</a:t>
          </a:r>
          <a:endParaRPr lang="en-US" sz="1800" dirty="0"/>
        </a:p>
      </dgm:t>
    </dgm:pt>
    <dgm:pt modelId="{1462EF78-3C6C-41CC-9FEB-2A767BBC39F3}" type="parTrans" cxnId="{5C0780E3-751F-4D90-B7FD-CDC6AFF2AF45}">
      <dgm:prSet/>
      <dgm:spPr/>
      <dgm:t>
        <a:bodyPr/>
        <a:lstStyle/>
        <a:p>
          <a:endParaRPr lang="en-US" sz="1800"/>
        </a:p>
      </dgm:t>
    </dgm:pt>
    <dgm:pt modelId="{91FA34E3-36D1-49E1-ACFB-04E16A4239DE}" type="sibTrans" cxnId="{5C0780E3-751F-4D90-B7FD-CDC6AFF2AF45}">
      <dgm:prSet/>
      <dgm:spPr/>
      <dgm:t>
        <a:bodyPr/>
        <a:lstStyle/>
        <a:p>
          <a:endParaRPr lang="en-US" sz="1800"/>
        </a:p>
      </dgm:t>
    </dgm:pt>
    <dgm:pt modelId="{A9FEB8AA-AA9C-4684-85A6-1C2198D7B810}" type="pres">
      <dgm:prSet presAssocID="{574B1FC9-DF32-4AF7-98FD-A9F1BC630518}" presName="linear" presStyleCnt="0">
        <dgm:presLayoutVars>
          <dgm:dir/>
          <dgm:animLvl val="lvl"/>
          <dgm:resizeHandles val="exact"/>
        </dgm:presLayoutVars>
      </dgm:prSet>
      <dgm:spPr/>
    </dgm:pt>
    <dgm:pt modelId="{F33FA2D4-8AD9-4C7D-AAA8-6B5056F7C6D8}" type="pres">
      <dgm:prSet presAssocID="{5BE47B7F-2449-440D-81C7-D7C154E5611B}" presName="parentLin" presStyleCnt="0"/>
      <dgm:spPr/>
    </dgm:pt>
    <dgm:pt modelId="{8FF631FF-6D0E-4871-AFBE-D5642751B340}" type="pres">
      <dgm:prSet presAssocID="{5BE47B7F-2449-440D-81C7-D7C154E5611B}" presName="parentLeftMargin" presStyleLbl="node1" presStyleIdx="0" presStyleCnt="4"/>
      <dgm:spPr/>
    </dgm:pt>
    <dgm:pt modelId="{BB3D6BF5-5095-4117-97EA-E27AEB987679}" type="pres">
      <dgm:prSet presAssocID="{5BE47B7F-2449-440D-81C7-D7C154E5611B}" presName="parentText" presStyleLbl="node1" presStyleIdx="0" presStyleCnt="4" custScaleX="100649" custScaleY="113966">
        <dgm:presLayoutVars>
          <dgm:chMax val="0"/>
          <dgm:bulletEnabled val="1"/>
        </dgm:presLayoutVars>
      </dgm:prSet>
      <dgm:spPr/>
    </dgm:pt>
    <dgm:pt modelId="{1DB1D516-E5D8-4A46-B21F-B9E43818BB26}" type="pres">
      <dgm:prSet presAssocID="{5BE47B7F-2449-440D-81C7-D7C154E5611B}" presName="negativeSpace" presStyleCnt="0"/>
      <dgm:spPr/>
    </dgm:pt>
    <dgm:pt modelId="{C896ADA9-B71E-42A5-85E4-D0F809A0FA25}" type="pres">
      <dgm:prSet presAssocID="{5BE47B7F-2449-440D-81C7-D7C154E5611B}" presName="childText" presStyleLbl="conFgAcc1" presStyleIdx="0" presStyleCnt="4">
        <dgm:presLayoutVars>
          <dgm:bulletEnabled val="1"/>
        </dgm:presLayoutVars>
      </dgm:prSet>
      <dgm:spPr/>
    </dgm:pt>
    <dgm:pt modelId="{84DD4735-59EF-4700-A272-E5922A284CCB}" type="pres">
      <dgm:prSet presAssocID="{1B154CAA-7A9D-47AB-AD7A-65E6F1E751FC}" presName="spaceBetweenRectangles" presStyleCnt="0"/>
      <dgm:spPr/>
    </dgm:pt>
    <dgm:pt modelId="{19A82433-6365-476F-AA3D-19C2B01D2691}" type="pres">
      <dgm:prSet presAssocID="{A6186291-684B-4365-AF4B-3611BB08DCF0}" presName="parentLin" presStyleCnt="0"/>
      <dgm:spPr/>
    </dgm:pt>
    <dgm:pt modelId="{78DE2607-2811-41DC-8DFA-DC9FCD477DE3}" type="pres">
      <dgm:prSet presAssocID="{A6186291-684B-4365-AF4B-3611BB08DCF0}" presName="parentLeftMargin" presStyleLbl="node1" presStyleIdx="0" presStyleCnt="4"/>
      <dgm:spPr/>
    </dgm:pt>
    <dgm:pt modelId="{349B9609-3D08-4721-B732-B985BC4B8A7D}" type="pres">
      <dgm:prSet presAssocID="{A6186291-684B-4365-AF4B-3611BB08DCF0}" presName="parentText" presStyleLbl="node1" presStyleIdx="1" presStyleCnt="4" custScaleX="101818" custScaleY="120273">
        <dgm:presLayoutVars>
          <dgm:chMax val="0"/>
          <dgm:bulletEnabled val="1"/>
        </dgm:presLayoutVars>
      </dgm:prSet>
      <dgm:spPr/>
    </dgm:pt>
    <dgm:pt modelId="{06CB9487-7ECD-43FF-BE3D-9E68E188022B}" type="pres">
      <dgm:prSet presAssocID="{A6186291-684B-4365-AF4B-3611BB08DCF0}" presName="negativeSpace" presStyleCnt="0"/>
      <dgm:spPr/>
    </dgm:pt>
    <dgm:pt modelId="{5D6E09D1-2D7E-4DE6-9C1F-77FDAA5C2C49}" type="pres">
      <dgm:prSet presAssocID="{A6186291-684B-4365-AF4B-3611BB08DCF0}" presName="childText" presStyleLbl="conFgAcc1" presStyleIdx="1" presStyleCnt="4">
        <dgm:presLayoutVars>
          <dgm:bulletEnabled val="1"/>
        </dgm:presLayoutVars>
      </dgm:prSet>
      <dgm:spPr/>
    </dgm:pt>
    <dgm:pt modelId="{A3B37951-856B-407E-B6AE-BDA7D35EA779}" type="pres">
      <dgm:prSet presAssocID="{68FBA14E-7897-42D9-B5F2-2B1123A5E5F1}" presName="spaceBetweenRectangles" presStyleCnt="0"/>
      <dgm:spPr/>
    </dgm:pt>
    <dgm:pt modelId="{28E38481-0968-4A93-91EB-1E912BB5FA3B}" type="pres">
      <dgm:prSet presAssocID="{173C97C0-0631-4052-AB9E-886C984C138E}" presName="parentLin" presStyleCnt="0"/>
      <dgm:spPr/>
    </dgm:pt>
    <dgm:pt modelId="{C012E63D-2B37-470E-BBA1-C6D021C3601D}" type="pres">
      <dgm:prSet presAssocID="{173C97C0-0631-4052-AB9E-886C984C138E}" presName="parentLeftMargin" presStyleLbl="node1" presStyleIdx="1" presStyleCnt="4"/>
      <dgm:spPr/>
    </dgm:pt>
    <dgm:pt modelId="{61733A07-0E84-466C-9FE7-0CDA941F855A}" type="pres">
      <dgm:prSet presAssocID="{173C97C0-0631-4052-AB9E-886C984C138E}" presName="parentText" presStyleLbl="node1" presStyleIdx="2" presStyleCnt="4" custScaleX="103571" custScaleY="112202">
        <dgm:presLayoutVars>
          <dgm:chMax val="0"/>
          <dgm:bulletEnabled val="1"/>
        </dgm:presLayoutVars>
      </dgm:prSet>
      <dgm:spPr/>
    </dgm:pt>
    <dgm:pt modelId="{C5249508-8272-4B44-A12A-1C3C58C529CF}" type="pres">
      <dgm:prSet presAssocID="{173C97C0-0631-4052-AB9E-886C984C138E}" presName="negativeSpace" presStyleCnt="0"/>
      <dgm:spPr/>
    </dgm:pt>
    <dgm:pt modelId="{DF0771E4-8011-4FEA-8F2C-FF9E50EBA6B4}" type="pres">
      <dgm:prSet presAssocID="{173C97C0-0631-4052-AB9E-886C984C138E}" presName="childText" presStyleLbl="conFgAcc1" presStyleIdx="2" presStyleCnt="4">
        <dgm:presLayoutVars>
          <dgm:bulletEnabled val="1"/>
        </dgm:presLayoutVars>
      </dgm:prSet>
      <dgm:spPr/>
    </dgm:pt>
    <dgm:pt modelId="{D6FB47EF-F24C-4918-962C-ED8060C7DD3D}" type="pres">
      <dgm:prSet presAssocID="{AF2D9248-B315-453B-A40A-8A6C92282F12}" presName="spaceBetweenRectangles" presStyleCnt="0"/>
      <dgm:spPr/>
    </dgm:pt>
    <dgm:pt modelId="{3F1E4A5B-5A83-4B62-AAD8-EB6E6B9407F5}" type="pres">
      <dgm:prSet presAssocID="{511B0065-5922-49E0-B192-2FFF8DCCE65B}" presName="parentLin" presStyleCnt="0"/>
      <dgm:spPr/>
    </dgm:pt>
    <dgm:pt modelId="{C7C81DFE-C9E1-41E4-A57F-BC37F8475F3B}" type="pres">
      <dgm:prSet presAssocID="{511B0065-5922-49E0-B192-2FFF8DCCE65B}" presName="parentLeftMargin" presStyleLbl="node1" presStyleIdx="2" presStyleCnt="4"/>
      <dgm:spPr/>
    </dgm:pt>
    <dgm:pt modelId="{4EC71D1C-BA2B-4F69-B1AA-A6B228F1B94A}" type="pres">
      <dgm:prSet presAssocID="{511B0065-5922-49E0-B192-2FFF8DCCE65B}" presName="parentText" presStyleLbl="node1" presStyleIdx="3" presStyleCnt="4" custScaleX="102987" custScaleY="127986">
        <dgm:presLayoutVars>
          <dgm:chMax val="0"/>
          <dgm:bulletEnabled val="1"/>
        </dgm:presLayoutVars>
      </dgm:prSet>
      <dgm:spPr/>
    </dgm:pt>
    <dgm:pt modelId="{21C4BE07-185B-46DE-9361-01027CC12C53}" type="pres">
      <dgm:prSet presAssocID="{511B0065-5922-49E0-B192-2FFF8DCCE65B}" presName="negativeSpace" presStyleCnt="0"/>
      <dgm:spPr/>
    </dgm:pt>
    <dgm:pt modelId="{F8F184CE-A091-4777-A028-87F2A2B99B03}" type="pres">
      <dgm:prSet presAssocID="{511B0065-5922-49E0-B192-2FFF8DCCE65B}" presName="childText" presStyleLbl="conFgAcc1" presStyleIdx="3" presStyleCnt="4">
        <dgm:presLayoutVars>
          <dgm:bulletEnabled val="1"/>
        </dgm:presLayoutVars>
      </dgm:prSet>
      <dgm:spPr/>
    </dgm:pt>
  </dgm:ptLst>
  <dgm:cxnLst>
    <dgm:cxn modelId="{2D445E27-9B13-4E4B-B25A-F3665A78E48A}" type="presOf" srcId="{574B1FC9-DF32-4AF7-98FD-A9F1BC630518}" destId="{A9FEB8AA-AA9C-4684-85A6-1C2198D7B810}" srcOrd="0" destOrd="0" presId="urn:microsoft.com/office/officeart/2005/8/layout/list1"/>
    <dgm:cxn modelId="{54C2B928-262F-4D0E-A98C-9A0DB91A24A6}" srcId="{574B1FC9-DF32-4AF7-98FD-A9F1BC630518}" destId="{A6186291-684B-4365-AF4B-3611BB08DCF0}" srcOrd="1" destOrd="0" parTransId="{2FA6684E-F780-400B-8F17-A2ACB1C2F157}" sibTransId="{68FBA14E-7897-42D9-B5F2-2B1123A5E5F1}"/>
    <dgm:cxn modelId="{24A5C83D-32FB-49AB-8080-B8B2F9996A05}" srcId="{574B1FC9-DF32-4AF7-98FD-A9F1BC630518}" destId="{5BE47B7F-2449-440D-81C7-D7C154E5611B}" srcOrd="0" destOrd="0" parTransId="{608CED0F-BDA6-4522-9004-82BBD6C5703F}" sibTransId="{1B154CAA-7A9D-47AB-AD7A-65E6F1E751FC}"/>
    <dgm:cxn modelId="{FCD29F57-2CDD-4ABE-B669-C2D5D1FF6BA5}" type="presOf" srcId="{173C97C0-0631-4052-AB9E-886C984C138E}" destId="{C012E63D-2B37-470E-BBA1-C6D021C3601D}" srcOrd="0" destOrd="0" presId="urn:microsoft.com/office/officeart/2005/8/layout/list1"/>
    <dgm:cxn modelId="{0854FD85-B05B-4BD8-86CF-19112028E766}" type="presOf" srcId="{173C97C0-0631-4052-AB9E-886C984C138E}" destId="{61733A07-0E84-466C-9FE7-0CDA941F855A}" srcOrd="1" destOrd="0" presId="urn:microsoft.com/office/officeart/2005/8/layout/list1"/>
    <dgm:cxn modelId="{3BC740B7-00EF-4903-B870-138D139AD77D}" type="presOf" srcId="{5BE47B7F-2449-440D-81C7-D7C154E5611B}" destId="{BB3D6BF5-5095-4117-97EA-E27AEB987679}" srcOrd="1" destOrd="0" presId="urn:microsoft.com/office/officeart/2005/8/layout/list1"/>
    <dgm:cxn modelId="{F5F497B7-70A5-4AE5-A394-0608B6A0EC29}" type="presOf" srcId="{5BE47B7F-2449-440D-81C7-D7C154E5611B}" destId="{8FF631FF-6D0E-4871-AFBE-D5642751B340}" srcOrd="0" destOrd="0" presId="urn:microsoft.com/office/officeart/2005/8/layout/list1"/>
    <dgm:cxn modelId="{FD730FC2-7B0F-430A-813B-82CD3BA5C777}" type="presOf" srcId="{A6186291-684B-4365-AF4B-3611BB08DCF0}" destId="{349B9609-3D08-4721-B732-B985BC4B8A7D}" srcOrd="1" destOrd="0" presId="urn:microsoft.com/office/officeart/2005/8/layout/list1"/>
    <dgm:cxn modelId="{6D83EAC4-B6CA-4390-B304-66E29B429141}" type="presOf" srcId="{511B0065-5922-49E0-B192-2FFF8DCCE65B}" destId="{4EC71D1C-BA2B-4F69-B1AA-A6B228F1B94A}" srcOrd="1" destOrd="0" presId="urn:microsoft.com/office/officeart/2005/8/layout/list1"/>
    <dgm:cxn modelId="{5C0780E3-751F-4D90-B7FD-CDC6AFF2AF45}" srcId="{574B1FC9-DF32-4AF7-98FD-A9F1BC630518}" destId="{511B0065-5922-49E0-B192-2FFF8DCCE65B}" srcOrd="3" destOrd="0" parTransId="{1462EF78-3C6C-41CC-9FEB-2A767BBC39F3}" sibTransId="{91FA34E3-36D1-49E1-ACFB-04E16A4239DE}"/>
    <dgm:cxn modelId="{100CC1EC-4903-4CFF-ACED-5A3C3A484775}" type="presOf" srcId="{511B0065-5922-49E0-B192-2FFF8DCCE65B}" destId="{C7C81DFE-C9E1-41E4-A57F-BC37F8475F3B}" srcOrd="0" destOrd="0" presId="urn:microsoft.com/office/officeart/2005/8/layout/list1"/>
    <dgm:cxn modelId="{A8F4E8F0-2302-487B-803D-C1CB1ED9E717}" type="presOf" srcId="{A6186291-684B-4365-AF4B-3611BB08DCF0}" destId="{78DE2607-2811-41DC-8DFA-DC9FCD477DE3}" srcOrd="0" destOrd="0" presId="urn:microsoft.com/office/officeart/2005/8/layout/list1"/>
    <dgm:cxn modelId="{336D7BF5-2DD1-4E5E-9E96-BE6D732D5257}" srcId="{574B1FC9-DF32-4AF7-98FD-A9F1BC630518}" destId="{173C97C0-0631-4052-AB9E-886C984C138E}" srcOrd="2" destOrd="0" parTransId="{DBE094BC-1363-48FB-A320-85AE8D12A11B}" sibTransId="{AF2D9248-B315-453B-A40A-8A6C92282F12}"/>
    <dgm:cxn modelId="{6ABDA537-879A-446C-8048-ACD5D7D335E7}" type="presParOf" srcId="{A9FEB8AA-AA9C-4684-85A6-1C2198D7B810}" destId="{F33FA2D4-8AD9-4C7D-AAA8-6B5056F7C6D8}" srcOrd="0" destOrd="0" presId="urn:microsoft.com/office/officeart/2005/8/layout/list1"/>
    <dgm:cxn modelId="{3139946D-10FA-4FEA-8008-59C89D8C3C08}" type="presParOf" srcId="{F33FA2D4-8AD9-4C7D-AAA8-6B5056F7C6D8}" destId="{8FF631FF-6D0E-4871-AFBE-D5642751B340}" srcOrd="0" destOrd="0" presId="urn:microsoft.com/office/officeart/2005/8/layout/list1"/>
    <dgm:cxn modelId="{2ADA0E33-0181-4C47-85CF-7DBF16BDD7D1}" type="presParOf" srcId="{F33FA2D4-8AD9-4C7D-AAA8-6B5056F7C6D8}" destId="{BB3D6BF5-5095-4117-97EA-E27AEB987679}" srcOrd="1" destOrd="0" presId="urn:microsoft.com/office/officeart/2005/8/layout/list1"/>
    <dgm:cxn modelId="{CE161A9B-9ACE-4F61-8A69-D9E8AA6D17AA}" type="presParOf" srcId="{A9FEB8AA-AA9C-4684-85A6-1C2198D7B810}" destId="{1DB1D516-E5D8-4A46-B21F-B9E43818BB26}" srcOrd="1" destOrd="0" presId="urn:microsoft.com/office/officeart/2005/8/layout/list1"/>
    <dgm:cxn modelId="{17F2A462-4CE1-4048-B14E-507EACE8D843}" type="presParOf" srcId="{A9FEB8AA-AA9C-4684-85A6-1C2198D7B810}" destId="{C896ADA9-B71E-42A5-85E4-D0F809A0FA25}" srcOrd="2" destOrd="0" presId="urn:microsoft.com/office/officeart/2005/8/layout/list1"/>
    <dgm:cxn modelId="{7D14CCAA-E710-4D97-B74B-1A7100D3A726}" type="presParOf" srcId="{A9FEB8AA-AA9C-4684-85A6-1C2198D7B810}" destId="{84DD4735-59EF-4700-A272-E5922A284CCB}" srcOrd="3" destOrd="0" presId="urn:microsoft.com/office/officeart/2005/8/layout/list1"/>
    <dgm:cxn modelId="{35394EC2-A7F6-4C5B-AEF7-011D4C9700A0}" type="presParOf" srcId="{A9FEB8AA-AA9C-4684-85A6-1C2198D7B810}" destId="{19A82433-6365-476F-AA3D-19C2B01D2691}" srcOrd="4" destOrd="0" presId="urn:microsoft.com/office/officeart/2005/8/layout/list1"/>
    <dgm:cxn modelId="{78724996-5E87-4A3A-9AA8-30489A0B87F6}" type="presParOf" srcId="{19A82433-6365-476F-AA3D-19C2B01D2691}" destId="{78DE2607-2811-41DC-8DFA-DC9FCD477DE3}" srcOrd="0" destOrd="0" presId="urn:microsoft.com/office/officeart/2005/8/layout/list1"/>
    <dgm:cxn modelId="{C7F7326C-ED7E-4FAA-86C1-0CA02EFC2086}" type="presParOf" srcId="{19A82433-6365-476F-AA3D-19C2B01D2691}" destId="{349B9609-3D08-4721-B732-B985BC4B8A7D}" srcOrd="1" destOrd="0" presId="urn:microsoft.com/office/officeart/2005/8/layout/list1"/>
    <dgm:cxn modelId="{D8CDDBD7-CD55-480F-ACA4-56B7A3C3110B}" type="presParOf" srcId="{A9FEB8AA-AA9C-4684-85A6-1C2198D7B810}" destId="{06CB9487-7ECD-43FF-BE3D-9E68E188022B}" srcOrd="5" destOrd="0" presId="urn:microsoft.com/office/officeart/2005/8/layout/list1"/>
    <dgm:cxn modelId="{71C28081-00E0-4F3D-B15F-A99F6A60A808}" type="presParOf" srcId="{A9FEB8AA-AA9C-4684-85A6-1C2198D7B810}" destId="{5D6E09D1-2D7E-4DE6-9C1F-77FDAA5C2C49}" srcOrd="6" destOrd="0" presId="urn:microsoft.com/office/officeart/2005/8/layout/list1"/>
    <dgm:cxn modelId="{D49BF1BB-2FD7-4841-9DF6-A4B5E370DC5B}" type="presParOf" srcId="{A9FEB8AA-AA9C-4684-85A6-1C2198D7B810}" destId="{A3B37951-856B-407E-B6AE-BDA7D35EA779}" srcOrd="7" destOrd="0" presId="urn:microsoft.com/office/officeart/2005/8/layout/list1"/>
    <dgm:cxn modelId="{D6349ED3-5366-4D61-88AB-9370AFB3F0B6}" type="presParOf" srcId="{A9FEB8AA-AA9C-4684-85A6-1C2198D7B810}" destId="{28E38481-0968-4A93-91EB-1E912BB5FA3B}" srcOrd="8" destOrd="0" presId="urn:microsoft.com/office/officeart/2005/8/layout/list1"/>
    <dgm:cxn modelId="{2DDF5ED1-A95E-41DD-85CB-A49401E2F5F5}" type="presParOf" srcId="{28E38481-0968-4A93-91EB-1E912BB5FA3B}" destId="{C012E63D-2B37-470E-BBA1-C6D021C3601D}" srcOrd="0" destOrd="0" presId="urn:microsoft.com/office/officeart/2005/8/layout/list1"/>
    <dgm:cxn modelId="{4DF37359-297B-4589-B970-FE5DD126DB35}" type="presParOf" srcId="{28E38481-0968-4A93-91EB-1E912BB5FA3B}" destId="{61733A07-0E84-466C-9FE7-0CDA941F855A}" srcOrd="1" destOrd="0" presId="urn:microsoft.com/office/officeart/2005/8/layout/list1"/>
    <dgm:cxn modelId="{3493B498-E164-4FE4-9026-5EDD253BB169}" type="presParOf" srcId="{A9FEB8AA-AA9C-4684-85A6-1C2198D7B810}" destId="{C5249508-8272-4B44-A12A-1C3C58C529CF}" srcOrd="9" destOrd="0" presId="urn:microsoft.com/office/officeart/2005/8/layout/list1"/>
    <dgm:cxn modelId="{EA8CFFE1-3921-4CBD-8A21-FA5E01CA9BE6}" type="presParOf" srcId="{A9FEB8AA-AA9C-4684-85A6-1C2198D7B810}" destId="{DF0771E4-8011-4FEA-8F2C-FF9E50EBA6B4}" srcOrd="10" destOrd="0" presId="urn:microsoft.com/office/officeart/2005/8/layout/list1"/>
    <dgm:cxn modelId="{0EBC048B-727D-45BA-A1EE-21C11B14FDE8}" type="presParOf" srcId="{A9FEB8AA-AA9C-4684-85A6-1C2198D7B810}" destId="{D6FB47EF-F24C-4918-962C-ED8060C7DD3D}" srcOrd="11" destOrd="0" presId="urn:microsoft.com/office/officeart/2005/8/layout/list1"/>
    <dgm:cxn modelId="{3B67F2B3-45FA-4B40-AEC9-F56FF2CA9D20}" type="presParOf" srcId="{A9FEB8AA-AA9C-4684-85A6-1C2198D7B810}" destId="{3F1E4A5B-5A83-4B62-AAD8-EB6E6B9407F5}" srcOrd="12" destOrd="0" presId="urn:microsoft.com/office/officeart/2005/8/layout/list1"/>
    <dgm:cxn modelId="{8BBB3D15-1AEF-4B81-8465-3A3594B4D5A0}" type="presParOf" srcId="{3F1E4A5B-5A83-4B62-AAD8-EB6E6B9407F5}" destId="{C7C81DFE-C9E1-41E4-A57F-BC37F8475F3B}" srcOrd="0" destOrd="0" presId="urn:microsoft.com/office/officeart/2005/8/layout/list1"/>
    <dgm:cxn modelId="{3602C2A1-C936-4CA3-B2DE-AE212CD939C8}" type="presParOf" srcId="{3F1E4A5B-5A83-4B62-AAD8-EB6E6B9407F5}" destId="{4EC71D1C-BA2B-4F69-B1AA-A6B228F1B94A}" srcOrd="1" destOrd="0" presId="urn:microsoft.com/office/officeart/2005/8/layout/list1"/>
    <dgm:cxn modelId="{05AACC3F-E78B-4078-A619-030A80872C32}" type="presParOf" srcId="{A9FEB8AA-AA9C-4684-85A6-1C2198D7B810}" destId="{21C4BE07-185B-46DE-9361-01027CC12C53}" srcOrd="13" destOrd="0" presId="urn:microsoft.com/office/officeart/2005/8/layout/list1"/>
    <dgm:cxn modelId="{E2C88369-70AF-4E6F-9F57-9F19D42F23F1}" type="presParOf" srcId="{A9FEB8AA-AA9C-4684-85A6-1C2198D7B810}" destId="{F8F184CE-A091-4777-A028-87F2A2B99B03}"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671BA48-CF5A-44BB-999F-D8A3D779ABED}" type="doc">
      <dgm:prSet loTypeId="urn:microsoft.com/office/officeart/2005/8/layout/vList5" loCatId="list" qsTypeId="urn:microsoft.com/office/officeart/2005/8/quickstyle/simple1" qsCatId="simple" csTypeId="urn:microsoft.com/office/officeart/2005/8/colors/accent6_3" csCatId="accent6" phldr="1"/>
      <dgm:spPr/>
      <dgm:t>
        <a:bodyPr/>
        <a:lstStyle/>
        <a:p>
          <a:endParaRPr lang="en-US"/>
        </a:p>
      </dgm:t>
    </dgm:pt>
    <dgm:pt modelId="{BF6CAD02-C982-42F0-B169-3347C55DC98D}">
      <dgm:prSet phldrT="[Text]" custT="1"/>
      <dgm:spPr/>
      <dgm:t>
        <a:bodyPr/>
        <a:lstStyle/>
        <a:p>
          <a:pPr algn="l"/>
          <a:r>
            <a:rPr lang="el-GR" sz="2600" dirty="0"/>
            <a:t>Συντονιστής</a:t>
          </a:r>
          <a:endParaRPr lang="en-US" sz="2600" dirty="0"/>
        </a:p>
      </dgm:t>
    </dgm:pt>
    <dgm:pt modelId="{16EC4532-15C3-4952-ACFF-D23BF4C475DD}" type="parTrans" cxnId="{8173E43E-CF51-469B-B431-6C89699CA288}">
      <dgm:prSet/>
      <dgm:spPr/>
      <dgm:t>
        <a:bodyPr/>
        <a:lstStyle/>
        <a:p>
          <a:endParaRPr lang="en-US"/>
        </a:p>
      </dgm:t>
    </dgm:pt>
    <dgm:pt modelId="{02383466-48AE-41A3-B81B-C8DA6E5D9284}" type="sibTrans" cxnId="{8173E43E-CF51-469B-B431-6C89699CA288}">
      <dgm:prSet/>
      <dgm:spPr/>
      <dgm:t>
        <a:bodyPr/>
        <a:lstStyle/>
        <a:p>
          <a:endParaRPr lang="en-US"/>
        </a:p>
      </dgm:t>
    </dgm:pt>
    <dgm:pt modelId="{BBB770C0-DF04-4608-8FEB-20B433F1774B}">
      <dgm:prSet phldrT="[Text]" custT="1"/>
      <dgm:spPr/>
      <dgm:t>
        <a:bodyPr/>
        <a:lstStyle/>
        <a:p>
          <a:r>
            <a:rPr kumimoji="0" lang="el-GR" sz="2200" b="0" i="0" u="none" strike="noStrike" cap="none" spc="0" normalizeH="0" baseline="0" noProof="0" dirty="0">
              <a:ln>
                <a:noFill/>
              </a:ln>
              <a:solidFill>
                <a:sysClr val="windowText" lastClr="000000"/>
              </a:solidFill>
              <a:effectLst/>
              <a:uLnTx/>
              <a:uFillTx/>
              <a:latin typeface="Calibri"/>
              <a:ea typeface="+mn-ea"/>
              <a:cs typeface="+mn-cs"/>
            </a:rPr>
            <a:t>Συντονίζει την προετοιμασία της αίτησης</a:t>
          </a:r>
          <a:endParaRPr lang="en-US" sz="2200" b="1" dirty="0"/>
        </a:p>
      </dgm:t>
    </dgm:pt>
    <dgm:pt modelId="{20FB2C6F-2A31-40E9-8CAB-378DEE3A608A}" type="parTrans" cxnId="{0FD38C62-BC51-4182-BA03-4672F27AC510}">
      <dgm:prSet/>
      <dgm:spPr/>
      <dgm:t>
        <a:bodyPr/>
        <a:lstStyle/>
        <a:p>
          <a:endParaRPr lang="en-US"/>
        </a:p>
      </dgm:t>
    </dgm:pt>
    <dgm:pt modelId="{6BB8173A-F47A-45E7-9DAD-FE4114023007}" type="sibTrans" cxnId="{0FD38C62-BC51-4182-BA03-4672F27AC510}">
      <dgm:prSet/>
      <dgm:spPr/>
      <dgm:t>
        <a:bodyPr/>
        <a:lstStyle/>
        <a:p>
          <a:endParaRPr lang="en-US"/>
        </a:p>
      </dgm:t>
    </dgm:pt>
    <dgm:pt modelId="{D9629612-A9C2-4BF4-BD7E-B182CD5113B9}">
      <dgm:prSet phldrT="[Text]"/>
      <dgm:spPr/>
      <dgm:t>
        <a:bodyPr/>
        <a:lstStyle/>
        <a:p>
          <a:r>
            <a:rPr lang="el-GR" dirty="0"/>
            <a:t>Συμμετέχοντες Οργανισμοί</a:t>
          </a:r>
          <a:endParaRPr lang="en-US" dirty="0"/>
        </a:p>
      </dgm:t>
    </dgm:pt>
    <dgm:pt modelId="{564A826A-201E-421B-8D3B-0E7275EB6A99}" type="parTrans" cxnId="{9FF423E2-0F58-450E-91A2-959514AD814D}">
      <dgm:prSet/>
      <dgm:spPr/>
      <dgm:t>
        <a:bodyPr/>
        <a:lstStyle/>
        <a:p>
          <a:endParaRPr lang="en-US"/>
        </a:p>
      </dgm:t>
    </dgm:pt>
    <dgm:pt modelId="{AB39DC51-3290-4721-95BD-C94A96E4A46C}" type="sibTrans" cxnId="{9FF423E2-0F58-450E-91A2-959514AD814D}">
      <dgm:prSet/>
      <dgm:spPr/>
      <dgm:t>
        <a:bodyPr/>
        <a:lstStyle/>
        <a:p>
          <a:endParaRPr lang="en-US"/>
        </a:p>
      </dgm:t>
    </dgm:pt>
    <dgm:pt modelId="{EEF5D325-B29A-4638-B7DC-6025BFF0AE55}">
      <dgm:prSet phldrT="[Text]" custT="1"/>
      <dgm:spPr/>
      <dgm:t>
        <a:bodyPr/>
        <a:lstStyle/>
        <a:p>
          <a:r>
            <a:rPr kumimoji="0" lang="el-GR" sz="2200" b="0" i="0" u="none" strike="noStrike" cap="none" spc="0" normalizeH="0" baseline="0" noProof="0" dirty="0">
              <a:ln>
                <a:noFill/>
              </a:ln>
              <a:solidFill>
                <a:sysClr val="windowText" lastClr="000000"/>
              </a:solidFill>
              <a:effectLst/>
              <a:uLnTx/>
              <a:uFillTx/>
              <a:latin typeface="Calibri"/>
              <a:ea typeface="+mn-ea"/>
              <a:cs typeface="+mn-cs"/>
            </a:rPr>
            <a:t>Συμβάλλουν στο σχεδιασμό/προετοιμασία της αίτησης</a:t>
          </a:r>
          <a:endParaRPr lang="en-US" sz="2200" b="1" dirty="0"/>
        </a:p>
      </dgm:t>
    </dgm:pt>
    <dgm:pt modelId="{1FDE3799-F161-4B1C-80A3-D5C60634127B}" type="parTrans" cxnId="{0311F8DC-C05A-4925-AF73-FC6B4E11A4E3}">
      <dgm:prSet/>
      <dgm:spPr/>
      <dgm:t>
        <a:bodyPr/>
        <a:lstStyle/>
        <a:p>
          <a:endParaRPr lang="en-US"/>
        </a:p>
      </dgm:t>
    </dgm:pt>
    <dgm:pt modelId="{6B99E3A4-6413-4F5B-A35F-EDA98C1A1FE3}" type="sibTrans" cxnId="{0311F8DC-C05A-4925-AF73-FC6B4E11A4E3}">
      <dgm:prSet/>
      <dgm:spPr/>
      <dgm:t>
        <a:bodyPr/>
        <a:lstStyle/>
        <a:p>
          <a:endParaRPr lang="en-US"/>
        </a:p>
      </dgm:t>
    </dgm:pt>
    <dgm:pt modelId="{D27A322F-811C-413B-A275-1D27330BE6B8}">
      <dgm:prSet custT="1"/>
      <dgm:spPr/>
      <dgm:t>
        <a:bodyPr/>
        <a:lstStyle/>
        <a:p>
          <a:pPr rtl="0"/>
          <a:r>
            <a:rPr kumimoji="0" lang="el-GR" sz="2200" b="0" i="0" u="none" strike="noStrike" cap="none" spc="0" normalizeH="0" baseline="0" noProof="0" dirty="0">
              <a:ln>
                <a:noFill/>
              </a:ln>
              <a:solidFill>
                <a:sysClr val="windowText" lastClr="000000"/>
              </a:solidFill>
              <a:effectLst/>
              <a:uLnTx/>
              <a:uFillTx/>
              <a:latin typeface="Calibri"/>
              <a:ea typeface="+mn-ea"/>
              <a:cs typeface="+mn-cs"/>
            </a:rPr>
            <a:t>Εμπλέκει τους εταίρους στη συγγραφή της αίτησης</a:t>
          </a:r>
        </a:p>
      </dgm:t>
    </dgm:pt>
    <dgm:pt modelId="{5C2285C6-EFD7-4B08-96C7-C1ED41550044}" type="parTrans" cxnId="{3DC1B37B-B2A4-419D-9378-BA09492A783F}">
      <dgm:prSet/>
      <dgm:spPr/>
      <dgm:t>
        <a:bodyPr/>
        <a:lstStyle/>
        <a:p>
          <a:endParaRPr lang="en-US"/>
        </a:p>
      </dgm:t>
    </dgm:pt>
    <dgm:pt modelId="{C270C82D-485A-4FE7-91B7-4C7EC14C4607}" type="sibTrans" cxnId="{3DC1B37B-B2A4-419D-9378-BA09492A783F}">
      <dgm:prSet/>
      <dgm:spPr/>
      <dgm:t>
        <a:bodyPr/>
        <a:lstStyle/>
        <a:p>
          <a:endParaRPr lang="en-US"/>
        </a:p>
      </dgm:t>
    </dgm:pt>
    <dgm:pt modelId="{384EDE47-26F9-4A66-885B-17B161C5D326}">
      <dgm:prSet custT="1"/>
      <dgm:spPr/>
      <dgm:t>
        <a:bodyPr/>
        <a:lstStyle/>
        <a:p>
          <a:pPr rtl="0"/>
          <a:r>
            <a:rPr kumimoji="0" lang="el-GR" sz="2200" b="0" i="0" u="none" strike="noStrike" cap="none" spc="0" normalizeH="0" baseline="0" noProof="0" dirty="0">
              <a:ln>
                <a:noFill/>
              </a:ln>
              <a:solidFill>
                <a:sysClr val="windowText" lastClr="000000"/>
              </a:solidFill>
              <a:effectLst/>
              <a:uLnTx/>
              <a:uFillTx/>
              <a:latin typeface="Calibri"/>
              <a:ea typeface="+mn-ea"/>
              <a:cs typeface="+mn-cs"/>
            </a:rPr>
            <a:t>Υποβάλλει την αίτηση στην Εθνική Υπηρεσία της χώρας του</a:t>
          </a:r>
        </a:p>
      </dgm:t>
    </dgm:pt>
    <dgm:pt modelId="{76B14FC5-7EB0-4964-AC8E-5CBA22AAFB7E}" type="parTrans" cxnId="{C1091C2B-C854-44E1-8731-140AD6BB3516}">
      <dgm:prSet/>
      <dgm:spPr/>
      <dgm:t>
        <a:bodyPr/>
        <a:lstStyle/>
        <a:p>
          <a:endParaRPr lang="en-US"/>
        </a:p>
      </dgm:t>
    </dgm:pt>
    <dgm:pt modelId="{73A1AD94-CD12-42AA-822E-DF4AB940595C}" type="sibTrans" cxnId="{C1091C2B-C854-44E1-8731-140AD6BB3516}">
      <dgm:prSet/>
      <dgm:spPr/>
      <dgm:t>
        <a:bodyPr/>
        <a:lstStyle/>
        <a:p>
          <a:endParaRPr lang="en-US"/>
        </a:p>
      </dgm:t>
    </dgm:pt>
    <dgm:pt modelId="{5EEAF12E-B44F-4DBA-9111-9AA45A83CD86}">
      <dgm:prSet custT="1"/>
      <dgm:spPr/>
      <dgm:t>
        <a:bodyPr/>
        <a:lstStyle/>
        <a:p>
          <a:pPr rtl="0"/>
          <a:r>
            <a:rPr kumimoji="0" lang="el-GR" sz="2200" b="0" i="0" u="none" strike="noStrike" cap="none" spc="0" normalizeH="0" baseline="0" noProof="0" dirty="0">
              <a:ln>
                <a:noFill/>
              </a:ln>
              <a:solidFill>
                <a:sysClr val="windowText" lastClr="000000"/>
              </a:solidFill>
              <a:effectLst/>
              <a:uLnTx/>
              <a:uFillTx/>
              <a:latin typeface="Calibri"/>
              <a:ea typeface="+mn-ea"/>
              <a:cs typeface="+mn-cs"/>
            </a:rPr>
            <a:t>Παρακολουθεί &amp; συντονίζει την υλοποίηση του Σχεδίου</a:t>
          </a:r>
        </a:p>
      </dgm:t>
    </dgm:pt>
    <dgm:pt modelId="{48DCF2CE-6892-41C8-8152-2EEB26BC4B3A}" type="parTrans" cxnId="{A01D6376-9BE8-4419-A808-7AE0A5EE164F}">
      <dgm:prSet/>
      <dgm:spPr/>
      <dgm:t>
        <a:bodyPr/>
        <a:lstStyle/>
        <a:p>
          <a:endParaRPr lang="en-US"/>
        </a:p>
      </dgm:t>
    </dgm:pt>
    <dgm:pt modelId="{60A85B5E-A1BE-437A-960D-C64AE6AB9907}" type="sibTrans" cxnId="{A01D6376-9BE8-4419-A808-7AE0A5EE164F}">
      <dgm:prSet/>
      <dgm:spPr/>
      <dgm:t>
        <a:bodyPr/>
        <a:lstStyle/>
        <a:p>
          <a:endParaRPr lang="en-US"/>
        </a:p>
      </dgm:t>
    </dgm:pt>
    <dgm:pt modelId="{2D3D771B-68CF-4307-8E90-36A11A192CA3}">
      <dgm:prSet custT="1"/>
      <dgm:spPr/>
      <dgm:t>
        <a:bodyPr/>
        <a:lstStyle/>
        <a:p>
          <a:pPr rtl="0"/>
          <a:r>
            <a:rPr kumimoji="0" lang="el-GR" sz="2200" b="0" i="0" u="none" strike="noStrike" cap="none" spc="0" normalizeH="0" baseline="0" noProof="0" dirty="0">
              <a:ln>
                <a:noFill/>
              </a:ln>
              <a:solidFill>
                <a:sysClr val="windowText" lastClr="000000"/>
              </a:solidFill>
              <a:effectLst/>
              <a:uLnTx/>
              <a:uFillTx/>
              <a:latin typeface="Calibri"/>
              <a:ea typeface="+mn-ea"/>
              <a:cs typeface="+mn-cs"/>
            </a:rPr>
            <a:t>Υποβάλλει ενδιάμεσες &amp; τελικές εκθέσεις</a:t>
          </a:r>
          <a:endParaRPr kumimoji="0" lang="en-GB" sz="2200" b="0" i="0" u="none" strike="noStrike" cap="none" spc="0" normalizeH="0" baseline="0" noProof="0" dirty="0">
            <a:ln>
              <a:noFill/>
            </a:ln>
            <a:solidFill>
              <a:sysClr val="windowText" lastClr="000000"/>
            </a:solidFill>
            <a:effectLst/>
            <a:uLnTx/>
            <a:uFillTx/>
            <a:latin typeface="Calibri"/>
            <a:ea typeface="+mn-ea"/>
            <a:cs typeface="+mn-cs"/>
          </a:endParaRPr>
        </a:p>
      </dgm:t>
    </dgm:pt>
    <dgm:pt modelId="{F1CE327D-3E4B-4367-9FA7-AD29A39E7851}" type="parTrans" cxnId="{DAB6F4D9-5096-4FB1-A563-17251E611C1D}">
      <dgm:prSet/>
      <dgm:spPr/>
      <dgm:t>
        <a:bodyPr/>
        <a:lstStyle/>
        <a:p>
          <a:endParaRPr lang="en-US"/>
        </a:p>
      </dgm:t>
    </dgm:pt>
    <dgm:pt modelId="{FEEFE0C6-7ED5-4254-BAAF-3855914EFA5D}" type="sibTrans" cxnId="{DAB6F4D9-5096-4FB1-A563-17251E611C1D}">
      <dgm:prSet/>
      <dgm:spPr/>
      <dgm:t>
        <a:bodyPr/>
        <a:lstStyle/>
        <a:p>
          <a:endParaRPr lang="en-US"/>
        </a:p>
      </dgm:t>
    </dgm:pt>
    <dgm:pt modelId="{A119292C-3D5F-4147-817B-F2E058884473}">
      <dgm:prSet custT="1"/>
      <dgm:spPr/>
      <dgm:t>
        <a:bodyPr/>
        <a:lstStyle/>
        <a:p>
          <a:pPr rtl="0"/>
          <a:r>
            <a:rPr kumimoji="0" lang="el-GR" sz="2200" b="0" i="0" u="none" strike="noStrike" cap="none" spc="0" normalizeH="0" baseline="0" noProof="0" dirty="0">
              <a:ln>
                <a:noFill/>
              </a:ln>
              <a:effectLst/>
              <a:uLnTx/>
              <a:uFillTx/>
              <a:latin typeface="Calibri"/>
              <a:ea typeface="+mn-ea"/>
              <a:cs typeface="+mn-cs"/>
            </a:rPr>
            <a:t>Εξουσιοδοτούν τον συντονιστή να δρα εξ’ ονόματός τους</a:t>
          </a:r>
        </a:p>
      </dgm:t>
    </dgm:pt>
    <dgm:pt modelId="{CF103F9D-FAF5-4C33-8C0F-2F676EE6ABA2}" type="parTrans" cxnId="{B8268A74-8FD3-4743-A88C-113EE4FAC290}">
      <dgm:prSet/>
      <dgm:spPr/>
      <dgm:t>
        <a:bodyPr/>
        <a:lstStyle/>
        <a:p>
          <a:endParaRPr lang="en-US"/>
        </a:p>
      </dgm:t>
    </dgm:pt>
    <dgm:pt modelId="{A8CAE987-106A-49BD-8655-922E3E7B9C0C}" type="sibTrans" cxnId="{B8268A74-8FD3-4743-A88C-113EE4FAC290}">
      <dgm:prSet/>
      <dgm:spPr/>
      <dgm:t>
        <a:bodyPr/>
        <a:lstStyle/>
        <a:p>
          <a:endParaRPr lang="en-US"/>
        </a:p>
      </dgm:t>
    </dgm:pt>
    <dgm:pt modelId="{0103250B-3703-49BE-A355-BAB45425D558}">
      <dgm:prSet custT="1"/>
      <dgm:spPr/>
      <dgm:t>
        <a:bodyPr/>
        <a:lstStyle/>
        <a:p>
          <a:pPr rtl="0"/>
          <a:r>
            <a:rPr kumimoji="0" lang="el-GR" sz="2200" b="0" i="0" u="none" strike="noStrike" cap="none" spc="0" normalizeH="0" baseline="0" noProof="0" dirty="0">
              <a:ln>
                <a:noFill/>
              </a:ln>
              <a:solidFill>
                <a:sysClr val="windowText" lastClr="000000"/>
              </a:solidFill>
              <a:effectLst/>
              <a:uLnTx/>
              <a:uFillTx/>
              <a:latin typeface="Calibri"/>
              <a:ea typeface="+mn-ea"/>
              <a:cs typeface="+mn-cs"/>
            </a:rPr>
            <a:t>Συμβάλλουν ενεργά στην υλοποίηση των αποτελεσμάτων και στη διάδοση του σχεδίου</a:t>
          </a:r>
        </a:p>
      </dgm:t>
    </dgm:pt>
    <dgm:pt modelId="{656FCB64-59A7-4487-9E61-67A46BCDD8C1}" type="parTrans" cxnId="{4A858CE8-A099-4DC1-B961-776395C21325}">
      <dgm:prSet/>
      <dgm:spPr/>
      <dgm:t>
        <a:bodyPr/>
        <a:lstStyle/>
        <a:p>
          <a:endParaRPr lang="en-US"/>
        </a:p>
      </dgm:t>
    </dgm:pt>
    <dgm:pt modelId="{378E1913-278A-4AE4-9C25-A07A7626AA82}" type="sibTrans" cxnId="{4A858CE8-A099-4DC1-B961-776395C21325}">
      <dgm:prSet/>
      <dgm:spPr/>
      <dgm:t>
        <a:bodyPr/>
        <a:lstStyle/>
        <a:p>
          <a:endParaRPr lang="en-US"/>
        </a:p>
      </dgm:t>
    </dgm:pt>
    <dgm:pt modelId="{091E9C59-16BA-484A-8C89-48557A27E184}">
      <dgm:prSet custT="1"/>
      <dgm:spPr/>
      <dgm:t>
        <a:bodyPr/>
        <a:lstStyle/>
        <a:p>
          <a:pPr rtl="0"/>
          <a:r>
            <a:rPr kumimoji="0" lang="el-GR" sz="2200" b="0" i="0" u="none" strike="noStrike" cap="none" spc="0" normalizeH="0" baseline="0" noProof="0" dirty="0">
              <a:ln>
                <a:noFill/>
              </a:ln>
              <a:solidFill>
                <a:sysClr val="windowText" lastClr="000000"/>
              </a:solidFill>
              <a:effectLst/>
              <a:uLnTx/>
              <a:uFillTx/>
              <a:latin typeface="Calibri"/>
              <a:ea typeface="+mn-ea"/>
              <a:cs typeface="+mn-cs"/>
            </a:rPr>
            <a:t>Συμβάλλουν στην ετοιμασία των ενδιάμεσων εκθέσεων/της τελικής έκθεσης</a:t>
          </a:r>
        </a:p>
      </dgm:t>
    </dgm:pt>
    <dgm:pt modelId="{AC4B8C16-44B1-4AF7-A0B6-43863EFEBCE0}" type="parTrans" cxnId="{394A790D-59B5-452F-A018-35A54A412913}">
      <dgm:prSet/>
      <dgm:spPr/>
      <dgm:t>
        <a:bodyPr/>
        <a:lstStyle/>
        <a:p>
          <a:endParaRPr lang="en-US"/>
        </a:p>
      </dgm:t>
    </dgm:pt>
    <dgm:pt modelId="{44017664-BC3F-4E86-A5DB-18B683F708CF}" type="sibTrans" cxnId="{394A790D-59B5-452F-A018-35A54A412913}">
      <dgm:prSet/>
      <dgm:spPr/>
      <dgm:t>
        <a:bodyPr/>
        <a:lstStyle/>
        <a:p>
          <a:endParaRPr lang="en-US"/>
        </a:p>
      </dgm:t>
    </dgm:pt>
    <dgm:pt modelId="{404463A1-6978-4181-8C73-E35ABBB3C07B}" type="pres">
      <dgm:prSet presAssocID="{8671BA48-CF5A-44BB-999F-D8A3D779ABED}" presName="Name0" presStyleCnt="0">
        <dgm:presLayoutVars>
          <dgm:dir/>
          <dgm:animLvl val="lvl"/>
          <dgm:resizeHandles val="exact"/>
        </dgm:presLayoutVars>
      </dgm:prSet>
      <dgm:spPr/>
    </dgm:pt>
    <dgm:pt modelId="{303E1E84-10D7-41EE-A79E-882849423896}" type="pres">
      <dgm:prSet presAssocID="{BF6CAD02-C982-42F0-B169-3347C55DC98D}" presName="linNode" presStyleCnt="0"/>
      <dgm:spPr/>
    </dgm:pt>
    <dgm:pt modelId="{968E7A27-1372-4605-BAE2-A95A2CD95E24}" type="pres">
      <dgm:prSet presAssocID="{BF6CAD02-C982-42F0-B169-3347C55DC98D}" presName="parentText" presStyleLbl="node1" presStyleIdx="0" presStyleCnt="2" custScaleX="64835" custLinFactNeighborX="-9" custLinFactNeighborY="-78">
        <dgm:presLayoutVars>
          <dgm:chMax val="1"/>
          <dgm:bulletEnabled val="1"/>
        </dgm:presLayoutVars>
      </dgm:prSet>
      <dgm:spPr/>
    </dgm:pt>
    <dgm:pt modelId="{5CC1F970-AC62-4C0B-9005-4E3412FDD022}" type="pres">
      <dgm:prSet presAssocID="{BF6CAD02-C982-42F0-B169-3347C55DC98D}" presName="descendantText" presStyleLbl="alignAccFollowNode1" presStyleIdx="0" presStyleCnt="2" custScaleX="141291" custScaleY="125195">
        <dgm:presLayoutVars>
          <dgm:bulletEnabled val="1"/>
        </dgm:presLayoutVars>
      </dgm:prSet>
      <dgm:spPr/>
    </dgm:pt>
    <dgm:pt modelId="{35EDD26A-1CA7-4BF1-97BC-D38ADBE350BE}" type="pres">
      <dgm:prSet presAssocID="{02383466-48AE-41A3-B81B-C8DA6E5D9284}" presName="sp" presStyleCnt="0"/>
      <dgm:spPr/>
    </dgm:pt>
    <dgm:pt modelId="{D07C78CD-3839-4F36-9617-9D3E70AFB8D4}" type="pres">
      <dgm:prSet presAssocID="{D9629612-A9C2-4BF4-BD7E-B182CD5113B9}" presName="linNode" presStyleCnt="0"/>
      <dgm:spPr/>
    </dgm:pt>
    <dgm:pt modelId="{01E27EA4-CDF5-447C-8B30-FDB8ED769441}" type="pres">
      <dgm:prSet presAssocID="{D9629612-A9C2-4BF4-BD7E-B182CD5113B9}" presName="parentText" presStyleLbl="node1" presStyleIdx="1" presStyleCnt="2" custScaleX="64880" custScaleY="104520">
        <dgm:presLayoutVars>
          <dgm:chMax val="1"/>
          <dgm:bulletEnabled val="1"/>
        </dgm:presLayoutVars>
      </dgm:prSet>
      <dgm:spPr/>
    </dgm:pt>
    <dgm:pt modelId="{8CB4827E-F238-42FE-B067-F4D7C6DC3C34}" type="pres">
      <dgm:prSet presAssocID="{D9629612-A9C2-4BF4-BD7E-B182CD5113B9}" presName="descendantText" presStyleLbl="alignAccFollowNode1" presStyleIdx="1" presStyleCnt="2" custScaleX="142647" custScaleY="130984">
        <dgm:presLayoutVars>
          <dgm:bulletEnabled val="1"/>
        </dgm:presLayoutVars>
      </dgm:prSet>
      <dgm:spPr/>
    </dgm:pt>
  </dgm:ptLst>
  <dgm:cxnLst>
    <dgm:cxn modelId="{20E39800-B96A-401F-8E83-59321FF9402F}" type="presOf" srcId="{EEF5D325-B29A-4638-B7DC-6025BFF0AE55}" destId="{8CB4827E-F238-42FE-B067-F4D7C6DC3C34}" srcOrd="0" destOrd="0" presId="urn:microsoft.com/office/officeart/2005/8/layout/vList5"/>
    <dgm:cxn modelId="{394A790D-59B5-452F-A018-35A54A412913}" srcId="{D9629612-A9C2-4BF4-BD7E-B182CD5113B9}" destId="{091E9C59-16BA-484A-8C89-48557A27E184}" srcOrd="3" destOrd="0" parTransId="{AC4B8C16-44B1-4AF7-A0B6-43863EFEBCE0}" sibTransId="{44017664-BC3F-4E86-A5DB-18B683F708CF}"/>
    <dgm:cxn modelId="{C1091C2B-C854-44E1-8731-140AD6BB3516}" srcId="{BF6CAD02-C982-42F0-B169-3347C55DC98D}" destId="{384EDE47-26F9-4A66-885B-17B161C5D326}" srcOrd="2" destOrd="0" parTransId="{76B14FC5-7EB0-4964-AC8E-5CBA22AAFB7E}" sibTransId="{73A1AD94-CD12-42AA-822E-DF4AB940595C}"/>
    <dgm:cxn modelId="{C05F2C34-37D0-4663-B20F-FF731CFD7D42}" type="presOf" srcId="{8671BA48-CF5A-44BB-999F-D8A3D779ABED}" destId="{404463A1-6978-4181-8C73-E35ABBB3C07B}" srcOrd="0" destOrd="0" presId="urn:microsoft.com/office/officeart/2005/8/layout/vList5"/>
    <dgm:cxn modelId="{A46D2A38-1A14-43D2-AD96-C4F9B21CE9E7}" type="presOf" srcId="{D9629612-A9C2-4BF4-BD7E-B182CD5113B9}" destId="{01E27EA4-CDF5-447C-8B30-FDB8ED769441}" srcOrd="0" destOrd="0" presId="urn:microsoft.com/office/officeart/2005/8/layout/vList5"/>
    <dgm:cxn modelId="{8173E43E-CF51-469B-B431-6C89699CA288}" srcId="{8671BA48-CF5A-44BB-999F-D8A3D779ABED}" destId="{BF6CAD02-C982-42F0-B169-3347C55DC98D}" srcOrd="0" destOrd="0" parTransId="{16EC4532-15C3-4952-ACFF-D23BF4C475DD}" sibTransId="{02383466-48AE-41A3-B81B-C8DA6E5D9284}"/>
    <dgm:cxn modelId="{B89C6B62-6FE6-4731-85CB-A393BD20D113}" type="presOf" srcId="{384EDE47-26F9-4A66-885B-17B161C5D326}" destId="{5CC1F970-AC62-4C0B-9005-4E3412FDD022}" srcOrd="0" destOrd="2" presId="urn:microsoft.com/office/officeart/2005/8/layout/vList5"/>
    <dgm:cxn modelId="{0FD38C62-BC51-4182-BA03-4672F27AC510}" srcId="{BF6CAD02-C982-42F0-B169-3347C55DC98D}" destId="{BBB770C0-DF04-4608-8FEB-20B433F1774B}" srcOrd="0" destOrd="0" parTransId="{20FB2C6F-2A31-40E9-8CAB-378DEE3A608A}" sibTransId="{6BB8173A-F47A-45E7-9DAD-FE4114023007}"/>
    <dgm:cxn modelId="{B1A87669-774B-4014-82C0-AE41C03390F8}" type="presOf" srcId="{BBB770C0-DF04-4608-8FEB-20B433F1774B}" destId="{5CC1F970-AC62-4C0B-9005-4E3412FDD022}" srcOrd="0" destOrd="0" presId="urn:microsoft.com/office/officeart/2005/8/layout/vList5"/>
    <dgm:cxn modelId="{B8268A74-8FD3-4743-A88C-113EE4FAC290}" srcId="{D9629612-A9C2-4BF4-BD7E-B182CD5113B9}" destId="{A119292C-3D5F-4147-817B-F2E058884473}" srcOrd="1" destOrd="0" parTransId="{CF103F9D-FAF5-4C33-8C0F-2F676EE6ABA2}" sibTransId="{A8CAE987-106A-49BD-8655-922E3E7B9C0C}"/>
    <dgm:cxn modelId="{A01D6376-9BE8-4419-A808-7AE0A5EE164F}" srcId="{BF6CAD02-C982-42F0-B169-3347C55DC98D}" destId="{5EEAF12E-B44F-4DBA-9111-9AA45A83CD86}" srcOrd="3" destOrd="0" parTransId="{48DCF2CE-6892-41C8-8152-2EEB26BC4B3A}" sibTransId="{60A85B5E-A1BE-437A-960D-C64AE6AB9907}"/>
    <dgm:cxn modelId="{12C5CB56-B579-4197-AECB-D7153A2578E0}" type="presOf" srcId="{0103250B-3703-49BE-A355-BAB45425D558}" destId="{8CB4827E-F238-42FE-B067-F4D7C6DC3C34}" srcOrd="0" destOrd="2" presId="urn:microsoft.com/office/officeart/2005/8/layout/vList5"/>
    <dgm:cxn modelId="{387D1A78-B76F-4528-83B2-5FC013DDA113}" type="presOf" srcId="{2D3D771B-68CF-4307-8E90-36A11A192CA3}" destId="{5CC1F970-AC62-4C0B-9005-4E3412FDD022}" srcOrd="0" destOrd="4" presId="urn:microsoft.com/office/officeart/2005/8/layout/vList5"/>
    <dgm:cxn modelId="{3DC1B37B-B2A4-419D-9378-BA09492A783F}" srcId="{BF6CAD02-C982-42F0-B169-3347C55DC98D}" destId="{D27A322F-811C-413B-A275-1D27330BE6B8}" srcOrd="1" destOrd="0" parTransId="{5C2285C6-EFD7-4B08-96C7-C1ED41550044}" sibTransId="{C270C82D-485A-4FE7-91B7-4C7EC14C4607}"/>
    <dgm:cxn modelId="{40A0A886-F858-4CB5-9F52-BE907E2AA946}" type="presOf" srcId="{BF6CAD02-C982-42F0-B169-3347C55DC98D}" destId="{968E7A27-1372-4605-BAE2-A95A2CD95E24}" srcOrd="0" destOrd="0" presId="urn:microsoft.com/office/officeart/2005/8/layout/vList5"/>
    <dgm:cxn modelId="{D07FCDA3-9319-42B5-8650-68BB246C019E}" type="presOf" srcId="{091E9C59-16BA-484A-8C89-48557A27E184}" destId="{8CB4827E-F238-42FE-B067-F4D7C6DC3C34}" srcOrd="0" destOrd="3" presId="urn:microsoft.com/office/officeart/2005/8/layout/vList5"/>
    <dgm:cxn modelId="{DAB6F4D9-5096-4FB1-A563-17251E611C1D}" srcId="{BF6CAD02-C982-42F0-B169-3347C55DC98D}" destId="{2D3D771B-68CF-4307-8E90-36A11A192CA3}" srcOrd="4" destOrd="0" parTransId="{F1CE327D-3E4B-4367-9FA7-AD29A39E7851}" sibTransId="{FEEFE0C6-7ED5-4254-BAAF-3855914EFA5D}"/>
    <dgm:cxn modelId="{5F0595DA-45A3-4E9C-81FB-E5071F9DE5C1}" type="presOf" srcId="{D27A322F-811C-413B-A275-1D27330BE6B8}" destId="{5CC1F970-AC62-4C0B-9005-4E3412FDD022}" srcOrd="0" destOrd="1" presId="urn:microsoft.com/office/officeart/2005/8/layout/vList5"/>
    <dgm:cxn modelId="{0311F8DC-C05A-4925-AF73-FC6B4E11A4E3}" srcId="{D9629612-A9C2-4BF4-BD7E-B182CD5113B9}" destId="{EEF5D325-B29A-4638-B7DC-6025BFF0AE55}" srcOrd="0" destOrd="0" parTransId="{1FDE3799-F161-4B1C-80A3-D5C60634127B}" sibTransId="{6B99E3A4-6413-4F5B-A35F-EDA98C1A1FE3}"/>
    <dgm:cxn modelId="{4FF7D7E0-4466-4FEB-B217-4B9D31485EF4}" type="presOf" srcId="{A119292C-3D5F-4147-817B-F2E058884473}" destId="{8CB4827E-F238-42FE-B067-F4D7C6DC3C34}" srcOrd="0" destOrd="1" presId="urn:microsoft.com/office/officeart/2005/8/layout/vList5"/>
    <dgm:cxn modelId="{9FF423E2-0F58-450E-91A2-959514AD814D}" srcId="{8671BA48-CF5A-44BB-999F-D8A3D779ABED}" destId="{D9629612-A9C2-4BF4-BD7E-B182CD5113B9}" srcOrd="1" destOrd="0" parTransId="{564A826A-201E-421B-8D3B-0E7275EB6A99}" sibTransId="{AB39DC51-3290-4721-95BD-C94A96E4A46C}"/>
    <dgm:cxn modelId="{4A858CE8-A099-4DC1-B961-776395C21325}" srcId="{D9629612-A9C2-4BF4-BD7E-B182CD5113B9}" destId="{0103250B-3703-49BE-A355-BAB45425D558}" srcOrd="2" destOrd="0" parTransId="{656FCB64-59A7-4487-9E61-67A46BCDD8C1}" sibTransId="{378E1913-278A-4AE4-9C25-A07A7626AA82}"/>
    <dgm:cxn modelId="{7CF97EE9-FB75-4012-866A-09BBE127EDB2}" type="presOf" srcId="{5EEAF12E-B44F-4DBA-9111-9AA45A83CD86}" destId="{5CC1F970-AC62-4C0B-9005-4E3412FDD022}" srcOrd="0" destOrd="3" presId="urn:microsoft.com/office/officeart/2005/8/layout/vList5"/>
    <dgm:cxn modelId="{582A76EC-6269-4AD3-A974-749EBA9B0243}" type="presParOf" srcId="{404463A1-6978-4181-8C73-E35ABBB3C07B}" destId="{303E1E84-10D7-41EE-A79E-882849423896}" srcOrd="0" destOrd="0" presId="urn:microsoft.com/office/officeart/2005/8/layout/vList5"/>
    <dgm:cxn modelId="{8CBC1FA9-5E54-4C6C-ACDA-899D7C0EFB2F}" type="presParOf" srcId="{303E1E84-10D7-41EE-A79E-882849423896}" destId="{968E7A27-1372-4605-BAE2-A95A2CD95E24}" srcOrd="0" destOrd="0" presId="urn:microsoft.com/office/officeart/2005/8/layout/vList5"/>
    <dgm:cxn modelId="{A27CA33D-080E-4F5F-ADB5-5032C48843D0}" type="presParOf" srcId="{303E1E84-10D7-41EE-A79E-882849423896}" destId="{5CC1F970-AC62-4C0B-9005-4E3412FDD022}" srcOrd="1" destOrd="0" presId="urn:microsoft.com/office/officeart/2005/8/layout/vList5"/>
    <dgm:cxn modelId="{CAAB1F04-DC5B-4D58-BCF3-61912D3909DE}" type="presParOf" srcId="{404463A1-6978-4181-8C73-E35ABBB3C07B}" destId="{35EDD26A-1CA7-4BF1-97BC-D38ADBE350BE}" srcOrd="1" destOrd="0" presId="urn:microsoft.com/office/officeart/2005/8/layout/vList5"/>
    <dgm:cxn modelId="{63B77FDD-5DD3-4785-AEA2-88CB747CF458}" type="presParOf" srcId="{404463A1-6978-4181-8C73-E35ABBB3C07B}" destId="{D07C78CD-3839-4F36-9617-9D3E70AFB8D4}" srcOrd="2" destOrd="0" presId="urn:microsoft.com/office/officeart/2005/8/layout/vList5"/>
    <dgm:cxn modelId="{8300E705-F369-462E-ADA3-D4894B6D3E73}" type="presParOf" srcId="{D07C78CD-3839-4F36-9617-9D3E70AFB8D4}" destId="{01E27EA4-CDF5-447C-8B30-FDB8ED769441}" srcOrd="0" destOrd="0" presId="urn:microsoft.com/office/officeart/2005/8/layout/vList5"/>
    <dgm:cxn modelId="{43686ADD-7CEF-4F27-938E-B0B6F710B208}" type="presParOf" srcId="{D07C78CD-3839-4F36-9617-9D3E70AFB8D4}" destId="{8CB4827E-F238-42FE-B067-F4D7C6DC3C34}"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A69D3D1-95F7-4D04-934E-9810FB545265}" type="doc">
      <dgm:prSet loTypeId="urn:microsoft.com/office/officeart/2005/8/layout/hProcess9" loCatId="process" qsTypeId="urn:microsoft.com/office/officeart/2005/8/quickstyle/simple1" qsCatId="simple" csTypeId="urn:microsoft.com/office/officeart/2005/8/colors/accent6_2" csCatId="accent6" phldr="1"/>
      <dgm:spPr/>
    </dgm:pt>
    <dgm:pt modelId="{7BFDF3A1-03CB-48FF-B4A1-0164E2B889EA}">
      <dgm:prSet phldrT="[Text]"/>
      <dgm:spPr>
        <a:solidFill>
          <a:schemeClr val="accent4">
            <a:lumMod val="20000"/>
            <a:lumOff val="80000"/>
          </a:schemeClr>
        </a:solidFill>
      </dgm:spPr>
      <dgm:t>
        <a:bodyPr/>
        <a:lstStyle/>
        <a:p>
          <a:r>
            <a:rPr lang="el-GR" dirty="0">
              <a:solidFill>
                <a:srgbClr val="3B9B7B"/>
              </a:solidFill>
            </a:rPr>
            <a:t>Ένταξη και Πολυμορφία</a:t>
          </a:r>
          <a:endParaRPr lang="en-US" dirty="0">
            <a:solidFill>
              <a:srgbClr val="3B9B7B"/>
            </a:solidFill>
          </a:endParaRPr>
        </a:p>
      </dgm:t>
    </dgm:pt>
    <dgm:pt modelId="{32273023-5FC8-4F3D-A224-ED8A56F1EDAD}" type="parTrans" cxnId="{45CDC70D-93DD-495D-8FAB-FFECEC3D8076}">
      <dgm:prSet/>
      <dgm:spPr/>
      <dgm:t>
        <a:bodyPr/>
        <a:lstStyle/>
        <a:p>
          <a:endParaRPr lang="en-US"/>
        </a:p>
      </dgm:t>
    </dgm:pt>
    <dgm:pt modelId="{2C320B25-C6E7-40F5-957A-CB08DDF4D183}" type="sibTrans" cxnId="{45CDC70D-93DD-495D-8FAB-FFECEC3D8076}">
      <dgm:prSet/>
      <dgm:spPr/>
      <dgm:t>
        <a:bodyPr/>
        <a:lstStyle/>
        <a:p>
          <a:endParaRPr lang="en-US"/>
        </a:p>
      </dgm:t>
    </dgm:pt>
    <dgm:pt modelId="{44425600-3B84-4CE6-B252-49E03C7A1023}">
      <dgm:prSet phldrT="[Text]"/>
      <dgm:spPr>
        <a:solidFill>
          <a:schemeClr val="accent5">
            <a:lumMod val="60000"/>
            <a:lumOff val="40000"/>
          </a:schemeClr>
        </a:solidFill>
      </dgm:spPr>
      <dgm:t>
        <a:bodyPr/>
        <a:lstStyle/>
        <a:p>
          <a:r>
            <a:rPr lang="el-GR" dirty="0">
              <a:solidFill>
                <a:srgbClr val="3B9B7B"/>
              </a:solidFill>
            </a:rPr>
            <a:t>Ψηφιακή Διάσταση</a:t>
          </a:r>
          <a:endParaRPr lang="en-US" dirty="0">
            <a:solidFill>
              <a:srgbClr val="3B9B7B"/>
            </a:solidFill>
          </a:endParaRPr>
        </a:p>
      </dgm:t>
    </dgm:pt>
    <dgm:pt modelId="{6C5AFFF1-7D22-4DE5-905F-960EF02CC017}" type="parTrans" cxnId="{7288B686-9F90-4FBC-BF88-B9498C7D3C90}">
      <dgm:prSet/>
      <dgm:spPr/>
      <dgm:t>
        <a:bodyPr/>
        <a:lstStyle/>
        <a:p>
          <a:endParaRPr lang="en-US"/>
        </a:p>
      </dgm:t>
    </dgm:pt>
    <dgm:pt modelId="{E168E317-CC07-48B8-86FD-23B54C72B619}" type="sibTrans" cxnId="{7288B686-9F90-4FBC-BF88-B9498C7D3C90}">
      <dgm:prSet/>
      <dgm:spPr/>
      <dgm:t>
        <a:bodyPr/>
        <a:lstStyle/>
        <a:p>
          <a:endParaRPr lang="en-US"/>
        </a:p>
      </dgm:t>
    </dgm:pt>
    <dgm:pt modelId="{D5818C0F-6616-40F4-83C5-BCA6628F6C41}">
      <dgm:prSet/>
      <dgm:spPr>
        <a:solidFill>
          <a:schemeClr val="accent6">
            <a:lumMod val="60000"/>
            <a:lumOff val="40000"/>
          </a:schemeClr>
        </a:solidFill>
      </dgm:spPr>
      <dgm:t>
        <a:bodyPr/>
        <a:lstStyle/>
        <a:p>
          <a:r>
            <a:rPr lang="el-GR" dirty="0">
              <a:solidFill>
                <a:srgbClr val="3B9B7B"/>
              </a:solidFill>
            </a:rPr>
            <a:t>Περιβαλλοντική βιωσιμότητα</a:t>
          </a:r>
          <a:endParaRPr lang="en-US" dirty="0">
            <a:solidFill>
              <a:srgbClr val="3B9B7B"/>
            </a:solidFill>
          </a:endParaRPr>
        </a:p>
      </dgm:t>
    </dgm:pt>
    <dgm:pt modelId="{7D3A5CBB-46D5-4EC3-8EBF-9F3BF170ADE6}" type="parTrans" cxnId="{5BB43E62-2D2E-4D93-AF8E-965676436614}">
      <dgm:prSet/>
      <dgm:spPr/>
      <dgm:t>
        <a:bodyPr/>
        <a:lstStyle/>
        <a:p>
          <a:endParaRPr lang="en-US"/>
        </a:p>
      </dgm:t>
    </dgm:pt>
    <dgm:pt modelId="{38114BA9-0FFE-49EE-BA87-7EB15661E379}" type="sibTrans" cxnId="{5BB43E62-2D2E-4D93-AF8E-965676436614}">
      <dgm:prSet/>
      <dgm:spPr/>
      <dgm:t>
        <a:bodyPr/>
        <a:lstStyle/>
        <a:p>
          <a:endParaRPr lang="en-US"/>
        </a:p>
      </dgm:t>
    </dgm:pt>
    <dgm:pt modelId="{4C43ED7B-F8B7-47E1-B18D-162B955954DA}" type="pres">
      <dgm:prSet presAssocID="{9A69D3D1-95F7-4D04-934E-9810FB545265}" presName="CompostProcess" presStyleCnt="0">
        <dgm:presLayoutVars>
          <dgm:dir/>
          <dgm:resizeHandles val="exact"/>
        </dgm:presLayoutVars>
      </dgm:prSet>
      <dgm:spPr/>
    </dgm:pt>
    <dgm:pt modelId="{6E0E96D7-CC38-49AF-BFCB-50981EA3D814}" type="pres">
      <dgm:prSet presAssocID="{9A69D3D1-95F7-4D04-934E-9810FB545265}" presName="arrow" presStyleLbl="bgShp" presStyleIdx="0" presStyleCnt="1" custScaleX="117647" custLinFactNeighborX="-1832" custLinFactNeighborY="13078"/>
      <dgm:spPr/>
    </dgm:pt>
    <dgm:pt modelId="{93F3AEBE-06C4-4A9A-A748-31807C793C21}" type="pres">
      <dgm:prSet presAssocID="{9A69D3D1-95F7-4D04-934E-9810FB545265}" presName="linearProcess" presStyleCnt="0"/>
      <dgm:spPr/>
    </dgm:pt>
    <dgm:pt modelId="{8B0D6F39-60A5-4AB5-8117-6C5F79537FFB}" type="pres">
      <dgm:prSet presAssocID="{D5818C0F-6616-40F4-83C5-BCA6628F6C41}" presName="textNode" presStyleLbl="node1" presStyleIdx="0" presStyleCnt="3" custLinFactX="-2733" custLinFactNeighborX="-100000" custLinFactNeighborY="-5656">
        <dgm:presLayoutVars>
          <dgm:bulletEnabled val="1"/>
        </dgm:presLayoutVars>
      </dgm:prSet>
      <dgm:spPr/>
    </dgm:pt>
    <dgm:pt modelId="{986A9D52-6A59-4F9F-BB1A-37073B9216E5}" type="pres">
      <dgm:prSet presAssocID="{38114BA9-0FFE-49EE-BA87-7EB15661E379}" presName="sibTrans" presStyleCnt="0"/>
      <dgm:spPr/>
    </dgm:pt>
    <dgm:pt modelId="{34191EDC-20F0-4841-AD6C-860A260C46A2}" type="pres">
      <dgm:prSet presAssocID="{7BFDF3A1-03CB-48FF-B4A1-0164E2B889EA}" presName="textNode" presStyleLbl="node1" presStyleIdx="1" presStyleCnt="3" custLinFactX="-4068" custLinFactNeighborX="-100000" custLinFactNeighborY="-5656">
        <dgm:presLayoutVars>
          <dgm:bulletEnabled val="1"/>
        </dgm:presLayoutVars>
      </dgm:prSet>
      <dgm:spPr/>
    </dgm:pt>
    <dgm:pt modelId="{DB13E7DE-0E9F-4FD2-8DC6-BC03E80F91C3}" type="pres">
      <dgm:prSet presAssocID="{2C320B25-C6E7-40F5-957A-CB08DDF4D183}" presName="sibTrans" presStyleCnt="0"/>
      <dgm:spPr/>
    </dgm:pt>
    <dgm:pt modelId="{BDF8D7C9-4779-4D9E-AEFD-FB305258A604}" type="pres">
      <dgm:prSet presAssocID="{44425600-3B84-4CE6-B252-49E03C7A1023}" presName="textNode" presStyleLbl="node1" presStyleIdx="2" presStyleCnt="3" custLinFactX="-5232" custLinFactNeighborX="-100000" custLinFactNeighborY="-5656">
        <dgm:presLayoutVars>
          <dgm:bulletEnabled val="1"/>
        </dgm:presLayoutVars>
      </dgm:prSet>
      <dgm:spPr/>
    </dgm:pt>
  </dgm:ptLst>
  <dgm:cxnLst>
    <dgm:cxn modelId="{45CDC70D-93DD-495D-8FAB-FFECEC3D8076}" srcId="{9A69D3D1-95F7-4D04-934E-9810FB545265}" destId="{7BFDF3A1-03CB-48FF-B4A1-0164E2B889EA}" srcOrd="1" destOrd="0" parTransId="{32273023-5FC8-4F3D-A224-ED8A56F1EDAD}" sibTransId="{2C320B25-C6E7-40F5-957A-CB08DDF4D183}"/>
    <dgm:cxn modelId="{9FE30E36-7C70-47AB-A4B7-834539B866C2}" type="presOf" srcId="{44425600-3B84-4CE6-B252-49E03C7A1023}" destId="{BDF8D7C9-4779-4D9E-AEFD-FB305258A604}" srcOrd="0" destOrd="0" presId="urn:microsoft.com/office/officeart/2005/8/layout/hProcess9"/>
    <dgm:cxn modelId="{5BB43E62-2D2E-4D93-AF8E-965676436614}" srcId="{9A69D3D1-95F7-4D04-934E-9810FB545265}" destId="{D5818C0F-6616-40F4-83C5-BCA6628F6C41}" srcOrd="0" destOrd="0" parTransId="{7D3A5CBB-46D5-4EC3-8EBF-9F3BF170ADE6}" sibTransId="{38114BA9-0FFE-49EE-BA87-7EB15661E379}"/>
    <dgm:cxn modelId="{F0F6A072-26EC-4BF5-B731-264A2846C2BE}" type="presOf" srcId="{9A69D3D1-95F7-4D04-934E-9810FB545265}" destId="{4C43ED7B-F8B7-47E1-B18D-162B955954DA}" srcOrd="0" destOrd="0" presId="urn:microsoft.com/office/officeart/2005/8/layout/hProcess9"/>
    <dgm:cxn modelId="{D13CFE83-2D5A-4F47-8C8F-FB1CD7898D3E}" type="presOf" srcId="{7BFDF3A1-03CB-48FF-B4A1-0164E2B889EA}" destId="{34191EDC-20F0-4841-AD6C-860A260C46A2}" srcOrd="0" destOrd="0" presId="urn:microsoft.com/office/officeart/2005/8/layout/hProcess9"/>
    <dgm:cxn modelId="{7288B686-9F90-4FBC-BF88-B9498C7D3C90}" srcId="{9A69D3D1-95F7-4D04-934E-9810FB545265}" destId="{44425600-3B84-4CE6-B252-49E03C7A1023}" srcOrd="2" destOrd="0" parTransId="{6C5AFFF1-7D22-4DE5-905F-960EF02CC017}" sibTransId="{E168E317-CC07-48B8-86FD-23B54C72B619}"/>
    <dgm:cxn modelId="{0AF59695-2FC2-472D-8416-14ECD6D7FFD1}" type="presOf" srcId="{D5818C0F-6616-40F4-83C5-BCA6628F6C41}" destId="{8B0D6F39-60A5-4AB5-8117-6C5F79537FFB}" srcOrd="0" destOrd="0" presId="urn:microsoft.com/office/officeart/2005/8/layout/hProcess9"/>
    <dgm:cxn modelId="{4D594098-22DF-42C5-861D-FC13481D5BA9}" type="presParOf" srcId="{4C43ED7B-F8B7-47E1-B18D-162B955954DA}" destId="{6E0E96D7-CC38-49AF-BFCB-50981EA3D814}" srcOrd="0" destOrd="0" presId="urn:microsoft.com/office/officeart/2005/8/layout/hProcess9"/>
    <dgm:cxn modelId="{89DDB29F-E3FC-4CAF-991E-8FCB02E5FEAF}" type="presParOf" srcId="{4C43ED7B-F8B7-47E1-B18D-162B955954DA}" destId="{93F3AEBE-06C4-4A9A-A748-31807C793C21}" srcOrd="1" destOrd="0" presId="urn:microsoft.com/office/officeart/2005/8/layout/hProcess9"/>
    <dgm:cxn modelId="{D15060E2-34E8-447A-9EA0-325634936C93}" type="presParOf" srcId="{93F3AEBE-06C4-4A9A-A748-31807C793C21}" destId="{8B0D6F39-60A5-4AB5-8117-6C5F79537FFB}" srcOrd="0" destOrd="0" presId="urn:microsoft.com/office/officeart/2005/8/layout/hProcess9"/>
    <dgm:cxn modelId="{4B803C80-77DE-47DD-B9C5-A9B9F1A2CDF1}" type="presParOf" srcId="{93F3AEBE-06C4-4A9A-A748-31807C793C21}" destId="{986A9D52-6A59-4F9F-BB1A-37073B9216E5}" srcOrd="1" destOrd="0" presId="urn:microsoft.com/office/officeart/2005/8/layout/hProcess9"/>
    <dgm:cxn modelId="{8120FE79-6D25-41C8-8DAF-4A5AED8EB338}" type="presParOf" srcId="{93F3AEBE-06C4-4A9A-A748-31807C793C21}" destId="{34191EDC-20F0-4841-AD6C-860A260C46A2}" srcOrd="2" destOrd="0" presId="urn:microsoft.com/office/officeart/2005/8/layout/hProcess9"/>
    <dgm:cxn modelId="{99D8B6AB-114F-44C2-9D76-0203EDA6F3A8}" type="presParOf" srcId="{93F3AEBE-06C4-4A9A-A748-31807C793C21}" destId="{DB13E7DE-0E9F-4FD2-8DC6-BC03E80F91C3}" srcOrd="3" destOrd="0" presId="urn:microsoft.com/office/officeart/2005/8/layout/hProcess9"/>
    <dgm:cxn modelId="{81F1BBB1-6A76-408C-810D-28083824F802}" type="presParOf" srcId="{93F3AEBE-06C4-4A9A-A748-31807C793C21}" destId="{BDF8D7C9-4779-4D9E-AEFD-FB305258A604}"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A69D3D1-95F7-4D04-934E-9810FB545265}" type="doc">
      <dgm:prSet loTypeId="urn:microsoft.com/office/officeart/2005/8/layout/hProcess9" loCatId="process" qsTypeId="urn:microsoft.com/office/officeart/2005/8/quickstyle/simple1" qsCatId="simple" csTypeId="urn:microsoft.com/office/officeart/2005/8/colors/colorful5" csCatId="colorful" phldr="1"/>
      <dgm:spPr/>
    </dgm:pt>
    <dgm:pt modelId="{7BFDF3A1-03CB-48FF-B4A1-0164E2B889EA}">
      <dgm:prSet phldrT="[Text]" custT="1"/>
      <dgm:spPr/>
      <dgm:t>
        <a:bodyPr/>
        <a:lstStyle/>
        <a:p>
          <a:pPr algn="ctr"/>
          <a:r>
            <a:rPr kumimoji="0" lang="el-GR" sz="1800" b="1" i="0" u="none" strike="noStrike" cap="none" spc="0" normalizeH="0" baseline="0" noProof="0" dirty="0">
              <a:ln/>
              <a:effectLst/>
              <a:uLnTx/>
              <a:uFillTx/>
            </a:rPr>
            <a:t>Περιβάλλον και καταπολέμηση της κλιματικής αλλαγής</a:t>
          </a:r>
          <a:endParaRPr lang="en-US" sz="1800" b="1" dirty="0"/>
        </a:p>
      </dgm:t>
    </dgm:pt>
    <dgm:pt modelId="{32273023-5FC8-4F3D-A224-ED8A56F1EDAD}" type="parTrans" cxnId="{45CDC70D-93DD-495D-8FAB-FFECEC3D8076}">
      <dgm:prSet/>
      <dgm:spPr/>
      <dgm:t>
        <a:bodyPr/>
        <a:lstStyle/>
        <a:p>
          <a:endParaRPr lang="en-US"/>
        </a:p>
      </dgm:t>
    </dgm:pt>
    <dgm:pt modelId="{2C320B25-C6E7-40F5-957A-CB08DDF4D183}" type="sibTrans" cxnId="{45CDC70D-93DD-495D-8FAB-FFECEC3D8076}">
      <dgm:prSet/>
      <dgm:spPr/>
      <dgm:t>
        <a:bodyPr/>
        <a:lstStyle/>
        <a:p>
          <a:endParaRPr lang="en-US"/>
        </a:p>
      </dgm:t>
    </dgm:pt>
    <dgm:pt modelId="{44425600-3B84-4CE6-B252-49E03C7A1023}">
      <dgm:prSet phldrT="[Text]" custT="1"/>
      <dgm:spPr/>
      <dgm:t>
        <a:bodyPr/>
        <a:lstStyle/>
        <a:p>
          <a:r>
            <a:rPr kumimoji="0" lang="el-GR" sz="1700" b="0" i="0" u="none" strike="noStrike" cap="none" spc="0" normalizeH="0" baseline="0" noProof="0" dirty="0">
              <a:ln/>
              <a:effectLst/>
              <a:uLnTx/>
              <a:uFillTx/>
            </a:rPr>
            <a:t>Συμμετοχή στον δημοκρατικό βίο, κοινές αξίες και συμμετοχή των πολιτών στα κοινά</a:t>
          </a:r>
          <a:endParaRPr lang="en-US" sz="1700" dirty="0"/>
        </a:p>
      </dgm:t>
    </dgm:pt>
    <dgm:pt modelId="{6C5AFFF1-7D22-4DE5-905F-960EF02CC017}" type="parTrans" cxnId="{7288B686-9F90-4FBC-BF88-B9498C7D3C90}">
      <dgm:prSet/>
      <dgm:spPr/>
      <dgm:t>
        <a:bodyPr/>
        <a:lstStyle/>
        <a:p>
          <a:endParaRPr lang="en-US"/>
        </a:p>
      </dgm:t>
    </dgm:pt>
    <dgm:pt modelId="{E168E317-CC07-48B8-86FD-23B54C72B619}" type="sibTrans" cxnId="{7288B686-9F90-4FBC-BF88-B9498C7D3C90}">
      <dgm:prSet/>
      <dgm:spPr/>
      <dgm:t>
        <a:bodyPr/>
        <a:lstStyle/>
        <a:p>
          <a:endParaRPr lang="en-US"/>
        </a:p>
      </dgm:t>
    </dgm:pt>
    <dgm:pt modelId="{D5818C0F-6616-40F4-83C5-BCA6628F6C41}">
      <dgm:prSet custT="1"/>
      <dgm:spPr/>
      <dgm:t>
        <a:bodyPr/>
        <a:lstStyle/>
        <a:p>
          <a:r>
            <a:rPr kumimoji="0" lang="el-GR" sz="1800" b="1" i="0" u="none" strike="noStrike" cap="none" spc="0" normalizeH="0" baseline="0" noProof="0" dirty="0">
              <a:ln/>
              <a:effectLst/>
              <a:uLnTx/>
              <a:uFillTx/>
            </a:rPr>
            <a:t>Ένταξη και Πολυμορφία</a:t>
          </a:r>
          <a:endParaRPr lang="en-US" sz="1800" b="1" dirty="0"/>
        </a:p>
      </dgm:t>
    </dgm:pt>
    <dgm:pt modelId="{7D3A5CBB-46D5-4EC3-8EBF-9F3BF170ADE6}" type="parTrans" cxnId="{5BB43E62-2D2E-4D93-AF8E-965676436614}">
      <dgm:prSet/>
      <dgm:spPr/>
      <dgm:t>
        <a:bodyPr/>
        <a:lstStyle/>
        <a:p>
          <a:endParaRPr lang="en-US"/>
        </a:p>
      </dgm:t>
    </dgm:pt>
    <dgm:pt modelId="{38114BA9-0FFE-49EE-BA87-7EB15661E379}" type="sibTrans" cxnId="{5BB43E62-2D2E-4D93-AF8E-965676436614}">
      <dgm:prSet/>
      <dgm:spPr/>
      <dgm:t>
        <a:bodyPr/>
        <a:lstStyle/>
        <a:p>
          <a:endParaRPr lang="en-US"/>
        </a:p>
      </dgm:t>
    </dgm:pt>
    <dgm:pt modelId="{D12AC8E7-5EC8-4A26-AC41-91508C721A5C}">
      <dgm:prSet custT="1"/>
      <dgm:spPr/>
      <dgm:t>
        <a:bodyPr/>
        <a:lstStyle/>
        <a:p>
          <a:r>
            <a:rPr kumimoji="0" lang="el-GR" sz="1700" b="1" i="0" u="none" strike="noStrike" cap="none" spc="0" normalizeH="0" baseline="0" noProof="0" dirty="0">
              <a:ln/>
              <a:effectLst/>
              <a:uLnTx/>
              <a:uFillTx/>
            </a:rPr>
            <a:t>Ψηφιακός Μετασχηματισμός</a:t>
          </a:r>
          <a:endParaRPr lang="en-US" sz="1700" b="1" dirty="0"/>
        </a:p>
      </dgm:t>
    </dgm:pt>
    <dgm:pt modelId="{9BF86D6F-AC1D-4979-A4E5-736C98836A4B}" type="parTrans" cxnId="{E53FEF68-C97B-4BC1-A3C5-0767E5A3FE55}">
      <dgm:prSet/>
      <dgm:spPr/>
      <dgm:t>
        <a:bodyPr/>
        <a:lstStyle/>
        <a:p>
          <a:endParaRPr lang="en-US"/>
        </a:p>
      </dgm:t>
    </dgm:pt>
    <dgm:pt modelId="{6DE157F2-7A6C-46E5-9CDA-6611735055B5}" type="sibTrans" cxnId="{E53FEF68-C97B-4BC1-A3C5-0767E5A3FE55}">
      <dgm:prSet/>
      <dgm:spPr/>
      <dgm:t>
        <a:bodyPr/>
        <a:lstStyle/>
        <a:p>
          <a:endParaRPr lang="en-US"/>
        </a:p>
      </dgm:t>
    </dgm:pt>
    <dgm:pt modelId="{4C43ED7B-F8B7-47E1-B18D-162B955954DA}" type="pres">
      <dgm:prSet presAssocID="{9A69D3D1-95F7-4D04-934E-9810FB545265}" presName="CompostProcess" presStyleCnt="0">
        <dgm:presLayoutVars>
          <dgm:dir/>
          <dgm:resizeHandles val="exact"/>
        </dgm:presLayoutVars>
      </dgm:prSet>
      <dgm:spPr/>
    </dgm:pt>
    <dgm:pt modelId="{6E0E96D7-CC38-49AF-BFCB-50981EA3D814}" type="pres">
      <dgm:prSet presAssocID="{9A69D3D1-95F7-4D04-934E-9810FB545265}" presName="arrow" presStyleLbl="bgShp" presStyleIdx="0" presStyleCnt="1" custScaleX="117647"/>
      <dgm:spPr/>
    </dgm:pt>
    <dgm:pt modelId="{93F3AEBE-06C4-4A9A-A748-31807C793C21}" type="pres">
      <dgm:prSet presAssocID="{9A69D3D1-95F7-4D04-934E-9810FB545265}" presName="linearProcess" presStyleCnt="0"/>
      <dgm:spPr/>
    </dgm:pt>
    <dgm:pt modelId="{8B0D6F39-60A5-4AB5-8117-6C5F79537FFB}" type="pres">
      <dgm:prSet presAssocID="{D5818C0F-6616-40F4-83C5-BCA6628F6C41}" presName="textNode" presStyleLbl="node1" presStyleIdx="0" presStyleCnt="4" custScaleX="121855" custScaleY="179133">
        <dgm:presLayoutVars>
          <dgm:bulletEnabled val="1"/>
        </dgm:presLayoutVars>
      </dgm:prSet>
      <dgm:spPr/>
    </dgm:pt>
    <dgm:pt modelId="{986A9D52-6A59-4F9F-BB1A-37073B9216E5}" type="pres">
      <dgm:prSet presAssocID="{38114BA9-0FFE-49EE-BA87-7EB15661E379}" presName="sibTrans" presStyleCnt="0"/>
      <dgm:spPr/>
    </dgm:pt>
    <dgm:pt modelId="{70A90D3A-D09F-493D-9D40-AB720E740DFC}" type="pres">
      <dgm:prSet presAssocID="{D12AC8E7-5EC8-4A26-AC41-91508C721A5C}" presName="textNode" presStyleLbl="node1" presStyleIdx="1" presStyleCnt="4" custScaleX="122478" custScaleY="189681">
        <dgm:presLayoutVars>
          <dgm:bulletEnabled val="1"/>
        </dgm:presLayoutVars>
      </dgm:prSet>
      <dgm:spPr/>
    </dgm:pt>
    <dgm:pt modelId="{216FB22D-90C3-4A33-847D-FEFB77B05305}" type="pres">
      <dgm:prSet presAssocID="{6DE157F2-7A6C-46E5-9CDA-6611735055B5}" presName="sibTrans" presStyleCnt="0"/>
      <dgm:spPr/>
    </dgm:pt>
    <dgm:pt modelId="{34191EDC-20F0-4841-AD6C-860A260C46A2}" type="pres">
      <dgm:prSet presAssocID="{7BFDF3A1-03CB-48FF-B4A1-0164E2B889EA}" presName="textNode" presStyleLbl="node1" presStyleIdx="2" presStyleCnt="4" custScaleX="113569" custScaleY="168025" custLinFactNeighborY="-3676">
        <dgm:presLayoutVars>
          <dgm:bulletEnabled val="1"/>
        </dgm:presLayoutVars>
      </dgm:prSet>
      <dgm:spPr/>
    </dgm:pt>
    <dgm:pt modelId="{DB13E7DE-0E9F-4FD2-8DC6-BC03E80F91C3}" type="pres">
      <dgm:prSet presAssocID="{2C320B25-C6E7-40F5-957A-CB08DDF4D183}" presName="sibTrans" presStyleCnt="0"/>
      <dgm:spPr/>
    </dgm:pt>
    <dgm:pt modelId="{BDF8D7C9-4779-4D9E-AEFD-FB305258A604}" type="pres">
      <dgm:prSet presAssocID="{44425600-3B84-4CE6-B252-49E03C7A1023}" presName="textNode" presStyleLbl="node1" presStyleIdx="3" presStyleCnt="4" custScaleX="123719" custScaleY="171222">
        <dgm:presLayoutVars>
          <dgm:bulletEnabled val="1"/>
        </dgm:presLayoutVars>
      </dgm:prSet>
      <dgm:spPr/>
    </dgm:pt>
  </dgm:ptLst>
  <dgm:cxnLst>
    <dgm:cxn modelId="{45CDC70D-93DD-495D-8FAB-FFECEC3D8076}" srcId="{9A69D3D1-95F7-4D04-934E-9810FB545265}" destId="{7BFDF3A1-03CB-48FF-B4A1-0164E2B889EA}" srcOrd="2" destOrd="0" parTransId="{32273023-5FC8-4F3D-A224-ED8A56F1EDAD}" sibTransId="{2C320B25-C6E7-40F5-957A-CB08DDF4D183}"/>
    <dgm:cxn modelId="{07155B13-35AF-44A1-9A46-0D49E9FB9072}" type="presOf" srcId="{D12AC8E7-5EC8-4A26-AC41-91508C721A5C}" destId="{70A90D3A-D09F-493D-9D40-AB720E740DFC}" srcOrd="0" destOrd="0" presId="urn:microsoft.com/office/officeart/2005/8/layout/hProcess9"/>
    <dgm:cxn modelId="{9FE30E36-7C70-47AB-A4B7-834539B866C2}" type="presOf" srcId="{44425600-3B84-4CE6-B252-49E03C7A1023}" destId="{BDF8D7C9-4779-4D9E-AEFD-FB305258A604}" srcOrd="0" destOrd="0" presId="urn:microsoft.com/office/officeart/2005/8/layout/hProcess9"/>
    <dgm:cxn modelId="{5BB43E62-2D2E-4D93-AF8E-965676436614}" srcId="{9A69D3D1-95F7-4D04-934E-9810FB545265}" destId="{D5818C0F-6616-40F4-83C5-BCA6628F6C41}" srcOrd="0" destOrd="0" parTransId="{7D3A5CBB-46D5-4EC3-8EBF-9F3BF170ADE6}" sibTransId="{38114BA9-0FFE-49EE-BA87-7EB15661E379}"/>
    <dgm:cxn modelId="{E53FEF68-C97B-4BC1-A3C5-0767E5A3FE55}" srcId="{9A69D3D1-95F7-4D04-934E-9810FB545265}" destId="{D12AC8E7-5EC8-4A26-AC41-91508C721A5C}" srcOrd="1" destOrd="0" parTransId="{9BF86D6F-AC1D-4979-A4E5-736C98836A4B}" sibTransId="{6DE157F2-7A6C-46E5-9CDA-6611735055B5}"/>
    <dgm:cxn modelId="{F0F6A072-26EC-4BF5-B731-264A2846C2BE}" type="presOf" srcId="{9A69D3D1-95F7-4D04-934E-9810FB545265}" destId="{4C43ED7B-F8B7-47E1-B18D-162B955954DA}" srcOrd="0" destOrd="0" presId="urn:microsoft.com/office/officeart/2005/8/layout/hProcess9"/>
    <dgm:cxn modelId="{D13CFE83-2D5A-4F47-8C8F-FB1CD7898D3E}" type="presOf" srcId="{7BFDF3A1-03CB-48FF-B4A1-0164E2B889EA}" destId="{34191EDC-20F0-4841-AD6C-860A260C46A2}" srcOrd="0" destOrd="0" presId="urn:microsoft.com/office/officeart/2005/8/layout/hProcess9"/>
    <dgm:cxn modelId="{7288B686-9F90-4FBC-BF88-B9498C7D3C90}" srcId="{9A69D3D1-95F7-4D04-934E-9810FB545265}" destId="{44425600-3B84-4CE6-B252-49E03C7A1023}" srcOrd="3" destOrd="0" parTransId="{6C5AFFF1-7D22-4DE5-905F-960EF02CC017}" sibTransId="{E168E317-CC07-48B8-86FD-23B54C72B619}"/>
    <dgm:cxn modelId="{0AF59695-2FC2-472D-8416-14ECD6D7FFD1}" type="presOf" srcId="{D5818C0F-6616-40F4-83C5-BCA6628F6C41}" destId="{8B0D6F39-60A5-4AB5-8117-6C5F79537FFB}" srcOrd="0" destOrd="0" presId="urn:microsoft.com/office/officeart/2005/8/layout/hProcess9"/>
    <dgm:cxn modelId="{4D594098-22DF-42C5-861D-FC13481D5BA9}" type="presParOf" srcId="{4C43ED7B-F8B7-47E1-B18D-162B955954DA}" destId="{6E0E96D7-CC38-49AF-BFCB-50981EA3D814}" srcOrd="0" destOrd="0" presId="urn:microsoft.com/office/officeart/2005/8/layout/hProcess9"/>
    <dgm:cxn modelId="{89DDB29F-E3FC-4CAF-991E-8FCB02E5FEAF}" type="presParOf" srcId="{4C43ED7B-F8B7-47E1-B18D-162B955954DA}" destId="{93F3AEBE-06C4-4A9A-A748-31807C793C21}" srcOrd="1" destOrd="0" presId="urn:microsoft.com/office/officeart/2005/8/layout/hProcess9"/>
    <dgm:cxn modelId="{D15060E2-34E8-447A-9EA0-325634936C93}" type="presParOf" srcId="{93F3AEBE-06C4-4A9A-A748-31807C793C21}" destId="{8B0D6F39-60A5-4AB5-8117-6C5F79537FFB}" srcOrd="0" destOrd="0" presId="urn:microsoft.com/office/officeart/2005/8/layout/hProcess9"/>
    <dgm:cxn modelId="{4B803C80-77DE-47DD-B9C5-A9B9F1A2CDF1}" type="presParOf" srcId="{93F3AEBE-06C4-4A9A-A748-31807C793C21}" destId="{986A9D52-6A59-4F9F-BB1A-37073B9216E5}" srcOrd="1" destOrd="0" presId="urn:microsoft.com/office/officeart/2005/8/layout/hProcess9"/>
    <dgm:cxn modelId="{CBE34B1E-4F20-464D-A83A-D3CE6598FD1C}" type="presParOf" srcId="{93F3AEBE-06C4-4A9A-A748-31807C793C21}" destId="{70A90D3A-D09F-493D-9D40-AB720E740DFC}" srcOrd="2" destOrd="0" presId="urn:microsoft.com/office/officeart/2005/8/layout/hProcess9"/>
    <dgm:cxn modelId="{CC1428F9-D46D-4DAB-849D-FF25107A50C3}" type="presParOf" srcId="{93F3AEBE-06C4-4A9A-A748-31807C793C21}" destId="{216FB22D-90C3-4A33-847D-FEFB77B05305}" srcOrd="3" destOrd="0" presId="urn:microsoft.com/office/officeart/2005/8/layout/hProcess9"/>
    <dgm:cxn modelId="{8120FE79-6D25-41C8-8DAF-4A5AED8EB338}" type="presParOf" srcId="{93F3AEBE-06C4-4A9A-A748-31807C793C21}" destId="{34191EDC-20F0-4841-AD6C-860A260C46A2}" srcOrd="4" destOrd="0" presId="urn:microsoft.com/office/officeart/2005/8/layout/hProcess9"/>
    <dgm:cxn modelId="{99D8B6AB-114F-44C2-9D76-0203EDA6F3A8}" type="presParOf" srcId="{93F3AEBE-06C4-4A9A-A748-31807C793C21}" destId="{DB13E7DE-0E9F-4FD2-8DC6-BC03E80F91C3}" srcOrd="5" destOrd="0" presId="urn:microsoft.com/office/officeart/2005/8/layout/hProcess9"/>
    <dgm:cxn modelId="{81F1BBB1-6A76-408C-810D-28083824F802}" type="presParOf" srcId="{93F3AEBE-06C4-4A9A-A748-31807C793C21}" destId="{BDF8D7C9-4779-4D9E-AEFD-FB305258A604}" srcOrd="6" destOrd="0" presId="urn:microsoft.com/office/officeart/2005/8/layout/hProcess9"/>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6CEC168-4585-4FD8-BFA1-BFD067F7BA55}" type="doc">
      <dgm:prSet loTypeId="urn:microsoft.com/office/officeart/2008/layout/VerticalCurvedList" loCatId="list" qsTypeId="urn:microsoft.com/office/officeart/2005/8/quickstyle/simple1" qsCatId="simple" csTypeId="urn:microsoft.com/office/officeart/2005/8/colors/accent6_1" csCatId="accent6" phldr="1"/>
      <dgm:spPr/>
      <dgm:t>
        <a:bodyPr/>
        <a:lstStyle/>
        <a:p>
          <a:endParaRPr lang="en-US"/>
        </a:p>
      </dgm:t>
    </dgm:pt>
    <dgm:pt modelId="{0BB81F50-3610-47A7-AE16-F0AE5EB7B36A}">
      <dgm:prSet phldrT="[Text]"/>
      <dgm:spPr/>
      <dgm:t>
        <a:bodyPr/>
        <a:lstStyle/>
        <a:p>
          <a:r>
            <a:rPr lang="en-US" dirty="0"/>
            <a:t>Relevance </a:t>
          </a:r>
          <a:r>
            <a:rPr lang="el-GR" dirty="0"/>
            <a:t>/Συνάφεια</a:t>
          </a:r>
          <a:endParaRPr lang="en-US" dirty="0"/>
        </a:p>
      </dgm:t>
    </dgm:pt>
    <dgm:pt modelId="{4969D120-331F-4169-ABC2-2CDD57126D98}" type="parTrans" cxnId="{BEE56441-9803-4327-B489-513F777DE0B9}">
      <dgm:prSet/>
      <dgm:spPr/>
      <dgm:t>
        <a:bodyPr/>
        <a:lstStyle/>
        <a:p>
          <a:endParaRPr lang="en-US"/>
        </a:p>
      </dgm:t>
    </dgm:pt>
    <dgm:pt modelId="{E0A3094F-FFD5-4B49-8514-8102FC54C38C}" type="sibTrans" cxnId="{BEE56441-9803-4327-B489-513F777DE0B9}">
      <dgm:prSet/>
      <dgm:spPr/>
      <dgm:t>
        <a:bodyPr/>
        <a:lstStyle/>
        <a:p>
          <a:endParaRPr lang="en-US"/>
        </a:p>
      </dgm:t>
    </dgm:pt>
    <dgm:pt modelId="{E832705C-A8E8-4F36-B402-80CCDA61F13F}">
      <dgm:prSet phldrT="[Text]"/>
      <dgm:spPr/>
      <dgm:t>
        <a:bodyPr/>
        <a:lstStyle/>
        <a:p>
          <a:r>
            <a:rPr lang="en-US" dirty="0"/>
            <a:t>Impact/ </a:t>
          </a:r>
          <a:r>
            <a:rPr lang="el-GR" dirty="0"/>
            <a:t>Αντίκτυπος</a:t>
          </a:r>
          <a:endParaRPr lang="en-US" dirty="0"/>
        </a:p>
      </dgm:t>
    </dgm:pt>
    <dgm:pt modelId="{C3A8FBEE-13AB-420E-97D9-5EECD01F2768}" type="parTrans" cxnId="{527E3F38-9E78-4DD3-9B68-18677B3E84FF}">
      <dgm:prSet/>
      <dgm:spPr/>
      <dgm:t>
        <a:bodyPr/>
        <a:lstStyle/>
        <a:p>
          <a:endParaRPr lang="en-US"/>
        </a:p>
      </dgm:t>
    </dgm:pt>
    <dgm:pt modelId="{37D3523A-4266-4BFA-8AFB-AE9A60D3ACEB}" type="sibTrans" cxnId="{527E3F38-9E78-4DD3-9B68-18677B3E84FF}">
      <dgm:prSet/>
      <dgm:spPr/>
      <dgm:t>
        <a:bodyPr/>
        <a:lstStyle/>
        <a:p>
          <a:endParaRPr lang="en-US"/>
        </a:p>
      </dgm:t>
    </dgm:pt>
    <dgm:pt modelId="{6E7BB588-D098-44C0-9D6B-4E658230FDCA}">
      <dgm:prSet/>
      <dgm:spPr/>
      <dgm:t>
        <a:bodyPr/>
        <a:lstStyle/>
        <a:p>
          <a:r>
            <a:rPr lang="en-US" dirty="0"/>
            <a:t>Quality of the project design and implementation</a:t>
          </a:r>
          <a:r>
            <a:rPr lang="el-GR" dirty="0"/>
            <a:t>/</a:t>
          </a:r>
          <a:endParaRPr lang="en-US" dirty="0"/>
        </a:p>
        <a:p>
          <a:r>
            <a:rPr lang="el-GR" dirty="0"/>
            <a:t>Ποιότητα του σχεδιασμού και της υλοποίησης του σχεδίου</a:t>
          </a:r>
          <a:endParaRPr lang="en-US" dirty="0"/>
        </a:p>
      </dgm:t>
    </dgm:pt>
    <dgm:pt modelId="{4C1FAB8A-2C25-4D6F-94A3-E808932C39D1}" type="parTrans" cxnId="{2CBDA2D1-F64E-4FBB-AA9E-C3708A7CACD3}">
      <dgm:prSet/>
      <dgm:spPr/>
      <dgm:t>
        <a:bodyPr/>
        <a:lstStyle/>
        <a:p>
          <a:endParaRPr lang="en-US"/>
        </a:p>
      </dgm:t>
    </dgm:pt>
    <dgm:pt modelId="{D3AAC8B8-2195-4328-B5FC-8A694E67769D}" type="sibTrans" cxnId="{2CBDA2D1-F64E-4FBB-AA9E-C3708A7CACD3}">
      <dgm:prSet/>
      <dgm:spPr/>
      <dgm:t>
        <a:bodyPr/>
        <a:lstStyle/>
        <a:p>
          <a:endParaRPr lang="en-US"/>
        </a:p>
      </dgm:t>
    </dgm:pt>
    <dgm:pt modelId="{41279F3F-EBEF-4972-A772-340977ECF741}">
      <dgm:prSet/>
      <dgm:spPr/>
      <dgm:t>
        <a:bodyPr/>
        <a:lstStyle/>
        <a:p>
          <a:r>
            <a:rPr lang="en-US" dirty="0"/>
            <a:t>Quality of the</a:t>
          </a:r>
          <a:r>
            <a:rPr lang="el-GR" dirty="0"/>
            <a:t> </a:t>
          </a:r>
          <a:r>
            <a:rPr lang="en-US" dirty="0"/>
            <a:t>partnership and the</a:t>
          </a:r>
          <a:r>
            <a:rPr lang="el-GR" dirty="0"/>
            <a:t> </a:t>
          </a:r>
          <a:r>
            <a:rPr lang="en-US" dirty="0"/>
            <a:t>cooperation</a:t>
          </a:r>
          <a:r>
            <a:rPr lang="el-GR" dirty="0"/>
            <a:t> </a:t>
          </a:r>
          <a:r>
            <a:rPr lang="en-US" dirty="0"/>
            <a:t>arrangements</a:t>
          </a:r>
          <a:r>
            <a:rPr lang="el-GR" dirty="0"/>
            <a:t>/ </a:t>
          </a:r>
        </a:p>
        <a:p>
          <a:r>
            <a:rPr lang="el-GR" dirty="0"/>
            <a:t>Ποιότητα της σύμπραξης και των ρυθμίσεων συνεργασίας</a:t>
          </a:r>
          <a:endParaRPr lang="en-US" dirty="0"/>
        </a:p>
      </dgm:t>
    </dgm:pt>
    <dgm:pt modelId="{12D5E30A-0CC7-4B86-8DCC-F9C3E0AA7B84}" type="parTrans" cxnId="{7C8873B8-55AD-49EB-B96A-0991F1E88A7F}">
      <dgm:prSet/>
      <dgm:spPr/>
      <dgm:t>
        <a:bodyPr/>
        <a:lstStyle/>
        <a:p>
          <a:endParaRPr lang="en-US"/>
        </a:p>
      </dgm:t>
    </dgm:pt>
    <dgm:pt modelId="{48FCCE7B-CE92-4348-844E-93B7AEC256E2}" type="sibTrans" cxnId="{7C8873B8-55AD-49EB-B96A-0991F1E88A7F}">
      <dgm:prSet/>
      <dgm:spPr/>
      <dgm:t>
        <a:bodyPr/>
        <a:lstStyle/>
        <a:p>
          <a:endParaRPr lang="en-US"/>
        </a:p>
      </dgm:t>
    </dgm:pt>
    <dgm:pt modelId="{014F8D04-C4DC-425A-8D44-DF8127947BD5}" type="pres">
      <dgm:prSet presAssocID="{96CEC168-4585-4FD8-BFA1-BFD067F7BA55}" presName="Name0" presStyleCnt="0">
        <dgm:presLayoutVars>
          <dgm:chMax val="7"/>
          <dgm:chPref val="7"/>
          <dgm:dir/>
        </dgm:presLayoutVars>
      </dgm:prSet>
      <dgm:spPr/>
    </dgm:pt>
    <dgm:pt modelId="{CEC72678-0FD0-4D75-BCE4-50CA07D4F69D}" type="pres">
      <dgm:prSet presAssocID="{96CEC168-4585-4FD8-BFA1-BFD067F7BA55}" presName="Name1" presStyleCnt="0"/>
      <dgm:spPr/>
    </dgm:pt>
    <dgm:pt modelId="{534F457D-4FA1-4AD2-B86B-DD66DB3C0F5F}" type="pres">
      <dgm:prSet presAssocID="{96CEC168-4585-4FD8-BFA1-BFD067F7BA55}" presName="cycle" presStyleCnt="0"/>
      <dgm:spPr/>
    </dgm:pt>
    <dgm:pt modelId="{2357E579-CD0A-4D35-ACE2-2A81248D0BE2}" type="pres">
      <dgm:prSet presAssocID="{96CEC168-4585-4FD8-BFA1-BFD067F7BA55}" presName="srcNode" presStyleLbl="node1" presStyleIdx="0" presStyleCnt="4"/>
      <dgm:spPr/>
    </dgm:pt>
    <dgm:pt modelId="{27745CC3-0363-44F8-A8E8-8D1FAD8AB0DC}" type="pres">
      <dgm:prSet presAssocID="{96CEC168-4585-4FD8-BFA1-BFD067F7BA55}" presName="conn" presStyleLbl="parChTrans1D2" presStyleIdx="0" presStyleCnt="1"/>
      <dgm:spPr/>
    </dgm:pt>
    <dgm:pt modelId="{432BC86C-8F35-4ABC-87A6-EAA6905D5C93}" type="pres">
      <dgm:prSet presAssocID="{96CEC168-4585-4FD8-BFA1-BFD067F7BA55}" presName="extraNode" presStyleLbl="node1" presStyleIdx="0" presStyleCnt="4"/>
      <dgm:spPr/>
    </dgm:pt>
    <dgm:pt modelId="{FDC5D9CD-B9A3-401B-85A8-0CD1C42EC6F6}" type="pres">
      <dgm:prSet presAssocID="{96CEC168-4585-4FD8-BFA1-BFD067F7BA55}" presName="dstNode" presStyleLbl="node1" presStyleIdx="0" presStyleCnt="4"/>
      <dgm:spPr/>
    </dgm:pt>
    <dgm:pt modelId="{CE092315-3D61-4A88-8938-6E9DD3A466E5}" type="pres">
      <dgm:prSet presAssocID="{0BB81F50-3610-47A7-AE16-F0AE5EB7B36A}" presName="text_1" presStyleLbl="node1" presStyleIdx="0" presStyleCnt="4">
        <dgm:presLayoutVars>
          <dgm:bulletEnabled val="1"/>
        </dgm:presLayoutVars>
      </dgm:prSet>
      <dgm:spPr/>
    </dgm:pt>
    <dgm:pt modelId="{33BCD69A-D301-4C85-B6FD-019FD1F3CBF8}" type="pres">
      <dgm:prSet presAssocID="{0BB81F50-3610-47A7-AE16-F0AE5EB7B36A}" presName="accent_1" presStyleCnt="0"/>
      <dgm:spPr/>
    </dgm:pt>
    <dgm:pt modelId="{00B9B745-D80E-462C-9480-71949B12E6CC}" type="pres">
      <dgm:prSet presAssocID="{0BB81F50-3610-47A7-AE16-F0AE5EB7B36A}" presName="accentRepeatNode" presStyleLbl="solidFgAcc1" presStyleIdx="0" presStyleCnt="4"/>
      <dgm:spPr/>
    </dgm:pt>
    <dgm:pt modelId="{B9344CAC-9D92-40DB-8525-0482014A6FDD}" type="pres">
      <dgm:prSet presAssocID="{6E7BB588-D098-44C0-9D6B-4E658230FDCA}" presName="text_2" presStyleLbl="node1" presStyleIdx="1" presStyleCnt="4">
        <dgm:presLayoutVars>
          <dgm:bulletEnabled val="1"/>
        </dgm:presLayoutVars>
      </dgm:prSet>
      <dgm:spPr/>
    </dgm:pt>
    <dgm:pt modelId="{8DB537DA-442A-42BC-AA86-CBD00EECF747}" type="pres">
      <dgm:prSet presAssocID="{6E7BB588-D098-44C0-9D6B-4E658230FDCA}" presName="accent_2" presStyleCnt="0"/>
      <dgm:spPr/>
    </dgm:pt>
    <dgm:pt modelId="{2DF96633-A2D2-4F6C-A97F-9E4A9D99334D}" type="pres">
      <dgm:prSet presAssocID="{6E7BB588-D098-44C0-9D6B-4E658230FDCA}" presName="accentRepeatNode" presStyleLbl="solidFgAcc1" presStyleIdx="1" presStyleCnt="4"/>
      <dgm:spPr/>
    </dgm:pt>
    <dgm:pt modelId="{60AA533F-222B-4EA1-9EB9-0F0178B8FF1D}" type="pres">
      <dgm:prSet presAssocID="{41279F3F-EBEF-4972-A772-340977ECF741}" presName="text_3" presStyleLbl="node1" presStyleIdx="2" presStyleCnt="4">
        <dgm:presLayoutVars>
          <dgm:bulletEnabled val="1"/>
        </dgm:presLayoutVars>
      </dgm:prSet>
      <dgm:spPr/>
    </dgm:pt>
    <dgm:pt modelId="{636CB6EC-700F-4601-B693-761E1C1FF4AF}" type="pres">
      <dgm:prSet presAssocID="{41279F3F-EBEF-4972-A772-340977ECF741}" presName="accent_3" presStyleCnt="0"/>
      <dgm:spPr/>
    </dgm:pt>
    <dgm:pt modelId="{5DBD8ED4-CA3E-4E58-89E8-58727BF44500}" type="pres">
      <dgm:prSet presAssocID="{41279F3F-EBEF-4972-A772-340977ECF741}" presName="accentRepeatNode" presStyleLbl="solidFgAcc1" presStyleIdx="2" presStyleCnt="4"/>
      <dgm:spPr/>
    </dgm:pt>
    <dgm:pt modelId="{A3C9B924-78FB-4C2B-A079-5FA02568551C}" type="pres">
      <dgm:prSet presAssocID="{E832705C-A8E8-4F36-B402-80CCDA61F13F}" presName="text_4" presStyleLbl="node1" presStyleIdx="3" presStyleCnt="4">
        <dgm:presLayoutVars>
          <dgm:bulletEnabled val="1"/>
        </dgm:presLayoutVars>
      </dgm:prSet>
      <dgm:spPr/>
    </dgm:pt>
    <dgm:pt modelId="{4ED04C63-CC3B-4545-95B8-F1E36F44237C}" type="pres">
      <dgm:prSet presAssocID="{E832705C-A8E8-4F36-B402-80CCDA61F13F}" presName="accent_4" presStyleCnt="0"/>
      <dgm:spPr/>
    </dgm:pt>
    <dgm:pt modelId="{36CCE2C1-87BA-4BF6-9E6A-6FE1A5D969B4}" type="pres">
      <dgm:prSet presAssocID="{E832705C-A8E8-4F36-B402-80CCDA61F13F}" presName="accentRepeatNode" presStyleLbl="solidFgAcc1" presStyleIdx="3" presStyleCnt="4"/>
      <dgm:spPr/>
    </dgm:pt>
  </dgm:ptLst>
  <dgm:cxnLst>
    <dgm:cxn modelId="{871D8A2C-22B0-4029-A23C-0668BF4BD67D}" type="presOf" srcId="{E0A3094F-FFD5-4B49-8514-8102FC54C38C}" destId="{27745CC3-0363-44F8-A8E8-8D1FAD8AB0DC}" srcOrd="0" destOrd="0" presId="urn:microsoft.com/office/officeart/2008/layout/VerticalCurvedList"/>
    <dgm:cxn modelId="{527E3F38-9E78-4DD3-9B68-18677B3E84FF}" srcId="{96CEC168-4585-4FD8-BFA1-BFD067F7BA55}" destId="{E832705C-A8E8-4F36-B402-80CCDA61F13F}" srcOrd="3" destOrd="0" parTransId="{C3A8FBEE-13AB-420E-97D9-5EECD01F2768}" sibTransId="{37D3523A-4266-4BFA-8AFB-AE9A60D3ACEB}"/>
    <dgm:cxn modelId="{BEE56441-9803-4327-B489-513F777DE0B9}" srcId="{96CEC168-4585-4FD8-BFA1-BFD067F7BA55}" destId="{0BB81F50-3610-47A7-AE16-F0AE5EB7B36A}" srcOrd="0" destOrd="0" parTransId="{4969D120-331F-4169-ABC2-2CDD57126D98}" sibTransId="{E0A3094F-FFD5-4B49-8514-8102FC54C38C}"/>
    <dgm:cxn modelId="{F2478247-0559-4D78-811F-BF4B3DEB7D78}" type="presOf" srcId="{E832705C-A8E8-4F36-B402-80CCDA61F13F}" destId="{A3C9B924-78FB-4C2B-A079-5FA02568551C}" srcOrd="0" destOrd="0" presId="urn:microsoft.com/office/officeart/2008/layout/VerticalCurvedList"/>
    <dgm:cxn modelId="{058C076F-1DD4-4C64-A137-0D55644BB929}" type="presOf" srcId="{6E7BB588-D098-44C0-9D6B-4E658230FDCA}" destId="{B9344CAC-9D92-40DB-8525-0482014A6FDD}" srcOrd="0" destOrd="0" presId="urn:microsoft.com/office/officeart/2008/layout/VerticalCurvedList"/>
    <dgm:cxn modelId="{99A41D98-79FF-4170-8A9F-5DE2323ED2D7}" type="presOf" srcId="{41279F3F-EBEF-4972-A772-340977ECF741}" destId="{60AA533F-222B-4EA1-9EB9-0F0178B8FF1D}" srcOrd="0" destOrd="0" presId="urn:microsoft.com/office/officeart/2008/layout/VerticalCurvedList"/>
    <dgm:cxn modelId="{7C8873B8-55AD-49EB-B96A-0991F1E88A7F}" srcId="{96CEC168-4585-4FD8-BFA1-BFD067F7BA55}" destId="{41279F3F-EBEF-4972-A772-340977ECF741}" srcOrd="2" destOrd="0" parTransId="{12D5E30A-0CC7-4B86-8DCC-F9C3E0AA7B84}" sibTransId="{48FCCE7B-CE92-4348-844E-93B7AEC256E2}"/>
    <dgm:cxn modelId="{4A98A3B8-6C07-4367-AE47-DBDEFC3B925C}" type="presOf" srcId="{96CEC168-4585-4FD8-BFA1-BFD067F7BA55}" destId="{014F8D04-C4DC-425A-8D44-DF8127947BD5}" srcOrd="0" destOrd="0" presId="urn:microsoft.com/office/officeart/2008/layout/VerticalCurvedList"/>
    <dgm:cxn modelId="{2CBDA2D1-F64E-4FBB-AA9E-C3708A7CACD3}" srcId="{96CEC168-4585-4FD8-BFA1-BFD067F7BA55}" destId="{6E7BB588-D098-44C0-9D6B-4E658230FDCA}" srcOrd="1" destOrd="0" parTransId="{4C1FAB8A-2C25-4D6F-94A3-E808932C39D1}" sibTransId="{D3AAC8B8-2195-4328-B5FC-8A694E67769D}"/>
    <dgm:cxn modelId="{C7F2D0F2-C31D-4614-A191-48571F7F912D}" type="presOf" srcId="{0BB81F50-3610-47A7-AE16-F0AE5EB7B36A}" destId="{CE092315-3D61-4A88-8938-6E9DD3A466E5}" srcOrd="0" destOrd="0" presId="urn:microsoft.com/office/officeart/2008/layout/VerticalCurvedList"/>
    <dgm:cxn modelId="{4BE9A34F-515E-4F38-BD66-5C120E4FDE2F}" type="presParOf" srcId="{014F8D04-C4DC-425A-8D44-DF8127947BD5}" destId="{CEC72678-0FD0-4D75-BCE4-50CA07D4F69D}" srcOrd="0" destOrd="0" presId="urn:microsoft.com/office/officeart/2008/layout/VerticalCurvedList"/>
    <dgm:cxn modelId="{0D82E1EA-6AD0-4EC9-AE6D-FC5390431861}" type="presParOf" srcId="{CEC72678-0FD0-4D75-BCE4-50CA07D4F69D}" destId="{534F457D-4FA1-4AD2-B86B-DD66DB3C0F5F}" srcOrd="0" destOrd="0" presId="urn:microsoft.com/office/officeart/2008/layout/VerticalCurvedList"/>
    <dgm:cxn modelId="{0C815F89-81EB-49E6-A35D-A0CCBF7D59BD}" type="presParOf" srcId="{534F457D-4FA1-4AD2-B86B-DD66DB3C0F5F}" destId="{2357E579-CD0A-4D35-ACE2-2A81248D0BE2}" srcOrd="0" destOrd="0" presId="urn:microsoft.com/office/officeart/2008/layout/VerticalCurvedList"/>
    <dgm:cxn modelId="{35F88F90-5464-473E-B3E2-BAEFC2634F54}" type="presParOf" srcId="{534F457D-4FA1-4AD2-B86B-DD66DB3C0F5F}" destId="{27745CC3-0363-44F8-A8E8-8D1FAD8AB0DC}" srcOrd="1" destOrd="0" presId="urn:microsoft.com/office/officeart/2008/layout/VerticalCurvedList"/>
    <dgm:cxn modelId="{B92EC9BA-6D09-4B23-B954-7E65B2AB7CEA}" type="presParOf" srcId="{534F457D-4FA1-4AD2-B86B-DD66DB3C0F5F}" destId="{432BC86C-8F35-4ABC-87A6-EAA6905D5C93}" srcOrd="2" destOrd="0" presId="urn:microsoft.com/office/officeart/2008/layout/VerticalCurvedList"/>
    <dgm:cxn modelId="{AD0B5194-B426-490D-858B-F1015971B63B}" type="presParOf" srcId="{534F457D-4FA1-4AD2-B86B-DD66DB3C0F5F}" destId="{FDC5D9CD-B9A3-401B-85A8-0CD1C42EC6F6}" srcOrd="3" destOrd="0" presId="urn:microsoft.com/office/officeart/2008/layout/VerticalCurvedList"/>
    <dgm:cxn modelId="{44FE47F0-DD3B-42B3-9E6D-89EB855F42AF}" type="presParOf" srcId="{CEC72678-0FD0-4D75-BCE4-50CA07D4F69D}" destId="{CE092315-3D61-4A88-8938-6E9DD3A466E5}" srcOrd="1" destOrd="0" presId="urn:microsoft.com/office/officeart/2008/layout/VerticalCurvedList"/>
    <dgm:cxn modelId="{D7F1639B-8D2F-41C6-A5B0-1883BC8A8BA0}" type="presParOf" srcId="{CEC72678-0FD0-4D75-BCE4-50CA07D4F69D}" destId="{33BCD69A-D301-4C85-B6FD-019FD1F3CBF8}" srcOrd="2" destOrd="0" presId="urn:microsoft.com/office/officeart/2008/layout/VerticalCurvedList"/>
    <dgm:cxn modelId="{337B02F9-5E4A-4C9B-8F63-681E22BDB6BE}" type="presParOf" srcId="{33BCD69A-D301-4C85-B6FD-019FD1F3CBF8}" destId="{00B9B745-D80E-462C-9480-71949B12E6CC}" srcOrd="0" destOrd="0" presId="urn:microsoft.com/office/officeart/2008/layout/VerticalCurvedList"/>
    <dgm:cxn modelId="{A1FB5726-5AD7-4A40-8F4F-52B0E3DC88D2}" type="presParOf" srcId="{CEC72678-0FD0-4D75-BCE4-50CA07D4F69D}" destId="{B9344CAC-9D92-40DB-8525-0482014A6FDD}" srcOrd="3" destOrd="0" presId="urn:microsoft.com/office/officeart/2008/layout/VerticalCurvedList"/>
    <dgm:cxn modelId="{23B834AB-E9FB-4FF4-8522-AE0338E9B1D3}" type="presParOf" srcId="{CEC72678-0FD0-4D75-BCE4-50CA07D4F69D}" destId="{8DB537DA-442A-42BC-AA86-CBD00EECF747}" srcOrd="4" destOrd="0" presId="urn:microsoft.com/office/officeart/2008/layout/VerticalCurvedList"/>
    <dgm:cxn modelId="{5CBADA84-3285-4975-B8CF-DB3C40C8DF93}" type="presParOf" srcId="{8DB537DA-442A-42BC-AA86-CBD00EECF747}" destId="{2DF96633-A2D2-4F6C-A97F-9E4A9D99334D}" srcOrd="0" destOrd="0" presId="urn:microsoft.com/office/officeart/2008/layout/VerticalCurvedList"/>
    <dgm:cxn modelId="{E2C6D6B2-E4F1-40D5-9C72-E29C6E0C8141}" type="presParOf" srcId="{CEC72678-0FD0-4D75-BCE4-50CA07D4F69D}" destId="{60AA533F-222B-4EA1-9EB9-0F0178B8FF1D}" srcOrd="5" destOrd="0" presId="urn:microsoft.com/office/officeart/2008/layout/VerticalCurvedList"/>
    <dgm:cxn modelId="{C17FA2D5-EBB4-4A9C-966D-4865691DC3E4}" type="presParOf" srcId="{CEC72678-0FD0-4D75-BCE4-50CA07D4F69D}" destId="{636CB6EC-700F-4601-B693-761E1C1FF4AF}" srcOrd="6" destOrd="0" presId="urn:microsoft.com/office/officeart/2008/layout/VerticalCurvedList"/>
    <dgm:cxn modelId="{8BF71C73-E4A6-4FB1-A121-71B4DC19A8E8}" type="presParOf" srcId="{636CB6EC-700F-4601-B693-761E1C1FF4AF}" destId="{5DBD8ED4-CA3E-4E58-89E8-58727BF44500}" srcOrd="0" destOrd="0" presId="urn:microsoft.com/office/officeart/2008/layout/VerticalCurvedList"/>
    <dgm:cxn modelId="{1DE56178-5326-4FBE-9AEA-31ED73E85938}" type="presParOf" srcId="{CEC72678-0FD0-4D75-BCE4-50CA07D4F69D}" destId="{A3C9B924-78FB-4C2B-A079-5FA02568551C}" srcOrd="7" destOrd="0" presId="urn:microsoft.com/office/officeart/2008/layout/VerticalCurvedList"/>
    <dgm:cxn modelId="{1C1D2F9F-FA47-43C2-B7ED-456A669767AA}" type="presParOf" srcId="{CEC72678-0FD0-4D75-BCE4-50CA07D4F69D}" destId="{4ED04C63-CC3B-4545-95B8-F1E36F44237C}" srcOrd="8" destOrd="0" presId="urn:microsoft.com/office/officeart/2008/layout/VerticalCurvedList"/>
    <dgm:cxn modelId="{3BA44F55-F49B-4D26-B0A3-A42B937F05A2}" type="presParOf" srcId="{4ED04C63-CC3B-4545-95B8-F1E36F44237C}" destId="{36CCE2C1-87BA-4BF6-9E6A-6FE1A5D969B4}"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96ADA9-B71E-42A5-85E4-D0F809A0FA25}">
      <dsp:nvSpPr>
        <dsp:cNvPr id="0" name=""/>
        <dsp:cNvSpPr/>
      </dsp:nvSpPr>
      <dsp:spPr>
        <a:xfrm>
          <a:off x="0" y="546021"/>
          <a:ext cx="8128000" cy="6804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B3D6BF5-5095-4117-97EA-E27AEB987679}">
      <dsp:nvSpPr>
        <dsp:cNvPr id="0" name=""/>
        <dsp:cNvSpPr/>
      </dsp:nvSpPr>
      <dsp:spPr>
        <a:xfrm>
          <a:off x="406400" y="36187"/>
          <a:ext cx="5726525" cy="908354"/>
        </a:xfrm>
        <a:prstGeom prst="roundRect">
          <a:avLst/>
        </a:prstGeom>
        <a:solidFill>
          <a:srgbClr val="E8534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800100">
            <a:lnSpc>
              <a:spcPct val="90000"/>
            </a:lnSpc>
            <a:spcBef>
              <a:spcPct val="0"/>
            </a:spcBef>
            <a:spcAft>
              <a:spcPct val="35000"/>
            </a:spcAft>
            <a:buNone/>
          </a:pPr>
          <a:r>
            <a:rPr lang="el-GR" sz="1800" b="1" kern="1200" dirty="0">
              <a:latin typeface="Verdana" panose="020B0604030504040204" pitchFamily="34" charset="0"/>
              <a:ea typeface="Verdana" panose="020B0604030504040204" pitchFamily="34" charset="0"/>
            </a:rPr>
            <a:t>Ένταξη </a:t>
          </a:r>
          <a:r>
            <a:rPr lang="el-GR" sz="1800" b="1" kern="1200" dirty="0">
              <a:solidFill>
                <a:prstClr val="white"/>
              </a:solidFill>
              <a:latin typeface="Verdana" panose="020B0604030504040204" pitchFamily="34" charset="0"/>
              <a:ea typeface="Verdana" panose="020B0604030504040204" pitchFamily="34" charset="0"/>
              <a:cs typeface="Arial" pitchFamily="34" charset="0"/>
            </a:rPr>
            <a:t>και</a:t>
          </a:r>
          <a:r>
            <a:rPr lang="el-GR" sz="1800" b="1" kern="1200" dirty="0">
              <a:latin typeface="Verdana" panose="020B0604030504040204" pitchFamily="34" charset="0"/>
              <a:ea typeface="Verdana" panose="020B0604030504040204" pitchFamily="34" charset="0"/>
            </a:rPr>
            <a:t> Πολυμορφία</a:t>
          </a:r>
          <a:endParaRPr lang="en-US" sz="1800" b="1" kern="1200" dirty="0">
            <a:latin typeface="Verdana" panose="020B0604030504040204" pitchFamily="34" charset="0"/>
            <a:ea typeface="Verdana" panose="020B0604030504040204" pitchFamily="34" charset="0"/>
          </a:endParaRPr>
        </a:p>
      </dsp:txBody>
      <dsp:txXfrm>
        <a:off x="450742" y="80529"/>
        <a:ext cx="5637841" cy="819670"/>
      </dsp:txXfrm>
    </dsp:sp>
    <dsp:sp modelId="{5D6E09D1-2D7E-4DE6-9C1F-77FDAA5C2C49}">
      <dsp:nvSpPr>
        <dsp:cNvPr id="0" name=""/>
        <dsp:cNvSpPr/>
      </dsp:nvSpPr>
      <dsp:spPr>
        <a:xfrm>
          <a:off x="0" y="1932325"/>
          <a:ext cx="8128000" cy="680400"/>
        </a:xfrm>
        <a:prstGeom prst="rect">
          <a:avLst/>
        </a:prstGeom>
        <a:solidFill>
          <a:schemeClr val="lt1">
            <a:alpha val="90000"/>
            <a:hueOff val="0"/>
            <a:satOff val="0"/>
            <a:lumOff val="0"/>
            <a:alphaOff val="0"/>
          </a:schemeClr>
        </a:solidFill>
        <a:ln w="12700" cap="flat" cmpd="sng" algn="ctr">
          <a:solidFill>
            <a:schemeClr val="accent5">
              <a:hueOff val="-2252848"/>
              <a:satOff val="-5806"/>
              <a:lumOff val="-3922"/>
              <a:alphaOff val="0"/>
            </a:schemeClr>
          </a:solidFill>
          <a:prstDash val="solid"/>
          <a:miter lim="800000"/>
        </a:ln>
        <a:effectLst/>
      </dsp:spPr>
      <dsp:style>
        <a:lnRef idx="2">
          <a:scrgbClr r="0" g="0" b="0"/>
        </a:lnRef>
        <a:fillRef idx="1">
          <a:scrgbClr r="0" g="0" b="0"/>
        </a:fillRef>
        <a:effectRef idx="0">
          <a:scrgbClr r="0" g="0" b="0"/>
        </a:effectRef>
        <a:fontRef idx="minor"/>
      </dsp:style>
    </dsp:sp>
    <dsp:sp modelId="{349B9609-3D08-4721-B732-B985BC4B8A7D}">
      <dsp:nvSpPr>
        <dsp:cNvPr id="0" name=""/>
        <dsp:cNvSpPr/>
      </dsp:nvSpPr>
      <dsp:spPr>
        <a:xfrm>
          <a:off x="406400" y="1372221"/>
          <a:ext cx="5793036" cy="958623"/>
        </a:xfrm>
        <a:prstGeom prst="roundRect">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800100">
            <a:lnSpc>
              <a:spcPct val="90000"/>
            </a:lnSpc>
            <a:spcBef>
              <a:spcPct val="0"/>
            </a:spcBef>
            <a:spcAft>
              <a:spcPct val="35000"/>
            </a:spcAft>
            <a:buNone/>
          </a:pPr>
          <a:r>
            <a:rPr lang="el-GR" sz="1800" b="1" kern="1200" dirty="0">
              <a:latin typeface="Verdana" panose="020B0604030504040204" pitchFamily="34" charset="0"/>
              <a:ea typeface="Verdana" panose="020B0604030504040204" pitchFamily="34" charset="0"/>
              <a:cs typeface="Arial" pitchFamily="34" charset="0"/>
            </a:rPr>
            <a:t>Ψηφιακός Μετασχηματισμός</a:t>
          </a:r>
        </a:p>
      </dsp:txBody>
      <dsp:txXfrm>
        <a:off x="453196" y="1419017"/>
        <a:ext cx="5699444" cy="865031"/>
      </dsp:txXfrm>
    </dsp:sp>
    <dsp:sp modelId="{DF0771E4-8011-4FEA-8F2C-FF9E50EBA6B4}">
      <dsp:nvSpPr>
        <dsp:cNvPr id="0" name=""/>
        <dsp:cNvSpPr/>
      </dsp:nvSpPr>
      <dsp:spPr>
        <a:xfrm>
          <a:off x="0" y="3254300"/>
          <a:ext cx="8128000" cy="680400"/>
        </a:xfrm>
        <a:prstGeom prst="rect">
          <a:avLst/>
        </a:prstGeom>
        <a:solidFill>
          <a:schemeClr val="lt1">
            <a:alpha val="90000"/>
            <a:hueOff val="0"/>
            <a:satOff val="0"/>
            <a:lumOff val="0"/>
            <a:alphaOff val="0"/>
          </a:schemeClr>
        </a:solidFill>
        <a:ln w="12700" cap="flat" cmpd="sng" algn="ctr">
          <a:solidFill>
            <a:schemeClr val="accent5">
              <a:hueOff val="-4505695"/>
              <a:satOff val="-11613"/>
              <a:lumOff val="-7843"/>
              <a:alphaOff val="0"/>
            </a:schemeClr>
          </a:solidFill>
          <a:prstDash val="solid"/>
          <a:miter lim="800000"/>
        </a:ln>
        <a:effectLst/>
      </dsp:spPr>
      <dsp:style>
        <a:lnRef idx="2">
          <a:scrgbClr r="0" g="0" b="0"/>
        </a:lnRef>
        <a:fillRef idx="1">
          <a:scrgbClr r="0" g="0" b="0"/>
        </a:fillRef>
        <a:effectRef idx="0">
          <a:scrgbClr r="0" g="0" b="0"/>
        </a:effectRef>
        <a:fontRef idx="minor"/>
      </dsp:style>
    </dsp:sp>
    <dsp:sp modelId="{61733A07-0E84-466C-9FE7-0CDA941F855A}">
      <dsp:nvSpPr>
        <dsp:cNvPr id="0" name=""/>
        <dsp:cNvSpPr/>
      </dsp:nvSpPr>
      <dsp:spPr>
        <a:xfrm>
          <a:off x="406400" y="2758525"/>
          <a:ext cx="5892775" cy="894294"/>
        </a:xfrm>
        <a:prstGeom prst="roundRect">
          <a:avLst/>
        </a:prstGeom>
        <a:solidFill>
          <a:srgbClr val="9C5BC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800100">
            <a:lnSpc>
              <a:spcPct val="90000"/>
            </a:lnSpc>
            <a:spcBef>
              <a:spcPct val="0"/>
            </a:spcBef>
            <a:spcAft>
              <a:spcPct val="35000"/>
            </a:spcAft>
            <a:buNone/>
          </a:pPr>
          <a:r>
            <a:rPr lang="el-GR" sz="1800" b="1" kern="1200" dirty="0">
              <a:latin typeface="Verdana" panose="020B0604030504040204" pitchFamily="34" charset="0"/>
              <a:ea typeface="Verdana" panose="020B0604030504040204" pitchFamily="34" charset="0"/>
              <a:cs typeface="Arial" pitchFamily="34" charset="0"/>
            </a:rPr>
            <a:t>Περιβάλλον και Καταπολέμηση της Κλιματικής Αλλαγής</a:t>
          </a:r>
        </a:p>
      </dsp:txBody>
      <dsp:txXfrm>
        <a:off x="450056" y="2802181"/>
        <a:ext cx="5805463" cy="806982"/>
      </dsp:txXfrm>
    </dsp:sp>
    <dsp:sp modelId="{F8F184CE-A091-4777-A028-87F2A2B99B03}">
      <dsp:nvSpPr>
        <dsp:cNvPr id="0" name=""/>
        <dsp:cNvSpPr/>
      </dsp:nvSpPr>
      <dsp:spPr>
        <a:xfrm>
          <a:off x="0" y="4702079"/>
          <a:ext cx="8128000" cy="680400"/>
        </a:xfrm>
        <a:prstGeom prst="rect">
          <a:avLst/>
        </a:prstGeom>
        <a:solidFill>
          <a:schemeClr val="lt1">
            <a:alpha val="90000"/>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sp>
    <dsp:sp modelId="{4EC71D1C-BA2B-4F69-B1AA-A6B228F1B94A}">
      <dsp:nvSpPr>
        <dsp:cNvPr id="0" name=""/>
        <dsp:cNvSpPr/>
      </dsp:nvSpPr>
      <dsp:spPr>
        <a:xfrm>
          <a:off x="406400" y="4080500"/>
          <a:ext cx="5859548" cy="1020099"/>
        </a:xfrm>
        <a:prstGeom prst="roundRect">
          <a:avLst/>
        </a:prstGeom>
        <a:solidFill>
          <a:srgbClr val="53A19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800100">
            <a:lnSpc>
              <a:spcPct val="90000"/>
            </a:lnSpc>
            <a:spcBef>
              <a:spcPct val="0"/>
            </a:spcBef>
            <a:spcAft>
              <a:spcPct val="35000"/>
            </a:spcAft>
            <a:buNone/>
          </a:pPr>
          <a:r>
            <a:rPr lang="el-GR" sz="1800" b="1" kern="1200" dirty="0">
              <a:latin typeface="Verdana" panose="020B0604030504040204" pitchFamily="34" charset="0"/>
              <a:ea typeface="Verdana" panose="020B0604030504040204" pitchFamily="34" charset="0"/>
              <a:cs typeface="Arial" pitchFamily="34" charset="0"/>
            </a:rPr>
            <a:t>Συμμετοχή στο δημοκρατικό βίο, κοινές αξίες και συμμετοχή των πολιτών στα κοινά</a:t>
          </a:r>
          <a:endParaRPr lang="en-US" sz="1800" kern="1200" dirty="0"/>
        </a:p>
      </dsp:txBody>
      <dsp:txXfrm>
        <a:off x="456197" y="4130297"/>
        <a:ext cx="5759954" cy="9205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C1F970-AC62-4C0B-9005-4E3412FDD022}">
      <dsp:nvSpPr>
        <dsp:cNvPr id="0" name=""/>
        <dsp:cNvSpPr/>
      </dsp:nvSpPr>
      <dsp:spPr>
        <a:xfrm rot="5400000">
          <a:off x="4813215" y="-2740746"/>
          <a:ext cx="2537751" cy="8021983"/>
        </a:xfrm>
        <a:prstGeom prst="round2Same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90000"/>
            </a:lnSpc>
            <a:spcBef>
              <a:spcPct val="0"/>
            </a:spcBef>
            <a:spcAft>
              <a:spcPct val="15000"/>
            </a:spcAft>
            <a:buChar char="•"/>
          </a:pPr>
          <a:r>
            <a:rPr kumimoji="0" lang="el-GR" sz="2200" b="0" i="0" u="none" strike="noStrike" kern="1200" cap="none" spc="0" normalizeH="0" baseline="0" noProof="0" dirty="0">
              <a:ln>
                <a:noFill/>
              </a:ln>
              <a:solidFill>
                <a:sysClr val="windowText" lastClr="000000"/>
              </a:solidFill>
              <a:effectLst/>
              <a:uLnTx/>
              <a:uFillTx/>
              <a:latin typeface="Calibri"/>
              <a:ea typeface="+mn-ea"/>
              <a:cs typeface="+mn-cs"/>
            </a:rPr>
            <a:t>Συντονίζει την προετοιμασία της αίτησης</a:t>
          </a:r>
          <a:endParaRPr lang="en-US" sz="2200" b="1" kern="1200" dirty="0"/>
        </a:p>
        <a:p>
          <a:pPr marL="228600" lvl="1" indent="-228600" algn="l" defTabSz="977900" rtl="0">
            <a:lnSpc>
              <a:spcPct val="90000"/>
            </a:lnSpc>
            <a:spcBef>
              <a:spcPct val="0"/>
            </a:spcBef>
            <a:spcAft>
              <a:spcPct val="15000"/>
            </a:spcAft>
            <a:buChar char="•"/>
          </a:pPr>
          <a:r>
            <a:rPr kumimoji="0" lang="el-GR" sz="2200" b="0" i="0" u="none" strike="noStrike" kern="1200" cap="none" spc="0" normalizeH="0" baseline="0" noProof="0" dirty="0">
              <a:ln>
                <a:noFill/>
              </a:ln>
              <a:solidFill>
                <a:sysClr val="windowText" lastClr="000000"/>
              </a:solidFill>
              <a:effectLst/>
              <a:uLnTx/>
              <a:uFillTx/>
              <a:latin typeface="Calibri"/>
              <a:ea typeface="+mn-ea"/>
              <a:cs typeface="+mn-cs"/>
            </a:rPr>
            <a:t>Εμπλέκει τους εταίρους στη συγγραφή της αίτησης</a:t>
          </a:r>
        </a:p>
        <a:p>
          <a:pPr marL="228600" lvl="1" indent="-228600" algn="l" defTabSz="977900" rtl="0">
            <a:lnSpc>
              <a:spcPct val="90000"/>
            </a:lnSpc>
            <a:spcBef>
              <a:spcPct val="0"/>
            </a:spcBef>
            <a:spcAft>
              <a:spcPct val="15000"/>
            </a:spcAft>
            <a:buChar char="•"/>
          </a:pPr>
          <a:r>
            <a:rPr kumimoji="0" lang="el-GR" sz="2200" b="0" i="0" u="none" strike="noStrike" kern="1200" cap="none" spc="0" normalizeH="0" baseline="0" noProof="0" dirty="0">
              <a:ln>
                <a:noFill/>
              </a:ln>
              <a:solidFill>
                <a:sysClr val="windowText" lastClr="000000"/>
              </a:solidFill>
              <a:effectLst/>
              <a:uLnTx/>
              <a:uFillTx/>
              <a:latin typeface="Calibri"/>
              <a:ea typeface="+mn-ea"/>
              <a:cs typeface="+mn-cs"/>
            </a:rPr>
            <a:t>Υποβάλλει την αίτηση στην Εθνική Υπηρεσία της χώρας του</a:t>
          </a:r>
        </a:p>
        <a:p>
          <a:pPr marL="228600" lvl="1" indent="-228600" algn="l" defTabSz="977900" rtl="0">
            <a:lnSpc>
              <a:spcPct val="90000"/>
            </a:lnSpc>
            <a:spcBef>
              <a:spcPct val="0"/>
            </a:spcBef>
            <a:spcAft>
              <a:spcPct val="15000"/>
            </a:spcAft>
            <a:buChar char="•"/>
          </a:pPr>
          <a:r>
            <a:rPr kumimoji="0" lang="el-GR" sz="2200" b="0" i="0" u="none" strike="noStrike" kern="1200" cap="none" spc="0" normalizeH="0" baseline="0" noProof="0" dirty="0">
              <a:ln>
                <a:noFill/>
              </a:ln>
              <a:solidFill>
                <a:sysClr val="windowText" lastClr="000000"/>
              </a:solidFill>
              <a:effectLst/>
              <a:uLnTx/>
              <a:uFillTx/>
              <a:latin typeface="Calibri"/>
              <a:ea typeface="+mn-ea"/>
              <a:cs typeface="+mn-cs"/>
            </a:rPr>
            <a:t>Παρακολουθεί &amp; συντονίζει την υλοποίηση του Σχεδίου</a:t>
          </a:r>
        </a:p>
        <a:p>
          <a:pPr marL="228600" lvl="1" indent="-228600" algn="l" defTabSz="977900" rtl="0">
            <a:lnSpc>
              <a:spcPct val="90000"/>
            </a:lnSpc>
            <a:spcBef>
              <a:spcPct val="0"/>
            </a:spcBef>
            <a:spcAft>
              <a:spcPct val="15000"/>
            </a:spcAft>
            <a:buChar char="•"/>
          </a:pPr>
          <a:r>
            <a:rPr kumimoji="0" lang="el-GR" sz="2200" b="0" i="0" u="none" strike="noStrike" kern="1200" cap="none" spc="0" normalizeH="0" baseline="0" noProof="0" dirty="0">
              <a:ln>
                <a:noFill/>
              </a:ln>
              <a:solidFill>
                <a:sysClr val="windowText" lastClr="000000"/>
              </a:solidFill>
              <a:effectLst/>
              <a:uLnTx/>
              <a:uFillTx/>
              <a:latin typeface="Calibri"/>
              <a:ea typeface="+mn-ea"/>
              <a:cs typeface="+mn-cs"/>
            </a:rPr>
            <a:t>Υποβάλλει ενδιάμεσες &amp; τελικές εκθέσεις</a:t>
          </a:r>
          <a:endParaRPr kumimoji="0" lang="en-GB" sz="2200" b="0" i="0" u="none" strike="noStrike" kern="1200" cap="none" spc="0" normalizeH="0" baseline="0" noProof="0" dirty="0">
            <a:ln>
              <a:noFill/>
            </a:ln>
            <a:solidFill>
              <a:sysClr val="windowText" lastClr="000000"/>
            </a:solidFill>
            <a:effectLst/>
            <a:uLnTx/>
            <a:uFillTx/>
            <a:latin typeface="Calibri"/>
            <a:ea typeface="+mn-ea"/>
            <a:cs typeface="+mn-cs"/>
          </a:endParaRPr>
        </a:p>
      </dsp:txBody>
      <dsp:txXfrm rot="-5400000">
        <a:off x="2071100" y="125252"/>
        <a:ext cx="7898100" cy="2289985"/>
      </dsp:txXfrm>
    </dsp:sp>
    <dsp:sp modelId="{968E7A27-1372-4605-BAE2-A95A2CD95E24}">
      <dsp:nvSpPr>
        <dsp:cNvPr id="0" name=""/>
        <dsp:cNvSpPr/>
      </dsp:nvSpPr>
      <dsp:spPr>
        <a:xfrm>
          <a:off x="0" y="1369"/>
          <a:ext cx="2070614" cy="2533798"/>
        </a:xfrm>
        <a:prstGeom prst="roundRect">
          <a:avLst/>
        </a:prstGeom>
        <a:solidFill>
          <a:schemeClr val="accent6">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l" defTabSz="1155700">
            <a:lnSpc>
              <a:spcPct val="90000"/>
            </a:lnSpc>
            <a:spcBef>
              <a:spcPct val="0"/>
            </a:spcBef>
            <a:spcAft>
              <a:spcPct val="35000"/>
            </a:spcAft>
            <a:buNone/>
          </a:pPr>
          <a:r>
            <a:rPr lang="el-GR" sz="2600" kern="1200" dirty="0"/>
            <a:t>Συντονιστής</a:t>
          </a:r>
          <a:endParaRPr lang="en-US" sz="2600" kern="1200" dirty="0"/>
        </a:p>
      </dsp:txBody>
      <dsp:txXfrm>
        <a:off x="101079" y="102448"/>
        <a:ext cx="1868456" cy="2331640"/>
      </dsp:txXfrm>
    </dsp:sp>
    <dsp:sp modelId="{8CB4827E-F238-42FE-B067-F4D7C6DC3C34}">
      <dsp:nvSpPr>
        <dsp:cNvPr id="0" name=""/>
        <dsp:cNvSpPr/>
      </dsp:nvSpPr>
      <dsp:spPr>
        <a:xfrm rot="5400000">
          <a:off x="4746862" y="-24630"/>
          <a:ext cx="2655096" cy="8035979"/>
        </a:xfrm>
        <a:prstGeom prst="round2Same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90000"/>
            </a:lnSpc>
            <a:spcBef>
              <a:spcPct val="0"/>
            </a:spcBef>
            <a:spcAft>
              <a:spcPct val="15000"/>
            </a:spcAft>
            <a:buChar char="•"/>
          </a:pPr>
          <a:r>
            <a:rPr kumimoji="0" lang="el-GR" sz="2200" b="0" i="0" u="none" strike="noStrike" kern="1200" cap="none" spc="0" normalizeH="0" baseline="0" noProof="0" dirty="0">
              <a:ln>
                <a:noFill/>
              </a:ln>
              <a:solidFill>
                <a:sysClr val="windowText" lastClr="000000"/>
              </a:solidFill>
              <a:effectLst/>
              <a:uLnTx/>
              <a:uFillTx/>
              <a:latin typeface="Calibri"/>
              <a:ea typeface="+mn-ea"/>
              <a:cs typeface="+mn-cs"/>
            </a:rPr>
            <a:t>Συμβάλλουν στο σχεδιασμό/προετοιμασία της αίτησης</a:t>
          </a:r>
          <a:endParaRPr lang="en-US" sz="2200" b="1" kern="1200" dirty="0"/>
        </a:p>
        <a:p>
          <a:pPr marL="228600" lvl="1" indent="-228600" algn="l" defTabSz="977900" rtl="0">
            <a:lnSpc>
              <a:spcPct val="90000"/>
            </a:lnSpc>
            <a:spcBef>
              <a:spcPct val="0"/>
            </a:spcBef>
            <a:spcAft>
              <a:spcPct val="15000"/>
            </a:spcAft>
            <a:buChar char="•"/>
          </a:pPr>
          <a:r>
            <a:rPr kumimoji="0" lang="el-GR" sz="2200" b="0" i="0" u="none" strike="noStrike" kern="1200" cap="none" spc="0" normalizeH="0" baseline="0" noProof="0" dirty="0">
              <a:ln>
                <a:noFill/>
              </a:ln>
              <a:effectLst/>
              <a:uLnTx/>
              <a:uFillTx/>
              <a:latin typeface="Calibri"/>
              <a:ea typeface="+mn-ea"/>
              <a:cs typeface="+mn-cs"/>
            </a:rPr>
            <a:t>Εξουσιοδοτούν τον συντονιστή να δρα εξ’ ονόματός τους</a:t>
          </a:r>
        </a:p>
        <a:p>
          <a:pPr marL="228600" lvl="1" indent="-228600" algn="l" defTabSz="977900" rtl="0">
            <a:lnSpc>
              <a:spcPct val="90000"/>
            </a:lnSpc>
            <a:spcBef>
              <a:spcPct val="0"/>
            </a:spcBef>
            <a:spcAft>
              <a:spcPct val="15000"/>
            </a:spcAft>
            <a:buChar char="•"/>
          </a:pPr>
          <a:r>
            <a:rPr kumimoji="0" lang="el-GR" sz="2200" b="0" i="0" u="none" strike="noStrike" kern="1200" cap="none" spc="0" normalizeH="0" baseline="0" noProof="0" dirty="0">
              <a:ln>
                <a:noFill/>
              </a:ln>
              <a:solidFill>
                <a:sysClr val="windowText" lastClr="000000"/>
              </a:solidFill>
              <a:effectLst/>
              <a:uLnTx/>
              <a:uFillTx/>
              <a:latin typeface="Calibri"/>
              <a:ea typeface="+mn-ea"/>
              <a:cs typeface="+mn-cs"/>
            </a:rPr>
            <a:t>Συμβάλλουν ενεργά στην υλοποίηση των αποτελεσμάτων και στη διάδοση του σχεδίου</a:t>
          </a:r>
        </a:p>
        <a:p>
          <a:pPr marL="228600" lvl="1" indent="-228600" algn="l" defTabSz="977900" rtl="0">
            <a:lnSpc>
              <a:spcPct val="90000"/>
            </a:lnSpc>
            <a:spcBef>
              <a:spcPct val="0"/>
            </a:spcBef>
            <a:spcAft>
              <a:spcPct val="15000"/>
            </a:spcAft>
            <a:buChar char="•"/>
          </a:pPr>
          <a:r>
            <a:rPr kumimoji="0" lang="el-GR" sz="2200" b="0" i="0" u="none" strike="noStrike" kern="1200" cap="none" spc="0" normalizeH="0" baseline="0" noProof="0" dirty="0">
              <a:ln>
                <a:noFill/>
              </a:ln>
              <a:solidFill>
                <a:sysClr val="windowText" lastClr="000000"/>
              </a:solidFill>
              <a:effectLst/>
              <a:uLnTx/>
              <a:uFillTx/>
              <a:latin typeface="Calibri"/>
              <a:ea typeface="+mn-ea"/>
              <a:cs typeface="+mn-cs"/>
            </a:rPr>
            <a:t>Συμβάλλουν στην ετοιμασία των ενδιάμεσων εκθέσεων/της τελικής έκθεσης</a:t>
          </a:r>
        </a:p>
      </dsp:txBody>
      <dsp:txXfrm rot="-5400000">
        <a:off x="2056421" y="2795423"/>
        <a:ext cx="7906368" cy="2395874"/>
      </dsp:txXfrm>
    </dsp:sp>
    <dsp:sp modelId="{01E27EA4-CDF5-447C-8B30-FDB8ED769441}">
      <dsp:nvSpPr>
        <dsp:cNvPr id="0" name=""/>
        <dsp:cNvSpPr/>
      </dsp:nvSpPr>
      <dsp:spPr>
        <a:xfrm>
          <a:off x="485" y="2669195"/>
          <a:ext cx="2055935" cy="2648326"/>
        </a:xfrm>
        <a:prstGeom prst="roundRect">
          <a:avLst/>
        </a:prstGeom>
        <a:solidFill>
          <a:schemeClr val="accent6">
            <a:shade val="80000"/>
            <a:hueOff val="321280"/>
            <a:satOff val="-12909"/>
            <a:lumOff val="27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l-GR" sz="2100" kern="1200" dirty="0"/>
            <a:t>Συμμετέχοντες Οργανισμοί</a:t>
          </a:r>
          <a:endParaRPr lang="en-US" sz="2100" kern="1200" dirty="0"/>
        </a:p>
      </dsp:txBody>
      <dsp:txXfrm>
        <a:off x="100847" y="2769557"/>
        <a:ext cx="1855211" cy="24476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0E96D7-CC38-49AF-BFCB-50981EA3D814}">
      <dsp:nvSpPr>
        <dsp:cNvPr id="0" name=""/>
        <dsp:cNvSpPr/>
      </dsp:nvSpPr>
      <dsp:spPr>
        <a:xfrm>
          <a:off x="0" y="0"/>
          <a:ext cx="7939664" cy="2479769"/>
        </a:xfrm>
        <a:prstGeom prst="rightArrow">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B0D6F39-60A5-4AB5-8117-6C5F79537FFB}">
      <dsp:nvSpPr>
        <dsp:cNvPr id="0" name=""/>
        <dsp:cNvSpPr/>
      </dsp:nvSpPr>
      <dsp:spPr>
        <a:xfrm>
          <a:off x="76017" y="687828"/>
          <a:ext cx="2381900" cy="991907"/>
        </a:xfrm>
        <a:prstGeom prst="roundRect">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l-GR" sz="2500" kern="1200" dirty="0">
              <a:solidFill>
                <a:srgbClr val="3B9B7B"/>
              </a:solidFill>
            </a:rPr>
            <a:t>Περιβαλλοντική βιωσιμότητα</a:t>
          </a:r>
          <a:endParaRPr lang="en-US" sz="2500" kern="1200" dirty="0">
            <a:solidFill>
              <a:srgbClr val="3B9B7B"/>
            </a:solidFill>
          </a:endParaRPr>
        </a:p>
      </dsp:txBody>
      <dsp:txXfrm>
        <a:off x="124438" y="736249"/>
        <a:ext cx="2285058" cy="895065"/>
      </dsp:txXfrm>
    </dsp:sp>
    <dsp:sp modelId="{34191EDC-20F0-4841-AD6C-860A260C46A2}">
      <dsp:nvSpPr>
        <dsp:cNvPr id="0" name=""/>
        <dsp:cNvSpPr/>
      </dsp:nvSpPr>
      <dsp:spPr>
        <a:xfrm>
          <a:off x="2554053" y="687828"/>
          <a:ext cx="2381900" cy="991907"/>
        </a:xfrm>
        <a:prstGeom prst="roundRect">
          <a:avLst/>
        </a:prstGeom>
        <a:solidFill>
          <a:schemeClr val="accent4">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l-GR" sz="2500" kern="1200" dirty="0">
              <a:solidFill>
                <a:srgbClr val="3B9B7B"/>
              </a:solidFill>
            </a:rPr>
            <a:t>Ένταξη και Πολυμορφία</a:t>
          </a:r>
          <a:endParaRPr lang="en-US" sz="2500" kern="1200" dirty="0">
            <a:solidFill>
              <a:srgbClr val="3B9B7B"/>
            </a:solidFill>
          </a:endParaRPr>
        </a:p>
      </dsp:txBody>
      <dsp:txXfrm>
        <a:off x="2602474" y="736249"/>
        <a:ext cx="2285058" cy="895065"/>
      </dsp:txXfrm>
    </dsp:sp>
    <dsp:sp modelId="{BDF8D7C9-4779-4D9E-AEFD-FB305258A604}">
      <dsp:nvSpPr>
        <dsp:cNvPr id="0" name=""/>
        <dsp:cNvSpPr/>
      </dsp:nvSpPr>
      <dsp:spPr>
        <a:xfrm>
          <a:off x="5036163" y="687828"/>
          <a:ext cx="2381900" cy="991907"/>
        </a:xfrm>
        <a:prstGeom prst="roundRect">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l-GR" sz="2500" kern="1200" dirty="0">
              <a:solidFill>
                <a:srgbClr val="3B9B7B"/>
              </a:solidFill>
            </a:rPr>
            <a:t>Ψηφιακή Διάσταση</a:t>
          </a:r>
          <a:endParaRPr lang="en-US" sz="2500" kern="1200" dirty="0">
            <a:solidFill>
              <a:srgbClr val="3B9B7B"/>
            </a:solidFill>
          </a:endParaRPr>
        </a:p>
      </dsp:txBody>
      <dsp:txXfrm>
        <a:off x="5084584" y="736249"/>
        <a:ext cx="2285058" cy="89506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0E96D7-CC38-49AF-BFCB-50981EA3D814}">
      <dsp:nvSpPr>
        <dsp:cNvPr id="0" name=""/>
        <dsp:cNvSpPr/>
      </dsp:nvSpPr>
      <dsp:spPr>
        <a:xfrm>
          <a:off x="2" y="0"/>
          <a:ext cx="8605964" cy="2626874"/>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B0D6F39-60A5-4AB5-8117-6C5F79537FFB}">
      <dsp:nvSpPr>
        <dsp:cNvPr id="0" name=""/>
        <dsp:cNvSpPr/>
      </dsp:nvSpPr>
      <dsp:spPr>
        <a:xfrm>
          <a:off x="1970" y="372317"/>
          <a:ext cx="1984389" cy="188223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kumimoji="0" lang="el-GR" sz="1800" b="1" i="0" u="none" strike="noStrike" kern="1200" cap="none" spc="0" normalizeH="0" baseline="0" noProof="0" dirty="0">
              <a:ln/>
              <a:effectLst/>
              <a:uLnTx/>
              <a:uFillTx/>
            </a:rPr>
            <a:t>Ένταξη και Πολυμορφία</a:t>
          </a:r>
          <a:endParaRPr lang="en-US" sz="1800" b="1" kern="1200" dirty="0"/>
        </a:p>
      </dsp:txBody>
      <dsp:txXfrm>
        <a:off x="93853" y="464200"/>
        <a:ext cx="1800623" cy="1698473"/>
      </dsp:txXfrm>
    </dsp:sp>
    <dsp:sp modelId="{70A90D3A-D09F-493D-9D40-AB720E740DFC}">
      <dsp:nvSpPr>
        <dsp:cNvPr id="0" name=""/>
        <dsp:cNvSpPr/>
      </dsp:nvSpPr>
      <dsp:spPr>
        <a:xfrm>
          <a:off x="2239328" y="316900"/>
          <a:ext cx="1994534" cy="1993072"/>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kumimoji="0" lang="el-GR" sz="1700" b="1" i="0" u="none" strike="noStrike" kern="1200" cap="none" spc="0" normalizeH="0" baseline="0" noProof="0" dirty="0">
              <a:ln/>
              <a:effectLst/>
              <a:uLnTx/>
              <a:uFillTx/>
            </a:rPr>
            <a:t>Ψηφιακός Μετασχηματισμός</a:t>
          </a:r>
          <a:endParaRPr lang="en-US" sz="1700" b="1" kern="1200" dirty="0"/>
        </a:p>
      </dsp:txBody>
      <dsp:txXfrm>
        <a:off x="2336622" y="414194"/>
        <a:ext cx="1799946" cy="1798484"/>
      </dsp:txXfrm>
    </dsp:sp>
    <dsp:sp modelId="{34191EDC-20F0-4841-AD6C-860A260C46A2}">
      <dsp:nvSpPr>
        <dsp:cNvPr id="0" name=""/>
        <dsp:cNvSpPr/>
      </dsp:nvSpPr>
      <dsp:spPr>
        <a:xfrm>
          <a:off x="4486832" y="392050"/>
          <a:ext cx="1849453" cy="1765522"/>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kumimoji="0" lang="el-GR" sz="1800" b="1" i="0" u="none" strike="noStrike" kern="1200" cap="none" spc="0" normalizeH="0" baseline="0" noProof="0" dirty="0">
              <a:ln/>
              <a:effectLst/>
              <a:uLnTx/>
              <a:uFillTx/>
            </a:rPr>
            <a:t>Περιβάλλον και καταπολέμηση της κλιματικής αλλαγής</a:t>
          </a:r>
          <a:endParaRPr lang="en-US" sz="1800" b="1" kern="1200" dirty="0"/>
        </a:p>
      </dsp:txBody>
      <dsp:txXfrm>
        <a:off x="4573018" y="478236"/>
        <a:ext cx="1677081" cy="1593150"/>
      </dsp:txXfrm>
    </dsp:sp>
    <dsp:sp modelId="{BDF8D7C9-4779-4D9E-AEFD-FB305258A604}">
      <dsp:nvSpPr>
        <dsp:cNvPr id="0" name=""/>
        <dsp:cNvSpPr/>
      </dsp:nvSpPr>
      <dsp:spPr>
        <a:xfrm>
          <a:off x="6589253" y="413879"/>
          <a:ext cx="2014744" cy="1799114"/>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kumimoji="0" lang="el-GR" sz="1700" b="0" i="0" u="none" strike="noStrike" kern="1200" cap="none" spc="0" normalizeH="0" baseline="0" noProof="0" dirty="0">
              <a:ln/>
              <a:effectLst/>
              <a:uLnTx/>
              <a:uFillTx/>
            </a:rPr>
            <a:t>Συμμετοχή στον δημοκρατικό βίο, κοινές αξίες και συμμετοχή των πολιτών στα κοινά</a:t>
          </a:r>
          <a:endParaRPr lang="en-US" sz="1700" kern="1200" dirty="0"/>
        </a:p>
      </dsp:txBody>
      <dsp:txXfrm>
        <a:off x="6677079" y="501705"/>
        <a:ext cx="1839092" cy="16234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745CC3-0363-44F8-A8E8-8D1FAD8AB0DC}">
      <dsp:nvSpPr>
        <dsp:cNvPr id="0" name=""/>
        <dsp:cNvSpPr/>
      </dsp:nvSpPr>
      <dsp:spPr>
        <a:xfrm>
          <a:off x="-6126981" y="-937410"/>
          <a:ext cx="7293488" cy="7293488"/>
        </a:xfrm>
        <a:prstGeom prst="blockArc">
          <a:avLst>
            <a:gd name="adj1" fmla="val 18900000"/>
            <a:gd name="adj2" fmla="val 2700000"/>
            <a:gd name="adj3" fmla="val 296"/>
          </a:avLst>
        </a:pr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E092315-3D61-4A88-8938-6E9DD3A466E5}">
      <dsp:nvSpPr>
        <dsp:cNvPr id="0" name=""/>
        <dsp:cNvSpPr/>
      </dsp:nvSpPr>
      <dsp:spPr>
        <a:xfrm>
          <a:off x="610504" y="416587"/>
          <a:ext cx="9577053" cy="833607"/>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t>Relevance </a:t>
          </a:r>
          <a:r>
            <a:rPr lang="el-GR" sz="2100" kern="1200" dirty="0"/>
            <a:t>/Συνάφεια</a:t>
          </a:r>
          <a:endParaRPr lang="en-US" sz="2100" kern="1200" dirty="0"/>
        </a:p>
      </dsp:txBody>
      <dsp:txXfrm>
        <a:off x="610504" y="416587"/>
        <a:ext cx="9577053" cy="833607"/>
      </dsp:txXfrm>
    </dsp:sp>
    <dsp:sp modelId="{00B9B745-D80E-462C-9480-71949B12E6CC}">
      <dsp:nvSpPr>
        <dsp:cNvPr id="0" name=""/>
        <dsp:cNvSpPr/>
      </dsp:nvSpPr>
      <dsp:spPr>
        <a:xfrm>
          <a:off x="89500" y="312386"/>
          <a:ext cx="1042009" cy="1042009"/>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9344CAC-9D92-40DB-8525-0482014A6FDD}">
      <dsp:nvSpPr>
        <dsp:cNvPr id="0" name=""/>
        <dsp:cNvSpPr/>
      </dsp:nvSpPr>
      <dsp:spPr>
        <a:xfrm>
          <a:off x="1088431" y="1667215"/>
          <a:ext cx="9099126" cy="833607"/>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t>Quality of the project design and implementation</a:t>
          </a:r>
          <a:r>
            <a:rPr lang="el-GR" sz="2100" kern="1200" dirty="0"/>
            <a:t>/</a:t>
          </a:r>
          <a:endParaRPr lang="en-US" sz="2100" kern="1200" dirty="0"/>
        </a:p>
        <a:p>
          <a:pPr marL="0" lvl="0" indent="0" algn="l" defTabSz="933450">
            <a:lnSpc>
              <a:spcPct val="90000"/>
            </a:lnSpc>
            <a:spcBef>
              <a:spcPct val="0"/>
            </a:spcBef>
            <a:spcAft>
              <a:spcPct val="35000"/>
            </a:spcAft>
            <a:buNone/>
          </a:pPr>
          <a:r>
            <a:rPr lang="el-GR" sz="2100" kern="1200" dirty="0"/>
            <a:t>Ποιότητα του σχεδιασμού και της υλοποίησης του σχεδίου</a:t>
          </a:r>
          <a:endParaRPr lang="en-US" sz="2100" kern="1200" dirty="0"/>
        </a:p>
      </dsp:txBody>
      <dsp:txXfrm>
        <a:off x="1088431" y="1667215"/>
        <a:ext cx="9099126" cy="833607"/>
      </dsp:txXfrm>
    </dsp:sp>
    <dsp:sp modelId="{2DF96633-A2D2-4F6C-A97F-9E4A9D99334D}">
      <dsp:nvSpPr>
        <dsp:cNvPr id="0" name=""/>
        <dsp:cNvSpPr/>
      </dsp:nvSpPr>
      <dsp:spPr>
        <a:xfrm>
          <a:off x="567426" y="1563014"/>
          <a:ext cx="1042009" cy="1042009"/>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0AA533F-222B-4EA1-9EB9-0F0178B8FF1D}">
      <dsp:nvSpPr>
        <dsp:cNvPr id="0" name=""/>
        <dsp:cNvSpPr/>
      </dsp:nvSpPr>
      <dsp:spPr>
        <a:xfrm>
          <a:off x="1088431" y="2917843"/>
          <a:ext cx="9099126" cy="833607"/>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t>Quality of the</a:t>
          </a:r>
          <a:r>
            <a:rPr lang="el-GR" sz="2100" kern="1200" dirty="0"/>
            <a:t> </a:t>
          </a:r>
          <a:r>
            <a:rPr lang="en-US" sz="2100" kern="1200" dirty="0"/>
            <a:t>partnership and the</a:t>
          </a:r>
          <a:r>
            <a:rPr lang="el-GR" sz="2100" kern="1200" dirty="0"/>
            <a:t> </a:t>
          </a:r>
          <a:r>
            <a:rPr lang="en-US" sz="2100" kern="1200" dirty="0"/>
            <a:t>cooperation</a:t>
          </a:r>
          <a:r>
            <a:rPr lang="el-GR" sz="2100" kern="1200" dirty="0"/>
            <a:t> </a:t>
          </a:r>
          <a:r>
            <a:rPr lang="en-US" sz="2100" kern="1200" dirty="0"/>
            <a:t>arrangements</a:t>
          </a:r>
          <a:r>
            <a:rPr lang="el-GR" sz="2100" kern="1200" dirty="0"/>
            <a:t>/ </a:t>
          </a:r>
        </a:p>
        <a:p>
          <a:pPr marL="0" lvl="0" indent="0" algn="l" defTabSz="933450">
            <a:lnSpc>
              <a:spcPct val="90000"/>
            </a:lnSpc>
            <a:spcBef>
              <a:spcPct val="0"/>
            </a:spcBef>
            <a:spcAft>
              <a:spcPct val="35000"/>
            </a:spcAft>
            <a:buNone/>
          </a:pPr>
          <a:r>
            <a:rPr lang="el-GR" sz="2100" kern="1200" dirty="0"/>
            <a:t>Ποιότητα της σύμπραξης και των ρυθμίσεων συνεργασίας</a:t>
          </a:r>
          <a:endParaRPr lang="en-US" sz="2100" kern="1200" dirty="0"/>
        </a:p>
      </dsp:txBody>
      <dsp:txXfrm>
        <a:off x="1088431" y="2917843"/>
        <a:ext cx="9099126" cy="833607"/>
      </dsp:txXfrm>
    </dsp:sp>
    <dsp:sp modelId="{5DBD8ED4-CA3E-4E58-89E8-58727BF44500}">
      <dsp:nvSpPr>
        <dsp:cNvPr id="0" name=""/>
        <dsp:cNvSpPr/>
      </dsp:nvSpPr>
      <dsp:spPr>
        <a:xfrm>
          <a:off x="567426" y="2813642"/>
          <a:ext cx="1042009" cy="1042009"/>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3C9B924-78FB-4C2B-A079-5FA02568551C}">
      <dsp:nvSpPr>
        <dsp:cNvPr id="0" name=""/>
        <dsp:cNvSpPr/>
      </dsp:nvSpPr>
      <dsp:spPr>
        <a:xfrm>
          <a:off x="610504" y="4168472"/>
          <a:ext cx="9577053" cy="833607"/>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t>Impact/ </a:t>
          </a:r>
          <a:r>
            <a:rPr lang="el-GR" sz="2100" kern="1200" dirty="0"/>
            <a:t>Αντίκτυπος</a:t>
          </a:r>
          <a:endParaRPr lang="en-US" sz="2100" kern="1200" dirty="0"/>
        </a:p>
      </dsp:txBody>
      <dsp:txXfrm>
        <a:off x="610504" y="4168472"/>
        <a:ext cx="9577053" cy="833607"/>
      </dsp:txXfrm>
    </dsp:sp>
    <dsp:sp modelId="{36CCE2C1-87BA-4BF6-9E6A-6FE1A5D969B4}">
      <dsp:nvSpPr>
        <dsp:cNvPr id="0" name=""/>
        <dsp:cNvSpPr/>
      </dsp:nvSpPr>
      <dsp:spPr>
        <a:xfrm>
          <a:off x="89500" y="4064271"/>
          <a:ext cx="1042009" cy="1042009"/>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275" cy="49836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862" y="1"/>
            <a:ext cx="2946275" cy="498366"/>
          </a:xfrm>
          <a:prstGeom prst="rect">
            <a:avLst/>
          </a:prstGeom>
        </p:spPr>
        <p:txBody>
          <a:bodyPr vert="horz" lIns="91440" tIns="45720" rIns="91440" bIns="45720" rtlCol="0"/>
          <a:lstStyle>
            <a:lvl1pPr algn="r">
              <a:defRPr sz="1200"/>
            </a:lvl1pPr>
          </a:lstStyle>
          <a:p>
            <a:fld id="{3C1AA808-9F5D-44DB-BF95-AAC796319848}" type="datetimeFigureOut">
              <a:rPr lang="en-GB" smtClean="0"/>
              <a:t>14/12/2023</a:t>
            </a:fld>
            <a:endParaRPr lang="en-GB"/>
          </a:p>
        </p:txBody>
      </p:sp>
      <p:sp>
        <p:nvSpPr>
          <p:cNvPr id="4" name="Footer Placeholder 3"/>
          <p:cNvSpPr>
            <a:spLocks noGrp="1"/>
          </p:cNvSpPr>
          <p:nvPr>
            <p:ph type="ftr" sz="quarter" idx="2"/>
          </p:nvPr>
        </p:nvSpPr>
        <p:spPr>
          <a:xfrm>
            <a:off x="0" y="9428273"/>
            <a:ext cx="2946275" cy="498366"/>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862" y="9428273"/>
            <a:ext cx="2946275" cy="498366"/>
          </a:xfrm>
          <a:prstGeom prst="rect">
            <a:avLst/>
          </a:prstGeom>
        </p:spPr>
        <p:txBody>
          <a:bodyPr vert="horz" lIns="91440" tIns="45720" rIns="91440" bIns="45720" rtlCol="0" anchor="b"/>
          <a:lstStyle>
            <a:lvl1pPr algn="r">
              <a:defRPr sz="1200"/>
            </a:lvl1pPr>
          </a:lstStyle>
          <a:p>
            <a:fld id="{8969D9C2-34D6-4F0F-A8C7-66C3FDB36643}" type="slidenum">
              <a:rPr lang="en-GB" smtClean="0"/>
              <a:t>‹#›</a:t>
            </a:fld>
            <a:endParaRPr lang="en-GB"/>
          </a:p>
        </p:txBody>
      </p:sp>
    </p:spTree>
    <p:extLst>
      <p:ext uri="{BB962C8B-B14F-4D97-AF65-F5344CB8AC3E}">
        <p14:creationId xmlns:p14="http://schemas.microsoft.com/office/powerpoint/2010/main" val="21195189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5"/>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850443" y="0"/>
            <a:ext cx="2945659" cy="498055"/>
          </a:xfrm>
          <a:prstGeom prst="rect">
            <a:avLst/>
          </a:prstGeom>
        </p:spPr>
        <p:txBody>
          <a:bodyPr vert="horz" lIns="93177" tIns="46589" rIns="93177" bIns="46589" rtlCol="0"/>
          <a:lstStyle>
            <a:lvl1pPr algn="r">
              <a:defRPr sz="1200"/>
            </a:lvl1pPr>
          </a:lstStyle>
          <a:p>
            <a:fld id="{075AB6D2-0EC7-41FA-82BC-343726EE8E93}" type="datetimeFigureOut">
              <a:rPr lang="en-GB" smtClean="0"/>
              <a:t>14/12/2023</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4"/>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4"/>
          </a:xfrm>
          <a:prstGeom prst="rect">
            <a:avLst/>
          </a:prstGeom>
        </p:spPr>
        <p:txBody>
          <a:bodyPr vert="horz" lIns="93177" tIns="46589" rIns="93177" bIns="46589" rtlCol="0" anchor="b"/>
          <a:lstStyle>
            <a:lvl1pPr algn="r">
              <a:defRPr sz="1200"/>
            </a:lvl1pPr>
          </a:lstStyle>
          <a:p>
            <a:fld id="{A288419F-9657-4D23-BA10-ED39C05145D8}" type="slidenum">
              <a:rPr lang="en-GB" smtClean="0"/>
              <a:t>‹#›</a:t>
            </a:fld>
            <a:endParaRPr lang="en-GB"/>
          </a:p>
        </p:txBody>
      </p:sp>
    </p:spTree>
    <p:extLst>
      <p:ext uri="{BB962C8B-B14F-4D97-AF65-F5344CB8AC3E}">
        <p14:creationId xmlns:p14="http://schemas.microsoft.com/office/powerpoint/2010/main" val="2365643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8FF9942-0603-4D91-B2C9-BD9F464AC4BE}" type="slidenum">
              <a:rPr lang="en-US" smtClean="0"/>
              <a:t>1</a:t>
            </a:fld>
            <a:endParaRPr lang="en-US"/>
          </a:p>
        </p:txBody>
      </p:sp>
    </p:spTree>
    <p:extLst>
      <p:ext uri="{BB962C8B-B14F-4D97-AF65-F5344CB8AC3E}">
        <p14:creationId xmlns:p14="http://schemas.microsoft.com/office/powerpoint/2010/main" val="23372709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FF9942-0603-4D91-B2C9-BD9F464AC4BE}" type="slidenum">
              <a:rPr lang="en-US" smtClean="0"/>
              <a:t>10</a:t>
            </a:fld>
            <a:endParaRPr lang="en-US"/>
          </a:p>
        </p:txBody>
      </p:sp>
    </p:spTree>
    <p:extLst>
      <p:ext uri="{BB962C8B-B14F-4D97-AF65-F5344CB8AC3E}">
        <p14:creationId xmlns:p14="http://schemas.microsoft.com/office/powerpoint/2010/main" val="36041258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A288419F-9657-4D23-BA10-ED39C05145D8}" type="slidenum">
              <a:rPr lang="en-GB" smtClean="0"/>
              <a:t>11</a:t>
            </a:fld>
            <a:endParaRPr lang="en-GB"/>
          </a:p>
        </p:txBody>
      </p:sp>
    </p:spTree>
    <p:extLst>
      <p:ext uri="{BB962C8B-B14F-4D97-AF65-F5344CB8AC3E}">
        <p14:creationId xmlns:p14="http://schemas.microsoft.com/office/powerpoint/2010/main" val="24453058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12</a:t>
            </a:fld>
            <a:endParaRPr lang="en-US"/>
          </a:p>
        </p:txBody>
      </p:sp>
    </p:spTree>
    <p:extLst>
      <p:ext uri="{BB962C8B-B14F-4D97-AF65-F5344CB8AC3E}">
        <p14:creationId xmlns:p14="http://schemas.microsoft.com/office/powerpoint/2010/main" val="42747315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13</a:t>
            </a:fld>
            <a:endParaRPr lang="en-US"/>
          </a:p>
        </p:txBody>
      </p:sp>
    </p:spTree>
    <p:extLst>
      <p:ext uri="{BB962C8B-B14F-4D97-AF65-F5344CB8AC3E}">
        <p14:creationId xmlns:p14="http://schemas.microsoft.com/office/powerpoint/2010/main" val="35274441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A288419F-9657-4D23-BA10-ED39C05145D8}" type="slidenum">
              <a:rPr lang="en-GB" smtClean="0"/>
              <a:t>14</a:t>
            </a:fld>
            <a:endParaRPr lang="en-GB"/>
          </a:p>
        </p:txBody>
      </p:sp>
    </p:spTree>
    <p:extLst>
      <p:ext uri="{BB962C8B-B14F-4D97-AF65-F5344CB8AC3E}">
        <p14:creationId xmlns:p14="http://schemas.microsoft.com/office/powerpoint/2010/main" val="6695568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15</a:t>
            </a:fld>
            <a:endParaRPr lang="en-US"/>
          </a:p>
        </p:txBody>
      </p:sp>
    </p:spTree>
    <p:extLst>
      <p:ext uri="{BB962C8B-B14F-4D97-AF65-F5344CB8AC3E}">
        <p14:creationId xmlns:p14="http://schemas.microsoft.com/office/powerpoint/2010/main" val="31181039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4EDA589F-84CA-4069-B718-FA6F2CB8EE53}" type="slidenum">
              <a:rPr lang="en-US" smtClean="0"/>
              <a:t>16</a:t>
            </a:fld>
            <a:endParaRPr lang="en-US"/>
          </a:p>
        </p:txBody>
      </p:sp>
    </p:spTree>
    <p:extLst>
      <p:ext uri="{BB962C8B-B14F-4D97-AF65-F5344CB8AC3E}">
        <p14:creationId xmlns:p14="http://schemas.microsoft.com/office/powerpoint/2010/main" val="5935876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17</a:t>
            </a:fld>
            <a:endParaRPr lang="en-US"/>
          </a:p>
        </p:txBody>
      </p:sp>
    </p:spTree>
    <p:extLst>
      <p:ext uri="{BB962C8B-B14F-4D97-AF65-F5344CB8AC3E}">
        <p14:creationId xmlns:p14="http://schemas.microsoft.com/office/powerpoint/2010/main" val="3218764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18</a:t>
            </a:fld>
            <a:endParaRPr lang="en-US"/>
          </a:p>
        </p:txBody>
      </p:sp>
    </p:spTree>
    <p:extLst>
      <p:ext uri="{BB962C8B-B14F-4D97-AF65-F5344CB8AC3E}">
        <p14:creationId xmlns:p14="http://schemas.microsoft.com/office/powerpoint/2010/main" val="32954044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4EDA589F-84CA-4069-B718-FA6F2CB8EE53}" type="slidenum">
              <a:rPr lang="en-US" smtClean="0"/>
              <a:t>19</a:t>
            </a:fld>
            <a:endParaRPr lang="en-US"/>
          </a:p>
        </p:txBody>
      </p:sp>
    </p:spTree>
    <p:extLst>
      <p:ext uri="{BB962C8B-B14F-4D97-AF65-F5344CB8AC3E}">
        <p14:creationId xmlns:p14="http://schemas.microsoft.com/office/powerpoint/2010/main" val="19002807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78FF9942-0603-4D91-B2C9-BD9F464AC4BE}" type="slidenum">
              <a:rPr lang="en-US" smtClean="0"/>
              <a:t>2</a:t>
            </a:fld>
            <a:endParaRPr lang="en-US"/>
          </a:p>
        </p:txBody>
      </p:sp>
    </p:spTree>
    <p:extLst>
      <p:ext uri="{BB962C8B-B14F-4D97-AF65-F5344CB8AC3E}">
        <p14:creationId xmlns:p14="http://schemas.microsoft.com/office/powerpoint/2010/main" val="31496398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4EDA589F-84CA-4069-B718-FA6F2CB8EE53}" type="slidenum">
              <a:rPr lang="en-US" smtClean="0"/>
              <a:t>20</a:t>
            </a:fld>
            <a:endParaRPr lang="en-US"/>
          </a:p>
        </p:txBody>
      </p:sp>
    </p:spTree>
    <p:extLst>
      <p:ext uri="{BB962C8B-B14F-4D97-AF65-F5344CB8AC3E}">
        <p14:creationId xmlns:p14="http://schemas.microsoft.com/office/powerpoint/2010/main" val="35842849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21</a:t>
            </a:fld>
            <a:endParaRPr lang="en-GB"/>
          </a:p>
        </p:txBody>
      </p:sp>
    </p:spTree>
    <p:extLst>
      <p:ext uri="{BB962C8B-B14F-4D97-AF65-F5344CB8AC3E}">
        <p14:creationId xmlns:p14="http://schemas.microsoft.com/office/powerpoint/2010/main" val="2147098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22</a:t>
            </a:fld>
            <a:endParaRPr lang="en-GB"/>
          </a:p>
        </p:txBody>
      </p:sp>
    </p:spTree>
    <p:extLst>
      <p:ext uri="{BB962C8B-B14F-4D97-AF65-F5344CB8AC3E}">
        <p14:creationId xmlns:p14="http://schemas.microsoft.com/office/powerpoint/2010/main" val="19033243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23</a:t>
            </a:fld>
            <a:endParaRPr lang="en-GB"/>
          </a:p>
        </p:txBody>
      </p:sp>
    </p:spTree>
    <p:extLst>
      <p:ext uri="{BB962C8B-B14F-4D97-AF65-F5344CB8AC3E}">
        <p14:creationId xmlns:p14="http://schemas.microsoft.com/office/powerpoint/2010/main" val="11751823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el-GR" dirty="0"/>
          </a:p>
        </p:txBody>
      </p:sp>
      <p:sp>
        <p:nvSpPr>
          <p:cNvPr id="4" name="Slide Number Placeholder 3"/>
          <p:cNvSpPr>
            <a:spLocks noGrp="1"/>
          </p:cNvSpPr>
          <p:nvPr>
            <p:ph type="sldNum" sz="quarter" idx="10"/>
          </p:nvPr>
        </p:nvSpPr>
        <p:spPr/>
        <p:txBody>
          <a:bodyPr/>
          <a:lstStyle/>
          <a:p>
            <a:fld id="{A288419F-9657-4D23-BA10-ED39C05145D8}" type="slidenum">
              <a:rPr lang="en-GB" smtClean="0"/>
              <a:t>24</a:t>
            </a:fld>
            <a:endParaRPr lang="en-GB"/>
          </a:p>
        </p:txBody>
      </p:sp>
    </p:spTree>
    <p:extLst>
      <p:ext uri="{BB962C8B-B14F-4D97-AF65-F5344CB8AC3E}">
        <p14:creationId xmlns:p14="http://schemas.microsoft.com/office/powerpoint/2010/main" val="364446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25</a:t>
            </a:fld>
            <a:endParaRPr lang="en-GB"/>
          </a:p>
        </p:txBody>
      </p:sp>
    </p:spTree>
    <p:extLst>
      <p:ext uri="{BB962C8B-B14F-4D97-AF65-F5344CB8AC3E}">
        <p14:creationId xmlns:p14="http://schemas.microsoft.com/office/powerpoint/2010/main" val="5609763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26</a:t>
            </a:fld>
            <a:endParaRPr lang="en-GB"/>
          </a:p>
        </p:txBody>
      </p:sp>
    </p:spTree>
    <p:extLst>
      <p:ext uri="{BB962C8B-B14F-4D97-AF65-F5344CB8AC3E}">
        <p14:creationId xmlns:p14="http://schemas.microsoft.com/office/powerpoint/2010/main" val="2807529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27</a:t>
            </a:fld>
            <a:endParaRPr lang="en-GB"/>
          </a:p>
        </p:txBody>
      </p:sp>
    </p:spTree>
    <p:extLst>
      <p:ext uri="{BB962C8B-B14F-4D97-AF65-F5344CB8AC3E}">
        <p14:creationId xmlns:p14="http://schemas.microsoft.com/office/powerpoint/2010/main" val="32849395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28</a:t>
            </a:fld>
            <a:endParaRPr lang="en-GB"/>
          </a:p>
        </p:txBody>
      </p:sp>
    </p:spTree>
    <p:extLst>
      <p:ext uri="{BB962C8B-B14F-4D97-AF65-F5344CB8AC3E}">
        <p14:creationId xmlns:p14="http://schemas.microsoft.com/office/powerpoint/2010/main" val="183241134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29</a:t>
            </a:fld>
            <a:endParaRPr lang="en-US"/>
          </a:p>
        </p:txBody>
      </p:sp>
    </p:spTree>
    <p:extLst>
      <p:ext uri="{BB962C8B-B14F-4D97-AF65-F5344CB8AC3E}">
        <p14:creationId xmlns:p14="http://schemas.microsoft.com/office/powerpoint/2010/main" val="302299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A288419F-9657-4D23-BA10-ED39C05145D8}" type="slidenum">
              <a:rPr lang="en-GB" smtClean="0"/>
              <a:t>3</a:t>
            </a:fld>
            <a:endParaRPr lang="en-GB"/>
          </a:p>
        </p:txBody>
      </p:sp>
    </p:spTree>
    <p:extLst>
      <p:ext uri="{BB962C8B-B14F-4D97-AF65-F5344CB8AC3E}">
        <p14:creationId xmlns:p14="http://schemas.microsoft.com/office/powerpoint/2010/main" val="230927941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30</a:t>
            </a:fld>
            <a:endParaRPr lang="en-US"/>
          </a:p>
        </p:txBody>
      </p:sp>
    </p:spTree>
    <p:extLst>
      <p:ext uri="{BB962C8B-B14F-4D97-AF65-F5344CB8AC3E}">
        <p14:creationId xmlns:p14="http://schemas.microsoft.com/office/powerpoint/2010/main" val="26037560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31</a:t>
            </a:fld>
            <a:endParaRPr lang="en-GB"/>
          </a:p>
        </p:txBody>
      </p:sp>
    </p:spTree>
    <p:extLst>
      <p:ext uri="{BB962C8B-B14F-4D97-AF65-F5344CB8AC3E}">
        <p14:creationId xmlns:p14="http://schemas.microsoft.com/office/powerpoint/2010/main" val="123910244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32</a:t>
            </a:fld>
            <a:endParaRPr lang="en-GB"/>
          </a:p>
        </p:txBody>
      </p:sp>
    </p:spTree>
    <p:extLst>
      <p:ext uri="{BB962C8B-B14F-4D97-AF65-F5344CB8AC3E}">
        <p14:creationId xmlns:p14="http://schemas.microsoft.com/office/powerpoint/2010/main" val="194989638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88419F-9657-4D23-BA10-ED39C05145D8}" type="slidenum">
              <a:rPr lang="en-GB" smtClean="0"/>
              <a:t>33</a:t>
            </a:fld>
            <a:endParaRPr lang="en-GB"/>
          </a:p>
        </p:txBody>
      </p:sp>
    </p:spTree>
    <p:extLst>
      <p:ext uri="{BB962C8B-B14F-4D97-AF65-F5344CB8AC3E}">
        <p14:creationId xmlns:p14="http://schemas.microsoft.com/office/powerpoint/2010/main" val="9410722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34</a:t>
            </a:fld>
            <a:endParaRPr lang="en-GB"/>
          </a:p>
        </p:txBody>
      </p:sp>
    </p:spTree>
    <p:extLst>
      <p:ext uri="{BB962C8B-B14F-4D97-AF65-F5344CB8AC3E}">
        <p14:creationId xmlns:p14="http://schemas.microsoft.com/office/powerpoint/2010/main" val="60868552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35</a:t>
            </a:fld>
            <a:endParaRPr lang="en-GB"/>
          </a:p>
        </p:txBody>
      </p:sp>
    </p:spTree>
    <p:extLst>
      <p:ext uri="{BB962C8B-B14F-4D97-AF65-F5344CB8AC3E}">
        <p14:creationId xmlns:p14="http://schemas.microsoft.com/office/powerpoint/2010/main" val="2679263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FF9942-0603-4D91-B2C9-BD9F464AC4BE}" type="slidenum">
              <a:rPr lang="en-US" smtClean="0"/>
              <a:t>4</a:t>
            </a:fld>
            <a:endParaRPr lang="en-US"/>
          </a:p>
        </p:txBody>
      </p:sp>
    </p:spTree>
    <p:extLst>
      <p:ext uri="{BB962C8B-B14F-4D97-AF65-F5344CB8AC3E}">
        <p14:creationId xmlns:p14="http://schemas.microsoft.com/office/powerpoint/2010/main" val="7384629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FF9942-0603-4D91-B2C9-BD9F464AC4B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16708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FF9942-0603-4D91-B2C9-BD9F464AC4BE}" type="slidenum">
              <a:rPr lang="en-US" smtClean="0"/>
              <a:t>6</a:t>
            </a:fld>
            <a:endParaRPr lang="en-US"/>
          </a:p>
        </p:txBody>
      </p:sp>
    </p:spTree>
    <p:extLst>
      <p:ext uri="{BB962C8B-B14F-4D97-AF65-F5344CB8AC3E}">
        <p14:creationId xmlns:p14="http://schemas.microsoft.com/office/powerpoint/2010/main" val="2785732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FF9942-0603-4D91-B2C9-BD9F464AC4BE}" type="slidenum">
              <a:rPr lang="en-US" smtClean="0"/>
              <a:t>7</a:t>
            </a:fld>
            <a:endParaRPr lang="en-US"/>
          </a:p>
        </p:txBody>
      </p:sp>
    </p:spTree>
    <p:extLst>
      <p:ext uri="{BB962C8B-B14F-4D97-AF65-F5344CB8AC3E}">
        <p14:creationId xmlns:p14="http://schemas.microsoft.com/office/powerpoint/2010/main" val="39265588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FF9942-0603-4D91-B2C9-BD9F464AC4BE}" type="slidenum">
              <a:rPr lang="en-US" smtClean="0"/>
              <a:t>8</a:t>
            </a:fld>
            <a:endParaRPr lang="en-US"/>
          </a:p>
        </p:txBody>
      </p:sp>
    </p:spTree>
    <p:extLst>
      <p:ext uri="{BB962C8B-B14F-4D97-AF65-F5344CB8AC3E}">
        <p14:creationId xmlns:p14="http://schemas.microsoft.com/office/powerpoint/2010/main" val="9800427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FF9942-0603-4D91-B2C9-BD9F464AC4BE}" type="slidenum">
              <a:rPr lang="en-US" smtClean="0"/>
              <a:t>9</a:t>
            </a:fld>
            <a:endParaRPr lang="en-US"/>
          </a:p>
        </p:txBody>
      </p:sp>
    </p:spTree>
    <p:extLst>
      <p:ext uri="{BB962C8B-B14F-4D97-AF65-F5344CB8AC3E}">
        <p14:creationId xmlns:p14="http://schemas.microsoft.com/office/powerpoint/2010/main" val="2698777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74358-4FA4-1043-9CF0-A5EB916FA970}"/>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CY"/>
          </a:p>
        </p:txBody>
      </p:sp>
      <p:sp>
        <p:nvSpPr>
          <p:cNvPr id="3" name="Subtitle 2">
            <a:extLst>
              <a:ext uri="{FF2B5EF4-FFF2-40B4-BE49-F238E27FC236}">
                <a16:creationId xmlns:a16="http://schemas.microsoft.com/office/drawing/2014/main" id="{D7B7953E-9639-1B44-921F-9E6EF8E93838}"/>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Y"/>
          </a:p>
        </p:txBody>
      </p:sp>
      <p:sp>
        <p:nvSpPr>
          <p:cNvPr id="4" name="Date Placeholder 3">
            <a:extLst>
              <a:ext uri="{FF2B5EF4-FFF2-40B4-BE49-F238E27FC236}">
                <a16:creationId xmlns:a16="http://schemas.microsoft.com/office/drawing/2014/main" id="{CE9D6581-556C-204C-A097-A45235D2A8E9}"/>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12/14/2023</a:t>
            </a:fld>
            <a:endParaRPr lang="en-CY"/>
          </a:p>
        </p:txBody>
      </p:sp>
      <p:sp>
        <p:nvSpPr>
          <p:cNvPr id="5" name="Footer Placeholder 4">
            <a:extLst>
              <a:ext uri="{FF2B5EF4-FFF2-40B4-BE49-F238E27FC236}">
                <a16:creationId xmlns:a16="http://schemas.microsoft.com/office/drawing/2014/main" id="{5987E223-9B4C-F74D-B84F-E5A3EF737303}"/>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6" name="Slide Number Placeholder 5">
            <a:extLst>
              <a:ext uri="{FF2B5EF4-FFF2-40B4-BE49-F238E27FC236}">
                <a16:creationId xmlns:a16="http://schemas.microsoft.com/office/drawing/2014/main" id="{8E681428-1EA8-F940-BFD6-F5AEA8666473}"/>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pic>
        <p:nvPicPr>
          <p:cNvPr id="8" name="Picture 7" descr="Shape, rectangle&#10;&#10;Description automatically generated">
            <a:extLst>
              <a:ext uri="{FF2B5EF4-FFF2-40B4-BE49-F238E27FC236}">
                <a16:creationId xmlns:a16="http://schemas.microsoft.com/office/drawing/2014/main" id="{94280839-D00A-1D44-B483-865F54D351FD}"/>
              </a:ext>
            </a:extLst>
          </p:cNvPr>
          <p:cNvPicPr>
            <a:picLocks noChangeAspect="1"/>
          </p:cNvPicPr>
          <p:nvPr userDrawn="1"/>
        </p:nvPicPr>
        <p:blipFill>
          <a:blip r:embed="rId2"/>
          <a:stretch>
            <a:fillRect/>
          </a:stretch>
        </p:blipFill>
        <p:spPr>
          <a:xfrm>
            <a:off x="0" y="0"/>
            <a:ext cx="12264887" cy="6905665"/>
          </a:xfrm>
          <a:prstGeom prst="rect">
            <a:avLst/>
          </a:prstGeom>
        </p:spPr>
      </p:pic>
    </p:spTree>
    <p:extLst>
      <p:ext uri="{BB962C8B-B14F-4D97-AF65-F5344CB8AC3E}">
        <p14:creationId xmlns:p14="http://schemas.microsoft.com/office/powerpoint/2010/main" val="460253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EF76B-EF4C-5745-99E9-8775E5CD0E00}"/>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CY"/>
          </a:p>
        </p:txBody>
      </p:sp>
      <p:sp>
        <p:nvSpPr>
          <p:cNvPr id="3" name="Vertical Text Placeholder 2">
            <a:extLst>
              <a:ext uri="{FF2B5EF4-FFF2-40B4-BE49-F238E27FC236}">
                <a16:creationId xmlns:a16="http://schemas.microsoft.com/office/drawing/2014/main" id="{86B95257-9D08-D540-BC3C-BDCC6DC30FB9}"/>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Date Placeholder 3">
            <a:extLst>
              <a:ext uri="{FF2B5EF4-FFF2-40B4-BE49-F238E27FC236}">
                <a16:creationId xmlns:a16="http://schemas.microsoft.com/office/drawing/2014/main" id="{E2EE99EB-35E2-2E47-8FD8-DC5316FB748C}"/>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12/14/2023</a:t>
            </a:fld>
            <a:endParaRPr lang="en-CY"/>
          </a:p>
        </p:txBody>
      </p:sp>
      <p:sp>
        <p:nvSpPr>
          <p:cNvPr id="5" name="Footer Placeholder 4">
            <a:extLst>
              <a:ext uri="{FF2B5EF4-FFF2-40B4-BE49-F238E27FC236}">
                <a16:creationId xmlns:a16="http://schemas.microsoft.com/office/drawing/2014/main" id="{62EEA0EB-25BD-A04D-939E-6DA99C041212}"/>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6" name="Slide Number Placeholder 5">
            <a:extLst>
              <a:ext uri="{FF2B5EF4-FFF2-40B4-BE49-F238E27FC236}">
                <a16:creationId xmlns:a16="http://schemas.microsoft.com/office/drawing/2014/main" id="{C2EFEF67-9F70-4B44-B6F8-3D1472F5F91E}"/>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2134730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1C2EE8-3AA1-4144-B432-622523C7CC8F}"/>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CY"/>
          </a:p>
        </p:txBody>
      </p:sp>
      <p:sp>
        <p:nvSpPr>
          <p:cNvPr id="3" name="Vertical Text Placeholder 2">
            <a:extLst>
              <a:ext uri="{FF2B5EF4-FFF2-40B4-BE49-F238E27FC236}">
                <a16:creationId xmlns:a16="http://schemas.microsoft.com/office/drawing/2014/main" id="{63874DE2-D75E-F349-A2D4-806C850BEFAB}"/>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Date Placeholder 3">
            <a:extLst>
              <a:ext uri="{FF2B5EF4-FFF2-40B4-BE49-F238E27FC236}">
                <a16:creationId xmlns:a16="http://schemas.microsoft.com/office/drawing/2014/main" id="{B5F1A686-6317-044B-8124-4E4D0F97B676}"/>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12/14/2023</a:t>
            </a:fld>
            <a:endParaRPr lang="en-CY"/>
          </a:p>
        </p:txBody>
      </p:sp>
      <p:sp>
        <p:nvSpPr>
          <p:cNvPr id="5" name="Footer Placeholder 4">
            <a:extLst>
              <a:ext uri="{FF2B5EF4-FFF2-40B4-BE49-F238E27FC236}">
                <a16:creationId xmlns:a16="http://schemas.microsoft.com/office/drawing/2014/main" id="{3AF2C3AD-6075-E248-A216-A4573FC1C567}"/>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6" name="Slide Number Placeholder 5">
            <a:extLst>
              <a:ext uri="{FF2B5EF4-FFF2-40B4-BE49-F238E27FC236}">
                <a16:creationId xmlns:a16="http://schemas.microsoft.com/office/drawing/2014/main" id="{6137662B-4F43-0642-81DA-C97C43ED355A}"/>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266199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7936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FD073-3E6D-3D41-AB40-9E6CD5B90EA0}"/>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CY"/>
          </a:p>
        </p:txBody>
      </p:sp>
      <p:sp>
        <p:nvSpPr>
          <p:cNvPr id="3" name="Text Placeholder 2">
            <a:extLst>
              <a:ext uri="{FF2B5EF4-FFF2-40B4-BE49-F238E27FC236}">
                <a16:creationId xmlns:a16="http://schemas.microsoft.com/office/drawing/2014/main" id="{04FCE4A2-DDFE-B24F-BB26-E01258EAA7E2}"/>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FD915C1-7CB3-4443-9708-51ECE6454862}"/>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12/14/2023</a:t>
            </a:fld>
            <a:endParaRPr lang="en-CY"/>
          </a:p>
        </p:txBody>
      </p:sp>
      <p:sp>
        <p:nvSpPr>
          <p:cNvPr id="5" name="Footer Placeholder 4">
            <a:extLst>
              <a:ext uri="{FF2B5EF4-FFF2-40B4-BE49-F238E27FC236}">
                <a16:creationId xmlns:a16="http://schemas.microsoft.com/office/drawing/2014/main" id="{D872A8DB-775D-A34A-A693-D9B1DA203FD4}"/>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6" name="Slide Number Placeholder 5">
            <a:extLst>
              <a:ext uri="{FF2B5EF4-FFF2-40B4-BE49-F238E27FC236}">
                <a16:creationId xmlns:a16="http://schemas.microsoft.com/office/drawing/2014/main" id="{99C8FE6D-52BD-AB46-BFDF-6EF3F53DDE7F}"/>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1174909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9AB2A-7878-4844-BA08-416A55557EAA}"/>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CY"/>
          </a:p>
        </p:txBody>
      </p:sp>
      <p:sp>
        <p:nvSpPr>
          <p:cNvPr id="3" name="Content Placeholder 2">
            <a:extLst>
              <a:ext uri="{FF2B5EF4-FFF2-40B4-BE49-F238E27FC236}">
                <a16:creationId xmlns:a16="http://schemas.microsoft.com/office/drawing/2014/main" id="{A6B7DB9F-9A1E-B848-B96E-F391011A3ADD}"/>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Content Placeholder 3">
            <a:extLst>
              <a:ext uri="{FF2B5EF4-FFF2-40B4-BE49-F238E27FC236}">
                <a16:creationId xmlns:a16="http://schemas.microsoft.com/office/drawing/2014/main" id="{D3EAF323-17E3-0C4F-84D3-38B71922044D}"/>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5" name="Date Placeholder 4">
            <a:extLst>
              <a:ext uri="{FF2B5EF4-FFF2-40B4-BE49-F238E27FC236}">
                <a16:creationId xmlns:a16="http://schemas.microsoft.com/office/drawing/2014/main" id="{18C4102A-60B2-4048-885E-D9CFD015D3D6}"/>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12/14/2023</a:t>
            </a:fld>
            <a:endParaRPr lang="en-CY"/>
          </a:p>
        </p:txBody>
      </p:sp>
      <p:sp>
        <p:nvSpPr>
          <p:cNvPr id="6" name="Footer Placeholder 5">
            <a:extLst>
              <a:ext uri="{FF2B5EF4-FFF2-40B4-BE49-F238E27FC236}">
                <a16:creationId xmlns:a16="http://schemas.microsoft.com/office/drawing/2014/main" id="{0360DC49-B76E-2F47-8D3D-9D25F060FA38}"/>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7" name="Slide Number Placeholder 6">
            <a:extLst>
              <a:ext uri="{FF2B5EF4-FFF2-40B4-BE49-F238E27FC236}">
                <a16:creationId xmlns:a16="http://schemas.microsoft.com/office/drawing/2014/main" id="{8CEDD485-4E32-3748-9C5B-3FCB25DE41FD}"/>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3391293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1D621-AA32-B44C-B313-00E0F739F93B}"/>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CY"/>
          </a:p>
        </p:txBody>
      </p:sp>
      <p:sp>
        <p:nvSpPr>
          <p:cNvPr id="3" name="Text Placeholder 2">
            <a:extLst>
              <a:ext uri="{FF2B5EF4-FFF2-40B4-BE49-F238E27FC236}">
                <a16:creationId xmlns:a16="http://schemas.microsoft.com/office/drawing/2014/main" id="{693AB5A5-B625-5E46-B358-E380D7763806}"/>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4312E03-27EF-2C42-97F4-B0290E7F1780}"/>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5" name="Text Placeholder 4">
            <a:extLst>
              <a:ext uri="{FF2B5EF4-FFF2-40B4-BE49-F238E27FC236}">
                <a16:creationId xmlns:a16="http://schemas.microsoft.com/office/drawing/2014/main" id="{CBBDC275-0773-244F-A08F-B2ED1D2D3F6D}"/>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5BC9FE3-4E92-2D4A-A0CF-B8E868258001}"/>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7" name="Date Placeholder 6">
            <a:extLst>
              <a:ext uri="{FF2B5EF4-FFF2-40B4-BE49-F238E27FC236}">
                <a16:creationId xmlns:a16="http://schemas.microsoft.com/office/drawing/2014/main" id="{2061C273-E337-C74A-B848-56C8F4AA489B}"/>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12/14/2023</a:t>
            </a:fld>
            <a:endParaRPr lang="en-CY"/>
          </a:p>
        </p:txBody>
      </p:sp>
      <p:sp>
        <p:nvSpPr>
          <p:cNvPr id="8" name="Footer Placeholder 7">
            <a:extLst>
              <a:ext uri="{FF2B5EF4-FFF2-40B4-BE49-F238E27FC236}">
                <a16:creationId xmlns:a16="http://schemas.microsoft.com/office/drawing/2014/main" id="{384D205C-D2CF-1243-9ED7-F49F03500A4D}"/>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9" name="Slide Number Placeholder 8">
            <a:extLst>
              <a:ext uri="{FF2B5EF4-FFF2-40B4-BE49-F238E27FC236}">
                <a16:creationId xmlns:a16="http://schemas.microsoft.com/office/drawing/2014/main" id="{2C589C88-B31B-5848-A8A1-311ADA268746}"/>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3121127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7EBD9-A0A6-C14F-9B6D-8F0C3BEC359D}"/>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CY"/>
          </a:p>
        </p:txBody>
      </p:sp>
      <p:sp>
        <p:nvSpPr>
          <p:cNvPr id="3" name="Date Placeholder 2">
            <a:extLst>
              <a:ext uri="{FF2B5EF4-FFF2-40B4-BE49-F238E27FC236}">
                <a16:creationId xmlns:a16="http://schemas.microsoft.com/office/drawing/2014/main" id="{CF2AFEA0-5F97-4646-A704-0541B6D63AA8}"/>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12/14/2023</a:t>
            </a:fld>
            <a:endParaRPr lang="en-CY"/>
          </a:p>
        </p:txBody>
      </p:sp>
      <p:sp>
        <p:nvSpPr>
          <p:cNvPr id="4" name="Footer Placeholder 3">
            <a:extLst>
              <a:ext uri="{FF2B5EF4-FFF2-40B4-BE49-F238E27FC236}">
                <a16:creationId xmlns:a16="http://schemas.microsoft.com/office/drawing/2014/main" id="{678E5281-2418-0E46-A6DA-7FFB5280B096}"/>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5" name="Slide Number Placeholder 4">
            <a:extLst>
              <a:ext uri="{FF2B5EF4-FFF2-40B4-BE49-F238E27FC236}">
                <a16:creationId xmlns:a16="http://schemas.microsoft.com/office/drawing/2014/main" id="{1E0C70B6-8DE4-6F4F-B7AF-3BCDA906EAE7}"/>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3965614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7D59B9-3B35-0A42-9C2B-72CC89B23C1E}"/>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12/14/2023</a:t>
            </a:fld>
            <a:endParaRPr lang="en-CY"/>
          </a:p>
        </p:txBody>
      </p:sp>
      <p:sp>
        <p:nvSpPr>
          <p:cNvPr id="3" name="Footer Placeholder 2">
            <a:extLst>
              <a:ext uri="{FF2B5EF4-FFF2-40B4-BE49-F238E27FC236}">
                <a16:creationId xmlns:a16="http://schemas.microsoft.com/office/drawing/2014/main" id="{A6D3369C-571D-2F42-848D-00A4E2027096}"/>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4" name="Slide Number Placeholder 3">
            <a:extLst>
              <a:ext uri="{FF2B5EF4-FFF2-40B4-BE49-F238E27FC236}">
                <a16:creationId xmlns:a16="http://schemas.microsoft.com/office/drawing/2014/main" id="{200DDCF2-E586-234A-8414-053DA3AC89AE}"/>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616959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B5764-87A6-9D4A-9783-C69D203D3CD9}"/>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CY"/>
          </a:p>
        </p:txBody>
      </p:sp>
      <p:sp>
        <p:nvSpPr>
          <p:cNvPr id="3" name="Content Placeholder 2">
            <a:extLst>
              <a:ext uri="{FF2B5EF4-FFF2-40B4-BE49-F238E27FC236}">
                <a16:creationId xmlns:a16="http://schemas.microsoft.com/office/drawing/2014/main" id="{1B5470FB-CC44-7A4C-B140-AE2D8D67FBA4}"/>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Text Placeholder 3">
            <a:extLst>
              <a:ext uri="{FF2B5EF4-FFF2-40B4-BE49-F238E27FC236}">
                <a16:creationId xmlns:a16="http://schemas.microsoft.com/office/drawing/2014/main" id="{2B36462B-5B47-7A48-A7DC-D204CD661487}"/>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142014-F4A9-1645-8C52-533AA176FFE2}"/>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12/14/2023</a:t>
            </a:fld>
            <a:endParaRPr lang="en-CY"/>
          </a:p>
        </p:txBody>
      </p:sp>
      <p:sp>
        <p:nvSpPr>
          <p:cNvPr id="6" name="Footer Placeholder 5">
            <a:extLst>
              <a:ext uri="{FF2B5EF4-FFF2-40B4-BE49-F238E27FC236}">
                <a16:creationId xmlns:a16="http://schemas.microsoft.com/office/drawing/2014/main" id="{ADB87C68-4E9E-F14F-B3B6-F2271F87942F}"/>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7" name="Slide Number Placeholder 6">
            <a:extLst>
              <a:ext uri="{FF2B5EF4-FFF2-40B4-BE49-F238E27FC236}">
                <a16:creationId xmlns:a16="http://schemas.microsoft.com/office/drawing/2014/main" id="{D780F8C8-5835-F046-8E1B-BCF4EB37A137}"/>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1250534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09CC5-8BFF-124D-BE37-C232C8D3905A}"/>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CY"/>
          </a:p>
        </p:txBody>
      </p:sp>
      <p:sp>
        <p:nvSpPr>
          <p:cNvPr id="3" name="Picture Placeholder 2">
            <a:extLst>
              <a:ext uri="{FF2B5EF4-FFF2-40B4-BE49-F238E27FC236}">
                <a16:creationId xmlns:a16="http://schemas.microsoft.com/office/drawing/2014/main" id="{EC4EBB8B-FA2F-E940-A4F9-AB35CD2DC611}"/>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Y"/>
          </a:p>
        </p:txBody>
      </p:sp>
      <p:sp>
        <p:nvSpPr>
          <p:cNvPr id="4" name="Text Placeholder 3">
            <a:extLst>
              <a:ext uri="{FF2B5EF4-FFF2-40B4-BE49-F238E27FC236}">
                <a16:creationId xmlns:a16="http://schemas.microsoft.com/office/drawing/2014/main" id="{DBB946CA-91C5-1C4B-8CC6-DCD190B39189}"/>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62B849-18CF-184F-9084-78E931BF3F0F}"/>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12/14/2023</a:t>
            </a:fld>
            <a:endParaRPr lang="en-CY"/>
          </a:p>
        </p:txBody>
      </p:sp>
      <p:sp>
        <p:nvSpPr>
          <p:cNvPr id="6" name="Footer Placeholder 5">
            <a:extLst>
              <a:ext uri="{FF2B5EF4-FFF2-40B4-BE49-F238E27FC236}">
                <a16:creationId xmlns:a16="http://schemas.microsoft.com/office/drawing/2014/main" id="{15ABE2F3-0EBD-6D40-9987-999A290D353F}"/>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7" name="Slide Number Placeholder 6">
            <a:extLst>
              <a:ext uri="{FF2B5EF4-FFF2-40B4-BE49-F238E27FC236}">
                <a16:creationId xmlns:a16="http://schemas.microsoft.com/office/drawing/2014/main" id="{2411CC77-2F99-0D4E-BE58-A636B481986C}"/>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2357099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Logo, company name&#10;&#10;Description automatically generated">
            <a:extLst>
              <a:ext uri="{FF2B5EF4-FFF2-40B4-BE49-F238E27FC236}">
                <a16:creationId xmlns:a16="http://schemas.microsoft.com/office/drawing/2014/main" id="{3504FB8A-8652-4341-8586-79CD5E16DF6C}"/>
              </a:ext>
            </a:extLst>
          </p:cNvPr>
          <p:cNvPicPr>
            <a:picLocks noChangeAspect="1"/>
          </p:cNvPicPr>
          <p:nvPr userDrawn="1"/>
        </p:nvPicPr>
        <p:blipFill>
          <a:blip r:embed="rId13"/>
          <a:stretch>
            <a:fillRect/>
          </a:stretch>
        </p:blipFill>
        <p:spPr>
          <a:xfrm>
            <a:off x="0" y="0"/>
            <a:ext cx="12165496" cy="6849704"/>
          </a:xfrm>
          <a:prstGeom prst="rect">
            <a:avLst/>
          </a:prstGeom>
        </p:spPr>
      </p:pic>
    </p:spTree>
    <p:extLst>
      <p:ext uri="{BB962C8B-B14F-4D97-AF65-F5344CB8AC3E}">
        <p14:creationId xmlns:p14="http://schemas.microsoft.com/office/powerpoint/2010/main" val="2683192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C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25.xml.rels><?xml version="1.0" encoding="UTF-8" standalone="yes"?>
<Relationships xmlns="http://schemas.openxmlformats.org/package/2006/relationships"><Relationship Id="rId3" Type="http://schemas.openxmlformats.org/officeDocument/2006/relationships/hyperlink" Target="https://webgate.ec.europa.eu/erasmus-esc/index/"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www.erasmusplus.cy/tcallp"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hyperlink" Target="https://ec.europa.eu/programmes/erasmus-plus/projects/" TargetMode="External"/><Relationship Id="rId4" Type="http://schemas.openxmlformats.org/officeDocument/2006/relationships/hyperlink" Target="https://www.facebook.com/diavioumathisis/"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32.xml"/><Relationship Id="rId1" Type="http://schemas.openxmlformats.org/officeDocument/2006/relationships/slideLayout" Target="../slideLayouts/slideLayout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33.xml.rels><?xml version="1.0" encoding="UTF-8" standalone="yes"?>
<Relationships xmlns="http://schemas.openxmlformats.org/package/2006/relationships"><Relationship Id="rId3" Type="http://schemas.openxmlformats.org/officeDocument/2006/relationships/hyperlink" Target="https://idep.org.cy/erasmus/odigos-programmatos/"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hyperlink" Target="https://idep.org.cy/erasmus/aitiseis/vasiki-drasi-2/" TargetMode="External"/><Relationship Id="rId4" Type="http://schemas.openxmlformats.org/officeDocument/2006/relationships/hyperlink" Target="https://idep.org.cy/erasmus/proskliseis-gia-aitiseis/"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mailto:tchristodoulidou@idep.org.cy" TargetMode="External"/><Relationship Id="rId2" Type="http://schemas.openxmlformats.org/officeDocument/2006/relationships/notesSlide" Target="../notesSlides/notesSlide34.xml"/><Relationship Id="rId1" Type="http://schemas.openxmlformats.org/officeDocument/2006/relationships/slideLayout" Target="../slideLayouts/slideLayout1.xml"/><Relationship Id="rId5" Type="http://schemas.openxmlformats.org/officeDocument/2006/relationships/hyperlink" Target="mailto:sleonidou@llp.org.cy" TargetMode="External"/><Relationship Id="rId4" Type="http://schemas.openxmlformats.org/officeDocument/2006/relationships/image" Target="../media/image5.png"/></Relationships>
</file>

<file path=ppt/slides/_rels/slide35.xml.rels><?xml version="1.0" encoding="UTF-8" standalone="yes"?>
<Relationships xmlns="http://schemas.openxmlformats.org/package/2006/relationships"><Relationship Id="rId3" Type="http://schemas.openxmlformats.org/officeDocument/2006/relationships/hyperlink" Target="mailto:tchristodoulidou@idep.org.cy"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2937206" y="32823"/>
            <a:ext cx="12012345" cy="523220"/>
          </a:xfrm>
          <a:prstGeom prst="rect">
            <a:avLst/>
          </a:prstGeom>
          <a:noFill/>
        </p:spPr>
        <p:txBody>
          <a:bodyPr wrap="square" rtlCol="0">
            <a:spAutoFit/>
          </a:bodyPr>
          <a:lstStyle/>
          <a:p>
            <a:pPr algn="ctr"/>
            <a:r>
              <a:rPr lang="el-GR" sz="2800" b="1" dirty="0">
                <a:solidFill>
                  <a:schemeClr val="bg1"/>
                </a:solidFill>
              </a:rPr>
              <a:t>ΜΑΓΝΗΤΟΣΚΟΠΗΣΗ ΣΕΜΙΝΑΡΙΩΝ</a:t>
            </a:r>
            <a:endParaRPr lang="en-GB" sz="2800" b="1" dirty="0">
              <a:solidFill>
                <a:schemeClr val="bg1"/>
              </a:solidFill>
            </a:endParaRPr>
          </a:p>
        </p:txBody>
      </p:sp>
      <p:sp>
        <p:nvSpPr>
          <p:cNvPr id="3" name="Rectangle 2"/>
          <p:cNvSpPr/>
          <p:nvPr/>
        </p:nvSpPr>
        <p:spPr>
          <a:xfrm>
            <a:off x="487587" y="993521"/>
            <a:ext cx="11323476" cy="6597191"/>
          </a:xfrm>
          <a:prstGeom prst="rect">
            <a:avLst/>
          </a:prstGeom>
        </p:spPr>
        <p:txBody>
          <a:bodyPr wrap="square">
            <a:spAutoFit/>
          </a:bodyPr>
          <a:lstStyle/>
          <a:p>
            <a:pPr marL="342900" lvl="1" indent="-342900" algn="ctr" defTabSz="1061355">
              <a:lnSpc>
                <a:spcPct val="90000"/>
              </a:lnSpc>
              <a:spcBef>
                <a:spcPct val="0"/>
              </a:spcBef>
              <a:spcAft>
                <a:spcPct val="15000"/>
              </a:spcAft>
              <a:buFont typeface="Wingdings" panose="05000000000000000000" pitchFamily="2" charset="2"/>
              <a:buChar char="ü"/>
            </a:pPr>
            <a:r>
              <a:rPr lang="el-GR" sz="2200" b="1" dirty="0">
                <a:solidFill>
                  <a:srgbClr val="002060"/>
                </a:solidFill>
                <a:cs typeface="Calibri" pitchFamily="34" charset="0"/>
              </a:rPr>
              <a:t>Η ΠΑΡΟΥΣΙΑΣΗ ΠΟΥ ΘΑ ΑΚΟΛΟΥΘΗΣΕΙ ΘΑ ΜΑΓΝΗΤΟΣΚΟΠΕΙΤΑΙ</a:t>
            </a:r>
            <a:r>
              <a:rPr lang="el-GR" sz="2200" dirty="0">
                <a:solidFill>
                  <a:srgbClr val="002060"/>
                </a:solidFill>
                <a:cs typeface="Calibri" pitchFamily="34" charset="0"/>
              </a:rPr>
              <a:t>.</a:t>
            </a:r>
          </a:p>
          <a:p>
            <a:pPr marL="0" lvl="1" algn="ctr" defTabSz="1061355">
              <a:lnSpc>
                <a:spcPct val="90000"/>
              </a:lnSpc>
              <a:spcBef>
                <a:spcPct val="0"/>
              </a:spcBef>
              <a:spcAft>
                <a:spcPct val="15000"/>
              </a:spcAft>
            </a:pPr>
            <a:endParaRPr lang="el-GR" sz="2200" dirty="0">
              <a:solidFill>
                <a:srgbClr val="002060"/>
              </a:solidFill>
              <a:cs typeface="Calibri" pitchFamily="34" charset="0"/>
            </a:endParaRPr>
          </a:p>
          <a:p>
            <a:pPr marL="342900" lvl="1" indent="-342900" algn="ctr" defTabSz="1061355">
              <a:lnSpc>
                <a:spcPct val="90000"/>
              </a:lnSpc>
              <a:spcBef>
                <a:spcPct val="0"/>
              </a:spcBef>
              <a:spcAft>
                <a:spcPct val="15000"/>
              </a:spcAft>
              <a:buFont typeface="Wingdings" panose="05000000000000000000" pitchFamily="2" charset="2"/>
              <a:buChar char="ü"/>
            </a:pPr>
            <a:r>
              <a:rPr lang="el-GR" sz="2200" dirty="0">
                <a:solidFill>
                  <a:srgbClr val="002060"/>
                </a:solidFill>
                <a:cs typeface="Calibri" pitchFamily="34" charset="0"/>
              </a:rPr>
              <a:t>ΟΙ ΕΡΩΤΗΣΕΙΣ ΠΟΥ ΘΑ ΥΠΟΒΑΛΛΟΝΤΑΙ ΜΕΣΩ </a:t>
            </a:r>
            <a:r>
              <a:rPr lang="en-GB" sz="2200" dirty="0">
                <a:solidFill>
                  <a:srgbClr val="002060"/>
                </a:solidFill>
                <a:cs typeface="Calibri" pitchFamily="34" charset="0"/>
              </a:rPr>
              <a:t>CHAT</a:t>
            </a:r>
            <a:r>
              <a:rPr lang="el-GR" sz="2200" dirty="0">
                <a:solidFill>
                  <a:srgbClr val="002060"/>
                </a:solidFill>
                <a:cs typeface="Calibri" pitchFamily="34" charset="0"/>
              </a:rPr>
              <a:t>, ΚΑΤΑ ΤΗ ΔΙΑΡΚΕΙΑ ΤΗΣ ΠΑΡΟΥΣΙΑΣΗΣ,</a:t>
            </a:r>
            <a:r>
              <a:rPr lang="en-GB" sz="2200" dirty="0">
                <a:solidFill>
                  <a:srgbClr val="002060"/>
                </a:solidFill>
                <a:cs typeface="Calibri" pitchFamily="34" charset="0"/>
              </a:rPr>
              <a:t> </a:t>
            </a:r>
            <a:r>
              <a:rPr lang="el-GR" sz="2200" u="sng" dirty="0">
                <a:solidFill>
                  <a:srgbClr val="002060"/>
                </a:solidFill>
                <a:cs typeface="Calibri" pitchFamily="34" charset="0"/>
              </a:rPr>
              <a:t>ΔΕ ΘΑ ΦΑΙΝΟΝΤΑΙ</a:t>
            </a:r>
            <a:r>
              <a:rPr lang="el-GR" sz="2200" dirty="0">
                <a:solidFill>
                  <a:srgbClr val="002060"/>
                </a:solidFill>
                <a:cs typeface="Calibri" pitchFamily="34" charset="0"/>
              </a:rPr>
              <a:t> ΣΤΗ ΜΑΓΝΗΤΟΣΚΟΠΗΣΗ.</a:t>
            </a:r>
          </a:p>
          <a:p>
            <a:pPr marL="0" lvl="1" algn="ctr" defTabSz="1061355">
              <a:lnSpc>
                <a:spcPct val="90000"/>
              </a:lnSpc>
              <a:spcBef>
                <a:spcPct val="0"/>
              </a:spcBef>
              <a:spcAft>
                <a:spcPct val="15000"/>
              </a:spcAft>
            </a:pPr>
            <a:endParaRPr lang="el-GR" sz="2200" dirty="0">
              <a:solidFill>
                <a:srgbClr val="002060"/>
              </a:solidFill>
              <a:cs typeface="Calibri" pitchFamily="34" charset="0"/>
            </a:endParaRPr>
          </a:p>
          <a:p>
            <a:pPr marL="342900" lvl="1" indent="-342900" algn="ctr" defTabSz="1061355">
              <a:lnSpc>
                <a:spcPct val="90000"/>
              </a:lnSpc>
              <a:spcBef>
                <a:spcPct val="0"/>
              </a:spcBef>
              <a:spcAft>
                <a:spcPct val="15000"/>
              </a:spcAft>
              <a:buFont typeface="Wingdings" panose="05000000000000000000" pitchFamily="2" charset="2"/>
              <a:buChar char="ü"/>
            </a:pPr>
            <a:r>
              <a:rPr lang="el-GR" sz="2200" dirty="0">
                <a:solidFill>
                  <a:srgbClr val="002060"/>
                </a:solidFill>
                <a:cs typeface="Calibri" pitchFamily="34" charset="0"/>
              </a:rPr>
              <a:t>ΟΙ ΕΡΩΤΗΣΕΙΣ ΠΟΥ ΘΑ ΥΠΟΒΑΛΛΟΝΤΑΙ ΠΡΟΦΟΡΙΚΑ, ΚΑΤΑ ΤΗ ΔΙΑΡΚΕΙΑ ΤΗΣ ΠΑΡΟΥΣΙΑΣΗΣ, </a:t>
            </a:r>
            <a:r>
              <a:rPr lang="el-GR" sz="2200" u="sng" dirty="0">
                <a:solidFill>
                  <a:srgbClr val="002060"/>
                </a:solidFill>
                <a:cs typeface="Calibri" pitchFamily="34" charset="0"/>
              </a:rPr>
              <a:t>ΘΑ ΦΑΙΝΟΝΤΑΙ</a:t>
            </a:r>
            <a:r>
              <a:rPr lang="el-GR" sz="2200" dirty="0">
                <a:solidFill>
                  <a:srgbClr val="002060"/>
                </a:solidFill>
                <a:cs typeface="Calibri" pitchFamily="34" charset="0"/>
              </a:rPr>
              <a:t>  ΣΤΗ ΜΑΓΝΗΤΟΣΚΟΠΗΣΗ. </a:t>
            </a:r>
          </a:p>
          <a:p>
            <a:pPr marL="0" lvl="1" algn="ctr" defTabSz="1061355">
              <a:lnSpc>
                <a:spcPct val="90000"/>
              </a:lnSpc>
              <a:spcBef>
                <a:spcPct val="0"/>
              </a:spcBef>
              <a:spcAft>
                <a:spcPct val="15000"/>
              </a:spcAft>
            </a:pPr>
            <a:endParaRPr lang="el-GR" sz="2200" dirty="0">
              <a:solidFill>
                <a:srgbClr val="002060"/>
              </a:solidFill>
              <a:cs typeface="Calibri" pitchFamily="34" charset="0"/>
            </a:endParaRPr>
          </a:p>
          <a:p>
            <a:pPr marL="342900" lvl="1" indent="-342900" algn="ctr" defTabSz="1061355">
              <a:lnSpc>
                <a:spcPct val="90000"/>
              </a:lnSpc>
              <a:spcBef>
                <a:spcPct val="0"/>
              </a:spcBef>
              <a:spcAft>
                <a:spcPct val="15000"/>
              </a:spcAft>
              <a:buFont typeface="Wingdings" panose="05000000000000000000" pitchFamily="2" charset="2"/>
              <a:buChar char="ü"/>
            </a:pPr>
            <a:r>
              <a:rPr lang="el-GR" sz="2200" dirty="0">
                <a:solidFill>
                  <a:srgbClr val="002060"/>
                </a:solidFill>
                <a:cs typeface="Calibri" pitchFamily="34" charset="0"/>
              </a:rPr>
              <a:t>ΘΑ ΔΟΘΕΙ ΕΥΛΟΓΟΣ ΧΡΟΝΟΣ ΓΙΑ ΥΠΟΒΟΛΗ ΕΡΩΤΗΣΕΩΝ, ΑΦΟΥ ΟΛΟΚΛΗΡΩΘΕΙ Η ΠΑΡΟΥΣΙΑΣΗ. </a:t>
            </a:r>
            <a:r>
              <a:rPr lang="el-GR" sz="2200" b="1" dirty="0">
                <a:solidFill>
                  <a:srgbClr val="002060"/>
                </a:solidFill>
                <a:cs typeface="Calibri" pitchFamily="34" charset="0"/>
              </a:rPr>
              <a:t>Η ΕΝΟΤΗΤΑ ΕΡΩΤΗΣΕΩΝ-ΑΠΑΝΤΗΣΕΩΝ ΔΕ ΘΑ ΜΑΓΝΗΤΟΣΚΟΠΕΙΤΑΙ.  </a:t>
            </a:r>
          </a:p>
          <a:p>
            <a:pPr marL="0" lvl="1" algn="ctr" defTabSz="1061355">
              <a:lnSpc>
                <a:spcPct val="90000"/>
              </a:lnSpc>
              <a:spcBef>
                <a:spcPct val="0"/>
              </a:spcBef>
              <a:spcAft>
                <a:spcPct val="15000"/>
              </a:spcAft>
            </a:pPr>
            <a:endParaRPr lang="en-GB" sz="2200" b="1" dirty="0">
              <a:solidFill>
                <a:srgbClr val="002060"/>
              </a:solidFill>
              <a:cs typeface="Calibri" pitchFamily="34" charset="0"/>
            </a:endParaRPr>
          </a:p>
          <a:p>
            <a:pPr marL="342900" lvl="1" indent="-342900" algn="ctr" defTabSz="1061355">
              <a:lnSpc>
                <a:spcPct val="90000"/>
              </a:lnSpc>
              <a:spcBef>
                <a:spcPct val="0"/>
              </a:spcBef>
              <a:spcAft>
                <a:spcPct val="15000"/>
              </a:spcAft>
              <a:buFont typeface="Wingdings" panose="05000000000000000000" pitchFamily="2" charset="2"/>
              <a:buChar char="ü"/>
            </a:pPr>
            <a:r>
              <a:rPr lang="el-GR" sz="2200" b="1" dirty="0">
                <a:solidFill>
                  <a:srgbClr val="002060"/>
                </a:solidFill>
                <a:cs typeface="Calibri" pitchFamily="34" charset="0"/>
              </a:rPr>
              <a:t>ΟΣΟΙ ΥΠΟΒΑΛΕΤΕ ΠΡΟΦΟΡΙΚΑ ΕΡΩΤΗΜΑΤΑ, ΚΑΤΑ ΤΗ ΔΙΑΡΚΕΙΑ ΤΗΣ ΠΑΡΟΥΣΙΑΣΗΣ ΚΑΙ ΟΧΙ ΜΕ ΤΟ ΠΕΡΑΣ ΤΗΣ, ΠΑΡΕΧΕΤΕ ΑΥΤΟΜΑΤΑ ΤΗ ΣΥΓΚΑΤΑΘΕΣΗ ΣΑΣ ΣΤΟ ΙΔΕΠ ΔΙΑ ΒΙΟΥ ΜΑΘΗΣΗΣ ΓΙΑ ΠΡΟΒΟΛΗ ΤΩΝ ΠΡΟΣΩΠΙΚΩΝ ΣΑΣ ΔΕΔΟΜΕΝΩΝ</a:t>
            </a:r>
            <a:r>
              <a:rPr lang="en-GB" sz="2200" b="1" dirty="0">
                <a:solidFill>
                  <a:srgbClr val="002060"/>
                </a:solidFill>
                <a:cs typeface="Calibri" pitchFamily="34" charset="0"/>
              </a:rPr>
              <a:t> </a:t>
            </a:r>
            <a:r>
              <a:rPr lang="el-GR" sz="2200" b="1" dirty="0">
                <a:solidFill>
                  <a:srgbClr val="002060"/>
                </a:solidFill>
                <a:cs typeface="Calibri" pitchFamily="34" charset="0"/>
              </a:rPr>
              <a:t>ΣΤΟ ΜΑΓΝΗΤΟΣΚΟΠΗΜΕΝΟ ΑΡΧΕΙΟ</a:t>
            </a:r>
            <a:endParaRPr lang="en-GB" sz="2200" b="1" dirty="0">
              <a:solidFill>
                <a:srgbClr val="002060"/>
              </a:solidFill>
              <a:cs typeface="Calibri" pitchFamily="34" charset="0"/>
            </a:endParaRPr>
          </a:p>
          <a:p>
            <a:pPr marL="0" lvl="1" algn="ctr" defTabSz="1061355">
              <a:lnSpc>
                <a:spcPct val="90000"/>
              </a:lnSpc>
              <a:spcBef>
                <a:spcPct val="0"/>
              </a:spcBef>
              <a:spcAft>
                <a:spcPct val="15000"/>
              </a:spcAft>
            </a:pPr>
            <a:endParaRPr lang="el-GR" sz="2200" dirty="0">
              <a:solidFill>
                <a:srgbClr val="002060"/>
              </a:solidFill>
              <a:cs typeface="Calibri" pitchFamily="34" charset="0"/>
            </a:endParaRPr>
          </a:p>
          <a:p>
            <a:pPr marL="285750" lvl="1" indent="-285750" defTabSz="1061355">
              <a:lnSpc>
                <a:spcPct val="90000"/>
              </a:lnSpc>
              <a:spcBef>
                <a:spcPct val="0"/>
              </a:spcBef>
              <a:spcAft>
                <a:spcPct val="15000"/>
              </a:spcAft>
              <a:buFont typeface="Wingdings" panose="05000000000000000000" pitchFamily="2" charset="2"/>
              <a:buChar char="Ø"/>
            </a:pPr>
            <a:r>
              <a:rPr lang="en-GB" b="1">
                <a:solidFill>
                  <a:schemeClr val="bg1"/>
                </a:solidFill>
              </a:rPr>
              <a:t>UM</a:t>
            </a:r>
            <a:endParaRPr lang="en-GB" b="1" dirty="0">
              <a:solidFill>
                <a:schemeClr val="bg1"/>
              </a:solidFill>
            </a:endParaRPr>
          </a:p>
          <a:p>
            <a:pPr lvl="1" indent="-457200" defTabSz="1061355">
              <a:lnSpc>
                <a:spcPct val="90000"/>
              </a:lnSpc>
              <a:spcBef>
                <a:spcPct val="0"/>
              </a:spcBef>
              <a:spcAft>
                <a:spcPct val="15000"/>
              </a:spcAft>
              <a:buFont typeface="+mj-lt"/>
              <a:buAutoNum type="arabicPeriod"/>
            </a:pPr>
            <a:r>
              <a:rPr lang="en-GB" b="1" dirty="0">
                <a:solidFill>
                  <a:schemeClr val="bg1"/>
                </a:solidFill>
              </a:rPr>
              <a:t>LOREM IPSUM</a:t>
            </a:r>
          </a:p>
          <a:p>
            <a:pPr lvl="1" indent="-457200" defTabSz="1061355">
              <a:lnSpc>
                <a:spcPct val="90000"/>
              </a:lnSpc>
              <a:spcBef>
                <a:spcPct val="0"/>
              </a:spcBef>
              <a:spcAft>
                <a:spcPct val="15000"/>
              </a:spcAft>
              <a:buFont typeface="+mj-lt"/>
              <a:buAutoNum type="arabicPeriod"/>
            </a:pPr>
            <a:endParaRPr lang="en-GB" dirty="0">
              <a:solidFill>
                <a:srgbClr val="1F497D">
                  <a:lumMod val="75000"/>
                </a:srgbClr>
              </a:solidFill>
              <a:cs typeface="Calibri" pitchFamily="34" charset="0"/>
            </a:endParaRPr>
          </a:p>
          <a:p>
            <a:pPr marL="0" lvl="1" defTabSz="1061355">
              <a:lnSpc>
                <a:spcPct val="90000"/>
              </a:lnSpc>
              <a:spcBef>
                <a:spcPct val="0"/>
              </a:spcBef>
              <a:spcAft>
                <a:spcPct val="15000"/>
              </a:spcAft>
            </a:pPr>
            <a:endParaRPr lang="en-US" dirty="0">
              <a:solidFill>
                <a:srgbClr val="1F497D">
                  <a:lumMod val="75000"/>
                </a:srgbClr>
              </a:solidFill>
              <a:cs typeface="Calibri" pitchFamily="34" charset="0"/>
            </a:endParaRPr>
          </a:p>
        </p:txBody>
      </p:sp>
    </p:spTree>
    <p:extLst>
      <p:ext uri="{BB962C8B-B14F-4D97-AF65-F5344CB8AC3E}">
        <p14:creationId xmlns:p14="http://schemas.microsoft.com/office/powerpoint/2010/main" val="11692400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805647" y="113121"/>
            <a:ext cx="12810835" cy="523220"/>
          </a:xfrm>
          <a:prstGeom prst="rect">
            <a:avLst/>
          </a:prstGeom>
          <a:noFill/>
        </p:spPr>
        <p:txBody>
          <a:bodyPr wrap="square" rtlCol="0">
            <a:spAutoFit/>
          </a:bodyPr>
          <a:lstStyle/>
          <a:p>
            <a:pPr algn="ctr"/>
            <a:r>
              <a:rPr lang="el-GR" sz="2800" b="1" dirty="0">
                <a:solidFill>
                  <a:schemeClr val="bg1"/>
                </a:solidFill>
              </a:rPr>
              <a:t>ΚΑΤΑΛΗΚΤΙΚΕΣ ΗΜΕΡΟΜΗΝΙΕΣ – ΤΟΜΕΙΣ ΕΚΠΑΙΔΕΥΣΗΣ ΚΑΙ ΚΑΤΑΡΤΙΣΗΣ</a:t>
            </a:r>
          </a:p>
        </p:txBody>
      </p:sp>
      <p:graphicFrame>
        <p:nvGraphicFramePr>
          <p:cNvPr id="5" name="Table 4"/>
          <p:cNvGraphicFramePr>
            <a:graphicFrameLocks noGrp="1"/>
          </p:cNvGraphicFramePr>
          <p:nvPr>
            <p:extLst>
              <p:ext uri="{D42A27DB-BD31-4B8C-83A1-F6EECF244321}">
                <p14:modId xmlns:p14="http://schemas.microsoft.com/office/powerpoint/2010/main" val="3223991877"/>
              </p:ext>
            </p:extLst>
          </p:nvPr>
        </p:nvGraphicFramePr>
        <p:xfrm>
          <a:off x="807822" y="939110"/>
          <a:ext cx="10778589" cy="5270205"/>
        </p:xfrm>
        <a:graphic>
          <a:graphicData uri="http://schemas.openxmlformats.org/drawingml/2006/table">
            <a:tbl>
              <a:tblPr firstRow="1" firstCol="1" lastRow="1" lastCol="1" bandRow="1" bandCol="1"/>
              <a:tblGrid>
                <a:gridCol w="6158462">
                  <a:extLst>
                    <a:ext uri="{9D8B030D-6E8A-4147-A177-3AD203B41FA5}">
                      <a16:colId xmlns:a16="http://schemas.microsoft.com/office/drawing/2014/main" val="3912380731"/>
                    </a:ext>
                  </a:extLst>
                </a:gridCol>
                <a:gridCol w="4620127">
                  <a:extLst>
                    <a:ext uri="{9D8B030D-6E8A-4147-A177-3AD203B41FA5}">
                      <a16:colId xmlns:a16="http://schemas.microsoft.com/office/drawing/2014/main" val="20001"/>
                    </a:ext>
                  </a:extLst>
                </a:gridCol>
              </a:tblGrid>
              <a:tr h="633037">
                <a:tc>
                  <a:txBody>
                    <a:bodyPr/>
                    <a:lstStyle/>
                    <a:p>
                      <a:pPr algn="ctr">
                        <a:lnSpc>
                          <a:spcPct val="115000"/>
                        </a:lnSpc>
                        <a:spcAft>
                          <a:spcPts val="0"/>
                        </a:spcAft>
                      </a:pPr>
                      <a:r>
                        <a:rPr lang="en-US" sz="1800" b="1" dirty="0">
                          <a:effectLst/>
                          <a:latin typeface="Verdana" panose="020B0604030504040204" pitchFamily="34" charset="0"/>
                          <a:ea typeface="Verdana" panose="020B0604030504040204" pitchFamily="34" charset="0"/>
                          <a:cs typeface="Calibri" panose="020F0502020204030204" pitchFamily="34" charset="0"/>
                        </a:rPr>
                        <a:t>Δρά</a:t>
                      </a:r>
                      <a:r>
                        <a:rPr lang="en-US" sz="1800" b="1" spc="-5" dirty="0">
                          <a:effectLst/>
                          <a:latin typeface="Verdana" panose="020B0604030504040204" pitchFamily="34" charset="0"/>
                          <a:ea typeface="Verdana" panose="020B0604030504040204" pitchFamily="34" charset="0"/>
                          <a:cs typeface="Calibri" panose="020F0502020204030204" pitchFamily="34" charset="0"/>
                        </a:rPr>
                        <a:t>σ</a:t>
                      </a:r>
                      <a:r>
                        <a:rPr lang="en-US" sz="1800" b="1" dirty="0">
                          <a:effectLst/>
                          <a:latin typeface="Verdana" panose="020B0604030504040204" pitchFamily="34" charset="0"/>
                          <a:ea typeface="Verdana" panose="020B0604030504040204" pitchFamily="34" charset="0"/>
                          <a:cs typeface="Calibri" panose="020F0502020204030204" pitchFamily="34" charset="0"/>
                        </a:rPr>
                        <a:t>η</a:t>
                      </a:r>
                      <a:endParaRPr lang="en-GB" sz="1800" dirty="0">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b="1" spc="5" dirty="0">
                          <a:effectLst/>
                          <a:latin typeface="Verdana" panose="020B0604030504040204" pitchFamily="34" charset="0"/>
                          <a:ea typeface="Verdana" panose="020B0604030504040204" pitchFamily="34" charset="0"/>
                          <a:cs typeface="Calibri" panose="020F0502020204030204" pitchFamily="34" charset="0"/>
                        </a:rPr>
                        <a:t>Κ</a:t>
                      </a:r>
                      <a:r>
                        <a:rPr lang="en-US" sz="1800" b="1" dirty="0">
                          <a:effectLst/>
                          <a:latin typeface="Verdana" panose="020B0604030504040204" pitchFamily="34" charset="0"/>
                          <a:ea typeface="Verdana" panose="020B0604030504040204" pitchFamily="34" charset="0"/>
                          <a:cs typeface="Calibri" panose="020F0502020204030204" pitchFamily="34" charset="0"/>
                        </a:rPr>
                        <a:t>α</a:t>
                      </a:r>
                      <a:r>
                        <a:rPr lang="en-US" sz="1800" b="1" spc="-5" dirty="0">
                          <a:effectLst/>
                          <a:latin typeface="Verdana" panose="020B0604030504040204" pitchFamily="34" charset="0"/>
                          <a:ea typeface="Verdana" panose="020B0604030504040204" pitchFamily="34" charset="0"/>
                          <a:cs typeface="Calibri" panose="020F0502020204030204" pitchFamily="34" charset="0"/>
                        </a:rPr>
                        <a:t>τ</a:t>
                      </a:r>
                      <a:r>
                        <a:rPr lang="en-US" sz="1800" b="1" dirty="0">
                          <a:effectLst/>
                          <a:latin typeface="Verdana" panose="020B0604030504040204" pitchFamily="34" charset="0"/>
                          <a:ea typeface="Verdana" panose="020B0604030504040204" pitchFamily="34" charset="0"/>
                          <a:cs typeface="Calibri" panose="020F0502020204030204" pitchFamily="34" charset="0"/>
                        </a:rPr>
                        <a:t>α</a:t>
                      </a:r>
                      <a:r>
                        <a:rPr lang="en-US" sz="1800" b="1" spc="5" dirty="0" err="1">
                          <a:effectLst/>
                          <a:latin typeface="Verdana" panose="020B0604030504040204" pitchFamily="34" charset="0"/>
                          <a:ea typeface="Verdana" panose="020B0604030504040204" pitchFamily="34" charset="0"/>
                          <a:cs typeface="Calibri" panose="020F0502020204030204" pitchFamily="34" charset="0"/>
                        </a:rPr>
                        <a:t>λ</a:t>
                      </a:r>
                      <a:r>
                        <a:rPr lang="en-US" sz="1800" b="1" spc="-5" dirty="0" err="1">
                          <a:effectLst/>
                          <a:latin typeface="Verdana" panose="020B0604030504040204" pitchFamily="34" charset="0"/>
                          <a:ea typeface="Verdana" panose="020B0604030504040204" pitchFamily="34" charset="0"/>
                          <a:cs typeface="Calibri" panose="020F0502020204030204" pitchFamily="34" charset="0"/>
                        </a:rPr>
                        <a:t>η</a:t>
                      </a:r>
                      <a:r>
                        <a:rPr lang="en-US" sz="1800" b="1" dirty="0" err="1">
                          <a:effectLst/>
                          <a:latin typeface="Verdana" panose="020B0604030504040204" pitchFamily="34" charset="0"/>
                          <a:ea typeface="Verdana" panose="020B0604030504040204" pitchFamily="34" charset="0"/>
                          <a:cs typeface="Calibri" panose="020F0502020204030204" pitchFamily="34" charset="0"/>
                        </a:rPr>
                        <a:t>κ</a:t>
                      </a:r>
                      <a:r>
                        <a:rPr lang="en-US" sz="1800" b="1" spc="-5" dirty="0" err="1">
                          <a:effectLst/>
                          <a:latin typeface="Verdana" panose="020B0604030504040204" pitchFamily="34" charset="0"/>
                          <a:ea typeface="Verdana" panose="020B0604030504040204" pitchFamily="34" charset="0"/>
                          <a:cs typeface="Calibri" panose="020F0502020204030204" pitchFamily="34" charset="0"/>
                        </a:rPr>
                        <a:t>τ</a:t>
                      </a:r>
                      <a:r>
                        <a:rPr lang="en-US" sz="1800" b="1" spc="5" dirty="0" err="1">
                          <a:effectLst/>
                          <a:latin typeface="Verdana" panose="020B0604030504040204" pitchFamily="34" charset="0"/>
                          <a:ea typeface="Verdana" panose="020B0604030504040204" pitchFamily="34" charset="0"/>
                          <a:cs typeface="Calibri" panose="020F0502020204030204" pitchFamily="34" charset="0"/>
                        </a:rPr>
                        <a:t>ι</a:t>
                      </a:r>
                      <a:r>
                        <a:rPr lang="en-US" sz="1800" b="1" dirty="0" err="1">
                          <a:effectLst/>
                          <a:latin typeface="Verdana" panose="020B0604030504040204" pitchFamily="34" charset="0"/>
                          <a:ea typeface="Verdana" panose="020B0604030504040204" pitchFamily="34" charset="0"/>
                          <a:cs typeface="Calibri" panose="020F0502020204030204" pitchFamily="34" charset="0"/>
                        </a:rPr>
                        <a:t>κή</a:t>
                      </a:r>
                      <a:r>
                        <a:rPr lang="en-US" sz="1800" b="1" dirty="0">
                          <a:effectLst/>
                          <a:latin typeface="Verdana" panose="020B0604030504040204" pitchFamily="34" charset="0"/>
                          <a:ea typeface="Verdana" panose="020B0604030504040204" pitchFamily="34" charset="0"/>
                          <a:cs typeface="Calibri" panose="020F0502020204030204" pitchFamily="34" charset="0"/>
                        </a:rPr>
                        <a:t> </a:t>
                      </a:r>
                      <a:r>
                        <a:rPr lang="en-US" sz="1800" b="1" spc="-5" dirty="0" err="1">
                          <a:effectLst/>
                          <a:latin typeface="Verdana" panose="020B0604030504040204" pitchFamily="34" charset="0"/>
                          <a:ea typeface="Verdana" panose="020B0604030504040204" pitchFamily="34" charset="0"/>
                          <a:cs typeface="Calibri" panose="020F0502020204030204" pitchFamily="34" charset="0"/>
                        </a:rPr>
                        <a:t>ημ</a:t>
                      </a:r>
                      <a:r>
                        <a:rPr lang="en-US" sz="1800" b="1" dirty="0" err="1">
                          <a:effectLst/>
                          <a:latin typeface="Verdana" panose="020B0604030504040204" pitchFamily="34" charset="0"/>
                          <a:ea typeface="Verdana" panose="020B0604030504040204" pitchFamily="34" charset="0"/>
                          <a:cs typeface="Calibri" panose="020F0502020204030204" pitchFamily="34" charset="0"/>
                        </a:rPr>
                        <a:t>ερο</a:t>
                      </a:r>
                      <a:r>
                        <a:rPr lang="en-US" sz="1800" b="1" spc="-5" dirty="0" err="1">
                          <a:effectLst/>
                          <a:latin typeface="Verdana" panose="020B0604030504040204" pitchFamily="34" charset="0"/>
                          <a:ea typeface="Verdana" panose="020B0604030504040204" pitchFamily="34" charset="0"/>
                          <a:cs typeface="Calibri" panose="020F0502020204030204" pitchFamily="34" charset="0"/>
                        </a:rPr>
                        <a:t>μη</a:t>
                      </a:r>
                      <a:r>
                        <a:rPr lang="en-US" sz="1800" b="1" dirty="0" err="1">
                          <a:effectLst/>
                          <a:latin typeface="Verdana" panose="020B0604030504040204" pitchFamily="34" charset="0"/>
                          <a:ea typeface="Verdana" panose="020B0604030504040204" pitchFamily="34" charset="0"/>
                          <a:cs typeface="Calibri" panose="020F0502020204030204" pitchFamily="34" charset="0"/>
                        </a:rPr>
                        <a:t>ν</a:t>
                      </a:r>
                      <a:r>
                        <a:rPr lang="en-US" sz="1800" b="1" spc="15" dirty="0" err="1">
                          <a:effectLst/>
                          <a:latin typeface="Verdana" panose="020B0604030504040204" pitchFamily="34" charset="0"/>
                          <a:ea typeface="Verdana" panose="020B0604030504040204" pitchFamily="34" charset="0"/>
                          <a:cs typeface="Calibri" panose="020F0502020204030204" pitchFamily="34" charset="0"/>
                        </a:rPr>
                        <a:t>ί</a:t>
                      </a:r>
                      <a:r>
                        <a:rPr lang="en-US" sz="1800" b="1" dirty="0">
                          <a:effectLst/>
                          <a:latin typeface="Verdana" panose="020B0604030504040204" pitchFamily="34" charset="0"/>
                          <a:ea typeface="Verdana" panose="020B0604030504040204" pitchFamily="34" charset="0"/>
                          <a:cs typeface="Calibri" panose="020F0502020204030204" pitchFamily="34" charset="0"/>
                        </a:rPr>
                        <a:t>α</a:t>
                      </a:r>
                      <a:endParaRPr lang="en-GB" sz="1800" dirty="0">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9961684"/>
                  </a:ext>
                </a:extLst>
              </a:tr>
              <a:tr h="486808">
                <a:tc gridSpan="2">
                  <a:txBody>
                    <a:bodyPr/>
                    <a:lstStyle/>
                    <a:p>
                      <a:pPr algn="l">
                        <a:lnSpc>
                          <a:spcPct val="115000"/>
                        </a:lnSpc>
                        <a:spcAft>
                          <a:spcPts val="0"/>
                        </a:spcAft>
                      </a:pPr>
                      <a:r>
                        <a:rPr lang="en-US" sz="1600" b="1" dirty="0">
                          <a:effectLst/>
                          <a:latin typeface="Verdana" panose="020B0604030504040204" pitchFamily="34" charset="0"/>
                          <a:ea typeface="Verdana" panose="020B0604030504040204" pitchFamily="34" charset="0"/>
                          <a:cs typeface="Calibri" panose="020F0502020204030204" pitchFamily="34" charset="0"/>
                        </a:rPr>
                        <a:t>Βα</a:t>
                      </a:r>
                      <a:r>
                        <a:rPr lang="en-US" sz="1600" b="1" spc="-5" dirty="0">
                          <a:effectLst/>
                          <a:latin typeface="Verdana" panose="020B0604030504040204" pitchFamily="34" charset="0"/>
                          <a:ea typeface="Verdana" panose="020B0604030504040204" pitchFamily="34" charset="0"/>
                          <a:cs typeface="Calibri" panose="020F0502020204030204" pitchFamily="34" charset="0"/>
                        </a:rPr>
                        <a:t>σ</a:t>
                      </a:r>
                      <a:r>
                        <a:rPr lang="el-GR" sz="1600" b="1" spc="5" dirty="0">
                          <a:effectLst/>
                          <a:latin typeface="Verdana" panose="020B0604030504040204" pitchFamily="34" charset="0"/>
                          <a:ea typeface="Verdana" panose="020B0604030504040204" pitchFamily="34" charset="0"/>
                          <a:cs typeface="Calibri" panose="020F0502020204030204" pitchFamily="34" charset="0"/>
                        </a:rPr>
                        <a:t>ική</a:t>
                      </a:r>
                      <a:r>
                        <a:rPr lang="en-US" sz="1600" b="1" dirty="0">
                          <a:effectLst/>
                          <a:latin typeface="Verdana" panose="020B0604030504040204" pitchFamily="34" charset="0"/>
                          <a:ea typeface="Verdana" panose="020B0604030504040204" pitchFamily="34" charset="0"/>
                          <a:cs typeface="Calibri" panose="020F0502020204030204" pitchFamily="34" charset="0"/>
                        </a:rPr>
                        <a:t> Δρά</a:t>
                      </a:r>
                      <a:r>
                        <a:rPr lang="en-US" sz="1600" b="1" spc="-5" dirty="0">
                          <a:effectLst/>
                          <a:latin typeface="Verdana" panose="020B0604030504040204" pitchFamily="34" charset="0"/>
                          <a:ea typeface="Verdana" panose="020B0604030504040204" pitchFamily="34" charset="0"/>
                          <a:cs typeface="Calibri" panose="020F0502020204030204" pitchFamily="34" charset="0"/>
                        </a:rPr>
                        <a:t>σ</a:t>
                      </a:r>
                      <a:r>
                        <a:rPr lang="en-US" sz="1600" b="1" dirty="0">
                          <a:effectLst/>
                          <a:latin typeface="Verdana" panose="020B0604030504040204" pitchFamily="34" charset="0"/>
                          <a:ea typeface="Verdana" panose="020B0604030504040204" pitchFamily="34" charset="0"/>
                          <a:cs typeface="Calibri" panose="020F0502020204030204" pitchFamily="34" charset="0"/>
                        </a:rPr>
                        <a:t>η 2</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hMerge="1">
                  <a:txBody>
                    <a:bodyPr/>
                    <a:lstStyle/>
                    <a:p>
                      <a:endParaRPr lang="en-US"/>
                    </a:p>
                  </a:txBody>
                  <a:tcPr/>
                </a:tc>
                <a:extLst>
                  <a:ext uri="{0D108BD9-81ED-4DB2-BD59-A6C34878D82A}">
                    <a16:rowId xmlns:a16="http://schemas.microsoft.com/office/drawing/2014/main" val="3204418196"/>
                  </a:ext>
                </a:extLst>
              </a:tr>
              <a:tr h="733380">
                <a:tc>
                  <a:txBody>
                    <a:bodyPr/>
                    <a:lstStyle/>
                    <a:p>
                      <a:pPr>
                        <a:lnSpc>
                          <a:spcPct val="115000"/>
                        </a:lnSpc>
                        <a:spcAft>
                          <a:spcPts val="0"/>
                        </a:spcAft>
                      </a:pP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Συμπράξεις Συνεργασίας στον τομέα της Νεολαίας</a:t>
                      </a:r>
                      <a:endParaRPr lang="en-GB" sz="1600" b="1" dirty="0">
                        <a:solidFill>
                          <a:srgbClr val="53A194"/>
                        </a:solidFill>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u="sng" spc="5" dirty="0">
                          <a:effectLst/>
                          <a:latin typeface="Verdana" panose="020B0604030504040204" pitchFamily="34" charset="0"/>
                          <a:ea typeface="Verdana" panose="020B0604030504040204" pitchFamily="34" charset="0"/>
                          <a:cs typeface="Calibri" panose="020F0502020204030204" pitchFamily="34" charset="0"/>
                        </a:rPr>
                        <a:t>1</a:t>
                      </a:r>
                      <a:r>
                        <a:rPr lang="el-GR" sz="1600" u="sng" spc="5" baseline="30000" dirty="0">
                          <a:effectLst/>
                          <a:latin typeface="Verdana" panose="020B0604030504040204" pitchFamily="34" charset="0"/>
                          <a:ea typeface="Verdana" panose="020B0604030504040204" pitchFamily="34" charset="0"/>
                          <a:cs typeface="Calibri" panose="020F0502020204030204" pitchFamily="34" charset="0"/>
                        </a:rPr>
                        <a:t>η</a:t>
                      </a:r>
                      <a:r>
                        <a:rPr lang="el-GR" sz="1600" u="sng" spc="5" dirty="0">
                          <a:effectLst/>
                          <a:latin typeface="Verdana" panose="020B0604030504040204" pitchFamily="34" charset="0"/>
                          <a:ea typeface="Verdana" panose="020B0604030504040204" pitchFamily="34" charset="0"/>
                          <a:cs typeface="Calibri" panose="020F0502020204030204" pitchFamily="34" charset="0"/>
                        </a:rPr>
                        <a:t> Προθεσμία</a:t>
                      </a:r>
                      <a:r>
                        <a:rPr lang="el-GR" sz="1600" spc="5" dirty="0">
                          <a:effectLst/>
                          <a:latin typeface="Verdana" panose="020B0604030504040204" pitchFamily="34" charset="0"/>
                          <a:ea typeface="Verdana" panose="020B0604030504040204" pitchFamily="34" charset="0"/>
                          <a:cs typeface="Calibri" panose="020F0502020204030204" pitchFamily="34" charset="0"/>
                        </a:rPr>
                        <a:t>:</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b="1" spc="5" dirty="0">
                          <a:effectLst/>
                          <a:latin typeface="Verdana" panose="020B0604030504040204" pitchFamily="34" charset="0"/>
                          <a:ea typeface="Verdana" panose="020B0604030504040204" pitchFamily="34" charset="0"/>
                          <a:cs typeface="Calibri" panose="020F0502020204030204" pitchFamily="34" charset="0"/>
                        </a:rPr>
                        <a:t>5 Μαρτίου, 2024</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spc="5" dirty="0">
                          <a:effectLst/>
                          <a:latin typeface="Verdana" panose="020B0604030504040204" pitchFamily="34" charset="0"/>
                          <a:ea typeface="Verdana" panose="020B0604030504040204" pitchFamily="34" charset="0"/>
                          <a:cs typeface="Calibri" panose="020F0502020204030204" pitchFamily="34" charset="0"/>
                        </a:rPr>
                        <a:t>1μμ ώρα Κύπρου</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spc="5" dirty="0">
                          <a:effectLst/>
                          <a:latin typeface="Verdana" panose="020B0604030504040204" pitchFamily="34" charset="0"/>
                          <a:ea typeface="Verdana" panose="020B0604030504040204" pitchFamily="34" charset="0"/>
                          <a:cs typeface="Calibri" panose="020F0502020204030204" pitchFamily="34" charset="0"/>
                        </a:rPr>
                        <a:t> </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u="sng" spc="5" dirty="0">
                          <a:effectLst/>
                          <a:latin typeface="Verdana" panose="020B0604030504040204" pitchFamily="34" charset="0"/>
                          <a:ea typeface="Verdana" panose="020B0604030504040204" pitchFamily="34" charset="0"/>
                          <a:cs typeface="Calibri" panose="020F0502020204030204" pitchFamily="34" charset="0"/>
                        </a:rPr>
                        <a:t>2</a:t>
                      </a:r>
                      <a:r>
                        <a:rPr lang="el-GR" sz="1600" u="sng" spc="5" baseline="30000" dirty="0">
                          <a:effectLst/>
                          <a:latin typeface="Verdana" panose="020B0604030504040204" pitchFamily="34" charset="0"/>
                          <a:ea typeface="Verdana" panose="020B0604030504040204" pitchFamily="34" charset="0"/>
                          <a:cs typeface="Calibri" panose="020F0502020204030204" pitchFamily="34" charset="0"/>
                        </a:rPr>
                        <a:t>η</a:t>
                      </a:r>
                      <a:r>
                        <a:rPr lang="el-GR" sz="1600" u="sng" spc="5" dirty="0">
                          <a:effectLst/>
                          <a:latin typeface="Verdana" panose="020B0604030504040204" pitchFamily="34" charset="0"/>
                          <a:ea typeface="Verdana" panose="020B0604030504040204" pitchFamily="34" charset="0"/>
                          <a:cs typeface="Calibri" panose="020F0502020204030204" pitchFamily="34" charset="0"/>
                        </a:rPr>
                        <a:t> Προθεσμία</a:t>
                      </a:r>
                      <a:r>
                        <a:rPr lang="el-GR" sz="1600" spc="5" dirty="0">
                          <a:effectLst/>
                          <a:latin typeface="Verdana" panose="020B0604030504040204" pitchFamily="34" charset="0"/>
                          <a:ea typeface="Verdana" panose="020B0604030504040204" pitchFamily="34" charset="0"/>
                          <a:cs typeface="Calibri" panose="020F0502020204030204" pitchFamily="34" charset="0"/>
                        </a:rPr>
                        <a:t>:</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b="1" spc="5" dirty="0">
                          <a:effectLst/>
                          <a:latin typeface="Verdana" panose="020B0604030504040204" pitchFamily="34" charset="0"/>
                          <a:ea typeface="Verdana" panose="020B0604030504040204" pitchFamily="34" charset="0"/>
                          <a:cs typeface="Calibri" panose="020F0502020204030204" pitchFamily="34" charset="0"/>
                        </a:rPr>
                        <a:t>1 Οκτωβρίου 2024</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spc="5" dirty="0">
                          <a:effectLst/>
                          <a:latin typeface="Verdana" panose="020B0604030504040204" pitchFamily="34" charset="0"/>
                          <a:ea typeface="Verdana" panose="020B0604030504040204" pitchFamily="34" charset="0"/>
                          <a:cs typeface="Calibri" panose="020F0502020204030204" pitchFamily="34" charset="0"/>
                        </a:rPr>
                        <a:t>1μμ ώρα Κύπρου</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4685842"/>
                  </a:ext>
                </a:extLst>
              </a:tr>
              <a:tr h="2172058">
                <a:tc>
                  <a:txBody>
                    <a:bodyPr/>
                    <a:lstStyle/>
                    <a:p>
                      <a:pPr>
                        <a:lnSpc>
                          <a:spcPct val="115000"/>
                        </a:lnSpc>
                        <a:spcAft>
                          <a:spcPts val="0"/>
                        </a:spcAft>
                      </a:pP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Συμπράξεις Μικρής Κλίμακας στους ακόλουθους τομείς:</a:t>
                      </a:r>
                    </a:p>
                    <a:p>
                      <a:pPr>
                        <a:lnSpc>
                          <a:spcPct val="115000"/>
                        </a:lnSpc>
                        <a:spcAft>
                          <a:spcPts val="0"/>
                        </a:spcAft>
                      </a:pPr>
                      <a:r>
                        <a:rPr lang="el-GR" sz="1600" b="0"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 Σχολική Εκπαίδευση</a:t>
                      </a:r>
                    </a:p>
                    <a:p>
                      <a:pPr>
                        <a:lnSpc>
                          <a:spcPct val="115000"/>
                        </a:lnSpc>
                        <a:spcAft>
                          <a:spcPts val="0"/>
                        </a:spcAft>
                      </a:pPr>
                      <a:r>
                        <a:rPr lang="el-GR" sz="1600" b="0"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 Επαγγελματική Εκπαίδευση και Κατάρτιση</a:t>
                      </a:r>
                    </a:p>
                    <a:p>
                      <a:pPr>
                        <a:lnSpc>
                          <a:spcPct val="115000"/>
                        </a:lnSpc>
                        <a:spcAft>
                          <a:spcPts val="0"/>
                        </a:spcAft>
                      </a:pPr>
                      <a:r>
                        <a:rPr lang="el-GR" sz="1600" b="0"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 Εκπαίδευση Ενηλίκων</a:t>
                      </a:r>
                    </a:p>
                    <a:p>
                      <a:pPr>
                        <a:lnSpc>
                          <a:spcPct val="115000"/>
                        </a:lnSpc>
                        <a:spcAft>
                          <a:spcPts val="0"/>
                        </a:spcAft>
                      </a:pPr>
                      <a:r>
                        <a:rPr lang="el-GR" sz="1600" b="0"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 Νεολαία</a:t>
                      </a:r>
                    </a:p>
                    <a:p>
                      <a:pPr>
                        <a:lnSpc>
                          <a:spcPct val="115000"/>
                        </a:lnSpc>
                        <a:spcAft>
                          <a:spcPts val="0"/>
                        </a:spcAft>
                      </a:pPr>
                      <a:endParaRPr lang="en-GB" sz="1600" b="1" dirty="0">
                        <a:solidFill>
                          <a:srgbClr val="53A194"/>
                        </a:solidFill>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u="sng" spc="5" dirty="0">
                          <a:effectLst/>
                          <a:latin typeface="Verdana" panose="020B0604030504040204" pitchFamily="34" charset="0"/>
                          <a:ea typeface="Verdana" panose="020B0604030504040204" pitchFamily="34" charset="0"/>
                          <a:cs typeface="Calibri" panose="020F0502020204030204" pitchFamily="34" charset="0"/>
                        </a:rPr>
                        <a:t>1</a:t>
                      </a:r>
                      <a:r>
                        <a:rPr lang="el-GR" sz="1600" u="sng" spc="5" baseline="30000" dirty="0">
                          <a:effectLst/>
                          <a:latin typeface="Verdana" panose="020B0604030504040204" pitchFamily="34" charset="0"/>
                          <a:ea typeface="Verdana" panose="020B0604030504040204" pitchFamily="34" charset="0"/>
                          <a:cs typeface="Calibri" panose="020F0502020204030204" pitchFamily="34" charset="0"/>
                        </a:rPr>
                        <a:t>η</a:t>
                      </a:r>
                      <a:r>
                        <a:rPr lang="el-GR" sz="1600" u="sng" spc="5" dirty="0">
                          <a:effectLst/>
                          <a:latin typeface="Verdana" panose="020B0604030504040204" pitchFamily="34" charset="0"/>
                          <a:ea typeface="Verdana" panose="020B0604030504040204" pitchFamily="34" charset="0"/>
                          <a:cs typeface="Calibri" panose="020F0502020204030204" pitchFamily="34" charset="0"/>
                        </a:rPr>
                        <a:t> Προθεσμία</a:t>
                      </a:r>
                      <a:r>
                        <a:rPr lang="el-GR" sz="1600" spc="5" dirty="0">
                          <a:effectLst/>
                          <a:latin typeface="Verdana" panose="020B0604030504040204" pitchFamily="34" charset="0"/>
                          <a:ea typeface="Verdana" panose="020B0604030504040204" pitchFamily="34" charset="0"/>
                          <a:cs typeface="Calibri" panose="020F0502020204030204" pitchFamily="34" charset="0"/>
                        </a:rPr>
                        <a:t>:</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b="1" spc="5" dirty="0">
                          <a:effectLst/>
                          <a:latin typeface="Verdana" panose="020B0604030504040204" pitchFamily="34" charset="0"/>
                          <a:ea typeface="Verdana" panose="020B0604030504040204" pitchFamily="34" charset="0"/>
                          <a:cs typeface="Calibri" panose="020F0502020204030204" pitchFamily="34" charset="0"/>
                        </a:rPr>
                        <a:t>5 Μαρτίου, 2024</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spc="5" dirty="0">
                          <a:effectLst/>
                          <a:latin typeface="Verdana" panose="020B0604030504040204" pitchFamily="34" charset="0"/>
                          <a:ea typeface="Verdana" panose="020B0604030504040204" pitchFamily="34" charset="0"/>
                          <a:cs typeface="Calibri" panose="020F0502020204030204" pitchFamily="34" charset="0"/>
                        </a:rPr>
                        <a:t>1μμ ώρα Κύπρου</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spc="5" dirty="0">
                          <a:effectLst/>
                          <a:latin typeface="Verdana" panose="020B0604030504040204" pitchFamily="34" charset="0"/>
                          <a:ea typeface="Verdana" panose="020B0604030504040204" pitchFamily="34" charset="0"/>
                          <a:cs typeface="Calibri" panose="020F0502020204030204" pitchFamily="34" charset="0"/>
                        </a:rPr>
                        <a:t> </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u="sng" spc="5" dirty="0">
                          <a:effectLst/>
                          <a:latin typeface="Verdana" panose="020B0604030504040204" pitchFamily="34" charset="0"/>
                          <a:ea typeface="Verdana" panose="020B0604030504040204" pitchFamily="34" charset="0"/>
                          <a:cs typeface="Calibri" panose="020F0502020204030204" pitchFamily="34" charset="0"/>
                        </a:rPr>
                        <a:t>2</a:t>
                      </a:r>
                      <a:r>
                        <a:rPr lang="el-GR" sz="1600" u="sng" spc="5" baseline="30000" dirty="0">
                          <a:effectLst/>
                          <a:latin typeface="Verdana" panose="020B0604030504040204" pitchFamily="34" charset="0"/>
                          <a:ea typeface="Verdana" panose="020B0604030504040204" pitchFamily="34" charset="0"/>
                          <a:cs typeface="Calibri" panose="020F0502020204030204" pitchFamily="34" charset="0"/>
                        </a:rPr>
                        <a:t>η</a:t>
                      </a:r>
                      <a:r>
                        <a:rPr lang="el-GR" sz="1600" u="sng" spc="5" dirty="0">
                          <a:effectLst/>
                          <a:latin typeface="Verdana" panose="020B0604030504040204" pitchFamily="34" charset="0"/>
                          <a:ea typeface="Verdana" panose="020B0604030504040204" pitchFamily="34" charset="0"/>
                          <a:cs typeface="Calibri" panose="020F0502020204030204" pitchFamily="34" charset="0"/>
                        </a:rPr>
                        <a:t> Προθεσμία</a:t>
                      </a:r>
                      <a:r>
                        <a:rPr lang="el-GR" sz="1600" spc="5" dirty="0">
                          <a:effectLst/>
                          <a:latin typeface="Verdana" panose="020B0604030504040204" pitchFamily="34" charset="0"/>
                          <a:ea typeface="Verdana" panose="020B0604030504040204" pitchFamily="34" charset="0"/>
                          <a:cs typeface="Calibri" panose="020F0502020204030204" pitchFamily="34" charset="0"/>
                        </a:rPr>
                        <a:t>:</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b="1" spc="5" dirty="0">
                          <a:effectLst/>
                          <a:latin typeface="Verdana" panose="020B0604030504040204" pitchFamily="34" charset="0"/>
                          <a:ea typeface="Verdana" panose="020B0604030504040204" pitchFamily="34" charset="0"/>
                          <a:cs typeface="Calibri" panose="020F0502020204030204" pitchFamily="34" charset="0"/>
                        </a:rPr>
                        <a:t>1 Οκτωβρίου 2024</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spc="5" dirty="0">
                          <a:effectLst/>
                          <a:latin typeface="Verdana" panose="020B0604030504040204" pitchFamily="34" charset="0"/>
                          <a:ea typeface="Verdana" panose="020B0604030504040204" pitchFamily="34" charset="0"/>
                          <a:cs typeface="Calibri" panose="020F0502020204030204" pitchFamily="34" charset="0"/>
                        </a:rPr>
                        <a:t>1μμ ώρα Κύπρου</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spc="5" dirty="0">
                          <a:effectLst/>
                          <a:latin typeface="Verdana" panose="020B0604030504040204" pitchFamily="34" charset="0"/>
                          <a:ea typeface="Verdana" panose="020B0604030504040204" pitchFamily="34" charset="0"/>
                          <a:cs typeface="Calibri" panose="020F0502020204030204" pitchFamily="34" charset="0"/>
                        </a:rPr>
                        <a:t> </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16476"/>
                  </a:ext>
                </a:extLst>
              </a:tr>
            </a:tbl>
          </a:graphicData>
        </a:graphic>
      </p:graphicFrame>
    </p:spTree>
    <p:extLst>
      <p:ext uri="{BB962C8B-B14F-4D97-AF65-F5344CB8AC3E}">
        <p14:creationId xmlns:p14="http://schemas.microsoft.com/office/powerpoint/2010/main" val="1487430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1" y="4663389"/>
            <a:ext cx="12192001" cy="1261884"/>
          </a:xfrm>
          <a:prstGeom prst="rect">
            <a:avLst/>
          </a:prstGeom>
          <a:solidFill>
            <a:srgbClr val="008080"/>
          </a:solidFill>
        </p:spPr>
        <p:txBody>
          <a:bodyPr wrap="square" rtlCol="0">
            <a:spAutoFit/>
          </a:bodyPr>
          <a:lstStyle/>
          <a:p>
            <a:pPr algn="ctr"/>
            <a:endParaRPr lang="el-GR" sz="800" dirty="0">
              <a:solidFill>
                <a:schemeClr val="bg1"/>
              </a:solidFill>
              <a:latin typeface="Verdana" panose="020B0604030504040204" pitchFamily="34" charset="0"/>
              <a:ea typeface="Verdana" panose="020B0604030504040204" pitchFamily="34" charset="0"/>
            </a:endParaRPr>
          </a:p>
          <a:p>
            <a:pPr algn="ctr"/>
            <a:r>
              <a:rPr lang="en-GB" sz="2000" b="1" dirty="0">
                <a:solidFill>
                  <a:schemeClr val="bg1"/>
                </a:solidFill>
                <a:latin typeface="Verdana" panose="020B0604030504040204" pitchFamily="34" charset="0"/>
                <a:ea typeface="Verdana" panose="020B0604030504040204" pitchFamily="34" charset="0"/>
              </a:rPr>
              <a:t>ERASMUS+ INFO DAY</a:t>
            </a:r>
          </a:p>
          <a:p>
            <a:pPr algn="ctr"/>
            <a:endParaRPr lang="en-GB" sz="2000" b="1" dirty="0">
              <a:solidFill>
                <a:schemeClr val="bg1"/>
              </a:solidFill>
              <a:latin typeface="Verdana" panose="020B0604030504040204" pitchFamily="34" charset="0"/>
              <a:ea typeface="Verdana" panose="020B0604030504040204" pitchFamily="34" charset="0"/>
            </a:endParaRPr>
          </a:p>
          <a:p>
            <a:pPr algn="ctr"/>
            <a:r>
              <a:rPr lang="el-GR" sz="2000" b="1" dirty="0">
                <a:solidFill>
                  <a:schemeClr val="bg1"/>
                </a:solidFill>
                <a:latin typeface="Verdana" panose="020B0604030504040204" pitchFamily="34" charset="0"/>
                <a:ea typeface="Verdana" panose="020B0604030504040204" pitchFamily="34" charset="0"/>
              </a:rPr>
              <a:t>ΒΑΣΙΚΗ ΔΡΑΣΗ 2: Συνεργασία μεταξύ οργανισμών και ιδρυμάτων</a:t>
            </a:r>
          </a:p>
          <a:p>
            <a:pPr algn="ctr"/>
            <a:endParaRPr lang="en-GB" sz="800" b="1"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736197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6201" y="6281"/>
            <a:ext cx="12268201"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2800" dirty="0">
                <a:solidFill>
                  <a:schemeClr val="bg1"/>
                </a:solidFill>
                <a:latin typeface="Century Gothic" panose="020B0502020202020204" pitchFamily="34" charset="0"/>
              </a:rPr>
              <a:t>Συμπράξεις για Συνεργασία </a:t>
            </a:r>
            <a:r>
              <a:rPr lang="en-CY" sz="2800" dirty="0">
                <a:solidFill>
                  <a:schemeClr val="bg1"/>
                </a:solidFill>
                <a:latin typeface="Century Gothic" panose="020B0502020202020204" pitchFamily="34" charset="0"/>
              </a:rPr>
              <a:t>–</a:t>
            </a:r>
            <a:r>
              <a:rPr lang="el-GR" sz="2800" dirty="0">
                <a:solidFill>
                  <a:schemeClr val="bg1"/>
                </a:solidFill>
                <a:latin typeface="Century Gothic" panose="020B0502020202020204" pitchFamily="34" charset="0"/>
              </a:rPr>
              <a:t> Είδη Συμπράξεων</a:t>
            </a:r>
            <a:endParaRPr lang="en-GB" sz="2800" dirty="0">
              <a:solidFill>
                <a:schemeClr val="bg1"/>
              </a:solidFill>
              <a:latin typeface="Century Gothic" panose="020B0502020202020204" pitchFamily="34" charset="0"/>
            </a:endParaRPr>
          </a:p>
        </p:txBody>
      </p:sp>
      <p:sp>
        <p:nvSpPr>
          <p:cNvPr id="6" name="Content Placeholder 2"/>
          <p:cNvSpPr txBox="1">
            <a:spLocks/>
          </p:cNvSpPr>
          <p:nvPr/>
        </p:nvSpPr>
        <p:spPr>
          <a:xfrm>
            <a:off x="912658" y="1035287"/>
            <a:ext cx="8763000" cy="4840696"/>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buFont typeface="Wingdings" panose="05000000000000000000" pitchFamily="2" charset="2"/>
              <a:buChar char="q"/>
              <a:defRPr/>
            </a:pPr>
            <a:r>
              <a:rPr lang="el-GR" sz="2400" b="1" dirty="0">
                <a:solidFill>
                  <a:sysClr val="windowText" lastClr="000000"/>
                </a:solidFill>
              </a:rPr>
              <a:t>Υπάρχουν δύο ξεχωριστά είδη Συμπράξεων για Συνεργασία, που είναι τα ακόλουθα</a:t>
            </a:r>
            <a:r>
              <a:rPr lang="en-US" sz="2400" dirty="0">
                <a:solidFill>
                  <a:sysClr val="windowText" lastClr="000000"/>
                </a:solidFill>
              </a:rPr>
              <a:t>:</a:t>
            </a:r>
            <a:endParaRPr lang="el-GR" sz="2400" dirty="0">
              <a:solidFill>
                <a:sysClr val="windowText" lastClr="000000"/>
              </a:solidFill>
            </a:endParaRPr>
          </a:p>
          <a:p>
            <a:pPr marL="0" lvl="0" indent="0">
              <a:buNone/>
              <a:defRPr/>
            </a:pPr>
            <a:endParaRPr lang="el-GR" sz="2400" dirty="0">
              <a:solidFill>
                <a:sysClr val="windowText" lastClr="000000"/>
              </a:solidFill>
            </a:endParaRPr>
          </a:p>
          <a:p>
            <a:pPr lvl="0">
              <a:buFont typeface="Wingdings" panose="05000000000000000000" pitchFamily="2" charset="2"/>
              <a:buChar char="§"/>
              <a:defRPr/>
            </a:pPr>
            <a:r>
              <a:rPr lang="el-GR" sz="2400" u="sng" dirty="0">
                <a:solidFill>
                  <a:sysClr val="windowText" lastClr="000000"/>
                </a:solidFill>
              </a:rPr>
              <a:t>Συμπράξεις</a:t>
            </a:r>
            <a:r>
              <a:rPr lang="en-GB" sz="2400" u="sng" dirty="0">
                <a:solidFill>
                  <a:sysClr val="windowText" lastClr="000000"/>
                </a:solidFill>
              </a:rPr>
              <a:t> </a:t>
            </a:r>
            <a:r>
              <a:rPr lang="el-GR" sz="2400" u="sng" dirty="0">
                <a:solidFill>
                  <a:sysClr val="windowText" lastClr="000000"/>
                </a:solidFill>
              </a:rPr>
              <a:t>Συνεργασίας </a:t>
            </a:r>
            <a:r>
              <a:rPr lang="en-US" sz="2400" u="sng" dirty="0">
                <a:solidFill>
                  <a:sysClr val="windowText" lastClr="000000"/>
                </a:solidFill>
              </a:rPr>
              <a:t>(Cooperation Partnerships</a:t>
            </a:r>
            <a:r>
              <a:rPr lang="en-US" sz="2400" dirty="0">
                <a:solidFill>
                  <a:sysClr val="windowText" lastClr="000000"/>
                </a:solidFill>
              </a:rPr>
              <a:t>)</a:t>
            </a:r>
          </a:p>
          <a:p>
            <a:pPr marL="0" lvl="0" indent="0">
              <a:buNone/>
              <a:defRPr/>
            </a:pPr>
            <a:endParaRPr lang="el-GR" sz="2400" dirty="0">
              <a:solidFill>
                <a:sysClr val="windowText" lastClr="000000"/>
              </a:solidFill>
            </a:endParaRPr>
          </a:p>
          <a:p>
            <a:pPr lvl="0">
              <a:buFont typeface="Wingdings" panose="05000000000000000000" pitchFamily="2" charset="2"/>
              <a:buChar char="§"/>
              <a:defRPr/>
            </a:pPr>
            <a:r>
              <a:rPr lang="el-GR" sz="2400" u="sng" dirty="0">
                <a:solidFill>
                  <a:sysClr val="windowText" lastClr="000000"/>
                </a:solidFill>
              </a:rPr>
              <a:t>Συμπράξεις Μικρής Κλίμακας</a:t>
            </a:r>
            <a:r>
              <a:rPr lang="en-US" sz="2400" u="sng" dirty="0">
                <a:solidFill>
                  <a:sysClr val="windowText" lastClr="000000"/>
                </a:solidFill>
              </a:rPr>
              <a:t> (Small Scale Partnerships</a:t>
            </a:r>
            <a:r>
              <a:rPr lang="en-US" sz="2400" dirty="0">
                <a:solidFill>
                  <a:sysClr val="windowText" lastClr="000000"/>
                </a:solidFill>
              </a:rPr>
              <a:t>)</a:t>
            </a:r>
            <a:endParaRPr lang="el-GR" sz="2400" dirty="0">
              <a:solidFill>
                <a:sysClr val="windowText" lastClr="000000"/>
              </a:solidFill>
            </a:endParaRPr>
          </a:p>
          <a:p>
            <a:pPr marL="0" lvl="0" indent="0">
              <a:buNone/>
              <a:defRPr/>
            </a:pPr>
            <a:endParaRPr lang="el-GR" sz="2400" dirty="0">
              <a:solidFill>
                <a:sysClr val="windowText" lastClr="000000"/>
              </a:solidFill>
            </a:endParaRPr>
          </a:p>
          <a:p>
            <a:pPr marL="0" lvl="0" indent="0">
              <a:buNone/>
              <a:defRPr/>
            </a:pPr>
            <a:endParaRPr lang="el-GR" sz="2400" dirty="0">
              <a:solidFill>
                <a:sysClr val="windowText" lastClr="000000"/>
              </a:solidFill>
            </a:endParaRPr>
          </a:p>
          <a:p>
            <a:pPr marL="0" lvl="0" indent="0">
              <a:buNone/>
              <a:defRPr/>
            </a:pPr>
            <a:r>
              <a:rPr lang="el-GR" sz="2400" i="1" dirty="0">
                <a:solidFill>
                  <a:sysClr val="windowText" lastClr="000000"/>
                </a:solidFill>
              </a:rPr>
              <a:t>!!!  </a:t>
            </a:r>
            <a:r>
              <a:rPr lang="el-GR" sz="2000" i="1" dirty="0">
                <a:solidFill>
                  <a:sysClr val="windowText" lastClr="000000"/>
                </a:solidFill>
              </a:rPr>
              <a:t>Η κάθε κοινοπραξία επιλέγει το πιο κατάλληλο για την ίδια είδος</a:t>
            </a:r>
          </a:p>
          <a:p>
            <a:pPr marL="0" lvl="0" indent="0">
              <a:buNone/>
              <a:defRPr/>
            </a:pPr>
            <a:r>
              <a:rPr lang="el-GR" sz="2000" i="1" dirty="0">
                <a:solidFill>
                  <a:sysClr val="windowText" lastClr="000000"/>
                </a:solidFill>
              </a:rPr>
              <a:t>Σύμπραξης, αναλόγως του προφίλ και της δομής των συμμετεχόντων </a:t>
            </a:r>
          </a:p>
          <a:p>
            <a:pPr marL="0" lvl="0" indent="0">
              <a:buNone/>
              <a:defRPr/>
            </a:pPr>
            <a:r>
              <a:rPr lang="el-GR" sz="2000" i="1" dirty="0">
                <a:solidFill>
                  <a:sysClr val="windowText" lastClr="000000"/>
                </a:solidFill>
              </a:rPr>
              <a:t>σ’ αυτήν οργανισμών αλλά και των στόχων του Σχεδίου που προτίθεται να </a:t>
            </a:r>
          </a:p>
          <a:p>
            <a:pPr marL="0" lvl="0" indent="0">
              <a:buNone/>
              <a:defRPr/>
            </a:pPr>
            <a:r>
              <a:rPr lang="el-GR" sz="2000" i="1" dirty="0">
                <a:solidFill>
                  <a:sysClr val="windowText" lastClr="000000"/>
                </a:solidFill>
              </a:rPr>
              <a:t>υλοποιήσει</a:t>
            </a:r>
          </a:p>
          <a:p>
            <a:pPr>
              <a:buFont typeface="Wingdings" panose="05000000000000000000" pitchFamily="2" charset="2"/>
              <a:buChar char="§"/>
              <a:defRPr/>
            </a:pPr>
            <a:endParaRPr lang="el-GR" sz="2000" dirty="0">
              <a:solidFill>
                <a:sysClr val="windowText" lastClr="000000"/>
              </a:solidFill>
              <a:latin typeface="Calibri"/>
            </a:endParaRPr>
          </a:p>
          <a:p>
            <a:pPr marL="0" indent="0">
              <a:buNone/>
              <a:defRPr/>
            </a:pPr>
            <a:endParaRPr lang="el-GR" sz="2000" dirty="0">
              <a:solidFill>
                <a:sysClr val="windowText" lastClr="000000"/>
              </a:solidFill>
              <a:latin typeface="Century Gothic" panose="020B0502020202020204" pitchFamily="34" charset="0"/>
            </a:endParaRPr>
          </a:p>
          <a:p>
            <a:pPr marL="0" indent="0">
              <a:buNone/>
              <a:defRPr/>
            </a:pPr>
            <a:endParaRPr lang="en-GB" sz="2000" dirty="0">
              <a:solidFill>
                <a:sysClr val="windowText" lastClr="000000"/>
              </a:solidFill>
              <a:latin typeface="Century Gothic" panose="020B0502020202020204" pitchFamily="34" charset="0"/>
            </a:endParaRPr>
          </a:p>
          <a:p>
            <a:pPr marL="0" indent="0">
              <a:buNone/>
              <a:defRPr/>
            </a:pPr>
            <a:endParaRPr lang="el-GR" sz="2000" dirty="0">
              <a:solidFill>
                <a:sysClr val="windowText" lastClr="000000"/>
              </a:solidFill>
              <a:latin typeface="Century Gothic" panose="020B0502020202020204" pitchFamily="34" charset="0"/>
            </a:endParaRPr>
          </a:p>
          <a:p>
            <a:pPr marL="0" indent="0">
              <a:buNone/>
              <a:defRPr/>
            </a:pPr>
            <a:endParaRPr lang="el-GR" sz="2000" dirty="0">
              <a:solidFill>
                <a:sysClr val="windowText" lastClr="000000"/>
              </a:solidFill>
              <a:latin typeface="Century Gothic" panose="020B0502020202020204" pitchFamily="34" charset="0"/>
            </a:endParaRPr>
          </a:p>
        </p:txBody>
      </p:sp>
    </p:spTree>
    <p:extLst>
      <p:ext uri="{BB962C8B-B14F-4D97-AF65-F5344CB8AC3E}">
        <p14:creationId xmlns:p14="http://schemas.microsoft.com/office/powerpoint/2010/main" val="925696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6201" y="6281"/>
            <a:ext cx="12268201"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2800" dirty="0">
                <a:solidFill>
                  <a:schemeClr val="bg1"/>
                </a:solidFill>
                <a:latin typeface="Century Gothic" panose="020B0502020202020204" pitchFamily="34" charset="0"/>
              </a:rPr>
              <a:t>Συμπράξεις για Συνεργασία </a:t>
            </a:r>
            <a:r>
              <a:rPr lang="en-CY" sz="2800" dirty="0">
                <a:solidFill>
                  <a:schemeClr val="bg1"/>
                </a:solidFill>
                <a:latin typeface="Century Gothic" panose="020B0502020202020204" pitchFamily="34" charset="0"/>
              </a:rPr>
              <a:t>–</a:t>
            </a:r>
            <a:r>
              <a:rPr lang="el-GR" sz="2800" dirty="0">
                <a:solidFill>
                  <a:schemeClr val="bg1"/>
                </a:solidFill>
                <a:latin typeface="Century Gothic" panose="020B0502020202020204" pitchFamily="34" charset="0"/>
              </a:rPr>
              <a:t> Γενικοί Στόχοι</a:t>
            </a:r>
            <a:endParaRPr lang="en-GB" sz="2800" dirty="0">
              <a:solidFill>
                <a:schemeClr val="bg1"/>
              </a:solidFill>
              <a:latin typeface="Century Gothic" panose="020B0502020202020204" pitchFamily="34" charset="0"/>
            </a:endParaRPr>
          </a:p>
        </p:txBody>
      </p:sp>
      <p:sp>
        <p:nvSpPr>
          <p:cNvPr id="6" name="Content Placeholder 2"/>
          <p:cNvSpPr txBox="1">
            <a:spLocks/>
          </p:cNvSpPr>
          <p:nvPr/>
        </p:nvSpPr>
        <p:spPr>
          <a:xfrm>
            <a:off x="912658" y="1035287"/>
            <a:ext cx="8763000" cy="4840696"/>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ü"/>
              <a:defRPr/>
            </a:pPr>
            <a:r>
              <a:rPr lang="el-GR" sz="2400" b="1" i="1" dirty="0">
                <a:solidFill>
                  <a:sysClr val="windowText" lastClr="000000"/>
                </a:solidFill>
                <a:latin typeface="Calibri"/>
              </a:rPr>
              <a:t>Σχέδια συνεργασίας μεταξύ διαφόρων οργανισμών, που αποσκοπούν στην</a:t>
            </a:r>
            <a:r>
              <a:rPr lang="en-US" sz="2400" i="1" dirty="0">
                <a:solidFill>
                  <a:sysClr val="windowText" lastClr="000000"/>
                </a:solidFill>
                <a:latin typeface="Calibri"/>
              </a:rPr>
              <a:t>:</a:t>
            </a:r>
            <a:endParaRPr lang="el-GR" sz="2400" i="1" dirty="0">
              <a:solidFill>
                <a:sysClr val="windowText" lastClr="000000"/>
              </a:solidFill>
              <a:latin typeface="Calibri"/>
            </a:endParaRPr>
          </a:p>
          <a:p>
            <a:pPr marL="0" indent="0">
              <a:buNone/>
              <a:defRPr/>
            </a:pPr>
            <a:endParaRPr lang="el-GR" sz="1000" dirty="0">
              <a:solidFill>
                <a:sysClr val="windowText" lastClr="000000"/>
              </a:solidFill>
              <a:latin typeface="Calibri"/>
            </a:endParaRPr>
          </a:p>
          <a:p>
            <a:pPr marL="0" indent="0">
              <a:buNone/>
              <a:defRPr/>
            </a:pPr>
            <a:endParaRPr lang="en-US" sz="1000" dirty="0">
              <a:solidFill>
                <a:sysClr val="windowText" lastClr="000000"/>
              </a:solidFill>
              <a:latin typeface="Calibri"/>
            </a:endParaRPr>
          </a:p>
          <a:p>
            <a:pPr>
              <a:buFont typeface="Wingdings" panose="05000000000000000000" pitchFamily="2" charset="2"/>
              <a:buChar char="§"/>
              <a:defRPr/>
            </a:pPr>
            <a:r>
              <a:rPr lang="el-GR" sz="2000" dirty="0">
                <a:solidFill>
                  <a:sysClr val="windowText" lastClr="000000"/>
                </a:solidFill>
                <a:latin typeface="Calibri"/>
              </a:rPr>
              <a:t>Απόκτηση πείρας στη διεθνή-διακρατική συνεργασία  </a:t>
            </a:r>
            <a:r>
              <a:rPr lang="el-GR" sz="2000" dirty="0">
                <a:solidFill>
                  <a:sysClr val="windowText" lastClr="000000"/>
                </a:solidFill>
                <a:latin typeface="Calibri"/>
                <a:cs typeface="Times New Roman"/>
              </a:rPr>
              <a:t>&gt; </a:t>
            </a:r>
            <a:r>
              <a:rPr lang="el-GR" sz="2000" dirty="0">
                <a:solidFill>
                  <a:sysClr val="windowText" lastClr="000000"/>
                </a:solidFill>
                <a:latin typeface="Calibri"/>
                <a:sym typeface="Wingdings" panose="05000000000000000000" pitchFamily="2" charset="2"/>
              </a:rPr>
              <a:t>Διεθνοποίηση των δραστηριοτήτων των συμμετεχόντων οργανισμών</a:t>
            </a:r>
          </a:p>
          <a:p>
            <a:pPr marL="0" indent="0">
              <a:buNone/>
              <a:defRPr/>
            </a:pPr>
            <a:endParaRPr lang="el-GR" sz="700" dirty="0">
              <a:solidFill>
                <a:sysClr val="windowText" lastClr="000000"/>
              </a:solidFill>
              <a:latin typeface="Calibri"/>
            </a:endParaRPr>
          </a:p>
          <a:p>
            <a:pPr>
              <a:buFont typeface="Wingdings" panose="05000000000000000000" pitchFamily="2" charset="2"/>
              <a:buChar char="§"/>
              <a:defRPr/>
            </a:pPr>
            <a:r>
              <a:rPr lang="el-GR" sz="2000" dirty="0">
                <a:solidFill>
                  <a:sysClr val="windowText" lastClr="000000"/>
                </a:solidFill>
                <a:latin typeface="Calibri"/>
              </a:rPr>
              <a:t>Ανάπτυξη και ενίσχυση δικτύων</a:t>
            </a:r>
          </a:p>
          <a:p>
            <a:pPr marL="0" indent="0">
              <a:buNone/>
              <a:defRPr/>
            </a:pPr>
            <a:endParaRPr lang="en-US" sz="700" dirty="0">
              <a:solidFill>
                <a:sysClr val="windowText" lastClr="000000"/>
              </a:solidFill>
              <a:latin typeface="Calibri"/>
            </a:endParaRPr>
          </a:p>
          <a:p>
            <a:pPr>
              <a:buFont typeface="Wingdings" panose="05000000000000000000" pitchFamily="2" charset="2"/>
              <a:buChar char="§"/>
              <a:defRPr/>
            </a:pPr>
            <a:r>
              <a:rPr lang="el-GR" sz="2000" dirty="0">
                <a:solidFill>
                  <a:sysClr val="windowText" lastClr="000000"/>
                </a:solidFill>
                <a:latin typeface="Calibri"/>
              </a:rPr>
              <a:t>Ενίσχυση των ικανοτήτων των συμμετεχόντων οργανισμών</a:t>
            </a:r>
          </a:p>
          <a:p>
            <a:pPr marL="0" indent="0">
              <a:buNone/>
              <a:defRPr/>
            </a:pPr>
            <a:endParaRPr lang="el-GR" sz="700" dirty="0">
              <a:solidFill>
                <a:sysClr val="windowText" lastClr="000000"/>
              </a:solidFill>
              <a:latin typeface="Calibri"/>
            </a:endParaRPr>
          </a:p>
          <a:p>
            <a:pPr>
              <a:buFont typeface="Wingdings" panose="05000000000000000000" pitchFamily="2" charset="2"/>
              <a:buChar char="§"/>
              <a:defRPr/>
            </a:pPr>
            <a:r>
              <a:rPr lang="el-GR" sz="2000" dirty="0">
                <a:solidFill>
                  <a:sysClr val="windowText" lastClr="000000"/>
                </a:solidFill>
                <a:latin typeface="Calibri"/>
              </a:rPr>
              <a:t>Ανταλλαγή πρακτικών, μεθόδων, ιδεών και εμπειριών σε ευρωπαϊκό επίπεδο</a:t>
            </a:r>
          </a:p>
          <a:p>
            <a:pPr marL="0" indent="0">
              <a:buNone/>
              <a:defRPr/>
            </a:pPr>
            <a:endParaRPr lang="el-GR" sz="700" dirty="0">
              <a:solidFill>
                <a:sysClr val="windowText" lastClr="000000"/>
              </a:solidFill>
              <a:latin typeface="Calibri"/>
            </a:endParaRPr>
          </a:p>
          <a:p>
            <a:pPr>
              <a:buFont typeface="Wingdings" panose="05000000000000000000" pitchFamily="2" charset="2"/>
              <a:buChar char="§"/>
              <a:defRPr/>
            </a:pPr>
            <a:r>
              <a:rPr lang="el-GR" sz="2000" dirty="0">
                <a:solidFill>
                  <a:sysClr val="windowText" lastClr="000000"/>
                </a:solidFill>
                <a:latin typeface="Calibri"/>
              </a:rPr>
              <a:t>Ανάπτυξη και μεταφορά καινοτομίας</a:t>
            </a:r>
          </a:p>
          <a:p>
            <a:pPr marL="0" indent="0">
              <a:buNone/>
              <a:defRPr/>
            </a:pPr>
            <a:endParaRPr lang="el-GR" sz="700" dirty="0">
              <a:solidFill>
                <a:sysClr val="windowText" lastClr="000000"/>
              </a:solidFill>
              <a:latin typeface="Calibri"/>
            </a:endParaRPr>
          </a:p>
          <a:p>
            <a:pPr>
              <a:buFont typeface="Wingdings" panose="05000000000000000000" pitchFamily="2" charset="2"/>
              <a:buChar char="§"/>
              <a:defRPr/>
            </a:pPr>
            <a:r>
              <a:rPr lang="el-GR" sz="2000" dirty="0">
                <a:solidFill>
                  <a:sysClr val="windowText" lastClr="000000"/>
                </a:solidFill>
                <a:latin typeface="Calibri"/>
              </a:rPr>
              <a:t>Εφαρμογή κοινών δράσεων-πρωτοβουλιών</a:t>
            </a:r>
          </a:p>
          <a:p>
            <a:pPr marL="0" indent="0">
              <a:buNone/>
              <a:defRPr/>
            </a:pPr>
            <a:endParaRPr lang="el-GR" sz="700" dirty="0">
              <a:solidFill>
                <a:sysClr val="windowText" lastClr="000000"/>
              </a:solidFill>
              <a:latin typeface="Calibri"/>
            </a:endParaRPr>
          </a:p>
          <a:p>
            <a:pPr>
              <a:buFont typeface="Wingdings" panose="05000000000000000000" pitchFamily="2" charset="2"/>
              <a:buChar char="§"/>
              <a:defRPr/>
            </a:pPr>
            <a:r>
              <a:rPr lang="el-GR" sz="2000" dirty="0">
                <a:solidFill>
                  <a:sysClr val="windowText" lastClr="000000"/>
                </a:solidFill>
                <a:latin typeface="Calibri"/>
              </a:rPr>
              <a:t>Παραγωγή ποιοτικών αποτελεσμάτων &gt; Επίτευξη ευρωπαϊκών </a:t>
            </a:r>
          </a:p>
          <a:p>
            <a:pPr marL="0" indent="0">
              <a:buNone/>
              <a:defRPr/>
            </a:pPr>
            <a:r>
              <a:rPr lang="el-GR" sz="2000" dirty="0">
                <a:solidFill>
                  <a:sysClr val="windowText" lastClr="000000"/>
                </a:solidFill>
                <a:latin typeface="Calibri"/>
              </a:rPr>
              <a:t>      προτεραιοτήτων πολιτικής</a:t>
            </a:r>
          </a:p>
          <a:p>
            <a:pPr>
              <a:buFont typeface="Wingdings" panose="05000000000000000000" pitchFamily="2" charset="2"/>
              <a:buChar char="§"/>
              <a:defRPr/>
            </a:pPr>
            <a:endParaRPr lang="el-GR" sz="2000" dirty="0">
              <a:solidFill>
                <a:sysClr val="windowText" lastClr="000000"/>
              </a:solidFill>
              <a:latin typeface="Calibri"/>
            </a:endParaRPr>
          </a:p>
          <a:p>
            <a:pPr marL="0" indent="0">
              <a:buNone/>
              <a:defRPr/>
            </a:pPr>
            <a:endParaRPr lang="el-GR" sz="2000" dirty="0">
              <a:solidFill>
                <a:sysClr val="windowText" lastClr="000000"/>
              </a:solidFill>
              <a:latin typeface="Century Gothic" panose="020B0502020202020204" pitchFamily="34" charset="0"/>
            </a:endParaRPr>
          </a:p>
          <a:p>
            <a:pPr marL="0" indent="0">
              <a:buNone/>
              <a:defRPr/>
            </a:pPr>
            <a:endParaRPr lang="en-GB" sz="2000" dirty="0">
              <a:solidFill>
                <a:sysClr val="windowText" lastClr="000000"/>
              </a:solidFill>
              <a:latin typeface="Century Gothic" panose="020B0502020202020204" pitchFamily="34" charset="0"/>
            </a:endParaRPr>
          </a:p>
          <a:p>
            <a:pPr marL="0" indent="0">
              <a:buNone/>
              <a:defRPr/>
            </a:pPr>
            <a:endParaRPr lang="el-GR" sz="2000" dirty="0">
              <a:solidFill>
                <a:sysClr val="windowText" lastClr="000000"/>
              </a:solidFill>
              <a:latin typeface="Century Gothic" panose="020B0502020202020204" pitchFamily="34" charset="0"/>
            </a:endParaRPr>
          </a:p>
          <a:p>
            <a:pPr marL="0" indent="0">
              <a:buNone/>
              <a:defRPr/>
            </a:pPr>
            <a:endParaRPr lang="el-GR" sz="2000" dirty="0">
              <a:solidFill>
                <a:sysClr val="windowText" lastClr="000000"/>
              </a:solidFill>
              <a:latin typeface="Century Gothic" panose="020B0502020202020204" pitchFamily="34" charset="0"/>
            </a:endParaRPr>
          </a:p>
        </p:txBody>
      </p:sp>
    </p:spTree>
    <p:extLst>
      <p:ext uri="{BB962C8B-B14F-4D97-AF65-F5344CB8AC3E}">
        <p14:creationId xmlns:p14="http://schemas.microsoft.com/office/powerpoint/2010/main" val="3738560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1" y="4663389"/>
            <a:ext cx="12192001" cy="1261884"/>
          </a:xfrm>
          <a:prstGeom prst="rect">
            <a:avLst/>
          </a:prstGeom>
          <a:solidFill>
            <a:srgbClr val="008080"/>
          </a:solidFill>
        </p:spPr>
        <p:txBody>
          <a:bodyPr wrap="square" rtlCol="0">
            <a:spAutoFit/>
          </a:bodyPr>
          <a:lstStyle/>
          <a:p>
            <a:pPr algn="ctr"/>
            <a:endParaRPr lang="el-GR" sz="800" dirty="0">
              <a:solidFill>
                <a:schemeClr val="bg1"/>
              </a:solidFill>
              <a:latin typeface="Verdana" panose="020B0604030504040204" pitchFamily="34" charset="0"/>
              <a:ea typeface="Verdana" panose="020B0604030504040204" pitchFamily="34" charset="0"/>
            </a:endParaRPr>
          </a:p>
          <a:p>
            <a:pPr algn="ctr"/>
            <a:r>
              <a:rPr lang="en-GB" sz="2000" b="1" dirty="0">
                <a:solidFill>
                  <a:schemeClr val="bg1"/>
                </a:solidFill>
                <a:latin typeface="Verdana" panose="020B0604030504040204" pitchFamily="34" charset="0"/>
                <a:ea typeface="Verdana" panose="020B0604030504040204" pitchFamily="34" charset="0"/>
              </a:rPr>
              <a:t>ERASMUS+ INFO DAY</a:t>
            </a:r>
          </a:p>
          <a:p>
            <a:pPr algn="ctr"/>
            <a:endParaRPr lang="en-GB" sz="2000" b="1" dirty="0">
              <a:solidFill>
                <a:schemeClr val="bg1"/>
              </a:solidFill>
              <a:latin typeface="Verdana" panose="020B0604030504040204" pitchFamily="34" charset="0"/>
              <a:ea typeface="Verdana" panose="020B0604030504040204" pitchFamily="34" charset="0"/>
            </a:endParaRPr>
          </a:p>
          <a:p>
            <a:pPr algn="ctr"/>
            <a:r>
              <a:rPr lang="el-GR" sz="2000" b="1" dirty="0">
                <a:solidFill>
                  <a:schemeClr val="bg1"/>
                </a:solidFill>
                <a:latin typeface="Verdana" panose="020B0604030504040204" pitchFamily="34" charset="0"/>
                <a:ea typeface="Verdana" panose="020B0604030504040204" pitchFamily="34" charset="0"/>
              </a:rPr>
              <a:t>Συμπράξεις Μικρής Κλίμακας </a:t>
            </a:r>
            <a:r>
              <a:rPr lang="en-CY" sz="2000" b="1" dirty="0">
                <a:solidFill>
                  <a:schemeClr val="bg1"/>
                </a:solidFill>
                <a:latin typeface="Verdana" panose="020B0604030504040204" pitchFamily="34" charset="0"/>
                <a:ea typeface="Verdana" panose="020B0604030504040204" pitchFamily="34" charset="0"/>
              </a:rPr>
              <a:t>–</a:t>
            </a:r>
            <a:r>
              <a:rPr lang="el-GR" sz="2000" b="1" dirty="0">
                <a:solidFill>
                  <a:schemeClr val="bg1"/>
                </a:solidFill>
                <a:latin typeface="Verdana" panose="020B0604030504040204" pitchFamily="34" charset="0"/>
                <a:ea typeface="Verdana" panose="020B0604030504040204" pitchFamily="34" charset="0"/>
              </a:rPr>
              <a:t> </a:t>
            </a:r>
            <a:r>
              <a:rPr lang="en-GB" sz="2000" b="1" dirty="0">
                <a:solidFill>
                  <a:schemeClr val="bg1"/>
                </a:solidFill>
                <a:latin typeface="Verdana" panose="020B0604030504040204" pitchFamily="34" charset="0"/>
                <a:ea typeface="Verdana" panose="020B0604030504040204" pitchFamily="34" charset="0"/>
              </a:rPr>
              <a:t>Small scale partnerships</a:t>
            </a:r>
            <a:r>
              <a:rPr lang="en-US" sz="2000" b="1" dirty="0">
                <a:solidFill>
                  <a:schemeClr val="bg1"/>
                </a:solidFill>
                <a:latin typeface="Verdana" panose="020B0604030504040204" pitchFamily="34" charset="0"/>
                <a:ea typeface="Verdana" panose="020B0604030504040204" pitchFamily="34" charset="0"/>
              </a:rPr>
              <a:t> </a:t>
            </a:r>
            <a:r>
              <a:rPr lang="en-CY" sz="2000" b="1" dirty="0">
                <a:solidFill>
                  <a:schemeClr val="bg1"/>
                </a:solidFill>
                <a:latin typeface="Verdana" panose="020B0604030504040204" pitchFamily="34" charset="0"/>
                <a:ea typeface="Verdana" panose="020B0604030504040204" pitchFamily="34" charset="0"/>
              </a:rPr>
              <a:t>–</a:t>
            </a:r>
            <a:r>
              <a:rPr lang="en-US" sz="2000" b="1" dirty="0">
                <a:solidFill>
                  <a:schemeClr val="bg1"/>
                </a:solidFill>
                <a:latin typeface="Verdana" panose="020B0604030504040204" pitchFamily="34" charset="0"/>
                <a:ea typeface="Verdana" panose="020B0604030504040204" pitchFamily="34" charset="0"/>
              </a:rPr>
              <a:t> KA210</a:t>
            </a:r>
            <a:endParaRPr lang="el-GR" sz="2000" b="1" dirty="0">
              <a:solidFill>
                <a:schemeClr val="bg1"/>
              </a:solidFill>
              <a:latin typeface="Verdana" panose="020B0604030504040204" pitchFamily="34" charset="0"/>
              <a:ea typeface="Verdana" panose="020B0604030504040204" pitchFamily="34" charset="0"/>
            </a:endParaRPr>
          </a:p>
          <a:p>
            <a:pPr algn="ctr"/>
            <a:endParaRPr lang="en-GB" sz="800" b="1"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4020685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815009" y="944217"/>
            <a:ext cx="10826864" cy="57799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buFont typeface="Wingdings" panose="05000000000000000000" pitchFamily="2" charset="2"/>
              <a:buChar char="q"/>
              <a:defRPr/>
            </a:pPr>
            <a:r>
              <a:rPr lang="el-GR" sz="2400" b="1" dirty="0">
                <a:solidFill>
                  <a:sysClr val="windowText" lastClr="000000"/>
                </a:solidFill>
              </a:rPr>
              <a:t>Οι ειδικοί στόχοι του τύπου αυτού Συμπράξεων είναι οι εξής:</a:t>
            </a:r>
            <a:endParaRPr lang="el-GR" sz="2400" dirty="0">
              <a:solidFill>
                <a:sysClr val="windowText" lastClr="000000"/>
              </a:solidFill>
            </a:endParaRPr>
          </a:p>
          <a:p>
            <a:pPr marL="0" lvl="0" indent="0">
              <a:buNone/>
              <a:defRPr/>
            </a:pPr>
            <a:endParaRPr lang="el-GR" sz="1050" dirty="0">
              <a:solidFill>
                <a:sysClr val="windowText" lastClr="000000"/>
              </a:solidFill>
            </a:endParaRPr>
          </a:p>
          <a:p>
            <a:pPr lvl="0">
              <a:buFont typeface="Wingdings" panose="05000000000000000000" pitchFamily="2" charset="2"/>
              <a:buChar char="§"/>
              <a:defRPr/>
            </a:pPr>
            <a:r>
              <a:rPr lang="el-GR" sz="2000" dirty="0"/>
              <a:t>Προσέλκυση και διεύρυνση της πρόσβασης σε νεοεισερχόμενους, λιγότερο έμπειρους οργανισμούς και σε φορείς μικρής κλίμακας στο πρόγραμμα</a:t>
            </a:r>
          </a:p>
          <a:p>
            <a:pPr lvl="0">
              <a:buFont typeface="Wingdings" panose="05000000000000000000" pitchFamily="2" charset="2"/>
              <a:buChar char="§"/>
              <a:defRPr/>
            </a:pPr>
            <a:r>
              <a:rPr lang="el-GR" sz="2000" dirty="0"/>
              <a:t>Στήριξη της ένταξης ομάδων-στόχων με λιγότερες ευκαιρίες</a:t>
            </a:r>
          </a:p>
          <a:p>
            <a:pPr lvl="0">
              <a:buFont typeface="Wingdings" panose="05000000000000000000" pitchFamily="2" charset="2"/>
              <a:buChar char="§"/>
              <a:defRPr/>
            </a:pPr>
            <a:r>
              <a:rPr lang="el-GR" sz="2000" dirty="0"/>
              <a:t>Στήριξη της ενεργού συμμετοχής των Ευρωπαίων πολιτών στα κοινά και αναγωγή της ευρωπαϊκής διάστασης στο τοπικό επίπεδο</a:t>
            </a:r>
            <a:endParaRPr lang="en-GB" sz="2000" dirty="0"/>
          </a:p>
          <a:p>
            <a:pPr marL="0" lvl="0" indent="0">
              <a:buNone/>
              <a:defRPr/>
            </a:pPr>
            <a:endParaRPr lang="en-GB" sz="1000" dirty="0"/>
          </a:p>
          <a:p>
            <a:pPr marL="0" lvl="0" indent="0">
              <a:buNone/>
              <a:defRPr/>
            </a:pPr>
            <a:endParaRPr lang="en-GB" sz="1400" dirty="0"/>
          </a:p>
          <a:p>
            <a:pPr marL="360363" indent="-360363">
              <a:buNone/>
              <a:defRPr/>
            </a:pPr>
            <a:r>
              <a:rPr lang="el-GR" sz="2000" b="1" i="1" dirty="0"/>
              <a:t>!!! </a:t>
            </a:r>
            <a:r>
              <a:rPr lang="en-GB" sz="2000" b="1" i="1" dirty="0"/>
              <a:t>  </a:t>
            </a:r>
            <a:r>
              <a:rPr lang="el-GR" sz="2000" b="1" i="1" dirty="0"/>
              <a:t>Επίσης, ισχύουν και εδώ οι Βασικοί Στόχοι των Συμπράξεων Συνεργασίας, </a:t>
            </a:r>
            <a:r>
              <a:rPr lang="el-GR" sz="2000" b="1" i="1" u="sng" dirty="0"/>
              <a:t>κατ’ αναλογία</a:t>
            </a:r>
            <a:endParaRPr lang="en-GB" sz="2000" b="1" i="1" u="sng" dirty="0"/>
          </a:p>
          <a:p>
            <a:pPr marL="360363" indent="-360363">
              <a:buNone/>
              <a:defRPr/>
            </a:pPr>
            <a:r>
              <a:rPr lang="en-GB" sz="2000" b="1" i="1" dirty="0"/>
              <a:t>       </a:t>
            </a:r>
            <a:r>
              <a:rPr lang="el-GR" sz="2000" b="1" i="1" u="sng" dirty="0"/>
              <a:t>προς το εύρος και το μέγεθος</a:t>
            </a:r>
            <a:r>
              <a:rPr lang="el-GR" sz="2000" b="1" i="1" dirty="0"/>
              <a:t> κάθε Σχεδίου</a:t>
            </a:r>
            <a:r>
              <a:rPr lang="en-GB" sz="2000" b="1" i="1" dirty="0"/>
              <a:t>:</a:t>
            </a:r>
            <a:endParaRPr lang="el-GR" sz="2000" b="1" dirty="0"/>
          </a:p>
          <a:p>
            <a:pPr marL="0" lvl="0" indent="0">
              <a:buNone/>
              <a:defRPr/>
            </a:pPr>
            <a:endParaRPr lang="el-GR" sz="2000" b="1" dirty="0"/>
          </a:p>
          <a:p>
            <a:pPr lvl="0">
              <a:buFont typeface="Wingdings" panose="05000000000000000000" pitchFamily="2" charset="2"/>
              <a:buChar char="§"/>
              <a:defRPr/>
            </a:pPr>
            <a:r>
              <a:rPr lang="el-GR" sz="1800" dirty="0">
                <a:solidFill>
                  <a:sysClr val="windowText" lastClr="000000"/>
                </a:solidFill>
              </a:rPr>
              <a:t>Ενίσχυση της ποιότητας της εργασίας και των πρακτικών των συμμετεχόντων οργανισμών και ιδρυμάτων</a:t>
            </a:r>
          </a:p>
          <a:p>
            <a:pPr lvl="0">
              <a:buFont typeface="Wingdings" panose="05000000000000000000" pitchFamily="2" charset="2"/>
              <a:buChar char="§"/>
              <a:defRPr/>
            </a:pPr>
            <a:r>
              <a:rPr lang="el-GR" sz="1800" dirty="0">
                <a:solidFill>
                  <a:sysClr val="windowText" lastClr="000000"/>
                </a:solidFill>
              </a:rPr>
              <a:t>Οικοδόμηση ικανότητας των οργανισμών ώστε να εργάζονται σε διακρατικό και </a:t>
            </a:r>
            <a:r>
              <a:rPr lang="el-GR" sz="1800" dirty="0" err="1">
                <a:solidFill>
                  <a:sysClr val="windowText" lastClr="000000"/>
                </a:solidFill>
              </a:rPr>
              <a:t>διατομεακό</a:t>
            </a:r>
            <a:r>
              <a:rPr lang="el-GR" sz="1800" dirty="0">
                <a:solidFill>
                  <a:sysClr val="windowText" lastClr="000000"/>
                </a:solidFill>
              </a:rPr>
              <a:t> επίπεδο</a:t>
            </a:r>
          </a:p>
          <a:p>
            <a:pPr lvl="0">
              <a:buFont typeface="Wingdings" panose="05000000000000000000" pitchFamily="2" charset="2"/>
              <a:buChar char="§"/>
              <a:defRPr/>
            </a:pPr>
            <a:r>
              <a:rPr lang="el-GR" sz="1800" dirty="0">
                <a:solidFill>
                  <a:sysClr val="windowText" lastClr="000000"/>
                </a:solidFill>
              </a:rPr>
              <a:t>Εκπλήρωση κοινών αναγκών και προτεραιοτήτων στους τομείς της εκπαίδευσης, της κατάρτισης, της νεολαίας και του αθλητισμού</a:t>
            </a:r>
          </a:p>
          <a:p>
            <a:pPr lvl="0">
              <a:buFont typeface="Wingdings" panose="05000000000000000000" pitchFamily="2" charset="2"/>
              <a:buChar char="§"/>
              <a:defRPr/>
            </a:pPr>
            <a:r>
              <a:rPr lang="el-GR" sz="1800" dirty="0">
                <a:solidFill>
                  <a:sysClr val="windowText" lastClr="000000"/>
                </a:solidFill>
              </a:rPr>
              <a:t>Διευκόλυνση του μετασχηματισμού και της αλλαγής (σε επίπεδο ατόμου, οργανισμού ή τομέα)</a:t>
            </a:r>
          </a:p>
          <a:p>
            <a:pPr>
              <a:buFont typeface="Wingdings" panose="05000000000000000000" pitchFamily="2" charset="2"/>
              <a:buChar char="§"/>
              <a:defRPr/>
            </a:pPr>
            <a:endParaRPr lang="el-GR" sz="2000" dirty="0">
              <a:solidFill>
                <a:sysClr val="windowText" lastClr="000000"/>
              </a:solidFill>
              <a:latin typeface="Calibri"/>
            </a:endParaRPr>
          </a:p>
          <a:p>
            <a:pPr marL="0" indent="0">
              <a:buNone/>
              <a:defRPr/>
            </a:pPr>
            <a:endParaRPr lang="en-US" sz="1000" dirty="0">
              <a:solidFill>
                <a:sysClr val="windowText" lastClr="000000"/>
              </a:solidFill>
              <a:latin typeface="Calibri"/>
            </a:endParaRPr>
          </a:p>
          <a:p>
            <a:pPr marL="0" indent="0">
              <a:buNone/>
              <a:defRPr/>
            </a:pPr>
            <a:endParaRPr lang="el-GR" sz="2000" dirty="0">
              <a:solidFill>
                <a:sysClr val="windowText" lastClr="000000"/>
              </a:solidFill>
              <a:latin typeface="Calibri"/>
            </a:endParaRPr>
          </a:p>
          <a:p>
            <a:pPr marL="0" indent="0">
              <a:buNone/>
              <a:defRPr/>
            </a:pPr>
            <a:endParaRPr lang="el-GR" sz="2000" dirty="0">
              <a:solidFill>
                <a:sysClr val="windowText" lastClr="000000"/>
              </a:solidFill>
              <a:latin typeface="Century Gothic" panose="020B0502020202020204" pitchFamily="34" charset="0"/>
            </a:endParaRPr>
          </a:p>
          <a:p>
            <a:pPr marL="0" indent="0">
              <a:buNone/>
              <a:defRPr/>
            </a:pPr>
            <a:endParaRPr lang="en-GB" sz="2000" dirty="0">
              <a:solidFill>
                <a:sysClr val="windowText" lastClr="000000"/>
              </a:solidFill>
              <a:latin typeface="Calibri"/>
            </a:endParaRPr>
          </a:p>
          <a:p>
            <a:pPr marL="0" indent="0">
              <a:buNone/>
              <a:defRPr/>
            </a:pPr>
            <a:endParaRPr lang="el-GR" sz="2000" dirty="0">
              <a:solidFill>
                <a:sysClr val="windowText" lastClr="000000"/>
              </a:solidFill>
              <a:latin typeface="Calibri"/>
            </a:endParaRPr>
          </a:p>
          <a:p>
            <a:pPr marL="0" indent="0">
              <a:buNone/>
              <a:defRPr/>
            </a:pPr>
            <a:endParaRPr lang="el-GR" sz="2000" dirty="0">
              <a:solidFill>
                <a:sysClr val="windowText" lastClr="000000"/>
              </a:solidFill>
              <a:latin typeface="Century Gothic" panose="020B0502020202020204" pitchFamily="34" charset="0"/>
            </a:endParaRPr>
          </a:p>
        </p:txBody>
      </p:sp>
      <p:sp>
        <p:nvSpPr>
          <p:cNvPr id="5" name="Title 1"/>
          <p:cNvSpPr txBox="1">
            <a:spLocks/>
          </p:cNvSpPr>
          <p:nvPr/>
        </p:nvSpPr>
        <p:spPr>
          <a:xfrm>
            <a:off x="-76200" y="6281"/>
            <a:ext cx="12268200"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2800" dirty="0">
                <a:solidFill>
                  <a:schemeClr val="bg1"/>
                </a:solidFill>
                <a:latin typeface="Century Gothic" panose="020B0502020202020204" pitchFamily="34" charset="0"/>
              </a:rPr>
              <a:t>Συμπράξεις Μικρής Κλίμακας – Ειδικοί Στόχοι</a:t>
            </a:r>
            <a:endParaRPr lang="en-GB" sz="28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4249678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815009" y="944217"/>
            <a:ext cx="10826864" cy="517780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l-GR" sz="3000" dirty="0">
                <a:solidFill>
                  <a:srgbClr val="0070C0"/>
                </a:solidFill>
              </a:rPr>
              <a:t> </a:t>
            </a:r>
            <a:endParaRPr lang="el-GR" sz="2000" dirty="0"/>
          </a:p>
          <a:p>
            <a:pPr marL="285750" indent="-285750">
              <a:buFont typeface="Wingdings" panose="05000000000000000000" pitchFamily="2" charset="2"/>
              <a:buChar char="§"/>
            </a:pPr>
            <a:r>
              <a:rPr lang="el-GR" sz="2400" dirty="0"/>
              <a:t>Πολύ μικρότερες επιχορηγήσεις</a:t>
            </a:r>
          </a:p>
          <a:p>
            <a:endParaRPr lang="el-GR" sz="2400" dirty="0"/>
          </a:p>
          <a:p>
            <a:pPr marL="285750" indent="-285750">
              <a:buFont typeface="Wingdings" panose="05000000000000000000" pitchFamily="2" charset="2"/>
              <a:buChar char="§"/>
            </a:pPr>
            <a:r>
              <a:rPr lang="el-GR" sz="2400" dirty="0"/>
              <a:t>Μικρότερη διάρκεια</a:t>
            </a:r>
          </a:p>
          <a:p>
            <a:endParaRPr lang="el-GR" sz="2400" dirty="0"/>
          </a:p>
          <a:p>
            <a:pPr marL="285750" indent="-285750">
              <a:buFont typeface="Wingdings" panose="05000000000000000000" pitchFamily="2" charset="2"/>
              <a:buChar char="§"/>
            </a:pPr>
            <a:r>
              <a:rPr lang="el-GR" sz="2400" dirty="0"/>
              <a:t>Απλουστευμένη διαχείριση</a:t>
            </a:r>
          </a:p>
          <a:p>
            <a:endParaRPr lang="el-GR" sz="2400" dirty="0"/>
          </a:p>
          <a:p>
            <a:pPr marL="285750" indent="-285750">
              <a:buFont typeface="Wingdings" panose="05000000000000000000" pitchFamily="2" charset="2"/>
              <a:buChar char="§"/>
            </a:pPr>
            <a:r>
              <a:rPr lang="el-GR" sz="2400" dirty="0"/>
              <a:t>Διευρυμένη πρόσβαση</a:t>
            </a:r>
          </a:p>
          <a:p>
            <a:endParaRPr lang="el-GR" sz="2400" dirty="0"/>
          </a:p>
          <a:p>
            <a:pPr marL="285750" indent="-285750">
              <a:buFont typeface="Wingdings" panose="05000000000000000000" pitchFamily="2" charset="2"/>
              <a:buChar char="§"/>
            </a:pPr>
            <a:r>
              <a:rPr lang="el-GR" sz="2400" dirty="0"/>
              <a:t>Πιο ευέλικτες μορφές δραστηριοτήτων </a:t>
            </a:r>
            <a:endParaRPr lang="en-GB" sz="2400" dirty="0"/>
          </a:p>
          <a:p>
            <a:pPr marL="0" lvl="0" indent="0">
              <a:buNone/>
              <a:defRPr/>
            </a:pPr>
            <a:endParaRPr lang="el-GR" sz="2000" dirty="0">
              <a:solidFill>
                <a:sysClr val="windowText" lastClr="000000"/>
              </a:solidFill>
              <a:latin typeface="Calibri"/>
            </a:endParaRPr>
          </a:p>
          <a:p>
            <a:pPr marL="0" indent="0">
              <a:buNone/>
              <a:defRPr/>
            </a:pPr>
            <a:endParaRPr lang="en-US" sz="1000" dirty="0">
              <a:solidFill>
                <a:sysClr val="windowText" lastClr="000000"/>
              </a:solidFill>
              <a:latin typeface="Calibri"/>
            </a:endParaRPr>
          </a:p>
          <a:p>
            <a:pPr marL="0" indent="0">
              <a:buNone/>
              <a:defRPr/>
            </a:pPr>
            <a:endParaRPr lang="el-GR" sz="2000" dirty="0">
              <a:solidFill>
                <a:sysClr val="windowText" lastClr="000000"/>
              </a:solidFill>
              <a:latin typeface="Calibri"/>
            </a:endParaRPr>
          </a:p>
          <a:p>
            <a:pPr marL="0" indent="0">
              <a:buNone/>
              <a:defRPr/>
            </a:pPr>
            <a:endParaRPr lang="el-GR" sz="2000" dirty="0">
              <a:solidFill>
                <a:sysClr val="windowText" lastClr="000000"/>
              </a:solidFill>
              <a:latin typeface="Century Gothic" panose="020B0502020202020204" pitchFamily="34" charset="0"/>
            </a:endParaRPr>
          </a:p>
          <a:p>
            <a:pPr marL="0" indent="0">
              <a:buNone/>
              <a:defRPr/>
            </a:pPr>
            <a:endParaRPr lang="en-GB" sz="2000" dirty="0">
              <a:solidFill>
                <a:sysClr val="windowText" lastClr="000000"/>
              </a:solidFill>
              <a:latin typeface="Calibri"/>
            </a:endParaRPr>
          </a:p>
          <a:p>
            <a:pPr marL="0" indent="0">
              <a:buNone/>
              <a:defRPr/>
            </a:pPr>
            <a:endParaRPr lang="el-GR" sz="2000" dirty="0">
              <a:solidFill>
                <a:sysClr val="windowText" lastClr="000000"/>
              </a:solidFill>
              <a:latin typeface="Calibri"/>
            </a:endParaRPr>
          </a:p>
          <a:p>
            <a:pPr marL="0" indent="0">
              <a:buNone/>
              <a:defRPr/>
            </a:pPr>
            <a:endParaRPr lang="el-GR" sz="2000" dirty="0">
              <a:solidFill>
                <a:sysClr val="windowText" lastClr="000000"/>
              </a:solidFill>
              <a:latin typeface="Century Gothic" panose="020B0502020202020204" pitchFamily="34" charset="0"/>
            </a:endParaRPr>
          </a:p>
        </p:txBody>
      </p:sp>
      <p:sp>
        <p:nvSpPr>
          <p:cNvPr id="5" name="Title 1"/>
          <p:cNvSpPr txBox="1">
            <a:spLocks/>
          </p:cNvSpPr>
          <p:nvPr/>
        </p:nvSpPr>
        <p:spPr>
          <a:xfrm>
            <a:off x="0" y="95490"/>
            <a:ext cx="12268200" cy="639762"/>
          </a:xfrm>
          <a:prstGeom prst="rect">
            <a:avLst/>
          </a:prstGeom>
        </p:spPr>
        <p:txBody>
          <a:bodyPr>
            <a:no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2700" dirty="0">
                <a:solidFill>
                  <a:schemeClr val="bg1"/>
                </a:solidFill>
                <a:latin typeface="Century Gothic" panose="020B0502020202020204" pitchFamily="34" charset="0"/>
              </a:rPr>
              <a:t>Συμπράξεις Μικρής Κλίμακας </a:t>
            </a:r>
            <a:r>
              <a:rPr lang="en-CY" sz="2700" dirty="0">
                <a:solidFill>
                  <a:schemeClr val="bg1"/>
                </a:solidFill>
                <a:latin typeface="Century Gothic" panose="020B0502020202020204" pitchFamily="34" charset="0"/>
              </a:rPr>
              <a:t>–</a:t>
            </a:r>
            <a:r>
              <a:rPr lang="el-GR" sz="2700" dirty="0">
                <a:solidFill>
                  <a:schemeClr val="bg1"/>
                </a:solidFill>
                <a:latin typeface="Century Gothic" panose="020B0502020202020204" pitchFamily="34" charset="0"/>
              </a:rPr>
              <a:t> Σύγκριση με Συμπράξεις Συνεργασίας </a:t>
            </a:r>
          </a:p>
          <a:p>
            <a:endParaRPr lang="en-GB" sz="27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919193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11512" y="0"/>
            <a:ext cx="11991745"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2800" dirty="0">
                <a:solidFill>
                  <a:schemeClr val="bg1"/>
                </a:solidFill>
                <a:latin typeface="Century Gothic" panose="020B0502020202020204" pitchFamily="34" charset="0"/>
              </a:rPr>
              <a:t>Συμπράξεις Μικρής Κλίμακας </a:t>
            </a:r>
            <a:r>
              <a:rPr lang="en-CY" sz="2800" dirty="0">
                <a:solidFill>
                  <a:schemeClr val="bg1"/>
                </a:solidFill>
                <a:latin typeface="Century Gothic" panose="020B0502020202020204" pitchFamily="34" charset="0"/>
              </a:rPr>
              <a:t>–</a:t>
            </a:r>
            <a:r>
              <a:rPr lang="el-GR" sz="2800" dirty="0">
                <a:solidFill>
                  <a:schemeClr val="bg1"/>
                </a:solidFill>
                <a:latin typeface="Century Gothic" panose="020B0502020202020204" pitchFamily="34" charset="0"/>
              </a:rPr>
              <a:t> Κριτήρια </a:t>
            </a:r>
            <a:r>
              <a:rPr lang="el-GR" sz="2800" dirty="0" err="1">
                <a:solidFill>
                  <a:schemeClr val="bg1"/>
                </a:solidFill>
                <a:latin typeface="Century Gothic" panose="020B0502020202020204" pitchFamily="34" charset="0"/>
              </a:rPr>
              <a:t>Επιλεξιμότητας</a:t>
            </a:r>
            <a:endParaRPr lang="en-GB" sz="2800" dirty="0">
              <a:solidFill>
                <a:schemeClr val="bg1"/>
              </a:solidFill>
              <a:latin typeface="Century Gothic" panose="020B0502020202020204" pitchFamily="34" charset="0"/>
            </a:endParaRPr>
          </a:p>
        </p:txBody>
      </p:sp>
      <p:sp>
        <p:nvSpPr>
          <p:cNvPr id="7" name="Rectangle 6"/>
          <p:cNvSpPr/>
          <p:nvPr/>
        </p:nvSpPr>
        <p:spPr>
          <a:xfrm>
            <a:off x="3307114" y="2654482"/>
            <a:ext cx="5600540" cy="3816429"/>
          </a:xfrm>
          <a:prstGeom prst="rect">
            <a:avLst/>
          </a:prstGeom>
        </p:spPr>
        <p:txBody>
          <a:bodyPr wrap="square">
            <a:spAutoFit/>
          </a:bodyPr>
          <a:lstStyle/>
          <a:p>
            <a:pPr algn="just"/>
            <a:endParaRPr lang="el-GR" sz="2200" b="1" dirty="0"/>
          </a:p>
          <a:p>
            <a:pPr marL="342900" indent="-342900" algn="just">
              <a:buFont typeface="Wingdings" panose="05000000000000000000" pitchFamily="2" charset="2"/>
              <a:buChar char="§"/>
            </a:pPr>
            <a:r>
              <a:rPr lang="el-GR" sz="2000" b="1" u="sng" dirty="0"/>
              <a:t>27 Χώρες - Μέλη της Ευρωπαϊκής Ένωσης</a:t>
            </a:r>
          </a:p>
          <a:p>
            <a:pPr algn="just"/>
            <a:endParaRPr lang="el-GR" sz="2000" b="1" dirty="0"/>
          </a:p>
          <a:p>
            <a:pPr marL="342900" indent="-342900" algn="just">
              <a:buFont typeface="Wingdings" panose="05000000000000000000" pitchFamily="2" charset="2"/>
              <a:buChar char="§"/>
            </a:pPr>
            <a:r>
              <a:rPr lang="el-GR" sz="2000" b="1" u="sng" dirty="0"/>
              <a:t>Χώρες ΕΟΧ</a:t>
            </a:r>
            <a:r>
              <a:rPr lang="el-GR" sz="2000" b="1" dirty="0"/>
              <a:t>:</a:t>
            </a:r>
          </a:p>
          <a:p>
            <a:pPr marL="342900" indent="-342900" algn="just">
              <a:buFont typeface="Wingdings" panose="05000000000000000000" pitchFamily="2" charset="2"/>
              <a:buChar char="ü"/>
            </a:pPr>
            <a:r>
              <a:rPr lang="el-GR" sz="2000" dirty="0"/>
              <a:t>Ισλανδία</a:t>
            </a:r>
          </a:p>
          <a:p>
            <a:pPr marL="342900" indent="-342900" algn="just">
              <a:buFont typeface="Wingdings" panose="05000000000000000000" pitchFamily="2" charset="2"/>
              <a:buChar char="ü"/>
            </a:pPr>
            <a:r>
              <a:rPr lang="el-GR" sz="2000" dirty="0" err="1"/>
              <a:t>Λίχτενσταϊν</a:t>
            </a:r>
            <a:endParaRPr lang="el-GR" sz="2000" dirty="0"/>
          </a:p>
          <a:p>
            <a:pPr marL="342900" indent="-342900" algn="just">
              <a:buFont typeface="Wingdings" panose="05000000000000000000" pitchFamily="2" charset="2"/>
              <a:buChar char="ü"/>
            </a:pPr>
            <a:r>
              <a:rPr lang="el-GR" sz="2000" dirty="0"/>
              <a:t>Νορβηγία</a:t>
            </a:r>
          </a:p>
          <a:p>
            <a:pPr algn="just"/>
            <a:endParaRPr lang="el-GR" sz="2000" b="1" dirty="0"/>
          </a:p>
          <a:p>
            <a:pPr marL="342900" indent="-342900" algn="just">
              <a:buFont typeface="Wingdings" panose="05000000000000000000" pitchFamily="2" charset="2"/>
              <a:buChar char="§"/>
            </a:pPr>
            <a:r>
              <a:rPr lang="el-GR" sz="2000" b="1" u="sng" dirty="0"/>
              <a:t>Υποψήφιες προς ένταξη στην ΕΕ χώρες</a:t>
            </a:r>
            <a:r>
              <a:rPr lang="el-GR" sz="2000" b="1" dirty="0"/>
              <a:t>:</a:t>
            </a:r>
          </a:p>
          <a:p>
            <a:pPr marL="342900" indent="-342900" algn="just">
              <a:buFont typeface="Wingdings" panose="05000000000000000000" pitchFamily="2" charset="2"/>
              <a:buChar char="ü"/>
            </a:pPr>
            <a:r>
              <a:rPr lang="el-GR" sz="2000" dirty="0"/>
              <a:t>Τουρκία</a:t>
            </a:r>
          </a:p>
          <a:p>
            <a:pPr marL="342900" indent="-342900" algn="just">
              <a:buFont typeface="Wingdings" panose="05000000000000000000" pitchFamily="2" charset="2"/>
              <a:buChar char="ü"/>
            </a:pPr>
            <a:r>
              <a:rPr lang="el-GR" sz="2000" dirty="0"/>
              <a:t>Δημοκρατία της Βόρειας Μακεδονίας</a:t>
            </a:r>
          </a:p>
          <a:p>
            <a:pPr marL="342900" indent="-342900" algn="just">
              <a:buFont typeface="Wingdings" panose="05000000000000000000" pitchFamily="2" charset="2"/>
              <a:buChar char="ü"/>
            </a:pPr>
            <a:r>
              <a:rPr lang="el-GR" sz="2000" dirty="0"/>
              <a:t>Σερβία</a:t>
            </a:r>
          </a:p>
        </p:txBody>
      </p:sp>
      <p:sp>
        <p:nvSpPr>
          <p:cNvPr id="2" name="Rectangle 1"/>
          <p:cNvSpPr/>
          <p:nvPr/>
        </p:nvSpPr>
        <p:spPr>
          <a:xfrm>
            <a:off x="1664669" y="1016399"/>
            <a:ext cx="8885430" cy="1538883"/>
          </a:xfrm>
          <a:prstGeom prst="rect">
            <a:avLst/>
          </a:prstGeom>
        </p:spPr>
        <p:txBody>
          <a:bodyPr wrap="square">
            <a:spAutoFit/>
          </a:bodyPr>
          <a:lstStyle/>
          <a:p>
            <a:r>
              <a:rPr lang="el-GR" sz="2400" b="1" dirty="0">
                <a:solidFill>
                  <a:srgbClr val="3B9B7B"/>
                </a:solidFill>
              </a:rPr>
              <a:t>Ποιοι μπορούν να συμμετέχουν</a:t>
            </a:r>
            <a:r>
              <a:rPr lang="en-GB" sz="2400" b="1" dirty="0">
                <a:solidFill>
                  <a:srgbClr val="3B9B7B"/>
                </a:solidFill>
              </a:rPr>
              <a:t> </a:t>
            </a:r>
            <a:r>
              <a:rPr lang="el-GR" sz="2400" b="1" dirty="0">
                <a:solidFill>
                  <a:srgbClr val="3B9B7B"/>
                </a:solidFill>
              </a:rPr>
              <a:t>ως Συντονιστές ή Εταίροι!</a:t>
            </a:r>
          </a:p>
          <a:p>
            <a:endParaRPr lang="el-GR" sz="400" dirty="0">
              <a:solidFill>
                <a:sysClr val="windowText" lastClr="000000"/>
              </a:solidFill>
            </a:endParaRPr>
          </a:p>
          <a:p>
            <a:r>
              <a:rPr lang="el-GR" sz="2200" dirty="0">
                <a:solidFill>
                  <a:sysClr val="windowText" lastClr="000000"/>
                </a:solidFill>
              </a:rPr>
              <a:t>Όλοι οι </a:t>
            </a:r>
            <a:r>
              <a:rPr lang="el-GR" sz="2200" u="sng" dirty="0">
                <a:solidFill>
                  <a:sysClr val="windowText" lastClr="000000"/>
                </a:solidFill>
              </a:rPr>
              <a:t>δημόσιοι ή ιδιωτικοί οργανισμοί</a:t>
            </a:r>
            <a:r>
              <a:rPr lang="el-GR" sz="2200" dirty="0">
                <a:solidFill>
                  <a:sysClr val="windowText" lastClr="000000"/>
                </a:solidFill>
              </a:rPr>
              <a:t> με νομική υπόσταση εγκατεστημένοι σε </a:t>
            </a:r>
            <a:r>
              <a:rPr lang="el-GR" sz="2200" b="1" u="sng" dirty="0">
                <a:solidFill>
                  <a:sysClr val="windowText" lastClr="000000"/>
                </a:solidFill>
              </a:rPr>
              <a:t>Χώρες που συμμετέχουν πλήρως σε όλες τις δράσεις του Προγράμματος</a:t>
            </a:r>
            <a:endParaRPr lang="el-GR" b="1" dirty="0">
              <a:solidFill>
                <a:srgbClr val="000000"/>
              </a:solidFill>
            </a:endParaRPr>
          </a:p>
        </p:txBody>
      </p:sp>
    </p:spTree>
    <p:extLst>
      <p:ext uri="{BB962C8B-B14F-4D97-AF65-F5344CB8AC3E}">
        <p14:creationId xmlns:p14="http://schemas.microsoft.com/office/powerpoint/2010/main" val="1545592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11512" y="0"/>
            <a:ext cx="11991745"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2800" dirty="0">
                <a:solidFill>
                  <a:schemeClr val="bg1"/>
                </a:solidFill>
                <a:latin typeface="Century Gothic" panose="020B0502020202020204" pitchFamily="34" charset="0"/>
              </a:rPr>
              <a:t>Συμπράξεις Μικρής Κλίμακας </a:t>
            </a:r>
            <a:r>
              <a:rPr lang="en-CY" sz="2800" dirty="0">
                <a:solidFill>
                  <a:schemeClr val="bg1"/>
                </a:solidFill>
                <a:latin typeface="Century Gothic" panose="020B0502020202020204" pitchFamily="34" charset="0"/>
              </a:rPr>
              <a:t>–</a:t>
            </a:r>
            <a:r>
              <a:rPr lang="el-GR" sz="2800" dirty="0">
                <a:solidFill>
                  <a:schemeClr val="bg1"/>
                </a:solidFill>
                <a:latin typeface="Century Gothic" panose="020B0502020202020204" pitchFamily="34" charset="0"/>
              </a:rPr>
              <a:t> Κριτήρια </a:t>
            </a:r>
            <a:r>
              <a:rPr lang="el-GR" sz="2800" dirty="0" err="1">
                <a:solidFill>
                  <a:schemeClr val="bg1"/>
                </a:solidFill>
                <a:latin typeface="Century Gothic" panose="020B0502020202020204" pitchFamily="34" charset="0"/>
              </a:rPr>
              <a:t>Επιλεξιμότητας</a:t>
            </a:r>
            <a:endParaRPr lang="en-GB" sz="2800" dirty="0">
              <a:solidFill>
                <a:schemeClr val="bg1"/>
              </a:solidFill>
              <a:latin typeface="Century Gothic" panose="020B0502020202020204" pitchFamily="34" charset="0"/>
            </a:endParaRPr>
          </a:p>
        </p:txBody>
      </p:sp>
      <p:sp>
        <p:nvSpPr>
          <p:cNvPr id="2" name="Rectangle 1"/>
          <p:cNvSpPr/>
          <p:nvPr/>
        </p:nvSpPr>
        <p:spPr>
          <a:xfrm>
            <a:off x="1653285" y="2128535"/>
            <a:ext cx="8885430" cy="2893100"/>
          </a:xfrm>
          <a:prstGeom prst="rect">
            <a:avLst/>
          </a:prstGeom>
        </p:spPr>
        <p:txBody>
          <a:bodyPr wrap="square">
            <a:spAutoFit/>
          </a:bodyPr>
          <a:lstStyle/>
          <a:p>
            <a:r>
              <a:rPr lang="el-GR" sz="2400" b="1" dirty="0">
                <a:solidFill>
                  <a:srgbClr val="3B9B7B"/>
                </a:solidFill>
              </a:rPr>
              <a:t>Προσοχή! </a:t>
            </a:r>
          </a:p>
          <a:p>
            <a:endParaRPr lang="el-GR" sz="400" dirty="0">
              <a:solidFill>
                <a:sysClr val="windowText" lastClr="000000"/>
              </a:solidFill>
            </a:endParaRPr>
          </a:p>
          <a:p>
            <a:r>
              <a:rPr lang="el-GR" sz="2200" dirty="0">
                <a:solidFill>
                  <a:sysClr val="windowText" lastClr="000000"/>
                </a:solidFill>
              </a:rPr>
              <a:t>Για τις αιτήσεις που υποβάλλονται στους εθνικούς οργανισμούς στους τομείς της σχολικής εκπαίδευσης, της επαγγελματικής εκπαίδευσης και κατάρτισης, της εκπαίδευσης ενηλίκων και της νεολαίας, </a:t>
            </a:r>
            <a:r>
              <a:rPr lang="el-GR" sz="2200" b="1" dirty="0">
                <a:solidFill>
                  <a:sysClr val="windowText" lastClr="000000"/>
                </a:solidFill>
              </a:rPr>
              <a:t>ένας οργανισμός μπορεί να υποβάλει αίτηση μόνο μία φορά ανά προθεσμία (από όλους τους τομείς).</a:t>
            </a:r>
            <a:r>
              <a:rPr lang="el-GR" sz="2200" dirty="0">
                <a:solidFill>
                  <a:sysClr val="windowText" lastClr="000000"/>
                </a:solidFill>
              </a:rPr>
              <a:t> </a:t>
            </a:r>
          </a:p>
          <a:p>
            <a:endParaRPr lang="el-GR" sz="2200" b="1" dirty="0">
              <a:solidFill>
                <a:sysClr val="windowText" lastClr="000000"/>
              </a:solidFill>
            </a:endParaRPr>
          </a:p>
          <a:p>
            <a:r>
              <a:rPr lang="el-GR" sz="2200" b="1" dirty="0">
                <a:solidFill>
                  <a:sysClr val="windowText" lastClr="000000"/>
                </a:solidFill>
              </a:rPr>
              <a:t>1 Οργανισμός 			1 Αίτηση ΚΑ210 ανά προθεσμία </a:t>
            </a:r>
            <a:endParaRPr lang="el-GR" b="1" dirty="0">
              <a:solidFill>
                <a:srgbClr val="000000"/>
              </a:solidFill>
            </a:endParaRPr>
          </a:p>
        </p:txBody>
      </p:sp>
      <p:sp>
        <p:nvSpPr>
          <p:cNvPr id="3" name="Arrow: Right 2">
            <a:extLst>
              <a:ext uri="{FF2B5EF4-FFF2-40B4-BE49-F238E27FC236}">
                <a16:creationId xmlns:a16="http://schemas.microsoft.com/office/drawing/2014/main" id="{51354B5B-2A7F-60EB-27A7-C527F179426C}"/>
              </a:ext>
            </a:extLst>
          </p:cNvPr>
          <p:cNvSpPr/>
          <p:nvPr/>
        </p:nvSpPr>
        <p:spPr>
          <a:xfrm>
            <a:off x="3829878" y="4658968"/>
            <a:ext cx="1192696" cy="18553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659847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11512" y="0"/>
            <a:ext cx="11991745"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2800" dirty="0">
                <a:solidFill>
                  <a:schemeClr val="bg1"/>
                </a:solidFill>
                <a:latin typeface="Century Gothic" panose="020B0502020202020204" pitchFamily="34" charset="0"/>
              </a:rPr>
              <a:t>Συμπράξεις Μικρής Κλίμακας </a:t>
            </a:r>
            <a:r>
              <a:rPr lang="en-CY" sz="2800" dirty="0">
                <a:solidFill>
                  <a:schemeClr val="bg1"/>
                </a:solidFill>
                <a:latin typeface="Century Gothic" panose="020B0502020202020204" pitchFamily="34" charset="0"/>
              </a:rPr>
              <a:t>–</a:t>
            </a:r>
            <a:r>
              <a:rPr lang="el-GR" sz="2800" dirty="0">
                <a:solidFill>
                  <a:schemeClr val="bg1"/>
                </a:solidFill>
                <a:latin typeface="Century Gothic" panose="020B0502020202020204" pitchFamily="34" charset="0"/>
              </a:rPr>
              <a:t> Κριτήρια </a:t>
            </a:r>
            <a:r>
              <a:rPr lang="el-GR" sz="2800" dirty="0" err="1">
                <a:solidFill>
                  <a:schemeClr val="bg1"/>
                </a:solidFill>
                <a:latin typeface="Century Gothic" panose="020B0502020202020204" pitchFamily="34" charset="0"/>
              </a:rPr>
              <a:t>Επιλεξιμότητας</a:t>
            </a:r>
            <a:endParaRPr lang="en-GB" sz="2800" dirty="0">
              <a:solidFill>
                <a:schemeClr val="bg1"/>
              </a:solidFill>
              <a:latin typeface="Century Gothic" panose="020B0502020202020204" pitchFamily="34" charset="0"/>
            </a:endParaRPr>
          </a:p>
        </p:txBody>
      </p:sp>
      <p:sp>
        <p:nvSpPr>
          <p:cNvPr id="2" name="Rectangle 1"/>
          <p:cNvSpPr/>
          <p:nvPr/>
        </p:nvSpPr>
        <p:spPr>
          <a:xfrm>
            <a:off x="4728117" y="782224"/>
            <a:ext cx="5520376" cy="4672048"/>
          </a:xfrm>
          <a:prstGeom prst="rect">
            <a:avLst/>
          </a:prstGeom>
        </p:spPr>
        <p:txBody>
          <a:bodyPr wrap="square">
            <a:spAutoFit/>
          </a:bodyPr>
          <a:lstStyle/>
          <a:p>
            <a:r>
              <a:rPr lang="el-GR" sz="2400" b="1" dirty="0">
                <a:solidFill>
                  <a:srgbClr val="3B9B7B"/>
                </a:solidFill>
              </a:rPr>
              <a:t>Τομείς Δραστηριοτήτων</a:t>
            </a:r>
          </a:p>
          <a:p>
            <a:endParaRPr lang="el-GR" sz="2400" b="1" dirty="0">
              <a:solidFill>
                <a:srgbClr val="3B9B7B"/>
              </a:solidFill>
            </a:endParaRPr>
          </a:p>
          <a:p>
            <a:pPr lvl="0" algn="just">
              <a:spcBef>
                <a:spcPct val="20000"/>
              </a:spcBef>
              <a:tabLst>
                <a:tab pos="266700" algn="l"/>
                <a:tab pos="355600" algn="l"/>
              </a:tabLst>
              <a:defRPr/>
            </a:pPr>
            <a:r>
              <a:rPr lang="el-GR" sz="2400" u="sng" dirty="0">
                <a:solidFill>
                  <a:sysClr val="windowText" lastClr="000000"/>
                </a:solidFill>
              </a:rPr>
              <a:t>Ανεξαρτήτως του τομέα στα πλαίσια του οποίου θα υποβληθεί η αίτηση</a:t>
            </a:r>
            <a:r>
              <a:rPr lang="el-GR" sz="2400" dirty="0">
                <a:solidFill>
                  <a:sysClr val="windowText" lastClr="000000"/>
                </a:solidFill>
              </a:rPr>
              <a:t>, οι Συμπράξεις για Συνεργασία είναι </a:t>
            </a:r>
          </a:p>
          <a:p>
            <a:pPr lvl="0" algn="just">
              <a:spcBef>
                <a:spcPct val="20000"/>
              </a:spcBef>
              <a:tabLst>
                <a:tab pos="266700" algn="l"/>
                <a:tab pos="355600" algn="l"/>
              </a:tabLst>
              <a:defRPr/>
            </a:pPr>
            <a:r>
              <a:rPr lang="el-GR" sz="2400" u="sng" dirty="0">
                <a:solidFill>
                  <a:sysClr val="windowText" lastClr="000000"/>
                </a:solidFill>
              </a:rPr>
              <a:t>ανοικτές σε κάθε οργανισμό</a:t>
            </a:r>
            <a:r>
              <a:rPr lang="el-GR" sz="2400" dirty="0">
                <a:solidFill>
                  <a:sysClr val="windowText" lastClr="000000"/>
                </a:solidFill>
              </a:rPr>
              <a:t>  που δραστηριοποιείται στους τομείς της </a:t>
            </a:r>
            <a:r>
              <a:rPr lang="el-GR" sz="2400" u="sng" dirty="0">
                <a:solidFill>
                  <a:sysClr val="windowText" lastClr="000000"/>
                </a:solidFill>
              </a:rPr>
              <a:t>Εκπαίδευση</a:t>
            </a:r>
            <a:r>
              <a:rPr lang="el-GR" sz="2400" dirty="0">
                <a:solidFill>
                  <a:sysClr val="windowText" lastClr="000000"/>
                </a:solidFill>
              </a:rPr>
              <a:t>ς, της </a:t>
            </a:r>
            <a:r>
              <a:rPr lang="el-GR" sz="2400" u="sng" dirty="0">
                <a:solidFill>
                  <a:sysClr val="windowText" lastClr="000000"/>
                </a:solidFill>
              </a:rPr>
              <a:t>Κατάρτισης</a:t>
            </a:r>
            <a:r>
              <a:rPr lang="el-GR" sz="2400" dirty="0">
                <a:solidFill>
                  <a:sysClr val="windowText" lastClr="000000"/>
                </a:solidFill>
              </a:rPr>
              <a:t>, της </a:t>
            </a:r>
            <a:r>
              <a:rPr lang="el-GR" sz="2400" u="sng" dirty="0">
                <a:solidFill>
                  <a:sysClr val="windowText" lastClr="000000"/>
                </a:solidFill>
              </a:rPr>
              <a:t>Νεολαίας</a:t>
            </a:r>
            <a:r>
              <a:rPr lang="el-GR" sz="2400" dirty="0">
                <a:solidFill>
                  <a:sysClr val="windowText" lastClr="000000"/>
                </a:solidFill>
              </a:rPr>
              <a:t> και του </a:t>
            </a:r>
            <a:r>
              <a:rPr lang="el-GR" sz="2400" u="sng" dirty="0">
                <a:solidFill>
                  <a:sysClr val="windowText" lastClr="000000"/>
                </a:solidFill>
              </a:rPr>
              <a:t>Αθλητισμού</a:t>
            </a:r>
            <a:r>
              <a:rPr lang="el-GR" sz="2400" dirty="0">
                <a:solidFill>
                  <a:sysClr val="windowText" lastClr="000000"/>
                </a:solidFill>
              </a:rPr>
              <a:t> ή σε άλλους </a:t>
            </a:r>
            <a:r>
              <a:rPr lang="el-GR" sz="2400" u="sng" dirty="0">
                <a:solidFill>
                  <a:sysClr val="windowText" lastClr="000000"/>
                </a:solidFill>
              </a:rPr>
              <a:t>κοινωνικοοικονομικούς</a:t>
            </a:r>
            <a:r>
              <a:rPr lang="el-GR" sz="2400" dirty="0">
                <a:solidFill>
                  <a:sysClr val="windowText" lastClr="000000"/>
                </a:solidFill>
              </a:rPr>
              <a:t> τομείς</a:t>
            </a:r>
            <a:r>
              <a:rPr lang="en-GB" sz="2400" dirty="0">
                <a:solidFill>
                  <a:sysClr val="windowText" lastClr="000000"/>
                </a:solidFill>
              </a:rPr>
              <a:t> </a:t>
            </a:r>
            <a:r>
              <a:rPr lang="el-GR" sz="2400" dirty="0">
                <a:solidFill>
                  <a:sysClr val="windowText" lastClr="000000"/>
                </a:solidFill>
              </a:rPr>
              <a:t>και σε οργανισμούς που δραστηριοποιούνται </a:t>
            </a:r>
            <a:r>
              <a:rPr lang="el-GR" sz="2400" u="sng" dirty="0" err="1">
                <a:solidFill>
                  <a:sysClr val="windowText" lastClr="000000"/>
                </a:solidFill>
              </a:rPr>
              <a:t>διατομεακά</a:t>
            </a:r>
            <a:r>
              <a:rPr lang="el-GR" sz="2400" u="sng" dirty="0">
                <a:solidFill>
                  <a:sysClr val="windowText" lastClr="000000"/>
                </a:solidFill>
              </a:rPr>
              <a:t>.</a:t>
            </a:r>
            <a:endParaRPr lang="el-GR" sz="2400" i="1" u="sng" dirty="0">
              <a:solidFill>
                <a:sysClr val="windowText" lastClr="000000"/>
              </a:solidFill>
            </a:endParaRPr>
          </a:p>
        </p:txBody>
      </p:sp>
      <p:pic>
        <p:nvPicPr>
          <p:cNvPr id="5" name="Picture 2" descr="Image result for Erasmus Plu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759" y="1758867"/>
            <a:ext cx="4169743" cy="3096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001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2487168" y="4994560"/>
            <a:ext cx="7232904" cy="969496"/>
          </a:xfrm>
          <a:prstGeom prst="rect">
            <a:avLst/>
          </a:prstGeom>
          <a:noFill/>
        </p:spPr>
        <p:txBody>
          <a:bodyPr wrap="square" rtlCol="0">
            <a:spAutoFit/>
          </a:bodyPr>
          <a:lstStyle/>
          <a:p>
            <a:pPr algn="ctr"/>
            <a:r>
              <a:rPr lang="el-GR" sz="2000" b="1" dirty="0"/>
              <a:t>Ημερίδα Ενημέρωσης </a:t>
            </a:r>
            <a:r>
              <a:rPr lang="en-GB" sz="2000" b="1" dirty="0"/>
              <a:t>Erasmus+</a:t>
            </a:r>
            <a:endParaRPr lang="el-GR" sz="2000" b="1" dirty="0"/>
          </a:p>
          <a:p>
            <a:pPr algn="ctr"/>
            <a:r>
              <a:rPr lang="el-GR" sz="1900" b="1" dirty="0"/>
              <a:t>Πρόσκληση Υποβολής Προτάσεων 202</a:t>
            </a:r>
            <a:r>
              <a:rPr lang="en-GB" sz="1900" b="1" dirty="0"/>
              <a:t>4</a:t>
            </a:r>
            <a:endParaRPr lang="el-GR" sz="1900" b="1" dirty="0"/>
          </a:p>
          <a:p>
            <a:pPr algn="ctr"/>
            <a:r>
              <a:rPr lang="en-GB" dirty="0"/>
              <a:t>14</a:t>
            </a:r>
            <a:r>
              <a:rPr lang="el-GR" dirty="0"/>
              <a:t> Δεκεμβρίου 202</a:t>
            </a:r>
            <a:r>
              <a:rPr lang="en-GB" dirty="0"/>
              <a:t>3</a:t>
            </a:r>
            <a:endParaRPr lang="el-GR" dirty="0"/>
          </a:p>
        </p:txBody>
      </p:sp>
    </p:spTree>
    <p:extLst>
      <p:ext uri="{BB962C8B-B14F-4D97-AF65-F5344CB8AC3E}">
        <p14:creationId xmlns:p14="http://schemas.microsoft.com/office/powerpoint/2010/main" val="6892279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0"/>
            <a:ext cx="12192000"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2800" dirty="0">
                <a:solidFill>
                  <a:schemeClr val="bg1"/>
                </a:solidFill>
                <a:latin typeface="Century Gothic" panose="020B0502020202020204" pitchFamily="34" charset="0"/>
              </a:rPr>
              <a:t>Συμπράξεις Μικρής Κλίμακας </a:t>
            </a:r>
            <a:r>
              <a:rPr lang="en-CY" sz="2800" dirty="0">
                <a:solidFill>
                  <a:schemeClr val="bg1"/>
                </a:solidFill>
                <a:latin typeface="Century Gothic" panose="020B0502020202020204" pitchFamily="34" charset="0"/>
              </a:rPr>
              <a:t>–</a:t>
            </a:r>
            <a:r>
              <a:rPr lang="el-GR" sz="2800" dirty="0">
                <a:solidFill>
                  <a:schemeClr val="bg1"/>
                </a:solidFill>
                <a:latin typeface="Century Gothic" panose="020B0502020202020204" pitchFamily="34" charset="0"/>
              </a:rPr>
              <a:t> Ρόλοι Οργανισμών </a:t>
            </a:r>
            <a:endParaRPr lang="en-GB" sz="2800" dirty="0">
              <a:solidFill>
                <a:schemeClr val="bg1"/>
              </a:solidFill>
              <a:latin typeface="Century Gothic" panose="020B0502020202020204" pitchFamily="34" charset="0"/>
            </a:endParaRPr>
          </a:p>
        </p:txBody>
      </p:sp>
      <p:graphicFrame>
        <p:nvGraphicFramePr>
          <p:cNvPr id="14" name="Diagram 13"/>
          <p:cNvGraphicFramePr/>
          <p:nvPr>
            <p:extLst>
              <p:ext uri="{D42A27DB-BD31-4B8C-83A1-F6EECF244321}">
                <p14:modId xmlns:p14="http://schemas.microsoft.com/office/powerpoint/2010/main" val="4225977624"/>
              </p:ext>
            </p:extLst>
          </p:nvPr>
        </p:nvGraphicFramePr>
        <p:xfrm>
          <a:off x="644771" y="762000"/>
          <a:ext cx="10093568" cy="53222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83963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1856" y="2296233"/>
            <a:ext cx="11448288" cy="4025717"/>
          </a:xfrm>
          <a:prstGeom prst="rect">
            <a:avLst/>
          </a:prstGeom>
        </p:spPr>
        <p:txBody>
          <a:bodyPr wrap="square">
            <a:spAutoFit/>
          </a:bodyPr>
          <a:lstStyle/>
          <a:p>
            <a:pPr marL="285750" indent="-285750" algn="just">
              <a:spcBef>
                <a:spcPct val="20000"/>
              </a:spcBef>
              <a:buFont typeface="Wingdings" panose="05000000000000000000" pitchFamily="2" charset="2"/>
              <a:buChar char="ü"/>
              <a:defRPr/>
            </a:pPr>
            <a:endParaRPr lang="el-GR" b="1" i="1" dirty="0">
              <a:solidFill>
                <a:srgbClr val="385723"/>
              </a:solidFill>
              <a:latin typeface="Verdana" panose="020B0604030504040204" pitchFamily="34" charset="0"/>
              <a:ea typeface="Verdana" panose="020B0604030504040204" pitchFamily="34" charset="0"/>
            </a:endParaRPr>
          </a:p>
          <a:p>
            <a:pPr marL="285750" indent="-285750" algn="just">
              <a:spcBef>
                <a:spcPct val="20000"/>
              </a:spcBef>
              <a:buFont typeface="Wingdings" panose="05000000000000000000" pitchFamily="2" charset="2"/>
              <a:buChar char="ü"/>
              <a:defRPr/>
            </a:pPr>
            <a:r>
              <a:rPr lang="el-GR" b="1" i="1" dirty="0">
                <a:solidFill>
                  <a:srgbClr val="385723"/>
                </a:solidFill>
                <a:latin typeface="Verdana" panose="020B0604030504040204" pitchFamily="34" charset="0"/>
                <a:ea typeface="Verdana" panose="020B0604030504040204" pitchFamily="34" charset="0"/>
              </a:rPr>
              <a:t>Αριθμός Συμμετεχόντων </a:t>
            </a:r>
          </a:p>
          <a:p>
            <a:pPr algn="just">
              <a:spcBef>
                <a:spcPct val="20000"/>
              </a:spcBef>
              <a:defRPr/>
            </a:pPr>
            <a:r>
              <a:rPr lang="el-GR" b="1" i="1" dirty="0">
                <a:solidFill>
                  <a:srgbClr val="385723"/>
                </a:solidFill>
                <a:latin typeface="Verdana" panose="020B0604030504040204" pitchFamily="34" charset="0"/>
                <a:ea typeface="Verdana" panose="020B0604030504040204" pitchFamily="34" charset="0"/>
              </a:rPr>
              <a:t>	Οργανισμών</a:t>
            </a:r>
            <a:endParaRPr lang="el-GR" i="1"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marL="285750" indent="-285750" algn="just">
              <a:spcBef>
                <a:spcPct val="20000"/>
              </a:spcBef>
              <a:buFont typeface="Wingdings" panose="05000000000000000000" pitchFamily="2" charset="2"/>
              <a:buChar char="ü"/>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p:txBody>
      </p:sp>
      <p:cxnSp>
        <p:nvCxnSpPr>
          <p:cNvPr id="6" name="Straight Connector 5"/>
          <p:cNvCxnSpPr>
            <a:cxnSpLocks/>
          </p:cNvCxnSpPr>
          <p:nvPr/>
        </p:nvCxnSpPr>
        <p:spPr>
          <a:xfrm>
            <a:off x="4020546" y="1704586"/>
            <a:ext cx="0" cy="2699837"/>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
        <p:nvSpPr>
          <p:cNvPr id="7" name="TextBox 6"/>
          <p:cNvSpPr txBox="1"/>
          <p:nvPr/>
        </p:nvSpPr>
        <p:spPr>
          <a:xfrm>
            <a:off x="4390279" y="1704586"/>
            <a:ext cx="6126480" cy="3077766"/>
          </a:xfrm>
          <a:prstGeom prst="rect">
            <a:avLst/>
          </a:prstGeom>
          <a:noFill/>
        </p:spPr>
        <p:txBody>
          <a:bodyPr wrap="square" rtlCol="0">
            <a:spAutoFit/>
          </a:bodyPr>
          <a:lstStyle/>
          <a:p>
            <a:pPr marL="285750" indent="-285750" algn="just">
              <a:spcBef>
                <a:spcPct val="20000"/>
              </a:spcBef>
              <a:buFont typeface="Wingdings" panose="05000000000000000000" pitchFamily="2" charset="2"/>
              <a:buChar char="Ø"/>
              <a:defRPr/>
            </a:pPr>
            <a:r>
              <a:rPr lang="el-GR" sz="2200" dirty="0">
                <a:solidFill>
                  <a:schemeClr val="tx1">
                    <a:lumMod val="75000"/>
                    <a:lumOff val="25000"/>
                  </a:schemeClr>
                </a:solidFill>
                <a:ea typeface="Verdana" panose="020B0604030504040204" pitchFamily="34" charset="0"/>
              </a:rPr>
              <a:t>Τουλάχιστον </a:t>
            </a:r>
            <a:r>
              <a:rPr lang="el-GR" sz="2200" b="1" dirty="0">
                <a:solidFill>
                  <a:schemeClr val="tx1">
                    <a:lumMod val="75000"/>
                    <a:lumOff val="25000"/>
                  </a:schemeClr>
                </a:solidFill>
                <a:ea typeface="Verdana" panose="020B0604030504040204" pitchFamily="34" charset="0"/>
              </a:rPr>
              <a:t>2</a:t>
            </a:r>
            <a:r>
              <a:rPr lang="el-GR" sz="2200" dirty="0">
                <a:solidFill>
                  <a:schemeClr val="tx1">
                    <a:lumMod val="75000"/>
                    <a:lumOff val="25000"/>
                  </a:schemeClr>
                </a:solidFill>
                <a:ea typeface="Verdana" panose="020B0604030504040204" pitchFamily="34" charset="0"/>
              </a:rPr>
              <a:t> οργανισμοί από </a:t>
            </a:r>
            <a:r>
              <a:rPr lang="el-GR" sz="2200" b="1" dirty="0">
                <a:solidFill>
                  <a:schemeClr val="tx1">
                    <a:lumMod val="75000"/>
                    <a:lumOff val="25000"/>
                  </a:schemeClr>
                </a:solidFill>
                <a:ea typeface="Verdana" panose="020B0604030504040204" pitchFamily="34" charset="0"/>
              </a:rPr>
              <a:t>2</a:t>
            </a:r>
            <a:r>
              <a:rPr lang="el-GR" sz="2200" dirty="0">
                <a:solidFill>
                  <a:schemeClr val="tx1">
                    <a:lumMod val="75000"/>
                    <a:lumOff val="25000"/>
                  </a:schemeClr>
                </a:solidFill>
                <a:ea typeface="Verdana" panose="020B0604030504040204" pitchFamily="34" charset="0"/>
              </a:rPr>
              <a:t> διαφορετικές Χώρες που συμμετέχουν πλήρως σε όλες τις δράσεις του Προγράμματος</a:t>
            </a:r>
          </a:p>
          <a:p>
            <a:pPr marL="285750" indent="-285750" algn="just">
              <a:spcBef>
                <a:spcPct val="20000"/>
              </a:spcBef>
              <a:buFont typeface="Wingdings" panose="05000000000000000000" pitchFamily="2" charset="2"/>
              <a:buChar char="Ø"/>
              <a:defRPr/>
            </a:pPr>
            <a:endParaRPr lang="el-GR" sz="400" dirty="0">
              <a:solidFill>
                <a:schemeClr val="tx1">
                  <a:lumMod val="75000"/>
                  <a:lumOff val="25000"/>
                </a:schemeClr>
              </a:solidFill>
              <a:ea typeface="Verdana" panose="020B0604030504040204" pitchFamily="34" charset="0"/>
            </a:endParaRPr>
          </a:p>
          <a:p>
            <a:pPr marL="285750" indent="-285750" algn="just">
              <a:spcBef>
                <a:spcPct val="20000"/>
              </a:spcBef>
              <a:buFont typeface="Wingdings" panose="05000000000000000000" pitchFamily="2" charset="2"/>
              <a:buChar char="Ø"/>
              <a:defRPr/>
            </a:pPr>
            <a:r>
              <a:rPr lang="el-GR" sz="2200" dirty="0">
                <a:solidFill>
                  <a:schemeClr val="tx1">
                    <a:lumMod val="75000"/>
                    <a:lumOff val="25000"/>
                  </a:schemeClr>
                </a:solidFill>
                <a:ea typeface="Verdana" panose="020B0604030504040204" pitchFamily="34" charset="0"/>
              </a:rPr>
              <a:t>Δεν υπάρχει ανώτατος αριθμός συμμετεχόντων οργανισμών</a:t>
            </a:r>
          </a:p>
          <a:p>
            <a:pPr algn="just">
              <a:spcBef>
                <a:spcPct val="20000"/>
              </a:spcBef>
              <a:defRPr/>
            </a:pPr>
            <a:endParaRPr lang="el-GR" sz="400" dirty="0">
              <a:solidFill>
                <a:schemeClr val="tx1">
                  <a:lumMod val="75000"/>
                  <a:lumOff val="25000"/>
                </a:schemeClr>
              </a:solidFill>
              <a:ea typeface="Verdana" panose="020B0604030504040204" pitchFamily="34" charset="0"/>
            </a:endParaRPr>
          </a:p>
          <a:p>
            <a:pPr marL="285750" indent="-285750" algn="just">
              <a:spcBef>
                <a:spcPct val="20000"/>
              </a:spcBef>
              <a:buFont typeface="Wingdings" panose="05000000000000000000" pitchFamily="2" charset="2"/>
              <a:buChar char="Ø"/>
              <a:defRPr/>
            </a:pPr>
            <a:r>
              <a:rPr lang="el-GR" sz="2200" dirty="0">
                <a:solidFill>
                  <a:schemeClr val="tx1">
                    <a:lumMod val="75000"/>
                    <a:lumOff val="25000"/>
                  </a:schemeClr>
                </a:solidFill>
                <a:ea typeface="Verdana" panose="020B0604030504040204" pitchFamily="34" charset="0"/>
              </a:rPr>
              <a:t>Όλοι οι συμμετέχοντες οργανισμοί προσδιορίζονται κατά την υποβολή της αίτησης</a:t>
            </a:r>
          </a:p>
          <a:p>
            <a:pPr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p:txBody>
      </p:sp>
      <p:sp>
        <p:nvSpPr>
          <p:cNvPr id="8" name="Title 1"/>
          <p:cNvSpPr txBox="1">
            <a:spLocks/>
          </p:cNvSpPr>
          <p:nvPr/>
        </p:nvSpPr>
        <p:spPr>
          <a:xfrm>
            <a:off x="0" y="0"/>
            <a:ext cx="12192000"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2800" dirty="0">
                <a:solidFill>
                  <a:schemeClr val="bg1"/>
                </a:solidFill>
                <a:latin typeface="Century Gothic" panose="020B0502020202020204" pitchFamily="34" charset="0"/>
              </a:rPr>
              <a:t>Συμπράξεις Μικρής Κλίμακας </a:t>
            </a:r>
            <a:r>
              <a:rPr lang="en-CY" sz="2800" dirty="0">
                <a:solidFill>
                  <a:schemeClr val="bg1"/>
                </a:solidFill>
                <a:latin typeface="Century Gothic" panose="020B0502020202020204" pitchFamily="34" charset="0"/>
              </a:rPr>
              <a:t>–</a:t>
            </a:r>
            <a:r>
              <a:rPr lang="el-GR" sz="2800" dirty="0">
                <a:solidFill>
                  <a:schemeClr val="bg1"/>
                </a:solidFill>
                <a:latin typeface="Century Gothic" panose="020B0502020202020204" pitchFamily="34" charset="0"/>
              </a:rPr>
              <a:t> Σύνθεση Κοινοπραξίας </a:t>
            </a:r>
            <a:endParaRPr lang="en-GB" sz="28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25364937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1480" y="927404"/>
            <a:ext cx="11355657" cy="4025717"/>
          </a:xfrm>
          <a:prstGeom prst="rect">
            <a:avLst/>
          </a:prstGeom>
        </p:spPr>
        <p:txBody>
          <a:bodyPr wrap="square">
            <a:spAutoFit/>
          </a:bodyPr>
          <a:lstStyle/>
          <a:p>
            <a:pPr marL="285750" indent="-285750" algn="just">
              <a:spcBef>
                <a:spcPct val="20000"/>
              </a:spcBef>
              <a:buFont typeface="Wingdings" panose="05000000000000000000" pitchFamily="2" charset="2"/>
              <a:buChar char="ü"/>
              <a:defRPr/>
            </a:pPr>
            <a:endParaRPr lang="el-GR" b="1" i="1" dirty="0">
              <a:solidFill>
                <a:srgbClr val="385723"/>
              </a:solidFill>
              <a:latin typeface="Verdana" panose="020B0604030504040204" pitchFamily="34" charset="0"/>
              <a:ea typeface="Verdana" panose="020B0604030504040204" pitchFamily="34" charset="0"/>
            </a:endParaRPr>
          </a:p>
          <a:p>
            <a:pPr marL="285750" indent="-285750" algn="just">
              <a:spcBef>
                <a:spcPct val="20000"/>
              </a:spcBef>
              <a:buFont typeface="Wingdings" panose="05000000000000000000" pitchFamily="2" charset="2"/>
              <a:buChar char="ü"/>
              <a:defRPr/>
            </a:pPr>
            <a:r>
              <a:rPr lang="el-GR" b="1" i="1" dirty="0">
                <a:solidFill>
                  <a:srgbClr val="385723"/>
                </a:solidFill>
                <a:latin typeface="Verdana" panose="020B0604030504040204" pitchFamily="34" charset="0"/>
                <a:ea typeface="Verdana" panose="020B0604030504040204" pitchFamily="34" charset="0"/>
              </a:rPr>
              <a:t>Ανώτατο όριο</a:t>
            </a:r>
          </a:p>
          <a:p>
            <a:pPr algn="just">
              <a:spcBef>
                <a:spcPct val="20000"/>
              </a:spcBef>
              <a:defRPr/>
            </a:pPr>
            <a:r>
              <a:rPr lang="el-GR" b="1" i="1" dirty="0">
                <a:solidFill>
                  <a:srgbClr val="385723"/>
                </a:solidFill>
                <a:latin typeface="Verdana" panose="020B0604030504040204" pitchFamily="34" charset="0"/>
                <a:ea typeface="Verdana" panose="020B0604030504040204" pitchFamily="34" charset="0"/>
              </a:rPr>
              <a:t>αιτήσεων ανά προθεσμία</a:t>
            </a:r>
          </a:p>
          <a:p>
            <a:pPr algn="just">
              <a:spcBef>
                <a:spcPct val="20000"/>
              </a:spcBef>
              <a:defRPr/>
            </a:pPr>
            <a:r>
              <a:rPr lang="el-GR" b="1" i="1" dirty="0">
                <a:solidFill>
                  <a:srgbClr val="385723"/>
                </a:solidFill>
                <a:latin typeface="Verdana" panose="020B0604030504040204" pitchFamily="34" charset="0"/>
                <a:ea typeface="Verdana" panose="020B0604030504040204" pitchFamily="34" charset="0"/>
              </a:rPr>
              <a:t>	Προσοχή!</a:t>
            </a:r>
            <a:endParaRPr lang="el-GR" i="1"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r>
              <a:rPr lang="el-GR" b="1" i="1" dirty="0">
                <a:solidFill>
                  <a:srgbClr val="385723"/>
                </a:solidFill>
                <a:latin typeface="Verdana" panose="020B0604030504040204" pitchFamily="34" charset="0"/>
                <a:ea typeface="Verdana" panose="020B0604030504040204" pitchFamily="34" charset="0"/>
              </a:rPr>
              <a:t>Επιλογή εταίρων</a:t>
            </a:r>
            <a:endParaRPr lang="el-GR" i="1" dirty="0">
              <a:solidFill>
                <a:schemeClr val="tx1">
                  <a:lumMod val="75000"/>
                  <a:lumOff val="25000"/>
                </a:schemeClr>
              </a:solidFill>
              <a:latin typeface="Verdana" panose="020B0604030504040204" pitchFamily="34" charset="0"/>
              <a:ea typeface="Verdana" panose="020B0604030504040204" pitchFamily="34" charset="0"/>
            </a:endParaRPr>
          </a:p>
          <a:p>
            <a:pPr marL="285750" indent="-285750" algn="just">
              <a:spcBef>
                <a:spcPct val="20000"/>
              </a:spcBef>
              <a:buFont typeface="Wingdings" panose="05000000000000000000" pitchFamily="2" charset="2"/>
              <a:buChar char="ü"/>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p:txBody>
      </p:sp>
      <p:cxnSp>
        <p:nvCxnSpPr>
          <p:cNvPr id="6" name="Straight Connector 5"/>
          <p:cNvCxnSpPr>
            <a:cxnSpLocks/>
          </p:cNvCxnSpPr>
          <p:nvPr/>
        </p:nvCxnSpPr>
        <p:spPr>
          <a:xfrm>
            <a:off x="3901276" y="868448"/>
            <a:ext cx="0" cy="1530195"/>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
        <p:nvSpPr>
          <p:cNvPr id="7" name="TextBox 6"/>
          <p:cNvSpPr txBox="1"/>
          <p:nvPr/>
        </p:nvSpPr>
        <p:spPr>
          <a:xfrm>
            <a:off x="4271010" y="868448"/>
            <a:ext cx="6781304" cy="2354491"/>
          </a:xfrm>
          <a:prstGeom prst="rect">
            <a:avLst/>
          </a:prstGeom>
          <a:noFill/>
        </p:spPr>
        <p:txBody>
          <a:bodyPr wrap="square" rtlCol="0">
            <a:spAutoFit/>
          </a:bodyPr>
          <a:lstStyle/>
          <a:p>
            <a:pPr algn="just">
              <a:spcBef>
                <a:spcPct val="20000"/>
              </a:spcBef>
              <a:defRPr/>
            </a:pPr>
            <a:r>
              <a:rPr lang="el-GR" sz="2100" dirty="0">
                <a:solidFill>
                  <a:schemeClr val="tx1">
                    <a:lumMod val="75000"/>
                    <a:lumOff val="25000"/>
                  </a:schemeClr>
                </a:solidFill>
                <a:ea typeface="Verdana" panose="020B0604030504040204" pitchFamily="34" charset="0"/>
              </a:rPr>
              <a:t>Για τις αιτήσεις που υποβάλλονται στους εθνικούς οργανισμούς στους τομείς της σχολικής εκπαίδευσης, της επαγγελματικής εκπαίδευσης και κατάρτισης, της εκπαίδευσης ενηλίκων και της νεολαίας, </a:t>
            </a:r>
            <a:r>
              <a:rPr lang="el-GR" sz="2100" b="1" u="sng" dirty="0">
                <a:solidFill>
                  <a:schemeClr val="tx1">
                    <a:lumMod val="75000"/>
                    <a:lumOff val="25000"/>
                  </a:schemeClr>
                </a:solidFill>
                <a:ea typeface="Verdana" panose="020B0604030504040204" pitchFamily="34" charset="0"/>
              </a:rPr>
              <a:t>ο ίδιος οργανισμός (ένας OID) δεν μπορεί να συμμετέχει σε περισσότερες από 10 αιτήσεις συνολικά ανά προθεσμία, είτε ως αιτών είτε ως εταίρος.</a:t>
            </a:r>
            <a:endParaRPr lang="el-GR" sz="2100" b="1" u="sng" dirty="0">
              <a:solidFill>
                <a:schemeClr val="tx1">
                  <a:lumMod val="75000"/>
                  <a:lumOff val="25000"/>
                </a:schemeClr>
              </a:solidFill>
              <a:latin typeface="Verdana" panose="020B0604030504040204" pitchFamily="34" charset="0"/>
              <a:ea typeface="Verdana" panose="020B0604030504040204" pitchFamily="34" charset="0"/>
            </a:endParaRPr>
          </a:p>
        </p:txBody>
      </p:sp>
      <p:sp>
        <p:nvSpPr>
          <p:cNvPr id="11" name="Rectangle 10"/>
          <p:cNvSpPr/>
          <p:nvPr/>
        </p:nvSpPr>
        <p:spPr>
          <a:xfrm>
            <a:off x="4271010" y="3725093"/>
            <a:ext cx="6781304" cy="2686889"/>
          </a:xfrm>
          <a:prstGeom prst="rect">
            <a:avLst/>
          </a:prstGeom>
        </p:spPr>
        <p:txBody>
          <a:bodyPr wrap="square">
            <a:spAutoFit/>
          </a:bodyPr>
          <a:lstStyle/>
          <a:p>
            <a:pPr lvl="0">
              <a:spcBef>
                <a:spcPct val="20000"/>
              </a:spcBef>
              <a:defRPr/>
            </a:pPr>
            <a:r>
              <a:rPr lang="el-GR" sz="2100" dirty="0">
                <a:ea typeface="Verdana" panose="020B0604030504040204" pitchFamily="34" charset="0"/>
              </a:rPr>
              <a:t>Αναλόγως των προτεραιοτήτων και στόχων ενός Σχεδίου, πρέπει </a:t>
            </a:r>
            <a:r>
              <a:rPr lang="el-GR" sz="2100" b="1" dirty="0">
                <a:ea typeface="Verdana" panose="020B0604030504040204" pitchFamily="34" charset="0"/>
              </a:rPr>
              <a:t>να επιλέγονται οι πιο κατάλληλοι και με αποκλίσεις μεταξύ τους εταίροι</a:t>
            </a:r>
            <a:r>
              <a:rPr lang="el-GR" sz="2100" dirty="0">
                <a:ea typeface="Verdana" panose="020B0604030504040204" pitchFamily="34" charset="0"/>
              </a:rPr>
              <a:t>, ούτως ώστε να επωφελούνται από τις διαφορετικές τους εμπειρίες, τα διαφορετικά τους προφίλ και την εξειδίκευσή τους, αλλά και προκειμένου να αναπτύσσουν συναφή και ποιοτικά αποτελέσματα.</a:t>
            </a:r>
          </a:p>
          <a:p>
            <a:pPr lvl="0">
              <a:spcBef>
                <a:spcPct val="20000"/>
              </a:spcBef>
              <a:defRPr/>
            </a:pPr>
            <a:endParaRPr lang="el-GR" dirty="0">
              <a:latin typeface="Verdana" panose="020B0604030504040204" pitchFamily="34" charset="0"/>
              <a:ea typeface="Verdana" panose="020B0604030504040204" pitchFamily="34" charset="0"/>
            </a:endParaRPr>
          </a:p>
        </p:txBody>
      </p:sp>
      <p:cxnSp>
        <p:nvCxnSpPr>
          <p:cNvPr id="13" name="Straight Connector 12"/>
          <p:cNvCxnSpPr/>
          <p:nvPr/>
        </p:nvCxnSpPr>
        <p:spPr>
          <a:xfrm>
            <a:off x="3882752" y="3882058"/>
            <a:ext cx="18524" cy="1964576"/>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
        <p:nvSpPr>
          <p:cNvPr id="8" name="Title 1"/>
          <p:cNvSpPr txBox="1">
            <a:spLocks/>
          </p:cNvSpPr>
          <p:nvPr/>
        </p:nvSpPr>
        <p:spPr>
          <a:xfrm>
            <a:off x="0" y="0"/>
            <a:ext cx="12192000"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2800" dirty="0">
                <a:solidFill>
                  <a:schemeClr val="bg1"/>
                </a:solidFill>
                <a:latin typeface="Century Gothic" panose="020B0502020202020204" pitchFamily="34" charset="0"/>
              </a:rPr>
              <a:t>Συμπράξεις Μικρής Κλίμακας </a:t>
            </a:r>
            <a:r>
              <a:rPr lang="en-CY" sz="2800" dirty="0">
                <a:solidFill>
                  <a:schemeClr val="bg1"/>
                </a:solidFill>
                <a:latin typeface="Century Gothic" panose="020B0502020202020204" pitchFamily="34" charset="0"/>
              </a:rPr>
              <a:t>–</a:t>
            </a:r>
            <a:r>
              <a:rPr lang="el-GR" sz="2800" dirty="0">
                <a:solidFill>
                  <a:schemeClr val="bg1"/>
                </a:solidFill>
                <a:latin typeface="Century Gothic" panose="020B0502020202020204" pitchFamily="34" charset="0"/>
              </a:rPr>
              <a:t> Σύνθεση Κοινοπραξίας </a:t>
            </a:r>
            <a:endParaRPr lang="en-GB" sz="28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39255392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1480" y="927404"/>
            <a:ext cx="11448288" cy="5022914"/>
          </a:xfrm>
          <a:prstGeom prst="rect">
            <a:avLst/>
          </a:prstGeom>
        </p:spPr>
        <p:txBody>
          <a:bodyPr wrap="square">
            <a:spAutoFit/>
          </a:bodyPr>
          <a:lstStyle/>
          <a:p>
            <a:pPr marL="285750" lvl="0" indent="-285750" algn="just">
              <a:spcBef>
                <a:spcPct val="20000"/>
              </a:spcBef>
              <a:buFont typeface="Wingdings" panose="05000000000000000000" pitchFamily="2" charset="2"/>
              <a:buChar char="ü"/>
              <a:defRPr/>
            </a:pPr>
            <a:r>
              <a:rPr lang="el-GR" b="1" i="1" dirty="0">
                <a:solidFill>
                  <a:srgbClr val="385723"/>
                </a:solidFill>
                <a:latin typeface="Verdana" panose="020B0604030504040204" pitchFamily="34" charset="0"/>
                <a:ea typeface="Verdana" panose="020B0604030504040204" pitchFamily="34" charset="0"/>
              </a:rPr>
              <a:t>Τόπος δραστηριοτήτων</a:t>
            </a:r>
            <a:endParaRPr lang="el-GR" i="1" dirty="0">
              <a:solidFill>
                <a:schemeClr val="tx1">
                  <a:lumMod val="75000"/>
                  <a:lumOff val="25000"/>
                </a:schemeClr>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lvl="0" algn="just">
              <a:spcBef>
                <a:spcPct val="20000"/>
              </a:spcBef>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r>
              <a:rPr lang="el-GR" b="1" dirty="0">
                <a:solidFill>
                  <a:srgbClr val="385723"/>
                </a:solidFill>
                <a:latin typeface="Verdana" panose="020B0604030504040204" pitchFamily="34" charset="0"/>
                <a:ea typeface="Verdana" panose="020B0604030504040204" pitchFamily="34" charset="0"/>
              </a:rPr>
              <a:t>Διάρκεια Σχεδίου</a:t>
            </a: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p:txBody>
      </p:sp>
      <p:sp>
        <p:nvSpPr>
          <p:cNvPr id="11" name="Rectangle 10"/>
          <p:cNvSpPr/>
          <p:nvPr/>
        </p:nvSpPr>
        <p:spPr>
          <a:xfrm>
            <a:off x="4271009" y="927404"/>
            <a:ext cx="7695701" cy="3576364"/>
          </a:xfrm>
          <a:prstGeom prst="rect">
            <a:avLst/>
          </a:prstGeom>
        </p:spPr>
        <p:txBody>
          <a:bodyPr wrap="square">
            <a:spAutoFit/>
          </a:bodyPr>
          <a:lstStyle/>
          <a:p>
            <a:pPr lvl="0">
              <a:spcBef>
                <a:spcPct val="20000"/>
              </a:spcBef>
              <a:defRPr/>
            </a:pPr>
            <a:r>
              <a:rPr lang="el-GR" sz="2000" dirty="0">
                <a:ea typeface="Verdana" panose="020B0604030504040204" pitchFamily="34" charset="0"/>
              </a:rPr>
              <a:t>Όλες οι δραστηριότητες του σχεδίου πρέπει να πραγματοποιούνται:</a:t>
            </a:r>
          </a:p>
          <a:p>
            <a:pPr lvl="0">
              <a:spcBef>
                <a:spcPct val="20000"/>
              </a:spcBef>
              <a:defRPr/>
            </a:pPr>
            <a:endParaRPr lang="el-GR" sz="500" dirty="0">
              <a:ea typeface="Verdana" panose="020B0604030504040204" pitchFamily="34" charset="0"/>
            </a:endParaRPr>
          </a:p>
          <a:p>
            <a:pPr marL="285750" lvl="0" indent="-285750">
              <a:spcBef>
                <a:spcPct val="20000"/>
              </a:spcBef>
              <a:buFont typeface="Wingdings" panose="05000000000000000000" pitchFamily="2" charset="2"/>
              <a:buChar char="§"/>
              <a:defRPr/>
            </a:pPr>
            <a:r>
              <a:rPr lang="el-GR" sz="2000" dirty="0">
                <a:ea typeface="Verdana" panose="020B0604030504040204" pitchFamily="34" charset="0"/>
              </a:rPr>
              <a:t>Στις χώρες των οργανισμών που συμμετέχουν στο σχέδιο ή</a:t>
            </a:r>
          </a:p>
          <a:p>
            <a:pPr lvl="0">
              <a:spcBef>
                <a:spcPct val="20000"/>
              </a:spcBef>
              <a:defRPr/>
            </a:pPr>
            <a:endParaRPr lang="el-GR" sz="500" dirty="0">
              <a:ea typeface="Verdana" panose="020B0604030504040204" pitchFamily="34" charset="0"/>
            </a:endParaRPr>
          </a:p>
          <a:p>
            <a:pPr marL="285750" lvl="0" indent="-285750">
              <a:spcBef>
                <a:spcPct val="20000"/>
              </a:spcBef>
              <a:buFont typeface="Wingdings" panose="05000000000000000000" pitchFamily="2" charset="2"/>
              <a:buChar char="§"/>
              <a:defRPr/>
            </a:pPr>
            <a:r>
              <a:rPr lang="el-GR" sz="2000" dirty="0">
                <a:ea typeface="Verdana" panose="020B0604030504040204" pitchFamily="34" charset="0"/>
              </a:rPr>
              <a:t>Σε έδρα οργανισμού της Ευρωπαϊκής Ένωσης</a:t>
            </a:r>
            <a:r>
              <a:rPr lang="el-GR" sz="2000" b="1" dirty="0">
                <a:solidFill>
                  <a:schemeClr val="accent6">
                    <a:lumMod val="75000"/>
                  </a:schemeClr>
                </a:solidFill>
                <a:ea typeface="Verdana" panose="020B0604030504040204" pitchFamily="34" charset="0"/>
              </a:rPr>
              <a:t>*</a:t>
            </a:r>
          </a:p>
          <a:p>
            <a:pPr lvl="0">
              <a:spcBef>
                <a:spcPct val="20000"/>
              </a:spcBef>
              <a:defRPr/>
            </a:pPr>
            <a:endParaRPr lang="el-GR" sz="500" dirty="0">
              <a:ea typeface="Verdana" panose="020B0604030504040204" pitchFamily="34" charset="0"/>
            </a:endParaRPr>
          </a:p>
          <a:p>
            <a:pPr marL="742950" lvl="1" indent="-285750">
              <a:spcBef>
                <a:spcPct val="20000"/>
              </a:spcBef>
              <a:buFont typeface="Wingdings" panose="05000000000000000000" pitchFamily="2" charset="2"/>
              <a:buChar char="ü"/>
              <a:defRPr/>
            </a:pPr>
            <a:r>
              <a:rPr lang="el-GR" sz="2000" dirty="0">
                <a:ea typeface="Verdana" panose="020B0604030504040204" pitchFamily="34" charset="0"/>
              </a:rPr>
              <a:t>Βρυξέλλες</a:t>
            </a:r>
          </a:p>
          <a:p>
            <a:pPr marL="742950" lvl="1" indent="-285750">
              <a:spcBef>
                <a:spcPct val="20000"/>
              </a:spcBef>
              <a:buFont typeface="Wingdings" panose="05000000000000000000" pitchFamily="2" charset="2"/>
              <a:buChar char="ü"/>
              <a:defRPr/>
            </a:pPr>
            <a:r>
              <a:rPr lang="el-GR" sz="2000" dirty="0">
                <a:ea typeface="Verdana" panose="020B0604030504040204" pitchFamily="34" charset="0"/>
              </a:rPr>
              <a:t>Φρανκφούρτη</a:t>
            </a:r>
          </a:p>
          <a:p>
            <a:pPr marL="742950" lvl="1" indent="-285750">
              <a:spcBef>
                <a:spcPct val="20000"/>
              </a:spcBef>
              <a:buFont typeface="Wingdings" panose="05000000000000000000" pitchFamily="2" charset="2"/>
              <a:buChar char="ü"/>
              <a:defRPr/>
            </a:pPr>
            <a:r>
              <a:rPr lang="el-GR" sz="2000" dirty="0">
                <a:ea typeface="Verdana" panose="020B0604030504040204" pitchFamily="34" charset="0"/>
              </a:rPr>
              <a:t>Λουξεμβούργο</a:t>
            </a:r>
          </a:p>
          <a:p>
            <a:pPr marL="742950" lvl="1" indent="-285750">
              <a:spcBef>
                <a:spcPct val="20000"/>
              </a:spcBef>
              <a:buFont typeface="Wingdings" panose="05000000000000000000" pitchFamily="2" charset="2"/>
              <a:buChar char="ü"/>
              <a:defRPr/>
            </a:pPr>
            <a:r>
              <a:rPr lang="el-GR" sz="2000" dirty="0">
                <a:ea typeface="Verdana" panose="020B0604030504040204" pitchFamily="34" charset="0"/>
              </a:rPr>
              <a:t>Στρασβούργο</a:t>
            </a:r>
          </a:p>
          <a:p>
            <a:pPr marL="742950" lvl="1" indent="-285750">
              <a:spcBef>
                <a:spcPct val="20000"/>
              </a:spcBef>
              <a:buFont typeface="Wingdings" panose="05000000000000000000" pitchFamily="2" charset="2"/>
              <a:buChar char="ü"/>
              <a:defRPr/>
            </a:pPr>
            <a:r>
              <a:rPr lang="el-GR" sz="2000" dirty="0">
                <a:ea typeface="Verdana" panose="020B0604030504040204" pitchFamily="34" charset="0"/>
              </a:rPr>
              <a:t>Χάγη</a:t>
            </a:r>
          </a:p>
          <a:p>
            <a:pPr lvl="1">
              <a:spcBef>
                <a:spcPct val="20000"/>
              </a:spcBef>
              <a:defRPr/>
            </a:pPr>
            <a:r>
              <a:rPr lang="el-GR" sz="1700" b="1" dirty="0">
                <a:solidFill>
                  <a:schemeClr val="accent6">
                    <a:lumMod val="75000"/>
                  </a:schemeClr>
                </a:solidFill>
                <a:ea typeface="Verdana" panose="020B0604030504040204" pitchFamily="34" charset="0"/>
              </a:rPr>
              <a:t>*Εφόσον δίνεται η δέουσα αιτιολόγηση σχετικά με τους στόχους του σχεδίου</a:t>
            </a:r>
          </a:p>
        </p:txBody>
      </p:sp>
      <p:cxnSp>
        <p:nvCxnSpPr>
          <p:cNvPr id="13" name="Straight Connector 12"/>
          <p:cNvCxnSpPr/>
          <p:nvPr/>
        </p:nvCxnSpPr>
        <p:spPr>
          <a:xfrm>
            <a:off x="3919800" y="804818"/>
            <a:ext cx="0" cy="3573984"/>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
        <p:nvSpPr>
          <p:cNvPr id="8" name="Title 1"/>
          <p:cNvSpPr txBox="1">
            <a:spLocks/>
          </p:cNvSpPr>
          <p:nvPr/>
        </p:nvSpPr>
        <p:spPr>
          <a:xfrm>
            <a:off x="0" y="0"/>
            <a:ext cx="12192000"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2800" dirty="0">
                <a:solidFill>
                  <a:schemeClr val="bg1"/>
                </a:solidFill>
                <a:latin typeface="Century Gothic" panose="020B0502020202020204" pitchFamily="34" charset="0"/>
              </a:rPr>
              <a:t>Συμπράξεις Μικρής Κλίμακας </a:t>
            </a:r>
            <a:r>
              <a:rPr lang="en-CY" sz="2800" dirty="0">
                <a:solidFill>
                  <a:schemeClr val="bg1"/>
                </a:solidFill>
                <a:latin typeface="Century Gothic" panose="020B0502020202020204" pitchFamily="34" charset="0"/>
              </a:rPr>
              <a:t>–</a:t>
            </a:r>
            <a:r>
              <a:rPr lang="el-GR" sz="2800" dirty="0">
                <a:solidFill>
                  <a:schemeClr val="bg1"/>
                </a:solidFill>
                <a:latin typeface="Century Gothic" panose="020B0502020202020204" pitchFamily="34" charset="0"/>
              </a:rPr>
              <a:t> Τόπος &amp; Διάρκεια </a:t>
            </a:r>
            <a:endParaRPr lang="en-GB" sz="2800" dirty="0">
              <a:solidFill>
                <a:schemeClr val="bg1"/>
              </a:solidFill>
              <a:latin typeface="Century Gothic" panose="020B0502020202020204" pitchFamily="34" charset="0"/>
            </a:endParaRPr>
          </a:p>
        </p:txBody>
      </p:sp>
      <p:cxnSp>
        <p:nvCxnSpPr>
          <p:cNvPr id="10" name="Straight Connector 9"/>
          <p:cNvCxnSpPr/>
          <p:nvPr/>
        </p:nvCxnSpPr>
        <p:spPr>
          <a:xfrm>
            <a:off x="3919800" y="4999579"/>
            <a:ext cx="0" cy="1095706"/>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
        <p:nvSpPr>
          <p:cNvPr id="12" name="TextBox 11"/>
          <p:cNvSpPr txBox="1"/>
          <p:nvPr/>
        </p:nvSpPr>
        <p:spPr>
          <a:xfrm>
            <a:off x="4364881" y="5224266"/>
            <a:ext cx="6126480" cy="400110"/>
          </a:xfrm>
          <a:prstGeom prst="rect">
            <a:avLst/>
          </a:prstGeom>
          <a:noFill/>
        </p:spPr>
        <p:txBody>
          <a:bodyPr wrap="square" rtlCol="0">
            <a:spAutoFit/>
          </a:bodyPr>
          <a:lstStyle/>
          <a:p>
            <a:pPr algn="just">
              <a:spcBef>
                <a:spcPct val="20000"/>
              </a:spcBef>
              <a:defRPr/>
            </a:pPr>
            <a:r>
              <a:rPr lang="el-GR" sz="2000" dirty="0">
                <a:solidFill>
                  <a:schemeClr val="tx1">
                    <a:lumMod val="75000"/>
                    <a:lumOff val="25000"/>
                  </a:schemeClr>
                </a:solidFill>
                <a:ea typeface="Verdana" panose="020B0604030504040204" pitchFamily="34" charset="0"/>
              </a:rPr>
              <a:t>Κάθε σχέδιο μπορεί να έχει διάρκεια από 6 έως 24 μήνες</a:t>
            </a:r>
          </a:p>
        </p:txBody>
      </p:sp>
    </p:spTree>
    <p:extLst>
      <p:ext uri="{BB962C8B-B14F-4D97-AF65-F5344CB8AC3E}">
        <p14:creationId xmlns:p14="http://schemas.microsoft.com/office/powerpoint/2010/main" val="11954061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4603" y="-28029"/>
            <a:ext cx="11380305"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 Προτεραιότητες </a:t>
            </a:r>
            <a:endParaRPr lang="en-GB" sz="3000" dirty="0">
              <a:solidFill>
                <a:schemeClr val="bg1"/>
              </a:solidFill>
              <a:latin typeface="Century Gothic" panose="020B0502020202020204" pitchFamily="34" charset="0"/>
            </a:endParaRPr>
          </a:p>
        </p:txBody>
      </p:sp>
      <p:graphicFrame>
        <p:nvGraphicFramePr>
          <p:cNvPr id="6" name="Diagram 5"/>
          <p:cNvGraphicFramePr/>
          <p:nvPr>
            <p:extLst>
              <p:ext uri="{D42A27DB-BD31-4B8C-83A1-F6EECF244321}">
                <p14:modId xmlns:p14="http://schemas.microsoft.com/office/powerpoint/2010/main" val="3147426295"/>
              </p:ext>
            </p:extLst>
          </p:nvPr>
        </p:nvGraphicFramePr>
        <p:xfrm>
          <a:off x="3557239" y="4103570"/>
          <a:ext cx="7939668" cy="24797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3557240" y="3272573"/>
            <a:ext cx="8357668" cy="969496"/>
          </a:xfrm>
          <a:prstGeom prst="rect">
            <a:avLst/>
          </a:prstGeom>
          <a:noFill/>
        </p:spPr>
        <p:txBody>
          <a:bodyPr wrap="square" rtlCol="0">
            <a:spAutoFit/>
          </a:bodyPr>
          <a:lstStyle/>
          <a:p>
            <a:r>
              <a:rPr lang="el-GR" sz="1900" dirty="0">
                <a:ea typeface="Verdana" panose="020B0604030504040204" pitchFamily="34" charset="0"/>
              </a:rPr>
              <a:t>Κάθε Σχέδιο πρέπει να στοχεύει</a:t>
            </a:r>
            <a:r>
              <a:rPr lang="en-US" sz="1900" dirty="0">
                <a:ea typeface="Verdana" panose="020B0604030504040204" pitchFamily="34" charset="0"/>
              </a:rPr>
              <a:t> </a:t>
            </a:r>
            <a:r>
              <a:rPr lang="el-GR" sz="1900" b="1" dirty="0">
                <a:ea typeface="Verdana" panose="020B0604030504040204" pitchFamily="34" charset="0"/>
              </a:rPr>
              <a:t>είτε σε μία τουλάχιστον οριζόντια </a:t>
            </a:r>
            <a:r>
              <a:rPr lang="el-GR" sz="1900" dirty="0">
                <a:ea typeface="Verdana" panose="020B0604030504040204" pitchFamily="34" charset="0"/>
              </a:rPr>
              <a:t>προτεραιότητα </a:t>
            </a:r>
            <a:r>
              <a:rPr lang="el-GR" sz="1900" b="1" dirty="0">
                <a:ea typeface="Verdana" panose="020B0604030504040204" pitchFamily="34" charset="0"/>
              </a:rPr>
              <a:t>και/ή  σε μία τουλάχιστον προτεραιότητα του τομέα</a:t>
            </a:r>
            <a:r>
              <a:rPr lang="el-GR" sz="1900" dirty="0">
                <a:ea typeface="Verdana" panose="020B0604030504040204" pitchFamily="34" charset="0"/>
              </a:rPr>
              <a:t> στα πλαίσια του οποίου υποβάλλεται η αίτηση (= τομέας με τον μεγαλύτερο αντίκτυπο)</a:t>
            </a:r>
          </a:p>
        </p:txBody>
      </p:sp>
      <p:sp>
        <p:nvSpPr>
          <p:cNvPr id="2" name="Rectangle 1"/>
          <p:cNvSpPr/>
          <p:nvPr/>
        </p:nvSpPr>
        <p:spPr>
          <a:xfrm>
            <a:off x="366479" y="1535857"/>
            <a:ext cx="2752677" cy="923330"/>
          </a:xfrm>
          <a:prstGeom prst="rect">
            <a:avLst/>
          </a:prstGeom>
        </p:spPr>
        <p:txBody>
          <a:bodyPr wrap="square">
            <a:spAutoFit/>
          </a:bodyPr>
          <a:lstStyle/>
          <a:p>
            <a:pPr marL="285750" indent="-285750">
              <a:buFont typeface="Wingdings" panose="05000000000000000000" pitchFamily="2" charset="2"/>
              <a:buChar char="ü"/>
            </a:pPr>
            <a:r>
              <a:rPr lang="el-GR" b="1" i="1" dirty="0">
                <a:solidFill>
                  <a:srgbClr val="385723"/>
                </a:solidFill>
                <a:latin typeface="Verdana" panose="020B0604030504040204" pitchFamily="34" charset="0"/>
                <a:ea typeface="Verdana" panose="020B0604030504040204" pitchFamily="34" charset="0"/>
              </a:rPr>
              <a:t>Οριζόντιες Προτεραιότητες</a:t>
            </a:r>
            <a:r>
              <a:rPr lang="en-CY" dirty="0">
                <a:latin typeface="Verdana" panose="020B0604030504040204" pitchFamily="34" charset="0"/>
                <a:ea typeface="Verdana" panose="020B0604030504040204" pitchFamily="34" charset="0"/>
              </a:rPr>
              <a:t>	</a:t>
            </a:r>
            <a:endParaRPr lang="el-GR" dirty="0">
              <a:latin typeface="Verdana" panose="020B0604030504040204" pitchFamily="34" charset="0"/>
              <a:ea typeface="Verdana" panose="020B0604030504040204" pitchFamily="34" charset="0"/>
            </a:endParaRPr>
          </a:p>
        </p:txBody>
      </p:sp>
      <p:cxnSp>
        <p:nvCxnSpPr>
          <p:cNvPr id="8" name="Straight Connector 7"/>
          <p:cNvCxnSpPr/>
          <p:nvPr/>
        </p:nvCxnSpPr>
        <p:spPr>
          <a:xfrm>
            <a:off x="3321134" y="959005"/>
            <a:ext cx="0" cy="1486529"/>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
        <p:nvSpPr>
          <p:cNvPr id="4" name="Rectangle 3"/>
          <p:cNvSpPr/>
          <p:nvPr/>
        </p:nvSpPr>
        <p:spPr>
          <a:xfrm>
            <a:off x="56585" y="4791400"/>
            <a:ext cx="2846548" cy="1477328"/>
          </a:xfrm>
          <a:prstGeom prst="rect">
            <a:avLst/>
          </a:prstGeom>
        </p:spPr>
        <p:txBody>
          <a:bodyPr wrap="square">
            <a:spAutoFit/>
          </a:bodyPr>
          <a:lstStyle/>
          <a:p>
            <a:pPr marL="285750" indent="-285750" algn="ctr">
              <a:buFont typeface="Wingdings" panose="05000000000000000000" pitchFamily="2" charset="2"/>
              <a:buChar char="ü"/>
            </a:pPr>
            <a:r>
              <a:rPr lang="el-GR" b="1" i="1" dirty="0">
                <a:solidFill>
                  <a:srgbClr val="385723"/>
                </a:solidFill>
                <a:latin typeface="Verdana" panose="020B0604030504040204" pitchFamily="34" charset="0"/>
                <a:ea typeface="Verdana" panose="020B0604030504040204" pitchFamily="34" charset="0"/>
              </a:rPr>
              <a:t>Οριζόντιες πτυχές</a:t>
            </a:r>
            <a:endParaRPr lang="en-GB" b="1" i="1" dirty="0">
              <a:solidFill>
                <a:srgbClr val="385723"/>
              </a:solidFill>
              <a:latin typeface="Verdana" panose="020B0604030504040204" pitchFamily="34" charset="0"/>
              <a:ea typeface="Verdana" panose="020B0604030504040204" pitchFamily="34" charset="0"/>
            </a:endParaRPr>
          </a:p>
          <a:p>
            <a:pPr algn="ctr"/>
            <a:r>
              <a:rPr lang="el-GR" i="1" dirty="0">
                <a:solidFill>
                  <a:srgbClr val="385723"/>
                </a:solidFill>
                <a:ea typeface="Verdana" panose="020B0604030504040204" pitchFamily="34" charset="0"/>
              </a:rPr>
              <a:t>(πρέπει να λαμβάνονται υπόψη για τον σχεδιασμό κάθε πρότασης)</a:t>
            </a:r>
            <a:endParaRPr lang="en-US" dirty="0">
              <a:solidFill>
                <a:srgbClr val="3B9B7B"/>
              </a:solidFill>
              <a:ea typeface="Verdana" panose="020B0604030504040204" pitchFamily="34" charset="0"/>
            </a:endParaRPr>
          </a:p>
          <a:p>
            <a:pPr algn="ctr"/>
            <a:endParaRPr lang="en-US" b="1" dirty="0">
              <a:solidFill>
                <a:srgbClr val="3B9B7B"/>
              </a:solidFill>
              <a:latin typeface="Verdana" panose="020B0604030504040204" pitchFamily="34" charset="0"/>
              <a:ea typeface="Verdana" panose="020B0604030504040204" pitchFamily="34" charset="0"/>
            </a:endParaRPr>
          </a:p>
        </p:txBody>
      </p:sp>
      <p:cxnSp>
        <p:nvCxnSpPr>
          <p:cNvPr id="9" name="Straight Connector 8"/>
          <p:cNvCxnSpPr/>
          <p:nvPr/>
        </p:nvCxnSpPr>
        <p:spPr>
          <a:xfrm>
            <a:off x="3321134" y="4264994"/>
            <a:ext cx="0" cy="2332666"/>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cxnSp>
        <p:nvCxnSpPr>
          <p:cNvPr id="13" name="Straight Connector 12"/>
          <p:cNvCxnSpPr/>
          <p:nvPr/>
        </p:nvCxnSpPr>
        <p:spPr>
          <a:xfrm>
            <a:off x="3321134" y="1076532"/>
            <a:ext cx="0" cy="1095706"/>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graphicFrame>
        <p:nvGraphicFramePr>
          <p:cNvPr id="14" name="Diagram 13"/>
          <p:cNvGraphicFramePr/>
          <p:nvPr>
            <p:extLst>
              <p:ext uri="{D42A27DB-BD31-4B8C-83A1-F6EECF244321}">
                <p14:modId xmlns:p14="http://schemas.microsoft.com/office/powerpoint/2010/main" val="2515178683"/>
              </p:ext>
            </p:extLst>
          </p:nvPr>
        </p:nvGraphicFramePr>
        <p:xfrm>
          <a:off x="3433631" y="571772"/>
          <a:ext cx="8605969" cy="262687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1" name="Rectangle 10"/>
          <p:cNvSpPr/>
          <p:nvPr/>
        </p:nvSpPr>
        <p:spPr>
          <a:xfrm>
            <a:off x="478976" y="3272573"/>
            <a:ext cx="2954655" cy="646331"/>
          </a:xfrm>
          <a:prstGeom prst="rect">
            <a:avLst/>
          </a:prstGeom>
        </p:spPr>
        <p:txBody>
          <a:bodyPr wrap="none">
            <a:spAutoFit/>
          </a:bodyPr>
          <a:lstStyle/>
          <a:p>
            <a:pPr marL="285750" indent="-285750">
              <a:buFont typeface="Wingdings" panose="05000000000000000000" pitchFamily="2" charset="2"/>
              <a:buChar char="ü"/>
            </a:pPr>
            <a:r>
              <a:rPr lang="el-GR" b="1" i="1" dirty="0">
                <a:solidFill>
                  <a:srgbClr val="385723"/>
                </a:solidFill>
                <a:latin typeface="Verdana" panose="020B0604030504040204" pitchFamily="34" charset="0"/>
                <a:ea typeface="Verdana" panose="020B0604030504040204" pitchFamily="34" charset="0"/>
              </a:rPr>
              <a:t>Τομεακές </a:t>
            </a:r>
          </a:p>
          <a:p>
            <a:r>
              <a:rPr lang="el-GR" b="1" i="1" dirty="0">
                <a:solidFill>
                  <a:srgbClr val="385723"/>
                </a:solidFill>
                <a:latin typeface="Verdana" panose="020B0604030504040204" pitchFamily="34" charset="0"/>
                <a:ea typeface="Verdana" panose="020B0604030504040204" pitchFamily="34" charset="0"/>
              </a:rPr>
              <a:t>Προτεραιότητες</a:t>
            </a:r>
            <a:r>
              <a:rPr lang="en-CY" dirty="0">
                <a:latin typeface="Verdana" panose="020B0604030504040204" pitchFamily="34" charset="0"/>
                <a:ea typeface="Verdana" panose="020B0604030504040204" pitchFamily="34" charset="0"/>
              </a:rPr>
              <a:t>	</a:t>
            </a:r>
            <a:endParaRPr lang="el-GR" dirty="0">
              <a:latin typeface="Verdana" panose="020B0604030504040204" pitchFamily="34" charset="0"/>
              <a:ea typeface="Verdana" panose="020B0604030504040204" pitchFamily="34" charset="0"/>
            </a:endParaRPr>
          </a:p>
        </p:txBody>
      </p:sp>
      <p:cxnSp>
        <p:nvCxnSpPr>
          <p:cNvPr id="12" name="Straight Connector 11"/>
          <p:cNvCxnSpPr/>
          <p:nvPr/>
        </p:nvCxnSpPr>
        <p:spPr>
          <a:xfrm>
            <a:off x="3321134" y="2784837"/>
            <a:ext cx="0" cy="1318733"/>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1173830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1480" y="927404"/>
            <a:ext cx="11448288" cy="3859518"/>
          </a:xfrm>
          <a:prstGeom prst="rect">
            <a:avLst/>
          </a:prstGeom>
        </p:spPr>
        <p:txBody>
          <a:bodyPr wrap="square">
            <a:spAutoFit/>
          </a:bodyPr>
          <a:lstStyle/>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marL="285750" indent="-285750" algn="just">
              <a:spcBef>
                <a:spcPct val="20000"/>
              </a:spcBef>
              <a:buFont typeface="Wingdings" panose="05000000000000000000" pitchFamily="2" charset="2"/>
              <a:buChar char="ü"/>
              <a:defRPr/>
            </a:pPr>
            <a:r>
              <a:rPr lang="el-GR" b="1" dirty="0">
                <a:solidFill>
                  <a:srgbClr val="385723"/>
                </a:solidFill>
                <a:latin typeface="Verdana" panose="020B0604030504040204" pitchFamily="34" charset="0"/>
                <a:ea typeface="Verdana" panose="020B0604030504040204" pitchFamily="34" charset="0"/>
              </a:rPr>
              <a:t>Που υποβάλλεται η αίτηση</a:t>
            </a: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r>
              <a:rPr lang="en-CY" dirty="0">
                <a:latin typeface="Verdana" panose="020B0604030504040204" pitchFamily="34" charset="0"/>
                <a:ea typeface="Verdana" panose="020B0604030504040204" pitchFamily="34" charset="0"/>
              </a:rPr>
              <a:t>	</a:t>
            </a:r>
            <a:endParaRPr lang="el-GR" dirty="0">
              <a:latin typeface="Verdana" panose="020B0604030504040204" pitchFamily="34" charset="0"/>
              <a:ea typeface="Verdana" panose="020B0604030504040204" pitchFamily="34" charset="0"/>
            </a:endParaRPr>
          </a:p>
          <a:p>
            <a:endParaRPr lang="el-GR" dirty="0">
              <a:latin typeface="Verdana" panose="020B0604030504040204" pitchFamily="34" charset="0"/>
              <a:ea typeface="Verdana" panose="020B0604030504040204" pitchFamily="34" charset="0"/>
            </a:endParaRPr>
          </a:p>
          <a:p>
            <a:endParaRPr lang="en-CY" dirty="0">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marL="285750" indent="-285750" algn="just">
              <a:spcBef>
                <a:spcPct val="20000"/>
              </a:spcBef>
              <a:buFont typeface="Wingdings" panose="05000000000000000000" pitchFamily="2" charset="2"/>
              <a:buChar char="ü"/>
              <a:defRPr/>
            </a:pPr>
            <a:r>
              <a:rPr lang="el-GR" b="1" dirty="0">
                <a:solidFill>
                  <a:srgbClr val="385723"/>
                </a:solidFill>
                <a:latin typeface="Verdana" panose="020B0604030504040204" pitchFamily="34" charset="0"/>
                <a:ea typeface="Verdana" panose="020B0604030504040204" pitchFamily="34" charset="0"/>
              </a:rPr>
              <a:t>Προθεσμία Υποβολής</a:t>
            </a: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b="1" dirty="0">
              <a:solidFill>
                <a:schemeClr val="tx1">
                  <a:lumMod val="75000"/>
                  <a:lumOff val="25000"/>
                </a:schemeClr>
              </a:solidFill>
              <a:latin typeface="Verdana" panose="020B0604030504040204" pitchFamily="34" charset="0"/>
              <a:ea typeface="Verdana" panose="020B0604030504040204" pitchFamily="34" charset="0"/>
            </a:endParaRPr>
          </a:p>
          <a:p>
            <a:pPr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p:txBody>
      </p:sp>
      <p:sp>
        <p:nvSpPr>
          <p:cNvPr id="5" name="Title 1"/>
          <p:cNvSpPr txBox="1">
            <a:spLocks/>
          </p:cNvSpPr>
          <p:nvPr/>
        </p:nvSpPr>
        <p:spPr>
          <a:xfrm>
            <a:off x="659295" y="28503"/>
            <a:ext cx="11408014"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2800" dirty="0">
                <a:solidFill>
                  <a:schemeClr val="bg1"/>
                </a:solidFill>
                <a:latin typeface="Century Gothic" panose="020B0502020202020204" pitchFamily="34" charset="0"/>
              </a:rPr>
              <a:t>Συμπράξεις Μικρής Κλίμακας – Υποβολή Αίτησης</a:t>
            </a:r>
            <a:endParaRPr lang="en-GB" sz="2800" dirty="0">
              <a:solidFill>
                <a:schemeClr val="bg1"/>
              </a:solidFill>
              <a:latin typeface="Century Gothic" panose="020B0502020202020204" pitchFamily="34" charset="0"/>
            </a:endParaRPr>
          </a:p>
        </p:txBody>
      </p:sp>
      <p:sp>
        <p:nvSpPr>
          <p:cNvPr id="7" name="TextBox 6"/>
          <p:cNvSpPr txBox="1"/>
          <p:nvPr/>
        </p:nvSpPr>
        <p:spPr>
          <a:xfrm>
            <a:off x="4636935" y="917597"/>
            <a:ext cx="6126480" cy="2012859"/>
          </a:xfrm>
          <a:prstGeom prst="rect">
            <a:avLst/>
          </a:prstGeom>
          <a:noFill/>
        </p:spPr>
        <p:txBody>
          <a:bodyPr wrap="square" rtlCol="0">
            <a:spAutoFit/>
          </a:bodyPr>
          <a:lstStyle/>
          <a:p>
            <a:pPr marL="285750" indent="-285750" algn="just">
              <a:spcBef>
                <a:spcPct val="20000"/>
              </a:spcBef>
              <a:buFont typeface="Wingdings" panose="05000000000000000000" pitchFamily="2" charset="2"/>
              <a:buChar char="§"/>
              <a:defRPr/>
            </a:pPr>
            <a:r>
              <a:rPr lang="el-GR" sz="2200" dirty="0">
                <a:solidFill>
                  <a:schemeClr val="tx1">
                    <a:lumMod val="75000"/>
                    <a:lumOff val="25000"/>
                  </a:schemeClr>
                </a:solidFill>
                <a:ea typeface="Verdana" panose="020B0604030504040204" pitchFamily="34" charset="0"/>
              </a:rPr>
              <a:t>Στην Εθνική Υπηρεσία της χώρας στην οποία είναι εγκατεστημένος ο αιτών οργανισμός.</a:t>
            </a:r>
          </a:p>
          <a:p>
            <a:pPr algn="just">
              <a:spcBef>
                <a:spcPct val="20000"/>
              </a:spcBef>
              <a:defRPr/>
            </a:pPr>
            <a:endParaRPr lang="el-GR" sz="500" dirty="0">
              <a:solidFill>
                <a:schemeClr val="tx1">
                  <a:lumMod val="75000"/>
                  <a:lumOff val="25000"/>
                </a:schemeClr>
              </a:solidFill>
              <a:ea typeface="Verdana" panose="020B0604030504040204" pitchFamily="34" charset="0"/>
            </a:endParaRPr>
          </a:p>
          <a:p>
            <a:pPr marL="285750" indent="-285750" algn="just">
              <a:spcBef>
                <a:spcPct val="20000"/>
              </a:spcBef>
              <a:buFont typeface="Wingdings" panose="05000000000000000000" pitchFamily="2" charset="2"/>
              <a:buChar char="§"/>
              <a:defRPr/>
            </a:pPr>
            <a:r>
              <a:rPr lang="el-GR" sz="2200" dirty="0">
                <a:solidFill>
                  <a:schemeClr val="tx1">
                    <a:lumMod val="75000"/>
                    <a:lumOff val="25000"/>
                  </a:schemeClr>
                </a:solidFill>
                <a:ea typeface="Verdana" panose="020B0604030504040204" pitchFamily="34" charset="0"/>
              </a:rPr>
              <a:t>Η Υποβολή γίνεται μέσω της πλατφόρμας </a:t>
            </a:r>
            <a:r>
              <a:rPr lang="en-US" sz="2200" dirty="0">
                <a:solidFill>
                  <a:schemeClr val="tx1">
                    <a:lumMod val="75000"/>
                    <a:lumOff val="25000"/>
                  </a:schemeClr>
                </a:solidFill>
                <a:ea typeface="Verdana" panose="020B0604030504040204" pitchFamily="34" charset="0"/>
                <a:hlinkClick r:id="rId3"/>
              </a:rPr>
              <a:t>ERASMUS+ &amp; European Solidarity Corps</a:t>
            </a:r>
            <a:endParaRPr lang="el-GR" sz="2200" dirty="0">
              <a:solidFill>
                <a:schemeClr val="tx1">
                  <a:lumMod val="75000"/>
                  <a:lumOff val="25000"/>
                </a:schemeClr>
              </a:solidFill>
              <a:ea typeface="Verdana" panose="020B0604030504040204" pitchFamily="34" charset="0"/>
            </a:endParaRPr>
          </a:p>
          <a:p>
            <a:pPr marL="285750" indent="-285750" algn="just">
              <a:spcBef>
                <a:spcPct val="20000"/>
              </a:spcBef>
              <a:buFont typeface="Wingdings" panose="05000000000000000000" pitchFamily="2" charset="2"/>
              <a:buChar char="§"/>
              <a:defRPr/>
            </a:pPr>
            <a:endParaRPr lang="el-GR" sz="2200" dirty="0">
              <a:solidFill>
                <a:schemeClr val="tx1">
                  <a:lumMod val="75000"/>
                  <a:lumOff val="25000"/>
                </a:schemeClr>
              </a:solidFill>
              <a:ea typeface="Verdana" panose="020B0604030504040204" pitchFamily="34" charset="0"/>
            </a:endParaRPr>
          </a:p>
        </p:txBody>
      </p:sp>
      <p:sp>
        <p:nvSpPr>
          <p:cNvPr id="9" name="TextBox 8"/>
          <p:cNvSpPr txBox="1"/>
          <p:nvPr/>
        </p:nvSpPr>
        <p:spPr>
          <a:xfrm>
            <a:off x="1451610" y="5944963"/>
            <a:ext cx="8503920" cy="769441"/>
          </a:xfrm>
          <a:prstGeom prst="rect">
            <a:avLst/>
          </a:prstGeom>
          <a:noFill/>
        </p:spPr>
        <p:txBody>
          <a:bodyPr wrap="square" rtlCol="0">
            <a:spAutoFit/>
          </a:bodyPr>
          <a:lstStyle/>
          <a:p>
            <a:r>
              <a:rPr lang="en-US" sz="2200" i="1" dirty="0">
                <a:solidFill>
                  <a:srgbClr val="C00000"/>
                </a:solidFill>
                <a:ea typeface="Verdana" panose="020B0604030504040204" pitchFamily="34" charset="0"/>
              </a:rPr>
              <a:t>H</a:t>
            </a:r>
            <a:r>
              <a:rPr lang="el-GR" sz="2200" i="1" dirty="0">
                <a:solidFill>
                  <a:srgbClr val="C00000"/>
                </a:solidFill>
                <a:ea typeface="Verdana" panose="020B0604030504040204" pitchFamily="34" charset="0"/>
              </a:rPr>
              <a:t> ίδια κοινοπραξία εταίρων μπορεί να υποβάλει μόνο μία αίτηση και σε μία μόνο Εθνική Υπηρεσία ανά προθεσμία υποβολής ! ! !</a:t>
            </a:r>
          </a:p>
        </p:txBody>
      </p:sp>
      <p:sp>
        <p:nvSpPr>
          <p:cNvPr id="11" name="Rectangle 10"/>
          <p:cNvSpPr/>
          <p:nvPr/>
        </p:nvSpPr>
        <p:spPr>
          <a:xfrm>
            <a:off x="4595061" y="2835558"/>
            <a:ext cx="7082028" cy="2680734"/>
          </a:xfrm>
          <a:prstGeom prst="rect">
            <a:avLst/>
          </a:prstGeom>
        </p:spPr>
        <p:txBody>
          <a:bodyPr wrap="square">
            <a:spAutoFit/>
          </a:bodyPr>
          <a:lstStyle/>
          <a:p>
            <a:pPr lvl="0">
              <a:lnSpc>
                <a:spcPct val="150000"/>
              </a:lnSpc>
              <a:spcBef>
                <a:spcPct val="20000"/>
              </a:spcBef>
              <a:defRPr/>
            </a:pPr>
            <a:r>
              <a:rPr lang="el-GR" sz="2200" b="1" i="1" dirty="0">
                <a:solidFill>
                  <a:srgbClr val="385723"/>
                </a:solidFill>
                <a:ea typeface="Verdana" panose="020B0604030504040204" pitchFamily="34" charset="0"/>
              </a:rPr>
              <a:t>5 Μαρτίου 2024 1 μ.μ</a:t>
            </a:r>
            <a:r>
              <a:rPr lang="el-GR" sz="2200" b="1" dirty="0">
                <a:ea typeface="Verdana" panose="020B0604030504040204" pitchFamily="34" charset="0"/>
              </a:rPr>
              <a:t>. </a:t>
            </a:r>
            <a:r>
              <a:rPr lang="el-GR" sz="2200" dirty="0">
                <a:ea typeface="Verdana" panose="020B0604030504040204" pitchFamily="34" charset="0"/>
              </a:rPr>
              <a:t>(ώρα Κύπρου)</a:t>
            </a:r>
          </a:p>
          <a:p>
            <a:pPr lvl="0">
              <a:spcBef>
                <a:spcPct val="20000"/>
              </a:spcBef>
              <a:defRPr/>
            </a:pPr>
            <a:r>
              <a:rPr lang="el-GR" sz="2200" dirty="0">
                <a:ea typeface="Verdana" panose="020B0604030504040204" pitchFamily="34" charset="0"/>
              </a:rPr>
              <a:t>Για σχέδια που θα ξεκινήσουν μεταξύ της 1ης Σεπτεμβρίου και της 31ης Δεκεμβρίου του 2024</a:t>
            </a:r>
          </a:p>
          <a:p>
            <a:pPr lvl="0">
              <a:spcBef>
                <a:spcPct val="20000"/>
              </a:spcBef>
              <a:defRPr/>
            </a:pPr>
            <a:endParaRPr lang="el-GR" sz="1000" dirty="0">
              <a:ea typeface="Verdana" panose="020B0604030504040204" pitchFamily="34" charset="0"/>
            </a:endParaRPr>
          </a:p>
          <a:p>
            <a:pPr lvl="0">
              <a:spcBef>
                <a:spcPct val="20000"/>
              </a:spcBef>
              <a:defRPr/>
            </a:pPr>
            <a:r>
              <a:rPr lang="el-GR" sz="2200" b="1" i="1" dirty="0">
                <a:solidFill>
                  <a:srgbClr val="385723"/>
                </a:solidFill>
                <a:ea typeface="Verdana" panose="020B0604030504040204" pitchFamily="34" charset="0"/>
              </a:rPr>
              <a:t>1 Οκτωβρίου 2023 1 μ.μ. </a:t>
            </a:r>
            <a:r>
              <a:rPr lang="el-GR" sz="2200" dirty="0">
                <a:ea typeface="Verdana" panose="020B0604030504040204" pitchFamily="34" charset="0"/>
              </a:rPr>
              <a:t>(ώρα Κύπρου)</a:t>
            </a:r>
          </a:p>
          <a:p>
            <a:pPr lvl="0">
              <a:spcBef>
                <a:spcPct val="20000"/>
              </a:spcBef>
              <a:defRPr/>
            </a:pPr>
            <a:r>
              <a:rPr lang="el-GR" sz="2200" dirty="0">
                <a:ea typeface="Verdana" panose="020B0604030504040204" pitchFamily="34" charset="0"/>
              </a:rPr>
              <a:t>Για σχέδια που θα ξεκινήσουν μεταξύ της 1ης Ιανουαρίου και της 31ης Αυγούστου του 2025</a:t>
            </a:r>
          </a:p>
        </p:txBody>
      </p:sp>
      <p:cxnSp>
        <p:nvCxnSpPr>
          <p:cNvPr id="12" name="Straight Connector 11"/>
          <p:cNvCxnSpPr/>
          <p:nvPr/>
        </p:nvCxnSpPr>
        <p:spPr>
          <a:xfrm>
            <a:off x="4396412" y="927404"/>
            <a:ext cx="0" cy="1524851"/>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cxnSp>
        <p:nvCxnSpPr>
          <p:cNvPr id="13" name="Straight Connector 12"/>
          <p:cNvCxnSpPr/>
          <p:nvPr/>
        </p:nvCxnSpPr>
        <p:spPr>
          <a:xfrm>
            <a:off x="4412381" y="2924469"/>
            <a:ext cx="0" cy="2213601"/>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26222751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59295" y="-28957"/>
            <a:ext cx="11408014"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2800" dirty="0">
                <a:solidFill>
                  <a:schemeClr val="bg1"/>
                </a:solidFill>
                <a:latin typeface="Century Gothic" panose="020B0502020202020204" pitchFamily="34" charset="0"/>
              </a:rPr>
              <a:t>Συμπράξεις Μικρής Κλίμακας – Αναζήτηση Εταίρων </a:t>
            </a:r>
            <a:endParaRPr lang="en-GB" sz="2800" dirty="0">
              <a:solidFill>
                <a:schemeClr val="bg1"/>
              </a:solidFill>
              <a:latin typeface="Century Gothic" panose="020B0502020202020204" pitchFamily="34" charset="0"/>
            </a:endParaRPr>
          </a:p>
        </p:txBody>
      </p:sp>
      <p:sp>
        <p:nvSpPr>
          <p:cNvPr id="7" name="Content Placeholder 2"/>
          <p:cNvSpPr txBox="1">
            <a:spLocks/>
          </p:cNvSpPr>
          <p:nvPr/>
        </p:nvSpPr>
        <p:spPr>
          <a:xfrm>
            <a:off x="560070" y="1083630"/>
            <a:ext cx="11029950" cy="5488620"/>
          </a:xfrm>
          <a:prstGeom prst="rect">
            <a:avLst/>
          </a:prstGeom>
        </p:spPr>
        <p:txBody>
          <a:bodyPr/>
          <a:lstStyle/>
          <a:p>
            <a:pPr marL="285750" indent="-285750" algn="just">
              <a:spcBef>
                <a:spcPct val="20000"/>
              </a:spcBef>
              <a:buFont typeface="Wingdings" panose="05000000000000000000" pitchFamily="2" charset="2"/>
              <a:buChar char="ü"/>
              <a:defRPr/>
            </a:pPr>
            <a:r>
              <a:rPr lang="el-GR" sz="2000" b="1" i="1" dirty="0">
                <a:solidFill>
                  <a:srgbClr val="008080"/>
                </a:solidFill>
                <a:ea typeface="Verdana" panose="020B0604030504040204" pitchFamily="34" charset="0"/>
              </a:rPr>
              <a:t>Σεμινάρια Επαφών-Τ</a:t>
            </a:r>
            <a:r>
              <a:rPr lang="en-US" sz="2000" b="1" i="1" dirty="0">
                <a:solidFill>
                  <a:srgbClr val="008080"/>
                </a:solidFill>
                <a:ea typeface="Verdana" panose="020B0604030504040204" pitchFamily="34" charset="0"/>
              </a:rPr>
              <a:t>CA</a:t>
            </a:r>
            <a:r>
              <a:rPr lang="el-GR" sz="2000" b="1" i="1" dirty="0">
                <a:solidFill>
                  <a:srgbClr val="008080"/>
                </a:solidFill>
                <a:ea typeface="Verdana" panose="020B0604030504040204" pitchFamily="34" charset="0"/>
              </a:rPr>
              <a:t>: </a:t>
            </a:r>
            <a:r>
              <a:rPr lang="el-GR" sz="2000" dirty="0">
                <a:ea typeface="Verdana" panose="020B0604030504040204" pitchFamily="34" charset="0"/>
              </a:rPr>
              <a:t>Διοργανώνονται από τις διάφορες Εθνικές Υπηρεσίες των Χωρών του Προγράμματος. Ανακοινώνονται στην </a:t>
            </a:r>
            <a:r>
              <a:rPr lang="el-GR" sz="2000" dirty="0">
                <a:solidFill>
                  <a:prstClr val="black"/>
                </a:solidFill>
                <a:ea typeface="Verdana" panose="020B0604030504040204" pitchFamily="34" charset="0"/>
                <a:hlinkClick r:id="rId3"/>
              </a:rPr>
              <a:t>Ιστοσελίδα του ΙΔΕΠ</a:t>
            </a:r>
            <a:r>
              <a:rPr lang="el-GR" sz="2000" dirty="0">
                <a:solidFill>
                  <a:prstClr val="black"/>
                </a:solidFill>
                <a:ea typeface="Verdana" panose="020B0604030504040204" pitchFamily="34" charset="0"/>
              </a:rPr>
              <a:t> </a:t>
            </a:r>
            <a:r>
              <a:rPr lang="el-GR" sz="2000" dirty="0">
                <a:ea typeface="Verdana" panose="020B0604030504040204" pitchFamily="34" charset="0"/>
              </a:rPr>
              <a:t>και στη σελίδα </a:t>
            </a:r>
            <a:r>
              <a:rPr lang="en-US" sz="2000" dirty="0">
                <a:solidFill>
                  <a:prstClr val="black"/>
                </a:solidFill>
                <a:ea typeface="Verdana" panose="020B0604030504040204" pitchFamily="34" charset="0"/>
                <a:hlinkClick r:id="rId4"/>
              </a:rPr>
              <a:t>Facebook</a:t>
            </a:r>
            <a:r>
              <a:rPr lang="en-US" sz="2000" dirty="0">
                <a:solidFill>
                  <a:prstClr val="black"/>
                </a:solidFill>
                <a:ea typeface="Verdana" panose="020B0604030504040204" pitchFamily="34" charset="0"/>
              </a:rPr>
              <a:t> </a:t>
            </a:r>
            <a:r>
              <a:rPr lang="el-GR" sz="2000" dirty="0">
                <a:ea typeface="Verdana" panose="020B0604030504040204" pitchFamily="34" charset="0"/>
              </a:rPr>
              <a:t>του ΙΔΕΠ Διά Βίου Μάθησης</a:t>
            </a:r>
          </a:p>
          <a:p>
            <a:pPr algn="just">
              <a:spcBef>
                <a:spcPct val="20000"/>
              </a:spcBef>
              <a:defRPr/>
            </a:pPr>
            <a:endParaRPr lang="el-GR" sz="500" dirty="0">
              <a:solidFill>
                <a:prstClr val="black"/>
              </a:solidFill>
              <a:ea typeface="Verdana" panose="020B0604030504040204" pitchFamily="34" charset="0"/>
              <a:hlinkClick r:id="rId5"/>
            </a:endParaRPr>
          </a:p>
          <a:p>
            <a:pPr marL="285750" indent="-285750" algn="just">
              <a:spcBef>
                <a:spcPct val="20000"/>
              </a:spcBef>
              <a:buFont typeface="Wingdings" panose="05000000000000000000" pitchFamily="2" charset="2"/>
              <a:buChar char="ü"/>
              <a:defRPr/>
            </a:pPr>
            <a:r>
              <a:rPr lang="en-GB" sz="2000" dirty="0">
                <a:solidFill>
                  <a:prstClr val="black"/>
                </a:solidFill>
                <a:ea typeface="Verdana" panose="020B0604030504040204" pitchFamily="34" charset="0"/>
                <a:hlinkClick r:id="rId5"/>
              </a:rPr>
              <a:t>Erasmus+ Projects Results Platform </a:t>
            </a:r>
            <a:endParaRPr lang="el-GR" sz="2000" dirty="0">
              <a:solidFill>
                <a:prstClr val="black"/>
              </a:solidFill>
              <a:ea typeface="Verdana" panose="020B0604030504040204" pitchFamily="34" charset="0"/>
            </a:endParaRPr>
          </a:p>
          <a:p>
            <a:pPr algn="just">
              <a:spcBef>
                <a:spcPct val="20000"/>
              </a:spcBef>
              <a:defRPr/>
            </a:pPr>
            <a:endParaRPr lang="el-GR" sz="500" b="1" i="1" dirty="0">
              <a:solidFill>
                <a:prstClr val="black"/>
              </a:solidFill>
              <a:ea typeface="Verdana" panose="020B0604030504040204" pitchFamily="34" charset="0"/>
            </a:endParaRPr>
          </a:p>
          <a:p>
            <a:pPr marL="285750" indent="-285750" algn="just">
              <a:spcBef>
                <a:spcPct val="20000"/>
              </a:spcBef>
              <a:buFont typeface="Wingdings" panose="05000000000000000000" pitchFamily="2" charset="2"/>
              <a:buChar char="ü"/>
              <a:defRPr/>
            </a:pPr>
            <a:r>
              <a:rPr lang="el-GR" sz="2000" b="1" dirty="0">
                <a:solidFill>
                  <a:srgbClr val="008080"/>
                </a:solidFill>
                <a:ea typeface="Verdana" panose="020B0604030504040204" pitchFamily="34" charset="0"/>
              </a:rPr>
              <a:t>Ιδιωτικές πρωτοβουλίες</a:t>
            </a:r>
            <a:r>
              <a:rPr lang="el-GR" sz="2000" dirty="0">
                <a:solidFill>
                  <a:srgbClr val="008080"/>
                </a:solidFill>
                <a:ea typeface="Verdana" panose="020B0604030504040204" pitchFamily="34" charset="0"/>
              </a:rPr>
              <a:t>, </a:t>
            </a:r>
            <a:r>
              <a:rPr lang="el-GR" sz="2000" dirty="0">
                <a:ea typeface="Verdana" panose="020B0604030504040204" pitchFamily="34" charset="0"/>
              </a:rPr>
              <a:t>όπως</a:t>
            </a:r>
          </a:p>
          <a:p>
            <a:pPr marL="285750" indent="-285750" algn="just">
              <a:spcBef>
                <a:spcPct val="20000"/>
              </a:spcBef>
              <a:buFont typeface="Wingdings" panose="05000000000000000000" pitchFamily="2" charset="2"/>
              <a:buChar char="§"/>
              <a:defRPr/>
            </a:pPr>
            <a:r>
              <a:rPr lang="el-GR" sz="2000" dirty="0">
                <a:ea typeface="Verdana" panose="020B0604030504040204" pitchFamily="34" charset="0"/>
              </a:rPr>
              <a:t>Ομάδες στο </a:t>
            </a:r>
            <a:r>
              <a:rPr lang="en-US" sz="2000" dirty="0">
                <a:ea typeface="Verdana" panose="020B0604030504040204" pitchFamily="34" charset="0"/>
              </a:rPr>
              <a:t>Facebook </a:t>
            </a:r>
            <a:endParaRPr lang="el-GR" sz="2000" dirty="0">
              <a:ea typeface="Verdana" panose="020B0604030504040204" pitchFamily="34" charset="0"/>
            </a:endParaRPr>
          </a:p>
          <a:p>
            <a:pPr marL="285750" indent="-285750" algn="just">
              <a:spcBef>
                <a:spcPct val="20000"/>
              </a:spcBef>
              <a:buFont typeface="Wingdings" panose="05000000000000000000" pitchFamily="2" charset="2"/>
              <a:buChar char="§"/>
              <a:defRPr/>
            </a:pPr>
            <a:r>
              <a:rPr lang="el-GR" sz="2000" dirty="0">
                <a:ea typeface="Verdana" panose="020B0604030504040204" pitchFamily="34" charset="0"/>
              </a:rPr>
              <a:t>Ομάδες στο </a:t>
            </a:r>
            <a:r>
              <a:rPr lang="en-US" sz="2000" dirty="0">
                <a:ea typeface="Verdana" panose="020B0604030504040204" pitchFamily="34" charset="0"/>
              </a:rPr>
              <a:t>LinkedIn</a:t>
            </a:r>
            <a:endParaRPr lang="el-GR" sz="2000" dirty="0">
              <a:ea typeface="Verdana" panose="020B0604030504040204" pitchFamily="34" charset="0"/>
            </a:endParaRPr>
          </a:p>
          <a:p>
            <a:pPr algn="just">
              <a:spcBef>
                <a:spcPct val="20000"/>
              </a:spcBef>
              <a:buClr>
                <a:srgbClr val="01A6C7"/>
              </a:buClr>
              <a:defRPr/>
            </a:pPr>
            <a:endParaRPr lang="el-GR" sz="500" dirty="0">
              <a:solidFill>
                <a:prstClr val="black"/>
              </a:solidFill>
              <a:ea typeface="Verdana" panose="020B0604030504040204" pitchFamily="34" charset="0"/>
            </a:endParaRPr>
          </a:p>
          <a:p>
            <a:pPr marL="285750" indent="-285750" algn="just">
              <a:spcBef>
                <a:spcPct val="20000"/>
              </a:spcBef>
              <a:buFont typeface="Wingdings" panose="05000000000000000000" pitchFamily="2" charset="2"/>
              <a:buChar char="ü"/>
              <a:defRPr/>
            </a:pPr>
            <a:r>
              <a:rPr lang="el-GR" sz="2000" b="1" dirty="0">
                <a:solidFill>
                  <a:srgbClr val="008080"/>
                </a:solidFill>
                <a:ea typeface="Verdana" panose="020B0604030504040204" pitchFamily="34" charset="0"/>
              </a:rPr>
              <a:t>Προσωπικές επαφές</a:t>
            </a:r>
            <a:r>
              <a:rPr lang="el-GR" sz="2000" dirty="0">
                <a:solidFill>
                  <a:srgbClr val="008080"/>
                </a:solidFill>
                <a:ea typeface="Verdana" panose="020B0604030504040204" pitchFamily="34" charset="0"/>
              </a:rPr>
              <a:t>, </a:t>
            </a:r>
            <a:r>
              <a:rPr lang="el-GR" sz="2000" dirty="0">
                <a:ea typeface="Verdana" panose="020B0604030504040204" pitchFamily="34" charset="0"/>
              </a:rPr>
              <a:t>που αποκτήθηκαν μέσω:</a:t>
            </a:r>
          </a:p>
          <a:p>
            <a:pPr marL="285750" indent="-285750" algn="just">
              <a:spcBef>
                <a:spcPct val="20000"/>
              </a:spcBef>
              <a:buFont typeface="Wingdings" panose="05000000000000000000" pitchFamily="2" charset="2"/>
              <a:buChar char="ü"/>
              <a:defRPr/>
            </a:pPr>
            <a:r>
              <a:rPr lang="el-GR" sz="2000" dirty="0">
                <a:ea typeface="Verdana" panose="020B0604030504040204" pitchFamily="34" charset="0"/>
              </a:rPr>
              <a:t>Συμμετοχής σε προηγούμενο </a:t>
            </a:r>
            <a:r>
              <a:rPr lang="en-US" sz="2000" dirty="0">
                <a:ea typeface="Verdana" panose="020B0604030504040204" pitchFamily="34" charset="0"/>
              </a:rPr>
              <a:t>Erasmus+</a:t>
            </a:r>
            <a:r>
              <a:rPr lang="el-GR" sz="2000" dirty="0">
                <a:ea typeface="Verdana" panose="020B0604030504040204" pitchFamily="34" charset="0"/>
              </a:rPr>
              <a:t> ή </a:t>
            </a:r>
            <a:r>
              <a:rPr lang="en-US" sz="2000" dirty="0">
                <a:ea typeface="Verdana" panose="020B0604030504040204" pitchFamily="34" charset="0"/>
              </a:rPr>
              <a:t>LLP </a:t>
            </a:r>
            <a:r>
              <a:rPr lang="el-GR" sz="2000" dirty="0">
                <a:ea typeface="Verdana" panose="020B0604030504040204" pitchFamily="34" charset="0"/>
              </a:rPr>
              <a:t>Σχέδιο</a:t>
            </a:r>
          </a:p>
          <a:p>
            <a:pPr marL="285750" indent="-285750" algn="just">
              <a:spcBef>
                <a:spcPct val="20000"/>
              </a:spcBef>
              <a:buFont typeface="Wingdings" panose="05000000000000000000" pitchFamily="2" charset="2"/>
              <a:buChar char="ü"/>
              <a:defRPr/>
            </a:pPr>
            <a:r>
              <a:rPr lang="el-GR" sz="2000" dirty="0">
                <a:ea typeface="Verdana" panose="020B0604030504040204" pitchFamily="34" charset="0"/>
              </a:rPr>
              <a:t>Συμμετοχής σε άλλο χρηματοδοτούμενο Πρόγραμμα</a:t>
            </a:r>
          </a:p>
          <a:p>
            <a:pPr algn="just">
              <a:spcBef>
                <a:spcPct val="20000"/>
              </a:spcBef>
              <a:defRPr/>
            </a:pPr>
            <a:endParaRPr lang="el-GR" sz="500" dirty="0">
              <a:ea typeface="Verdana" panose="020B0604030504040204" pitchFamily="34" charset="0"/>
            </a:endParaRPr>
          </a:p>
          <a:p>
            <a:pPr marL="285750" indent="-285750" algn="just">
              <a:spcBef>
                <a:spcPct val="20000"/>
              </a:spcBef>
              <a:buFont typeface="Wingdings" panose="05000000000000000000" pitchFamily="2" charset="2"/>
              <a:buChar char="ü"/>
              <a:defRPr/>
            </a:pPr>
            <a:r>
              <a:rPr lang="el-GR" sz="2000" b="1" dirty="0">
                <a:solidFill>
                  <a:srgbClr val="008080"/>
                </a:solidFill>
                <a:ea typeface="Verdana" panose="020B0604030504040204" pitchFamily="34" charset="0"/>
              </a:rPr>
              <a:t>Ευρωπαϊκές Πλατφόρμες </a:t>
            </a:r>
            <a:r>
              <a:rPr lang="en-GB" sz="2000" b="1" dirty="0">
                <a:ea typeface="Verdana" panose="020B0604030504040204" pitchFamily="34" charset="0"/>
              </a:rPr>
              <a:t>European School Education Platform</a:t>
            </a:r>
            <a:r>
              <a:rPr lang="el-GR" sz="2000" b="1" dirty="0">
                <a:ea typeface="Verdana" panose="020B0604030504040204" pitchFamily="34" charset="0"/>
              </a:rPr>
              <a:t> </a:t>
            </a:r>
            <a:r>
              <a:rPr lang="en-GB" sz="2000" dirty="0">
                <a:ea typeface="Verdana" panose="020B0604030504040204" pitchFamily="34" charset="0"/>
              </a:rPr>
              <a:t>(</a:t>
            </a:r>
            <a:r>
              <a:rPr lang="el-GR" sz="2000" dirty="0">
                <a:ea typeface="Verdana" panose="020B0604030504040204" pitchFamily="34" charset="0"/>
              </a:rPr>
              <a:t>Για σχολεία) </a:t>
            </a:r>
          </a:p>
          <a:p>
            <a:pPr algn="just">
              <a:spcBef>
                <a:spcPct val="20000"/>
              </a:spcBef>
              <a:defRPr/>
            </a:pPr>
            <a:r>
              <a:rPr lang="el-GR" sz="2000" dirty="0">
                <a:ea typeface="Verdana" panose="020B0604030504040204" pitchFamily="34" charset="0"/>
              </a:rPr>
              <a:t>      και</a:t>
            </a:r>
            <a:r>
              <a:rPr lang="el-GR" sz="2000" dirty="0">
                <a:solidFill>
                  <a:srgbClr val="FF0000"/>
                </a:solidFill>
                <a:ea typeface="Verdana" panose="020B0604030504040204" pitchFamily="34" charset="0"/>
              </a:rPr>
              <a:t> </a:t>
            </a:r>
            <a:r>
              <a:rPr lang="en-GB" sz="2000" b="1" dirty="0">
                <a:ea typeface="Verdana" panose="020B0604030504040204" pitchFamily="34" charset="0"/>
              </a:rPr>
              <a:t>EPALE </a:t>
            </a:r>
            <a:r>
              <a:rPr lang="en-GB" sz="2000" dirty="0">
                <a:ea typeface="Verdana" panose="020B0604030504040204" pitchFamily="34" charset="0"/>
              </a:rPr>
              <a:t>(</a:t>
            </a:r>
            <a:r>
              <a:rPr lang="el-GR" sz="2000" dirty="0">
                <a:ea typeface="Verdana" panose="020B0604030504040204" pitchFamily="34" charset="0"/>
              </a:rPr>
              <a:t>Για Εκπαίδευση Ενηλίκων και ΕΕΚ</a:t>
            </a:r>
            <a:r>
              <a:rPr lang="el-GR" sz="2000" dirty="0"/>
              <a:t>)</a:t>
            </a:r>
            <a:endParaRPr lang="en-GB" sz="2000" dirty="0"/>
          </a:p>
        </p:txBody>
      </p:sp>
    </p:spTree>
    <p:extLst>
      <p:ext uri="{BB962C8B-B14F-4D97-AF65-F5344CB8AC3E}">
        <p14:creationId xmlns:p14="http://schemas.microsoft.com/office/powerpoint/2010/main" val="17008658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88240" y="13895"/>
            <a:ext cx="11532706"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2800" dirty="0">
                <a:solidFill>
                  <a:schemeClr val="bg1"/>
                </a:solidFill>
                <a:latin typeface="Century Gothic" panose="020B0502020202020204" pitchFamily="34" charset="0"/>
              </a:rPr>
              <a:t>Συμπράξεις Μικρής Κλίμακας – Κανόνες Χρηματοδότησης</a:t>
            </a:r>
            <a:endParaRPr lang="en-GB" sz="2800" dirty="0">
              <a:solidFill>
                <a:schemeClr val="bg1"/>
              </a:solidFill>
              <a:latin typeface="Century Gothic" panose="020B0502020202020204" pitchFamily="34" charset="0"/>
            </a:endParaRPr>
          </a:p>
        </p:txBody>
      </p:sp>
      <p:sp>
        <p:nvSpPr>
          <p:cNvPr id="2" name="TextBox 1"/>
          <p:cNvSpPr txBox="1"/>
          <p:nvPr/>
        </p:nvSpPr>
        <p:spPr>
          <a:xfrm>
            <a:off x="1337310" y="1211580"/>
            <a:ext cx="9704070" cy="461665"/>
          </a:xfrm>
          <a:prstGeom prst="rect">
            <a:avLst/>
          </a:prstGeom>
          <a:noFill/>
        </p:spPr>
        <p:txBody>
          <a:bodyPr wrap="square" rtlCol="0">
            <a:spAutoFit/>
          </a:bodyPr>
          <a:lstStyle/>
          <a:p>
            <a:pPr lvl="0">
              <a:defRPr/>
            </a:pPr>
            <a:r>
              <a:rPr lang="el-GR" sz="2400" b="1" dirty="0">
                <a:ea typeface="Verdana" panose="020B0604030504040204" pitchFamily="34" charset="0"/>
              </a:rPr>
              <a:t>Μηχανισμός Χρηματοδότησης</a:t>
            </a:r>
            <a:r>
              <a:rPr lang="en-US" sz="2400" b="1" dirty="0">
                <a:ea typeface="Verdana" panose="020B0604030504040204" pitchFamily="34" charset="0"/>
              </a:rPr>
              <a:t> </a:t>
            </a:r>
            <a:r>
              <a:rPr lang="el-GR" sz="2400" b="1" dirty="0">
                <a:ea typeface="Verdana" panose="020B0604030504040204" pitchFamily="34" charset="0"/>
              </a:rPr>
              <a:t>: </a:t>
            </a:r>
            <a:r>
              <a:rPr lang="el-GR" sz="2400" i="1" dirty="0">
                <a:solidFill>
                  <a:schemeClr val="accent6">
                    <a:lumMod val="75000"/>
                  </a:schemeClr>
                </a:solidFill>
                <a:ea typeface="Verdana" panose="020B0604030504040204" pitchFamily="34" charset="0"/>
              </a:rPr>
              <a:t>Ένα προκαθορισμένο, κατ’ αποκοπή ποσό</a:t>
            </a:r>
            <a:endParaRPr lang="en-US" sz="2400" i="1" dirty="0">
              <a:solidFill>
                <a:schemeClr val="accent6">
                  <a:lumMod val="75000"/>
                </a:schemeClr>
              </a:solidFill>
              <a:ea typeface="Verdana" panose="020B0604030504040204" pitchFamily="34" charset="0"/>
            </a:endParaRPr>
          </a:p>
        </p:txBody>
      </p:sp>
      <p:sp>
        <p:nvSpPr>
          <p:cNvPr id="4" name="Rectangle 3"/>
          <p:cNvSpPr/>
          <p:nvPr/>
        </p:nvSpPr>
        <p:spPr>
          <a:xfrm>
            <a:off x="2084070" y="2056996"/>
            <a:ext cx="8210550" cy="3139321"/>
          </a:xfrm>
          <a:prstGeom prst="rect">
            <a:avLst/>
          </a:prstGeom>
        </p:spPr>
        <p:txBody>
          <a:bodyPr wrap="square">
            <a:spAutoFit/>
          </a:bodyPr>
          <a:lstStyle/>
          <a:p>
            <a:pPr marL="285750" indent="-285750">
              <a:buFont typeface="Wingdings" panose="05000000000000000000" pitchFamily="2" charset="2"/>
              <a:buChar char="ü"/>
            </a:pPr>
            <a:r>
              <a:rPr lang="el-GR" sz="2200" dirty="0">
                <a:ea typeface="Verdana" panose="020B0604030504040204" pitchFamily="34" charset="0"/>
              </a:rPr>
              <a:t>Η συνολική χρηματοδότηση για τον συγκεκριμένο τύπο Σχεδίων μπορεί να ισούται με ένα από τα πιο κάτω ποσά:</a:t>
            </a:r>
          </a:p>
          <a:p>
            <a:endParaRPr lang="el-GR" sz="2200" dirty="0">
              <a:ea typeface="Verdana" panose="020B0604030504040204" pitchFamily="34" charset="0"/>
            </a:endParaRPr>
          </a:p>
          <a:p>
            <a:endParaRPr lang="el-GR" sz="2200" dirty="0">
              <a:ea typeface="Verdana" panose="020B0604030504040204" pitchFamily="34" charset="0"/>
            </a:endParaRPr>
          </a:p>
          <a:p>
            <a:pPr marL="342900" indent="-342900">
              <a:buFont typeface="Wingdings" panose="05000000000000000000" pitchFamily="2" charset="2"/>
              <a:buChar char="§"/>
            </a:pPr>
            <a:r>
              <a:rPr lang="el-GR" sz="2200" b="1" dirty="0">
                <a:solidFill>
                  <a:schemeClr val="accent6">
                    <a:lumMod val="75000"/>
                  </a:schemeClr>
                </a:solidFill>
                <a:ea typeface="Verdana" panose="020B0604030504040204" pitchFamily="34" charset="0"/>
              </a:rPr>
              <a:t>30 000 Ευρώ</a:t>
            </a:r>
          </a:p>
          <a:p>
            <a:endParaRPr lang="el-GR" sz="2200" b="1" dirty="0">
              <a:solidFill>
                <a:schemeClr val="accent6">
                  <a:lumMod val="75000"/>
                </a:schemeClr>
              </a:solidFill>
              <a:ea typeface="Verdana" panose="020B0604030504040204" pitchFamily="34" charset="0"/>
            </a:endParaRPr>
          </a:p>
          <a:p>
            <a:pPr marL="342900" indent="-342900">
              <a:buFont typeface="Wingdings" panose="05000000000000000000" pitchFamily="2" charset="2"/>
              <a:buChar char="§"/>
            </a:pPr>
            <a:r>
              <a:rPr lang="el-GR" sz="2200" b="1" dirty="0">
                <a:solidFill>
                  <a:schemeClr val="accent6">
                    <a:lumMod val="75000"/>
                  </a:schemeClr>
                </a:solidFill>
                <a:ea typeface="Verdana" panose="020B0604030504040204" pitchFamily="34" charset="0"/>
              </a:rPr>
              <a:t>60 000 Ευρώ</a:t>
            </a:r>
          </a:p>
          <a:p>
            <a:endParaRPr lang="el-GR" sz="2200" b="1" dirty="0">
              <a:solidFill>
                <a:schemeClr val="accent6">
                  <a:lumMod val="75000"/>
                </a:schemeClr>
              </a:solidFill>
              <a:ea typeface="Verdana" panose="020B0604030504040204" pitchFamily="34" charset="0"/>
            </a:endParaRPr>
          </a:p>
          <a:p>
            <a:pPr marL="342900" indent="-342900">
              <a:buFont typeface="Wingdings" panose="05000000000000000000" pitchFamily="2" charset="2"/>
              <a:buChar char="§"/>
            </a:pPr>
            <a:endParaRPr lang="el-GR" sz="2200" dirty="0">
              <a:ea typeface="Verdana" panose="020B0604030504040204" pitchFamily="34" charset="0"/>
            </a:endParaRPr>
          </a:p>
        </p:txBody>
      </p:sp>
    </p:spTree>
    <p:extLst>
      <p:ext uri="{BB962C8B-B14F-4D97-AF65-F5344CB8AC3E}">
        <p14:creationId xmlns:p14="http://schemas.microsoft.com/office/powerpoint/2010/main" val="3528884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80921" y="27423"/>
            <a:ext cx="11532706"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2800" dirty="0">
                <a:solidFill>
                  <a:schemeClr val="bg1"/>
                </a:solidFill>
                <a:latin typeface="Century Gothic" panose="020B0502020202020204" pitchFamily="34" charset="0"/>
              </a:rPr>
              <a:t>Συμπράξεις Μικρής Κλίμακας – Κανόνες Χρηματοδότησης</a:t>
            </a:r>
            <a:endParaRPr lang="en-GB" sz="2800" dirty="0">
              <a:solidFill>
                <a:schemeClr val="bg1"/>
              </a:solidFill>
              <a:latin typeface="Century Gothic" panose="020B0502020202020204" pitchFamily="34" charset="0"/>
            </a:endParaRPr>
          </a:p>
        </p:txBody>
      </p:sp>
      <p:sp>
        <p:nvSpPr>
          <p:cNvPr id="2" name="TextBox 1"/>
          <p:cNvSpPr txBox="1"/>
          <p:nvPr/>
        </p:nvSpPr>
        <p:spPr>
          <a:xfrm>
            <a:off x="960120" y="808531"/>
            <a:ext cx="9704070" cy="1015663"/>
          </a:xfrm>
          <a:prstGeom prst="rect">
            <a:avLst/>
          </a:prstGeom>
          <a:noFill/>
        </p:spPr>
        <p:txBody>
          <a:bodyPr wrap="square" rtlCol="0">
            <a:spAutoFit/>
          </a:bodyPr>
          <a:lstStyle/>
          <a:p>
            <a:pPr lvl="0">
              <a:defRPr/>
            </a:pPr>
            <a:r>
              <a:rPr lang="el-GR" sz="2200" b="1" i="1" dirty="0">
                <a:solidFill>
                  <a:schemeClr val="accent6">
                    <a:lumMod val="75000"/>
                  </a:schemeClr>
                </a:solidFill>
                <a:latin typeface="Verdana" panose="020B0604030504040204" pitchFamily="34" charset="0"/>
                <a:ea typeface="Verdana" panose="020B0604030504040204" pitchFamily="34" charset="0"/>
              </a:rPr>
              <a:t>Πως να επιλέξετε το κατάλληλο κατ’ αποκοπή ποσό:</a:t>
            </a:r>
          </a:p>
          <a:p>
            <a:pPr marL="285750" lvl="0" indent="-285750">
              <a:buFont typeface="Arial" panose="020B0604020202020204" pitchFamily="34" charset="0"/>
              <a:buChar char="•"/>
              <a:defRPr/>
            </a:pPr>
            <a:endParaRPr lang="el-GR" i="1" dirty="0">
              <a:solidFill>
                <a:schemeClr val="accent6">
                  <a:lumMod val="75000"/>
                </a:schemeClr>
              </a:solidFill>
              <a:latin typeface="Verdana" panose="020B0604030504040204" pitchFamily="34" charset="0"/>
              <a:ea typeface="Verdana" panose="020B0604030504040204" pitchFamily="34" charset="0"/>
            </a:endParaRPr>
          </a:p>
          <a:p>
            <a:pPr lvl="0">
              <a:defRPr/>
            </a:pPr>
            <a:endParaRPr lang="en-US" i="1" dirty="0">
              <a:solidFill>
                <a:schemeClr val="accent6">
                  <a:lumMod val="75000"/>
                </a:schemeClr>
              </a:solidFill>
              <a:latin typeface="Verdana" panose="020B0604030504040204" pitchFamily="34" charset="0"/>
              <a:ea typeface="Verdana" panose="020B0604030504040204" pitchFamily="34" charset="0"/>
            </a:endParaRPr>
          </a:p>
        </p:txBody>
      </p:sp>
      <p:sp>
        <p:nvSpPr>
          <p:cNvPr id="4" name="Rectangle 3"/>
          <p:cNvSpPr/>
          <p:nvPr/>
        </p:nvSpPr>
        <p:spPr>
          <a:xfrm>
            <a:off x="1406054" y="1860590"/>
            <a:ext cx="9658186" cy="1600438"/>
          </a:xfrm>
          <a:prstGeom prst="rect">
            <a:avLst/>
          </a:prstGeom>
        </p:spPr>
        <p:txBody>
          <a:bodyPr wrap="square">
            <a:spAutoFit/>
          </a:bodyPr>
          <a:lstStyle/>
          <a:p>
            <a:endParaRPr lang="el-GR" sz="2000" dirty="0">
              <a:latin typeface="Verdana" panose="020B0604030504040204" pitchFamily="34" charset="0"/>
              <a:ea typeface="Verdana" panose="020B0604030504040204" pitchFamily="34" charset="0"/>
            </a:endParaRPr>
          </a:p>
          <a:p>
            <a:endParaRPr lang="el-GR" sz="2000" dirty="0">
              <a:latin typeface="Verdana" panose="020B0604030504040204" pitchFamily="34" charset="0"/>
              <a:ea typeface="Verdana" panose="020B0604030504040204" pitchFamily="34" charset="0"/>
            </a:endParaRPr>
          </a:p>
          <a:p>
            <a:pPr marL="285750" indent="-285750">
              <a:buFont typeface="Wingdings" panose="05000000000000000000" pitchFamily="2" charset="2"/>
              <a:buChar char="ü"/>
            </a:pPr>
            <a:endParaRPr lang="el-GR" sz="2000" dirty="0">
              <a:latin typeface="Verdana" panose="020B0604030504040204" pitchFamily="34" charset="0"/>
              <a:ea typeface="Verdana" panose="020B0604030504040204" pitchFamily="34" charset="0"/>
            </a:endParaRPr>
          </a:p>
          <a:p>
            <a:endParaRPr lang="el-GR" sz="2000" dirty="0">
              <a:latin typeface="Verdana" panose="020B0604030504040204" pitchFamily="34" charset="0"/>
              <a:ea typeface="Verdana" panose="020B0604030504040204" pitchFamily="34" charset="0"/>
            </a:endParaRPr>
          </a:p>
          <a:p>
            <a:pPr marL="342900" indent="-342900">
              <a:buFont typeface="Wingdings" panose="05000000000000000000" pitchFamily="2" charset="2"/>
              <a:buChar char="§"/>
            </a:pPr>
            <a:endParaRPr lang="el-GR" dirty="0">
              <a:latin typeface="Verdana" panose="020B0604030504040204" pitchFamily="34" charset="0"/>
              <a:ea typeface="Verdana" panose="020B0604030504040204" pitchFamily="34" charset="0"/>
            </a:endParaRPr>
          </a:p>
        </p:txBody>
      </p:sp>
      <p:sp>
        <p:nvSpPr>
          <p:cNvPr id="6" name="Rectangle 5"/>
          <p:cNvSpPr/>
          <p:nvPr/>
        </p:nvSpPr>
        <p:spPr>
          <a:xfrm>
            <a:off x="4659629" y="3105928"/>
            <a:ext cx="6691994" cy="2950744"/>
          </a:xfrm>
          <a:prstGeom prst="rect">
            <a:avLst/>
          </a:prstGeom>
        </p:spPr>
        <p:txBody>
          <a:bodyPr wrap="square">
            <a:spAutoFit/>
          </a:bodyPr>
          <a:lstStyle/>
          <a:p>
            <a:pPr marL="342900" indent="-342900">
              <a:lnSpc>
                <a:spcPct val="150000"/>
              </a:lnSpc>
              <a:buFont typeface="Wingdings" panose="05000000000000000000" pitchFamily="2" charset="2"/>
              <a:buChar char="§"/>
            </a:pPr>
            <a:r>
              <a:rPr lang="el-GR" sz="2100" dirty="0">
                <a:ea typeface="Verdana" panose="020B0604030504040204" pitchFamily="34" charset="0"/>
              </a:rPr>
              <a:t>τις ανάγκες του σχεδίου</a:t>
            </a:r>
          </a:p>
          <a:p>
            <a:pPr marL="342900" indent="-342900">
              <a:lnSpc>
                <a:spcPct val="150000"/>
              </a:lnSpc>
              <a:buFont typeface="Wingdings" panose="05000000000000000000" pitchFamily="2" charset="2"/>
              <a:buChar char="§"/>
            </a:pPr>
            <a:r>
              <a:rPr lang="el-GR" sz="2100" dirty="0">
                <a:ea typeface="Verdana" panose="020B0604030504040204" pitchFamily="34" charset="0"/>
              </a:rPr>
              <a:t>τη διάρκεια του σχεδίου </a:t>
            </a:r>
          </a:p>
          <a:p>
            <a:pPr marL="285750" indent="-285750">
              <a:lnSpc>
                <a:spcPct val="150000"/>
              </a:lnSpc>
              <a:buFont typeface="Wingdings" panose="05000000000000000000" pitchFamily="2" charset="2"/>
              <a:buChar char="§"/>
            </a:pPr>
            <a:r>
              <a:rPr lang="el-GR" sz="2100" dirty="0">
                <a:ea typeface="Verdana" panose="020B0604030504040204" pitchFamily="34" charset="0"/>
              </a:rPr>
              <a:t> τη σύνθεση της κοινοπραξίας</a:t>
            </a:r>
          </a:p>
          <a:p>
            <a:pPr marL="285750" indent="-285750">
              <a:lnSpc>
                <a:spcPct val="150000"/>
              </a:lnSpc>
              <a:buFont typeface="Wingdings" panose="05000000000000000000" pitchFamily="2" charset="2"/>
              <a:buChar char="§"/>
            </a:pPr>
            <a:r>
              <a:rPr lang="el-GR" sz="2100" dirty="0">
                <a:ea typeface="Verdana" panose="020B0604030504040204" pitchFamily="34" charset="0"/>
              </a:rPr>
              <a:t> τον αριθμό και την πολυπλοκότητα των δραστηριοτήτων</a:t>
            </a:r>
          </a:p>
          <a:p>
            <a:pPr marL="285750" indent="-285750">
              <a:lnSpc>
                <a:spcPct val="150000"/>
              </a:lnSpc>
              <a:buFont typeface="Wingdings" panose="05000000000000000000" pitchFamily="2" charset="2"/>
              <a:buChar char="§"/>
            </a:pPr>
            <a:r>
              <a:rPr lang="el-GR" sz="2100" dirty="0">
                <a:ea typeface="Verdana" panose="020B0604030504040204" pitchFamily="34" charset="0"/>
              </a:rPr>
              <a:t> τον αριθμό των συμμετεχόντων στις δραστηριότητες</a:t>
            </a:r>
          </a:p>
          <a:p>
            <a:pPr marL="285750" indent="-285750">
              <a:lnSpc>
                <a:spcPct val="150000"/>
              </a:lnSpc>
              <a:buFont typeface="Wingdings" panose="05000000000000000000" pitchFamily="2" charset="2"/>
              <a:buChar char="§"/>
            </a:pPr>
            <a:r>
              <a:rPr lang="el-GR" sz="2100" dirty="0">
                <a:ea typeface="Verdana" panose="020B0604030504040204" pitchFamily="34" charset="0"/>
              </a:rPr>
              <a:t> τα αποτελέσματα του σχεδίου </a:t>
            </a:r>
          </a:p>
        </p:txBody>
      </p:sp>
      <p:sp>
        <p:nvSpPr>
          <p:cNvPr id="7" name="Rectangle 6"/>
          <p:cNvSpPr/>
          <p:nvPr/>
        </p:nvSpPr>
        <p:spPr>
          <a:xfrm>
            <a:off x="1004560" y="4301224"/>
            <a:ext cx="1896673" cy="369332"/>
          </a:xfrm>
          <a:prstGeom prst="rect">
            <a:avLst/>
          </a:prstGeom>
        </p:spPr>
        <p:txBody>
          <a:bodyPr wrap="none">
            <a:spAutoFit/>
          </a:bodyPr>
          <a:lstStyle/>
          <a:p>
            <a:pPr marL="285750" indent="-285750">
              <a:buFont typeface="Wingdings" panose="05000000000000000000" pitchFamily="2" charset="2"/>
              <a:buChar char="ü"/>
            </a:pPr>
            <a:r>
              <a:rPr lang="el-GR" dirty="0">
                <a:solidFill>
                  <a:srgbClr val="385723"/>
                </a:solidFill>
                <a:latin typeface="Verdana" panose="020B0604030504040204" pitchFamily="34" charset="0"/>
                <a:ea typeface="Verdana" panose="020B0604030504040204" pitchFamily="34" charset="0"/>
              </a:rPr>
              <a:t>Ανάλογα με </a:t>
            </a:r>
          </a:p>
        </p:txBody>
      </p:sp>
      <p:sp>
        <p:nvSpPr>
          <p:cNvPr id="9" name="Rectangle 8"/>
          <p:cNvSpPr/>
          <p:nvPr/>
        </p:nvSpPr>
        <p:spPr>
          <a:xfrm>
            <a:off x="960120" y="1756419"/>
            <a:ext cx="8309610" cy="369332"/>
          </a:xfrm>
          <a:prstGeom prst="rect">
            <a:avLst/>
          </a:prstGeom>
        </p:spPr>
        <p:txBody>
          <a:bodyPr wrap="square">
            <a:spAutoFit/>
          </a:bodyPr>
          <a:lstStyle/>
          <a:p>
            <a:pPr marL="285750" indent="-285750">
              <a:buFont typeface="Wingdings" panose="05000000000000000000" pitchFamily="2" charset="2"/>
              <a:buChar char="ü"/>
            </a:pPr>
            <a:r>
              <a:rPr lang="el-GR" dirty="0">
                <a:solidFill>
                  <a:srgbClr val="385723"/>
                </a:solidFill>
                <a:latin typeface="Verdana" panose="020B0604030504040204" pitchFamily="34" charset="0"/>
                <a:ea typeface="Verdana" panose="020B0604030504040204" pitchFamily="34" charset="0"/>
              </a:rPr>
              <a:t>Σύμφωνα με τις αρχές </a:t>
            </a:r>
          </a:p>
        </p:txBody>
      </p:sp>
      <p:sp>
        <p:nvSpPr>
          <p:cNvPr id="10" name="Rectangle 9"/>
          <p:cNvSpPr/>
          <p:nvPr/>
        </p:nvSpPr>
        <p:spPr>
          <a:xfrm>
            <a:off x="4659629" y="1577898"/>
            <a:ext cx="6096000" cy="1061829"/>
          </a:xfrm>
          <a:prstGeom prst="rect">
            <a:avLst/>
          </a:prstGeom>
        </p:spPr>
        <p:txBody>
          <a:bodyPr>
            <a:spAutoFit/>
          </a:bodyPr>
          <a:lstStyle/>
          <a:p>
            <a:pPr marL="285750" indent="-285750">
              <a:buFont typeface="Wingdings" panose="05000000000000000000" pitchFamily="2" charset="2"/>
              <a:buChar char="§"/>
            </a:pPr>
            <a:r>
              <a:rPr lang="el-GR" sz="2100" dirty="0">
                <a:ea typeface="Verdana" panose="020B0604030504040204" pitchFamily="34" charset="0"/>
              </a:rPr>
              <a:t>της οικονομίας,</a:t>
            </a:r>
          </a:p>
          <a:p>
            <a:pPr marL="285750" indent="-285750">
              <a:buFont typeface="Wingdings" panose="05000000000000000000" pitchFamily="2" charset="2"/>
              <a:buChar char="§"/>
            </a:pPr>
            <a:r>
              <a:rPr lang="el-GR" sz="2100" dirty="0">
                <a:ea typeface="Verdana" panose="020B0604030504040204" pitchFamily="34" charset="0"/>
              </a:rPr>
              <a:t>της αποδοτικότητας και </a:t>
            </a:r>
          </a:p>
          <a:p>
            <a:pPr marL="285750" indent="-285750">
              <a:buFont typeface="Wingdings" panose="05000000000000000000" pitchFamily="2" charset="2"/>
              <a:buChar char="§"/>
            </a:pPr>
            <a:r>
              <a:rPr lang="el-GR" sz="2100" dirty="0">
                <a:ea typeface="Verdana" panose="020B0604030504040204" pitchFamily="34" charset="0"/>
              </a:rPr>
              <a:t>της αποτελεσματικότητας </a:t>
            </a:r>
            <a:endParaRPr lang="en-US" sz="2100" dirty="0"/>
          </a:p>
        </p:txBody>
      </p:sp>
      <p:cxnSp>
        <p:nvCxnSpPr>
          <p:cNvPr id="13" name="Straight Connector 12"/>
          <p:cNvCxnSpPr/>
          <p:nvPr/>
        </p:nvCxnSpPr>
        <p:spPr>
          <a:xfrm>
            <a:off x="4324186" y="1577898"/>
            <a:ext cx="0" cy="1095706"/>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cxnSp>
        <p:nvCxnSpPr>
          <p:cNvPr id="14" name="Straight Connector 13"/>
          <p:cNvCxnSpPr/>
          <p:nvPr/>
        </p:nvCxnSpPr>
        <p:spPr>
          <a:xfrm>
            <a:off x="4324186" y="3105928"/>
            <a:ext cx="0" cy="3416320"/>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9300537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815009" y="944217"/>
            <a:ext cx="10131665" cy="520838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l-GR" sz="2000" dirty="0"/>
              <a:t>Μπορεί να υλοποιηθεί ένα ευρύ φάσμα δραστηριοτήτων, από παραδοσιακές έως πιο δημιουργικές και καινοτόμες δραστηριότητες</a:t>
            </a:r>
          </a:p>
          <a:p>
            <a:r>
              <a:rPr lang="el-GR" sz="2000" dirty="0"/>
              <a:t>Δίνεται ευελιξία για επιλογή του βέλτιστου συνδυασμού για επίτευξη των στόχων του σχεδίου σε σχέση με το εύρος του και κατ’ αναλογία προς τις ικανότητες της σύμπραξης</a:t>
            </a:r>
          </a:p>
          <a:p>
            <a:pPr marL="0" indent="0">
              <a:buNone/>
            </a:pPr>
            <a:endParaRPr lang="el-GR" sz="1000" dirty="0"/>
          </a:p>
          <a:p>
            <a:pPr lvl="1">
              <a:buFont typeface="Wingdings" panose="05000000000000000000" pitchFamily="2" charset="2"/>
              <a:buChar char="Ø"/>
            </a:pPr>
            <a:r>
              <a:rPr lang="el-GR" sz="2000" b="1" dirty="0"/>
              <a:t>Διαχείριση σχεδίου:</a:t>
            </a:r>
            <a:r>
              <a:rPr lang="el-GR" sz="2000" dirty="0"/>
              <a:t> δραστηριότητες που είναι απαραίτητες για τη διασφάλιση του κατάλληλου σχεδιασμού, της υλοποίησης και της παρακολούθησης των σχεδίων, περιλαμβανομένης της ομαλής και αποτελεσματικής συνεργασίας μεταξύ των εταίρων του σχεδίου.</a:t>
            </a:r>
          </a:p>
          <a:p>
            <a:pPr lvl="1">
              <a:buFont typeface="Wingdings" panose="05000000000000000000" pitchFamily="2" charset="2"/>
              <a:buChar char="Ø"/>
            </a:pPr>
            <a:r>
              <a:rPr lang="el-GR" sz="2000" b="1" dirty="0"/>
              <a:t>Δραστηριότητες υλοποίησης:</a:t>
            </a:r>
            <a:r>
              <a:rPr lang="el-GR" sz="2000" dirty="0"/>
              <a:t> μπορεί να περιλαμβάνουν εκδηλώσεις δικτύωσης και συναντήσεις για την ανταλλαγή γνώσεων, εμπειριών και πρακτικών και την ανάπτυξη αποτελεσμάτων</a:t>
            </a:r>
          </a:p>
          <a:p>
            <a:pPr lvl="1">
              <a:buFont typeface="Wingdings" panose="05000000000000000000" pitchFamily="2" charset="2"/>
              <a:buChar char="Ø"/>
            </a:pPr>
            <a:r>
              <a:rPr lang="el-GR" sz="2000" b="1" dirty="0"/>
              <a:t>Δραστηριότητες διάδοσης και προώθησης:</a:t>
            </a:r>
            <a:r>
              <a:rPr lang="el-GR" sz="2000" dirty="0"/>
              <a:t> Διοργάνωση συνεδρίων, συναντήσεων, εκδηλώσεων που αποσκοπούν στην ανταλλαγή, επεξήγηση και προώθηση των αποτελεσμάτων του σχεδίου, είτε αυτά έχουν τη μορφή απτών αποτελεσμάτων, συμπερασμάτων, ορθών πρακτικών είτε οποιαδήποτε άλλη μορφή.</a:t>
            </a:r>
          </a:p>
          <a:p>
            <a:pPr marL="0" lvl="0" indent="0" algn="just">
              <a:buNone/>
              <a:defRPr/>
            </a:pPr>
            <a:endParaRPr lang="fr-BE" sz="2000" kern="150" dirty="0">
              <a:solidFill>
                <a:sysClr val="windowText" lastClr="000000"/>
              </a:solidFill>
              <a:ea typeface="SimSun" panose="02010600030101010101" pitchFamily="2" charset="-122"/>
              <a:cs typeface="Tahoma" panose="020B0604030504040204" pitchFamily="34" charset="0"/>
            </a:endParaRPr>
          </a:p>
          <a:p>
            <a:pPr marL="0" indent="0">
              <a:buNone/>
              <a:defRPr/>
            </a:pPr>
            <a:endParaRPr lang="el-GR" sz="2000" dirty="0">
              <a:solidFill>
                <a:sysClr val="windowText" lastClr="000000"/>
              </a:solidFill>
            </a:endParaRPr>
          </a:p>
          <a:p>
            <a:pPr marL="0" indent="0">
              <a:buNone/>
              <a:defRPr/>
            </a:pPr>
            <a:endParaRPr lang="en-US" sz="2000" dirty="0">
              <a:solidFill>
                <a:sysClr val="windowText" lastClr="000000"/>
              </a:solidFill>
            </a:endParaRPr>
          </a:p>
          <a:p>
            <a:pPr marL="0" indent="0">
              <a:buNone/>
              <a:defRPr/>
            </a:pPr>
            <a:endParaRPr lang="el-GR" sz="2000" dirty="0">
              <a:solidFill>
                <a:sysClr val="windowText" lastClr="000000"/>
              </a:solidFill>
            </a:endParaRPr>
          </a:p>
          <a:p>
            <a:pPr marL="0" indent="0">
              <a:buNone/>
              <a:defRPr/>
            </a:pPr>
            <a:endParaRPr lang="el-GR" sz="2000" dirty="0">
              <a:solidFill>
                <a:sysClr val="windowText" lastClr="000000"/>
              </a:solidFill>
            </a:endParaRPr>
          </a:p>
          <a:p>
            <a:pPr marL="0" indent="0">
              <a:buNone/>
              <a:defRPr/>
            </a:pPr>
            <a:endParaRPr lang="en-GB" sz="2000" dirty="0">
              <a:solidFill>
                <a:sysClr val="windowText" lastClr="000000"/>
              </a:solidFill>
            </a:endParaRPr>
          </a:p>
          <a:p>
            <a:pPr marL="0" indent="0">
              <a:buNone/>
              <a:defRPr/>
            </a:pPr>
            <a:endParaRPr lang="el-GR" sz="2000" dirty="0">
              <a:solidFill>
                <a:sysClr val="windowText" lastClr="000000"/>
              </a:solidFill>
            </a:endParaRPr>
          </a:p>
          <a:p>
            <a:pPr marL="0" indent="0">
              <a:buNone/>
              <a:defRPr/>
            </a:pPr>
            <a:endParaRPr lang="el-GR" sz="2000" dirty="0">
              <a:solidFill>
                <a:sysClr val="windowText" lastClr="000000"/>
              </a:solidFill>
            </a:endParaRPr>
          </a:p>
        </p:txBody>
      </p:sp>
      <p:sp>
        <p:nvSpPr>
          <p:cNvPr id="5" name="Title 1"/>
          <p:cNvSpPr txBox="1">
            <a:spLocks/>
          </p:cNvSpPr>
          <p:nvPr/>
        </p:nvSpPr>
        <p:spPr>
          <a:xfrm>
            <a:off x="157974" y="0"/>
            <a:ext cx="11937043"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2800" dirty="0">
                <a:solidFill>
                  <a:schemeClr val="bg1"/>
                </a:solidFill>
                <a:latin typeface="Century Gothic" panose="020B0502020202020204" pitchFamily="34" charset="0"/>
              </a:rPr>
              <a:t>Συμπράξεις Μικρής Κλίμακας –  Είδη Δραστηριοτήτων</a:t>
            </a:r>
            <a:endParaRPr lang="en-GB" sz="28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3283677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1" y="4663389"/>
            <a:ext cx="12192001" cy="1261884"/>
          </a:xfrm>
          <a:prstGeom prst="rect">
            <a:avLst/>
          </a:prstGeom>
          <a:solidFill>
            <a:srgbClr val="008080"/>
          </a:solidFill>
        </p:spPr>
        <p:txBody>
          <a:bodyPr wrap="square" rtlCol="0">
            <a:spAutoFit/>
          </a:bodyPr>
          <a:lstStyle/>
          <a:p>
            <a:pPr algn="ctr"/>
            <a:endParaRPr lang="el-GR" sz="800" dirty="0">
              <a:solidFill>
                <a:schemeClr val="bg1"/>
              </a:solidFill>
              <a:latin typeface="Verdana" panose="020B0604030504040204" pitchFamily="34" charset="0"/>
              <a:ea typeface="Verdana" panose="020B0604030504040204" pitchFamily="34" charset="0"/>
            </a:endParaRPr>
          </a:p>
          <a:p>
            <a:pPr algn="ctr"/>
            <a:r>
              <a:rPr lang="en-GB" sz="2000" b="1" dirty="0">
                <a:solidFill>
                  <a:schemeClr val="bg1"/>
                </a:solidFill>
                <a:latin typeface="Verdana" panose="020B0604030504040204" pitchFamily="34" charset="0"/>
                <a:ea typeface="Verdana" panose="020B0604030504040204" pitchFamily="34" charset="0"/>
              </a:rPr>
              <a:t>ERASMUS+ INFO DAY</a:t>
            </a:r>
          </a:p>
          <a:p>
            <a:pPr algn="ctr"/>
            <a:endParaRPr lang="en-GB" sz="2000" b="1" dirty="0">
              <a:solidFill>
                <a:schemeClr val="bg1"/>
              </a:solidFill>
              <a:latin typeface="Verdana" panose="020B0604030504040204" pitchFamily="34" charset="0"/>
              <a:ea typeface="Verdana" panose="020B0604030504040204" pitchFamily="34" charset="0"/>
            </a:endParaRPr>
          </a:p>
          <a:p>
            <a:pPr algn="ctr"/>
            <a:r>
              <a:rPr lang="el-GR" sz="2000" b="1" dirty="0">
                <a:solidFill>
                  <a:schemeClr val="bg1"/>
                </a:solidFill>
                <a:latin typeface="Verdana" panose="020B0604030504040204" pitchFamily="34" charset="0"/>
                <a:ea typeface="Verdana" panose="020B0604030504040204" pitchFamily="34" charset="0"/>
              </a:rPr>
              <a:t>Γενικές Πληροφορίες σχετικά με το πρόγραμμα </a:t>
            </a:r>
            <a:r>
              <a:rPr lang="en-GB" sz="2000" b="1" dirty="0">
                <a:solidFill>
                  <a:schemeClr val="bg1"/>
                </a:solidFill>
                <a:latin typeface="Verdana" panose="020B0604030504040204" pitchFamily="34" charset="0"/>
                <a:ea typeface="Verdana" panose="020B0604030504040204" pitchFamily="34" charset="0"/>
              </a:rPr>
              <a:t>Erasmus+</a:t>
            </a:r>
            <a:endParaRPr lang="el-GR" sz="2000" b="1" dirty="0">
              <a:solidFill>
                <a:schemeClr val="bg1"/>
              </a:solidFill>
              <a:latin typeface="Verdana" panose="020B0604030504040204" pitchFamily="34" charset="0"/>
              <a:ea typeface="Verdana" panose="020B0604030504040204" pitchFamily="34" charset="0"/>
            </a:endParaRPr>
          </a:p>
          <a:p>
            <a:pPr algn="ctr"/>
            <a:endParaRPr lang="en-GB" sz="800" b="1"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1789592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815009" y="944217"/>
            <a:ext cx="9723511" cy="4999385"/>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l-GR" sz="2600" dirty="0">
                <a:ea typeface="Verdana" panose="020B0604030504040204" pitchFamily="34" charset="0"/>
                <a:cs typeface="Calibri" panose="020F0502020204030204" pitchFamily="34" charset="0"/>
              </a:rPr>
              <a:t>Εικονικές/Φυσικές </a:t>
            </a:r>
            <a:r>
              <a:rPr lang="el-GR" sz="2600" b="1" dirty="0">
                <a:ea typeface="Verdana" panose="020B0604030504040204" pitchFamily="34" charset="0"/>
                <a:cs typeface="Calibri" panose="020F0502020204030204" pitchFamily="34" charset="0"/>
              </a:rPr>
              <a:t>Συναντήσεις για σκοπούς συντονισμού και προγραμματισμού</a:t>
            </a:r>
            <a:r>
              <a:rPr lang="el-GR" sz="2600" dirty="0">
                <a:ea typeface="Verdana" panose="020B0604030504040204" pitchFamily="34" charset="0"/>
                <a:cs typeface="Calibri" panose="020F0502020204030204" pitchFamily="34" charset="0"/>
              </a:rPr>
              <a:t> μεταξύ των εταίρων οργανισμών, για την αποτελεσματική υλοποίηση του σχεδίου</a:t>
            </a:r>
          </a:p>
          <a:p>
            <a:r>
              <a:rPr lang="el-GR" sz="2600" dirty="0">
                <a:ea typeface="Verdana" panose="020B0604030504040204" pitchFamily="34" charset="0"/>
                <a:cs typeface="Calibri" panose="020F0502020204030204" pitchFamily="34" charset="0"/>
              </a:rPr>
              <a:t>Εικονικές/Φυσικές Διακρατικές </a:t>
            </a:r>
            <a:r>
              <a:rPr lang="el-GR" sz="2600" b="1" dirty="0">
                <a:ea typeface="Verdana" panose="020B0604030504040204" pitchFamily="34" charset="0"/>
                <a:cs typeface="Calibri" panose="020F0502020204030204" pitchFamily="34" charset="0"/>
              </a:rPr>
              <a:t>Δραστηριότητες Μάθησης/Διδασκαλίας/Κατάρτισης</a:t>
            </a:r>
            <a:r>
              <a:rPr lang="el-GR" sz="2600" dirty="0">
                <a:ea typeface="Verdana" panose="020B0604030504040204" pitchFamily="34" charset="0"/>
                <a:cs typeface="Calibri" panose="020F0502020204030204" pitchFamily="34" charset="0"/>
              </a:rPr>
              <a:t>: δύνανται να λάβουν οποιαδήποτε μορφή και πραγματοποιούνται με τη συμμετοχή προσωπικού και εκπαιδευομένων των συμμετεχόντων οργανισμών, υπό την προϋπόθεση ότι συμβάλλουν στην επίτευξη των στόχων του σχεδίου. Μπορούν, π.χ. να λάβουν τη μορφή κοινών δραστηριοτήτων κατάρτισης προσωπικού, ανταλλαγών ομάδων μαθητών, φοίτησης μαθητών/εκπαιδευομένων/φοιτητών και διδασκαλίας εκπαιδευτικών/εκπαιδευτών/ακαδημαϊκών σε εταίρους οργανισμούς κτλ.</a:t>
            </a:r>
          </a:p>
          <a:p>
            <a:r>
              <a:rPr lang="el-GR" sz="2600" dirty="0">
                <a:ea typeface="Verdana" panose="020B0604030504040204" pitchFamily="34" charset="0"/>
                <a:cs typeface="Calibri" panose="020F0502020204030204" pitchFamily="34" charset="0"/>
              </a:rPr>
              <a:t>Τοπικές Ημερίδες και Εκθέσεις για </a:t>
            </a:r>
            <a:r>
              <a:rPr lang="el-GR" sz="2600" b="1" dirty="0">
                <a:ea typeface="Verdana" panose="020B0604030504040204" pitchFamily="34" charset="0"/>
                <a:cs typeface="Calibri" panose="020F0502020204030204" pitchFamily="34" charset="0"/>
              </a:rPr>
              <a:t>προώθηση του σχεδίου</a:t>
            </a:r>
            <a:r>
              <a:rPr lang="el-GR" sz="2600" dirty="0">
                <a:ea typeface="Verdana" panose="020B0604030504040204" pitchFamily="34" charset="0"/>
                <a:cs typeface="Calibri" panose="020F0502020204030204" pitchFamily="34" charset="0"/>
              </a:rPr>
              <a:t> και των αποτελεσμάτων του</a:t>
            </a:r>
          </a:p>
          <a:p>
            <a:r>
              <a:rPr lang="el-GR" sz="2600" dirty="0">
                <a:ea typeface="Verdana" panose="020B0604030504040204" pitchFamily="34" charset="0"/>
                <a:cs typeface="Calibri" panose="020F0502020204030204" pitchFamily="34" charset="0"/>
              </a:rPr>
              <a:t>Διαγωνισμοί</a:t>
            </a:r>
          </a:p>
          <a:p>
            <a:r>
              <a:rPr lang="el-GR" sz="2600" dirty="0">
                <a:ea typeface="Verdana" panose="020B0604030504040204" pitchFamily="34" charset="0"/>
                <a:cs typeface="Calibri" panose="020F0502020204030204" pitchFamily="34" charset="0"/>
              </a:rPr>
              <a:t>Πολιτιστικές/Πολιτισμικές Δραστηριότητες (κυρίως κατά τη διάρκεια Διακρατικών Δραστηριοτήτων Μάθησης/Διδασκαλίας/Κατάρτισης) κτλ.</a:t>
            </a:r>
            <a:endParaRPr lang="fr-BE" sz="2000" kern="150" dirty="0">
              <a:solidFill>
                <a:sysClr val="windowText" lastClr="000000"/>
              </a:solidFill>
              <a:ea typeface="Verdana" panose="020B0604030504040204" pitchFamily="34" charset="0"/>
              <a:cs typeface="Calibri" panose="020F0502020204030204" pitchFamily="34" charset="0"/>
            </a:endParaRPr>
          </a:p>
          <a:p>
            <a:pPr>
              <a:buFont typeface="Wingdings" panose="05000000000000000000" pitchFamily="2" charset="2"/>
              <a:buChar char="§"/>
              <a:defRPr/>
            </a:pPr>
            <a:endParaRPr lang="el-GR" sz="2000" dirty="0">
              <a:solidFill>
                <a:sysClr val="windowText" lastClr="000000"/>
              </a:solidFill>
              <a:latin typeface="+mj-lt"/>
              <a:ea typeface="Verdana" panose="020B0604030504040204" pitchFamily="34" charset="0"/>
              <a:cs typeface="Calibri" panose="020F0502020204030204" pitchFamily="34" charset="0"/>
            </a:endParaRPr>
          </a:p>
          <a:p>
            <a:pPr marL="0" indent="0">
              <a:buNone/>
              <a:defRPr/>
            </a:pPr>
            <a:endParaRPr lang="en-US" sz="1000" dirty="0">
              <a:solidFill>
                <a:sysClr val="windowText" lastClr="000000"/>
              </a:solidFill>
              <a:latin typeface="+mj-lt"/>
              <a:ea typeface="Verdana" panose="020B0604030504040204" pitchFamily="34" charset="0"/>
              <a:cs typeface="Calibri" panose="020F0502020204030204" pitchFamily="34" charset="0"/>
            </a:endParaRPr>
          </a:p>
          <a:p>
            <a:pPr marL="0" indent="0">
              <a:buNone/>
              <a:defRPr/>
            </a:pPr>
            <a:endParaRPr lang="el-GR" sz="2000" dirty="0">
              <a:solidFill>
                <a:sysClr val="windowText" lastClr="000000"/>
              </a:solidFill>
              <a:latin typeface="+mj-lt"/>
              <a:ea typeface="Verdana" panose="020B0604030504040204" pitchFamily="34" charset="0"/>
              <a:cs typeface="Calibri" panose="020F0502020204030204" pitchFamily="34" charset="0"/>
            </a:endParaRPr>
          </a:p>
          <a:p>
            <a:pPr marL="0" indent="0">
              <a:buNone/>
              <a:defRPr/>
            </a:pPr>
            <a:endParaRPr lang="el-GR" sz="2000" dirty="0">
              <a:solidFill>
                <a:sysClr val="windowText" lastClr="000000"/>
              </a:solidFill>
              <a:latin typeface="+mj-lt"/>
              <a:ea typeface="Verdana" panose="020B0604030504040204" pitchFamily="34" charset="0"/>
              <a:cs typeface="Calibri" panose="020F0502020204030204" pitchFamily="34" charset="0"/>
            </a:endParaRPr>
          </a:p>
          <a:p>
            <a:pPr marL="0" indent="0">
              <a:buNone/>
              <a:defRPr/>
            </a:pPr>
            <a:endParaRPr lang="en-GB" sz="2000" dirty="0">
              <a:solidFill>
                <a:sysClr val="windowText" lastClr="000000"/>
              </a:solidFill>
              <a:latin typeface="+mj-lt"/>
              <a:ea typeface="Verdana" panose="020B0604030504040204" pitchFamily="34" charset="0"/>
              <a:cs typeface="Calibri" panose="020F0502020204030204" pitchFamily="34" charset="0"/>
            </a:endParaRPr>
          </a:p>
          <a:p>
            <a:pPr marL="0" indent="0">
              <a:buNone/>
              <a:defRPr/>
            </a:pPr>
            <a:endParaRPr lang="el-GR" sz="2000" dirty="0">
              <a:solidFill>
                <a:sysClr val="windowText" lastClr="000000"/>
              </a:solidFill>
              <a:latin typeface="+mj-lt"/>
              <a:ea typeface="Verdana" panose="020B0604030504040204" pitchFamily="34" charset="0"/>
              <a:cs typeface="Calibri" panose="020F0502020204030204" pitchFamily="34" charset="0"/>
            </a:endParaRPr>
          </a:p>
          <a:p>
            <a:pPr marL="0" indent="0">
              <a:buNone/>
              <a:defRPr/>
            </a:pPr>
            <a:endParaRPr lang="el-GR" sz="2000" dirty="0">
              <a:solidFill>
                <a:sysClr val="windowText" lastClr="000000"/>
              </a:solidFill>
              <a:latin typeface="+mj-lt"/>
              <a:ea typeface="Verdana" panose="020B0604030504040204" pitchFamily="34" charset="0"/>
              <a:cs typeface="Calibri" panose="020F0502020204030204" pitchFamily="34" charset="0"/>
            </a:endParaRPr>
          </a:p>
        </p:txBody>
      </p:sp>
      <p:sp>
        <p:nvSpPr>
          <p:cNvPr id="5" name="Title 1"/>
          <p:cNvSpPr txBox="1">
            <a:spLocks/>
          </p:cNvSpPr>
          <p:nvPr/>
        </p:nvSpPr>
        <p:spPr>
          <a:xfrm>
            <a:off x="157974" y="0"/>
            <a:ext cx="11937043"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2800" dirty="0">
                <a:solidFill>
                  <a:schemeClr val="bg1"/>
                </a:solidFill>
                <a:latin typeface="Century Gothic" panose="020B0502020202020204" pitchFamily="34" charset="0"/>
              </a:rPr>
              <a:t>Συμπράξεις Μικρής Κλίμακας –  Παραδείγματα Δραστηριοτήτων</a:t>
            </a:r>
            <a:endParaRPr lang="en-GB" sz="28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3275300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885209" y="39068"/>
            <a:ext cx="11086657"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2800" dirty="0">
                <a:solidFill>
                  <a:schemeClr val="bg1"/>
                </a:solidFill>
                <a:latin typeface="Century Gothic" panose="020B0502020202020204" pitchFamily="34" charset="0"/>
              </a:rPr>
              <a:t>Συμπράξεις Μικρής Κλίμακας – Διαθέσιμο Κονδύλι 202</a:t>
            </a:r>
            <a:r>
              <a:rPr lang="en-GB" sz="2800" dirty="0">
                <a:solidFill>
                  <a:schemeClr val="bg1"/>
                </a:solidFill>
                <a:latin typeface="Century Gothic" panose="020B0502020202020204" pitchFamily="34" charset="0"/>
              </a:rPr>
              <a:t>4</a:t>
            </a:r>
          </a:p>
        </p:txBody>
      </p:sp>
      <p:graphicFrame>
        <p:nvGraphicFramePr>
          <p:cNvPr id="6" name="Table 5"/>
          <p:cNvGraphicFramePr>
            <a:graphicFrameLocks noGrp="1"/>
          </p:cNvGraphicFramePr>
          <p:nvPr>
            <p:extLst>
              <p:ext uri="{D42A27DB-BD31-4B8C-83A1-F6EECF244321}">
                <p14:modId xmlns:p14="http://schemas.microsoft.com/office/powerpoint/2010/main" val="2996860695"/>
              </p:ext>
            </p:extLst>
          </p:nvPr>
        </p:nvGraphicFramePr>
        <p:xfrm>
          <a:off x="1043334" y="710752"/>
          <a:ext cx="9529013" cy="5436495"/>
        </p:xfrm>
        <a:graphic>
          <a:graphicData uri="http://schemas.openxmlformats.org/drawingml/2006/table">
            <a:tbl>
              <a:tblPr firstRow="1" bandRow="1">
                <a:tableStyleId>{F5AB1C69-6EDB-4FF4-983F-18BD219EF322}</a:tableStyleId>
              </a:tblPr>
              <a:tblGrid>
                <a:gridCol w="3573695">
                  <a:extLst>
                    <a:ext uri="{9D8B030D-6E8A-4147-A177-3AD203B41FA5}">
                      <a16:colId xmlns:a16="http://schemas.microsoft.com/office/drawing/2014/main" val="1949572013"/>
                    </a:ext>
                  </a:extLst>
                </a:gridCol>
                <a:gridCol w="1985106">
                  <a:extLst>
                    <a:ext uri="{9D8B030D-6E8A-4147-A177-3AD203B41FA5}">
                      <a16:colId xmlns:a16="http://schemas.microsoft.com/office/drawing/2014/main" val="3529228200"/>
                    </a:ext>
                  </a:extLst>
                </a:gridCol>
                <a:gridCol w="1985106">
                  <a:extLst>
                    <a:ext uri="{9D8B030D-6E8A-4147-A177-3AD203B41FA5}">
                      <a16:colId xmlns:a16="http://schemas.microsoft.com/office/drawing/2014/main" val="582767404"/>
                    </a:ext>
                  </a:extLst>
                </a:gridCol>
                <a:gridCol w="1985106">
                  <a:extLst>
                    <a:ext uri="{9D8B030D-6E8A-4147-A177-3AD203B41FA5}">
                      <a16:colId xmlns:a16="http://schemas.microsoft.com/office/drawing/2014/main" val="4041240079"/>
                    </a:ext>
                  </a:extLst>
                </a:gridCol>
              </a:tblGrid>
              <a:tr h="1087299">
                <a:tc>
                  <a:txBody>
                    <a:bodyPr/>
                    <a:lstStyle/>
                    <a:p>
                      <a:r>
                        <a:rPr lang="el-GR" sz="2400" dirty="0"/>
                        <a:t>ΤΟΜΕΑΣ ΕΚΠΑΙΔΕΥΣΗΣ</a:t>
                      </a:r>
                      <a:endParaRPr lang="en-GB" sz="2400" dirty="0"/>
                    </a:p>
                  </a:txBody>
                  <a:tcPr anchor="ctr"/>
                </a:tc>
                <a:tc>
                  <a:txBody>
                    <a:bodyPr/>
                    <a:lstStyle/>
                    <a:p>
                      <a:r>
                        <a:rPr lang="el-GR" sz="2400" dirty="0"/>
                        <a:t>1</a:t>
                      </a:r>
                      <a:r>
                        <a:rPr lang="el-GR" sz="2400" baseline="30000" dirty="0"/>
                        <a:t>η</a:t>
                      </a:r>
                      <a:r>
                        <a:rPr lang="el-GR" sz="2400" baseline="0" dirty="0"/>
                        <a:t> Προθεσμία</a:t>
                      </a:r>
                      <a:endParaRPr lang="en-GB" sz="2400" dirty="0"/>
                    </a:p>
                  </a:txBody>
                  <a:tcPr anchor="ctr"/>
                </a:tc>
                <a:tc>
                  <a:txBody>
                    <a:bodyPr/>
                    <a:lstStyle/>
                    <a:p>
                      <a:r>
                        <a:rPr lang="el-GR" sz="2400" dirty="0"/>
                        <a:t>2</a:t>
                      </a:r>
                      <a:r>
                        <a:rPr lang="el-GR" sz="2400" baseline="30000" dirty="0"/>
                        <a:t>η</a:t>
                      </a:r>
                      <a:r>
                        <a:rPr lang="el-GR" sz="2400" dirty="0"/>
                        <a:t> Προθεσμία</a:t>
                      </a:r>
                      <a:endParaRPr lang="en-GB" sz="2400" dirty="0"/>
                    </a:p>
                  </a:txBody>
                  <a:tcPr anchor="ctr"/>
                </a:tc>
                <a:tc>
                  <a:txBody>
                    <a:bodyPr/>
                    <a:lstStyle/>
                    <a:p>
                      <a:r>
                        <a:rPr lang="el-GR" sz="2400" dirty="0"/>
                        <a:t>Συνολικό</a:t>
                      </a:r>
                      <a:r>
                        <a:rPr lang="el-GR" sz="2400" baseline="0" dirty="0"/>
                        <a:t> Κονδύλι</a:t>
                      </a:r>
                      <a:endParaRPr lang="en-GB" sz="2400" dirty="0"/>
                    </a:p>
                  </a:txBody>
                  <a:tcPr anchor="ctr"/>
                </a:tc>
                <a:extLst>
                  <a:ext uri="{0D108BD9-81ED-4DB2-BD59-A6C34878D82A}">
                    <a16:rowId xmlns:a16="http://schemas.microsoft.com/office/drawing/2014/main" val="2740160442"/>
                  </a:ext>
                </a:extLst>
              </a:tr>
              <a:tr h="1087299">
                <a:tc>
                  <a:txBody>
                    <a:bodyPr/>
                    <a:lstStyle/>
                    <a:p>
                      <a:r>
                        <a:rPr lang="el-GR" sz="2200" dirty="0"/>
                        <a:t>Σχολική Εκπαίδευση</a:t>
                      </a:r>
                      <a:endParaRPr lang="en-GB" sz="2200" dirty="0"/>
                    </a:p>
                  </a:txBody>
                  <a:tcPr anchor="ctr"/>
                </a:tc>
                <a:tc>
                  <a:txBody>
                    <a:bodyPr/>
                    <a:lstStyle/>
                    <a:p>
                      <a:r>
                        <a:rPr lang="en-CY" sz="2200" dirty="0"/>
                        <a:t>€</a:t>
                      </a:r>
                      <a:r>
                        <a:rPr lang="en-GB" sz="2200" dirty="0"/>
                        <a:t>80.043</a:t>
                      </a:r>
                    </a:p>
                  </a:txBody>
                  <a:tcPr anchor="ctr"/>
                </a:tc>
                <a:tc>
                  <a:txBody>
                    <a:bodyPr/>
                    <a:lstStyle/>
                    <a:p>
                      <a:r>
                        <a:rPr lang="en-CY" sz="2200" dirty="0"/>
                        <a:t>€53.</a:t>
                      </a:r>
                      <a:r>
                        <a:rPr lang="en-GB" sz="2200" dirty="0"/>
                        <a:t>362</a:t>
                      </a:r>
                    </a:p>
                  </a:txBody>
                  <a:tcPr anchor="ctr"/>
                </a:tc>
                <a:tc>
                  <a:txBody>
                    <a:bodyPr/>
                    <a:lstStyle/>
                    <a:p>
                      <a:r>
                        <a:rPr lang="en-CY" sz="2200" b="1" dirty="0"/>
                        <a:t>€13</a:t>
                      </a:r>
                      <a:r>
                        <a:rPr lang="en-GB" sz="2200" b="1" dirty="0"/>
                        <a:t>3.405</a:t>
                      </a:r>
                    </a:p>
                  </a:txBody>
                  <a:tcPr anchor="ctr"/>
                </a:tc>
                <a:extLst>
                  <a:ext uri="{0D108BD9-81ED-4DB2-BD59-A6C34878D82A}">
                    <a16:rowId xmlns:a16="http://schemas.microsoft.com/office/drawing/2014/main" val="1175668837"/>
                  </a:ext>
                </a:extLst>
              </a:tr>
              <a:tr h="1087299">
                <a:tc>
                  <a:txBody>
                    <a:bodyPr/>
                    <a:lstStyle/>
                    <a:p>
                      <a:r>
                        <a:rPr lang="el-GR" sz="2200" dirty="0"/>
                        <a:t>Επαγγελματική</a:t>
                      </a:r>
                      <a:r>
                        <a:rPr lang="el-GR" sz="2200" baseline="0" dirty="0"/>
                        <a:t> Εκπαίδευση και Κατάρτιση</a:t>
                      </a:r>
                      <a:endParaRPr lang="en-GB" sz="2200" dirty="0"/>
                    </a:p>
                  </a:txBody>
                  <a:tcPr anchor="ctr"/>
                </a:tc>
                <a:tc>
                  <a:txBody>
                    <a:bodyPr/>
                    <a:lstStyle/>
                    <a:p>
                      <a:r>
                        <a:rPr lang="en-CY" sz="2200" dirty="0"/>
                        <a:t>€8</a:t>
                      </a:r>
                      <a:r>
                        <a:rPr lang="en-GB" sz="2200" dirty="0"/>
                        <a:t>5.458</a:t>
                      </a:r>
                    </a:p>
                  </a:txBody>
                  <a:tcPr anchor="ctr"/>
                </a:tc>
                <a:tc>
                  <a:txBody>
                    <a:bodyPr/>
                    <a:lstStyle/>
                    <a:p>
                      <a:r>
                        <a:rPr lang="en-CY" sz="2200" dirty="0"/>
                        <a:t>€56.</a:t>
                      </a:r>
                      <a:r>
                        <a:rPr lang="en-GB" sz="2200" dirty="0"/>
                        <a:t>972</a:t>
                      </a:r>
                    </a:p>
                  </a:txBody>
                  <a:tcPr anchor="ctr"/>
                </a:tc>
                <a:tc>
                  <a:txBody>
                    <a:bodyPr/>
                    <a:lstStyle/>
                    <a:p>
                      <a:r>
                        <a:rPr lang="en-CY" sz="2200" b="1" dirty="0"/>
                        <a:t>€14</a:t>
                      </a:r>
                      <a:r>
                        <a:rPr lang="en-GB" sz="2200" b="1" dirty="0"/>
                        <a:t>2.430</a:t>
                      </a:r>
                    </a:p>
                  </a:txBody>
                  <a:tcPr anchor="ctr"/>
                </a:tc>
                <a:extLst>
                  <a:ext uri="{0D108BD9-81ED-4DB2-BD59-A6C34878D82A}">
                    <a16:rowId xmlns:a16="http://schemas.microsoft.com/office/drawing/2014/main" val="2208811695"/>
                  </a:ext>
                </a:extLst>
              </a:tr>
              <a:tr h="1087299">
                <a:tc>
                  <a:txBody>
                    <a:bodyPr/>
                    <a:lstStyle/>
                    <a:p>
                      <a:r>
                        <a:rPr lang="el-GR" sz="2200" dirty="0"/>
                        <a:t>Εκπαίδευση</a:t>
                      </a:r>
                      <a:r>
                        <a:rPr lang="el-GR" sz="2200" baseline="0" dirty="0"/>
                        <a:t> Ενηλίκων </a:t>
                      </a:r>
                      <a:endParaRPr lang="en-GB" sz="2200" dirty="0"/>
                    </a:p>
                  </a:txBody>
                  <a:tcPr anchor="ctr"/>
                </a:tc>
                <a:tc>
                  <a:txBody>
                    <a:bodyPr/>
                    <a:lstStyle/>
                    <a:p>
                      <a:r>
                        <a:rPr lang="en-CY" sz="2200" dirty="0"/>
                        <a:t>€</a:t>
                      </a:r>
                      <a:r>
                        <a:rPr lang="en-GB" sz="2200" dirty="0"/>
                        <a:t>81.617</a:t>
                      </a:r>
                    </a:p>
                  </a:txBody>
                  <a:tcPr anchor="ctr"/>
                </a:tc>
                <a:tc>
                  <a:txBody>
                    <a:bodyPr/>
                    <a:lstStyle/>
                    <a:p>
                      <a:r>
                        <a:rPr lang="en-CY" sz="2200" dirty="0"/>
                        <a:t>€54.</a:t>
                      </a:r>
                      <a:r>
                        <a:rPr lang="en-GB" sz="2200" dirty="0"/>
                        <a:t>411</a:t>
                      </a:r>
                    </a:p>
                  </a:txBody>
                  <a:tcPr anchor="ctr"/>
                </a:tc>
                <a:tc>
                  <a:txBody>
                    <a:bodyPr/>
                    <a:lstStyle/>
                    <a:p>
                      <a:r>
                        <a:rPr lang="en-CY" sz="2200" b="1" dirty="0"/>
                        <a:t>€13</a:t>
                      </a:r>
                      <a:r>
                        <a:rPr lang="en-GB" sz="2200" b="1" dirty="0"/>
                        <a:t>6.028</a:t>
                      </a:r>
                    </a:p>
                  </a:txBody>
                  <a:tcPr anchor="ctr"/>
                </a:tc>
                <a:extLst>
                  <a:ext uri="{0D108BD9-81ED-4DB2-BD59-A6C34878D82A}">
                    <a16:rowId xmlns:a16="http://schemas.microsoft.com/office/drawing/2014/main" val="2504925795"/>
                  </a:ext>
                </a:extLst>
              </a:tr>
              <a:tr h="1087299">
                <a:tc>
                  <a:txBody>
                    <a:bodyPr/>
                    <a:lstStyle/>
                    <a:p>
                      <a:r>
                        <a:rPr lang="el-GR" sz="2200" dirty="0"/>
                        <a:t>Νεολαία</a:t>
                      </a:r>
                      <a:endParaRPr lang="en-GB" sz="2200" dirty="0"/>
                    </a:p>
                  </a:txBody>
                  <a:tcPr anchor="ctr"/>
                </a:tc>
                <a:tc>
                  <a:txBody>
                    <a:bodyPr/>
                    <a:lstStyle/>
                    <a:p>
                      <a:r>
                        <a:rPr lang="en-GB" sz="2200" dirty="0"/>
                        <a:t>€192.623</a:t>
                      </a:r>
                    </a:p>
                  </a:txBody>
                  <a:tcPr anchor="ctr"/>
                </a:tc>
                <a:tc>
                  <a:txBody>
                    <a:bodyPr/>
                    <a:lstStyle/>
                    <a:p>
                      <a:r>
                        <a:rPr lang="en-GB" sz="2200" dirty="0"/>
                        <a:t>€192.623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800" b="1" kern="1200" dirty="0">
                          <a:solidFill>
                            <a:schemeClr val="dk1"/>
                          </a:solidFill>
                          <a:effectLst/>
                          <a:latin typeface="+mn-lt"/>
                          <a:ea typeface="+mn-ea"/>
                          <a:cs typeface="+mn-cs"/>
                        </a:rPr>
                        <a:t> </a:t>
                      </a:r>
                      <a:r>
                        <a:rPr lang="el-GR" sz="2200" b="1" kern="1200" dirty="0">
                          <a:solidFill>
                            <a:schemeClr val="dk1"/>
                          </a:solidFill>
                          <a:latin typeface="+mn-lt"/>
                          <a:ea typeface="+mn-ea"/>
                          <a:cs typeface="+mn-cs"/>
                        </a:rPr>
                        <a:t>€385.246</a:t>
                      </a:r>
                    </a:p>
                    <a:p>
                      <a:endParaRPr lang="en-GB" sz="2200" b="1" dirty="0"/>
                    </a:p>
                  </a:txBody>
                  <a:tcPr anchor="ctr"/>
                </a:tc>
                <a:extLst>
                  <a:ext uri="{0D108BD9-81ED-4DB2-BD59-A6C34878D82A}">
                    <a16:rowId xmlns:a16="http://schemas.microsoft.com/office/drawing/2014/main" val="176923202"/>
                  </a:ext>
                </a:extLst>
              </a:tr>
            </a:tbl>
          </a:graphicData>
        </a:graphic>
      </p:graphicFrame>
    </p:spTree>
    <p:extLst>
      <p:ext uri="{BB962C8B-B14F-4D97-AF65-F5344CB8AC3E}">
        <p14:creationId xmlns:p14="http://schemas.microsoft.com/office/powerpoint/2010/main" val="27168523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28665" y="-11135"/>
            <a:ext cx="11532705"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2800" dirty="0">
                <a:solidFill>
                  <a:schemeClr val="bg1"/>
                </a:solidFill>
                <a:latin typeface="Century Gothic" panose="020B0502020202020204" pitchFamily="34" charset="0"/>
              </a:rPr>
              <a:t>Συμπράξεις Μικρής Κλίμακας – Κριτήρια Αξιολόγησης</a:t>
            </a:r>
            <a:endParaRPr lang="en-GB" sz="2800" dirty="0">
              <a:solidFill>
                <a:schemeClr val="bg1"/>
              </a:solidFill>
              <a:latin typeface="Century Gothic" panose="020B0502020202020204" pitchFamily="34" charset="0"/>
            </a:endParaRPr>
          </a:p>
        </p:txBody>
      </p:sp>
      <p:graphicFrame>
        <p:nvGraphicFramePr>
          <p:cNvPr id="7" name="Diagram 6"/>
          <p:cNvGraphicFramePr/>
          <p:nvPr>
            <p:extLst>
              <p:ext uri="{D42A27DB-BD31-4B8C-83A1-F6EECF244321}">
                <p14:modId xmlns:p14="http://schemas.microsoft.com/office/powerpoint/2010/main" val="2741152241"/>
              </p:ext>
            </p:extLst>
          </p:nvPr>
        </p:nvGraphicFramePr>
        <p:xfrm>
          <a:off x="811530" y="735496"/>
          <a:ext cx="1026414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1234440" y="1392674"/>
            <a:ext cx="445770" cy="400110"/>
          </a:xfrm>
          <a:prstGeom prst="rect">
            <a:avLst/>
          </a:prstGeom>
          <a:noFill/>
        </p:spPr>
        <p:txBody>
          <a:bodyPr wrap="square" rtlCol="0">
            <a:spAutoFit/>
          </a:bodyPr>
          <a:lstStyle/>
          <a:p>
            <a:r>
              <a:rPr lang="el-GR" sz="2000" b="1" dirty="0">
                <a:solidFill>
                  <a:srgbClr val="C00000"/>
                </a:solidFill>
              </a:rPr>
              <a:t>30</a:t>
            </a:r>
            <a:endParaRPr lang="en-US" sz="2000" b="1" dirty="0">
              <a:solidFill>
                <a:srgbClr val="C00000"/>
              </a:solidFill>
            </a:endParaRPr>
          </a:p>
        </p:txBody>
      </p:sp>
      <p:sp>
        <p:nvSpPr>
          <p:cNvPr id="9" name="TextBox 8"/>
          <p:cNvSpPr txBox="1"/>
          <p:nvPr/>
        </p:nvSpPr>
        <p:spPr>
          <a:xfrm>
            <a:off x="1680210" y="2617470"/>
            <a:ext cx="502920" cy="400110"/>
          </a:xfrm>
          <a:prstGeom prst="rect">
            <a:avLst/>
          </a:prstGeom>
          <a:noFill/>
        </p:spPr>
        <p:txBody>
          <a:bodyPr wrap="square" rtlCol="0">
            <a:spAutoFit/>
          </a:bodyPr>
          <a:lstStyle/>
          <a:p>
            <a:r>
              <a:rPr lang="el-GR" sz="2000" b="1" dirty="0">
                <a:solidFill>
                  <a:srgbClr val="C00000"/>
                </a:solidFill>
              </a:rPr>
              <a:t>30</a:t>
            </a:r>
            <a:endParaRPr lang="en-US" sz="2000" b="1" dirty="0">
              <a:solidFill>
                <a:srgbClr val="C00000"/>
              </a:solidFill>
            </a:endParaRPr>
          </a:p>
        </p:txBody>
      </p:sp>
      <p:sp>
        <p:nvSpPr>
          <p:cNvPr id="10" name="TextBox 9"/>
          <p:cNvSpPr txBox="1"/>
          <p:nvPr/>
        </p:nvSpPr>
        <p:spPr>
          <a:xfrm>
            <a:off x="1680210" y="3966210"/>
            <a:ext cx="617220" cy="400110"/>
          </a:xfrm>
          <a:prstGeom prst="rect">
            <a:avLst/>
          </a:prstGeom>
          <a:noFill/>
        </p:spPr>
        <p:txBody>
          <a:bodyPr wrap="square" rtlCol="0">
            <a:spAutoFit/>
          </a:bodyPr>
          <a:lstStyle/>
          <a:p>
            <a:r>
              <a:rPr lang="el-GR" sz="2000" b="1" dirty="0">
                <a:solidFill>
                  <a:srgbClr val="C00000"/>
                </a:solidFill>
              </a:rPr>
              <a:t>20</a:t>
            </a:r>
            <a:endParaRPr lang="en-US" sz="2000" b="1" dirty="0">
              <a:solidFill>
                <a:srgbClr val="C00000"/>
              </a:solidFill>
            </a:endParaRPr>
          </a:p>
        </p:txBody>
      </p:sp>
      <p:sp>
        <p:nvSpPr>
          <p:cNvPr id="11" name="TextBox 10"/>
          <p:cNvSpPr txBox="1"/>
          <p:nvPr/>
        </p:nvSpPr>
        <p:spPr>
          <a:xfrm>
            <a:off x="1097280" y="5097780"/>
            <a:ext cx="582930" cy="400110"/>
          </a:xfrm>
          <a:prstGeom prst="rect">
            <a:avLst/>
          </a:prstGeom>
          <a:noFill/>
        </p:spPr>
        <p:txBody>
          <a:bodyPr wrap="square" rtlCol="0">
            <a:spAutoFit/>
          </a:bodyPr>
          <a:lstStyle/>
          <a:p>
            <a:r>
              <a:rPr lang="el-GR" sz="2000" b="1" dirty="0">
                <a:solidFill>
                  <a:srgbClr val="C00000"/>
                </a:solidFill>
              </a:rPr>
              <a:t>20</a:t>
            </a:r>
            <a:endParaRPr lang="en-US" sz="2000" b="1" dirty="0">
              <a:solidFill>
                <a:srgbClr val="C00000"/>
              </a:solidFill>
            </a:endParaRPr>
          </a:p>
        </p:txBody>
      </p:sp>
    </p:spTree>
    <p:extLst>
      <p:ext uri="{BB962C8B-B14F-4D97-AF65-F5344CB8AC3E}">
        <p14:creationId xmlns:p14="http://schemas.microsoft.com/office/powerpoint/2010/main" val="3023033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1" y="101600"/>
            <a:ext cx="12509500" cy="523220"/>
          </a:xfrm>
          <a:prstGeom prst="rect">
            <a:avLst/>
          </a:prstGeom>
          <a:noFill/>
        </p:spPr>
        <p:txBody>
          <a:bodyPr wrap="square" rtlCol="0">
            <a:spAutoFit/>
          </a:bodyPr>
          <a:lstStyle/>
          <a:p>
            <a:pPr algn="ctr"/>
            <a:r>
              <a:rPr lang="el-GR" sz="2800" b="1" dirty="0">
                <a:solidFill>
                  <a:schemeClr val="bg1"/>
                </a:solidFill>
                <a:latin typeface="Century Gothic" panose="020B0502020202020204" pitchFamily="34" charset="0"/>
                <a:ea typeface="Verdana" panose="020B0604030504040204" pitchFamily="34" charset="0"/>
              </a:rPr>
              <a:t>Τι πρέπει να μελετήσω για την υποβολή αίτησης;</a:t>
            </a:r>
            <a:endParaRPr lang="en-GB" sz="2800" b="1" dirty="0">
              <a:solidFill>
                <a:schemeClr val="bg1"/>
              </a:solidFill>
              <a:latin typeface="Century Gothic" panose="020B0502020202020204" pitchFamily="34" charset="0"/>
              <a:ea typeface="Verdana" panose="020B0604030504040204" pitchFamily="34" charset="0"/>
            </a:endParaRPr>
          </a:p>
        </p:txBody>
      </p:sp>
      <p:sp>
        <p:nvSpPr>
          <p:cNvPr id="5" name="Rectangle 4"/>
          <p:cNvSpPr/>
          <p:nvPr/>
        </p:nvSpPr>
        <p:spPr>
          <a:xfrm>
            <a:off x="292607" y="896325"/>
            <a:ext cx="10657429" cy="6172587"/>
          </a:xfrm>
          <a:prstGeom prst="rect">
            <a:avLst/>
          </a:prstGeom>
        </p:spPr>
        <p:txBody>
          <a:bodyPr wrap="square">
            <a:spAutoFit/>
          </a:bodyPr>
          <a:lstStyle/>
          <a:p>
            <a:pPr marL="342900" indent="-342900">
              <a:spcAft>
                <a:spcPts val="300"/>
              </a:spcAft>
              <a:buFont typeface="Wingdings" panose="05000000000000000000" pitchFamily="2" charset="2"/>
              <a:buChar char="§"/>
            </a:pPr>
            <a:r>
              <a:rPr lang="el-GR" sz="2200" dirty="0">
                <a:solidFill>
                  <a:schemeClr val="tx1">
                    <a:lumMod val="75000"/>
                    <a:lumOff val="25000"/>
                  </a:schemeClr>
                </a:solidFill>
                <a:ea typeface="Verdana" panose="020B0604030504040204" pitchFamily="34" charset="0"/>
                <a:hlinkClick r:id="rId3"/>
              </a:rPr>
              <a:t>Οδηγός Προγράμματος</a:t>
            </a:r>
            <a:endParaRPr lang="en-GB" sz="2200" dirty="0">
              <a:solidFill>
                <a:schemeClr val="tx1">
                  <a:lumMod val="75000"/>
                  <a:lumOff val="25000"/>
                </a:schemeClr>
              </a:solidFill>
              <a:ea typeface="Verdana" panose="020B0604030504040204" pitchFamily="34" charset="0"/>
              <a:hlinkClick r:id="rId3"/>
            </a:endParaRPr>
          </a:p>
          <a:p>
            <a:pPr>
              <a:spcAft>
                <a:spcPts val="300"/>
              </a:spcAft>
            </a:pPr>
            <a:r>
              <a:rPr lang="el-GR" sz="2200" dirty="0">
                <a:solidFill>
                  <a:schemeClr val="tx1">
                    <a:lumMod val="75000"/>
                    <a:lumOff val="25000"/>
                  </a:schemeClr>
                </a:solidFill>
                <a:ea typeface="Verdana" panose="020B0604030504040204" pitchFamily="34" charset="0"/>
                <a:hlinkClick r:id="rId3"/>
              </a:rPr>
              <a:t> </a:t>
            </a:r>
            <a:endParaRPr lang="el-GR" sz="2200" dirty="0">
              <a:solidFill>
                <a:schemeClr val="tx1">
                  <a:lumMod val="75000"/>
                  <a:lumOff val="25000"/>
                </a:schemeClr>
              </a:solidFill>
              <a:ea typeface="Verdana" panose="020B0604030504040204" pitchFamily="34" charset="0"/>
            </a:endParaRPr>
          </a:p>
          <a:p>
            <a:pPr marL="342900" indent="-342900">
              <a:spcAft>
                <a:spcPts val="300"/>
              </a:spcAft>
              <a:buFont typeface="Wingdings" panose="05000000000000000000" pitchFamily="2" charset="2"/>
              <a:buChar char="ü"/>
            </a:pPr>
            <a:r>
              <a:rPr lang="el-GR" sz="2200" dirty="0">
                <a:solidFill>
                  <a:schemeClr val="tx1">
                    <a:lumMod val="75000"/>
                    <a:lumOff val="25000"/>
                  </a:schemeClr>
                </a:solidFill>
                <a:ea typeface="Verdana" panose="020B0604030504040204" pitchFamily="34" charset="0"/>
              </a:rPr>
              <a:t>Κριτήρια </a:t>
            </a:r>
            <a:r>
              <a:rPr lang="el-GR" sz="2200" dirty="0" err="1">
                <a:solidFill>
                  <a:schemeClr val="tx1">
                    <a:lumMod val="75000"/>
                    <a:lumOff val="25000"/>
                  </a:schemeClr>
                </a:solidFill>
                <a:ea typeface="Verdana" panose="020B0604030504040204" pitchFamily="34" charset="0"/>
              </a:rPr>
              <a:t>επιλεξιμότητας</a:t>
            </a:r>
            <a:r>
              <a:rPr lang="el-GR" sz="2200" dirty="0">
                <a:solidFill>
                  <a:schemeClr val="tx1">
                    <a:lumMod val="75000"/>
                    <a:lumOff val="25000"/>
                  </a:schemeClr>
                </a:solidFill>
                <a:ea typeface="Verdana" panose="020B0604030504040204" pitchFamily="34" charset="0"/>
              </a:rPr>
              <a:t> (σελίδες 300-303)</a:t>
            </a:r>
            <a:endParaRPr lang="en-GB" sz="2200" dirty="0">
              <a:solidFill>
                <a:schemeClr val="tx1">
                  <a:lumMod val="75000"/>
                  <a:lumOff val="25000"/>
                </a:schemeClr>
              </a:solidFill>
              <a:ea typeface="Verdana" panose="020B0604030504040204" pitchFamily="34" charset="0"/>
            </a:endParaRPr>
          </a:p>
          <a:p>
            <a:pPr>
              <a:spcAft>
                <a:spcPts val="300"/>
              </a:spcAft>
            </a:pPr>
            <a:endParaRPr lang="en-US" sz="2200" dirty="0">
              <a:solidFill>
                <a:schemeClr val="tx1">
                  <a:lumMod val="75000"/>
                  <a:lumOff val="25000"/>
                </a:schemeClr>
              </a:solidFill>
              <a:ea typeface="Verdana" panose="020B0604030504040204" pitchFamily="34" charset="0"/>
            </a:endParaRPr>
          </a:p>
          <a:p>
            <a:pPr marL="342900" indent="-342900">
              <a:spcAft>
                <a:spcPts val="300"/>
              </a:spcAft>
              <a:buFont typeface="Wingdings" panose="05000000000000000000" pitchFamily="2" charset="2"/>
              <a:buChar char="ü"/>
            </a:pPr>
            <a:r>
              <a:rPr lang="el-GR" sz="2200" dirty="0">
                <a:solidFill>
                  <a:schemeClr val="tx1">
                    <a:lumMod val="75000"/>
                    <a:lumOff val="25000"/>
                  </a:schemeClr>
                </a:solidFill>
                <a:ea typeface="Verdana" panose="020B0604030504040204" pitchFamily="34" charset="0"/>
              </a:rPr>
              <a:t>Κριτήρια ποιοτικής αξιολόγησης (σελίδες 305-306)</a:t>
            </a:r>
            <a:endParaRPr lang="en-GB" sz="2200" dirty="0">
              <a:solidFill>
                <a:schemeClr val="tx1">
                  <a:lumMod val="75000"/>
                  <a:lumOff val="25000"/>
                </a:schemeClr>
              </a:solidFill>
              <a:ea typeface="Verdana" panose="020B0604030504040204" pitchFamily="34" charset="0"/>
            </a:endParaRPr>
          </a:p>
          <a:p>
            <a:pPr>
              <a:spcAft>
                <a:spcPts val="300"/>
              </a:spcAft>
            </a:pPr>
            <a:endParaRPr lang="el-GR" sz="2200" dirty="0">
              <a:solidFill>
                <a:schemeClr val="tx1">
                  <a:lumMod val="75000"/>
                  <a:lumOff val="25000"/>
                </a:schemeClr>
              </a:solidFill>
              <a:ea typeface="Verdana" panose="020B0604030504040204" pitchFamily="34" charset="0"/>
            </a:endParaRPr>
          </a:p>
          <a:p>
            <a:pPr marL="342900" indent="-342900">
              <a:spcAft>
                <a:spcPts val="300"/>
              </a:spcAft>
              <a:buFont typeface="Wingdings" panose="05000000000000000000" pitchFamily="2" charset="2"/>
              <a:buChar char="§"/>
            </a:pPr>
            <a:r>
              <a:rPr lang="el-GR" sz="2200" dirty="0">
                <a:solidFill>
                  <a:schemeClr val="tx1">
                    <a:lumMod val="75000"/>
                    <a:lumOff val="25000"/>
                  </a:schemeClr>
                </a:solidFill>
                <a:ea typeface="Verdana" panose="020B0604030504040204" pitchFamily="34" charset="0"/>
                <a:hlinkClick r:id="rId4"/>
              </a:rPr>
              <a:t>Προσκλήσεις για αιτήσεις</a:t>
            </a:r>
            <a:endParaRPr lang="en-GB" sz="2200" dirty="0">
              <a:solidFill>
                <a:schemeClr val="tx1">
                  <a:lumMod val="75000"/>
                  <a:lumOff val="25000"/>
                </a:schemeClr>
              </a:solidFill>
              <a:ea typeface="Verdana" panose="020B0604030504040204" pitchFamily="34" charset="0"/>
            </a:endParaRPr>
          </a:p>
          <a:p>
            <a:pPr>
              <a:spcAft>
                <a:spcPts val="300"/>
              </a:spcAft>
            </a:pPr>
            <a:endParaRPr lang="el-GR" sz="2200" dirty="0">
              <a:solidFill>
                <a:schemeClr val="tx1">
                  <a:lumMod val="75000"/>
                  <a:lumOff val="25000"/>
                </a:schemeClr>
              </a:solidFill>
              <a:ea typeface="Verdana" panose="020B0604030504040204" pitchFamily="34" charset="0"/>
            </a:endParaRPr>
          </a:p>
          <a:p>
            <a:pPr marL="342900" indent="-342900">
              <a:spcAft>
                <a:spcPts val="300"/>
              </a:spcAft>
              <a:buFont typeface="Wingdings" panose="05000000000000000000" pitchFamily="2" charset="2"/>
              <a:buChar char="§"/>
            </a:pPr>
            <a:r>
              <a:rPr lang="el-GR" sz="2200" dirty="0">
                <a:solidFill>
                  <a:schemeClr val="tx1">
                    <a:lumMod val="75000"/>
                    <a:lumOff val="25000"/>
                  </a:schemeClr>
                </a:solidFill>
                <a:ea typeface="Verdana" panose="020B0604030504040204" pitchFamily="34" charset="0"/>
                <a:hlinkClick r:id="rId5"/>
              </a:rPr>
              <a:t>Οδηγίες για υποβολή Αίτησης </a:t>
            </a:r>
            <a:r>
              <a:rPr lang="el-GR" sz="2200" dirty="0">
                <a:solidFill>
                  <a:schemeClr val="tx1">
                    <a:lumMod val="75000"/>
                    <a:lumOff val="25000"/>
                  </a:schemeClr>
                </a:solidFill>
                <a:ea typeface="Verdana" panose="020B0604030504040204" pitchFamily="34" charset="0"/>
              </a:rPr>
              <a:t>(περιλαμβάνουν και τον σύνδεσμο </a:t>
            </a:r>
          </a:p>
          <a:p>
            <a:pPr marL="268288">
              <a:spcAft>
                <a:spcPts val="300"/>
              </a:spcAft>
            </a:pPr>
            <a:r>
              <a:rPr lang="el-GR" sz="2200" dirty="0">
                <a:solidFill>
                  <a:schemeClr val="tx1">
                    <a:lumMod val="75000"/>
                    <a:lumOff val="25000"/>
                  </a:schemeClr>
                </a:solidFill>
                <a:ea typeface="Verdana" panose="020B0604030504040204" pitchFamily="34" charset="0"/>
              </a:rPr>
              <a:t> πρόσβασης στις αιτήσεις)</a:t>
            </a:r>
          </a:p>
          <a:p>
            <a:pPr marL="268288">
              <a:lnSpc>
                <a:spcPct val="200000"/>
              </a:lnSpc>
            </a:pPr>
            <a:endParaRPr lang="el-GR" sz="2200" dirty="0">
              <a:solidFill>
                <a:schemeClr val="tx1">
                  <a:lumMod val="75000"/>
                  <a:lumOff val="25000"/>
                </a:schemeClr>
              </a:solidFill>
              <a:ea typeface="Verdana" panose="020B0604030504040204" pitchFamily="34" charset="0"/>
            </a:endParaRPr>
          </a:p>
          <a:p>
            <a:pPr marL="268288"/>
            <a:r>
              <a:rPr lang="el-GR" sz="1900" i="1" dirty="0">
                <a:solidFill>
                  <a:schemeClr val="tx1">
                    <a:lumMod val="75000"/>
                    <a:lumOff val="25000"/>
                  </a:schemeClr>
                </a:solidFill>
                <a:ea typeface="Verdana" panose="020B0604030504040204" pitchFamily="34" charset="0"/>
              </a:rPr>
              <a:t>!! Στις αρχές του 2024 Θα πραγματοποιηθούν ανά Δράση και Τομέα ημερίδες </a:t>
            </a:r>
            <a:r>
              <a:rPr lang="en-GB" sz="1900" i="1" dirty="0">
                <a:solidFill>
                  <a:schemeClr val="tx1">
                    <a:lumMod val="75000"/>
                    <a:lumOff val="25000"/>
                  </a:schemeClr>
                </a:solidFill>
                <a:ea typeface="Verdana" panose="020B0604030504040204" pitchFamily="34" charset="0"/>
              </a:rPr>
              <a:t>“How to Apply”, </a:t>
            </a:r>
            <a:r>
              <a:rPr lang="el-GR" sz="1900" i="1" dirty="0">
                <a:solidFill>
                  <a:schemeClr val="tx1">
                    <a:lumMod val="75000"/>
                    <a:lumOff val="25000"/>
                  </a:schemeClr>
                </a:solidFill>
                <a:ea typeface="Verdana" panose="020B0604030504040204" pitchFamily="34" charset="0"/>
              </a:rPr>
              <a:t>που θα παρουσιάζουν αναλυτικά τις διαδικασίες υποβολής μίας αίτησης</a:t>
            </a:r>
          </a:p>
          <a:p>
            <a:pPr>
              <a:lnSpc>
                <a:spcPct val="200000"/>
              </a:lnSpc>
            </a:pPr>
            <a:endParaRPr lang="el-GR" sz="1900" dirty="0">
              <a:solidFill>
                <a:schemeClr val="tx1">
                  <a:lumMod val="75000"/>
                  <a:lumOff val="25000"/>
                </a:schemeClr>
              </a:solidFill>
              <a:ea typeface="Verdana" panose="020B0604030504040204" pitchFamily="34" charset="0"/>
            </a:endParaRPr>
          </a:p>
          <a:p>
            <a:pPr>
              <a:lnSpc>
                <a:spcPct val="200000"/>
              </a:lnSpc>
            </a:pPr>
            <a:r>
              <a:rPr lang="el-GR" b="1" dirty="0">
                <a:solidFill>
                  <a:schemeClr val="tx1">
                    <a:lumMod val="75000"/>
                    <a:lumOff val="25000"/>
                  </a:schemeClr>
                </a:solidFill>
                <a:latin typeface="Verdana" panose="020B0604030504040204" pitchFamily="34" charset="0"/>
                <a:ea typeface="Verdana" panose="020B0604030504040204" pitchFamily="34" charset="0"/>
              </a:rPr>
              <a:t>   </a:t>
            </a:r>
            <a:endParaRPr lang="el-GR" b="1" dirty="0">
              <a:solidFill>
                <a:srgbClr val="FF0000"/>
              </a:solidFill>
              <a:latin typeface="Verdana" panose="020B0604030504040204" pitchFamily="34" charset="0"/>
              <a:ea typeface="Verdana" panose="020B0604030504040204" pitchFamily="34" charset="0"/>
            </a:endParaRPr>
          </a:p>
        </p:txBody>
      </p:sp>
      <p:pic>
        <p:nvPicPr>
          <p:cNvPr id="6" name="Picture 2" descr="500+ Studying Pictures [HD] | Download Free Images on Unsplash"/>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05745" y="1849589"/>
            <a:ext cx="3461382" cy="23053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22405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320040" y="57880"/>
            <a:ext cx="12012345" cy="523220"/>
          </a:xfrm>
          <a:prstGeom prst="rect">
            <a:avLst/>
          </a:prstGeom>
          <a:noFill/>
        </p:spPr>
        <p:txBody>
          <a:bodyPr wrap="square" rtlCol="0">
            <a:spAutoFit/>
          </a:bodyPr>
          <a:lstStyle/>
          <a:p>
            <a:pPr algn="ctr"/>
            <a:r>
              <a:rPr lang="el-GR" sz="2800" b="1" dirty="0">
                <a:solidFill>
                  <a:schemeClr val="bg1"/>
                </a:solidFill>
                <a:latin typeface="Century Gothic" panose="020B0502020202020204" pitchFamily="34" charset="0"/>
                <a:ea typeface="Verdana" panose="020B0604030504040204" pitchFamily="34" charset="0"/>
              </a:rPr>
              <a:t>Στοιχεία Επικοινωνίας</a:t>
            </a:r>
            <a:endParaRPr lang="en-GB" sz="2800" b="1" dirty="0">
              <a:solidFill>
                <a:schemeClr val="bg1"/>
              </a:solidFill>
              <a:latin typeface="Century Gothic" panose="020B0502020202020204" pitchFamily="34" charset="0"/>
              <a:ea typeface="Verdana" panose="020B0604030504040204" pitchFamily="34" charset="0"/>
            </a:endParaRPr>
          </a:p>
        </p:txBody>
      </p:sp>
      <p:sp>
        <p:nvSpPr>
          <p:cNvPr id="3" name="TextBox 2"/>
          <p:cNvSpPr txBox="1"/>
          <p:nvPr/>
        </p:nvSpPr>
        <p:spPr>
          <a:xfrm>
            <a:off x="521110" y="1042629"/>
            <a:ext cx="11169445" cy="1569660"/>
          </a:xfrm>
          <a:prstGeom prst="rect">
            <a:avLst/>
          </a:prstGeom>
          <a:noFill/>
        </p:spPr>
        <p:txBody>
          <a:bodyPr wrap="square" rtlCol="0">
            <a:spAutoFit/>
          </a:bodyPr>
          <a:lstStyle/>
          <a:p>
            <a:pPr algn="ctr"/>
            <a:endParaRPr lang="en-US" sz="1600" dirty="0">
              <a:solidFill>
                <a:schemeClr val="tx1">
                  <a:lumMod val="75000"/>
                  <a:lumOff val="25000"/>
                </a:schemeClr>
              </a:solidFill>
              <a:latin typeface="Verdana Pro" panose="020B0604030504040204" pitchFamily="34" charset="0"/>
            </a:endParaRPr>
          </a:p>
          <a:p>
            <a:pPr algn="ctr"/>
            <a:endParaRPr lang="en-US" sz="1600" dirty="0">
              <a:solidFill>
                <a:schemeClr val="tx1">
                  <a:lumMod val="75000"/>
                  <a:lumOff val="25000"/>
                </a:schemeClr>
              </a:solidFill>
              <a:latin typeface="Verdana Pro" panose="020B0604030504040204" pitchFamily="34" charset="0"/>
            </a:endParaRPr>
          </a:p>
          <a:p>
            <a:pPr algn="ctr"/>
            <a:endParaRPr lang="el-GR" sz="1600" dirty="0">
              <a:latin typeface="Verdana Pro" panose="020B0604030504040204" pitchFamily="34" charset="0"/>
            </a:endParaRPr>
          </a:p>
          <a:p>
            <a:pPr algn="ctr"/>
            <a:endParaRPr lang="el-GR" sz="1600" dirty="0">
              <a:solidFill>
                <a:schemeClr val="tx1">
                  <a:lumMod val="75000"/>
                  <a:lumOff val="25000"/>
                </a:schemeClr>
              </a:solidFill>
              <a:latin typeface="Verdana Pro" panose="020B0604030504040204" pitchFamily="34" charset="0"/>
            </a:endParaRPr>
          </a:p>
          <a:p>
            <a:pPr algn="ctr"/>
            <a:endParaRPr lang="en-GB" sz="1600" dirty="0">
              <a:solidFill>
                <a:schemeClr val="tx1">
                  <a:lumMod val="75000"/>
                  <a:lumOff val="25000"/>
                </a:schemeClr>
              </a:solidFill>
              <a:latin typeface="Verdana Pro" panose="020B0604030504040204" pitchFamily="34" charset="0"/>
            </a:endParaRPr>
          </a:p>
          <a:p>
            <a:pPr algn="ctr"/>
            <a:endParaRPr lang="en-GB" sz="1600" dirty="0">
              <a:solidFill>
                <a:schemeClr val="tx1">
                  <a:lumMod val="75000"/>
                  <a:lumOff val="25000"/>
                </a:schemeClr>
              </a:solidFill>
              <a:latin typeface="Verdana Pro" panose="020B0604030504040204" pitchFamily="34" charset="0"/>
              <a:hlinkClick r:id="rId3"/>
            </a:endParaRPr>
          </a:p>
        </p:txBody>
      </p:sp>
      <p:pic>
        <p:nvPicPr>
          <p:cNvPr id="4" name="Picture 5" descr="rId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3711" y="2398989"/>
            <a:ext cx="2442833" cy="246566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720765" y="1931265"/>
            <a:ext cx="7334656" cy="3754874"/>
          </a:xfrm>
          <a:prstGeom prst="rect">
            <a:avLst/>
          </a:prstGeom>
          <a:noFill/>
        </p:spPr>
        <p:txBody>
          <a:bodyPr wrap="square" rtlCol="0">
            <a:spAutoFit/>
          </a:bodyPr>
          <a:lstStyle/>
          <a:p>
            <a:pPr marL="342900" indent="-342900">
              <a:buFont typeface="Wingdings" panose="05000000000000000000" pitchFamily="2" charset="2"/>
              <a:buChar char="§"/>
            </a:pPr>
            <a:r>
              <a:rPr lang="el-GR" sz="2200" u="sng" dirty="0"/>
              <a:t>Λειτουργός Δράσης</a:t>
            </a:r>
            <a:r>
              <a:rPr lang="en-US" sz="2200" dirty="0"/>
              <a:t>:</a:t>
            </a:r>
            <a:endParaRPr lang="el-GR" sz="2200" u="sng" dirty="0"/>
          </a:p>
          <a:p>
            <a:pPr marL="354013"/>
            <a:r>
              <a:rPr lang="el-GR" sz="2200" dirty="0"/>
              <a:t>Σοφία Αρναούτη</a:t>
            </a:r>
          </a:p>
          <a:p>
            <a:pPr marL="354013"/>
            <a:r>
              <a:rPr lang="el-GR" sz="2200" dirty="0"/>
              <a:t>22448898</a:t>
            </a:r>
          </a:p>
          <a:p>
            <a:pPr marL="354013"/>
            <a:r>
              <a:rPr lang="en-GB" sz="2200" dirty="0" err="1">
                <a:hlinkClick r:id="rId5"/>
              </a:rPr>
              <a:t>sarnaouti</a:t>
            </a:r>
            <a:r>
              <a:rPr lang="en-US" sz="2200" dirty="0">
                <a:hlinkClick r:id="rId5"/>
              </a:rPr>
              <a:t>@idep.org.cy</a:t>
            </a:r>
            <a:endParaRPr lang="en-US" sz="2200" dirty="0"/>
          </a:p>
          <a:p>
            <a:endParaRPr lang="el-GR" sz="2200" dirty="0"/>
          </a:p>
          <a:p>
            <a:endParaRPr lang="el-GR" sz="2200" dirty="0"/>
          </a:p>
          <a:p>
            <a:pPr marL="342900" indent="-342900">
              <a:buFont typeface="Wingdings" panose="05000000000000000000" pitchFamily="2" charset="2"/>
              <a:buChar char="§"/>
            </a:pPr>
            <a:r>
              <a:rPr lang="el-GR" sz="2200" u="sng" dirty="0"/>
              <a:t>Συντονίστρια Δράσης</a:t>
            </a:r>
            <a:r>
              <a:rPr lang="en-US" sz="2200" dirty="0"/>
              <a:t>:</a:t>
            </a:r>
            <a:endParaRPr lang="el-GR" sz="2200" u="sng" dirty="0"/>
          </a:p>
          <a:p>
            <a:pPr indent="354013"/>
            <a:r>
              <a:rPr lang="el-GR" sz="2200" dirty="0"/>
              <a:t>Στέλλα </a:t>
            </a:r>
            <a:r>
              <a:rPr lang="el-GR" sz="2200" dirty="0" err="1"/>
              <a:t>Λεωνίδου</a:t>
            </a:r>
            <a:endParaRPr lang="el-GR" sz="2200" dirty="0"/>
          </a:p>
          <a:p>
            <a:pPr indent="354013"/>
            <a:r>
              <a:rPr lang="el-GR" sz="2200" dirty="0"/>
              <a:t>22448894</a:t>
            </a:r>
          </a:p>
          <a:p>
            <a:pPr indent="354013"/>
            <a:r>
              <a:rPr lang="en-US" sz="2200" dirty="0">
                <a:hlinkClick r:id="rId5"/>
              </a:rPr>
              <a:t>sleonidou@idep.org.cy</a:t>
            </a:r>
            <a:endParaRPr lang="en-US" sz="2200" dirty="0"/>
          </a:p>
          <a:p>
            <a:endParaRPr lang="en-US" dirty="0"/>
          </a:p>
        </p:txBody>
      </p:sp>
    </p:spTree>
    <p:extLst>
      <p:ext uri="{BB962C8B-B14F-4D97-AF65-F5344CB8AC3E}">
        <p14:creationId xmlns:p14="http://schemas.microsoft.com/office/powerpoint/2010/main" val="38942899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21110" y="1042629"/>
            <a:ext cx="11169445" cy="1569660"/>
          </a:xfrm>
          <a:prstGeom prst="rect">
            <a:avLst/>
          </a:prstGeom>
          <a:noFill/>
        </p:spPr>
        <p:txBody>
          <a:bodyPr wrap="square" rtlCol="0">
            <a:spAutoFit/>
          </a:bodyPr>
          <a:lstStyle/>
          <a:p>
            <a:pPr algn="ctr"/>
            <a:endParaRPr lang="en-US" sz="1600" dirty="0">
              <a:solidFill>
                <a:schemeClr val="tx1">
                  <a:lumMod val="75000"/>
                  <a:lumOff val="25000"/>
                </a:schemeClr>
              </a:solidFill>
              <a:latin typeface="Verdana Pro" panose="020B0604030504040204" pitchFamily="34" charset="0"/>
            </a:endParaRPr>
          </a:p>
          <a:p>
            <a:pPr algn="ctr"/>
            <a:endParaRPr lang="en-US" sz="1600" dirty="0">
              <a:solidFill>
                <a:schemeClr val="tx1">
                  <a:lumMod val="75000"/>
                  <a:lumOff val="25000"/>
                </a:schemeClr>
              </a:solidFill>
              <a:latin typeface="Verdana Pro" panose="020B0604030504040204" pitchFamily="34" charset="0"/>
            </a:endParaRPr>
          </a:p>
          <a:p>
            <a:pPr algn="ctr"/>
            <a:endParaRPr lang="el-GR" sz="1600" dirty="0">
              <a:latin typeface="Verdana Pro" panose="020B0604030504040204" pitchFamily="34" charset="0"/>
            </a:endParaRPr>
          </a:p>
          <a:p>
            <a:pPr algn="ctr"/>
            <a:endParaRPr lang="el-GR" sz="1600" dirty="0">
              <a:solidFill>
                <a:schemeClr val="tx1">
                  <a:lumMod val="75000"/>
                  <a:lumOff val="25000"/>
                </a:schemeClr>
              </a:solidFill>
              <a:latin typeface="Verdana Pro" panose="020B0604030504040204" pitchFamily="34" charset="0"/>
            </a:endParaRPr>
          </a:p>
          <a:p>
            <a:pPr algn="ctr"/>
            <a:endParaRPr lang="en-GB" sz="1600" dirty="0">
              <a:solidFill>
                <a:schemeClr val="tx1">
                  <a:lumMod val="75000"/>
                  <a:lumOff val="25000"/>
                </a:schemeClr>
              </a:solidFill>
              <a:latin typeface="Verdana Pro" panose="020B0604030504040204" pitchFamily="34" charset="0"/>
            </a:endParaRPr>
          </a:p>
          <a:p>
            <a:pPr algn="ctr"/>
            <a:endParaRPr lang="en-GB" sz="1600" dirty="0">
              <a:solidFill>
                <a:schemeClr val="tx1">
                  <a:lumMod val="75000"/>
                  <a:lumOff val="25000"/>
                </a:schemeClr>
              </a:solidFill>
              <a:latin typeface="Verdana Pro" panose="020B0604030504040204" pitchFamily="34" charset="0"/>
              <a:hlinkClick r:id="rId3"/>
            </a:endParaRPr>
          </a:p>
        </p:txBody>
      </p:sp>
      <p:pic>
        <p:nvPicPr>
          <p:cNvPr id="6" name="Picture 5"/>
          <p:cNvPicPr>
            <a:picLocks noChangeAspect="1"/>
          </p:cNvPicPr>
          <p:nvPr/>
        </p:nvPicPr>
        <p:blipFill>
          <a:blip r:embed="rId4"/>
          <a:stretch>
            <a:fillRect/>
          </a:stretch>
        </p:blipFill>
        <p:spPr>
          <a:xfrm>
            <a:off x="3358079" y="1827459"/>
            <a:ext cx="5495505" cy="3657009"/>
          </a:xfrm>
          <a:prstGeom prst="rect">
            <a:avLst/>
          </a:prstGeom>
        </p:spPr>
      </p:pic>
    </p:spTree>
    <p:extLst>
      <p:ext uri="{BB962C8B-B14F-4D97-AF65-F5344CB8AC3E}">
        <p14:creationId xmlns:p14="http://schemas.microsoft.com/office/powerpoint/2010/main" val="3616467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386919" y="74660"/>
            <a:ext cx="8595101" cy="523220"/>
          </a:xfrm>
          <a:prstGeom prst="rect">
            <a:avLst/>
          </a:prstGeom>
          <a:noFill/>
        </p:spPr>
        <p:txBody>
          <a:bodyPr wrap="square" rtlCol="0">
            <a:spAutoFit/>
          </a:bodyPr>
          <a:lstStyle/>
          <a:p>
            <a:r>
              <a:rPr lang="el-GR" sz="2800" b="1" dirty="0">
                <a:solidFill>
                  <a:schemeClr val="bg1"/>
                </a:solidFill>
              </a:rPr>
              <a:t>ΠΡΟΤΕΡΑΙΟΤΗΤΕΣ ΤΟΥ ΠΡΟΓΡΑΜΜΑΤΟΣ</a:t>
            </a:r>
            <a:endParaRPr lang="en-GB" sz="2800" b="1" dirty="0">
              <a:solidFill>
                <a:schemeClr val="bg1"/>
              </a:solidFill>
            </a:endParaRPr>
          </a:p>
        </p:txBody>
      </p:sp>
      <p:sp>
        <p:nvSpPr>
          <p:cNvPr id="3" name="Rectangle 2"/>
          <p:cNvSpPr/>
          <p:nvPr/>
        </p:nvSpPr>
        <p:spPr>
          <a:xfrm>
            <a:off x="572868" y="1295834"/>
            <a:ext cx="9093645" cy="1828193"/>
          </a:xfrm>
          <a:prstGeom prst="rect">
            <a:avLst/>
          </a:prstGeom>
        </p:spPr>
        <p:txBody>
          <a:bodyPr wrap="square">
            <a:spAutoFit/>
          </a:bodyPr>
          <a:lstStyle/>
          <a:p>
            <a:pPr marL="342900" lvl="1" indent="-342900" defTabSz="1061355">
              <a:lnSpc>
                <a:spcPct val="90000"/>
              </a:lnSpc>
              <a:spcBef>
                <a:spcPct val="0"/>
              </a:spcBef>
              <a:spcAft>
                <a:spcPct val="15000"/>
              </a:spcAft>
              <a:buFont typeface="Wingdings" panose="05000000000000000000" pitchFamily="2" charset="2"/>
              <a:buChar char="ü"/>
            </a:pPr>
            <a:endParaRPr lang="en-GB" sz="2000" dirty="0">
              <a:solidFill>
                <a:srgbClr val="002060"/>
              </a:solidFill>
              <a:cs typeface="Calibri" pitchFamily="34" charset="0"/>
            </a:endParaRPr>
          </a:p>
          <a:p>
            <a:pPr lvl="1" indent="-457200" defTabSz="1061355">
              <a:lnSpc>
                <a:spcPct val="90000"/>
              </a:lnSpc>
              <a:spcBef>
                <a:spcPct val="0"/>
              </a:spcBef>
              <a:spcAft>
                <a:spcPct val="15000"/>
              </a:spcAft>
              <a:buFont typeface="+mj-lt"/>
              <a:buAutoNum type="arabicPeriod"/>
            </a:pPr>
            <a:r>
              <a:rPr lang="en-GB" b="1" dirty="0">
                <a:solidFill>
                  <a:schemeClr val="bg1"/>
                </a:solidFill>
              </a:rPr>
              <a:t>LOREM IPSUM</a:t>
            </a:r>
          </a:p>
          <a:p>
            <a:pPr lvl="1" indent="-457200" defTabSz="1061355">
              <a:lnSpc>
                <a:spcPct val="90000"/>
              </a:lnSpc>
              <a:spcBef>
                <a:spcPct val="0"/>
              </a:spcBef>
              <a:spcAft>
                <a:spcPct val="15000"/>
              </a:spcAft>
              <a:buFont typeface="+mj-lt"/>
              <a:buAutoNum type="arabicPeriod"/>
            </a:pPr>
            <a:r>
              <a:rPr lang="en-GB" b="1" dirty="0">
                <a:solidFill>
                  <a:schemeClr val="bg1"/>
                </a:solidFill>
              </a:rPr>
              <a:t>LOREM IPSUM</a:t>
            </a:r>
          </a:p>
          <a:p>
            <a:pPr lvl="1" indent="-457200" defTabSz="1061355">
              <a:lnSpc>
                <a:spcPct val="90000"/>
              </a:lnSpc>
              <a:spcBef>
                <a:spcPct val="0"/>
              </a:spcBef>
              <a:spcAft>
                <a:spcPct val="15000"/>
              </a:spcAft>
              <a:buFont typeface="+mj-lt"/>
              <a:buAutoNum type="arabicPeriod"/>
            </a:pPr>
            <a:r>
              <a:rPr lang="en-GB" b="1" dirty="0">
                <a:solidFill>
                  <a:schemeClr val="bg1"/>
                </a:solidFill>
              </a:rPr>
              <a:t>LOREM IPSUM</a:t>
            </a:r>
          </a:p>
          <a:p>
            <a:pPr lvl="1" indent="-457200" defTabSz="1061355">
              <a:lnSpc>
                <a:spcPct val="90000"/>
              </a:lnSpc>
              <a:spcBef>
                <a:spcPct val="0"/>
              </a:spcBef>
              <a:spcAft>
                <a:spcPct val="15000"/>
              </a:spcAft>
              <a:buFont typeface="+mj-lt"/>
              <a:buAutoNum type="arabicPeriod"/>
            </a:pPr>
            <a:endParaRPr lang="en-GB" dirty="0">
              <a:solidFill>
                <a:srgbClr val="1F497D">
                  <a:lumMod val="75000"/>
                </a:srgbClr>
              </a:solidFill>
              <a:cs typeface="Calibri" pitchFamily="34" charset="0"/>
            </a:endParaRPr>
          </a:p>
          <a:p>
            <a:pPr marL="0" lvl="1" defTabSz="1061355">
              <a:lnSpc>
                <a:spcPct val="90000"/>
              </a:lnSpc>
              <a:spcBef>
                <a:spcPct val="0"/>
              </a:spcBef>
              <a:spcAft>
                <a:spcPct val="15000"/>
              </a:spcAft>
            </a:pPr>
            <a:endParaRPr lang="en-US" dirty="0">
              <a:solidFill>
                <a:srgbClr val="1F497D">
                  <a:lumMod val="75000"/>
                </a:srgbClr>
              </a:solidFill>
              <a:cs typeface="Calibri" pitchFamily="34" charset="0"/>
            </a:endParaRPr>
          </a:p>
        </p:txBody>
      </p:sp>
      <p:graphicFrame>
        <p:nvGraphicFramePr>
          <p:cNvPr id="6" name="Diagram 5"/>
          <p:cNvGraphicFramePr/>
          <p:nvPr>
            <p:extLst>
              <p:ext uri="{D42A27DB-BD31-4B8C-83A1-F6EECF244321}">
                <p14:modId xmlns:p14="http://schemas.microsoft.com/office/powerpoint/2010/main" val="2325915009"/>
              </p:ext>
            </p:extLst>
          </p:nvPr>
        </p:nvGraphicFramePr>
        <p:xfrm>
          <a:off x="1117601" y="962255"/>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61709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158317" y="74660"/>
            <a:ext cx="3223710"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Επιλέξιμες Χώρες</a:t>
            </a:r>
            <a:endParaRPr kumimoji="0" lang="en-GB" sz="28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Rectangle 2"/>
          <p:cNvSpPr/>
          <p:nvPr/>
        </p:nvSpPr>
        <p:spPr>
          <a:xfrm>
            <a:off x="572868" y="1295834"/>
            <a:ext cx="9093645" cy="1828193"/>
          </a:xfrm>
          <a:prstGeom prst="rect">
            <a:avLst/>
          </a:prstGeom>
        </p:spPr>
        <p:txBody>
          <a:bodyPr wrap="square">
            <a:spAutoFit/>
          </a:bodyPr>
          <a:lstStyle/>
          <a:p>
            <a:pPr marL="342900" marR="0" lvl="1" indent="-342900" algn="l" defTabSz="1061355" rtl="0" eaLnBrk="1" fontAlgn="auto" latinLnBrk="0" hangingPunct="1">
              <a:lnSpc>
                <a:spcPct val="90000"/>
              </a:lnSpc>
              <a:spcBef>
                <a:spcPct val="0"/>
              </a:spcBef>
              <a:spcAft>
                <a:spcPct val="15000"/>
              </a:spcAft>
              <a:buClrTx/>
              <a:buSzTx/>
              <a:buFont typeface="Wingdings" panose="05000000000000000000" pitchFamily="2" charset="2"/>
              <a:buChar char="ü"/>
              <a:tabLst/>
              <a:defRPr/>
            </a:pPr>
            <a:endParaRPr kumimoji="0" lang="en-GB" sz="2000" b="0" i="0" u="none" strike="noStrike" kern="1200" cap="none" spc="0" normalizeH="0" baseline="0" noProof="0" dirty="0">
              <a:ln>
                <a:noFill/>
              </a:ln>
              <a:solidFill>
                <a:srgbClr val="002060"/>
              </a:solidFill>
              <a:effectLst/>
              <a:uLnTx/>
              <a:uFillTx/>
              <a:latin typeface="Calibri" panose="020F0502020204030204"/>
              <a:ea typeface="+mn-ea"/>
              <a:cs typeface="Calibri" pitchFamily="34" charset="0"/>
            </a:endParaRPr>
          </a:p>
          <a:p>
            <a:pPr marL="457200" marR="0" lvl="1" indent="-457200" algn="l" defTabSz="1061355" rtl="0" eaLnBrk="1" fontAlgn="auto" latinLnBrk="0" hangingPunct="1">
              <a:lnSpc>
                <a:spcPct val="90000"/>
              </a:lnSpc>
              <a:spcBef>
                <a:spcPct val="0"/>
              </a:spcBef>
              <a:spcAft>
                <a:spcPct val="15000"/>
              </a:spcAft>
              <a:buClrTx/>
              <a:buSzTx/>
              <a:buFont typeface="+mj-lt"/>
              <a:buAutoNum type="arabicPeriod"/>
              <a:tabLst/>
              <a:defRPr/>
            </a:pPr>
            <a:r>
              <a:rPr kumimoji="0" lang="en-GB" sz="1800" b="1" i="0" u="none" strike="noStrike" kern="1200" cap="none" spc="0" normalizeH="0" baseline="0" noProof="0" dirty="0">
                <a:ln>
                  <a:noFill/>
                </a:ln>
                <a:solidFill>
                  <a:prstClr val="white"/>
                </a:solidFill>
                <a:effectLst/>
                <a:uLnTx/>
                <a:uFillTx/>
                <a:latin typeface="Calibri" panose="020F0502020204030204"/>
                <a:ea typeface="+mn-ea"/>
                <a:cs typeface="+mn-cs"/>
              </a:rPr>
              <a:t>LOREM IPSUM</a:t>
            </a:r>
          </a:p>
          <a:p>
            <a:pPr marL="457200" marR="0" lvl="1" indent="-457200" algn="l" defTabSz="1061355" rtl="0" eaLnBrk="1" fontAlgn="auto" latinLnBrk="0" hangingPunct="1">
              <a:lnSpc>
                <a:spcPct val="90000"/>
              </a:lnSpc>
              <a:spcBef>
                <a:spcPct val="0"/>
              </a:spcBef>
              <a:spcAft>
                <a:spcPct val="15000"/>
              </a:spcAft>
              <a:buClrTx/>
              <a:buSzTx/>
              <a:buFont typeface="+mj-lt"/>
              <a:buAutoNum type="arabicPeriod"/>
              <a:tabLst/>
              <a:defRPr/>
            </a:pPr>
            <a:r>
              <a:rPr kumimoji="0" lang="en-GB" sz="1800" b="1" i="0" u="none" strike="noStrike" kern="1200" cap="none" spc="0" normalizeH="0" baseline="0" noProof="0" dirty="0">
                <a:ln>
                  <a:noFill/>
                </a:ln>
                <a:solidFill>
                  <a:prstClr val="white"/>
                </a:solidFill>
                <a:effectLst/>
                <a:uLnTx/>
                <a:uFillTx/>
                <a:latin typeface="Calibri" panose="020F0502020204030204"/>
                <a:ea typeface="+mn-ea"/>
                <a:cs typeface="+mn-cs"/>
              </a:rPr>
              <a:t>LOREM IPSUM</a:t>
            </a:r>
          </a:p>
          <a:p>
            <a:pPr marL="457200" marR="0" lvl="1" indent="-457200" algn="l" defTabSz="1061355" rtl="0" eaLnBrk="1" fontAlgn="auto" latinLnBrk="0" hangingPunct="1">
              <a:lnSpc>
                <a:spcPct val="90000"/>
              </a:lnSpc>
              <a:spcBef>
                <a:spcPct val="0"/>
              </a:spcBef>
              <a:spcAft>
                <a:spcPct val="15000"/>
              </a:spcAft>
              <a:buClrTx/>
              <a:buSzTx/>
              <a:buFont typeface="+mj-lt"/>
              <a:buAutoNum type="arabicPeriod"/>
              <a:tabLst/>
              <a:defRPr/>
            </a:pPr>
            <a:r>
              <a:rPr kumimoji="0" lang="en-GB" sz="1800" b="1" i="0" u="none" strike="noStrike" kern="1200" cap="none" spc="0" normalizeH="0" baseline="0" noProof="0" dirty="0">
                <a:ln>
                  <a:noFill/>
                </a:ln>
                <a:solidFill>
                  <a:prstClr val="white"/>
                </a:solidFill>
                <a:effectLst/>
                <a:uLnTx/>
                <a:uFillTx/>
                <a:latin typeface="Calibri" panose="020F0502020204030204"/>
                <a:ea typeface="+mn-ea"/>
                <a:cs typeface="+mn-cs"/>
              </a:rPr>
              <a:t>LOREM IPSUM</a:t>
            </a:r>
          </a:p>
          <a:p>
            <a:pPr marL="457200" marR="0" lvl="1" indent="-457200" algn="l" defTabSz="1061355" rtl="0" eaLnBrk="1" fontAlgn="auto" latinLnBrk="0" hangingPunct="1">
              <a:lnSpc>
                <a:spcPct val="90000"/>
              </a:lnSpc>
              <a:spcBef>
                <a:spcPct val="0"/>
              </a:spcBef>
              <a:spcAft>
                <a:spcPct val="15000"/>
              </a:spcAft>
              <a:buClrTx/>
              <a:buSzTx/>
              <a:buFont typeface="+mj-lt"/>
              <a:buAutoNum type="arabicPeriod"/>
              <a:tabLst/>
              <a:defRPr/>
            </a:pPr>
            <a:endParaRPr kumimoji="0" lang="en-GB" sz="1800" b="0" i="0" u="none" strike="noStrike" kern="1200" cap="none" spc="0" normalizeH="0" baseline="0" noProof="0" dirty="0">
              <a:ln>
                <a:noFill/>
              </a:ln>
              <a:solidFill>
                <a:srgbClr val="1F497D">
                  <a:lumMod val="75000"/>
                </a:srgbClr>
              </a:solidFill>
              <a:effectLst/>
              <a:uLnTx/>
              <a:uFillTx/>
              <a:latin typeface="Calibri" panose="020F0502020204030204"/>
              <a:ea typeface="+mn-ea"/>
              <a:cs typeface="Calibri" pitchFamily="34" charset="0"/>
            </a:endParaRPr>
          </a:p>
          <a:p>
            <a:pPr marL="0" marR="0" lvl="1" indent="0" algn="l" defTabSz="1061355" rtl="0" eaLnBrk="1" fontAlgn="auto" latinLnBrk="0" hangingPunct="1">
              <a:lnSpc>
                <a:spcPct val="90000"/>
              </a:lnSpc>
              <a:spcBef>
                <a:spcPct val="0"/>
              </a:spcBef>
              <a:spcAft>
                <a:spcPct val="15000"/>
              </a:spcAft>
              <a:buClrTx/>
              <a:buSzTx/>
              <a:buFontTx/>
              <a:buNone/>
              <a:tabLst/>
              <a:defRPr/>
            </a:pPr>
            <a:endParaRPr kumimoji="0" lang="en-US" sz="1800" b="0" i="0" u="none" strike="noStrike" kern="1200" cap="none" spc="0" normalizeH="0" baseline="0" noProof="0" dirty="0">
              <a:ln>
                <a:noFill/>
              </a:ln>
              <a:solidFill>
                <a:srgbClr val="1F497D">
                  <a:lumMod val="75000"/>
                </a:srgbClr>
              </a:solidFill>
              <a:effectLst/>
              <a:uLnTx/>
              <a:uFillTx/>
              <a:latin typeface="Calibri" panose="020F0502020204030204"/>
              <a:ea typeface="+mn-ea"/>
              <a:cs typeface="Calibri" pitchFamily="34" charset="0"/>
            </a:endParaRPr>
          </a:p>
        </p:txBody>
      </p:sp>
      <p:sp>
        <p:nvSpPr>
          <p:cNvPr id="6" name="Rectangle 5"/>
          <p:cNvSpPr/>
          <p:nvPr/>
        </p:nvSpPr>
        <p:spPr>
          <a:xfrm>
            <a:off x="158317" y="736034"/>
            <a:ext cx="11293804" cy="6001643"/>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200" b="1" i="0" u="sng"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X</a:t>
            </a:r>
            <a:r>
              <a:rPr kumimoji="0" lang="el-GR" sz="2200" b="1" i="0" u="sng"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ώρες που συμμετέχουν πλήρως σε όλες τις Δράσεις του Προγράμματος είναι οι:</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1"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endParaRP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l-GR" sz="2000" b="1"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27 Χώρες – </a:t>
            </a:r>
            <a:r>
              <a:rPr kumimoji="0" lang="el-GR" sz="2000" b="1" i="0" u="none" strike="noStrike" kern="0" cap="none" spc="0" normalizeH="0" baseline="0" noProof="0" dirty="0" err="1">
                <a:ln>
                  <a:noFill/>
                </a:ln>
                <a:solidFill>
                  <a:prstClr val="black"/>
                </a:solidFill>
                <a:effectLst/>
                <a:uLnTx/>
                <a:uFillTx/>
                <a:latin typeface="Calibri" panose="020F0502020204030204"/>
                <a:ea typeface="Verdana" panose="020B0604030504040204" pitchFamily="34" charset="0"/>
                <a:cs typeface="+mn-cs"/>
              </a:rPr>
              <a:t>Κράτ</a:t>
            </a:r>
            <a:r>
              <a:rPr kumimoji="0" lang="el-GR" sz="2000" b="1"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η Μέλη της Ευρωπαϊκής Ένωσης</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1000" b="1"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1000" b="1"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endParaRP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l-GR" sz="2000" b="1"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Χώρες Ευρωπαϊκού Οικονομικού Χώρου (ΕΟΧ):</a:t>
            </a: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Ισλανδία</a:t>
            </a: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l-GR" sz="1800" b="0" i="0" u="none" strike="noStrike" kern="0" cap="none" spc="0" normalizeH="0" baseline="0" noProof="0" dirty="0" err="1">
                <a:ln>
                  <a:noFill/>
                </a:ln>
                <a:solidFill>
                  <a:prstClr val="black"/>
                </a:solidFill>
                <a:effectLst/>
                <a:uLnTx/>
                <a:uFillTx/>
                <a:latin typeface="Calibri" panose="020F0502020204030204"/>
                <a:ea typeface="Verdana" panose="020B0604030504040204" pitchFamily="34" charset="0"/>
                <a:cs typeface="+mn-cs"/>
              </a:rPr>
              <a:t>Λίχτενστάιν</a:t>
            </a:r>
            <a:endPar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endParaRP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Νορβηγία</a:t>
            </a:r>
            <a:endParaRPr kumimoji="0" lang="el-GR" sz="1800" b="1"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1000" b="1"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endParaRP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l-GR" sz="2000" b="1"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Υποψήφιες προς ένταξη στην ΕΕ χώρες:</a:t>
            </a: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Τουρκία</a:t>
            </a: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Βόρεια Μακεδονία</a:t>
            </a: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Σερβία</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19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l-GR" sz="2200" b="1" i="0" u="sng"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Τρίτες Χώρες που συμμετέχουν </a:t>
            </a:r>
            <a:r>
              <a:rPr kumimoji="0" lang="el-GR" sz="2200" b="1" i="0" u="sng" strike="noStrike" kern="0" cap="none" spc="0" normalizeH="0" baseline="0" noProof="0" dirty="0">
                <a:ln>
                  <a:noFill/>
                </a:ln>
                <a:solidFill>
                  <a:srgbClr val="008080"/>
                </a:solidFill>
                <a:effectLst/>
                <a:uLnTx/>
                <a:uFillTx/>
                <a:latin typeface="Calibri" panose="020F0502020204030204"/>
                <a:ea typeface="Verdana" panose="020B0604030504040204" pitchFamily="34" charset="0"/>
                <a:cs typeface="+mn-cs"/>
              </a:rPr>
              <a:t>μόνο</a:t>
            </a:r>
            <a:r>
              <a:rPr kumimoji="0" lang="el-GR" sz="2200" b="1" i="0" u="sng"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 σε κάποιες Δράσεις του Προγράμματος:</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Βασική Δράση 1</a:t>
            </a:r>
            <a:r>
              <a:rPr kumimoji="0" lang="en-US"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 – </a:t>
            </a:r>
            <a:r>
              <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Μόνο στους τομείς της Τριτοβάθμιας Εκπαίδευσης &amp; της ΕΕΚ</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Βασική Δράση 2 –</a:t>
            </a:r>
            <a:r>
              <a:rPr kumimoji="0" lang="en-GB"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 </a:t>
            </a:r>
            <a:r>
              <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Μόνο στις Συμπράξεις Συνεργασίας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1500" b="0" i="1"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4" name="Right Brace 3">
            <a:extLst>
              <a:ext uri="{FF2B5EF4-FFF2-40B4-BE49-F238E27FC236}">
                <a16:creationId xmlns:a16="http://schemas.microsoft.com/office/drawing/2014/main" id="{0388396A-9624-6D3B-0DCA-DC18CC297FC2}"/>
              </a:ext>
            </a:extLst>
          </p:cNvPr>
          <p:cNvSpPr/>
          <p:nvPr/>
        </p:nvSpPr>
        <p:spPr>
          <a:xfrm>
            <a:off x="5562072" y="2063482"/>
            <a:ext cx="804811" cy="2596199"/>
          </a:xfrm>
          <a:prstGeom prst="rightBrace">
            <a:avLst>
              <a:gd name="adj1" fmla="val 18801"/>
              <a:gd name="adj2" fmla="val 50000"/>
            </a:avLst>
          </a:prstGeom>
          <a:ln w="19050">
            <a:solidFill>
              <a:srgbClr val="00808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D28DED1C-1ED3-0D6B-F64A-C74859F4B5CC}"/>
              </a:ext>
            </a:extLst>
          </p:cNvPr>
          <p:cNvSpPr txBox="1"/>
          <p:nvPr/>
        </p:nvSpPr>
        <p:spPr>
          <a:xfrm>
            <a:off x="6096000" y="2961325"/>
            <a:ext cx="2727013"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noFill/>
                </a:ln>
                <a:solidFill>
                  <a:srgbClr val="008080"/>
                </a:solidFill>
                <a:effectLst/>
                <a:uLnTx/>
                <a:uFillTx/>
                <a:latin typeface="Calibri" panose="020F0502020204030204"/>
                <a:ea typeface="+mn-ea"/>
                <a:cs typeface="+mn-cs"/>
              </a:rPr>
              <a:t>Τρίτες Χώρες Συνδεδεμένες με το Πρόγραμμα</a:t>
            </a:r>
          </a:p>
        </p:txBody>
      </p:sp>
      <p:sp>
        <p:nvSpPr>
          <p:cNvPr id="7" name="Rectangle 6">
            <a:extLst>
              <a:ext uri="{FF2B5EF4-FFF2-40B4-BE49-F238E27FC236}">
                <a16:creationId xmlns:a16="http://schemas.microsoft.com/office/drawing/2014/main" id="{3D56ADA3-2EBB-A723-E388-DC99C39DB0C5}"/>
              </a:ext>
            </a:extLst>
          </p:cNvPr>
          <p:cNvSpPr/>
          <p:nvPr/>
        </p:nvSpPr>
        <p:spPr>
          <a:xfrm>
            <a:off x="158317" y="6226752"/>
            <a:ext cx="8022324" cy="646331"/>
          </a:xfrm>
          <a:prstGeom prst="rect">
            <a:avLst/>
          </a:prstGeom>
        </p:spPr>
        <p:txBody>
          <a:bodyPr wrap="square">
            <a:sp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l-GR" sz="1800" b="0" i="1" u="none" strike="noStrike" kern="1200" cap="none" spc="0" normalizeH="0" baseline="0" noProof="0" dirty="0">
                <a:ln>
                  <a:noFill/>
                </a:ln>
                <a:solidFill>
                  <a:srgbClr val="008080"/>
                </a:solidFill>
                <a:effectLst/>
                <a:uLnTx/>
                <a:uFillTx/>
                <a:latin typeface="Calibri" panose="020F0502020204030204"/>
                <a:ea typeface="+mn-ea"/>
                <a:cs typeface="+mn-cs"/>
              </a:rPr>
              <a:t>Η συμμετοχή τους θεωρείται επαρκώς αιτιολογημένη μόνο όταν προσδίδει </a:t>
            </a:r>
            <a:r>
              <a:rPr kumimoji="0" lang="el-GR" sz="1800" b="0" i="1" u="sng" strike="noStrike" kern="1200" cap="none" spc="0" normalizeH="0" baseline="0" noProof="0" dirty="0">
                <a:ln>
                  <a:noFill/>
                </a:ln>
                <a:solidFill>
                  <a:srgbClr val="008080"/>
                </a:solidFill>
                <a:effectLst/>
                <a:uLnTx/>
                <a:uFillTx/>
                <a:latin typeface="Calibri" panose="020F0502020204030204"/>
                <a:ea typeface="+mn-ea"/>
                <a:cs typeface="+mn-cs"/>
              </a:rPr>
              <a:t>αξία</a:t>
            </a:r>
            <a:r>
              <a:rPr kumimoji="0" lang="el-GR" sz="1800" b="0" i="1" u="none" strike="noStrike" kern="1200" cap="none" spc="0" normalizeH="0" baseline="0" noProof="0" dirty="0">
                <a:ln>
                  <a:noFill/>
                </a:ln>
                <a:solidFill>
                  <a:srgbClr val="008080"/>
                </a:solidFill>
                <a:effectLst/>
                <a:uLnTx/>
                <a:uFillTx/>
                <a:latin typeface="Calibri" panose="020F0502020204030204"/>
                <a:ea typeface="+mn-ea"/>
                <a:cs typeface="+mn-cs"/>
              </a:rPr>
              <a:t> στο Σχέδιο και είναι προς το συμφέρον της ΕΕ.</a:t>
            </a:r>
          </a:p>
        </p:txBody>
      </p:sp>
      <p:sp>
        <p:nvSpPr>
          <p:cNvPr id="8" name="Right Brace 7">
            <a:extLst>
              <a:ext uri="{FF2B5EF4-FFF2-40B4-BE49-F238E27FC236}">
                <a16:creationId xmlns:a16="http://schemas.microsoft.com/office/drawing/2014/main" id="{107DAA32-A486-DAE9-0E78-56B5667CE54B}"/>
              </a:ext>
            </a:extLst>
          </p:cNvPr>
          <p:cNvSpPr/>
          <p:nvPr/>
        </p:nvSpPr>
        <p:spPr>
          <a:xfrm>
            <a:off x="7778235" y="5451725"/>
            <a:ext cx="804811" cy="1352737"/>
          </a:xfrm>
          <a:prstGeom prst="rightBrace">
            <a:avLst>
              <a:gd name="adj1" fmla="val 18801"/>
              <a:gd name="adj2" fmla="val 50000"/>
            </a:avLst>
          </a:prstGeom>
          <a:ln w="19050">
            <a:solidFill>
              <a:srgbClr val="00808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B5B9842F-059B-96A5-D93F-D9501CD7EA86}"/>
              </a:ext>
            </a:extLst>
          </p:cNvPr>
          <p:cNvSpPr txBox="1"/>
          <p:nvPr/>
        </p:nvSpPr>
        <p:spPr>
          <a:xfrm>
            <a:off x="8214639" y="5814347"/>
            <a:ext cx="2550976"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noFill/>
                </a:ln>
                <a:solidFill>
                  <a:srgbClr val="008080"/>
                </a:solidFill>
                <a:effectLst/>
                <a:uLnTx/>
                <a:uFillTx/>
                <a:latin typeface="Calibri" panose="020F0502020204030204"/>
                <a:ea typeface="+mn-ea"/>
                <a:cs typeface="+mn-cs"/>
              </a:rPr>
              <a:t>Τρίτες Χώρες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noFill/>
                </a:ln>
                <a:solidFill>
                  <a:srgbClr val="008080"/>
                </a:solidFill>
                <a:effectLst/>
                <a:uLnTx/>
                <a:uFillTx/>
                <a:latin typeface="Calibri" panose="020F0502020204030204"/>
                <a:ea typeface="+mn-ea"/>
                <a:cs typeface="+mn-cs"/>
              </a:rPr>
              <a:t>Μη Συνδεδεμένες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noFill/>
                </a:ln>
                <a:solidFill>
                  <a:srgbClr val="008080"/>
                </a:solidFill>
                <a:effectLst/>
                <a:uLnTx/>
                <a:uFillTx/>
                <a:latin typeface="Calibri" panose="020F0502020204030204"/>
                <a:ea typeface="+mn-ea"/>
                <a:cs typeface="+mn-cs"/>
              </a:rPr>
              <a:t>με το Πρόγραμμα</a:t>
            </a:r>
          </a:p>
        </p:txBody>
      </p:sp>
    </p:spTree>
    <p:extLst>
      <p:ext uri="{BB962C8B-B14F-4D97-AF65-F5344CB8AC3E}">
        <p14:creationId xmlns:p14="http://schemas.microsoft.com/office/powerpoint/2010/main" val="1540668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206471" y="0"/>
            <a:ext cx="12064181" cy="707886"/>
          </a:xfrm>
          <a:prstGeom prst="rect">
            <a:avLst/>
          </a:prstGeom>
          <a:noFill/>
        </p:spPr>
        <p:txBody>
          <a:bodyPr wrap="square" rtlCol="0">
            <a:spAutoFit/>
          </a:bodyPr>
          <a:lstStyle/>
          <a:p>
            <a:r>
              <a:rPr lang="el-GR" sz="2200" b="1" dirty="0">
                <a:solidFill>
                  <a:schemeClr val="bg1"/>
                </a:solidFill>
              </a:rPr>
              <a:t>ΚΟΝΔΥΛΙ ΓΙΑ ΚΥΠΡΙΟΥΣ ΔΙΚΑΙΟΥΧΟΥΣ ΓΙΑ ΤΗΝ ΠΡΟΣΚΛΗΣΗ 202</a:t>
            </a:r>
            <a:r>
              <a:rPr lang="en-GB" sz="2200" b="1" dirty="0">
                <a:solidFill>
                  <a:schemeClr val="bg1"/>
                </a:solidFill>
              </a:rPr>
              <a:t>4</a:t>
            </a:r>
            <a:endParaRPr lang="el-GR" sz="2200" b="1" dirty="0">
              <a:solidFill>
                <a:schemeClr val="bg1"/>
              </a:solidFill>
            </a:endParaRPr>
          </a:p>
          <a:p>
            <a:r>
              <a:rPr lang="el-GR" sz="1700" b="1" dirty="0">
                <a:solidFill>
                  <a:schemeClr val="bg1"/>
                </a:solidFill>
              </a:rPr>
              <a:t>Αποκεντρωμένες Δράσεις - Τομείς Εκπαίδευσης, Κατάρτισης, Νεολαίας και Αθλητισμού</a:t>
            </a:r>
          </a:p>
        </p:txBody>
      </p:sp>
      <p:sp>
        <p:nvSpPr>
          <p:cNvPr id="3" name="Rectangle 2"/>
          <p:cNvSpPr/>
          <p:nvPr/>
        </p:nvSpPr>
        <p:spPr>
          <a:xfrm>
            <a:off x="572868" y="1295834"/>
            <a:ext cx="9093645" cy="1828193"/>
          </a:xfrm>
          <a:prstGeom prst="rect">
            <a:avLst/>
          </a:prstGeom>
        </p:spPr>
        <p:txBody>
          <a:bodyPr wrap="square">
            <a:spAutoFit/>
          </a:bodyPr>
          <a:lstStyle/>
          <a:p>
            <a:pPr marL="342900" lvl="1" indent="-342900" defTabSz="1061355">
              <a:lnSpc>
                <a:spcPct val="90000"/>
              </a:lnSpc>
              <a:spcBef>
                <a:spcPct val="0"/>
              </a:spcBef>
              <a:spcAft>
                <a:spcPct val="15000"/>
              </a:spcAft>
              <a:buFont typeface="Wingdings" panose="05000000000000000000" pitchFamily="2" charset="2"/>
              <a:buChar char="ü"/>
            </a:pPr>
            <a:endParaRPr lang="en-GB" sz="2000" dirty="0">
              <a:solidFill>
                <a:srgbClr val="002060"/>
              </a:solidFill>
              <a:cs typeface="Calibri" pitchFamily="34" charset="0"/>
            </a:endParaRPr>
          </a:p>
          <a:p>
            <a:pPr lvl="1" indent="-457200" defTabSz="1061355">
              <a:lnSpc>
                <a:spcPct val="90000"/>
              </a:lnSpc>
              <a:spcBef>
                <a:spcPct val="0"/>
              </a:spcBef>
              <a:spcAft>
                <a:spcPct val="15000"/>
              </a:spcAft>
              <a:buFont typeface="+mj-lt"/>
              <a:buAutoNum type="arabicPeriod"/>
            </a:pPr>
            <a:r>
              <a:rPr lang="en-GB" b="1" dirty="0">
                <a:solidFill>
                  <a:schemeClr val="bg1"/>
                </a:solidFill>
              </a:rPr>
              <a:t>LOREM IPSUM</a:t>
            </a:r>
          </a:p>
          <a:p>
            <a:pPr lvl="1" indent="-457200" defTabSz="1061355">
              <a:lnSpc>
                <a:spcPct val="90000"/>
              </a:lnSpc>
              <a:spcBef>
                <a:spcPct val="0"/>
              </a:spcBef>
              <a:spcAft>
                <a:spcPct val="15000"/>
              </a:spcAft>
              <a:buFont typeface="+mj-lt"/>
              <a:buAutoNum type="arabicPeriod"/>
            </a:pPr>
            <a:r>
              <a:rPr lang="en-GB" b="1" dirty="0">
                <a:solidFill>
                  <a:schemeClr val="bg1"/>
                </a:solidFill>
              </a:rPr>
              <a:t>LOREM IPSUM</a:t>
            </a:r>
          </a:p>
          <a:p>
            <a:pPr lvl="1" indent="-457200" defTabSz="1061355">
              <a:lnSpc>
                <a:spcPct val="90000"/>
              </a:lnSpc>
              <a:spcBef>
                <a:spcPct val="0"/>
              </a:spcBef>
              <a:spcAft>
                <a:spcPct val="15000"/>
              </a:spcAft>
              <a:buFont typeface="+mj-lt"/>
              <a:buAutoNum type="arabicPeriod"/>
            </a:pPr>
            <a:r>
              <a:rPr lang="en-GB" b="1" dirty="0">
                <a:solidFill>
                  <a:schemeClr val="bg1"/>
                </a:solidFill>
              </a:rPr>
              <a:t>LOREM IPSUM</a:t>
            </a:r>
          </a:p>
          <a:p>
            <a:pPr lvl="1" indent="-457200" defTabSz="1061355">
              <a:lnSpc>
                <a:spcPct val="90000"/>
              </a:lnSpc>
              <a:spcBef>
                <a:spcPct val="0"/>
              </a:spcBef>
              <a:spcAft>
                <a:spcPct val="15000"/>
              </a:spcAft>
              <a:buFont typeface="+mj-lt"/>
              <a:buAutoNum type="arabicPeriod"/>
            </a:pPr>
            <a:endParaRPr lang="en-GB" dirty="0">
              <a:solidFill>
                <a:srgbClr val="1F497D">
                  <a:lumMod val="75000"/>
                </a:srgbClr>
              </a:solidFill>
              <a:cs typeface="Calibri" pitchFamily="34" charset="0"/>
            </a:endParaRPr>
          </a:p>
          <a:p>
            <a:pPr marL="0" lvl="1" defTabSz="1061355">
              <a:lnSpc>
                <a:spcPct val="90000"/>
              </a:lnSpc>
              <a:spcBef>
                <a:spcPct val="0"/>
              </a:spcBef>
              <a:spcAft>
                <a:spcPct val="15000"/>
              </a:spcAft>
            </a:pPr>
            <a:endParaRPr lang="en-US" dirty="0">
              <a:solidFill>
                <a:srgbClr val="1F497D">
                  <a:lumMod val="75000"/>
                </a:srgbClr>
              </a:solidFill>
              <a:cs typeface="Calibri" pitchFamily="34" charset="0"/>
            </a:endParaRPr>
          </a:p>
        </p:txBody>
      </p:sp>
      <p:graphicFrame>
        <p:nvGraphicFramePr>
          <p:cNvPr id="4" name="Table 3">
            <a:extLst>
              <a:ext uri="{FF2B5EF4-FFF2-40B4-BE49-F238E27FC236}">
                <a16:creationId xmlns:a16="http://schemas.microsoft.com/office/drawing/2014/main" id="{E4DA4F91-374B-D325-C0CD-8BDA4AACEA10}"/>
              </a:ext>
            </a:extLst>
          </p:cNvPr>
          <p:cNvGraphicFramePr>
            <a:graphicFrameLocks noGrp="1"/>
          </p:cNvGraphicFramePr>
          <p:nvPr>
            <p:extLst>
              <p:ext uri="{D42A27DB-BD31-4B8C-83A1-F6EECF244321}">
                <p14:modId xmlns:p14="http://schemas.microsoft.com/office/powerpoint/2010/main" val="1472234156"/>
              </p:ext>
            </p:extLst>
          </p:nvPr>
        </p:nvGraphicFramePr>
        <p:xfrm>
          <a:off x="457200" y="762151"/>
          <a:ext cx="9832693" cy="5326133"/>
        </p:xfrm>
        <a:graphic>
          <a:graphicData uri="http://schemas.openxmlformats.org/drawingml/2006/table">
            <a:tbl>
              <a:tblPr firstRow="1" firstCol="1" bandRow="1">
                <a:tableStyleId>{5C22544A-7EE6-4342-B048-85BDC9FD1C3A}</a:tableStyleId>
              </a:tblPr>
              <a:tblGrid>
                <a:gridCol w="2404917">
                  <a:extLst>
                    <a:ext uri="{9D8B030D-6E8A-4147-A177-3AD203B41FA5}">
                      <a16:colId xmlns:a16="http://schemas.microsoft.com/office/drawing/2014/main" val="785708262"/>
                    </a:ext>
                  </a:extLst>
                </a:gridCol>
                <a:gridCol w="2734488">
                  <a:extLst>
                    <a:ext uri="{9D8B030D-6E8A-4147-A177-3AD203B41FA5}">
                      <a16:colId xmlns:a16="http://schemas.microsoft.com/office/drawing/2014/main" val="1456689698"/>
                    </a:ext>
                  </a:extLst>
                </a:gridCol>
                <a:gridCol w="2014303">
                  <a:extLst>
                    <a:ext uri="{9D8B030D-6E8A-4147-A177-3AD203B41FA5}">
                      <a16:colId xmlns:a16="http://schemas.microsoft.com/office/drawing/2014/main" val="2872875448"/>
                    </a:ext>
                  </a:extLst>
                </a:gridCol>
                <a:gridCol w="2678985">
                  <a:extLst>
                    <a:ext uri="{9D8B030D-6E8A-4147-A177-3AD203B41FA5}">
                      <a16:colId xmlns:a16="http://schemas.microsoft.com/office/drawing/2014/main" val="1520028821"/>
                    </a:ext>
                  </a:extLst>
                </a:gridCol>
              </a:tblGrid>
              <a:tr h="820528">
                <a:tc>
                  <a:txBody>
                    <a:bodyPr/>
                    <a:lstStyle/>
                    <a:p>
                      <a:pPr>
                        <a:lnSpc>
                          <a:spcPct val="115000"/>
                        </a:lnSpc>
                        <a:spcAft>
                          <a:spcPts val="1000"/>
                        </a:spcAft>
                      </a:pPr>
                      <a:r>
                        <a:rPr lang="el-GR" sz="1400" dirty="0">
                          <a:effectLst/>
                        </a:rPr>
                        <a:t>Τομέας Εκπαίδευσης</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tc>
                  <a:txBody>
                    <a:bodyPr/>
                    <a:lstStyle/>
                    <a:p>
                      <a:pPr>
                        <a:lnSpc>
                          <a:spcPct val="115000"/>
                        </a:lnSpc>
                        <a:spcAft>
                          <a:spcPts val="1000"/>
                        </a:spcAft>
                      </a:pPr>
                      <a:r>
                        <a:rPr lang="el-GR" sz="1400" dirty="0">
                          <a:effectLst/>
                        </a:rPr>
                        <a:t>Βασική Δράση 1</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tc>
                  <a:txBody>
                    <a:bodyPr/>
                    <a:lstStyle/>
                    <a:p>
                      <a:pPr>
                        <a:lnSpc>
                          <a:spcPct val="115000"/>
                        </a:lnSpc>
                        <a:spcAft>
                          <a:spcPts val="1000"/>
                        </a:spcAft>
                      </a:pPr>
                      <a:r>
                        <a:rPr lang="el-GR" sz="1400" dirty="0">
                          <a:effectLst/>
                        </a:rPr>
                        <a:t>Βασική Δράση 2 </a:t>
                      </a:r>
                      <a:endParaRPr lang="en-GB" sz="1400" dirty="0">
                        <a:effectLst/>
                      </a:endParaRPr>
                    </a:p>
                    <a:p>
                      <a:pPr>
                        <a:lnSpc>
                          <a:spcPct val="115000"/>
                        </a:lnSpc>
                        <a:spcAft>
                          <a:spcPts val="1000"/>
                        </a:spcAft>
                      </a:pPr>
                      <a:r>
                        <a:rPr lang="el-GR" sz="1400" dirty="0">
                          <a:effectLst/>
                        </a:rPr>
                        <a:t>Συμπράξεις Συνεργασίας</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tc>
                  <a:txBody>
                    <a:bodyPr/>
                    <a:lstStyle/>
                    <a:p>
                      <a:pPr>
                        <a:lnSpc>
                          <a:spcPct val="115000"/>
                        </a:lnSpc>
                        <a:spcAft>
                          <a:spcPts val="1000"/>
                        </a:spcAft>
                      </a:pPr>
                      <a:r>
                        <a:rPr lang="el-GR" sz="1400" dirty="0">
                          <a:effectLst/>
                        </a:rPr>
                        <a:t>Βασική Δράση 2 </a:t>
                      </a:r>
                    </a:p>
                    <a:p>
                      <a:pPr>
                        <a:lnSpc>
                          <a:spcPct val="115000"/>
                        </a:lnSpc>
                        <a:spcAft>
                          <a:spcPts val="1000"/>
                        </a:spcAft>
                      </a:pPr>
                      <a:r>
                        <a:rPr lang="el-GR" sz="1400" dirty="0">
                          <a:effectLst/>
                        </a:rPr>
                        <a:t>Συμπράξεις Μικρής Κλίμακας</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extLst>
                  <a:ext uri="{0D108BD9-81ED-4DB2-BD59-A6C34878D82A}">
                    <a16:rowId xmlns:a16="http://schemas.microsoft.com/office/drawing/2014/main" val="1645219577"/>
                  </a:ext>
                </a:extLst>
              </a:tr>
              <a:tr h="1438076">
                <a:tc>
                  <a:txBody>
                    <a:bodyPr/>
                    <a:lstStyle/>
                    <a:p>
                      <a:pPr>
                        <a:lnSpc>
                          <a:spcPct val="115000"/>
                        </a:lnSpc>
                        <a:spcAft>
                          <a:spcPts val="1000"/>
                        </a:spcAft>
                      </a:pPr>
                      <a:r>
                        <a:rPr lang="el-GR" sz="1400" dirty="0">
                          <a:effectLst/>
                        </a:rPr>
                        <a:t>Σχολική Εκπαίδευση</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tc>
                  <a:txBody>
                    <a:bodyPr/>
                    <a:lstStyle/>
                    <a:p>
                      <a:pPr>
                        <a:lnSpc>
                          <a:spcPct val="115000"/>
                        </a:lnSpc>
                        <a:spcAft>
                          <a:spcPts val="1000"/>
                        </a:spcAft>
                      </a:pPr>
                      <a:r>
                        <a:rPr lang="el-GR" sz="1300" dirty="0">
                          <a:effectLst/>
                        </a:rPr>
                        <a:t> </a:t>
                      </a:r>
                      <a:endParaRPr lang="en-GB" sz="1300" dirty="0">
                        <a:effectLst/>
                      </a:endParaRPr>
                    </a:p>
                    <a:p>
                      <a:pPr>
                        <a:lnSpc>
                          <a:spcPct val="115000"/>
                        </a:lnSpc>
                        <a:spcAft>
                          <a:spcPts val="1000"/>
                        </a:spcAft>
                      </a:pPr>
                      <a:r>
                        <a:rPr lang="el-GR" sz="1300" dirty="0">
                          <a:effectLst/>
                        </a:rPr>
                        <a:t>€1.930.052</a:t>
                      </a:r>
                      <a:endParaRPr lang="en-GB" sz="1300" dirty="0">
                        <a:effectLst/>
                      </a:endParaRPr>
                    </a:p>
                    <a:p>
                      <a:pPr>
                        <a:lnSpc>
                          <a:spcPct val="115000"/>
                        </a:lnSpc>
                        <a:spcAft>
                          <a:spcPts val="1000"/>
                        </a:spcAft>
                      </a:pPr>
                      <a:r>
                        <a:rPr lang="el-GR" sz="1300" dirty="0">
                          <a:effectLst/>
                        </a:rPr>
                        <a:t>Διαπιστευμένοι οργ.: €1.158.031</a:t>
                      </a:r>
                      <a:endParaRPr lang="en-GB" sz="1300" dirty="0">
                        <a:effectLst/>
                      </a:endParaRPr>
                    </a:p>
                    <a:p>
                      <a:pPr>
                        <a:lnSpc>
                          <a:spcPct val="115000"/>
                        </a:lnSpc>
                        <a:spcAft>
                          <a:spcPts val="1000"/>
                        </a:spcAft>
                      </a:pPr>
                      <a:r>
                        <a:rPr lang="el-GR" sz="1300" dirty="0">
                          <a:effectLst/>
                        </a:rPr>
                        <a:t>Μη διαπιστευμένοι οργ.: €772.021</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chemeClr val="bg2">
                        <a:lumMod val="90000"/>
                      </a:schemeClr>
                    </a:solidFill>
                  </a:tcPr>
                </a:tc>
                <a:tc>
                  <a:txBody>
                    <a:bodyPr/>
                    <a:lstStyle/>
                    <a:p>
                      <a:pPr>
                        <a:lnSpc>
                          <a:spcPct val="115000"/>
                        </a:lnSpc>
                        <a:spcAft>
                          <a:spcPts val="1000"/>
                        </a:spcAft>
                      </a:pPr>
                      <a:r>
                        <a:rPr lang="el-GR" sz="1300" dirty="0">
                          <a:effectLst/>
                        </a:rPr>
                        <a:t> </a:t>
                      </a:r>
                      <a:endParaRPr lang="en-GB" sz="1300" dirty="0">
                        <a:effectLst/>
                      </a:endParaRPr>
                    </a:p>
                    <a:p>
                      <a:pPr>
                        <a:lnSpc>
                          <a:spcPct val="115000"/>
                        </a:lnSpc>
                        <a:spcAft>
                          <a:spcPts val="1000"/>
                        </a:spcAft>
                      </a:pPr>
                      <a:r>
                        <a:rPr lang="el-GR" sz="1300" dirty="0">
                          <a:effectLst/>
                        </a:rPr>
                        <a:t>€</a:t>
                      </a:r>
                      <a:r>
                        <a:rPr lang="en-GB" sz="1300" dirty="0">
                          <a:effectLst/>
                        </a:rPr>
                        <a:t>6</a:t>
                      </a:r>
                      <a:r>
                        <a:rPr lang="el-GR" sz="1300" dirty="0">
                          <a:effectLst/>
                        </a:rPr>
                        <a:t>21.667</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chemeClr val="bg2">
                        <a:lumMod val="90000"/>
                      </a:schemeClr>
                    </a:solidFill>
                  </a:tcPr>
                </a:tc>
                <a:tc>
                  <a:txBody>
                    <a:bodyPr/>
                    <a:lstStyle/>
                    <a:p>
                      <a:pPr>
                        <a:lnSpc>
                          <a:spcPct val="115000"/>
                        </a:lnSpc>
                        <a:spcAft>
                          <a:spcPts val="1000"/>
                        </a:spcAft>
                      </a:pPr>
                      <a:r>
                        <a:rPr lang="el-GR" sz="1300" dirty="0">
                          <a:effectLst/>
                        </a:rPr>
                        <a:t> </a:t>
                      </a:r>
                      <a:endParaRPr lang="en-GB" sz="1300" dirty="0">
                        <a:effectLst/>
                      </a:endParaRPr>
                    </a:p>
                    <a:p>
                      <a:pPr>
                        <a:lnSpc>
                          <a:spcPct val="115000"/>
                        </a:lnSpc>
                        <a:spcAft>
                          <a:spcPts val="1000"/>
                        </a:spcAft>
                      </a:pPr>
                      <a:r>
                        <a:rPr lang="el-GR" sz="1300" dirty="0">
                          <a:effectLst/>
                        </a:rPr>
                        <a:t>€</a:t>
                      </a:r>
                      <a:r>
                        <a:rPr lang="en-GB" sz="1300" dirty="0">
                          <a:effectLst/>
                        </a:rPr>
                        <a:t>13</a:t>
                      </a:r>
                      <a:r>
                        <a:rPr lang="el-GR" sz="1300" dirty="0">
                          <a:effectLst/>
                        </a:rPr>
                        <a:t>3.405</a:t>
                      </a:r>
                      <a:endParaRPr lang="en-GB" sz="1300" dirty="0">
                        <a:effectLst/>
                      </a:endParaRPr>
                    </a:p>
                    <a:p>
                      <a:pPr>
                        <a:lnSpc>
                          <a:spcPct val="115000"/>
                        </a:lnSpc>
                        <a:spcAft>
                          <a:spcPts val="1000"/>
                        </a:spcAft>
                      </a:pPr>
                      <a:r>
                        <a:rPr lang="el-GR" sz="1300" dirty="0">
                          <a:effectLst/>
                        </a:rPr>
                        <a:t>1</a:t>
                      </a:r>
                      <a:r>
                        <a:rPr lang="el-GR" sz="1300" baseline="30000" dirty="0">
                          <a:effectLst/>
                        </a:rPr>
                        <a:t>η</a:t>
                      </a:r>
                      <a:r>
                        <a:rPr lang="el-GR" sz="1300" dirty="0">
                          <a:effectLst/>
                        </a:rPr>
                        <a:t> προθεσμία: €80.043</a:t>
                      </a:r>
                      <a:endParaRPr lang="en-GB" sz="1300" dirty="0">
                        <a:effectLst/>
                      </a:endParaRPr>
                    </a:p>
                    <a:p>
                      <a:pPr>
                        <a:lnSpc>
                          <a:spcPct val="115000"/>
                        </a:lnSpc>
                        <a:spcAft>
                          <a:spcPts val="1000"/>
                        </a:spcAft>
                      </a:pPr>
                      <a:r>
                        <a:rPr lang="el-GR" sz="1300" dirty="0">
                          <a:effectLst/>
                        </a:rPr>
                        <a:t>2</a:t>
                      </a:r>
                      <a:r>
                        <a:rPr lang="el-GR" sz="1300" baseline="30000" dirty="0">
                          <a:effectLst/>
                        </a:rPr>
                        <a:t>η</a:t>
                      </a:r>
                      <a:r>
                        <a:rPr lang="el-GR" sz="1300" dirty="0">
                          <a:effectLst/>
                        </a:rPr>
                        <a:t> προθεσμία:  €53.362</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chemeClr val="bg2">
                        <a:lumMod val="90000"/>
                      </a:schemeClr>
                    </a:solidFill>
                  </a:tcPr>
                </a:tc>
                <a:extLst>
                  <a:ext uri="{0D108BD9-81ED-4DB2-BD59-A6C34878D82A}">
                    <a16:rowId xmlns:a16="http://schemas.microsoft.com/office/drawing/2014/main" val="2279351029"/>
                  </a:ext>
                </a:extLst>
              </a:tr>
              <a:tr h="979600">
                <a:tc>
                  <a:txBody>
                    <a:bodyPr/>
                    <a:lstStyle/>
                    <a:p>
                      <a:pPr>
                        <a:lnSpc>
                          <a:spcPct val="115000"/>
                        </a:lnSpc>
                        <a:spcAft>
                          <a:spcPts val="1000"/>
                        </a:spcAft>
                      </a:pPr>
                      <a:r>
                        <a:rPr lang="el-GR" sz="1400" dirty="0">
                          <a:effectLst/>
                        </a:rPr>
                        <a:t>Τριτοβάθμια Εκπαίδευση – Κινητικότητα μεταξύ Χωρών του Προγράμματος</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tc>
                  <a:txBody>
                    <a:bodyPr/>
                    <a:lstStyle/>
                    <a:p>
                      <a:pPr>
                        <a:lnSpc>
                          <a:spcPct val="115000"/>
                        </a:lnSpc>
                        <a:spcAft>
                          <a:spcPts val="1000"/>
                        </a:spcAft>
                      </a:pPr>
                      <a:r>
                        <a:rPr lang="el-GR" sz="1300" dirty="0">
                          <a:effectLst/>
                        </a:rPr>
                        <a:t> </a:t>
                      </a:r>
                      <a:endParaRPr lang="en-GB" sz="1300" dirty="0">
                        <a:effectLst/>
                      </a:endParaRPr>
                    </a:p>
                    <a:p>
                      <a:pPr>
                        <a:lnSpc>
                          <a:spcPct val="115000"/>
                        </a:lnSpc>
                        <a:spcAft>
                          <a:spcPts val="1000"/>
                        </a:spcAft>
                      </a:pPr>
                      <a:r>
                        <a:rPr lang="el-GR" sz="1300" dirty="0">
                          <a:effectLst/>
                        </a:rPr>
                        <a:t>€5.393.860</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tc>
                <a:tc>
                  <a:txBody>
                    <a:bodyPr/>
                    <a:lstStyle/>
                    <a:p>
                      <a:pPr>
                        <a:lnSpc>
                          <a:spcPct val="115000"/>
                        </a:lnSpc>
                        <a:spcAft>
                          <a:spcPts val="1000"/>
                        </a:spcAft>
                      </a:pPr>
                      <a:r>
                        <a:rPr lang="el-GR" sz="1300" dirty="0">
                          <a:effectLst/>
                        </a:rPr>
                        <a:t> </a:t>
                      </a:r>
                      <a:endParaRPr lang="en-GB" sz="1300" dirty="0">
                        <a:effectLst/>
                      </a:endParaRPr>
                    </a:p>
                    <a:p>
                      <a:pPr>
                        <a:lnSpc>
                          <a:spcPct val="115000"/>
                        </a:lnSpc>
                        <a:spcAft>
                          <a:spcPts val="1000"/>
                        </a:spcAft>
                      </a:pPr>
                      <a:r>
                        <a:rPr lang="el-GR" sz="1300" dirty="0">
                          <a:effectLst/>
                        </a:rPr>
                        <a:t>€711.113</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tc>
                <a:tc>
                  <a:txBody>
                    <a:bodyPr/>
                    <a:lstStyle/>
                    <a:p>
                      <a:pPr>
                        <a:lnSpc>
                          <a:spcPct val="115000"/>
                        </a:lnSpc>
                        <a:spcAft>
                          <a:spcPts val="1000"/>
                        </a:spcAft>
                      </a:pPr>
                      <a:r>
                        <a:rPr lang="el-GR" sz="1300">
                          <a:effectLst/>
                        </a:rPr>
                        <a:t> </a:t>
                      </a:r>
                      <a:endParaRPr lang="en-GB" sz="1300">
                        <a:effectLst/>
                      </a:endParaRPr>
                    </a:p>
                    <a:p>
                      <a:pPr>
                        <a:lnSpc>
                          <a:spcPct val="115000"/>
                        </a:lnSpc>
                        <a:spcAft>
                          <a:spcPts val="1000"/>
                        </a:spcAft>
                      </a:pPr>
                      <a:r>
                        <a:rPr lang="el-GR" sz="1300">
                          <a:effectLst/>
                        </a:rPr>
                        <a:t>Δεν εφαρμόζεται</a:t>
                      </a:r>
                      <a:endParaRPr lang="en-GB" sz="130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tc>
                <a:extLst>
                  <a:ext uri="{0D108BD9-81ED-4DB2-BD59-A6C34878D82A}">
                    <a16:rowId xmlns:a16="http://schemas.microsoft.com/office/drawing/2014/main" val="223187207"/>
                  </a:ext>
                </a:extLst>
              </a:tr>
              <a:tr h="649853">
                <a:tc>
                  <a:txBody>
                    <a:bodyPr/>
                    <a:lstStyle/>
                    <a:p>
                      <a:pPr>
                        <a:lnSpc>
                          <a:spcPct val="115000"/>
                        </a:lnSpc>
                        <a:spcAft>
                          <a:spcPts val="1000"/>
                        </a:spcAft>
                      </a:pPr>
                      <a:r>
                        <a:rPr lang="el-GR" sz="1400" dirty="0">
                          <a:effectLst/>
                        </a:rPr>
                        <a:t>Τριτοβάθμια Εκπαίδευση – Διεθνής Κινητικότητα</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tc>
                  <a:txBody>
                    <a:bodyPr/>
                    <a:lstStyle/>
                    <a:p>
                      <a:pPr>
                        <a:lnSpc>
                          <a:spcPct val="115000"/>
                        </a:lnSpc>
                        <a:spcAft>
                          <a:spcPts val="1000"/>
                        </a:spcAft>
                      </a:pPr>
                      <a:r>
                        <a:rPr lang="el-GR" sz="1300" dirty="0">
                          <a:effectLst/>
                        </a:rPr>
                        <a:t>€968.980</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chemeClr val="bg2">
                        <a:lumMod val="90000"/>
                      </a:schemeClr>
                    </a:solidFill>
                  </a:tcPr>
                </a:tc>
                <a:tc>
                  <a:txBody>
                    <a:bodyPr/>
                    <a:lstStyle/>
                    <a:p>
                      <a:pPr>
                        <a:lnSpc>
                          <a:spcPct val="115000"/>
                        </a:lnSpc>
                        <a:spcAft>
                          <a:spcPts val="1000"/>
                        </a:spcAft>
                      </a:pPr>
                      <a:r>
                        <a:rPr lang="el-GR" sz="1300" dirty="0">
                          <a:effectLst/>
                        </a:rPr>
                        <a:t> Δεν εφαρμόζεται</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chemeClr val="bg2">
                        <a:lumMod val="90000"/>
                      </a:schemeClr>
                    </a:solidFill>
                  </a:tcPr>
                </a:tc>
                <a:tc>
                  <a:txBody>
                    <a:bodyPr/>
                    <a:lstStyle/>
                    <a:p>
                      <a:pPr>
                        <a:lnSpc>
                          <a:spcPct val="115000"/>
                        </a:lnSpc>
                        <a:spcAft>
                          <a:spcPts val="1000"/>
                        </a:spcAft>
                      </a:pPr>
                      <a:r>
                        <a:rPr lang="el-GR" sz="1300" dirty="0">
                          <a:effectLst/>
                        </a:rPr>
                        <a:t>Δεν εφαρμόζεται</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chemeClr val="bg2">
                        <a:lumMod val="90000"/>
                      </a:schemeClr>
                    </a:solidFill>
                  </a:tcPr>
                </a:tc>
                <a:extLst>
                  <a:ext uri="{0D108BD9-81ED-4DB2-BD59-A6C34878D82A}">
                    <a16:rowId xmlns:a16="http://schemas.microsoft.com/office/drawing/2014/main" val="2517930131"/>
                  </a:ext>
                </a:extLst>
              </a:tr>
              <a:tr h="1438076">
                <a:tc>
                  <a:txBody>
                    <a:bodyPr/>
                    <a:lstStyle/>
                    <a:p>
                      <a:pPr>
                        <a:lnSpc>
                          <a:spcPct val="115000"/>
                        </a:lnSpc>
                        <a:spcAft>
                          <a:spcPts val="1000"/>
                        </a:spcAft>
                      </a:pPr>
                      <a:r>
                        <a:rPr lang="el-GR" sz="1400" dirty="0">
                          <a:effectLst/>
                        </a:rPr>
                        <a:t>Επαγγελματική </a:t>
                      </a:r>
                      <a:r>
                        <a:rPr lang="en-US" sz="1400" dirty="0">
                          <a:effectLst/>
                        </a:rPr>
                        <a:t>E</a:t>
                      </a:r>
                      <a:r>
                        <a:rPr lang="el-GR" sz="1400" dirty="0">
                          <a:effectLst/>
                        </a:rPr>
                        <a:t>κπαίδευση και </a:t>
                      </a:r>
                      <a:r>
                        <a:rPr lang="en-US" sz="1400" dirty="0">
                          <a:effectLst/>
                        </a:rPr>
                        <a:t>K</a:t>
                      </a:r>
                      <a:r>
                        <a:rPr lang="el-GR" sz="1400" dirty="0">
                          <a:effectLst/>
                        </a:rPr>
                        <a:t>ατάρτιση</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tc>
                  <a:txBody>
                    <a:bodyPr/>
                    <a:lstStyle/>
                    <a:p>
                      <a:pPr>
                        <a:lnSpc>
                          <a:spcPct val="115000"/>
                        </a:lnSpc>
                        <a:spcAft>
                          <a:spcPts val="1000"/>
                        </a:spcAft>
                      </a:pPr>
                      <a:r>
                        <a:rPr lang="el-GR" sz="1300" dirty="0">
                          <a:effectLst/>
                        </a:rPr>
                        <a:t> </a:t>
                      </a:r>
                      <a:endParaRPr lang="en-GB" sz="1300" dirty="0">
                        <a:effectLst/>
                      </a:endParaRPr>
                    </a:p>
                    <a:p>
                      <a:pPr>
                        <a:lnSpc>
                          <a:spcPct val="115000"/>
                        </a:lnSpc>
                        <a:spcAft>
                          <a:spcPts val="1000"/>
                        </a:spcAft>
                      </a:pPr>
                      <a:r>
                        <a:rPr lang="el-GR" sz="1300" dirty="0">
                          <a:effectLst/>
                        </a:rPr>
                        <a:t>€2.798.564</a:t>
                      </a:r>
                      <a:endParaRPr lang="en-GB" sz="1300" dirty="0">
                        <a:effectLst/>
                      </a:endParaRPr>
                    </a:p>
                    <a:p>
                      <a:pPr>
                        <a:lnSpc>
                          <a:spcPct val="115000"/>
                        </a:lnSpc>
                        <a:spcAft>
                          <a:spcPts val="1000"/>
                        </a:spcAft>
                      </a:pPr>
                      <a:r>
                        <a:rPr lang="el-GR" sz="1300" dirty="0">
                          <a:effectLst/>
                        </a:rPr>
                        <a:t>Διαπιστευμένοι οργ.: €2.238.851</a:t>
                      </a:r>
                      <a:endParaRPr lang="en-GB" sz="1300" dirty="0">
                        <a:effectLst/>
                      </a:endParaRPr>
                    </a:p>
                    <a:p>
                      <a:pPr>
                        <a:lnSpc>
                          <a:spcPct val="115000"/>
                        </a:lnSpc>
                        <a:spcAft>
                          <a:spcPts val="1000"/>
                        </a:spcAft>
                      </a:pPr>
                      <a:r>
                        <a:rPr lang="el-GR" sz="1300" dirty="0">
                          <a:effectLst/>
                        </a:rPr>
                        <a:t>Μη διαπιστευμένοι οργ.: €559.713</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tc>
                <a:tc>
                  <a:txBody>
                    <a:bodyPr/>
                    <a:lstStyle/>
                    <a:p>
                      <a:pPr>
                        <a:lnSpc>
                          <a:spcPct val="115000"/>
                        </a:lnSpc>
                        <a:spcAft>
                          <a:spcPts val="1000"/>
                        </a:spcAft>
                      </a:pPr>
                      <a:r>
                        <a:rPr lang="el-GR" sz="1300" dirty="0">
                          <a:effectLst/>
                        </a:rPr>
                        <a:t> </a:t>
                      </a:r>
                      <a:endParaRPr lang="en-GB" sz="1300" dirty="0">
                        <a:effectLst/>
                      </a:endParaRPr>
                    </a:p>
                    <a:p>
                      <a:pPr>
                        <a:lnSpc>
                          <a:spcPct val="115000"/>
                        </a:lnSpc>
                        <a:spcAft>
                          <a:spcPts val="1000"/>
                        </a:spcAft>
                      </a:pPr>
                      <a:r>
                        <a:rPr lang="el-GR" sz="1300" dirty="0">
                          <a:effectLst/>
                        </a:rPr>
                        <a:t>€</a:t>
                      </a:r>
                      <a:r>
                        <a:rPr lang="en-GB" sz="1300" dirty="0">
                          <a:effectLst/>
                        </a:rPr>
                        <a:t>5</a:t>
                      </a:r>
                      <a:r>
                        <a:rPr lang="el-GR" sz="1300" dirty="0">
                          <a:effectLst/>
                        </a:rPr>
                        <a:t>61.031</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tc>
                <a:tc>
                  <a:txBody>
                    <a:bodyPr/>
                    <a:lstStyle/>
                    <a:p>
                      <a:pPr>
                        <a:lnSpc>
                          <a:spcPct val="115000"/>
                        </a:lnSpc>
                        <a:spcAft>
                          <a:spcPts val="1000"/>
                        </a:spcAft>
                      </a:pPr>
                      <a:r>
                        <a:rPr lang="el-GR" sz="1300" dirty="0">
                          <a:effectLst/>
                        </a:rPr>
                        <a:t> </a:t>
                      </a:r>
                      <a:endParaRPr lang="en-GB" sz="1300" dirty="0">
                        <a:effectLst/>
                      </a:endParaRPr>
                    </a:p>
                    <a:p>
                      <a:pPr>
                        <a:lnSpc>
                          <a:spcPct val="115000"/>
                        </a:lnSpc>
                        <a:spcAft>
                          <a:spcPts val="1000"/>
                        </a:spcAft>
                      </a:pPr>
                      <a:r>
                        <a:rPr lang="el-GR" sz="1300" dirty="0">
                          <a:effectLst/>
                        </a:rPr>
                        <a:t>€</a:t>
                      </a:r>
                      <a:r>
                        <a:rPr lang="en-GB" sz="1300" dirty="0">
                          <a:effectLst/>
                        </a:rPr>
                        <a:t>14</a:t>
                      </a:r>
                      <a:r>
                        <a:rPr lang="el-GR" sz="1300" dirty="0">
                          <a:effectLst/>
                        </a:rPr>
                        <a:t>2.430</a:t>
                      </a:r>
                      <a:endParaRPr lang="en-GB" sz="1300" dirty="0">
                        <a:effectLst/>
                      </a:endParaRPr>
                    </a:p>
                    <a:p>
                      <a:pPr>
                        <a:lnSpc>
                          <a:spcPct val="115000"/>
                        </a:lnSpc>
                        <a:spcAft>
                          <a:spcPts val="1000"/>
                        </a:spcAft>
                      </a:pPr>
                      <a:r>
                        <a:rPr lang="el-GR" sz="1300" dirty="0">
                          <a:effectLst/>
                        </a:rPr>
                        <a:t>1</a:t>
                      </a:r>
                      <a:r>
                        <a:rPr lang="el-GR" sz="1300" baseline="30000" dirty="0">
                          <a:effectLst/>
                        </a:rPr>
                        <a:t>η</a:t>
                      </a:r>
                      <a:r>
                        <a:rPr lang="el-GR" sz="1300" dirty="0">
                          <a:effectLst/>
                        </a:rPr>
                        <a:t> προθεσμία: €85.458</a:t>
                      </a:r>
                      <a:endParaRPr lang="en-GB" sz="1300" dirty="0">
                        <a:effectLst/>
                      </a:endParaRPr>
                    </a:p>
                    <a:p>
                      <a:pPr>
                        <a:lnSpc>
                          <a:spcPct val="115000"/>
                        </a:lnSpc>
                        <a:spcAft>
                          <a:spcPts val="1000"/>
                        </a:spcAft>
                      </a:pPr>
                      <a:r>
                        <a:rPr lang="el-GR" sz="1300" dirty="0">
                          <a:effectLst/>
                        </a:rPr>
                        <a:t>2</a:t>
                      </a:r>
                      <a:r>
                        <a:rPr lang="el-GR" sz="1300" baseline="30000" dirty="0">
                          <a:effectLst/>
                        </a:rPr>
                        <a:t>η</a:t>
                      </a:r>
                      <a:r>
                        <a:rPr lang="el-GR" sz="1300" dirty="0">
                          <a:effectLst/>
                        </a:rPr>
                        <a:t> προθεσμία: €56.972</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tc>
                <a:extLst>
                  <a:ext uri="{0D108BD9-81ED-4DB2-BD59-A6C34878D82A}">
                    <a16:rowId xmlns:a16="http://schemas.microsoft.com/office/drawing/2014/main" val="3322515808"/>
                  </a:ext>
                </a:extLst>
              </a:tr>
            </a:tbl>
          </a:graphicData>
        </a:graphic>
      </p:graphicFrame>
    </p:spTree>
    <p:extLst>
      <p:ext uri="{BB962C8B-B14F-4D97-AF65-F5344CB8AC3E}">
        <p14:creationId xmlns:p14="http://schemas.microsoft.com/office/powerpoint/2010/main" val="4151450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206471" y="0"/>
            <a:ext cx="12064181" cy="692497"/>
          </a:xfrm>
          <a:prstGeom prst="rect">
            <a:avLst/>
          </a:prstGeom>
          <a:noFill/>
        </p:spPr>
        <p:txBody>
          <a:bodyPr wrap="square" rtlCol="0">
            <a:spAutoFit/>
          </a:bodyPr>
          <a:lstStyle/>
          <a:p>
            <a:r>
              <a:rPr lang="el-GR" sz="2200" b="1" dirty="0">
                <a:solidFill>
                  <a:schemeClr val="bg1"/>
                </a:solidFill>
              </a:rPr>
              <a:t>ΚΟΝΔΥΛΙ ΓΙΑ ΚΥΠΡΙΟΥΣ ΔΙΚΑΙΟΥΧΟΥΣ ΓΙΑ ΤΗΝ ΠΡΟΣΚΛΗΣΗ 202</a:t>
            </a:r>
            <a:r>
              <a:rPr lang="en-GB" sz="2200" b="1" dirty="0">
                <a:solidFill>
                  <a:schemeClr val="bg1"/>
                </a:solidFill>
              </a:rPr>
              <a:t>4</a:t>
            </a:r>
            <a:endParaRPr lang="el-GR" sz="2200" b="1" dirty="0">
              <a:solidFill>
                <a:schemeClr val="bg1"/>
              </a:solidFill>
            </a:endParaRPr>
          </a:p>
          <a:p>
            <a:r>
              <a:rPr lang="el-GR" sz="1700" b="1" dirty="0">
                <a:solidFill>
                  <a:schemeClr val="bg1"/>
                </a:solidFill>
              </a:rPr>
              <a:t>Αποκεντρωμένες Δράσεις - Τομείς Εκπαίδευσης, Κατάρτισης, Νεολαίας και Αθλητισμού</a:t>
            </a:r>
          </a:p>
        </p:txBody>
      </p:sp>
      <p:sp>
        <p:nvSpPr>
          <p:cNvPr id="3" name="Rectangle 2"/>
          <p:cNvSpPr/>
          <p:nvPr/>
        </p:nvSpPr>
        <p:spPr>
          <a:xfrm>
            <a:off x="572868" y="1295834"/>
            <a:ext cx="9093645" cy="1828193"/>
          </a:xfrm>
          <a:prstGeom prst="rect">
            <a:avLst/>
          </a:prstGeom>
        </p:spPr>
        <p:txBody>
          <a:bodyPr wrap="square">
            <a:spAutoFit/>
          </a:bodyPr>
          <a:lstStyle/>
          <a:p>
            <a:pPr marL="342900" lvl="1" indent="-342900" defTabSz="1061355">
              <a:lnSpc>
                <a:spcPct val="90000"/>
              </a:lnSpc>
              <a:spcBef>
                <a:spcPct val="0"/>
              </a:spcBef>
              <a:spcAft>
                <a:spcPct val="15000"/>
              </a:spcAft>
              <a:buFont typeface="Wingdings" panose="05000000000000000000" pitchFamily="2" charset="2"/>
              <a:buChar char="ü"/>
            </a:pPr>
            <a:endParaRPr lang="en-GB" sz="2000" dirty="0">
              <a:solidFill>
                <a:srgbClr val="002060"/>
              </a:solidFill>
              <a:cs typeface="Calibri" pitchFamily="34" charset="0"/>
            </a:endParaRPr>
          </a:p>
          <a:p>
            <a:pPr lvl="1" indent="-457200" defTabSz="1061355">
              <a:lnSpc>
                <a:spcPct val="90000"/>
              </a:lnSpc>
              <a:spcBef>
                <a:spcPct val="0"/>
              </a:spcBef>
              <a:spcAft>
                <a:spcPct val="15000"/>
              </a:spcAft>
              <a:buFont typeface="+mj-lt"/>
              <a:buAutoNum type="arabicPeriod"/>
            </a:pPr>
            <a:r>
              <a:rPr lang="en-GB" b="1" dirty="0">
                <a:solidFill>
                  <a:schemeClr val="bg1"/>
                </a:solidFill>
              </a:rPr>
              <a:t>LOREM IPSUM</a:t>
            </a:r>
          </a:p>
          <a:p>
            <a:pPr lvl="1" indent="-457200" defTabSz="1061355">
              <a:lnSpc>
                <a:spcPct val="90000"/>
              </a:lnSpc>
              <a:spcBef>
                <a:spcPct val="0"/>
              </a:spcBef>
              <a:spcAft>
                <a:spcPct val="15000"/>
              </a:spcAft>
              <a:buFont typeface="+mj-lt"/>
              <a:buAutoNum type="arabicPeriod"/>
            </a:pPr>
            <a:r>
              <a:rPr lang="en-GB" b="1" dirty="0">
                <a:solidFill>
                  <a:schemeClr val="bg1"/>
                </a:solidFill>
              </a:rPr>
              <a:t>LOREM IPSUM</a:t>
            </a:r>
          </a:p>
          <a:p>
            <a:pPr lvl="1" indent="-457200" defTabSz="1061355">
              <a:lnSpc>
                <a:spcPct val="90000"/>
              </a:lnSpc>
              <a:spcBef>
                <a:spcPct val="0"/>
              </a:spcBef>
              <a:spcAft>
                <a:spcPct val="15000"/>
              </a:spcAft>
              <a:buFont typeface="+mj-lt"/>
              <a:buAutoNum type="arabicPeriod"/>
            </a:pPr>
            <a:r>
              <a:rPr lang="en-GB" b="1" dirty="0">
                <a:solidFill>
                  <a:schemeClr val="bg1"/>
                </a:solidFill>
              </a:rPr>
              <a:t>LOREM IPSUM</a:t>
            </a:r>
          </a:p>
          <a:p>
            <a:pPr lvl="1" indent="-457200" defTabSz="1061355">
              <a:lnSpc>
                <a:spcPct val="90000"/>
              </a:lnSpc>
              <a:spcBef>
                <a:spcPct val="0"/>
              </a:spcBef>
              <a:spcAft>
                <a:spcPct val="15000"/>
              </a:spcAft>
              <a:buFont typeface="+mj-lt"/>
              <a:buAutoNum type="arabicPeriod"/>
            </a:pPr>
            <a:endParaRPr lang="en-GB" dirty="0">
              <a:solidFill>
                <a:srgbClr val="1F497D">
                  <a:lumMod val="75000"/>
                </a:srgbClr>
              </a:solidFill>
              <a:cs typeface="Calibri" pitchFamily="34" charset="0"/>
            </a:endParaRPr>
          </a:p>
          <a:p>
            <a:pPr marL="0" lvl="1" defTabSz="1061355">
              <a:lnSpc>
                <a:spcPct val="90000"/>
              </a:lnSpc>
              <a:spcBef>
                <a:spcPct val="0"/>
              </a:spcBef>
              <a:spcAft>
                <a:spcPct val="15000"/>
              </a:spcAft>
            </a:pPr>
            <a:endParaRPr lang="en-US" dirty="0">
              <a:solidFill>
                <a:srgbClr val="1F497D">
                  <a:lumMod val="75000"/>
                </a:srgbClr>
              </a:solidFill>
              <a:cs typeface="Calibri" pitchFamily="34" charset="0"/>
            </a:endParaRPr>
          </a:p>
        </p:txBody>
      </p:sp>
      <p:graphicFrame>
        <p:nvGraphicFramePr>
          <p:cNvPr id="4" name="Table 3">
            <a:extLst>
              <a:ext uri="{FF2B5EF4-FFF2-40B4-BE49-F238E27FC236}">
                <a16:creationId xmlns:a16="http://schemas.microsoft.com/office/drawing/2014/main" id="{E4DA4F91-374B-D325-C0CD-8BDA4AACEA10}"/>
              </a:ext>
            </a:extLst>
          </p:cNvPr>
          <p:cNvGraphicFramePr>
            <a:graphicFrameLocks noGrp="1"/>
          </p:cNvGraphicFramePr>
          <p:nvPr>
            <p:extLst>
              <p:ext uri="{D42A27DB-BD31-4B8C-83A1-F6EECF244321}">
                <p14:modId xmlns:p14="http://schemas.microsoft.com/office/powerpoint/2010/main" val="187512491"/>
              </p:ext>
            </p:extLst>
          </p:nvPr>
        </p:nvGraphicFramePr>
        <p:xfrm>
          <a:off x="457200" y="810566"/>
          <a:ext cx="9797970" cy="5470602"/>
        </p:xfrm>
        <a:graphic>
          <a:graphicData uri="http://schemas.openxmlformats.org/drawingml/2006/table">
            <a:tbl>
              <a:tblPr firstRow="1" firstCol="1" bandRow="1">
                <a:tableStyleId>{5C22544A-7EE6-4342-B048-85BDC9FD1C3A}</a:tableStyleId>
              </a:tblPr>
              <a:tblGrid>
                <a:gridCol w="2066081">
                  <a:extLst>
                    <a:ext uri="{9D8B030D-6E8A-4147-A177-3AD203B41FA5}">
                      <a16:colId xmlns:a16="http://schemas.microsoft.com/office/drawing/2014/main" val="785708262"/>
                    </a:ext>
                  </a:extLst>
                </a:gridCol>
                <a:gridCol w="3472405">
                  <a:extLst>
                    <a:ext uri="{9D8B030D-6E8A-4147-A177-3AD203B41FA5}">
                      <a16:colId xmlns:a16="http://schemas.microsoft.com/office/drawing/2014/main" val="1456689698"/>
                    </a:ext>
                  </a:extLst>
                </a:gridCol>
                <a:gridCol w="1944547">
                  <a:extLst>
                    <a:ext uri="{9D8B030D-6E8A-4147-A177-3AD203B41FA5}">
                      <a16:colId xmlns:a16="http://schemas.microsoft.com/office/drawing/2014/main" val="2872875448"/>
                    </a:ext>
                  </a:extLst>
                </a:gridCol>
                <a:gridCol w="2314937">
                  <a:extLst>
                    <a:ext uri="{9D8B030D-6E8A-4147-A177-3AD203B41FA5}">
                      <a16:colId xmlns:a16="http://schemas.microsoft.com/office/drawing/2014/main" val="1520028821"/>
                    </a:ext>
                  </a:extLst>
                </a:gridCol>
              </a:tblGrid>
              <a:tr h="650934">
                <a:tc>
                  <a:txBody>
                    <a:bodyPr/>
                    <a:lstStyle/>
                    <a:p>
                      <a:pPr>
                        <a:lnSpc>
                          <a:spcPct val="115000"/>
                        </a:lnSpc>
                        <a:spcAft>
                          <a:spcPts val="1000"/>
                        </a:spcAft>
                      </a:pPr>
                      <a:r>
                        <a:rPr lang="el-GR" sz="1400" dirty="0">
                          <a:effectLst/>
                        </a:rPr>
                        <a:t>Τομέας Εκπαίδευσης</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tc>
                  <a:txBody>
                    <a:bodyPr/>
                    <a:lstStyle/>
                    <a:p>
                      <a:pPr>
                        <a:lnSpc>
                          <a:spcPct val="115000"/>
                        </a:lnSpc>
                        <a:spcAft>
                          <a:spcPts val="1000"/>
                        </a:spcAft>
                      </a:pPr>
                      <a:r>
                        <a:rPr lang="el-GR" sz="1400" dirty="0">
                          <a:effectLst/>
                        </a:rPr>
                        <a:t>Βασική Δράση 1</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tc>
                  <a:txBody>
                    <a:bodyPr/>
                    <a:lstStyle/>
                    <a:p>
                      <a:pPr>
                        <a:lnSpc>
                          <a:spcPct val="115000"/>
                        </a:lnSpc>
                        <a:spcAft>
                          <a:spcPts val="1000"/>
                        </a:spcAft>
                      </a:pPr>
                      <a:r>
                        <a:rPr lang="el-GR" sz="1400" dirty="0">
                          <a:effectLst/>
                        </a:rPr>
                        <a:t>Βασική Δράση 2 </a:t>
                      </a:r>
                      <a:endParaRPr lang="en-GB" sz="1400" dirty="0">
                        <a:effectLst/>
                      </a:endParaRPr>
                    </a:p>
                    <a:p>
                      <a:pPr>
                        <a:lnSpc>
                          <a:spcPct val="115000"/>
                        </a:lnSpc>
                        <a:spcAft>
                          <a:spcPts val="1000"/>
                        </a:spcAft>
                      </a:pPr>
                      <a:r>
                        <a:rPr lang="el-GR" sz="1400" dirty="0">
                          <a:effectLst/>
                        </a:rPr>
                        <a:t>Συμπράξεις Συνεργασίας</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tc>
                  <a:txBody>
                    <a:bodyPr/>
                    <a:lstStyle/>
                    <a:p>
                      <a:pPr>
                        <a:lnSpc>
                          <a:spcPct val="115000"/>
                        </a:lnSpc>
                        <a:spcAft>
                          <a:spcPts val="1000"/>
                        </a:spcAft>
                      </a:pPr>
                      <a:r>
                        <a:rPr lang="el-GR" sz="1400" dirty="0">
                          <a:effectLst/>
                        </a:rPr>
                        <a:t>Βασική Δράση 2 </a:t>
                      </a:r>
                    </a:p>
                    <a:p>
                      <a:pPr>
                        <a:lnSpc>
                          <a:spcPct val="115000"/>
                        </a:lnSpc>
                        <a:spcAft>
                          <a:spcPts val="1000"/>
                        </a:spcAft>
                      </a:pPr>
                      <a:r>
                        <a:rPr lang="el-GR" sz="1400" dirty="0">
                          <a:effectLst/>
                        </a:rPr>
                        <a:t>Συμπράξεις Μικρής Κλίμακας</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extLst>
                  <a:ext uri="{0D108BD9-81ED-4DB2-BD59-A6C34878D82A}">
                    <a16:rowId xmlns:a16="http://schemas.microsoft.com/office/drawing/2014/main" val="1645219577"/>
                  </a:ext>
                </a:extLst>
              </a:tr>
              <a:tr h="1089082">
                <a:tc>
                  <a:txBody>
                    <a:bodyPr/>
                    <a:lstStyle/>
                    <a:p>
                      <a:pPr>
                        <a:lnSpc>
                          <a:spcPct val="115000"/>
                        </a:lnSpc>
                        <a:spcAft>
                          <a:spcPts val="1000"/>
                        </a:spcAft>
                      </a:pPr>
                      <a:r>
                        <a:rPr lang="el-GR" sz="1400" dirty="0">
                          <a:effectLst/>
                        </a:rPr>
                        <a:t>Εκπαίδευση </a:t>
                      </a:r>
                      <a:r>
                        <a:rPr lang="en-US" sz="1400" dirty="0">
                          <a:effectLst/>
                        </a:rPr>
                        <a:t>E</a:t>
                      </a:r>
                      <a:r>
                        <a:rPr lang="el-GR" sz="1400" dirty="0">
                          <a:effectLst/>
                        </a:rPr>
                        <a:t>νηλίκων</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tc>
                  <a:txBody>
                    <a:bodyPr/>
                    <a:lstStyle/>
                    <a:p>
                      <a:pPr>
                        <a:lnSpc>
                          <a:spcPct val="115000"/>
                        </a:lnSpc>
                        <a:spcAft>
                          <a:spcPts val="1000"/>
                        </a:spcAft>
                      </a:pPr>
                      <a:r>
                        <a:rPr lang="el-GR" sz="1300" dirty="0">
                          <a:effectLst/>
                        </a:rPr>
                        <a:t> €554.175</a:t>
                      </a:r>
                      <a:endParaRPr lang="en-GB" sz="1300" dirty="0">
                        <a:effectLst/>
                      </a:endParaRPr>
                    </a:p>
                    <a:p>
                      <a:pPr>
                        <a:lnSpc>
                          <a:spcPct val="115000"/>
                        </a:lnSpc>
                        <a:spcAft>
                          <a:spcPts val="1000"/>
                        </a:spcAft>
                      </a:pPr>
                      <a:r>
                        <a:rPr lang="el-GR" sz="1300" dirty="0">
                          <a:effectLst/>
                        </a:rPr>
                        <a:t>Διαπιστευμένοι οργ.: €221.670</a:t>
                      </a:r>
                      <a:endParaRPr lang="en-GB" sz="1300" dirty="0">
                        <a:effectLst/>
                      </a:endParaRPr>
                    </a:p>
                    <a:p>
                      <a:pPr>
                        <a:lnSpc>
                          <a:spcPct val="115000"/>
                        </a:lnSpc>
                        <a:spcAft>
                          <a:spcPts val="1000"/>
                        </a:spcAft>
                      </a:pPr>
                      <a:r>
                        <a:rPr lang="el-GR" sz="1300" dirty="0">
                          <a:effectLst/>
                        </a:rPr>
                        <a:t>Μη διαπιστευμένοι οργ.: €332.505 </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chemeClr val="bg2">
                        <a:lumMod val="90000"/>
                      </a:schemeClr>
                    </a:solidFill>
                  </a:tcPr>
                </a:tc>
                <a:tc>
                  <a:txBody>
                    <a:bodyPr/>
                    <a:lstStyle/>
                    <a:p>
                      <a:pPr>
                        <a:lnSpc>
                          <a:spcPct val="115000"/>
                        </a:lnSpc>
                        <a:spcAft>
                          <a:spcPts val="1000"/>
                        </a:spcAft>
                      </a:pPr>
                      <a:r>
                        <a:rPr lang="el-GR" sz="1300" dirty="0">
                          <a:effectLst/>
                        </a:rPr>
                        <a:t>€400.000</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chemeClr val="bg2">
                        <a:lumMod val="90000"/>
                      </a:schemeClr>
                    </a:solidFill>
                  </a:tcPr>
                </a:tc>
                <a:tc>
                  <a:txBody>
                    <a:bodyPr/>
                    <a:lstStyle/>
                    <a:p>
                      <a:pPr>
                        <a:lnSpc>
                          <a:spcPct val="115000"/>
                        </a:lnSpc>
                        <a:spcAft>
                          <a:spcPts val="1000"/>
                        </a:spcAft>
                      </a:pPr>
                      <a:r>
                        <a:rPr lang="el-GR" sz="1300" dirty="0">
                          <a:effectLst/>
                        </a:rPr>
                        <a:t> €136.028</a:t>
                      </a:r>
                      <a:endParaRPr lang="en-GB" sz="1300" dirty="0">
                        <a:effectLst/>
                      </a:endParaRPr>
                    </a:p>
                    <a:p>
                      <a:pPr>
                        <a:lnSpc>
                          <a:spcPct val="115000"/>
                        </a:lnSpc>
                        <a:spcAft>
                          <a:spcPts val="1000"/>
                        </a:spcAft>
                      </a:pPr>
                      <a:r>
                        <a:rPr lang="el-GR" sz="1300" dirty="0">
                          <a:effectLst/>
                        </a:rPr>
                        <a:t>1</a:t>
                      </a:r>
                      <a:r>
                        <a:rPr lang="el-GR" sz="1300" baseline="30000" dirty="0">
                          <a:effectLst/>
                        </a:rPr>
                        <a:t>η</a:t>
                      </a:r>
                      <a:r>
                        <a:rPr lang="el-GR" sz="1300" dirty="0">
                          <a:effectLst/>
                        </a:rPr>
                        <a:t> προθεσμία: €81.617</a:t>
                      </a:r>
                      <a:endParaRPr lang="en-GB" sz="1300" dirty="0">
                        <a:effectLst/>
                      </a:endParaRPr>
                    </a:p>
                    <a:p>
                      <a:pPr>
                        <a:lnSpc>
                          <a:spcPct val="115000"/>
                        </a:lnSpc>
                        <a:spcAft>
                          <a:spcPts val="1000"/>
                        </a:spcAft>
                      </a:pPr>
                      <a:r>
                        <a:rPr lang="el-GR" sz="1300" dirty="0">
                          <a:effectLst/>
                        </a:rPr>
                        <a:t>2</a:t>
                      </a:r>
                      <a:r>
                        <a:rPr lang="el-GR" sz="1300" baseline="30000" dirty="0">
                          <a:effectLst/>
                        </a:rPr>
                        <a:t>η</a:t>
                      </a:r>
                      <a:r>
                        <a:rPr lang="el-GR" sz="1300" dirty="0">
                          <a:effectLst/>
                        </a:rPr>
                        <a:t> προθεσμία:  €54.411</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chemeClr val="bg2">
                        <a:lumMod val="90000"/>
                      </a:schemeClr>
                    </a:solidFill>
                  </a:tcPr>
                </a:tc>
                <a:extLst>
                  <a:ext uri="{0D108BD9-81ED-4DB2-BD59-A6C34878D82A}">
                    <a16:rowId xmlns:a16="http://schemas.microsoft.com/office/drawing/2014/main" val="2279351029"/>
                  </a:ext>
                </a:extLst>
              </a:tr>
              <a:tr h="777127">
                <a:tc>
                  <a:txBody>
                    <a:bodyPr/>
                    <a:lstStyle/>
                    <a:p>
                      <a:pPr>
                        <a:lnSpc>
                          <a:spcPct val="115000"/>
                        </a:lnSpc>
                        <a:spcAft>
                          <a:spcPts val="1000"/>
                        </a:spcAft>
                      </a:pPr>
                      <a:r>
                        <a:rPr lang="el-GR" sz="1400" dirty="0">
                          <a:effectLst/>
                        </a:rPr>
                        <a:t>Νεολαία</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tc>
                  <a:txBody>
                    <a:bodyPr/>
                    <a:lstStyle/>
                    <a:p>
                      <a:pPr>
                        <a:lnSpc>
                          <a:spcPct val="115000"/>
                        </a:lnSpc>
                        <a:spcAft>
                          <a:spcPts val="1000"/>
                        </a:spcAft>
                      </a:pPr>
                      <a:r>
                        <a:rPr lang="el-GR" sz="1300" dirty="0">
                          <a:effectLst/>
                        </a:rPr>
                        <a:t>€2.701.087</a:t>
                      </a:r>
                    </a:p>
                    <a:p>
                      <a:pPr>
                        <a:lnSpc>
                          <a:spcPct val="115000"/>
                        </a:lnSpc>
                        <a:spcAft>
                          <a:spcPts val="1000"/>
                        </a:spcAft>
                      </a:pPr>
                      <a:r>
                        <a:rPr lang="el-GR" sz="1300" dirty="0">
                          <a:effectLst/>
                        </a:rPr>
                        <a:t>-Κινητικότητα ατόμων: €2,288,425</a:t>
                      </a:r>
                    </a:p>
                    <a:p>
                      <a:pPr>
                        <a:lnSpc>
                          <a:spcPct val="115000"/>
                        </a:lnSpc>
                        <a:spcAft>
                          <a:spcPts val="1000"/>
                        </a:spcAft>
                      </a:pPr>
                      <a:r>
                        <a:rPr lang="el-GR" sz="1300" dirty="0">
                          <a:effectLst/>
                        </a:rPr>
                        <a:t>-Δραστηριότητες συμμετοχής των νέων: €412,662</a:t>
                      </a:r>
                      <a:endParaRPr lang="el-GR" sz="200" dirty="0">
                        <a:effectLst/>
                      </a:endParaRPr>
                    </a:p>
                    <a:p>
                      <a:pPr>
                        <a:lnSpc>
                          <a:spcPct val="115000"/>
                        </a:lnSpc>
                        <a:spcAft>
                          <a:spcPts val="1000"/>
                        </a:spcAft>
                      </a:pPr>
                      <a:r>
                        <a:rPr lang="el-GR" sz="1300" dirty="0">
                          <a:effectLst/>
                        </a:rPr>
                        <a:t>Διαπιστευμένοι οργανισμοί: €540.217</a:t>
                      </a:r>
                    </a:p>
                    <a:p>
                      <a:pPr>
                        <a:lnSpc>
                          <a:spcPct val="115000"/>
                        </a:lnSpc>
                        <a:spcAft>
                          <a:spcPts val="1000"/>
                        </a:spcAft>
                      </a:pPr>
                      <a:r>
                        <a:rPr lang="el-GR" sz="1300" dirty="0">
                          <a:effectLst/>
                        </a:rPr>
                        <a:t>Μη διαπιστευμένοι οργανισμοί: €2.160.870</a:t>
                      </a:r>
                    </a:p>
                    <a:p>
                      <a:pPr>
                        <a:lnSpc>
                          <a:spcPct val="115000"/>
                        </a:lnSpc>
                        <a:spcAft>
                          <a:spcPts val="1000"/>
                        </a:spcAft>
                      </a:pPr>
                      <a:r>
                        <a:rPr lang="el-GR" sz="1300" dirty="0">
                          <a:effectLst/>
                        </a:rPr>
                        <a:t>1η προθεσμία: €1.620.652</a:t>
                      </a:r>
                    </a:p>
                    <a:p>
                      <a:pPr>
                        <a:lnSpc>
                          <a:spcPct val="115000"/>
                        </a:lnSpc>
                        <a:spcAft>
                          <a:spcPts val="1000"/>
                        </a:spcAft>
                      </a:pPr>
                      <a:r>
                        <a:rPr lang="el-GR" sz="1300" dirty="0">
                          <a:effectLst/>
                        </a:rPr>
                        <a:t>2η προθεσμία: €1.080.435</a:t>
                      </a:r>
                    </a:p>
                  </a:txBody>
                  <a:tcPr marL="43609" marR="43609" marT="0" marB="0" anchor="ctr"/>
                </a:tc>
                <a:tc>
                  <a:txBody>
                    <a:bodyPr/>
                    <a:lstStyle/>
                    <a:p>
                      <a:pPr>
                        <a:lnSpc>
                          <a:spcPct val="115000"/>
                        </a:lnSpc>
                        <a:spcAft>
                          <a:spcPts val="1000"/>
                        </a:spcAft>
                      </a:pPr>
                      <a:r>
                        <a:rPr lang="el-GR" sz="1300" dirty="0">
                          <a:effectLst/>
                        </a:rPr>
                        <a:t>€1.248.088</a:t>
                      </a:r>
                    </a:p>
                    <a:p>
                      <a:pPr>
                        <a:lnSpc>
                          <a:spcPct val="115000"/>
                        </a:lnSpc>
                        <a:spcAft>
                          <a:spcPts val="1000"/>
                        </a:spcAft>
                      </a:pPr>
                      <a:r>
                        <a:rPr lang="el-GR" sz="1300" dirty="0">
                          <a:effectLst/>
                        </a:rPr>
                        <a:t>1η προθεσμία: €624.044</a:t>
                      </a:r>
                    </a:p>
                    <a:p>
                      <a:pPr>
                        <a:lnSpc>
                          <a:spcPct val="115000"/>
                        </a:lnSpc>
                        <a:spcAft>
                          <a:spcPts val="1000"/>
                        </a:spcAft>
                      </a:pPr>
                      <a:r>
                        <a:rPr lang="el-GR" sz="1300" dirty="0">
                          <a:effectLst/>
                        </a:rPr>
                        <a:t>2η προθεσμία: €624.044</a:t>
                      </a:r>
                    </a:p>
                  </a:txBody>
                  <a:tcPr marL="43609" marR="43609" marT="0" marB="0" anchor="ctr"/>
                </a:tc>
                <a:tc>
                  <a:txBody>
                    <a:bodyPr/>
                    <a:lstStyle/>
                    <a:p>
                      <a:pPr>
                        <a:lnSpc>
                          <a:spcPct val="115000"/>
                        </a:lnSpc>
                        <a:spcAft>
                          <a:spcPts val="1000"/>
                        </a:spcAft>
                      </a:pPr>
                      <a:r>
                        <a:rPr lang="el-GR" sz="1300" dirty="0">
                          <a:effectLst/>
                        </a:rPr>
                        <a:t> €385.246</a:t>
                      </a:r>
                    </a:p>
                    <a:p>
                      <a:pPr>
                        <a:lnSpc>
                          <a:spcPct val="115000"/>
                        </a:lnSpc>
                        <a:spcAft>
                          <a:spcPts val="1000"/>
                        </a:spcAft>
                      </a:pPr>
                      <a:r>
                        <a:rPr lang="el-GR" sz="1300" dirty="0">
                          <a:effectLst/>
                        </a:rPr>
                        <a:t>1η προθεσμία: €192.623</a:t>
                      </a:r>
                    </a:p>
                    <a:p>
                      <a:pPr>
                        <a:lnSpc>
                          <a:spcPct val="115000"/>
                        </a:lnSpc>
                        <a:spcAft>
                          <a:spcPts val="1000"/>
                        </a:spcAft>
                      </a:pPr>
                      <a:r>
                        <a:rPr lang="el-GR" sz="1300" dirty="0">
                          <a:effectLst/>
                        </a:rPr>
                        <a:t>2η προθεσμία: €192.623</a:t>
                      </a:r>
                    </a:p>
                  </a:txBody>
                  <a:tcPr marL="43609" marR="43609" marT="0" marB="0" anchor="ctr"/>
                </a:tc>
                <a:extLst>
                  <a:ext uri="{0D108BD9-81ED-4DB2-BD59-A6C34878D82A}">
                    <a16:rowId xmlns:a16="http://schemas.microsoft.com/office/drawing/2014/main" val="223187207"/>
                  </a:ext>
                </a:extLst>
              </a:tr>
              <a:tr h="515535">
                <a:tc>
                  <a:txBody>
                    <a:bodyPr/>
                    <a:lstStyle/>
                    <a:p>
                      <a:pPr>
                        <a:lnSpc>
                          <a:spcPct val="115000"/>
                        </a:lnSpc>
                        <a:spcAft>
                          <a:spcPts val="1000"/>
                        </a:spcAft>
                      </a:pPr>
                      <a:r>
                        <a:rPr lang="el-GR" sz="1400" dirty="0">
                          <a:effectLst/>
                        </a:rPr>
                        <a:t>Δράση Ένταξης </a:t>
                      </a:r>
                    </a:p>
                    <a:p>
                      <a:pPr>
                        <a:lnSpc>
                          <a:spcPct val="115000"/>
                        </a:lnSpc>
                        <a:spcAft>
                          <a:spcPts val="1000"/>
                        </a:spcAft>
                      </a:pPr>
                      <a:r>
                        <a:rPr lang="en-GB" sz="1400" dirty="0">
                          <a:effectLst/>
                        </a:rPr>
                        <a:t>Discover EU</a:t>
                      </a:r>
                    </a:p>
                  </a:txBody>
                  <a:tcPr marL="43609" marR="43609" marT="0" marB="0" anchor="ctr">
                    <a:solidFill>
                      <a:srgbClr val="53A194"/>
                    </a:solidFill>
                  </a:tcPr>
                </a:tc>
                <a:tc>
                  <a:txBody>
                    <a:bodyPr/>
                    <a:lstStyle/>
                    <a:p>
                      <a:pPr>
                        <a:lnSpc>
                          <a:spcPct val="115000"/>
                        </a:lnSpc>
                        <a:spcAft>
                          <a:spcPts val="1000"/>
                        </a:spcAft>
                      </a:pPr>
                      <a:r>
                        <a:rPr lang="el-GR" sz="1300" dirty="0">
                          <a:effectLst/>
                        </a:rPr>
                        <a:t>€118.556</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chemeClr val="bg2">
                        <a:lumMod val="90000"/>
                      </a:schemeClr>
                    </a:solidFill>
                  </a:tcPr>
                </a:tc>
                <a:tc>
                  <a:txBody>
                    <a:bodyPr/>
                    <a:lstStyle/>
                    <a:p>
                      <a:pPr>
                        <a:lnSpc>
                          <a:spcPct val="115000"/>
                        </a:lnSpc>
                        <a:spcAft>
                          <a:spcPts val="1000"/>
                        </a:spcAft>
                      </a:pPr>
                      <a:r>
                        <a:rPr lang="el-GR" sz="1300" dirty="0">
                          <a:effectLst/>
                        </a:rPr>
                        <a:t> Δεν εφαρμόζεται</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chemeClr val="bg2">
                        <a:lumMod val="90000"/>
                      </a:schemeClr>
                    </a:solidFill>
                  </a:tcPr>
                </a:tc>
                <a:tc>
                  <a:txBody>
                    <a:bodyPr/>
                    <a:lstStyle/>
                    <a:p>
                      <a:pPr>
                        <a:lnSpc>
                          <a:spcPct val="115000"/>
                        </a:lnSpc>
                        <a:spcAft>
                          <a:spcPts val="1000"/>
                        </a:spcAft>
                      </a:pPr>
                      <a:r>
                        <a:rPr lang="el-GR" sz="1300" dirty="0">
                          <a:effectLst/>
                        </a:rPr>
                        <a:t>Δεν εφαρμόζεται</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chemeClr val="bg2">
                        <a:lumMod val="90000"/>
                      </a:schemeClr>
                    </a:solidFill>
                  </a:tcPr>
                </a:tc>
                <a:extLst>
                  <a:ext uri="{0D108BD9-81ED-4DB2-BD59-A6C34878D82A}">
                    <a16:rowId xmlns:a16="http://schemas.microsoft.com/office/drawing/2014/main" val="2517930131"/>
                  </a:ext>
                </a:extLst>
              </a:tr>
              <a:tr h="783804">
                <a:tc>
                  <a:txBody>
                    <a:bodyPr/>
                    <a:lstStyle/>
                    <a:p>
                      <a:pPr>
                        <a:lnSpc>
                          <a:spcPct val="115000"/>
                        </a:lnSpc>
                        <a:spcAft>
                          <a:spcPts val="1000"/>
                        </a:spcAft>
                      </a:pPr>
                      <a:r>
                        <a:rPr lang="el-GR" sz="1400" dirty="0">
                          <a:effectLst/>
                        </a:rPr>
                        <a:t>Αθλητισμός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tc>
                  <a:txBody>
                    <a:bodyPr/>
                    <a:lstStyle/>
                    <a:p>
                      <a:pPr>
                        <a:lnSpc>
                          <a:spcPct val="115000"/>
                        </a:lnSpc>
                        <a:spcAft>
                          <a:spcPts val="1000"/>
                        </a:spcAft>
                      </a:pPr>
                      <a:r>
                        <a:rPr lang="el-GR" sz="1300" dirty="0">
                          <a:effectLst/>
                        </a:rPr>
                        <a:t> €61.976 </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tc>
                <a:tc>
                  <a:txBody>
                    <a:bodyPr/>
                    <a:lstStyle/>
                    <a:p>
                      <a:pPr>
                        <a:lnSpc>
                          <a:spcPct val="115000"/>
                        </a:lnSpc>
                        <a:spcAft>
                          <a:spcPts val="1000"/>
                        </a:spcAft>
                      </a:pPr>
                      <a:r>
                        <a:rPr lang="el-GR" sz="1300" dirty="0">
                          <a:effectLst/>
                        </a:rPr>
                        <a:t> Δεν εφαρμόζεται</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tc>
                <a:tc>
                  <a:txBody>
                    <a:bodyPr/>
                    <a:lstStyle/>
                    <a:p>
                      <a:pPr>
                        <a:lnSpc>
                          <a:spcPct val="115000"/>
                        </a:lnSpc>
                        <a:spcAft>
                          <a:spcPts val="1000"/>
                        </a:spcAft>
                      </a:pPr>
                      <a:r>
                        <a:rPr lang="el-GR" sz="1300" dirty="0">
                          <a:effectLst/>
                        </a:rPr>
                        <a:t> Δεν εφαρμόζεται</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tc>
                <a:extLst>
                  <a:ext uri="{0D108BD9-81ED-4DB2-BD59-A6C34878D82A}">
                    <a16:rowId xmlns:a16="http://schemas.microsoft.com/office/drawing/2014/main" val="2808931587"/>
                  </a:ext>
                </a:extLst>
              </a:tr>
            </a:tbl>
          </a:graphicData>
        </a:graphic>
      </p:graphicFrame>
    </p:spTree>
    <p:extLst>
      <p:ext uri="{BB962C8B-B14F-4D97-AF65-F5344CB8AC3E}">
        <p14:creationId xmlns:p14="http://schemas.microsoft.com/office/powerpoint/2010/main" val="2667565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805647" y="113121"/>
            <a:ext cx="12810835" cy="523220"/>
          </a:xfrm>
          <a:prstGeom prst="rect">
            <a:avLst/>
          </a:prstGeom>
          <a:noFill/>
        </p:spPr>
        <p:txBody>
          <a:bodyPr wrap="square" rtlCol="0">
            <a:spAutoFit/>
          </a:bodyPr>
          <a:lstStyle/>
          <a:p>
            <a:pPr algn="ctr"/>
            <a:r>
              <a:rPr lang="el-GR" sz="2800" b="1" dirty="0">
                <a:solidFill>
                  <a:schemeClr val="bg1"/>
                </a:solidFill>
              </a:rPr>
              <a:t>ΚΑΤΑΛΗΚΤΙΚΕΣ ΗΜΕΡΟΜΗΝΙΕΣ – ΤΟΜΕΙΣ ΕΚΠΑΙΔΕΥΣΗΣ ΚΑΙ ΚΑΤΑΡΤΙΣΗΣ</a:t>
            </a:r>
          </a:p>
        </p:txBody>
      </p:sp>
      <p:graphicFrame>
        <p:nvGraphicFramePr>
          <p:cNvPr id="5" name="Table 4"/>
          <p:cNvGraphicFramePr>
            <a:graphicFrameLocks noGrp="1"/>
          </p:cNvGraphicFramePr>
          <p:nvPr>
            <p:extLst>
              <p:ext uri="{D42A27DB-BD31-4B8C-83A1-F6EECF244321}">
                <p14:modId xmlns:p14="http://schemas.microsoft.com/office/powerpoint/2010/main" val="2168468297"/>
              </p:ext>
            </p:extLst>
          </p:nvPr>
        </p:nvGraphicFramePr>
        <p:xfrm>
          <a:off x="706705" y="838869"/>
          <a:ext cx="10778589" cy="4925324"/>
        </p:xfrm>
        <a:graphic>
          <a:graphicData uri="http://schemas.openxmlformats.org/drawingml/2006/table">
            <a:tbl>
              <a:tblPr firstRow="1" firstCol="1" lastRow="1" lastCol="1" bandRow="1" bandCol="1"/>
              <a:tblGrid>
                <a:gridCol w="5853536">
                  <a:extLst>
                    <a:ext uri="{9D8B030D-6E8A-4147-A177-3AD203B41FA5}">
                      <a16:colId xmlns:a16="http://schemas.microsoft.com/office/drawing/2014/main" val="3912380731"/>
                    </a:ext>
                  </a:extLst>
                </a:gridCol>
                <a:gridCol w="4925053">
                  <a:extLst>
                    <a:ext uri="{9D8B030D-6E8A-4147-A177-3AD203B41FA5}">
                      <a16:colId xmlns:a16="http://schemas.microsoft.com/office/drawing/2014/main" val="20001"/>
                    </a:ext>
                  </a:extLst>
                </a:gridCol>
              </a:tblGrid>
              <a:tr h="549121">
                <a:tc>
                  <a:txBody>
                    <a:bodyPr/>
                    <a:lstStyle/>
                    <a:p>
                      <a:pPr algn="ctr">
                        <a:lnSpc>
                          <a:spcPct val="115000"/>
                        </a:lnSpc>
                        <a:spcAft>
                          <a:spcPts val="0"/>
                        </a:spcAft>
                      </a:pPr>
                      <a:r>
                        <a:rPr lang="en-US" sz="1800" b="1" dirty="0">
                          <a:effectLst/>
                          <a:latin typeface="Verdana" panose="020B0604030504040204" pitchFamily="34" charset="0"/>
                          <a:ea typeface="Verdana" panose="020B0604030504040204" pitchFamily="34" charset="0"/>
                          <a:cs typeface="Calibri" panose="020F0502020204030204" pitchFamily="34" charset="0"/>
                        </a:rPr>
                        <a:t>Δρά</a:t>
                      </a:r>
                      <a:r>
                        <a:rPr lang="en-US" sz="1800" b="1" spc="-5" dirty="0">
                          <a:effectLst/>
                          <a:latin typeface="Verdana" panose="020B0604030504040204" pitchFamily="34" charset="0"/>
                          <a:ea typeface="Verdana" panose="020B0604030504040204" pitchFamily="34" charset="0"/>
                          <a:cs typeface="Calibri" panose="020F0502020204030204" pitchFamily="34" charset="0"/>
                        </a:rPr>
                        <a:t>σ</a:t>
                      </a:r>
                      <a:r>
                        <a:rPr lang="en-US" sz="1800" b="1" dirty="0">
                          <a:effectLst/>
                          <a:latin typeface="Verdana" panose="020B0604030504040204" pitchFamily="34" charset="0"/>
                          <a:ea typeface="Verdana" panose="020B0604030504040204" pitchFamily="34" charset="0"/>
                          <a:cs typeface="Calibri" panose="020F0502020204030204" pitchFamily="34" charset="0"/>
                        </a:rPr>
                        <a:t>η</a:t>
                      </a:r>
                      <a:endParaRPr lang="en-GB" sz="1800" dirty="0">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b="1" spc="5" dirty="0">
                          <a:effectLst/>
                          <a:latin typeface="Verdana" panose="020B0604030504040204" pitchFamily="34" charset="0"/>
                          <a:ea typeface="Verdana" panose="020B0604030504040204" pitchFamily="34" charset="0"/>
                          <a:cs typeface="Calibri" panose="020F0502020204030204" pitchFamily="34" charset="0"/>
                        </a:rPr>
                        <a:t>Κ</a:t>
                      </a:r>
                      <a:r>
                        <a:rPr lang="en-US" sz="1800" b="1" dirty="0">
                          <a:effectLst/>
                          <a:latin typeface="Verdana" panose="020B0604030504040204" pitchFamily="34" charset="0"/>
                          <a:ea typeface="Verdana" panose="020B0604030504040204" pitchFamily="34" charset="0"/>
                          <a:cs typeface="Calibri" panose="020F0502020204030204" pitchFamily="34" charset="0"/>
                        </a:rPr>
                        <a:t>α</a:t>
                      </a:r>
                      <a:r>
                        <a:rPr lang="en-US" sz="1800" b="1" spc="-5" dirty="0">
                          <a:effectLst/>
                          <a:latin typeface="Verdana" panose="020B0604030504040204" pitchFamily="34" charset="0"/>
                          <a:ea typeface="Verdana" panose="020B0604030504040204" pitchFamily="34" charset="0"/>
                          <a:cs typeface="Calibri" panose="020F0502020204030204" pitchFamily="34" charset="0"/>
                        </a:rPr>
                        <a:t>τ</a:t>
                      </a:r>
                      <a:r>
                        <a:rPr lang="en-US" sz="1800" b="1" dirty="0">
                          <a:effectLst/>
                          <a:latin typeface="Verdana" panose="020B0604030504040204" pitchFamily="34" charset="0"/>
                          <a:ea typeface="Verdana" panose="020B0604030504040204" pitchFamily="34" charset="0"/>
                          <a:cs typeface="Calibri" panose="020F0502020204030204" pitchFamily="34" charset="0"/>
                        </a:rPr>
                        <a:t>α</a:t>
                      </a:r>
                      <a:r>
                        <a:rPr lang="en-US" sz="1800" b="1" spc="5" dirty="0" err="1">
                          <a:effectLst/>
                          <a:latin typeface="Verdana" panose="020B0604030504040204" pitchFamily="34" charset="0"/>
                          <a:ea typeface="Verdana" panose="020B0604030504040204" pitchFamily="34" charset="0"/>
                          <a:cs typeface="Calibri" panose="020F0502020204030204" pitchFamily="34" charset="0"/>
                        </a:rPr>
                        <a:t>λ</a:t>
                      </a:r>
                      <a:r>
                        <a:rPr lang="en-US" sz="1800" b="1" spc="-5" dirty="0" err="1">
                          <a:effectLst/>
                          <a:latin typeface="Verdana" panose="020B0604030504040204" pitchFamily="34" charset="0"/>
                          <a:ea typeface="Verdana" panose="020B0604030504040204" pitchFamily="34" charset="0"/>
                          <a:cs typeface="Calibri" panose="020F0502020204030204" pitchFamily="34" charset="0"/>
                        </a:rPr>
                        <a:t>η</a:t>
                      </a:r>
                      <a:r>
                        <a:rPr lang="en-US" sz="1800" b="1" dirty="0" err="1">
                          <a:effectLst/>
                          <a:latin typeface="Verdana" panose="020B0604030504040204" pitchFamily="34" charset="0"/>
                          <a:ea typeface="Verdana" panose="020B0604030504040204" pitchFamily="34" charset="0"/>
                          <a:cs typeface="Calibri" panose="020F0502020204030204" pitchFamily="34" charset="0"/>
                        </a:rPr>
                        <a:t>κ</a:t>
                      </a:r>
                      <a:r>
                        <a:rPr lang="en-US" sz="1800" b="1" spc="-5" dirty="0" err="1">
                          <a:effectLst/>
                          <a:latin typeface="Verdana" panose="020B0604030504040204" pitchFamily="34" charset="0"/>
                          <a:ea typeface="Verdana" panose="020B0604030504040204" pitchFamily="34" charset="0"/>
                          <a:cs typeface="Calibri" panose="020F0502020204030204" pitchFamily="34" charset="0"/>
                        </a:rPr>
                        <a:t>τ</a:t>
                      </a:r>
                      <a:r>
                        <a:rPr lang="en-US" sz="1800" b="1" spc="5" dirty="0" err="1">
                          <a:effectLst/>
                          <a:latin typeface="Verdana" panose="020B0604030504040204" pitchFamily="34" charset="0"/>
                          <a:ea typeface="Verdana" panose="020B0604030504040204" pitchFamily="34" charset="0"/>
                          <a:cs typeface="Calibri" panose="020F0502020204030204" pitchFamily="34" charset="0"/>
                        </a:rPr>
                        <a:t>ι</a:t>
                      </a:r>
                      <a:r>
                        <a:rPr lang="en-US" sz="1800" b="1" dirty="0" err="1">
                          <a:effectLst/>
                          <a:latin typeface="Verdana" panose="020B0604030504040204" pitchFamily="34" charset="0"/>
                          <a:ea typeface="Verdana" panose="020B0604030504040204" pitchFamily="34" charset="0"/>
                          <a:cs typeface="Calibri" panose="020F0502020204030204" pitchFamily="34" charset="0"/>
                        </a:rPr>
                        <a:t>κή</a:t>
                      </a:r>
                      <a:r>
                        <a:rPr lang="en-US" sz="1800" b="1" dirty="0">
                          <a:effectLst/>
                          <a:latin typeface="Verdana" panose="020B0604030504040204" pitchFamily="34" charset="0"/>
                          <a:ea typeface="Verdana" panose="020B0604030504040204" pitchFamily="34" charset="0"/>
                          <a:cs typeface="Calibri" panose="020F0502020204030204" pitchFamily="34" charset="0"/>
                        </a:rPr>
                        <a:t> </a:t>
                      </a:r>
                      <a:r>
                        <a:rPr lang="en-US" sz="1800" b="1" spc="-5" dirty="0" err="1">
                          <a:effectLst/>
                          <a:latin typeface="Verdana" panose="020B0604030504040204" pitchFamily="34" charset="0"/>
                          <a:ea typeface="Verdana" panose="020B0604030504040204" pitchFamily="34" charset="0"/>
                          <a:cs typeface="Calibri" panose="020F0502020204030204" pitchFamily="34" charset="0"/>
                        </a:rPr>
                        <a:t>ημ</a:t>
                      </a:r>
                      <a:r>
                        <a:rPr lang="en-US" sz="1800" b="1" dirty="0" err="1">
                          <a:effectLst/>
                          <a:latin typeface="Verdana" panose="020B0604030504040204" pitchFamily="34" charset="0"/>
                          <a:ea typeface="Verdana" panose="020B0604030504040204" pitchFamily="34" charset="0"/>
                          <a:cs typeface="Calibri" panose="020F0502020204030204" pitchFamily="34" charset="0"/>
                        </a:rPr>
                        <a:t>ερο</a:t>
                      </a:r>
                      <a:r>
                        <a:rPr lang="en-US" sz="1800" b="1" spc="-5" dirty="0" err="1">
                          <a:effectLst/>
                          <a:latin typeface="Verdana" panose="020B0604030504040204" pitchFamily="34" charset="0"/>
                          <a:ea typeface="Verdana" panose="020B0604030504040204" pitchFamily="34" charset="0"/>
                          <a:cs typeface="Calibri" panose="020F0502020204030204" pitchFamily="34" charset="0"/>
                        </a:rPr>
                        <a:t>μη</a:t>
                      </a:r>
                      <a:r>
                        <a:rPr lang="en-US" sz="1800" b="1" dirty="0" err="1">
                          <a:effectLst/>
                          <a:latin typeface="Verdana" panose="020B0604030504040204" pitchFamily="34" charset="0"/>
                          <a:ea typeface="Verdana" panose="020B0604030504040204" pitchFamily="34" charset="0"/>
                          <a:cs typeface="Calibri" panose="020F0502020204030204" pitchFamily="34" charset="0"/>
                        </a:rPr>
                        <a:t>ν</a:t>
                      </a:r>
                      <a:r>
                        <a:rPr lang="en-US" sz="1800" b="1" spc="15" dirty="0" err="1">
                          <a:effectLst/>
                          <a:latin typeface="Verdana" panose="020B0604030504040204" pitchFamily="34" charset="0"/>
                          <a:ea typeface="Verdana" panose="020B0604030504040204" pitchFamily="34" charset="0"/>
                          <a:cs typeface="Calibri" panose="020F0502020204030204" pitchFamily="34" charset="0"/>
                        </a:rPr>
                        <a:t>ί</a:t>
                      </a:r>
                      <a:r>
                        <a:rPr lang="en-US" sz="1800" b="1" dirty="0">
                          <a:effectLst/>
                          <a:latin typeface="Verdana" panose="020B0604030504040204" pitchFamily="34" charset="0"/>
                          <a:ea typeface="Verdana" panose="020B0604030504040204" pitchFamily="34" charset="0"/>
                          <a:cs typeface="Calibri" panose="020F0502020204030204" pitchFamily="34" charset="0"/>
                        </a:rPr>
                        <a:t>α</a:t>
                      </a:r>
                      <a:endParaRPr lang="en-GB" sz="1800" dirty="0">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9961684"/>
                  </a:ext>
                </a:extLst>
              </a:tr>
              <a:tr h="446287">
                <a:tc gridSpan="2">
                  <a:txBody>
                    <a:bodyPr/>
                    <a:lstStyle/>
                    <a:p>
                      <a:pPr>
                        <a:lnSpc>
                          <a:spcPct val="115000"/>
                        </a:lnSpc>
                        <a:spcAft>
                          <a:spcPts val="0"/>
                        </a:spcAft>
                      </a:pPr>
                      <a:r>
                        <a:rPr lang="el-GR" sz="1600" b="1" baseline="0" dirty="0">
                          <a:effectLst/>
                          <a:latin typeface="Verdana" panose="020B0604030504040204" pitchFamily="34" charset="0"/>
                          <a:ea typeface="Verdana" panose="020B0604030504040204" pitchFamily="34" charset="0"/>
                          <a:cs typeface="Calibri" panose="020F0502020204030204" pitchFamily="34" charset="0"/>
                        </a:rPr>
                        <a:t>Βασική</a:t>
                      </a:r>
                      <a:r>
                        <a:rPr lang="en-US" sz="1600" b="1" dirty="0">
                          <a:effectLst/>
                          <a:latin typeface="Verdana" panose="020B0604030504040204" pitchFamily="34" charset="0"/>
                          <a:ea typeface="Verdana" panose="020B0604030504040204" pitchFamily="34" charset="0"/>
                          <a:cs typeface="Calibri" panose="020F0502020204030204" pitchFamily="34" charset="0"/>
                        </a:rPr>
                        <a:t> Δρά</a:t>
                      </a:r>
                      <a:r>
                        <a:rPr lang="en-US" sz="1600" b="1" spc="-5" dirty="0">
                          <a:effectLst/>
                          <a:latin typeface="Verdana" panose="020B0604030504040204" pitchFamily="34" charset="0"/>
                          <a:ea typeface="Verdana" panose="020B0604030504040204" pitchFamily="34" charset="0"/>
                          <a:cs typeface="Calibri" panose="020F0502020204030204" pitchFamily="34" charset="0"/>
                        </a:rPr>
                        <a:t>σ</a:t>
                      </a:r>
                      <a:r>
                        <a:rPr lang="en-US" sz="1600" b="1" dirty="0">
                          <a:effectLst/>
                          <a:latin typeface="Verdana" panose="020B0604030504040204" pitchFamily="34" charset="0"/>
                          <a:ea typeface="Verdana" panose="020B0604030504040204" pitchFamily="34" charset="0"/>
                          <a:cs typeface="Calibri" panose="020F0502020204030204" pitchFamily="34" charset="0"/>
                        </a:rPr>
                        <a:t>η 1</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h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4137851006"/>
                  </a:ext>
                </a:extLst>
              </a:tr>
              <a:tr h="1859248">
                <a:tc>
                  <a:txBody>
                    <a:bodyPr/>
                    <a:lstStyle/>
                    <a:p>
                      <a:pPr algn="l">
                        <a:lnSpc>
                          <a:spcPct val="115000"/>
                        </a:lnSpc>
                        <a:spcAft>
                          <a:spcPts val="0"/>
                        </a:spcAft>
                      </a:pP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Κ</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ι</a:t>
                      </a: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ν</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ητ</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ικ</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ότητ</a:t>
                      </a: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α</a:t>
                      </a:r>
                      <a:r>
                        <a:rPr lang="el-GR" sz="1600" b="1" spc="10"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 </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ατό</a:t>
                      </a: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μ</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ω</a:t>
                      </a: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ν</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 </a:t>
                      </a: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σ</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το</a:t>
                      </a: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υς</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 </a:t>
                      </a:r>
                      <a:r>
                        <a:rPr lang="el-GR" sz="1600" b="1" spc="-10"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ακόλουθους τομείς:</a:t>
                      </a:r>
                    </a:p>
                    <a:p>
                      <a:pPr algn="l">
                        <a:lnSpc>
                          <a:spcPct val="115000"/>
                        </a:lnSpc>
                        <a:spcAft>
                          <a:spcPts val="0"/>
                        </a:spcAft>
                      </a:pPr>
                      <a:r>
                        <a:rPr lang="el-GR" sz="1400" b="0" spc="-10"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 Σχολική Εκπαίδευση</a:t>
                      </a:r>
                    </a:p>
                    <a:p>
                      <a:pPr algn="l">
                        <a:lnSpc>
                          <a:spcPct val="115000"/>
                        </a:lnSpc>
                        <a:spcAft>
                          <a:spcPts val="0"/>
                        </a:spcAft>
                      </a:pPr>
                      <a:r>
                        <a:rPr lang="el-GR" sz="1400" b="0" spc="-10"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 Επαγγελματική Εκπαίδευση και Κατάρτιση</a:t>
                      </a:r>
                    </a:p>
                    <a:p>
                      <a:pPr algn="l">
                        <a:lnSpc>
                          <a:spcPct val="115000"/>
                        </a:lnSpc>
                        <a:spcAft>
                          <a:spcPts val="0"/>
                        </a:spcAft>
                      </a:pPr>
                      <a:r>
                        <a:rPr lang="el-GR" sz="1400" b="0" spc="-10"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 Τριτοβάθμια Εκπαίδευση</a:t>
                      </a:r>
                    </a:p>
                    <a:p>
                      <a:pPr algn="l">
                        <a:lnSpc>
                          <a:spcPct val="115000"/>
                        </a:lnSpc>
                        <a:spcAft>
                          <a:spcPts val="0"/>
                        </a:spcAft>
                      </a:pPr>
                      <a:r>
                        <a:rPr lang="el-GR" sz="1400" b="0" spc="-10"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 Εκπαίδευση Ενηλίκων</a:t>
                      </a:r>
                    </a:p>
                    <a:p>
                      <a:pPr algn="l">
                        <a:lnSpc>
                          <a:spcPct val="115000"/>
                        </a:lnSpc>
                        <a:spcAft>
                          <a:spcPts val="0"/>
                        </a:spcAft>
                      </a:pPr>
                      <a:r>
                        <a:rPr lang="el-GR" sz="1400" b="0" spc="-10"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 Αθλητισμός</a:t>
                      </a:r>
                    </a:p>
                    <a:p>
                      <a:pPr algn="l">
                        <a:lnSpc>
                          <a:spcPct val="115000"/>
                        </a:lnSpc>
                        <a:spcAft>
                          <a:spcPts val="0"/>
                        </a:spcAft>
                      </a:pPr>
                      <a:r>
                        <a:rPr lang="el-GR" sz="1400" b="0" spc="-10"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 Δράση Ένταξης </a:t>
                      </a:r>
                      <a:r>
                        <a:rPr lang="en-GB" sz="1400" b="0" spc="-10"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Discover EU</a:t>
                      </a:r>
                      <a:endParaRPr lang="el-GR" sz="1400" b="0" spc="-10" dirty="0">
                        <a:solidFill>
                          <a:srgbClr val="53A194"/>
                        </a:solidFill>
                        <a:effectLst/>
                        <a:latin typeface="Verdana" panose="020B0604030504040204" pitchFamily="34" charset="0"/>
                        <a:ea typeface="Verdana" panose="020B0604030504040204" pitchFamily="34" charset="0"/>
                        <a:cs typeface="Calibri" panose="020F0502020204030204" pitchFamily="34" charset="0"/>
                      </a:endParaRPr>
                    </a:p>
                    <a:p>
                      <a:pPr algn="l">
                        <a:lnSpc>
                          <a:spcPct val="115000"/>
                        </a:lnSpc>
                        <a:spcAft>
                          <a:spcPts val="0"/>
                        </a:spcAft>
                      </a:pPr>
                      <a:endParaRPr lang="el-GR" sz="200" b="0" spc="-10" dirty="0">
                        <a:solidFill>
                          <a:srgbClr val="53A194"/>
                        </a:solidFill>
                        <a:effectLst/>
                        <a:latin typeface="Verdana" panose="020B0604030504040204" pitchFamily="34" charset="0"/>
                        <a:ea typeface="Verdana" panose="020B0604030504040204" pitchFamily="34" charset="0"/>
                        <a:cs typeface="Calibri" panose="020F0502020204030204" pitchFamily="34"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b="1" spc="5" dirty="0">
                          <a:effectLst/>
                          <a:latin typeface="Verdana" panose="020B0604030504040204" pitchFamily="34" charset="0"/>
                          <a:ea typeface="Verdana" panose="020B0604030504040204" pitchFamily="34" charset="0"/>
                          <a:cs typeface="Calibri" panose="020F0502020204030204" pitchFamily="34" charset="0"/>
                        </a:rPr>
                        <a:t>20 Φεβρουαρίου, 2024</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spc="5" dirty="0">
                          <a:effectLst/>
                          <a:latin typeface="Verdana" panose="020B0604030504040204" pitchFamily="34" charset="0"/>
                          <a:ea typeface="Verdana" panose="020B0604030504040204" pitchFamily="34" charset="0"/>
                          <a:cs typeface="Calibri" panose="020F0502020204030204" pitchFamily="34" charset="0"/>
                        </a:rPr>
                        <a:t>1μμ ώρα Κύπρου</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9944200"/>
                  </a:ext>
                </a:extLst>
              </a:tr>
              <a:tr h="2070668">
                <a:tc>
                  <a:txBody>
                    <a:bodyPr/>
                    <a:lstStyle/>
                    <a:p>
                      <a:pPr>
                        <a:lnSpc>
                          <a:spcPct val="115000"/>
                        </a:lnSpc>
                        <a:spcAft>
                          <a:spcPts val="0"/>
                        </a:spcAft>
                      </a:pPr>
                      <a:r>
                        <a:rPr lang="el-GR" sz="1600" b="1" kern="1200"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Κινητικότητα ατόμων στον τομέα της Νεολαίας </a:t>
                      </a:r>
                      <a:endParaRPr lang="en-GB" sz="1600" b="1" kern="1200" dirty="0">
                        <a:solidFill>
                          <a:srgbClr val="53A194"/>
                        </a:solidFill>
                        <a:effectLst/>
                        <a:latin typeface="Verdana" panose="020B0604030504040204" pitchFamily="34" charset="0"/>
                        <a:ea typeface="Verdana" panose="020B0604030504040204" pitchFamily="34" charset="0"/>
                        <a:cs typeface="Calibri" panose="020F0502020204030204" pitchFamily="34"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l-GR" sz="1600" b="0" u="sng" kern="1200" spc="5" dirty="0">
                          <a:solidFill>
                            <a:schemeClr val="tx1"/>
                          </a:solidFill>
                          <a:effectLst/>
                          <a:latin typeface="Verdana" panose="020B0604030504040204" pitchFamily="34" charset="0"/>
                          <a:ea typeface="Verdana" panose="020B0604030504040204" pitchFamily="34" charset="0"/>
                          <a:cs typeface="Calibri" panose="020F0502020204030204" pitchFamily="34" charset="0"/>
                        </a:rPr>
                        <a:t>1η Προθεσμία</a:t>
                      </a:r>
                      <a:r>
                        <a:rPr lang="el-GR" sz="1600" b="0" kern="1200" spc="5" dirty="0">
                          <a:solidFill>
                            <a:schemeClr val="tx1"/>
                          </a:solidFill>
                          <a:effectLst/>
                          <a:latin typeface="Verdana" panose="020B0604030504040204" pitchFamily="34" charset="0"/>
                          <a:ea typeface="Verdana" panose="020B0604030504040204" pitchFamily="34" charset="0"/>
                          <a:cs typeface="Calibri" panose="020F0502020204030204" pitchFamily="34" charset="0"/>
                        </a:rPr>
                        <a:t>:</a:t>
                      </a:r>
                      <a:r>
                        <a:rPr lang="en-GB" sz="1600" b="0" kern="1200" spc="5" dirty="0">
                          <a:solidFill>
                            <a:schemeClr val="tx1"/>
                          </a:solidFill>
                          <a:effectLst/>
                          <a:latin typeface="Verdana" panose="020B0604030504040204" pitchFamily="34" charset="0"/>
                          <a:ea typeface="Verdana" panose="020B0604030504040204" pitchFamily="34" charset="0"/>
                          <a:cs typeface="Calibri" panose="020F0502020204030204" pitchFamily="34" charset="0"/>
                        </a:rPr>
                        <a:t> </a:t>
                      </a:r>
                    </a:p>
                    <a:p>
                      <a:pPr algn="ctr">
                        <a:lnSpc>
                          <a:spcPct val="100000"/>
                        </a:lnSpc>
                        <a:spcAft>
                          <a:spcPts val="0"/>
                        </a:spcAft>
                      </a:pPr>
                      <a:r>
                        <a:rPr lang="el-GR" sz="1600" b="1" kern="1200" spc="5" dirty="0">
                          <a:solidFill>
                            <a:schemeClr val="tx1"/>
                          </a:solidFill>
                          <a:effectLst/>
                          <a:latin typeface="Verdana" panose="020B0604030504040204" pitchFamily="34" charset="0"/>
                          <a:ea typeface="Verdana" panose="020B0604030504040204" pitchFamily="34" charset="0"/>
                          <a:cs typeface="Calibri" panose="020F0502020204030204" pitchFamily="34" charset="0"/>
                        </a:rPr>
                        <a:t>20 Φεβρουαρίου, 2024</a:t>
                      </a:r>
                    </a:p>
                    <a:p>
                      <a:pPr algn="ctr">
                        <a:lnSpc>
                          <a:spcPct val="100000"/>
                        </a:lnSpc>
                        <a:spcAft>
                          <a:spcPts val="0"/>
                        </a:spcAft>
                      </a:pPr>
                      <a:r>
                        <a:rPr lang="el-GR" sz="1600" kern="1200" spc="5" dirty="0">
                          <a:solidFill>
                            <a:schemeClr val="tx1"/>
                          </a:solidFill>
                          <a:effectLst/>
                          <a:latin typeface="Verdana" panose="020B0604030504040204" pitchFamily="34" charset="0"/>
                          <a:ea typeface="Verdana" panose="020B0604030504040204" pitchFamily="34" charset="0"/>
                          <a:cs typeface="Calibri" panose="020F0502020204030204" pitchFamily="34" charset="0"/>
                        </a:rPr>
                        <a:t>1μμ ώρα Κύπρου</a:t>
                      </a:r>
                    </a:p>
                    <a:p>
                      <a:pPr algn="ctr">
                        <a:lnSpc>
                          <a:spcPct val="100000"/>
                        </a:lnSpc>
                        <a:spcAft>
                          <a:spcPts val="0"/>
                        </a:spcAft>
                      </a:pPr>
                      <a:endParaRPr lang="el-GR" sz="1200" b="1" kern="1200" spc="5" dirty="0">
                        <a:solidFill>
                          <a:schemeClr val="tx1"/>
                        </a:solidFill>
                        <a:effectLst/>
                        <a:latin typeface="Verdana" panose="020B0604030504040204" pitchFamily="34" charset="0"/>
                        <a:ea typeface="Verdana" panose="020B0604030504040204" pitchFamily="34" charset="0"/>
                        <a:cs typeface="Calibri" panose="020F0502020204030204" pitchFamily="34" charset="0"/>
                      </a:endParaRPr>
                    </a:p>
                    <a:p>
                      <a:pPr algn="ctr">
                        <a:lnSpc>
                          <a:spcPct val="100000"/>
                        </a:lnSpc>
                        <a:spcAft>
                          <a:spcPts val="0"/>
                        </a:spcAft>
                      </a:pPr>
                      <a:r>
                        <a:rPr lang="el-GR" sz="1600" b="0" u="sng" kern="1200" spc="5" dirty="0">
                          <a:solidFill>
                            <a:schemeClr val="tx1"/>
                          </a:solidFill>
                          <a:effectLst/>
                          <a:latin typeface="Verdana" panose="020B0604030504040204" pitchFamily="34" charset="0"/>
                          <a:ea typeface="Verdana" panose="020B0604030504040204" pitchFamily="34" charset="0"/>
                          <a:cs typeface="Calibri" panose="020F0502020204030204" pitchFamily="34" charset="0"/>
                        </a:rPr>
                        <a:t>2η Προθεσμία</a:t>
                      </a:r>
                      <a:r>
                        <a:rPr lang="el-GR" sz="1600" b="0" kern="1200" spc="5" dirty="0">
                          <a:solidFill>
                            <a:schemeClr val="tx1"/>
                          </a:solidFill>
                          <a:effectLst/>
                          <a:latin typeface="Verdana" panose="020B0604030504040204" pitchFamily="34" charset="0"/>
                          <a:ea typeface="Verdana" panose="020B0604030504040204" pitchFamily="34" charset="0"/>
                          <a:cs typeface="Calibri" panose="020F0502020204030204" pitchFamily="34" charset="0"/>
                        </a:rPr>
                        <a:t>:</a:t>
                      </a:r>
                    </a:p>
                    <a:p>
                      <a:pPr algn="ctr">
                        <a:lnSpc>
                          <a:spcPct val="100000"/>
                        </a:lnSpc>
                        <a:spcAft>
                          <a:spcPts val="0"/>
                        </a:spcAft>
                      </a:pPr>
                      <a:r>
                        <a:rPr lang="el-GR" sz="1600" b="1" kern="1200" spc="5" dirty="0">
                          <a:solidFill>
                            <a:schemeClr val="tx1"/>
                          </a:solidFill>
                          <a:effectLst/>
                          <a:latin typeface="Verdana" panose="020B0604030504040204" pitchFamily="34" charset="0"/>
                          <a:ea typeface="Verdana" panose="020B0604030504040204" pitchFamily="34" charset="0"/>
                          <a:cs typeface="Calibri" panose="020F0502020204030204" pitchFamily="34" charset="0"/>
                        </a:rPr>
                        <a:t>1 Οκτωβρίου 2024</a:t>
                      </a:r>
                      <a:endParaRPr lang="en-GB" sz="1600" b="1" kern="1200" spc="5" dirty="0">
                        <a:solidFill>
                          <a:schemeClr val="tx1"/>
                        </a:solidFill>
                        <a:effectLst/>
                        <a:latin typeface="Verdana" panose="020B0604030504040204" pitchFamily="34" charset="0"/>
                        <a:ea typeface="Verdana" panose="020B0604030504040204" pitchFamily="34" charset="0"/>
                        <a:cs typeface="Calibri" panose="020F0502020204030204" pitchFamily="34" charset="0"/>
                      </a:endParaRPr>
                    </a:p>
                    <a:p>
                      <a:pPr algn="ctr">
                        <a:lnSpc>
                          <a:spcPct val="100000"/>
                        </a:lnSpc>
                        <a:spcAft>
                          <a:spcPts val="0"/>
                        </a:spcAft>
                      </a:pPr>
                      <a:r>
                        <a:rPr lang="el-GR" sz="1600" kern="1200" spc="5" dirty="0">
                          <a:solidFill>
                            <a:schemeClr val="tx1"/>
                          </a:solidFill>
                          <a:effectLst/>
                          <a:latin typeface="Verdana" panose="020B0604030504040204" pitchFamily="34" charset="0"/>
                          <a:ea typeface="Verdana" panose="020B0604030504040204" pitchFamily="34" charset="0"/>
                          <a:cs typeface="Calibri" panose="020F0502020204030204" pitchFamily="34" charset="0"/>
                        </a:rPr>
                        <a:t>1μμ ώρα Κύπρου</a:t>
                      </a:r>
                    </a:p>
                  </a:txBody>
                  <a:tcPr marL="114300" marR="1143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1009986"/>
                  </a:ext>
                </a:extLst>
              </a:tr>
            </a:tbl>
          </a:graphicData>
        </a:graphic>
      </p:graphicFrame>
    </p:spTree>
    <p:extLst>
      <p:ext uri="{BB962C8B-B14F-4D97-AF65-F5344CB8AC3E}">
        <p14:creationId xmlns:p14="http://schemas.microsoft.com/office/powerpoint/2010/main" val="3638430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805647" y="113121"/>
            <a:ext cx="12810835" cy="523220"/>
          </a:xfrm>
          <a:prstGeom prst="rect">
            <a:avLst/>
          </a:prstGeom>
          <a:noFill/>
        </p:spPr>
        <p:txBody>
          <a:bodyPr wrap="square" rtlCol="0">
            <a:spAutoFit/>
          </a:bodyPr>
          <a:lstStyle/>
          <a:p>
            <a:pPr algn="ctr"/>
            <a:r>
              <a:rPr lang="el-GR" sz="2800" b="1" dirty="0">
                <a:solidFill>
                  <a:schemeClr val="bg1"/>
                </a:solidFill>
              </a:rPr>
              <a:t>ΚΑΤΑΛΗΚΤΙΚΕΣ ΗΜΕΡΟΜΗΝΙΕΣ – ΤΟΜΕΙΣ ΕΚΠΑΙΔΕΥΣΗΣ ΚΑΙ ΚΑΤΑΡΤΙΣΗΣ</a:t>
            </a:r>
          </a:p>
        </p:txBody>
      </p:sp>
      <p:graphicFrame>
        <p:nvGraphicFramePr>
          <p:cNvPr id="5" name="Table 4"/>
          <p:cNvGraphicFramePr>
            <a:graphicFrameLocks noGrp="1"/>
          </p:cNvGraphicFramePr>
          <p:nvPr>
            <p:extLst>
              <p:ext uri="{D42A27DB-BD31-4B8C-83A1-F6EECF244321}">
                <p14:modId xmlns:p14="http://schemas.microsoft.com/office/powerpoint/2010/main" val="2102088277"/>
              </p:ext>
            </p:extLst>
          </p:nvPr>
        </p:nvGraphicFramePr>
        <p:xfrm>
          <a:off x="807822" y="939110"/>
          <a:ext cx="10778589" cy="4625479"/>
        </p:xfrm>
        <a:graphic>
          <a:graphicData uri="http://schemas.openxmlformats.org/drawingml/2006/table">
            <a:tbl>
              <a:tblPr firstRow="1" firstCol="1" lastRow="1" lastCol="1" bandRow="1" bandCol="1"/>
              <a:tblGrid>
                <a:gridCol w="6158462">
                  <a:extLst>
                    <a:ext uri="{9D8B030D-6E8A-4147-A177-3AD203B41FA5}">
                      <a16:colId xmlns:a16="http://schemas.microsoft.com/office/drawing/2014/main" val="3912380731"/>
                    </a:ext>
                  </a:extLst>
                </a:gridCol>
                <a:gridCol w="4620127">
                  <a:extLst>
                    <a:ext uri="{9D8B030D-6E8A-4147-A177-3AD203B41FA5}">
                      <a16:colId xmlns:a16="http://schemas.microsoft.com/office/drawing/2014/main" val="20001"/>
                    </a:ext>
                  </a:extLst>
                </a:gridCol>
              </a:tblGrid>
              <a:tr h="633037">
                <a:tc>
                  <a:txBody>
                    <a:bodyPr/>
                    <a:lstStyle/>
                    <a:p>
                      <a:pPr algn="ctr">
                        <a:lnSpc>
                          <a:spcPct val="115000"/>
                        </a:lnSpc>
                        <a:spcAft>
                          <a:spcPts val="0"/>
                        </a:spcAft>
                      </a:pPr>
                      <a:r>
                        <a:rPr lang="en-US" sz="1800" b="1" dirty="0">
                          <a:effectLst/>
                          <a:latin typeface="Verdana" panose="020B0604030504040204" pitchFamily="34" charset="0"/>
                          <a:ea typeface="Verdana" panose="020B0604030504040204" pitchFamily="34" charset="0"/>
                          <a:cs typeface="Calibri" panose="020F0502020204030204" pitchFamily="34" charset="0"/>
                        </a:rPr>
                        <a:t>Δρά</a:t>
                      </a:r>
                      <a:r>
                        <a:rPr lang="en-US" sz="1800" b="1" spc="-5" dirty="0">
                          <a:effectLst/>
                          <a:latin typeface="Verdana" panose="020B0604030504040204" pitchFamily="34" charset="0"/>
                          <a:ea typeface="Verdana" panose="020B0604030504040204" pitchFamily="34" charset="0"/>
                          <a:cs typeface="Calibri" panose="020F0502020204030204" pitchFamily="34" charset="0"/>
                        </a:rPr>
                        <a:t>σ</a:t>
                      </a:r>
                      <a:r>
                        <a:rPr lang="en-US" sz="1800" b="1" dirty="0">
                          <a:effectLst/>
                          <a:latin typeface="Verdana" panose="020B0604030504040204" pitchFamily="34" charset="0"/>
                          <a:ea typeface="Verdana" panose="020B0604030504040204" pitchFamily="34" charset="0"/>
                          <a:cs typeface="Calibri" panose="020F0502020204030204" pitchFamily="34" charset="0"/>
                        </a:rPr>
                        <a:t>η</a:t>
                      </a:r>
                      <a:endParaRPr lang="en-GB" sz="1800" dirty="0">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b="1" spc="5" dirty="0">
                          <a:effectLst/>
                          <a:latin typeface="Verdana" panose="020B0604030504040204" pitchFamily="34" charset="0"/>
                          <a:ea typeface="Verdana" panose="020B0604030504040204" pitchFamily="34" charset="0"/>
                          <a:cs typeface="Calibri" panose="020F0502020204030204" pitchFamily="34" charset="0"/>
                        </a:rPr>
                        <a:t>Κ</a:t>
                      </a:r>
                      <a:r>
                        <a:rPr lang="en-US" sz="1800" b="1" dirty="0">
                          <a:effectLst/>
                          <a:latin typeface="Verdana" panose="020B0604030504040204" pitchFamily="34" charset="0"/>
                          <a:ea typeface="Verdana" panose="020B0604030504040204" pitchFamily="34" charset="0"/>
                          <a:cs typeface="Calibri" panose="020F0502020204030204" pitchFamily="34" charset="0"/>
                        </a:rPr>
                        <a:t>α</a:t>
                      </a:r>
                      <a:r>
                        <a:rPr lang="en-US" sz="1800" b="1" spc="-5" dirty="0">
                          <a:effectLst/>
                          <a:latin typeface="Verdana" panose="020B0604030504040204" pitchFamily="34" charset="0"/>
                          <a:ea typeface="Verdana" panose="020B0604030504040204" pitchFamily="34" charset="0"/>
                          <a:cs typeface="Calibri" panose="020F0502020204030204" pitchFamily="34" charset="0"/>
                        </a:rPr>
                        <a:t>τ</a:t>
                      </a:r>
                      <a:r>
                        <a:rPr lang="en-US" sz="1800" b="1" dirty="0">
                          <a:effectLst/>
                          <a:latin typeface="Verdana" panose="020B0604030504040204" pitchFamily="34" charset="0"/>
                          <a:ea typeface="Verdana" panose="020B0604030504040204" pitchFamily="34" charset="0"/>
                          <a:cs typeface="Calibri" panose="020F0502020204030204" pitchFamily="34" charset="0"/>
                        </a:rPr>
                        <a:t>α</a:t>
                      </a:r>
                      <a:r>
                        <a:rPr lang="en-US" sz="1800" b="1" spc="5" dirty="0" err="1">
                          <a:effectLst/>
                          <a:latin typeface="Verdana" panose="020B0604030504040204" pitchFamily="34" charset="0"/>
                          <a:ea typeface="Verdana" panose="020B0604030504040204" pitchFamily="34" charset="0"/>
                          <a:cs typeface="Calibri" panose="020F0502020204030204" pitchFamily="34" charset="0"/>
                        </a:rPr>
                        <a:t>λ</a:t>
                      </a:r>
                      <a:r>
                        <a:rPr lang="en-US" sz="1800" b="1" spc="-5" dirty="0" err="1">
                          <a:effectLst/>
                          <a:latin typeface="Verdana" panose="020B0604030504040204" pitchFamily="34" charset="0"/>
                          <a:ea typeface="Verdana" panose="020B0604030504040204" pitchFamily="34" charset="0"/>
                          <a:cs typeface="Calibri" panose="020F0502020204030204" pitchFamily="34" charset="0"/>
                        </a:rPr>
                        <a:t>η</a:t>
                      </a:r>
                      <a:r>
                        <a:rPr lang="en-US" sz="1800" b="1" dirty="0" err="1">
                          <a:effectLst/>
                          <a:latin typeface="Verdana" panose="020B0604030504040204" pitchFamily="34" charset="0"/>
                          <a:ea typeface="Verdana" panose="020B0604030504040204" pitchFamily="34" charset="0"/>
                          <a:cs typeface="Calibri" panose="020F0502020204030204" pitchFamily="34" charset="0"/>
                        </a:rPr>
                        <a:t>κ</a:t>
                      </a:r>
                      <a:r>
                        <a:rPr lang="en-US" sz="1800" b="1" spc="-5" dirty="0" err="1">
                          <a:effectLst/>
                          <a:latin typeface="Verdana" panose="020B0604030504040204" pitchFamily="34" charset="0"/>
                          <a:ea typeface="Verdana" panose="020B0604030504040204" pitchFamily="34" charset="0"/>
                          <a:cs typeface="Calibri" panose="020F0502020204030204" pitchFamily="34" charset="0"/>
                        </a:rPr>
                        <a:t>τ</a:t>
                      </a:r>
                      <a:r>
                        <a:rPr lang="en-US" sz="1800" b="1" spc="5" dirty="0" err="1">
                          <a:effectLst/>
                          <a:latin typeface="Verdana" panose="020B0604030504040204" pitchFamily="34" charset="0"/>
                          <a:ea typeface="Verdana" panose="020B0604030504040204" pitchFamily="34" charset="0"/>
                          <a:cs typeface="Calibri" panose="020F0502020204030204" pitchFamily="34" charset="0"/>
                        </a:rPr>
                        <a:t>ι</a:t>
                      </a:r>
                      <a:r>
                        <a:rPr lang="en-US" sz="1800" b="1" dirty="0" err="1">
                          <a:effectLst/>
                          <a:latin typeface="Verdana" panose="020B0604030504040204" pitchFamily="34" charset="0"/>
                          <a:ea typeface="Verdana" panose="020B0604030504040204" pitchFamily="34" charset="0"/>
                          <a:cs typeface="Calibri" panose="020F0502020204030204" pitchFamily="34" charset="0"/>
                        </a:rPr>
                        <a:t>κή</a:t>
                      </a:r>
                      <a:r>
                        <a:rPr lang="en-US" sz="1800" b="1" dirty="0">
                          <a:effectLst/>
                          <a:latin typeface="Verdana" panose="020B0604030504040204" pitchFamily="34" charset="0"/>
                          <a:ea typeface="Verdana" panose="020B0604030504040204" pitchFamily="34" charset="0"/>
                          <a:cs typeface="Calibri" panose="020F0502020204030204" pitchFamily="34" charset="0"/>
                        </a:rPr>
                        <a:t> </a:t>
                      </a:r>
                      <a:r>
                        <a:rPr lang="en-US" sz="1800" b="1" spc="-5" dirty="0" err="1">
                          <a:effectLst/>
                          <a:latin typeface="Verdana" panose="020B0604030504040204" pitchFamily="34" charset="0"/>
                          <a:ea typeface="Verdana" panose="020B0604030504040204" pitchFamily="34" charset="0"/>
                          <a:cs typeface="Calibri" panose="020F0502020204030204" pitchFamily="34" charset="0"/>
                        </a:rPr>
                        <a:t>ημ</a:t>
                      </a:r>
                      <a:r>
                        <a:rPr lang="en-US" sz="1800" b="1" dirty="0" err="1">
                          <a:effectLst/>
                          <a:latin typeface="Verdana" panose="020B0604030504040204" pitchFamily="34" charset="0"/>
                          <a:ea typeface="Verdana" panose="020B0604030504040204" pitchFamily="34" charset="0"/>
                          <a:cs typeface="Calibri" panose="020F0502020204030204" pitchFamily="34" charset="0"/>
                        </a:rPr>
                        <a:t>ερο</a:t>
                      </a:r>
                      <a:r>
                        <a:rPr lang="en-US" sz="1800" b="1" spc="-5" dirty="0" err="1">
                          <a:effectLst/>
                          <a:latin typeface="Verdana" panose="020B0604030504040204" pitchFamily="34" charset="0"/>
                          <a:ea typeface="Verdana" panose="020B0604030504040204" pitchFamily="34" charset="0"/>
                          <a:cs typeface="Calibri" panose="020F0502020204030204" pitchFamily="34" charset="0"/>
                        </a:rPr>
                        <a:t>μη</a:t>
                      </a:r>
                      <a:r>
                        <a:rPr lang="en-US" sz="1800" b="1" dirty="0" err="1">
                          <a:effectLst/>
                          <a:latin typeface="Verdana" panose="020B0604030504040204" pitchFamily="34" charset="0"/>
                          <a:ea typeface="Verdana" panose="020B0604030504040204" pitchFamily="34" charset="0"/>
                          <a:cs typeface="Calibri" panose="020F0502020204030204" pitchFamily="34" charset="0"/>
                        </a:rPr>
                        <a:t>ν</a:t>
                      </a:r>
                      <a:r>
                        <a:rPr lang="en-US" sz="1800" b="1" spc="15" dirty="0" err="1">
                          <a:effectLst/>
                          <a:latin typeface="Verdana" panose="020B0604030504040204" pitchFamily="34" charset="0"/>
                          <a:ea typeface="Verdana" panose="020B0604030504040204" pitchFamily="34" charset="0"/>
                          <a:cs typeface="Calibri" panose="020F0502020204030204" pitchFamily="34" charset="0"/>
                        </a:rPr>
                        <a:t>ί</a:t>
                      </a:r>
                      <a:r>
                        <a:rPr lang="en-US" sz="1800" b="1" dirty="0">
                          <a:effectLst/>
                          <a:latin typeface="Verdana" panose="020B0604030504040204" pitchFamily="34" charset="0"/>
                          <a:ea typeface="Verdana" panose="020B0604030504040204" pitchFamily="34" charset="0"/>
                          <a:cs typeface="Calibri" panose="020F0502020204030204" pitchFamily="34" charset="0"/>
                        </a:rPr>
                        <a:t>α</a:t>
                      </a:r>
                      <a:endParaRPr lang="en-GB" sz="1800" dirty="0">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9961684"/>
                  </a:ext>
                </a:extLst>
              </a:tr>
              <a:tr h="476938">
                <a:tc gridSpan="2">
                  <a:txBody>
                    <a:bodyPr/>
                    <a:lstStyle/>
                    <a:p>
                      <a:pPr>
                        <a:lnSpc>
                          <a:spcPct val="115000"/>
                        </a:lnSpc>
                        <a:spcAft>
                          <a:spcPts val="0"/>
                        </a:spcAft>
                      </a:pPr>
                      <a:r>
                        <a:rPr lang="el-GR" sz="1600" b="1" baseline="0" dirty="0">
                          <a:effectLst/>
                          <a:latin typeface="Verdana" panose="020B0604030504040204" pitchFamily="34" charset="0"/>
                          <a:ea typeface="Verdana" panose="020B0604030504040204" pitchFamily="34" charset="0"/>
                          <a:cs typeface="Calibri" panose="020F0502020204030204" pitchFamily="34" charset="0"/>
                        </a:rPr>
                        <a:t>Βασική</a:t>
                      </a:r>
                      <a:r>
                        <a:rPr lang="en-US" sz="1600" b="1" dirty="0">
                          <a:effectLst/>
                          <a:latin typeface="Verdana" panose="020B0604030504040204" pitchFamily="34" charset="0"/>
                          <a:ea typeface="Verdana" panose="020B0604030504040204" pitchFamily="34" charset="0"/>
                          <a:cs typeface="Calibri" panose="020F0502020204030204" pitchFamily="34" charset="0"/>
                        </a:rPr>
                        <a:t> Δρά</a:t>
                      </a:r>
                      <a:r>
                        <a:rPr lang="en-US" sz="1600" b="1" spc="-5" dirty="0">
                          <a:effectLst/>
                          <a:latin typeface="Verdana" panose="020B0604030504040204" pitchFamily="34" charset="0"/>
                          <a:ea typeface="Verdana" panose="020B0604030504040204" pitchFamily="34" charset="0"/>
                          <a:cs typeface="Calibri" panose="020F0502020204030204" pitchFamily="34" charset="0"/>
                        </a:rPr>
                        <a:t>σ</a:t>
                      </a:r>
                      <a:r>
                        <a:rPr lang="en-US" sz="1600" b="1" dirty="0">
                          <a:effectLst/>
                          <a:latin typeface="Verdana" panose="020B0604030504040204" pitchFamily="34" charset="0"/>
                          <a:ea typeface="Verdana" panose="020B0604030504040204" pitchFamily="34" charset="0"/>
                          <a:cs typeface="Calibri" panose="020F0502020204030204" pitchFamily="34" charset="0"/>
                        </a:rPr>
                        <a:t>η 1</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hMerge="1">
                  <a:txBody>
                    <a:bodyPr/>
                    <a:lstStyle/>
                    <a:p>
                      <a:endParaRPr lang="en-US"/>
                    </a:p>
                  </a:txBody>
                  <a:tcPr/>
                </a:tc>
                <a:extLst>
                  <a:ext uri="{0D108BD9-81ED-4DB2-BD59-A6C34878D82A}">
                    <a16:rowId xmlns:a16="http://schemas.microsoft.com/office/drawing/2014/main" val="4137851006"/>
                  </a:ext>
                </a:extLst>
              </a:tr>
              <a:tr h="993863">
                <a:tc>
                  <a:txBody>
                    <a:bodyPr/>
                    <a:lstStyle/>
                    <a:p>
                      <a:pPr>
                        <a:lnSpc>
                          <a:spcPct val="115000"/>
                        </a:lnSpc>
                        <a:spcAft>
                          <a:spcPts val="0"/>
                        </a:spcAft>
                      </a:pP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Διαπιστεύσεις </a:t>
                      </a:r>
                      <a:r>
                        <a:rPr lang="en-GB"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Erasmus </a:t>
                      </a: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στους ακόλουθους τομείς:</a:t>
                      </a:r>
                    </a:p>
                    <a:p>
                      <a:pPr>
                        <a:lnSpc>
                          <a:spcPct val="115000"/>
                        </a:lnSpc>
                        <a:spcAft>
                          <a:spcPts val="0"/>
                        </a:spcAft>
                      </a:pPr>
                      <a:r>
                        <a:rPr lang="el-GR" sz="1400" b="0"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 Σχολική Εκπαίδευση</a:t>
                      </a:r>
                    </a:p>
                    <a:p>
                      <a:pPr>
                        <a:lnSpc>
                          <a:spcPct val="115000"/>
                        </a:lnSpc>
                        <a:spcAft>
                          <a:spcPts val="0"/>
                        </a:spcAft>
                      </a:pPr>
                      <a:r>
                        <a:rPr lang="el-GR" sz="1400" b="0"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 Επαγγελματική Εκπαίδευση και Κατάρτιση</a:t>
                      </a:r>
                    </a:p>
                    <a:p>
                      <a:pPr>
                        <a:lnSpc>
                          <a:spcPct val="115000"/>
                        </a:lnSpc>
                        <a:spcAft>
                          <a:spcPts val="0"/>
                        </a:spcAft>
                      </a:pPr>
                      <a:r>
                        <a:rPr lang="el-GR" sz="1400" b="0"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 Εκπαίδευση Ενηλίκων</a:t>
                      </a:r>
                    </a:p>
                    <a:p>
                      <a:pPr>
                        <a:lnSpc>
                          <a:spcPct val="115000"/>
                        </a:lnSpc>
                        <a:spcAft>
                          <a:spcPts val="0"/>
                        </a:spcAft>
                      </a:pPr>
                      <a:r>
                        <a:rPr lang="el-GR" sz="1400" b="0"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 Νεολαία</a:t>
                      </a:r>
                    </a:p>
                    <a:p>
                      <a:pPr>
                        <a:lnSpc>
                          <a:spcPct val="115000"/>
                        </a:lnSpc>
                        <a:spcAft>
                          <a:spcPts val="0"/>
                        </a:spcAft>
                      </a:pPr>
                      <a:endParaRPr lang="en-GB" sz="1600" b="1" dirty="0">
                        <a:solidFill>
                          <a:srgbClr val="53A194"/>
                        </a:solidFill>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b="1" spc="5" dirty="0">
                          <a:effectLst/>
                          <a:latin typeface="Verdana" panose="020B0604030504040204" pitchFamily="34" charset="0"/>
                          <a:ea typeface="Verdana" panose="020B0604030504040204" pitchFamily="34" charset="0"/>
                          <a:cs typeface="Calibri" panose="020F0502020204030204" pitchFamily="34" charset="0"/>
                        </a:rPr>
                        <a:t>1 Οκτωβρίου 2024</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spc="5" dirty="0">
                          <a:effectLst/>
                          <a:latin typeface="Verdana" panose="020B0604030504040204" pitchFamily="34" charset="0"/>
                          <a:ea typeface="Verdana" panose="020B0604030504040204" pitchFamily="34" charset="0"/>
                          <a:cs typeface="Calibri" panose="020F0502020204030204" pitchFamily="34" charset="0"/>
                        </a:rPr>
                        <a:t>1μμ ώρα Κύπρου</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9944200"/>
                  </a:ext>
                </a:extLst>
              </a:tr>
              <a:tr h="486808">
                <a:tc gridSpan="2">
                  <a:txBody>
                    <a:bodyPr/>
                    <a:lstStyle/>
                    <a:p>
                      <a:pPr algn="l">
                        <a:lnSpc>
                          <a:spcPct val="115000"/>
                        </a:lnSpc>
                        <a:spcAft>
                          <a:spcPts val="0"/>
                        </a:spcAft>
                      </a:pPr>
                      <a:r>
                        <a:rPr lang="en-US" sz="1600" b="1" dirty="0">
                          <a:effectLst/>
                          <a:latin typeface="Verdana" panose="020B0604030504040204" pitchFamily="34" charset="0"/>
                          <a:ea typeface="Verdana" panose="020B0604030504040204" pitchFamily="34" charset="0"/>
                          <a:cs typeface="Calibri" panose="020F0502020204030204" pitchFamily="34" charset="0"/>
                        </a:rPr>
                        <a:t>Βα</a:t>
                      </a:r>
                      <a:r>
                        <a:rPr lang="en-US" sz="1600" b="1" spc="-5" dirty="0">
                          <a:effectLst/>
                          <a:latin typeface="Verdana" panose="020B0604030504040204" pitchFamily="34" charset="0"/>
                          <a:ea typeface="Verdana" panose="020B0604030504040204" pitchFamily="34" charset="0"/>
                          <a:cs typeface="Calibri" panose="020F0502020204030204" pitchFamily="34" charset="0"/>
                        </a:rPr>
                        <a:t>σ</a:t>
                      </a:r>
                      <a:r>
                        <a:rPr lang="el-GR" sz="1600" b="1" spc="5" dirty="0">
                          <a:effectLst/>
                          <a:latin typeface="Verdana" panose="020B0604030504040204" pitchFamily="34" charset="0"/>
                          <a:ea typeface="Verdana" panose="020B0604030504040204" pitchFamily="34" charset="0"/>
                          <a:cs typeface="Calibri" panose="020F0502020204030204" pitchFamily="34" charset="0"/>
                        </a:rPr>
                        <a:t>ική</a:t>
                      </a:r>
                      <a:r>
                        <a:rPr lang="en-US" sz="1600" b="1" dirty="0">
                          <a:effectLst/>
                          <a:latin typeface="Verdana" panose="020B0604030504040204" pitchFamily="34" charset="0"/>
                          <a:ea typeface="Verdana" panose="020B0604030504040204" pitchFamily="34" charset="0"/>
                          <a:cs typeface="Calibri" panose="020F0502020204030204" pitchFamily="34" charset="0"/>
                        </a:rPr>
                        <a:t> Δρά</a:t>
                      </a:r>
                      <a:r>
                        <a:rPr lang="en-US" sz="1600" b="1" spc="-5" dirty="0">
                          <a:effectLst/>
                          <a:latin typeface="Verdana" panose="020B0604030504040204" pitchFamily="34" charset="0"/>
                          <a:ea typeface="Verdana" panose="020B0604030504040204" pitchFamily="34" charset="0"/>
                          <a:cs typeface="Calibri" panose="020F0502020204030204" pitchFamily="34" charset="0"/>
                        </a:rPr>
                        <a:t>σ</a:t>
                      </a:r>
                      <a:r>
                        <a:rPr lang="en-US" sz="1600" b="1" dirty="0">
                          <a:effectLst/>
                          <a:latin typeface="Verdana" panose="020B0604030504040204" pitchFamily="34" charset="0"/>
                          <a:ea typeface="Verdana" panose="020B0604030504040204" pitchFamily="34" charset="0"/>
                          <a:cs typeface="Calibri" panose="020F0502020204030204" pitchFamily="34" charset="0"/>
                        </a:rPr>
                        <a:t>η 2</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hMerge="1">
                  <a:txBody>
                    <a:bodyPr/>
                    <a:lstStyle/>
                    <a:p>
                      <a:endParaRPr lang="en-US"/>
                    </a:p>
                  </a:txBody>
                  <a:tcPr/>
                </a:tc>
                <a:extLst>
                  <a:ext uri="{0D108BD9-81ED-4DB2-BD59-A6C34878D82A}">
                    <a16:rowId xmlns:a16="http://schemas.microsoft.com/office/drawing/2014/main" val="3204418196"/>
                  </a:ext>
                </a:extLst>
              </a:tr>
              <a:tr h="733380">
                <a:tc>
                  <a:txBody>
                    <a:bodyPr/>
                    <a:lstStyle/>
                    <a:p>
                      <a:pPr>
                        <a:lnSpc>
                          <a:spcPct val="115000"/>
                        </a:lnSpc>
                        <a:spcAft>
                          <a:spcPts val="0"/>
                        </a:spcAft>
                      </a:pP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Συμπράξεις Συνεργασίας στους ακόλουθους τομείς:</a:t>
                      </a:r>
                    </a:p>
                    <a:p>
                      <a:pPr>
                        <a:lnSpc>
                          <a:spcPct val="115000"/>
                        </a:lnSpc>
                        <a:spcAft>
                          <a:spcPts val="0"/>
                        </a:spcAft>
                      </a:pPr>
                      <a:r>
                        <a:rPr lang="el-GR" sz="1400" b="0"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 Σχολική Εκπαίδευση</a:t>
                      </a:r>
                    </a:p>
                    <a:p>
                      <a:pPr>
                        <a:lnSpc>
                          <a:spcPct val="115000"/>
                        </a:lnSpc>
                        <a:spcAft>
                          <a:spcPts val="0"/>
                        </a:spcAft>
                      </a:pPr>
                      <a:r>
                        <a:rPr lang="el-GR" sz="1400" b="0"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 Επαγγελματική Εκπαίδευση και Κατάρτιση</a:t>
                      </a:r>
                    </a:p>
                    <a:p>
                      <a:pPr>
                        <a:lnSpc>
                          <a:spcPct val="115000"/>
                        </a:lnSpc>
                        <a:spcAft>
                          <a:spcPts val="0"/>
                        </a:spcAft>
                      </a:pPr>
                      <a:r>
                        <a:rPr lang="el-GR" sz="1400" b="0"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 Εκπαίδευση Ενηλίκων</a:t>
                      </a:r>
                    </a:p>
                    <a:p>
                      <a:pPr>
                        <a:lnSpc>
                          <a:spcPct val="115000"/>
                        </a:lnSpc>
                        <a:spcAft>
                          <a:spcPts val="0"/>
                        </a:spcAft>
                      </a:pPr>
                      <a:r>
                        <a:rPr lang="el-GR" sz="1400" b="0"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 Τριτοβάθμια Εκπαίδευση</a:t>
                      </a:r>
                    </a:p>
                    <a:p>
                      <a:pPr>
                        <a:lnSpc>
                          <a:spcPct val="115000"/>
                        </a:lnSpc>
                        <a:spcAft>
                          <a:spcPts val="0"/>
                        </a:spcAft>
                      </a:pPr>
                      <a:endParaRPr lang="en-GB" sz="1600" b="1" dirty="0">
                        <a:solidFill>
                          <a:srgbClr val="53A194"/>
                        </a:solidFill>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b="1" spc="5" dirty="0">
                          <a:effectLst/>
                          <a:latin typeface="Verdana" panose="020B0604030504040204" pitchFamily="34" charset="0"/>
                          <a:ea typeface="Verdana" panose="020B0604030504040204" pitchFamily="34" charset="0"/>
                          <a:cs typeface="Calibri" panose="020F0502020204030204" pitchFamily="34" charset="0"/>
                        </a:rPr>
                        <a:t>5 Μαρτίου, 2024</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spc="5" dirty="0">
                          <a:effectLst/>
                          <a:latin typeface="Verdana" panose="020B0604030504040204" pitchFamily="34" charset="0"/>
                          <a:ea typeface="Verdana" panose="020B0604030504040204" pitchFamily="34" charset="0"/>
                          <a:cs typeface="Calibri" panose="020F0502020204030204" pitchFamily="34" charset="0"/>
                        </a:rPr>
                        <a:t>1μμ ώρα Κύπρου</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4685842"/>
                  </a:ext>
                </a:extLst>
              </a:tr>
            </a:tbl>
          </a:graphicData>
        </a:graphic>
      </p:graphicFrame>
    </p:spTree>
    <p:extLst>
      <p:ext uri="{BB962C8B-B14F-4D97-AF65-F5344CB8AC3E}">
        <p14:creationId xmlns:p14="http://schemas.microsoft.com/office/powerpoint/2010/main" val="11866138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7292</TotalTime>
  <Words>2530</Words>
  <Application>Microsoft Office PowerPoint</Application>
  <PresentationFormat>Widescreen</PresentationFormat>
  <Paragraphs>587</Paragraphs>
  <Slides>35</Slides>
  <Notes>35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35</vt:i4>
      </vt:variant>
    </vt:vector>
  </HeadingPairs>
  <TitlesOfParts>
    <vt:vector size="43" baseType="lpstr">
      <vt:lpstr>Arial</vt:lpstr>
      <vt:lpstr>Calibri</vt:lpstr>
      <vt:lpstr>Calibri Light</vt:lpstr>
      <vt:lpstr>Century Gothic</vt:lpstr>
      <vt:lpstr>Verdana</vt:lpstr>
      <vt:lpstr>Verdana Pro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Aleka  Argyriou - Ogilvy</dc:creator>
  <cp:lastModifiedBy>Sophia Arnaouti</cp:lastModifiedBy>
  <cp:revision>629</cp:revision>
  <cp:lastPrinted>2021-11-26T07:46:32Z</cp:lastPrinted>
  <dcterms:created xsi:type="dcterms:W3CDTF">2021-06-29T14:21:58Z</dcterms:created>
  <dcterms:modified xsi:type="dcterms:W3CDTF">2023-12-14T11:46:19Z</dcterms:modified>
</cp:coreProperties>
</file>