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3" r:id="rId2"/>
    <p:sldId id="256" r:id="rId3"/>
    <p:sldId id="257" r:id="rId4"/>
    <p:sldId id="299" r:id="rId5"/>
    <p:sldId id="300" r:id="rId6"/>
    <p:sldId id="301" r:id="rId7"/>
    <p:sldId id="261" r:id="rId8"/>
    <p:sldId id="302" r:id="rId9"/>
    <p:sldId id="265" r:id="rId10"/>
    <p:sldId id="266" r:id="rId11"/>
    <p:sldId id="304" r:id="rId12"/>
    <p:sldId id="262" r:id="rId13"/>
    <p:sldId id="305" r:id="rId14"/>
    <p:sldId id="303" r:id="rId15"/>
    <p:sldId id="258" r:id="rId16"/>
    <p:sldId id="298" r:id="rId17"/>
    <p:sldId id="293" r:id="rId18"/>
    <p:sldId id="306" r:id="rId19"/>
    <p:sldId id="260" r:id="rId20"/>
    <p:sldId id="307" r:id="rId21"/>
    <p:sldId id="296"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83BC"/>
    <a:srgbClr val="1DA6AC"/>
    <a:srgbClr val="A7D49F"/>
    <a:srgbClr val="FFFFFF"/>
    <a:srgbClr val="90A4B5"/>
    <a:srgbClr val="819AAE"/>
    <a:srgbClr val="849BAF"/>
    <a:srgbClr val="9BCEF4"/>
    <a:srgbClr val="92AA93"/>
    <a:srgbClr val="C99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79789" autoAdjust="0"/>
  </p:normalViewPr>
  <p:slideViewPr>
    <p:cSldViewPr snapToGrid="0">
      <p:cViewPr varScale="1">
        <p:scale>
          <a:sx n="88" d="100"/>
          <a:sy n="88" d="100"/>
        </p:scale>
        <p:origin x="14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67D99-DB35-499B-892A-3C0DB7D46D6E}" type="datetimeFigureOut">
              <a:rPr lang="en-GB" smtClean="0"/>
              <a:t>05/12/2024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EB7B9-A0C6-45C9-B882-9C5964139D8B}" type="slidenum">
              <a:rPr lang="en-GB" smtClean="0"/>
              <a:t>‹#›</a:t>
            </a:fld>
            <a:endParaRPr lang="en-GB"/>
          </a:p>
        </p:txBody>
      </p:sp>
    </p:spTree>
    <p:extLst>
      <p:ext uri="{BB962C8B-B14F-4D97-AF65-F5344CB8AC3E}">
        <p14:creationId xmlns:p14="http://schemas.microsoft.com/office/powerpoint/2010/main" val="136572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l-GR" sz="12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l-GR" sz="1200" b="1" dirty="0">
                <a:solidFill>
                  <a:srgbClr val="002060"/>
                </a:solidFill>
                <a:latin typeface="Roboto" panose="02000000000000000000" pitchFamily="2" charset="0"/>
                <a:ea typeface="Roboto" panose="02000000000000000000" pitchFamily="2" charset="0"/>
                <a:cs typeface="Roboto" panose="02000000000000000000" pitchFamily="2" charset="0"/>
              </a:rPr>
              <a:t>Η ΠΑΡΟΥΣΙΑΣΗ ΠΟΥ ΘΑ ΑΚΟΛΟΥΘΗΣΕΙ ΘΑ ΜΑΓΝΗΤΟΣΚΟΠΕΙΤΑΙ. </a:t>
            </a:r>
            <a:endParaRPr lang="en-GB" sz="1200" b="1"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l-GR" sz="12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l-GR" sz="1200" dirty="0">
                <a:solidFill>
                  <a:srgbClr val="002060"/>
                </a:solidFill>
                <a:latin typeface="Roboto" panose="02000000000000000000" pitchFamily="2" charset="0"/>
                <a:ea typeface="Roboto" panose="02000000000000000000" pitchFamily="2" charset="0"/>
                <a:cs typeface="Roboto" panose="02000000000000000000" pitchFamily="2" charset="0"/>
              </a:rPr>
              <a:t>✓ ΟΙ ΕΡΩΤΗΣΕΙΣ ΠΟΥ ΘΑ ΥΠΟΒΑΛΛΟΝΤΑΙ ΜΕΣΩ CHAT, ΚΑΤΑ ΤΗ ΔΙΑΡΚΕΙΑ ΤΗΣ ΠΑΡΟΥΣΙΑΣΗΣ, </a:t>
            </a:r>
            <a:r>
              <a:rPr lang="el-GR" sz="1200" u="sng" dirty="0">
                <a:solidFill>
                  <a:srgbClr val="002060"/>
                </a:solidFill>
                <a:latin typeface="Roboto" panose="02000000000000000000" pitchFamily="2" charset="0"/>
                <a:ea typeface="Roboto" panose="02000000000000000000" pitchFamily="2" charset="0"/>
                <a:cs typeface="Roboto" panose="02000000000000000000" pitchFamily="2" charset="0"/>
              </a:rPr>
              <a:t>ΔΕ ΘΑ ΦΑΙΝΟΝΤΑΙ </a:t>
            </a:r>
            <a:r>
              <a:rPr lang="el-GR" sz="1200" dirty="0">
                <a:solidFill>
                  <a:srgbClr val="002060"/>
                </a:solidFill>
                <a:latin typeface="Roboto" panose="02000000000000000000" pitchFamily="2" charset="0"/>
                <a:ea typeface="Roboto" panose="02000000000000000000" pitchFamily="2" charset="0"/>
                <a:cs typeface="Roboto" panose="02000000000000000000" pitchFamily="2" charset="0"/>
              </a:rPr>
              <a:t>ΣΤΗ ΜΑΓΝΗΤΟΣΚΟΠΗΣΗ. </a:t>
            </a:r>
            <a:endParaRPr lang="en-GB" sz="12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l-GR" sz="12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l-GR" sz="1200" dirty="0">
                <a:solidFill>
                  <a:srgbClr val="002060"/>
                </a:solidFill>
                <a:latin typeface="Roboto" panose="02000000000000000000" pitchFamily="2" charset="0"/>
                <a:ea typeface="Roboto" panose="02000000000000000000" pitchFamily="2" charset="0"/>
                <a:cs typeface="Roboto" panose="02000000000000000000" pitchFamily="2" charset="0"/>
              </a:rPr>
              <a:t>✓ ΟΙ ΕΡΩΤΗΣΕΙΣ ΠΟΥ ΘΑ ΥΠΟΒΑΛΛΟΝΤΑΙ ΠΡΟΦΟΡΙΚΑ, ΚΑΤΑ ΤΗ ΔΙΑΡΚΕΙΑ ΤΗΣ ΠΑΡΟΥΣΙΑΣΗΣ, </a:t>
            </a:r>
            <a:r>
              <a:rPr lang="el-GR" sz="1200" u="sng" dirty="0">
                <a:solidFill>
                  <a:srgbClr val="002060"/>
                </a:solidFill>
                <a:latin typeface="Roboto" panose="02000000000000000000" pitchFamily="2" charset="0"/>
                <a:ea typeface="Roboto" panose="02000000000000000000" pitchFamily="2" charset="0"/>
                <a:cs typeface="Roboto" panose="02000000000000000000" pitchFamily="2" charset="0"/>
              </a:rPr>
              <a:t>ΘΑ ΦΑΙΝΟΝΤΑΙ </a:t>
            </a:r>
            <a:r>
              <a:rPr lang="el-GR" sz="1200" dirty="0">
                <a:solidFill>
                  <a:srgbClr val="002060"/>
                </a:solidFill>
                <a:latin typeface="Roboto" panose="02000000000000000000" pitchFamily="2" charset="0"/>
                <a:ea typeface="Roboto" panose="02000000000000000000" pitchFamily="2" charset="0"/>
                <a:cs typeface="Roboto" panose="02000000000000000000" pitchFamily="2" charset="0"/>
              </a:rPr>
              <a:t>ΣΤΗ ΜΑΓΝΗΤΟΣΚΟΠΗΣΗ. </a:t>
            </a:r>
            <a:endParaRPr lang="en-GB" sz="12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l-GR" sz="12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l-GR" sz="1200" dirty="0">
                <a:solidFill>
                  <a:srgbClr val="002060"/>
                </a:solidFill>
                <a:latin typeface="Roboto" panose="02000000000000000000" pitchFamily="2" charset="0"/>
                <a:ea typeface="Roboto" panose="02000000000000000000" pitchFamily="2" charset="0"/>
                <a:cs typeface="Roboto" panose="02000000000000000000" pitchFamily="2" charset="0"/>
              </a:rPr>
              <a:t>✓ ΘΑ ΔΟΘΕΙ ΕΥΛΟΓΟΣ ΧΡΟΝΟΣ ΓΙΑ ΥΠΟΒΟΛΗ ΕΡΩΤΗΣΕΩΝ, ΑΦΟΥ ΟΛΟΚΛΗΡΩΘΕΙ Η ΠΑΡΟΥΣΙΑΣΗ. </a:t>
            </a:r>
            <a:r>
              <a:rPr lang="el-GR" sz="1200" b="1" dirty="0">
                <a:solidFill>
                  <a:srgbClr val="002060"/>
                </a:solidFill>
                <a:latin typeface="Roboto" panose="02000000000000000000" pitchFamily="2" charset="0"/>
                <a:ea typeface="Roboto" panose="02000000000000000000" pitchFamily="2" charset="0"/>
                <a:cs typeface="Roboto" panose="02000000000000000000" pitchFamily="2" charset="0"/>
              </a:rPr>
              <a:t>Η ΕΝΟΤΗΤΑ ΕΡΩΤΗΣΕΩΝ-ΑΠΑΝΤΗΣΕΩΝ ΔΕ ΘΑ ΜΑΓΝΗΤΟΣΚΟΠΕΙΤΑΙ. </a:t>
            </a:r>
            <a:endParaRPr lang="en-GB" sz="1200" b="1"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l-GR" sz="12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l-GR" sz="1200" b="1" dirty="0">
                <a:solidFill>
                  <a:srgbClr val="002060"/>
                </a:solidFill>
                <a:latin typeface="Roboto" panose="02000000000000000000" pitchFamily="2" charset="0"/>
                <a:ea typeface="Roboto" panose="02000000000000000000" pitchFamily="2" charset="0"/>
                <a:cs typeface="Roboto" panose="02000000000000000000" pitchFamily="2" charset="0"/>
              </a:rPr>
              <a:t>✓ ΟΣΟΙ ΥΠΟΒΑΛΕΤΕ ΠΡΟΦΟΡΙΚΑ ΕΡΩΤΗΜΑΤΑ, ΚΑΤΑ ΤΗ ΔΙΑΡΚΕΙΑ ΤΗΣ ΠΑΡΟΥΣΙΑΣΗΣ ΚΑΙ ΟΧΙ ΜΕ ΤΟ ΠΕΡΑΣ ΤΗΣ, ΠΑΡΕΧΕΤΕ ΑΥΤΟΜΑΤΑ ΤΗ ΣΥΓΚΑΤΑΘΕΣΗ ΣΑΣ ΣΤΟ ΙΔΕΠ ΔΙΑ ΒΙΟΥ ΜΑΘΗΣΗΣ ΓΙΑ ΠΡΟΒΟΛΗ ΤΩΝ ΠΡΟΣΩΠΙΚΩΝ ΣΑΣ ΔΕΔΟΜΕΝΩΝ ΣΤΟ ΜΑΓΝΗΤΟΣΚΟΠΗΜΕΝΟ ΑΡΧΕΙΟ</a:t>
            </a:r>
            <a:r>
              <a:rPr lang="en-GB" sz="1200" b="1" dirty="0">
                <a:solidFill>
                  <a:srgbClr val="002060"/>
                </a:solidFill>
                <a:latin typeface="Roboto" panose="02000000000000000000" pitchFamily="2" charset="0"/>
                <a:ea typeface="Roboto" panose="02000000000000000000" pitchFamily="2" charset="0"/>
                <a:cs typeface="Roboto" panose="02000000000000000000" pitchFamily="2" charset="0"/>
              </a:rPr>
              <a:t>.</a:t>
            </a:r>
            <a:r>
              <a:rPr lang="el-GR" sz="1200" b="1" dirty="0">
                <a:solidFill>
                  <a:srgbClr val="002060"/>
                </a:solidFill>
                <a:latin typeface="Roboto" panose="02000000000000000000" pitchFamily="2" charset="0"/>
                <a:ea typeface="Roboto" panose="02000000000000000000" pitchFamily="2" charset="0"/>
                <a:cs typeface="Roboto" panose="02000000000000000000" pitchFamily="2" charset="0"/>
              </a:rPr>
              <a:t> </a:t>
            </a:r>
            <a:endParaRPr lang="en-GB" sz="1200" b="1" dirty="0">
              <a:solidFill>
                <a:srgbClr val="002060"/>
              </a:solidFill>
              <a:latin typeface="Roboto" panose="02000000000000000000" pitchFamily="2" charset="0"/>
              <a:ea typeface="Roboto" panose="02000000000000000000" pitchFamily="2" charset="0"/>
              <a:cs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a:t>
            </a:fld>
            <a:endParaRPr lang="en-GB"/>
          </a:p>
        </p:txBody>
      </p:sp>
    </p:spTree>
    <p:extLst>
      <p:ext uri="{BB962C8B-B14F-4D97-AF65-F5344CB8AC3E}">
        <p14:creationId xmlns:p14="http://schemas.microsoft.com/office/powerpoint/2010/main" val="949778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just" defTabSz="1061355" rtl="0" eaLnBrk="1" fontAlgn="auto" latinLnBrk="0" hangingPunct="1">
              <a:lnSpc>
                <a:spcPct val="150000"/>
              </a:lnSpc>
              <a:spcBef>
                <a:spcPct val="0"/>
              </a:spcBef>
              <a:spcAft>
                <a:spcPct val="15000"/>
              </a:spcAft>
              <a:buClr>
                <a:srgbClr val="EE6948"/>
              </a:buClr>
              <a:buSzTx/>
              <a:buFont typeface="Wingdings" panose="05000000000000000000" pitchFamily="2" charset="2"/>
              <a:buNone/>
              <a:tabLst/>
              <a:defRPr/>
            </a:pPr>
            <a:r>
              <a:rPr lang="el-GR" sz="1200" dirty="0">
                <a:ea typeface="Verdana" panose="020B0604030504040204" pitchFamily="34" charset="0"/>
              </a:rPr>
              <a:t>Επιλέξιμοι συμμετέχοντες στις κινητικότητες είναι το </a:t>
            </a:r>
            <a:r>
              <a:rPr lang="el-GR" sz="1200" b="1" dirty="0">
                <a:solidFill>
                  <a:srgbClr val="EE6948"/>
                </a:solidFill>
                <a:ea typeface="Verdana" panose="020B0604030504040204" pitchFamily="34" charset="0"/>
              </a:rPr>
              <a:t>Προσωπικό/εθελοντές οργανισμών και πιο συγκεκριμένα:</a:t>
            </a:r>
          </a:p>
          <a:p>
            <a:pPr algn="l"/>
            <a:r>
              <a:rPr lang="el-GR" sz="1600" b="0" i="0" dirty="0">
                <a:effectLst/>
                <a:highlight>
                  <a:srgbClr val="FFFFFF"/>
                </a:highlight>
              </a:rPr>
              <a:t>Προπονητές</a:t>
            </a:r>
          </a:p>
          <a:p>
            <a:pPr algn="l"/>
            <a:r>
              <a:rPr lang="el-GR" sz="1600" b="0" i="0" dirty="0">
                <a:effectLst/>
                <a:highlight>
                  <a:srgbClr val="FFFFFF"/>
                </a:highlight>
              </a:rPr>
              <a:t>Φυσικοθεραπευτές</a:t>
            </a:r>
          </a:p>
          <a:p>
            <a:pPr algn="l"/>
            <a:r>
              <a:rPr lang="el-GR" sz="1600" b="0" i="0" dirty="0">
                <a:effectLst/>
                <a:highlight>
                  <a:srgbClr val="FFFFFF"/>
                </a:highlight>
              </a:rPr>
              <a:t>Σύμβουλοι</a:t>
            </a:r>
          </a:p>
          <a:p>
            <a:pPr algn="l"/>
            <a:r>
              <a:rPr lang="el-GR" sz="1600" b="0" i="0" dirty="0">
                <a:effectLst/>
                <a:highlight>
                  <a:srgbClr val="FFFFFF"/>
                </a:highlight>
              </a:rPr>
              <a:t>Διοικητικό προσωπικό</a:t>
            </a:r>
          </a:p>
          <a:p>
            <a:pPr algn="l"/>
            <a:endParaRPr lang="el-GR" sz="1600" b="1" dirty="0">
              <a:ea typeface="Verdana" panose="020B0604030504040204" pitchFamily="34" charset="0"/>
            </a:endParaRPr>
          </a:p>
          <a:p>
            <a:pPr marL="0" lvl="1" algn="just" defTabSz="1061355">
              <a:lnSpc>
                <a:spcPct val="150000"/>
              </a:lnSpc>
              <a:spcBef>
                <a:spcPct val="0"/>
              </a:spcBef>
              <a:spcAft>
                <a:spcPct val="15000"/>
              </a:spcAft>
            </a:pPr>
            <a:r>
              <a:rPr lang="el-GR" sz="1600" b="1" dirty="0">
                <a:solidFill>
                  <a:srgbClr val="FD4524"/>
                </a:solidFill>
                <a:ea typeface="Verdana" panose="020B0604030504040204" pitchFamily="34" charset="0"/>
              </a:rPr>
              <a:t>*</a:t>
            </a:r>
            <a:r>
              <a:rPr lang="el-GR" sz="1600" b="1" dirty="0">
                <a:ea typeface="Verdana" panose="020B0604030504040204" pitchFamily="34" charset="0"/>
              </a:rPr>
              <a:t>Μέχρι 10 συμμετέχοντες </a:t>
            </a:r>
            <a:r>
              <a:rPr lang="el-GR" sz="1600" dirty="0">
                <a:ea typeface="Verdana" panose="020B0604030504040204" pitchFamily="34" charset="0"/>
              </a:rPr>
              <a:t>ανά σχέδιο</a:t>
            </a:r>
          </a:p>
          <a:p>
            <a:pPr marL="0" lvl="1" algn="just" defTabSz="1061355">
              <a:lnSpc>
                <a:spcPct val="150000"/>
              </a:lnSpc>
              <a:spcBef>
                <a:spcPct val="0"/>
              </a:spcBef>
              <a:spcAft>
                <a:spcPct val="15000"/>
              </a:spcAft>
            </a:pPr>
            <a:r>
              <a:rPr lang="el-GR" sz="1600" b="1" dirty="0">
                <a:solidFill>
                  <a:srgbClr val="FD4524"/>
                </a:solidFill>
                <a:ea typeface="Verdana" panose="020B0604030504040204" pitchFamily="34" charset="0"/>
              </a:rPr>
              <a:t>*</a:t>
            </a:r>
            <a:r>
              <a:rPr lang="el-GR" sz="1600" dirty="0">
                <a:ea typeface="Verdana" panose="020B0604030504040204" pitchFamily="34" charset="0"/>
              </a:rPr>
              <a:t>Οι συμμετέχοντες δεν μπορούν να συμμετέχουν με την ιδιότητα του αθλητή.</a:t>
            </a:r>
            <a:endParaRPr lang="en-GB" sz="1600" dirty="0">
              <a:ea typeface="Verdana" panose="020B0604030504040204" pitchFamily="34" charset="0"/>
            </a:endParaRPr>
          </a:p>
          <a:p>
            <a:pPr marL="0" marR="0" lvl="1" indent="0" algn="just" defTabSz="1061355" rtl="0" eaLnBrk="1" fontAlgn="auto" latinLnBrk="0" hangingPunct="1">
              <a:lnSpc>
                <a:spcPct val="150000"/>
              </a:lnSpc>
              <a:spcBef>
                <a:spcPct val="0"/>
              </a:spcBef>
              <a:spcAft>
                <a:spcPct val="15000"/>
              </a:spcAft>
              <a:buClr>
                <a:srgbClr val="EE6948"/>
              </a:buClr>
              <a:buSzTx/>
              <a:buFont typeface="Wingdings" panose="05000000000000000000" pitchFamily="2" charset="2"/>
              <a:buNone/>
              <a:tabLst/>
              <a:defRPr/>
            </a:pPr>
            <a:endParaRPr lang="el-GR" sz="1200" b="1" dirty="0">
              <a:solidFill>
                <a:srgbClr val="EE6948"/>
              </a:solidFill>
              <a:ea typeface="Verdana" panose="020B0604030504040204" pitchFamily="34" charset="0"/>
            </a:endParaRPr>
          </a:p>
          <a:p>
            <a:pPr marL="0" lvl="1" indent="0" algn="just" defTabSz="1061355">
              <a:lnSpc>
                <a:spcPct val="150000"/>
              </a:lnSpc>
              <a:spcBef>
                <a:spcPct val="0"/>
              </a:spcBef>
              <a:spcAft>
                <a:spcPct val="15000"/>
              </a:spcAft>
              <a:buClr>
                <a:srgbClr val="EE6948"/>
              </a:buClr>
              <a:buFont typeface="Wingdings" panose="05000000000000000000" pitchFamily="2" charset="2"/>
              <a:buNone/>
            </a:pPr>
            <a:endParaRPr lang="el-GR" sz="1200" dirty="0">
              <a:ea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11</a:t>
            </a:fld>
            <a:endParaRPr lang="en-GB"/>
          </a:p>
        </p:txBody>
      </p:sp>
    </p:spTree>
    <p:extLst>
      <p:ext uri="{BB962C8B-B14F-4D97-AF65-F5344CB8AC3E}">
        <p14:creationId xmlns:p14="http://schemas.microsoft.com/office/powerpoint/2010/main" val="2284124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Σε κάθε σχέδιο μπορούν να υλοποιηθούν από </a:t>
            </a:r>
            <a:r>
              <a:rPr lang="el-GR" sz="1200" b="1" dirty="0">
                <a:solidFill>
                  <a:srgbClr val="EE6948"/>
                </a:solidFill>
              </a:rPr>
              <a:t>1 μέχρι 10 δραστηριότητες</a:t>
            </a:r>
            <a:r>
              <a:rPr lang="en-GB" sz="1200" b="1" dirty="0">
                <a:solidFill>
                  <a:srgbClr val="EE6948"/>
                </a:solidFill>
              </a:rPr>
              <a:t>- </a:t>
            </a:r>
            <a:endParaRPr lang="el-GR" dirty="0"/>
          </a:p>
          <a:p>
            <a:r>
              <a:rPr lang="el-GR" b="1" dirty="0"/>
              <a:t>Τα σχέδια που θα χρηματοδοτηθούν αναμένεται να ξεκινήσουν μεταξύ 1ης Ιουνίου και 31ης Δεκεμβρίου του ίδιου έτους.</a:t>
            </a:r>
            <a:endParaRPr lang="el-GR" sz="1200" b="1" dirty="0">
              <a:solidFill>
                <a:srgbClr val="EE694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solidFill>
                <a:srgbClr val="EE694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EE6948"/>
                </a:solidFill>
              </a:rPr>
              <a:t>Είδη δραστηριοτήτων:</a:t>
            </a:r>
          </a:p>
          <a:p>
            <a:pPr marL="285750" lvl="1" indent="-285750" defTabSz="1061355">
              <a:lnSpc>
                <a:spcPct val="150000"/>
              </a:lnSpc>
              <a:spcBef>
                <a:spcPct val="0"/>
              </a:spcBef>
              <a:spcAft>
                <a:spcPct val="15000"/>
              </a:spcAft>
              <a:buClr>
                <a:srgbClr val="EE6948"/>
              </a:buClr>
              <a:buFont typeface="Wingdings" panose="05000000000000000000" pitchFamily="2" charset="2"/>
              <a:buChar char="Ø"/>
            </a:pPr>
            <a:r>
              <a:rPr lang="en-GB" sz="1200" b="1" dirty="0">
                <a:ea typeface="Verdana" panose="020B0604030504040204" pitchFamily="34" charset="0"/>
              </a:rPr>
              <a:t>Job shadowing (</a:t>
            </a:r>
            <a:r>
              <a:rPr lang="el-GR" sz="1200" b="1" dirty="0">
                <a:ea typeface="Verdana" panose="020B0604030504040204" pitchFamily="34" charset="0"/>
              </a:rPr>
              <a:t>παρακολούθηση εργασίας) </a:t>
            </a:r>
            <a:endParaRPr lang="en-GB" sz="1200" b="1" dirty="0">
              <a:ea typeface="Verdana" panose="020B0604030504040204" pitchFamily="34" charset="0"/>
            </a:endParaRPr>
          </a:p>
          <a:p>
            <a:pPr marL="0" lvl="1" indent="0" defTabSz="1061355">
              <a:lnSpc>
                <a:spcPct val="150000"/>
              </a:lnSpc>
              <a:spcBef>
                <a:spcPct val="0"/>
              </a:spcBef>
              <a:spcAft>
                <a:spcPct val="15000"/>
              </a:spcAft>
              <a:buClr>
                <a:srgbClr val="EE6948"/>
              </a:buClr>
              <a:buFont typeface="Wingdings" panose="05000000000000000000" pitchFamily="2" charset="2"/>
              <a:buNone/>
            </a:pPr>
            <a:r>
              <a:rPr lang="el-GR" dirty="0"/>
              <a:t>Όπου οι συμμετέχοντες μπορούν να περάσουν ένα χρονικό διάστημα (2 έως 14 ημερών) σε οργανισμό υποδοχής σε άλλη χώρα με σκοπό την εκμάθηση νέων πρακτικών και τη συγκέντρωση νέων ιδεών μέσω της παρατήρησης και της </a:t>
            </a:r>
            <a:r>
              <a:rPr lang="el-GR" dirty="0" err="1"/>
              <a:t>διάδρασης</a:t>
            </a:r>
            <a:r>
              <a:rPr lang="el-GR" dirty="0"/>
              <a:t> με προπονητές, εθελοντές ή άλλα μέλη του προσωπικού στο καθημερινό τους έργο στον οργανισμό υποδοχής. </a:t>
            </a:r>
            <a:endParaRPr lang="en-GB" sz="1200" dirty="0">
              <a:ea typeface="Verdana" panose="020B0604030504040204" pitchFamily="34" charset="0"/>
            </a:endParaRPr>
          </a:p>
          <a:p>
            <a:pPr marL="285750" lvl="1" indent="-285750" defTabSz="1061355">
              <a:lnSpc>
                <a:spcPct val="150000"/>
              </a:lnSpc>
              <a:spcBef>
                <a:spcPct val="0"/>
              </a:spcBef>
              <a:spcAft>
                <a:spcPct val="15000"/>
              </a:spcAft>
              <a:buClr>
                <a:srgbClr val="EE6948"/>
              </a:buClr>
              <a:buFont typeface="Wingdings" panose="05000000000000000000" pitchFamily="2" charset="2"/>
              <a:buChar char="Ø"/>
            </a:pPr>
            <a:r>
              <a:rPr lang="el-GR" sz="1200" b="1" dirty="0">
                <a:ea typeface="Verdana" panose="020B0604030504040204" pitchFamily="34" charset="0"/>
              </a:rPr>
              <a:t>Προπονητικές δραστηριότητες ή παροχή εκπαίδευσης        </a:t>
            </a:r>
            <a:endParaRPr lang="en-GB" sz="1200" b="1" dirty="0">
              <a:ea typeface="Verdana" panose="020B0604030504040204" pitchFamily="34" charset="0"/>
            </a:endParaRPr>
          </a:p>
          <a:p>
            <a:pPr marL="0" lvl="1" indent="0" defTabSz="1061355">
              <a:lnSpc>
                <a:spcPct val="150000"/>
              </a:lnSpc>
              <a:spcBef>
                <a:spcPct val="0"/>
              </a:spcBef>
              <a:spcAft>
                <a:spcPct val="15000"/>
              </a:spcAft>
              <a:buClr>
                <a:srgbClr val="EE6948"/>
              </a:buClr>
              <a:buFont typeface="Wingdings" panose="05000000000000000000" pitchFamily="2" charset="2"/>
              <a:buNone/>
            </a:pPr>
            <a:r>
              <a:rPr lang="el-GR" dirty="0"/>
              <a:t>Όπου οι συμμετέχοντες μπορούν να περάσουν ένα χρονικό διάστημα (7 έως 45 ημερών) προπονώντας ή παρέχοντας κατάρτιση σε οργανισμό υποδοχής σε άλλη χώρα, ως μέσο μάθησης μέσω της ολοκλήρωσης των καθηκόντων τους και της ανταλλαγής γνώσεων. Συμβάλλει στην ανάπτυξη ικανοτήτων σε οργανώσεις μαζικού αθλητισμού. </a:t>
            </a:r>
            <a:r>
              <a:rPr lang="el-GR" sz="1200" dirty="0">
                <a:ea typeface="Verdana" panose="020B0604030504040204" pitchFamily="34" charset="0"/>
              </a:rPr>
              <a:t>         </a:t>
            </a:r>
          </a:p>
          <a:p>
            <a:pPr marL="285750" lvl="1" indent="-285750" defTabSz="1061355">
              <a:lnSpc>
                <a:spcPct val="150000"/>
              </a:lnSpc>
              <a:spcBef>
                <a:spcPct val="0"/>
              </a:spcBef>
              <a:spcAft>
                <a:spcPct val="15000"/>
              </a:spcAft>
              <a:buClr>
                <a:srgbClr val="EE6948"/>
              </a:buClr>
              <a:buFont typeface="Wingdings" panose="05000000000000000000" pitchFamily="2" charset="2"/>
              <a:buChar char="Ø"/>
            </a:pPr>
            <a:r>
              <a:rPr lang="el-GR" sz="1200" b="1" dirty="0">
                <a:ea typeface="Verdana" panose="020B0604030504040204" pitchFamily="34" charset="0"/>
              </a:rPr>
              <a:t>Προπαρασκευαστικές επισκέψεις  </a:t>
            </a:r>
          </a:p>
          <a:p>
            <a:pPr marL="0" lvl="1" indent="0" defTabSz="1061355">
              <a:lnSpc>
                <a:spcPct val="150000"/>
              </a:lnSpc>
              <a:spcBef>
                <a:spcPct val="0"/>
              </a:spcBef>
              <a:spcAft>
                <a:spcPct val="15000"/>
              </a:spcAft>
              <a:buClr>
                <a:srgbClr val="EE6948"/>
              </a:buClr>
              <a:buFont typeface="Wingdings" panose="05000000000000000000" pitchFamily="2" charset="2"/>
              <a:buNone/>
            </a:pPr>
            <a:r>
              <a:rPr lang="el-GR" sz="1200" dirty="0">
                <a:ea typeface="Verdana" panose="020B0604030504040204" pitchFamily="34" charset="0"/>
              </a:rPr>
              <a:t>(Υποστηρικτικές δραστηριότητες διευκολύνουν τη διοργάνωση των μαθησιακών δραστηριοτήτων και τη συνεργασία μεταξύ των οργανισμών.) </a:t>
            </a:r>
            <a:r>
              <a:rPr lang="el-GR" dirty="0"/>
              <a:t>Κάθε προπαρασκευαστική επίσκεψη πρέπει να έχει σαφή λόγο και πρέπει να εξυπηρετεί τη βελτίωση του αντικειμένου και της ποιότητας των δραστηριοτήτων κινητικότητας.</a:t>
            </a:r>
            <a:r>
              <a:rPr lang="el-GR" sz="1200" dirty="0">
                <a:ea typeface="Verdana" panose="020B0604030504040204" pitchFamily="34" charset="0"/>
              </a:rPr>
              <a:t>                                                  </a:t>
            </a:r>
            <a:endParaRPr lang="el-GR" sz="1200" b="1" dirty="0">
              <a:solidFill>
                <a:srgbClr val="EE6948"/>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solidFill>
                <a:srgbClr val="EE6948"/>
              </a:solidFill>
              <a:ea typeface="Verdana" panose="020B0604030504040204" pitchFamily="34" charset="0"/>
            </a:endParaRPr>
          </a:p>
          <a:p>
            <a:r>
              <a:rPr lang="el-GR" dirty="0"/>
              <a:t>ΜΕΙΚΤΕΣ ΔΡΑΣΤΗΡΙΟΤΗΤΕΣ (BLENDED) Μπορείτε να συμπληρώσετε τις πιο πάνω δραστηριότητες με κάποιες διαδικτυακές δραστηριότητες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EE6948"/>
              </a:solidFill>
              <a:ea typeface="Verdana" panose="020B0604030504040204" pitchFamily="34" charset="0"/>
            </a:endParaRPr>
          </a:p>
          <a:p>
            <a:r>
              <a:rPr lang="el-GR" b="1" dirty="0"/>
              <a:t>Οι δραστηριότητες δεν μπορούν να έχουν κερδοσκοπικό σκοπό.</a:t>
            </a:r>
            <a:endParaRPr lang="en-GB" b="1" dirty="0"/>
          </a:p>
          <a:p>
            <a:endParaRPr lang="el-GR" dirty="0"/>
          </a:p>
          <a:p>
            <a:r>
              <a:rPr lang="el-GR" b="1" dirty="0"/>
              <a:t>Για οποιαδήποτε δραστηριότητα, μπορεί να παρασχεθεί επιπλέον υποστήριξη για άτομα που συνοδεύουν συμμετέχοντες με λιγότερες ευκαιρίες. Οι συνοδοί μπορούν να υποστηριχθούν για ολόκληρη ή μέρος της διάρκειας της δραστηριότητας.</a:t>
            </a:r>
            <a:endParaRPr lang="en-GB" b="1" dirty="0"/>
          </a:p>
          <a:p>
            <a:endParaRPr lang="el-GR" b="1" dirty="0"/>
          </a:p>
          <a:p>
            <a:r>
              <a:rPr lang="el-GR" b="1" dirty="0"/>
              <a:t>Η παρακολούθηση εκπαίδευσης/</a:t>
            </a:r>
            <a:r>
              <a:rPr lang="en-GB" b="1" dirty="0"/>
              <a:t>course</a:t>
            </a:r>
            <a:r>
              <a:rPr lang="el-GR" b="1" dirty="0"/>
              <a:t> (επί πληρωμή ή δωρεάν) δεν αποτελεί επιλέξιμη δραστηριότητα για την κινητικότητα του προσωπικού στον τομέα του αθλητισμού.</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EE6948"/>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a typeface="Verdana" panose="020B0604030504040204" pitchFamily="34" charset="0"/>
              </a:rPr>
              <a:t>Συνολική διάρκεια σχεδίων: </a:t>
            </a:r>
            <a:r>
              <a:rPr lang="el-GR" sz="1200" b="1" dirty="0">
                <a:solidFill>
                  <a:srgbClr val="EE6948"/>
                </a:solidFill>
                <a:ea typeface="Verdana" panose="020B0604030504040204" pitchFamily="34" charset="0"/>
              </a:rPr>
              <a:t>3 – 18 μήνες</a:t>
            </a:r>
            <a:endParaRPr lang="en-GB" sz="1200" b="1" dirty="0">
              <a:solidFill>
                <a:srgbClr val="EE6948"/>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EE6948"/>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EE6948"/>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solidFill>
                <a:srgbClr val="EE6948"/>
              </a:solidFill>
              <a:ea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12</a:t>
            </a:fld>
            <a:endParaRPr lang="en-GB"/>
          </a:p>
        </p:txBody>
      </p:sp>
    </p:spTree>
    <p:extLst>
      <p:ext uri="{BB962C8B-B14F-4D97-AF65-F5344CB8AC3E}">
        <p14:creationId xmlns:p14="http://schemas.microsoft.com/office/powerpoint/2010/main" val="336922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Είναι σημαντικό να διευκρινίσουμε ότι και τα δύο είδη υποστηριζόμενων δραστηριοτήτων είναι δραστηριότητες </a:t>
            </a:r>
            <a:r>
              <a:rPr lang="el-GR" b="1" dirty="0">
                <a:solidFill>
                  <a:schemeClr val="accent2"/>
                </a:solidFill>
              </a:rPr>
              <a:t>εξερχόμενης κινητικότητας</a:t>
            </a:r>
            <a:r>
              <a:rPr lang="el-GR" dirty="0"/>
              <a:t>. Αυτό σημαίνει ότι </a:t>
            </a:r>
            <a:r>
              <a:rPr lang="el-GR" b="1" dirty="0">
                <a:solidFill>
                  <a:schemeClr val="accent2"/>
                </a:solidFill>
              </a:rPr>
              <a:t>ο αιτών οργανισμός θα ενεργεί ως οργανισμός αποστολής</a:t>
            </a:r>
            <a:r>
              <a:rPr lang="el-GR" dirty="0"/>
              <a:t>: θα επιλέγει συμμετέχοντες και θα τους στέλνει σε οργανισμό υποδοχής στο εξωτερικό. </a:t>
            </a:r>
            <a:endParaRPr lang="el-GR" b="1" dirty="0">
              <a:solidFill>
                <a:schemeClr val="bg2">
                  <a:lumMod val="25000"/>
                </a:schemeClr>
              </a:solidFill>
            </a:endParaRP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13</a:t>
            </a:fld>
            <a:endParaRPr lang="en-GB"/>
          </a:p>
        </p:txBody>
      </p:sp>
    </p:spTree>
    <p:extLst>
      <p:ext uri="{BB962C8B-B14F-4D97-AF65-F5344CB8AC3E}">
        <p14:creationId xmlns:p14="http://schemas.microsoft.com/office/powerpoint/2010/main" val="825082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Κάθε δραστηριότητα πρέπει να υλοποιείται σε μια επιλέξιμη χώρα στο εξωτερικό.</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solidFill>
                <a:srgbClr val="EE694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dirty="0">
                <a:solidFill>
                  <a:srgbClr val="EE6948"/>
                </a:solidFill>
              </a:rPr>
              <a:t>Οι επιλέξιμες χώρες είναι:</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solidFill>
                <a:srgbClr val="EE6948"/>
              </a:solidFill>
            </a:endParaRPr>
          </a:p>
          <a:p>
            <a:pPr marL="285750" marR="0" lvl="0" indent="-285750" algn="l" rtl="0">
              <a:spcBef>
                <a:spcPts val="0"/>
              </a:spcBef>
              <a:spcAft>
                <a:spcPts val="0"/>
              </a:spcAft>
              <a:buClr>
                <a:srgbClr val="545454"/>
              </a:buClr>
              <a:buSzPts val="1800"/>
              <a:buFont typeface="Arial"/>
              <a:buChar char="•"/>
            </a:pPr>
            <a:r>
              <a:rPr lang="el-GR" sz="1200" b="1" dirty="0">
                <a:solidFill>
                  <a:schemeClr val="accent2"/>
                </a:solidFill>
                <a:ea typeface="Calibri"/>
                <a:cs typeface="Calibri"/>
                <a:sym typeface="Calibri"/>
              </a:rPr>
              <a:t>27 Κράτη </a:t>
            </a:r>
            <a:r>
              <a:rPr lang="el-GR" sz="1200" b="1" i="0" dirty="0">
                <a:solidFill>
                  <a:schemeClr val="accent2"/>
                </a:solidFill>
                <a:ea typeface="Calibri"/>
                <a:cs typeface="Calibri"/>
                <a:sym typeface="Calibri"/>
              </a:rPr>
              <a:t>μέλη της ΕΕ</a:t>
            </a:r>
          </a:p>
          <a:p>
            <a:pPr marL="0" marR="0" lvl="0" indent="0" algn="l" rtl="0">
              <a:spcBef>
                <a:spcPts val="0"/>
              </a:spcBef>
              <a:spcAft>
                <a:spcPts val="0"/>
              </a:spcAft>
              <a:buNone/>
            </a:pPr>
            <a:endParaRPr lang="el-GR" sz="1200" b="1" i="0" dirty="0">
              <a:solidFill>
                <a:srgbClr val="545454"/>
              </a:solidFill>
              <a:ea typeface="Calibri"/>
              <a:cs typeface="Calibri"/>
              <a:sym typeface="Calibri"/>
            </a:endParaRPr>
          </a:p>
          <a:p>
            <a:pPr marL="285750" marR="0" lvl="0" indent="-285750" algn="l" rtl="0">
              <a:spcBef>
                <a:spcPts val="0"/>
              </a:spcBef>
              <a:spcAft>
                <a:spcPts val="0"/>
              </a:spcAft>
              <a:buClr>
                <a:srgbClr val="545454"/>
              </a:buClr>
              <a:buSzPts val="1800"/>
              <a:buFont typeface="Arial"/>
              <a:buChar char="•"/>
            </a:pPr>
            <a:r>
              <a:rPr lang="el-GR" sz="1200" b="1" dirty="0">
                <a:solidFill>
                  <a:schemeClr val="accent2"/>
                </a:solidFill>
                <a:ea typeface="Calibri"/>
                <a:cs typeface="Calibri"/>
                <a:sym typeface="Calibri"/>
              </a:rPr>
              <a:t>Τ</a:t>
            </a:r>
            <a:r>
              <a:rPr lang="el-GR" sz="1200" b="1" i="0" dirty="0">
                <a:solidFill>
                  <a:schemeClr val="accent2"/>
                </a:solidFill>
                <a:ea typeface="Calibri"/>
                <a:cs typeface="Calibri"/>
                <a:sym typeface="Calibri"/>
              </a:rPr>
              <a:t>ρίτες χώρες συνδεδεμένες με το πρόγραμμα</a:t>
            </a:r>
            <a:r>
              <a:rPr lang="el-GR" sz="1200" b="1" dirty="0">
                <a:solidFill>
                  <a:schemeClr val="accent2"/>
                </a:solidFill>
                <a:ea typeface="Calibri"/>
                <a:cs typeface="Calibri"/>
                <a:sym typeface="Calibri"/>
              </a:rPr>
              <a:t>: </a:t>
            </a:r>
            <a:endParaRPr lang="el-GR" dirty="0">
              <a:solidFill>
                <a:schemeClr val="accent2"/>
              </a:solidFill>
            </a:endParaRPr>
          </a:p>
          <a:p>
            <a:pPr marL="0" marR="0" lvl="0" indent="0" algn="l" rtl="0">
              <a:lnSpc>
                <a:spcPct val="150000"/>
              </a:lnSpc>
              <a:spcBef>
                <a:spcPts val="0"/>
              </a:spcBef>
              <a:spcAft>
                <a:spcPts val="0"/>
              </a:spcAft>
              <a:buNone/>
            </a:pPr>
            <a:r>
              <a:rPr lang="el-GR" b="0" i="0" dirty="0">
                <a:ea typeface="Calibri"/>
                <a:cs typeface="Calibri"/>
                <a:sym typeface="Calibri"/>
              </a:rPr>
              <a:t>Νορβηγία, Ισλανδία, Λιχτενστάιν, Δημοκρατία της Βόρειας Μακεδονίας, Δημοκρατία της Τουρκίας και Δημοκρατία της Σερβίας</a:t>
            </a:r>
            <a:endParaRPr lang="el-GR" dirty="0">
              <a:ea typeface="Calibri"/>
              <a:cs typeface="Calibri"/>
              <a:sym typeface="Calibri"/>
            </a:endParaRP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14</a:t>
            </a:fld>
            <a:endParaRPr lang="en-GB"/>
          </a:p>
        </p:txBody>
      </p:sp>
    </p:spTree>
    <p:extLst>
      <p:ext uri="{BB962C8B-B14F-4D97-AF65-F5344CB8AC3E}">
        <p14:creationId xmlns:p14="http://schemas.microsoft.com/office/powerpoint/2010/main" val="2873031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dirty="0">
                <a:solidFill>
                  <a:schemeClr val="tx1"/>
                </a:solidFill>
              </a:rPr>
              <a:t>Εδώ βλέπουμε τη δομή της χρηματοδότησης των σχεδίων και τις κατηγορίες δαπανών που συμπεριλαμβάνονται στον προϋπολογισμό. Οι κατηγορίες που βλέπετε εδώ καλύπτονται βάσει </a:t>
            </a:r>
            <a:r>
              <a:rPr lang="el-GR" sz="1200" b="0" dirty="0" err="1">
                <a:solidFill>
                  <a:schemeClr val="tx1"/>
                </a:solidFill>
              </a:rPr>
              <a:t>μοναδιαίου</a:t>
            </a:r>
            <a:r>
              <a:rPr lang="el-GR" sz="1200" b="0" dirty="0">
                <a:solidFill>
                  <a:schemeClr val="tx1"/>
                </a:solidFill>
              </a:rPr>
              <a:t> κόστους (</a:t>
            </a:r>
            <a:r>
              <a:rPr lang="en-GB" sz="1200" b="0" dirty="0">
                <a:solidFill>
                  <a:schemeClr val="tx1"/>
                </a:solidFill>
              </a:rPr>
              <a:t>unit cost) </a:t>
            </a:r>
            <a:r>
              <a:rPr lang="el-GR" sz="1200" b="0" dirty="0">
                <a:solidFill>
                  <a:schemeClr val="tx1"/>
                </a:solidFill>
              </a:rPr>
              <a:t>ανά συμμετέχοντα σε κινητικότητα.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chemeClr val="tx1"/>
                </a:solidFill>
              </a:rPr>
              <a:t>Στήριξη για την ένταξη</a:t>
            </a:r>
            <a:endParaRPr lang="en-GB"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dirty="0"/>
              <a:t>Ισχύει για συμμετοχή ατόμων με λιγότερες ευκαιρίες που τεκμηριώνεται βάσει και του ορισμού για συμμετέχοντες με λιγότερες ευκαιρίες όπως θα τον βρείτε στη στρατηγική του ΙΔΕΠ για την ένταξη και την πολυμορφία. Θα το δούμε και στη συνέχεια.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t>Γλωσσική</a:t>
            </a:r>
            <a:r>
              <a:rPr lang="el-GR" sz="1200" b="1" baseline="0" dirty="0"/>
              <a:t> υποστήριξη</a:t>
            </a:r>
            <a:endParaRPr lang="en-GB" sz="1200" b="1" baseline="0" dirty="0"/>
          </a:p>
          <a:p>
            <a:r>
              <a:rPr lang="el-GR" dirty="0"/>
              <a:t>Η υποστήριξη καταβάλλεται μόνο εάν ο συμμετέχων δεν μπορεί να λάβει διαδικτυακή γλωσσική υποστήριξη (</a:t>
            </a:r>
            <a:r>
              <a:rPr lang="el-GR" dirty="0" err="1"/>
              <a:t>Online</a:t>
            </a:r>
            <a:r>
              <a:rPr lang="el-GR" dirty="0"/>
              <a:t> </a:t>
            </a:r>
            <a:r>
              <a:rPr lang="el-GR" dirty="0" err="1"/>
              <a:t>Language</a:t>
            </a:r>
            <a:r>
              <a:rPr lang="el-GR" dirty="0"/>
              <a:t> </a:t>
            </a:r>
            <a:r>
              <a:rPr lang="el-GR" dirty="0" err="1"/>
              <a:t>Support</a:t>
            </a:r>
            <a:r>
              <a:rPr lang="el-GR" dirty="0"/>
              <a:t>) λόγω μη διαθεσιμότητας της απαιτούμενης γλώσσας ή επιπέδου, ή λόγω συγκεκριμένων εμποδίων που αντιμετωπίζουν συμμετέχοντες με λιγότερες ευκαιρίες.</a:t>
            </a:r>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15</a:t>
            </a:fld>
            <a:endParaRPr lang="en-GB"/>
          </a:p>
        </p:txBody>
      </p:sp>
    </p:spTree>
    <p:extLst>
      <p:ext uri="{BB962C8B-B14F-4D97-AF65-F5344CB8AC3E}">
        <p14:creationId xmlns:p14="http://schemas.microsoft.com/office/powerpoint/2010/main" val="3069451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dirty="0"/>
              <a:t>Υπάρχουν και δύο κατηγορίες δαπανών που καλύπτονται βάσει πραγματικού κόστους, δηλαδή βάσει των αποδείξεων που συνδέονται με τα έξοδα.</a:t>
            </a:r>
          </a:p>
          <a:p>
            <a:endParaRPr lang="el-G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chemeClr val="tx1"/>
                </a:solidFill>
              </a:rPr>
              <a:t>Στήριξη για την ένταξη των συμμετεχόντων</a:t>
            </a:r>
          </a:p>
          <a:p>
            <a:r>
              <a:rPr lang="el-GR" dirty="0"/>
              <a:t>Πρόσθετα έξοδα που συνδέονται άμεσα με συμμετέχοντες με λιγότερες ευκαιρίες και τους συνοδούς τους (συμπεριλαμβανομένων αιτιολογημένων εξόδων που σχετίζονται με ταξίδια και διαβίωση, εάν δεν ζητηθεί επιχορήγηση για αυτούς τους συμμετέχοντες μέσω των κατηγοριών προϋπολογισμού "Ταξίδι" και "Ατομική υποστήριξη").</a:t>
            </a:r>
          </a:p>
          <a:p>
            <a:endParaRPr lang="el-GR" dirty="0"/>
          </a:p>
          <a:p>
            <a:r>
              <a:rPr lang="el-GR" dirty="0"/>
              <a:t>Πριν δηλώσετε έξοδα στην κατηγορία αυτή με την υποβολή της αίτησης σας, θα ήταν χρήσιμο να μελετήσετε την στρατηγική του ΙΔΕΠ για την ένταξη και την πολυμορφία, όπου θα βρείτε και </a:t>
            </a:r>
            <a:r>
              <a:rPr lang="el-GR" b="1" dirty="0"/>
              <a:t>τον ορισμό ατόμων με λιγότερες ευκαιρίες, </a:t>
            </a:r>
            <a:r>
              <a:rPr lang="el-GR" b="0" dirty="0"/>
              <a:t>για να βεβαιωθείτε ότι τα έξοδα θα είναι αιτιολογημένα και επιλέξιμα. </a:t>
            </a:r>
            <a:endParaRPr lang="el-GR" dirty="0"/>
          </a:p>
          <a:p>
            <a:endParaRPr lang="el-GR" dirty="0"/>
          </a:p>
          <a:p>
            <a:r>
              <a:rPr lang="el-GR" dirty="0"/>
              <a:t>Οι </a:t>
            </a:r>
            <a:r>
              <a:rPr lang="el-GR" b="1" dirty="0"/>
              <a:t>ειδικές δαπάνες </a:t>
            </a:r>
            <a:r>
              <a:rPr lang="el-GR" dirty="0"/>
              <a:t>αφορούν συγκεκριμένα έξοδα που δεν καλύπτονται από τις άλλες κατηγορίες, όπως άδειες διαμονής, εμβολιασμούς, κτλ. και τα έξοδα για ακριβά ταξίδια σε περίπτωση που το κόστος που καλύπτεται κάτω από τα ταξιδιωτικά έξοδα, δεν καλύπτει τουλάχιστον το 70% του πραγματικού κόστους. </a:t>
            </a:r>
            <a:br>
              <a:rPr lang="el-GR" dirty="0"/>
            </a:br>
            <a:br>
              <a:rPr lang="el-GR" dirty="0"/>
            </a:br>
            <a:r>
              <a:rPr lang="el-GR" dirty="0"/>
              <a:t>Κανόνας κατανομής: </a:t>
            </a:r>
            <a:r>
              <a:rPr lang="el-GR" b="1" dirty="0"/>
              <a:t>Το αίτημα πρέπει να αιτιολογείται από τον αιτών οργανισμό  και να εγκρίνεται από την Εθνική Υπηρεσία.</a:t>
            </a:r>
            <a:endParaRPr lang="en-GB" b="1" dirty="0"/>
          </a:p>
        </p:txBody>
      </p:sp>
      <p:sp>
        <p:nvSpPr>
          <p:cNvPr id="4" name="Slide Number Placeholder 3"/>
          <p:cNvSpPr>
            <a:spLocks noGrp="1"/>
          </p:cNvSpPr>
          <p:nvPr>
            <p:ph type="sldNum" sz="quarter" idx="5"/>
          </p:nvPr>
        </p:nvSpPr>
        <p:spPr/>
        <p:txBody>
          <a:bodyPr/>
          <a:lstStyle/>
          <a:p>
            <a:fld id="{A70EB7B9-A0C6-45C9-B882-9C5964139D8B}" type="slidenum">
              <a:rPr lang="en-GB" smtClean="0"/>
              <a:t>16</a:t>
            </a:fld>
            <a:endParaRPr lang="en-GB"/>
          </a:p>
        </p:txBody>
      </p:sp>
    </p:spTree>
    <p:extLst>
      <p:ext uri="{BB962C8B-B14F-4D97-AF65-F5344CB8AC3E}">
        <p14:creationId xmlns:p14="http://schemas.microsoft.com/office/powerpoint/2010/main" val="3499827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l-GR" b="1" dirty="0">
                <a:solidFill>
                  <a:srgbClr val="1DA6AC"/>
                </a:solidFill>
              </a:rPr>
              <a:t>Ο αιτών οργανισμός είναι ο βασικός φορέας ενός σχεδίου:</a:t>
            </a:r>
          </a:p>
          <a:p>
            <a:pPr marL="285750" indent="-285750">
              <a:lnSpc>
                <a:spcPct val="150000"/>
              </a:lnSpc>
              <a:buClr>
                <a:srgbClr val="1DA6AC"/>
              </a:buClr>
              <a:buFont typeface="Wingdings" panose="05000000000000000000" pitchFamily="2" charset="2"/>
              <a:buChar char="Ø"/>
            </a:pPr>
            <a:r>
              <a:rPr lang="el-GR" b="1" dirty="0">
                <a:solidFill>
                  <a:schemeClr val="tx1"/>
                </a:solidFill>
              </a:rPr>
              <a:t> </a:t>
            </a:r>
            <a:r>
              <a:rPr lang="el-GR" dirty="0">
                <a:solidFill>
                  <a:schemeClr val="tx1"/>
                </a:solidFill>
              </a:rPr>
              <a:t>συντάσσει και υποβάλλει την αίτηση</a:t>
            </a:r>
          </a:p>
          <a:p>
            <a:pPr marL="285750" indent="-285750">
              <a:lnSpc>
                <a:spcPct val="150000"/>
              </a:lnSpc>
              <a:buClr>
                <a:srgbClr val="1DA6AC"/>
              </a:buClr>
              <a:buFont typeface="Wingdings" panose="05000000000000000000" pitchFamily="2" charset="2"/>
              <a:buChar char="Ø"/>
            </a:pPr>
            <a:r>
              <a:rPr lang="el-GR" dirty="0">
                <a:solidFill>
                  <a:schemeClr val="tx1"/>
                </a:solidFill>
              </a:rPr>
              <a:t>υπογράφει τη συμφωνία επιχορήγησης με την Εθνική Υπηρεσία </a:t>
            </a:r>
            <a:r>
              <a:rPr lang="el-GR" dirty="0" err="1">
                <a:solidFill>
                  <a:schemeClr val="tx1"/>
                </a:solidFill>
              </a:rPr>
              <a:t>Erasmus</a:t>
            </a:r>
            <a:r>
              <a:rPr lang="el-GR" dirty="0">
                <a:solidFill>
                  <a:schemeClr val="tx1"/>
                </a:solidFill>
              </a:rPr>
              <a:t>+</a:t>
            </a:r>
          </a:p>
          <a:p>
            <a:pPr marL="285750" indent="-285750">
              <a:lnSpc>
                <a:spcPct val="150000"/>
              </a:lnSpc>
              <a:buClr>
                <a:srgbClr val="1DA6AC"/>
              </a:buClr>
              <a:buFont typeface="Wingdings" panose="05000000000000000000" pitchFamily="2" charset="2"/>
              <a:buChar char="Ø"/>
            </a:pPr>
            <a:r>
              <a:rPr lang="el-GR" dirty="0">
                <a:solidFill>
                  <a:schemeClr val="tx1"/>
                </a:solidFill>
              </a:rPr>
              <a:t>υλοποιεί τις δραστηριότητες κινητικότητας</a:t>
            </a:r>
          </a:p>
          <a:p>
            <a:pPr marL="285750" indent="-285750">
              <a:lnSpc>
                <a:spcPct val="150000"/>
              </a:lnSpc>
              <a:buClr>
                <a:srgbClr val="1DA6AC"/>
              </a:buClr>
              <a:buFont typeface="Wingdings" panose="05000000000000000000" pitchFamily="2" charset="2"/>
              <a:buChar char="Ø"/>
            </a:pPr>
            <a:r>
              <a:rPr lang="el-GR" dirty="0">
                <a:solidFill>
                  <a:schemeClr val="tx1"/>
                </a:solidFill>
              </a:rPr>
              <a:t>υποβάλλει εκθέσεις στην Εθνική Υπηρεσία</a:t>
            </a: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17</a:t>
            </a:fld>
            <a:endParaRPr lang="en-GB"/>
          </a:p>
        </p:txBody>
      </p:sp>
    </p:spTree>
    <p:extLst>
      <p:ext uri="{BB962C8B-B14F-4D97-AF65-F5344CB8AC3E}">
        <p14:creationId xmlns:p14="http://schemas.microsoft.com/office/powerpoint/2010/main" val="1294474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Open Sans"/>
              <a:buNone/>
            </a:pPr>
            <a:r>
              <a:rPr lang="el-GR" b="0" i="0" dirty="0">
                <a:solidFill>
                  <a:srgbClr val="000000"/>
                </a:solidFill>
                <a:latin typeface="Open Sans"/>
                <a:ea typeface="Open Sans"/>
                <a:cs typeface="Open Sans"/>
                <a:sym typeface="Open Sans"/>
              </a:rPr>
              <a:t>Ένα έργο για να θεωρείται ποιοτικό στο πλαίσιο του Προγράμματος Ε+ θα πρέπει </a:t>
            </a:r>
            <a:endParaRPr lang="el-GR" dirty="0"/>
          </a:p>
          <a:p>
            <a:pPr marL="171450" marR="0" lvl="0" indent="-171450" algn="l" rtl="0">
              <a:lnSpc>
                <a:spcPct val="100000"/>
              </a:lnSpc>
              <a:spcBef>
                <a:spcPts val="0"/>
              </a:spcBef>
              <a:spcAft>
                <a:spcPts val="0"/>
              </a:spcAft>
              <a:buClr>
                <a:srgbClr val="000000"/>
              </a:buClr>
              <a:buSzPts val="1200"/>
              <a:buFont typeface="Arial"/>
              <a:buChar char="•"/>
            </a:pPr>
            <a:r>
              <a:rPr lang="el-GR" b="0" i="0" dirty="0">
                <a:solidFill>
                  <a:srgbClr val="000000"/>
                </a:solidFill>
                <a:latin typeface="Open Sans"/>
                <a:ea typeface="Open Sans"/>
                <a:cs typeface="Open Sans"/>
                <a:sym typeface="Open Sans"/>
              </a:rPr>
              <a:t>να σχεδιαστεί με τη συμβολή όλων των συμμετεχόντων, λαμβάνοντας υπόψη τις ανάγκες τους</a:t>
            </a:r>
            <a:endParaRPr lang="el-GR" dirty="0"/>
          </a:p>
          <a:p>
            <a:pPr marL="171450" marR="0" lvl="0" indent="-171450" algn="l" rtl="0">
              <a:lnSpc>
                <a:spcPct val="100000"/>
              </a:lnSpc>
              <a:spcBef>
                <a:spcPts val="0"/>
              </a:spcBef>
              <a:spcAft>
                <a:spcPts val="0"/>
              </a:spcAft>
              <a:buClr>
                <a:srgbClr val="000000"/>
              </a:buClr>
              <a:buSzPts val="1200"/>
              <a:buFont typeface="Arial"/>
              <a:buChar char="•"/>
            </a:pPr>
            <a:r>
              <a:rPr lang="el-GR" b="0" i="0" dirty="0">
                <a:solidFill>
                  <a:srgbClr val="000000"/>
                </a:solidFill>
                <a:latin typeface="Open Sans"/>
                <a:ea typeface="Open Sans"/>
                <a:cs typeface="Open Sans"/>
                <a:sym typeface="Open Sans"/>
              </a:rPr>
              <a:t>Να ενσωματώνει πρακτικές που συνεισφέρουν </a:t>
            </a:r>
            <a:r>
              <a:rPr lang="el-GR" b="1" i="0" dirty="0">
                <a:solidFill>
                  <a:srgbClr val="000000"/>
                </a:solidFill>
                <a:latin typeface="Open Sans"/>
                <a:ea typeface="Open Sans"/>
                <a:cs typeface="Open Sans"/>
                <a:sym typeface="Open Sans"/>
              </a:rPr>
              <a:t>στις τέσσερεις οριζόντιες προτεραιότητες</a:t>
            </a:r>
            <a:endParaRPr lang="el-GR" dirty="0"/>
          </a:p>
          <a:p>
            <a:pPr marL="171450" marR="0" lvl="0" indent="-171450" algn="l" rtl="0">
              <a:lnSpc>
                <a:spcPct val="100000"/>
              </a:lnSpc>
              <a:spcBef>
                <a:spcPts val="0"/>
              </a:spcBef>
              <a:spcAft>
                <a:spcPts val="0"/>
              </a:spcAft>
              <a:buClr>
                <a:srgbClr val="000000"/>
              </a:buClr>
              <a:buSzPts val="1200"/>
              <a:buFont typeface="Arial"/>
              <a:buChar char="•"/>
            </a:pPr>
            <a:r>
              <a:rPr lang="el-GR" b="0" i="0" dirty="0">
                <a:solidFill>
                  <a:srgbClr val="000000"/>
                </a:solidFill>
                <a:latin typeface="Open Sans"/>
                <a:ea typeface="Open Sans"/>
                <a:cs typeface="Open Sans"/>
                <a:sym typeface="Open Sans"/>
              </a:rPr>
              <a:t>Να έχει </a:t>
            </a:r>
            <a:r>
              <a:rPr lang="el-GR" b="1" i="0" dirty="0">
                <a:solidFill>
                  <a:srgbClr val="000000"/>
                </a:solidFill>
                <a:latin typeface="Open Sans"/>
                <a:ea typeface="Open Sans"/>
                <a:cs typeface="Open Sans"/>
                <a:sym typeface="Open Sans"/>
              </a:rPr>
              <a:t>ευρωπαϊκή διάσταση, </a:t>
            </a:r>
            <a:r>
              <a:rPr lang="el-GR" b="0" i="0" dirty="0">
                <a:solidFill>
                  <a:srgbClr val="000000"/>
                </a:solidFill>
                <a:latin typeface="Open Sans"/>
                <a:ea typeface="Open Sans"/>
                <a:cs typeface="Open Sans"/>
                <a:sym typeface="Open Sans"/>
              </a:rPr>
              <a:t>δηλαδή να προωθεί </a:t>
            </a:r>
            <a:r>
              <a:rPr lang="el-GR" b="1" i="0" dirty="0">
                <a:solidFill>
                  <a:srgbClr val="000000"/>
                </a:solidFill>
                <a:latin typeface="Open Sans"/>
                <a:ea typeface="Open Sans"/>
                <a:cs typeface="Open Sans"/>
                <a:sym typeface="Open Sans"/>
              </a:rPr>
              <a:t>ευρωπαϊκές αξίες</a:t>
            </a:r>
            <a:r>
              <a:rPr lang="el-GR" b="0" i="0" dirty="0">
                <a:solidFill>
                  <a:srgbClr val="000000"/>
                </a:solidFill>
                <a:latin typeface="Open Sans"/>
                <a:ea typeface="Open Sans"/>
                <a:cs typeface="Open Sans"/>
                <a:sym typeface="Open Sans"/>
              </a:rPr>
              <a:t>, και να έχει προστιθέμενη αξία </a:t>
            </a:r>
            <a:endParaRPr lang="el-GR" dirty="0"/>
          </a:p>
          <a:p>
            <a:pPr marL="171450" marR="0" lvl="0" indent="-171450" algn="l" rtl="0">
              <a:lnSpc>
                <a:spcPct val="100000"/>
              </a:lnSpc>
              <a:spcBef>
                <a:spcPts val="0"/>
              </a:spcBef>
              <a:spcAft>
                <a:spcPts val="0"/>
              </a:spcAft>
              <a:buClr>
                <a:srgbClr val="000000"/>
              </a:buClr>
              <a:buSzPts val="1200"/>
              <a:buFont typeface="Arial"/>
              <a:buChar char="•"/>
            </a:pPr>
            <a:r>
              <a:rPr lang="el-GR" b="0" i="0" dirty="0">
                <a:solidFill>
                  <a:srgbClr val="000000"/>
                </a:solidFill>
                <a:latin typeface="Open Sans"/>
                <a:ea typeface="Open Sans"/>
                <a:cs typeface="Open Sans"/>
                <a:sym typeface="Open Sans"/>
              </a:rPr>
              <a:t>Να ενθαρρύνει </a:t>
            </a:r>
            <a:r>
              <a:rPr lang="el-GR" dirty="0">
                <a:solidFill>
                  <a:srgbClr val="545454"/>
                </a:solidFill>
              </a:rPr>
              <a:t>χρήση </a:t>
            </a:r>
            <a:r>
              <a:rPr lang="el-GR" b="1" dirty="0">
                <a:solidFill>
                  <a:srgbClr val="545454"/>
                </a:solidFill>
              </a:rPr>
              <a:t>καινοτόμων πρακτικών και μεθόδων</a:t>
            </a:r>
            <a:endParaRPr lang="el-GR" dirty="0"/>
          </a:p>
          <a:p>
            <a:pPr marL="171450" marR="0" lvl="0" indent="-171450" algn="l" rtl="0">
              <a:lnSpc>
                <a:spcPct val="100000"/>
              </a:lnSpc>
              <a:spcBef>
                <a:spcPts val="0"/>
              </a:spcBef>
              <a:spcAft>
                <a:spcPts val="0"/>
              </a:spcAft>
              <a:buClr>
                <a:srgbClr val="000000"/>
              </a:buClr>
              <a:buSzPts val="1200"/>
              <a:buFont typeface="Arial"/>
              <a:buChar char="•"/>
            </a:pPr>
            <a:r>
              <a:rPr lang="el-GR" b="0" i="0" dirty="0">
                <a:solidFill>
                  <a:srgbClr val="000000"/>
                </a:solidFill>
                <a:latin typeface="Open Sans"/>
                <a:ea typeface="Open Sans"/>
                <a:cs typeface="Open Sans"/>
                <a:sym typeface="Open Sans"/>
              </a:rPr>
              <a:t>Και τέλος να έχει σαφή αντίκτυπο, πρωτίστως στους </a:t>
            </a:r>
            <a:r>
              <a:rPr lang="el-GR" b="1" i="0" dirty="0">
                <a:solidFill>
                  <a:srgbClr val="000000"/>
                </a:solidFill>
                <a:latin typeface="Open Sans"/>
                <a:ea typeface="Open Sans"/>
                <a:cs typeface="Open Sans"/>
                <a:sym typeface="Open Sans"/>
              </a:rPr>
              <a:t>συμμετέχοντες</a:t>
            </a:r>
            <a:r>
              <a:rPr lang="el-GR" b="0" i="0" dirty="0">
                <a:solidFill>
                  <a:srgbClr val="000000"/>
                </a:solidFill>
                <a:latin typeface="Open Sans"/>
                <a:ea typeface="Open Sans"/>
                <a:cs typeface="Open Sans"/>
                <a:sym typeface="Open Sans"/>
              </a:rPr>
              <a:t> και στον </a:t>
            </a:r>
            <a:r>
              <a:rPr lang="el-GR" b="1" i="0" dirty="0">
                <a:solidFill>
                  <a:srgbClr val="000000"/>
                </a:solidFill>
                <a:latin typeface="Open Sans"/>
                <a:ea typeface="Open Sans"/>
                <a:cs typeface="Open Sans"/>
                <a:sym typeface="Open Sans"/>
              </a:rPr>
              <a:t>οργανισμό</a:t>
            </a:r>
            <a:r>
              <a:rPr lang="el-GR" b="0" i="0" dirty="0">
                <a:solidFill>
                  <a:srgbClr val="000000"/>
                </a:solidFill>
                <a:latin typeface="Open Sans"/>
                <a:ea typeface="Open Sans"/>
                <a:cs typeface="Open Sans"/>
                <a:sym typeface="Open Sans"/>
              </a:rPr>
              <a:t> τους</a:t>
            </a:r>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18</a:t>
            </a:fld>
            <a:endParaRPr lang="en-GB"/>
          </a:p>
        </p:txBody>
      </p:sp>
    </p:spTree>
    <p:extLst>
      <p:ext uri="{BB962C8B-B14F-4D97-AF65-F5344CB8AC3E}">
        <p14:creationId xmlns:p14="http://schemas.microsoft.com/office/powerpoint/2010/main" val="3552971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rtl="0">
              <a:lnSpc>
                <a:spcPct val="115000"/>
              </a:lnSpc>
              <a:spcBef>
                <a:spcPts val="0"/>
              </a:spcBef>
              <a:spcAft>
                <a:spcPts val="0"/>
              </a:spcAft>
              <a:buNone/>
            </a:pPr>
            <a:r>
              <a:rPr lang="el-GR" sz="1200" dirty="0">
                <a:latin typeface="Calibri"/>
                <a:ea typeface="Calibri"/>
                <a:cs typeface="Calibri"/>
                <a:sym typeface="Calibri"/>
              </a:rPr>
              <a:t>Οι αιτούντες πρέπει να υποβάλουν την αίτηση επιχορήγησης στη</a:t>
            </a:r>
            <a:r>
              <a:rPr lang="el-GR" sz="1200" dirty="0"/>
              <a:t> διαδικτυακή </a:t>
            </a:r>
            <a:r>
              <a:rPr lang="el-GR" sz="1200" dirty="0">
                <a:latin typeface="Calibri"/>
                <a:ea typeface="Calibri"/>
                <a:cs typeface="Calibri"/>
                <a:sym typeface="Calibri"/>
              </a:rPr>
              <a:t> πλατφόρμα υποβολής προτάσε</a:t>
            </a:r>
            <a:r>
              <a:rPr lang="el-GR" sz="1200" dirty="0"/>
              <a:t>ων (παρέχεται το </a:t>
            </a:r>
            <a:r>
              <a:rPr lang="el-GR" sz="1200" dirty="0" err="1"/>
              <a:t>link</a:t>
            </a:r>
            <a:r>
              <a:rPr lang="el-GR" sz="1200" dirty="0"/>
              <a:t> για άμεση πρόσβαση στην </a:t>
            </a:r>
            <a:r>
              <a:rPr lang="el-GR" sz="1200" dirty="0" err="1"/>
              <a:t>παρουσιαση</a:t>
            </a:r>
            <a:r>
              <a:rPr lang="el-GR" sz="1200" dirty="0"/>
              <a:t>)  </a:t>
            </a:r>
            <a:r>
              <a:rPr lang="el-GR" sz="1200" dirty="0">
                <a:latin typeface="Calibri"/>
                <a:ea typeface="Calibri"/>
                <a:cs typeface="Calibri"/>
                <a:sym typeface="Calibri"/>
              </a:rPr>
              <a:t>έως τις:</a:t>
            </a:r>
          </a:p>
          <a:p>
            <a:pPr marL="0" lvl="0" indent="0" algn="just" rtl="0">
              <a:lnSpc>
                <a:spcPct val="115000"/>
              </a:lnSpc>
              <a:spcBef>
                <a:spcPts val="0"/>
              </a:spcBef>
              <a:spcAft>
                <a:spcPts val="0"/>
              </a:spcAft>
              <a:buNone/>
            </a:pPr>
            <a:endParaRPr lang="el-GR" sz="1200" dirty="0">
              <a:latin typeface="Calibri"/>
              <a:ea typeface="Calibri"/>
              <a:cs typeface="Calibri"/>
              <a:sym typeface="Calibri"/>
            </a:endParaRPr>
          </a:p>
          <a:p>
            <a:pPr marL="0" lvl="0" indent="0" algn="just" rtl="0">
              <a:lnSpc>
                <a:spcPct val="115000"/>
              </a:lnSpc>
              <a:spcBef>
                <a:spcPts val="1000"/>
              </a:spcBef>
              <a:spcAft>
                <a:spcPts val="0"/>
              </a:spcAft>
              <a:buNone/>
            </a:pPr>
            <a:r>
              <a:rPr lang="el-GR" sz="1200" b="1" dirty="0">
                <a:latin typeface="Calibri"/>
                <a:ea typeface="Calibri"/>
                <a:cs typeface="Calibri"/>
                <a:sym typeface="Calibri"/>
              </a:rPr>
              <a:t>12 Φεβρουαρίου στις 12:00:00 (το μεσημέρι, ώρα Βρυξελλών) για τα σχέδια που πρόκειται να ξεκινήσουν μεταξύ της 1ης Ιουνίου και της 31ης Δεκεμβρίου του ίδιου έτους</a:t>
            </a:r>
          </a:p>
          <a:p>
            <a:pPr marL="0" lvl="0" indent="0" algn="just" rtl="0">
              <a:lnSpc>
                <a:spcPct val="115000"/>
              </a:lnSpc>
              <a:spcBef>
                <a:spcPts val="1000"/>
              </a:spcBef>
              <a:spcAft>
                <a:spcPts val="0"/>
              </a:spcAft>
              <a:buNone/>
            </a:pPr>
            <a:endParaRPr lang="el-GR" sz="1200" b="1" dirty="0">
              <a:latin typeface="Calibri"/>
              <a:ea typeface="Calibri"/>
              <a:cs typeface="Calibri"/>
              <a:sym typeface="Calibri"/>
            </a:endParaRPr>
          </a:p>
          <a:p>
            <a:pPr marL="0" lvl="0" indent="0" algn="just" rtl="0">
              <a:lnSpc>
                <a:spcPct val="115000"/>
              </a:lnSpc>
              <a:spcBef>
                <a:spcPts val="1000"/>
              </a:spcBef>
              <a:spcAft>
                <a:spcPts val="0"/>
              </a:spcAft>
              <a:buNone/>
            </a:pPr>
            <a:r>
              <a:rPr lang="el-GR" dirty="0"/>
              <a:t>οι Εθνικοί Οργανισμοί μπορούν να αποφασίσουν να ανοίξουν έναν επιπλέον γύρο. Οι Εθνικοί Οργανισμοί θα ενημερώσουν τους αιτούντες σχετικά με την έναρξη του πρόσθετου γύρου μέσω του </a:t>
            </a:r>
            <a:r>
              <a:rPr lang="el-GR" dirty="0" err="1"/>
              <a:t>ιστοτόπου</a:t>
            </a:r>
            <a:r>
              <a:rPr lang="el-GR" dirty="0"/>
              <a:t> τους. </a:t>
            </a:r>
            <a:endParaRPr lang="el-GR" sz="1200" b="1" dirty="0">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A70EB7B9-A0C6-45C9-B882-9C5964139D8B}" type="slidenum">
              <a:rPr lang="en-GB" smtClean="0"/>
              <a:t>20</a:t>
            </a:fld>
            <a:endParaRPr lang="en-GB"/>
          </a:p>
        </p:txBody>
      </p:sp>
    </p:spTree>
    <p:extLst>
      <p:ext uri="{BB962C8B-B14F-4D97-AF65-F5344CB8AC3E}">
        <p14:creationId xmlns:p14="http://schemas.microsoft.com/office/powerpoint/2010/main" val="1890364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21</a:t>
            </a:fld>
            <a:endParaRPr lang="en-GB"/>
          </a:p>
        </p:txBody>
      </p:sp>
    </p:spTree>
    <p:extLst>
      <p:ext uri="{BB962C8B-B14F-4D97-AF65-F5344CB8AC3E}">
        <p14:creationId xmlns:p14="http://schemas.microsoft.com/office/powerpoint/2010/main" val="346750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chemeClr val="dk1"/>
                </a:solidFill>
                <a:latin typeface="Calibri"/>
                <a:ea typeface="Calibri"/>
                <a:cs typeface="Calibri"/>
                <a:sym typeface="Calibri"/>
              </a:rPr>
              <a:t>Το Ε+ είναι Πρόγραμμα της Ευρωπαϊκής Επιτροπής που δίνει </a:t>
            </a:r>
            <a:r>
              <a:rPr lang="el-GR" sz="1200" b="1" dirty="0">
                <a:solidFill>
                  <a:schemeClr val="dk1"/>
                </a:solidFill>
                <a:latin typeface="Calibri"/>
                <a:ea typeface="Calibri"/>
                <a:cs typeface="Calibri"/>
                <a:sym typeface="Calibri"/>
              </a:rPr>
              <a:t>ευκαιρίες ανάπτυξης </a:t>
            </a:r>
            <a:r>
              <a:rPr lang="el-GR" sz="1200" dirty="0">
                <a:solidFill>
                  <a:schemeClr val="dk1"/>
                </a:solidFill>
                <a:latin typeface="Calibri"/>
                <a:ea typeface="Calibri"/>
                <a:cs typeface="Calibri"/>
                <a:sym typeface="Calibri"/>
              </a:rPr>
              <a:t>σε άτομα και οργανισμούς που συμμετέχουν στην </a:t>
            </a:r>
            <a:r>
              <a:rPr lang="el-GR" sz="1200" b="1" dirty="0">
                <a:solidFill>
                  <a:schemeClr val="dk1"/>
                </a:solidFill>
                <a:latin typeface="Calibri"/>
                <a:ea typeface="Calibri"/>
                <a:cs typeface="Calibri"/>
                <a:sym typeface="Calibri"/>
              </a:rPr>
              <a:t>εκπαίδευση, κατάρτιση, νεολαία και αθλητισμό </a:t>
            </a:r>
            <a:r>
              <a:rPr lang="el-GR" sz="1200" dirty="0">
                <a:solidFill>
                  <a:schemeClr val="dk1"/>
                </a:solidFill>
                <a:latin typeface="Calibri"/>
                <a:ea typeface="Calibri"/>
                <a:cs typeface="Calibri"/>
                <a:sym typeface="Calibri"/>
              </a:rPr>
              <a:t>με απώτερο στόχο να συμβάλει στη </a:t>
            </a:r>
            <a:r>
              <a:rPr lang="el-GR" sz="1200" b="1" dirty="0">
                <a:solidFill>
                  <a:schemeClr val="dk1"/>
                </a:solidFill>
                <a:latin typeface="Calibri"/>
                <a:ea typeface="Calibri"/>
                <a:cs typeface="Calibri"/>
                <a:sym typeface="Calibri"/>
              </a:rPr>
              <a:t>βιώσιμη ανάπτυξη</a:t>
            </a:r>
            <a:r>
              <a:rPr lang="el-GR" sz="1200" dirty="0">
                <a:solidFill>
                  <a:schemeClr val="dk1"/>
                </a:solidFill>
                <a:latin typeface="Calibri"/>
                <a:ea typeface="Calibri"/>
                <a:cs typeface="Calibri"/>
                <a:sym typeface="Calibri"/>
              </a:rPr>
              <a:t>, </a:t>
            </a:r>
            <a:r>
              <a:rPr lang="el-GR" sz="1200" b="1" dirty="0">
                <a:solidFill>
                  <a:schemeClr val="dk1"/>
                </a:solidFill>
                <a:latin typeface="Calibri"/>
                <a:ea typeface="Calibri"/>
                <a:cs typeface="Calibri"/>
                <a:sym typeface="Calibri"/>
              </a:rPr>
              <a:t>δημιουργία ποιοτικών θέσεων εργασίας</a:t>
            </a:r>
            <a:r>
              <a:rPr lang="el-GR" sz="1200" dirty="0">
                <a:solidFill>
                  <a:schemeClr val="dk1"/>
                </a:solidFill>
                <a:latin typeface="Calibri"/>
                <a:ea typeface="Calibri"/>
                <a:cs typeface="Calibri"/>
                <a:sym typeface="Calibri"/>
              </a:rPr>
              <a:t>, </a:t>
            </a:r>
            <a:r>
              <a:rPr lang="el-GR" sz="1200" b="1" dirty="0">
                <a:solidFill>
                  <a:schemeClr val="dk1"/>
                </a:solidFill>
                <a:latin typeface="Calibri"/>
                <a:ea typeface="Calibri"/>
                <a:cs typeface="Calibri"/>
                <a:sym typeface="Calibri"/>
              </a:rPr>
              <a:t>κοινωνική συνοχή</a:t>
            </a:r>
            <a:r>
              <a:rPr lang="el-GR" sz="1200" dirty="0">
                <a:solidFill>
                  <a:schemeClr val="dk1"/>
                </a:solidFill>
                <a:latin typeface="Calibri"/>
                <a:ea typeface="Calibri"/>
                <a:cs typeface="Calibri"/>
                <a:sym typeface="Calibri"/>
              </a:rPr>
              <a:t>, </a:t>
            </a:r>
            <a:r>
              <a:rPr lang="el-GR" sz="1200" b="1" dirty="0">
                <a:solidFill>
                  <a:schemeClr val="dk1"/>
                </a:solidFill>
                <a:latin typeface="Calibri"/>
                <a:ea typeface="Calibri"/>
                <a:cs typeface="Calibri"/>
                <a:sym typeface="Calibri"/>
              </a:rPr>
              <a:t>καινοτομία</a:t>
            </a:r>
            <a:r>
              <a:rPr lang="el-GR" sz="1200" dirty="0">
                <a:solidFill>
                  <a:schemeClr val="dk1"/>
                </a:solidFill>
                <a:latin typeface="Calibri"/>
                <a:ea typeface="Calibri"/>
                <a:cs typeface="Calibri"/>
                <a:sym typeface="Calibri"/>
              </a:rPr>
              <a:t>, την </a:t>
            </a:r>
            <a:r>
              <a:rPr lang="el-GR" sz="1200" b="1" dirty="0">
                <a:solidFill>
                  <a:schemeClr val="dk1"/>
                </a:solidFill>
                <a:latin typeface="Calibri"/>
                <a:ea typeface="Calibri"/>
                <a:cs typeface="Calibri"/>
                <a:sym typeface="Calibri"/>
              </a:rPr>
              <a:t>ενίσχυση της ευρωπαϊκής ταυτότητας </a:t>
            </a:r>
            <a:r>
              <a:rPr lang="el-GR" sz="1200" dirty="0">
                <a:solidFill>
                  <a:schemeClr val="dk1"/>
                </a:solidFill>
                <a:latin typeface="Calibri"/>
                <a:ea typeface="Calibri"/>
                <a:cs typeface="Calibri"/>
                <a:sym typeface="Calibri"/>
              </a:rPr>
              <a:t>και την </a:t>
            </a:r>
            <a:r>
              <a:rPr lang="el-GR" sz="1200" b="1" dirty="0">
                <a:solidFill>
                  <a:schemeClr val="dk1"/>
                </a:solidFill>
                <a:latin typeface="Calibri"/>
                <a:ea typeface="Calibri"/>
                <a:cs typeface="Calibri"/>
                <a:sym typeface="Calibri"/>
              </a:rPr>
              <a:t>ενεργό συμμετοχή στα κοινά και στις δημοκρατικές διαδικασίες</a:t>
            </a:r>
            <a:r>
              <a:rPr lang="el-GR" sz="1200" dirty="0">
                <a:solidFill>
                  <a:schemeClr val="dk1"/>
                </a:solidFill>
                <a:latin typeface="Calibri"/>
                <a:ea typeface="Calibri"/>
                <a:cs typeface="Calibri"/>
                <a:sym typeface="Calibri"/>
              </a:rPr>
              <a:t>. </a:t>
            </a: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3</a:t>
            </a:fld>
            <a:endParaRPr lang="en-GB"/>
          </a:p>
        </p:txBody>
      </p:sp>
    </p:spTree>
    <p:extLst>
      <p:ext uri="{BB962C8B-B14F-4D97-AF65-F5344CB8AC3E}">
        <p14:creationId xmlns:p14="http://schemas.microsoft.com/office/powerpoint/2010/main" val="2664661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22</a:t>
            </a:fld>
            <a:endParaRPr lang="en-GB"/>
          </a:p>
        </p:txBody>
      </p:sp>
    </p:spTree>
    <p:extLst>
      <p:ext uri="{BB962C8B-B14F-4D97-AF65-F5344CB8AC3E}">
        <p14:creationId xmlns:p14="http://schemas.microsoft.com/office/powerpoint/2010/main" val="394959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l-GR" b="0" dirty="0"/>
              <a:t>Το Ε+ χωρίζεται σε 4 βασικές δράσεις.</a:t>
            </a:r>
            <a:endParaRPr lang="el-GR" dirty="0"/>
          </a:p>
          <a:p>
            <a:pPr marL="0" marR="0" lvl="0" indent="0" algn="l" rtl="0">
              <a:lnSpc>
                <a:spcPct val="100000"/>
              </a:lnSpc>
              <a:spcBef>
                <a:spcPts val="0"/>
              </a:spcBef>
              <a:spcAft>
                <a:spcPts val="0"/>
              </a:spcAft>
              <a:buClr>
                <a:schemeClr val="dk1"/>
              </a:buClr>
              <a:buSzPts val="1200"/>
              <a:buFont typeface="Calibri"/>
              <a:buNone/>
            </a:pPr>
            <a:r>
              <a:rPr lang="el-GR" b="0" dirty="0"/>
              <a:t>Τα σχέδια κινητικότητας που θα μας απασχολήσουν σήμερα είναι κάτω από τη ΒΔ1. Θα μιλήσουμε δηλαδή για τα σχέδια </a:t>
            </a:r>
            <a:r>
              <a:rPr lang="el-GR" b="1" dirty="0"/>
              <a:t>μαθησιακής κινητικότητας στον τομέα του αθλητισμού.</a:t>
            </a:r>
            <a:endParaRPr lang="el-GR" b="0" dirty="0"/>
          </a:p>
          <a:p>
            <a:pPr marL="0" lvl="0" indent="0" algn="l" rtl="0">
              <a:spcBef>
                <a:spcPts val="0"/>
              </a:spcBef>
              <a:spcAft>
                <a:spcPts val="0"/>
              </a:spcAft>
              <a:buNone/>
            </a:pPr>
            <a:r>
              <a:rPr lang="el-GR" b="0" dirty="0"/>
              <a:t>Με τον όρο κινητικότητα εννοούμε μια μαθησιακή, μια εκπαιδευτική δραστηριότητα η οποία περιλαμβάνει μετακίνηση από μια χώρα στην άλλη. </a:t>
            </a:r>
            <a:endParaRPr lang="el-GR" dirty="0"/>
          </a:p>
          <a:p>
            <a:pPr marL="0" lvl="0" indent="0" algn="l" rtl="0">
              <a:spcBef>
                <a:spcPts val="0"/>
              </a:spcBef>
              <a:spcAft>
                <a:spcPts val="0"/>
              </a:spcAft>
              <a:buNone/>
            </a:pPr>
            <a:r>
              <a:rPr lang="el-GR" b="0" dirty="0"/>
              <a:t>Κάτω από τη ΒΔ2 παρέχεται στήριξη για έργα συνεργασίας.</a:t>
            </a:r>
            <a:endParaRPr lang="el-GR" dirty="0"/>
          </a:p>
          <a:p>
            <a:pPr marL="0" lvl="0" indent="0" algn="l" rtl="0">
              <a:spcBef>
                <a:spcPts val="0"/>
              </a:spcBef>
              <a:spcAft>
                <a:spcPts val="0"/>
              </a:spcAft>
              <a:buNone/>
            </a:pPr>
            <a:r>
              <a:rPr lang="el-GR" b="0" dirty="0"/>
              <a:t>Η ΒΔ3 αφορά χάραξη πολιτικής και συνεργασίας</a:t>
            </a:r>
            <a:endParaRPr lang="el-GR" dirty="0"/>
          </a:p>
          <a:p>
            <a:pPr marL="0" lvl="0" indent="0" algn="l" rtl="0">
              <a:spcBef>
                <a:spcPts val="0"/>
              </a:spcBef>
              <a:spcAft>
                <a:spcPts val="0"/>
              </a:spcAft>
              <a:buNone/>
            </a:pPr>
            <a:r>
              <a:rPr lang="el-GR" b="0" dirty="0"/>
              <a:t>Και τέλος οι δράσεις </a:t>
            </a:r>
            <a:r>
              <a:rPr lang="el-GR" b="0" dirty="0" err="1"/>
              <a:t>Jean</a:t>
            </a:r>
            <a:r>
              <a:rPr lang="el-GR" b="0" dirty="0"/>
              <a:t> </a:t>
            </a:r>
            <a:r>
              <a:rPr lang="el-GR" b="0" dirty="0" err="1"/>
              <a:t>Monnet</a:t>
            </a:r>
            <a:r>
              <a:rPr lang="el-GR" b="0" dirty="0"/>
              <a:t> που κυρίως προωθούν γνώση σχετικά με θέματα της Ευρωπαϊκής Ένωσης. </a:t>
            </a:r>
            <a:endParaRPr lang="el-GR" dirty="0"/>
          </a:p>
          <a:p>
            <a:pPr marL="0" lvl="0" indent="0" algn="l" rtl="0">
              <a:spcBef>
                <a:spcPts val="0"/>
              </a:spcBef>
              <a:spcAft>
                <a:spcPts val="0"/>
              </a:spcAft>
              <a:buNone/>
            </a:pPr>
            <a:r>
              <a:rPr lang="el-GR" b="0" dirty="0"/>
              <a:t>Κάτω από αυτές τις 4 δράσεις εμπίπτουν τα διάφορα σχέδια που βλέπετε. </a:t>
            </a:r>
          </a:p>
          <a:p>
            <a:pPr marL="0" lvl="0" indent="0" algn="l" rtl="0">
              <a:spcBef>
                <a:spcPts val="0"/>
              </a:spcBef>
              <a:spcAft>
                <a:spcPts val="0"/>
              </a:spcAft>
              <a:buNone/>
            </a:pPr>
            <a:r>
              <a:rPr lang="el-GR" b="0" dirty="0"/>
              <a:t>Κάποια σχέδια είναι </a:t>
            </a:r>
            <a:r>
              <a:rPr lang="el-GR" b="1" dirty="0"/>
              <a:t>κεντρικά</a:t>
            </a:r>
            <a:r>
              <a:rPr lang="el-GR" b="0" dirty="0"/>
              <a:t>, δηλαδή τα διαχειρίζεται η Ε.Ε. και κάποια είναι </a:t>
            </a:r>
            <a:r>
              <a:rPr lang="el-GR" b="1" dirty="0"/>
              <a:t>αποκεντρωμένα</a:t>
            </a:r>
            <a:r>
              <a:rPr lang="el-GR" b="0" dirty="0"/>
              <a:t>, δηλαδή τα διαχειρίζονται οι διάφορες εθνικές υπηρεσίες όπως είναι το ΙΔΕΠ Διά βίου Μάθησης για την Κύπρο. </a:t>
            </a:r>
            <a:endParaRPr lang="el-GR" dirty="0"/>
          </a:p>
          <a:p>
            <a:pPr marL="0" lvl="0" indent="0" algn="l" rtl="0">
              <a:spcBef>
                <a:spcPts val="0"/>
              </a:spcBef>
              <a:spcAft>
                <a:spcPts val="0"/>
              </a:spcAft>
              <a:buNone/>
            </a:pPr>
            <a:r>
              <a:rPr lang="el-GR" b="0" dirty="0"/>
              <a:t>Τα σχέδια για τα οποία θα μιλήσουμε σήμερα είναι αποκεντρωμένα. </a:t>
            </a:r>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4</a:t>
            </a:fld>
            <a:endParaRPr lang="en-GB"/>
          </a:p>
        </p:txBody>
      </p:sp>
    </p:spTree>
    <p:extLst>
      <p:ext uri="{BB962C8B-B14F-4D97-AF65-F5344CB8AC3E}">
        <p14:creationId xmlns:p14="http://schemas.microsoft.com/office/powerpoint/2010/main" val="208321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chemeClr val="dk1"/>
                </a:solidFill>
                <a:latin typeface="Calibri"/>
                <a:ea typeface="Calibri"/>
                <a:cs typeface="Calibri"/>
                <a:sym typeface="Calibri"/>
              </a:rPr>
              <a:t>Το πρόγραμμα έχει </a:t>
            </a:r>
            <a:r>
              <a:rPr lang="en-GB" sz="1200" dirty="0">
                <a:solidFill>
                  <a:schemeClr val="dk1"/>
                </a:solidFill>
                <a:latin typeface="Calibri"/>
                <a:ea typeface="Calibri"/>
                <a:cs typeface="Calibri"/>
                <a:sym typeface="Calibri"/>
              </a:rPr>
              <a:t>4</a:t>
            </a:r>
            <a:r>
              <a:rPr lang="el-GR" sz="1200" dirty="0">
                <a:solidFill>
                  <a:schemeClr val="dk1"/>
                </a:solidFill>
                <a:latin typeface="Calibri"/>
                <a:ea typeface="Calibri"/>
                <a:cs typeface="Calibri"/>
                <a:sym typeface="Calibri"/>
              </a:rPr>
              <a:t> οριζόντιες</a:t>
            </a:r>
            <a:r>
              <a:rPr lang="en-GB" sz="1200" dirty="0">
                <a:solidFill>
                  <a:schemeClr val="dk1"/>
                </a:solidFill>
                <a:latin typeface="Calibri"/>
                <a:ea typeface="Calibri"/>
                <a:cs typeface="Calibri"/>
                <a:sym typeface="Calibri"/>
              </a:rPr>
              <a:t> </a:t>
            </a:r>
            <a:r>
              <a:rPr lang="el-GR" sz="1200" dirty="0">
                <a:solidFill>
                  <a:schemeClr val="dk1"/>
                </a:solidFill>
                <a:latin typeface="Calibri"/>
                <a:ea typeface="Calibri"/>
                <a:cs typeface="Calibri"/>
                <a:sym typeface="Calibri"/>
              </a:rPr>
              <a:t>προτεραιότητες</a:t>
            </a:r>
            <a:r>
              <a:rPr lang="en-GB" sz="1200" dirty="0">
                <a:solidFill>
                  <a:schemeClr val="dk1"/>
                </a:solidFill>
                <a:latin typeface="Calibri"/>
                <a:ea typeface="Calibri"/>
                <a:cs typeface="Calibri"/>
                <a:sym typeface="Calibri"/>
              </a:rPr>
              <a:t> </a:t>
            </a:r>
            <a:r>
              <a:rPr lang="el-GR" sz="1200" dirty="0">
                <a:solidFill>
                  <a:schemeClr val="dk1"/>
                </a:solidFill>
                <a:latin typeface="Calibri"/>
                <a:ea typeface="Calibri"/>
                <a:cs typeface="Calibri"/>
                <a:sym typeface="Calibri"/>
              </a:rPr>
              <a:t>οι οποίες αφορούν όλες τις δράσεις. </a:t>
            </a:r>
            <a:endParaRPr lang="el-GR" dirty="0"/>
          </a:p>
          <a:p>
            <a:pPr marL="0" lvl="0" indent="0" algn="l" rtl="0">
              <a:spcBef>
                <a:spcPts val="0"/>
              </a:spcBef>
              <a:spcAft>
                <a:spcPts val="0"/>
              </a:spcAft>
              <a:buNone/>
            </a:pPr>
            <a:r>
              <a:rPr lang="el-GR" sz="1200" dirty="0">
                <a:solidFill>
                  <a:schemeClr val="dk1"/>
                </a:solidFill>
                <a:latin typeface="Calibri"/>
                <a:ea typeface="Calibri"/>
                <a:cs typeface="Calibri"/>
                <a:sym typeface="Calibri"/>
              </a:rPr>
              <a:t> </a:t>
            </a:r>
            <a:r>
              <a:rPr lang="el-GR" b="0" dirty="0"/>
              <a:t>Δηλαδή οι οργανισμοί που παίρνουν χρηματοδότηση, θα πρέπει </a:t>
            </a:r>
            <a:r>
              <a:rPr lang="el-GR" b="1" dirty="0"/>
              <a:t>να συνεισφέρουν ιδανικά σε όλους αυτούς τους τομείς</a:t>
            </a:r>
            <a:r>
              <a:rPr lang="el-GR" b="0" dirty="0"/>
              <a:t>, ενσωματώνοντας πρακτικές στον σχεδιασμό και στην υλοποίηση των έργων τους: </a:t>
            </a:r>
            <a:endParaRPr lang="el-GR" sz="1200" dirty="0">
              <a:solidFill>
                <a:schemeClr val="dk1"/>
              </a:solidFill>
              <a:latin typeface="Calibri"/>
              <a:ea typeface="Calibri"/>
              <a:cs typeface="Calibri"/>
              <a:sym typeface="Calibri"/>
            </a:endParaRPr>
          </a:p>
          <a:p>
            <a:pPr marL="0" lvl="0" indent="0" algn="l" rtl="0">
              <a:spcBef>
                <a:spcPts val="0"/>
              </a:spcBef>
              <a:spcAft>
                <a:spcPts val="0"/>
              </a:spcAft>
              <a:buNone/>
            </a:pPr>
            <a:endParaRPr lang="el-GR" sz="1200" b="1" dirty="0">
              <a:solidFill>
                <a:schemeClr val="dk1"/>
              </a:solidFill>
              <a:latin typeface="Calibri"/>
              <a:ea typeface="Calibri"/>
              <a:cs typeface="Calibri"/>
              <a:sym typeface="Calibri"/>
            </a:endParaRPr>
          </a:p>
          <a:p>
            <a:pPr marL="0" lvl="0" indent="0" algn="l" rtl="0">
              <a:spcBef>
                <a:spcPts val="0"/>
              </a:spcBef>
              <a:spcAft>
                <a:spcPts val="0"/>
              </a:spcAft>
              <a:buNone/>
            </a:pPr>
            <a:r>
              <a:rPr lang="el-GR" sz="1200" b="1" dirty="0">
                <a:solidFill>
                  <a:schemeClr val="dk1"/>
                </a:solidFill>
                <a:latin typeface="Calibri"/>
                <a:ea typeface="Calibri"/>
                <a:cs typeface="Calibri"/>
                <a:sym typeface="Calibri"/>
              </a:rPr>
              <a:t>ΈΝΤΑΞΗ ΚΑΙ ΠΟΛΥΜΟΡΦΙΑ</a:t>
            </a:r>
          </a:p>
          <a:p>
            <a:pPr marL="0" lvl="0" indent="0" algn="l" rtl="0">
              <a:spcBef>
                <a:spcPts val="0"/>
              </a:spcBef>
              <a:spcAft>
                <a:spcPts val="0"/>
              </a:spcAft>
              <a:buNone/>
            </a:pPr>
            <a:r>
              <a:rPr lang="el-GR" sz="1200" dirty="0">
                <a:solidFill>
                  <a:schemeClr val="dk1"/>
                </a:solidFill>
                <a:latin typeface="Calibri"/>
                <a:ea typeface="Calibri"/>
                <a:cs typeface="Calibri"/>
                <a:sym typeface="Calibri"/>
              </a:rPr>
              <a:t>αναμένεται ότι οι δικαιούχοι θα σχεδιάσουν δραστηριότητες </a:t>
            </a:r>
            <a:r>
              <a:rPr lang="el-GR" sz="1200" dirty="0" err="1">
                <a:solidFill>
                  <a:schemeClr val="dk1"/>
                </a:solidFill>
                <a:latin typeface="Calibri"/>
                <a:ea typeface="Calibri"/>
                <a:cs typeface="Calibri"/>
                <a:sym typeface="Calibri"/>
              </a:rPr>
              <a:t>προσβάσιμες</a:t>
            </a:r>
            <a:r>
              <a:rPr lang="el-GR" sz="1200" dirty="0">
                <a:solidFill>
                  <a:schemeClr val="dk1"/>
                </a:solidFill>
                <a:latin typeface="Calibri"/>
                <a:ea typeface="Calibri"/>
                <a:cs typeface="Calibri"/>
                <a:sym typeface="Calibri"/>
              </a:rPr>
              <a:t> σε όλους, χωρίς αποκλεισμούς, λαμβάνοντας υπόψη και την κατηγορία συμμετεχόντων με λιγότερες ευκαιρίες, για την οποία πρέπει να δημιουργηθούν οι κατάλληλες προϋποθέσεις για να διευκολυνθεί η συμμετοχή τους. </a:t>
            </a:r>
          </a:p>
          <a:p>
            <a:pPr marL="0" lvl="0" indent="0" algn="l" rtl="0">
              <a:spcBef>
                <a:spcPts val="0"/>
              </a:spcBef>
              <a:spcAft>
                <a:spcPts val="0"/>
              </a:spcAft>
              <a:buNone/>
            </a:pPr>
            <a:r>
              <a:rPr lang="el-GR" sz="1200" b="1" dirty="0">
                <a:solidFill>
                  <a:schemeClr val="dk1"/>
                </a:solidFill>
                <a:latin typeface="Calibri"/>
                <a:ea typeface="Calibri"/>
                <a:cs typeface="Calibri"/>
                <a:sym typeface="Calibri"/>
              </a:rPr>
              <a:t>ΠΕΡΙΒΑΛΛΟΝ ΚΑΙ ΚΑΤΑΠΟΛΕΜΗΣΗ ΤΗΣ ΚΛΙΜΑΤΙΚΗΣ ΑΛΛΑΓΗΣ</a:t>
            </a:r>
          </a:p>
          <a:p>
            <a:pPr marL="0" lvl="0" indent="0" algn="l" rtl="0">
              <a:spcBef>
                <a:spcPts val="0"/>
              </a:spcBef>
              <a:spcAft>
                <a:spcPts val="0"/>
              </a:spcAft>
              <a:buNone/>
            </a:pPr>
            <a:r>
              <a:rPr lang="el-GR" sz="1200" dirty="0">
                <a:solidFill>
                  <a:schemeClr val="dk1"/>
                </a:solidFill>
                <a:latin typeface="Calibri"/>
                <a:ea typeface="Calibri"/>
                <a:cs typeface="Calibri"/>
                <a:sym typeface="Calibri"/>
              </a:rPr>
              <a:t>Αναμένεται η ενσωμάτωση πράσινων και καινοτόμων πρακτικών στον σχεδιασμό των δραστηριοτήτων ώστε να είναι πιο φιλικές προς το περιβάλλον και έτσι να ενθαρρύνεται επίσης η συζήτηση, ευαισθητοποίηση και ενημέρωση για περιβαλλοντικά ζητήματα. </a:t>
            </a:r>
          </a:p>
          <a:p>
            <a:pPr marL="0" lvl="0" indent="0" algn="l" rtl="0">
              <a:spcBef>
                <a:spcPts val="0"/>
              </a:spcBef>
              <a:spcAft>
                <a:spcPts val="0"/>
              </a:spcAft>
              <a:buNone/>
            </a:pPr>
            <a:r>
              <a:rPr lang="el-GR" sz="1200" b="1" dirty="0">
                <a:solidFill>
                  <a:schemeClr val="dk1"/>
                </a:solidFill>
                <a:latin typeface="Calibri"/>
                <a:ea typeface="Calibri"/>
                <a:cs typeface="Calibri"/>
                <a:sym typeface="Calibri"/>
              </a:rPr>
              <a:t>ΨΗΦΙΑΚΟΣ ΜΕΤΑΣΧΗΜΑΤΙΣΜΟΣ</a:t>
            </a:r>
          </a:p>
          <a:p>
            <a:pPr marL="0" lvl="0" indent="0" algn="l" rtl="0">
              <a:spcBef>
                <a:spcPts val="0"/>
              </a:spcBef>
              <a:spcAft>
                <a:spcPts val="0"/>
              </a:spcAft>
              <a:buNone/>
            </a:pPr>
            <a:r>
              <a:rPr lang="el-GR" sz="1200" dirty="0">
                <a:solidFill>
                  <a:schemeClr val="dk1"/>
                </a:solidFill>
                <a:latin typeface="Calibri"/>
                <a:ea typeface="Calibri"/>
                <a:cs typeface="Calibri"/>
                <a:sym typeface="Calibri"/>
              </a:rPr>
              <a:t>Αξιοποίηση ψηφιακών τεχνολογιών για τη συνεργασία μεταξύ των συμμετεχόντων αλλά και κατά τη διαδικασία μάθησης, με απώτερο στόχο την ανάπτυξη των ψηφιακών δεξιοτήτων και ικανοτήτων των συμμετεχόντων. </a:t>
            </a:r>
          </a:p>
          <a:p>
            <a:pPr marL="0" lvl="0" indent="0" algn="l" rtl="0">
              <a:spcBef>
                <a:spcPts val="0"/>
              </a:spcBef>
              <a:spcAft>
                <a:spcPts val="0"/>
              </a:spcAft>
              <a:buNone/>
            </a:pPr>
            <a:r>
              <a:rPr lang="el-GR" sz="1200" b="1" dirty="0">
                <a:solidFill>
                  <a:schemeClr val="dk1"/>
                </a:solidFill>
                <a:latin typeface="Calibri"/>
                <a:ea typeface="Calibri"/>
                <a:cs typeface="Calibri"/>
                <a:sym typeface="Calibri"/>
              </a:rPr>
              <a:t>ΣΥΜΜΕΤΟΧΗ ΣΤΟΝ ΔΗΜΟΚΡΑΤΙΚΟ ΒΙΟ, ΚΟΙΝΕΣ ΑΞΙΕΣ ΚΑΙ ΣΥΜΜΕΤΟΧΗ ΠΟΛΙΤΩΝ ΣΤΑ ΚΟΙΝΑ</a:t>
            </a:r>
          </a:p>
          <a:p>
            <a:pPr marL="0" lvl="0" indent="0" algn="l" rtl="0">
              <a:spcBef>
                <a:spcPts val="0"/>
              </a:spcBef>
              <a:spcAft>
                <a:spcPts val="0"/>
              </a:spcAft>
              <a:buNone/>
            </a:pPr>
            <a:r>
              <a:rPr lang="el-GR" sz="1200" dirty="0">
                <a:solidFill>
                  <a:schemeClr val="dk1"/>
                </a:solidFill>
                <a:latin typeface="Calibri"/>
                <a:ea typeface="Calibri"/>
                <a:cs typeface="Calibri"/>
                <a:sym typeface="Calibri"/>
              </a:rPr>
              <a:t>Ο σχεδιασμός των δραστηριοτήτων θα πρέπει να προωθεί την ανάπτυξη κοινωνικών και διαπολιτισμικών ικανοτήτων, της κριτικής σκέψης και να δίν</a:t>
            </a:r>
            <a:r>
              <a:rPr lang="el-GR" dirty="0"/>
              <a:t>ει</a:t>
            </a:r>
            <a:r>
              <a:rPr lang="el-GR" sz="1200" dirty="0">
                <a:solidFill>
                  <a:schemeClr val="dk1"/>
                </a:solidFill>
                <a:latin typeface="Calibri"/>
                <a:ea typeface="Calibri"/>
                <a:cs typeface="Calibri"/>
                <a:sym typeface="Calibri"/>
              </a:rPr>
              <a:t> ευκαιρίες κοινωνικής συμμετοχής μέσω της μάθησης. Ιδιαίτερη έμφαση δίνεται στην κατανόηση των κοινών ευρωπαϊκών αξιών. </a:t>
            </a:r>
          </a:p>
          <a:p>
            <a:pPr marL="0" lvl="0" indent="0" algn="l" rtl="0">
              <a:spcBef>
                <a:spcPts val="0"/>
              </a:spcBef>
              <a:spcAft>
                <a:spcPts val="0"/>
              </a:spcAft>
              <a:buNone/>
            </a:pPr>
            <a:endParaRPr lang="el-GR" dirty="0"/>
          </a:p>
          <a:p>
            <a:r>
              <a:rPr lang="el-GR" dirty="0"/>
              <a:t>Θα βρείτε περισσότερες πληροφορίες σχετικά με την κάθε προτεραιότητα και στον Οδηγό του προγράμματος. </a:t>
            </a:r>
            <a:endParaRPr lang="en-GB" dirty="0"/>
          </a:p>
          <a:p>
            <a:pPr marL="0" lvl="0" indent="0" algn="l" rtl="0">
              <a:spcBef>
                <a:spcPts val="0"/>
              </a:spcBef>
              <a:spcAft>
                <a:spcPts val="0"/>
              </a:spcAft>
              <a:buNone/>
            </a:pPr>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5</a:t>
            </a:fld>
            <a:endParaRPr lang="en-GB"/>
          </a:p>
        </p:txBody>
      </p:sp>
    </p:spTree>
    <p:extLst>
      <p:ext uri="{BB962C8B-B14F-4D97-AF65-F5344CB8AC3E}">
        <p14:creationId xmlns:p14="http://schemas.microsoft.com/office/powerpoint/2010/main" val="207264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6</a:t>
            </a:fld>
            <a:endParaRPr lang="en-GB"/>
          </a:p>
        </p:txBody>
      </p:sp>
    </p:spTree>
    <p:extLst>
      <p:ext uri="{BB962C8B-B14F-4D97-AF65-F5344CB8AC3E}">
        <p14:creationId xmlns:p14="http://schemas.microsoft.com/office/powerpoint/2010/main" val="366466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ea typeface="Verdana" panose="020B0604030504040204" pitchFamily="34" charset="0"/>
              </a:rPr>
              <a:t>Όπως έχουμε δει, στον τομέα του Αθλητισμού υπάρχει διαθέσιμη χρηματοδότηση κάτω από τη Βασική Δράση 1 για σχέδια κινητικότητας προσωπικού. </a:t>
            </a:r>
          </a:p>
          <a:p>
            <a:endParaRPr lang="el-GR" sz="1200" dirty="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 γενικός στόχος της δράσης αυτής είναι να δοθεί η ευκαιρία στο προσωπικό των αθλητικών οργανώσεων, κυρίως στον τομέα του μαζικού αθλητισμού, </a:t>
            </a:r>
            <a:r>
              <a:rPr lang="el-GR" b="1" dirty="0"/>
              <a:t>να βελτιώσει τις ικανότητες</a:t>
            </a:r>
            <a:r>
              <a:rPr lang="el-GR" dirty="0"/>
              <a:t>, τα </a:t>
            </a:r>
            <a:r>
              <a:rPr lang="el-GR" b="1" dirty="0"/>
              <a:t>επαγγελματικά προσόντα </a:t>
            </a:r>
            <a:r>
              <a:rPr lang="el-GR" dirty="0"/>
              <a:t>του και να αποκτήσει </a:t>
            </a:r>
            <a:r>
              <a:rPr lang="el-GR" b="1" dirty="0"/>
              <a:t>νέες δεξιότητες </a:t>
            </a:r>
            <a:r>
              <a:rPr lang="el-GR" dirty="0"/>
              <a:t>μέσω της μαθησιακής κινητικότητας, διανύοντας ένα χρονικό διάστημα στο εξωτερικό, και με τον τρόπο αυτόν να </a:t>
            </a:r>
            <a:r>
              <a:rPr lang="el-GR" b="1" dirty="0"/>
              <a:t>συμβάλει στη δημιουργία ικανοτήτων και στην ανάπτυξη αθλητικών οργανώσεων.</a:t>
            </a:r>
            <a:endParaRPr lang="el-GR" b="1" dirty="0">
              <a:solidFill>
                <a:schemeClr val="bg2">
                  <a:lumMod val="25000"/>
                </a:schemeClr>
              </a:solidFill>
            </a:endParaRPr>
          </a:p>
          <a:p>
            <a:endParaRPr lang="en-GB" sz="1200" dirty="0">
              <a:ea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7</a:t>
            </a:fld>
            <a:endParaRPr lang="en-GB"/>
          </a:p>
        </p:txBody>
      </p:sp>
    </p:spTree>
    <p:extLst>
      <p:ext uri="{BB962C8B-B14F-4D97-AF65-F5344CB8AC3E}">
        <p14:creationId xmlns:p14="http://schemas.microsoft.com/office/powerpoint/2010/main" val="486787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Θα δούμε αρχικά κάποιους ορισμούς που χρησιμοποιούμε για τα σχέδια του Αθλητισμού. </a:t>
            </a:r>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rgbClr val="FD4524"/>
                </a:solidFill>
                <a:ea typeface="Verdana" panose="020B0604030504040204" pitchFamily="34" charset="0"/>
              </a:rPr>
              <a:t>Προσωπικό αθλητικών οργανώσεων </a:t>
            </a:r>
            <a:r>
              <a:rPr lang="el-GR" sz="1200" dirty="0">
                <a:ea typeface="Verdana" panose="020B0604030504040204" pitchFamily="34" charset="0"/>
              </a:rPr>
              <a:t>είναι τα άτομα που εμπλέκονται στην καθοδήγηση, την εκπαίδευση και τη διαχείριση μιας αθλητικής ομάδας ή μεμονωμένων αθλητών, </a:t>
            </a:r>
            <a:r>
              <a:rPr lang="el-GR" sz="1200" b="1" dirty="0">
                <a:ea typeface="Verdana" panose="020B0604030504040204" pitchFamily="34" charset="0"/>
              </a:rPr>
              <a:t>είτε σε αμειβόμενη είτε σε εθελοντική βάση. </a:t>
            </a:r>
            <a:endParaRPr lang="en-GB" sz="1200" b="1" dirty="0">
              <a:ea typeface="Verdana" panose="020B0604030504040204" pitchFamily="34" charset="0"/>
            </a:endParaRPr>
          </a:p>
          <a:p>
            <a:endParaRPr lang="el-GR" dirty="0"/>
          </a:p>
          <a:p>
            <a:pPr marL="0" lvl="1" algn="just" defTabSz="1061355">
              <a:lnSpc>
                <a:spcPct val="150000"/>
              </a:lnSpc>
              <a:spcBef>
                <a:spcPct val="0"/>
              </a:spcBef>
              <a:spcAft>
                <a:spcPct val="15000"/>
              </a:spcAft>
            </a:pPr>
            <a:r>
              <a:rPr lang="el-GR" sz="1200" b="1" dirty="0">
                <a:solidFill>
                  <a:srgbClr val="FD4524"/>
                </a:solidFill>
                <a:ea typeface="Verdana" panose="020B0604030504040204" pitchFamily="34" charset="0"/>
              </a:rPr>
              <a:t>Μαζικός αθλητισμός είναι </a:t>
            </a:r>
            <a:r>
              <a:rPr lang="el-GR" sz="1200" dirty="0">
                <a:ea typeface="Verdana" panose="020B0604030504040204" pitchFamily="34" charset="0"/>
              </a:rPr>
              <a:t>δραστηριότητες αθλητισμού και σωματικής άσκησης που ασκούνται τακτικά σε </a:t>
            </a:r>
            <a:r>
              <a:rPr lang="el-GR" sz="1200" b="1" dirty="0">
                <a:ea typeface="Verdana" panose="020B0604030504040204" pitchFamily="34" charset="0"/>
              </a:rPr>
              <a:t>μη επαγγελματικό επίπεδο </a:t>
            </a:r>
            <a:r>
              <a:rPr lang="el-GR" sz="1200" dirty="0">
                <a:ea typeface="Verdana" panose="020B0604030504040204" pitchFamily="34" charset="0"/>
              </a:rPr>
              <a:t>από άτομα όλων των ηλικιών για λόγους υγείας, εκπαιδευτικούς ή κοινωνικούς σκοπούς.</a:t>
            </a:r>
            <a:endParaRPr lang="en-GB" sz="1200" dirty="0">
              <a:ea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8</a:t>
            </a:fld>
            <a:endParaRPr lang="en-GB"/>
          </a:p>
        </p:txBody>
      </p:sp>
    </p:spTree>
    <p:extLst>
      <p:ext uri="{BB962C8B-B14F-4D97-AF65-F5344CB8AC3E}">
        <p14:creationId xmlns:p14="http://schemas.microsoft.com/office/powerpoint/2010/main" val="167354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noProof="0" dirty="0"/>
              <a:t>Οι κύριοι στόχοι των σχεδίων στους οποίους θα πρέπει να εστιάζουν και τα δικά σας σχέδια είναι: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ea typeface="Verdana" panose="020B0604030504040204" pitchFamily="34" charset="0"/>
              </a:rPr>
              <a:t>Προώθηση φυσικής δραστηριότητας και ενεργού, υγειούς τρόπου ζωής, φιλικού προς το περιβάλλον</a:t>
            </a:r>
            <a:endParaRPr lang="en-GB" sz="1200" dirty="0">
              <a:ea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t>Ανάπτυξη ικανοτήτων των οργανώσεων μαζικού αθλητισμού</a:t>
            </a:r>
            <a:r>
              <a:rPr lang="en-GB" sz="1200" dirty="0"/>
              <a:t>, </a:t>
            </a:r>
            <a:r>
              <a:rPr lang="el-GR" sz="1200" dirty="0"/>
              <a:t>βελτίωση των γνώσεων και της τεχνογνωσίας του αθλητικού προσωπικού</a:t>
            </a: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ea typeface="Verdana" panose="020B0604030504040204" pitchFamily="34" charset="0"/>
              </a:rPr>
              <a:t>Προώθηση κοινών Ευρωπαϊκών αξιών, κοινωνικής ένταξης και ενεργούς συμμετοχής</a:t>
            </a:r>
            <a:endParaRPr lang="en-GB" sz="1200" dirty="0">
              <a:ea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ea typeface="Verdana" panose="020B0604030504040204" pitchFamily="34" charset="0"/>
              </a:rPr>
              <a:t>Προώθηση ευρωπαϊκής διακρατικής συνεργασίας, διαπροσωπικών σχέσεων, δημιουργία Ευρωπαϊκού δικτύου προπονητών και άλλου προσωπικού αθλητικών οργανώσεων</a:t>
            </a:r>
            <a:endParaRPr lang="en-GB" sz="1200" dirty="0">
              <a:ea typeface="Verdana" panose="020B0604030504040204" pitchFamily="34" charset="0"/>
            </a:endParaRPr>
          </a:p>
          <a:p>
            <a:endParaRPr lang="en-CY" noProof="0" dirty="0"/>
          </a:p>
        </p:txBody>
      </p:sp>
      <p:sp>
        <p:nvSpPr>
          <p:cNvPr id="4" name="Slide Number Placeholder 3"/>
          <p:cNvSpPr>
            <a:spLocks noGrp="1"/>
          </p:cNvSpPr>
          <p:nvPr>
            <p:ph type="sldNum" sz="quarter" idx="5"/>
          </p:nvPr>
        </p:nvSpPr>
        <p:spPr/>
        <p:txBody>
          <a:bodyPr/>
          <a:lstStyle/>
          <a:p>
            <a:fld id="{A70EB7B9-A0C6-45C9-B882-9C5964139D8B}" type="slidenum">
              <a:rPr lang="en-GB" smtClean="0"/>
              <a:t>9</a:t>
            </a:fld>
            <a:endParaRPr lang="en-GB"/>
          </a:p>
        </p:txBody>
      </p:sp>
    </p:spTree>
    <p:extLst>
      <p:ext uri="{BB962C8B-B14F-4D97-AF65-F5344CB8AC3E}">
        <p14:creationId xmlns:p14="http://schemas.microsoft.com/office/powerpoint/2010/main" val="360511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defTabSz="1061355">
              <a:lnSpc>
                <a:spcPct val="150000"/>
              </a:lnSpc>
              <a:spcBef>
                <a:spcPct val="0"/>
              </a:spcBef>
              <a:spcAft>
                <a:spcPct val="15000"/>
              </a:spcAft>
            </a:pPr>
            <a:r>
              <a:rPr lang="el-GR" dirty="0"/>
              <a:t>Οι δικαιούχοι οργανισμοί που μπορούν να χρηματοδοτηθούν και να υλοποιήσουν σχέδια κάτω από την δράση αυτή είναι </a:t>
            </a:r>
            <a:r>
              <a:rPr lang="el-GR" sz="1200" b="1" dirty="0">
                <a:solidFill>
                  <a:srgbClr val="EE6948"/>
                </a:solidFill>
                <a:ea typeface="Verdana" panose="020B0604030504040204" pitchFamily="34" charset="0"/>
              </a:rPr>
              <a:t>Δημόσιοι ή ιδιωτικοί οργανισμοί </a:t>
            </a:r>
            <a:r>
              <a:rPr lang="el-GR" sz="1200" dirty="0">
                <a:ea typeface="Verdana" panose="020B0604030504040204" pitchFamily="34" charset="0"/>
              </a:rPr>
              <a:t>που δραστηριοποιούνται στον τομέα του αθλητισμού και της σωματικής άσκησης σε επίπεδο </a:t>
            </a:r>
            <a:r>
              <a:rPr lang="el-GR" sz="1200" b="1" dirty="0">
                <a:solidFill>
                  <a:srgbClr val="EE6948"/>
                </a:solidFill>
                <a:ea typeface="Verdana" panose="020B0604030504040204" pitchFamily="34" charset="0"/>
              </a:rPr>
              <a:t>μαζικού αθλητισμού</a:t>
            </a:r>
            <a:r>
              <a:rPr lang="en-GB" sz="1200" b="1" dirty="0">
                <a:solidFill>
                  <a:srgbClr val="EE6948"/>
                </a:solidFill>
                <a:ea typeface="Verdana" panose="020B0604030504040204" pitchFamily="34" charset="0"/>
              </a:rPr>
              <a:t>.</a:t>
            </a: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r>
              <a:rPr lang="el-GR" sz="1200" dirty="0">
                <a:ea typeface="Verdana" panose="020B0604030504040204" pitchFamily="34" charset="0"/>
              </a:rPr>
              <a:t>Οργανώσεις εγγεγραμμένες στον Έφορο Σωματείων και Ιδρυμάτων </a:t>
            </a: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r>
              <a:rPr lang="el-GR" sz="1200" dirty="0"/>
              <a:t>Ομοσπονδίες που είναι εγγεγραμμένες στον Κυπριακό Οργανισμό Αθλητισμού. </a:t>
            </a:r>
            <a:endParaRPr lang="el-GR" sz="1200" dirty="0">
              <a:ea typeface="Verdana" panose="020B0604030504040204" pitchFamily="34" charset="0"/>
            </a:endParaRP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r>
              <a:rPr lang="el-GR" sz="1200" dirty="0">
                <a:ea typeface="Verdana" panose="020B0604030504040204" pitchFamily="34" charset="0"/>
              </a:rPr>
              <a:t>Ιδιωτικοί οργανισμοί εγγεγραμμένοι στον Έφορο Εταιρειών</a:t>
            </a:r>
            <a:endParaRPr lang="en-GB" sz="1200" dirty="0">
              <a:ea typeface="Verdana" panose="020B0604030504040204" pitchFamily="34" charset="0"/>
            </a:endParaRP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endParaRPr lang="en-GB" sz="1200" dirty="0">
              <a:ea typeface="Verdana" panose="020B0604030504040204" pitchFamily="34" charset="0"/>
            </a:endParaRPr>
          </a:p>
          <a:p>
            <a:pPr marL="0" lvl="1" indent="0" algn="just" defTabSz="1061355">
              <a:lnSpc>
                <a:spcPct val="150000"/>
              </a:lnSpc>
              <a:spcBef>
                <a:spcPct val="0"/>
              </a:spcBef>
              <a:spcAft>
                <a:spcPct val="15000"/>
              </a:spcAft>
              <a:buClr>
                <a:srgbClr val="EE6948"/>
              </a:buClr>
              <a:buFont typeface="Wingdings" panose="05000000000000000000" pitchFamily="2" charset="2"/>
              <a:buNone/>
            </a:pPr>
            <a:r>
              <a:rPr lang="el-GR" sz="1200" dirty="0">
                <a:ea typeface="Verdana" panose="020B0604030504040204" pitchFamily="34" charset="0"/>
              </a:rPr>
              <a:t>Αν έχετε οποιαδήποτε αμφιβολία για την </a:t>
            </a:r>
            <a:r>
              <a:rPr lang="el-GR" sz="1200" dirty="0" err="1">
                <a:ea typeface="Verdana" panose="020B0604030504040204" pitchFamily="34" charset="0"/>
              </a:rPr>
              <a:t>επιλεξιμότητα</a:t>
            </a:r>
            <a:r>
              <a:rPr lang="el-GR" sz="1200" dirty="0">
                <a:ea typeface="Verdana" panose="020B0604030504040204" pitchFamily="34" charset="0"/>
              </a:rPr>
              <a:t> του δικού σας οργανισμού βάσει των κριτηρίων και του τομέα δραστηριοποίησης, μπορείτε να επικοινωνήσετε μαζί μου για να το ξεκαθαρίσουμε ανά περίπτωση. </a:t>
            </a: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endParaRPr lang="el-GR" sz="1200" dirty="0">
              <a:ea typeface="Verdana" panose="020B0604030504040204" pitchFamily="34" charset="0"/>
            </a:endParaRPr>
          </a:p>
          <a:p>
            <a:pPr marL="0" lvl="1" indent="0" algn="just" defTabSz="1061355">
              <a:lnSpc>
                <a:spcPct val="150000"/>
              </a:lnSpc>
              <a:spcBef>
                <a:spcPct val="0"/>
              </a:spcBef>
              <a:spcAft>
                <a:spcPct val="15000"/>
              </a:spcAft>
              <a:buClr>
                <a:srgbClr val="EE6948"/>
              </a:buClr>
              <a:buFont typeface="Wingdings" panose="05000000000000000000" pitchFamily="2" charset="2"/>
              <a:buNone/>
            </a:pPr>
            <a:r>
              <a:rPr lang="el-GR" dirty="0"/>
              <a:t>Ένας οργανισμός μπορεί να υποβάλει μόνο μία αίτηση ανά γύρο επιλογής. Οι οργανισμοί που λαμβάνουν επιχορήγηση στο πλαίσιο του πρώτου γύρου των αιτήσεων δεν μπορούν να υποβάλουν αίτηση στον δεύτερο γύρο της ίδιας πρόσκλησης υποβολής προτάσεων.</a:t>
            </a:r>
            <a:endParaRPr lang="el-GR" sz="1200" dirty="0">
              <a:ea typeface="Verdana" panose="020B0604030504040204" pitchFamily="34" charset="0"/>
            </a:endParaRP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endParaRPr lang="el-GR" sz="1200" dirty="0">
              <a:ea typeface="Verdana" panose="020B0604030504040204" pitchFamily="34" charset="0"/>
            </a:endParaRPr>
          </a:p>
          <a:p>
            <a:pPr marL="0" lvl="1" indent="0" algn="just" defTabSz="1061355">
              <a:lnSpc>
                <a:spcPct val="150000"/>
              </a:lnSpc>
              <a:spcBef>
                <a:spcPct val="0"/>
              </a:spcBef>
              <a:spcAft>
                <a:spcPct val="15000"/>
              </a:spcAft>
              <a:buClr>
                <a:srgbClr val="EE6948"/>
              </a:buClr>
              <a:buFont typeface="Wingdings" panose="05000000000000000000" pitchFamily="2" charset="2"/>
              <a:buNone/>
            </a:pPr>
            <a:endParaRPr lang="el-GR" sz="1200" dirty="0">
              <a:ea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A70EB7B9-A0C6-45C9-B882-9C5964139D8B}" type="slidenum">
              <a:rPr lang="en-GB" smtClean="0"/>
              <a:t>10</a:t>
            </a:fld>
            <a:endParaRPr lang="en-GB"/>
          </a:p>
        </p:txBody>
      </p:sp>
    </p:spTree>
    <p:extLst>
      <p:ext uri="{BB962C8B-B14F-4D97-AF65-F5344CB8AC3E}">
        <p14:creationId xmlns:p14="http://schemas.microsoft.com/office/powerpoint/2010/main" val="101358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A692-104F-4A88-F252-2B26EBA1964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4BE4D76-8059-D50F-8578-5E4CC8B74A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1CA3E8C-71A7-33B6-EE65-54B12C18A2D5}"/>
              </a:ext>
            </a:extLst>
          </p:cNvPr>
          <p:cNvSpPr>
            <a:spLocks noGrp="1"/>
          </p:cNvSpPr>
          <p:nvPr>
            <p:ph type="dt" sz="half" idx="10"/>
          </p:nvPr>
        </p:nvSpPr>
        <p:spPr/>
        <p:txBody>
          <a:bodyPr/>
          <a:lstStyle/>
          <a:p>
            <a:fld id="{A609006C-5FFA-4D7A-B641-D8C174AAA727}" type="datetimeFigureOut">
              <a:rPr lang="en-CY" smtClean="0"/>
              <a:t>12/05/2024</a:t>
            </a:fld>
            <a:endParaRPr lang="en-CY"/>
          </a:p>
        </p:txBody>
      </p:sp>
      <p:sp>
        <p:nvSpPr>
          <p:cNvPr id="5" name="Footer Placeholder 4">
            <a:extLst>
              <a:ext uri="{FF2B5EF4-FFF2-40B4-BE49-F238E27FC236}">
                <a16:creationId xmlns:a16="http://schemas.microsoft.com/office/drawing/2014/main" id="{BD01D353-C4DC-C1BF-9AD9-3624874121DA}"/>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74333F6-341F-EE12-59F4-515E53FDCF82}"/>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60708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3389-DA24-C123-15AC-65DDD88F10F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B7CEC4B-6961-E719-2171-481DC18F0BD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CED214F-49EF-3957-D076-5EE6FAAC4C70}"/>
              </a:ext>
            </a:extLst>
          </p:cNvPr>
          <p:cNvSpPr>
            <a:spLocks noGrp="1"/>
          </p:cNvSpPr>
          <p:nvPr>
            <p:ph type="dt" sz="half" idx="10"/>
          </p:nvPr>
        </p:nvSpPr>
        <p:spPr/>
        <p:txBody>
          <a:bodyPr/>
          <a:lstStyle/>
          <a:p>
            <a:fld id="{A609006C-5FFA-4D7A-B641-D8C174AAA727}" type="datetimeFigureOut">
              <a:rPr lang="en-CY" smtClean="0"/>
              <a:t>12/05/2024</a:t>
            </a:fld>
            <a:endParaRPr lang="en-CY"/>
          </a:p>
        </p:txBody>
      </p:sp>
      <p:sp>
        <p:nvSpPr>
          <p:cNvPr id="5" name="Footer Placeholder 4">
            <a:extLst>
              <a:ext uri="{FF2B5EF4-FFF2-40B4-BE49-F238E27FC236}">
                <a16:creationId xmlns:a16="http://schemas.microsoft.com/office/drawing/2014/main" id="{27DB73C6-F563-FB82-DC7F-8A596B1CE22A}"/>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9CA8EA2B-8E0A-C405-A09C-2A1632495F0B}"/>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73059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75128B-1555-BB50-F0C6-F63E59CB5EC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B9233CB-907F-94F9-BB48-25D37CCF9E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0CF244E-4545-DEB4-FA00-5419E96B3E4B}"/>
              </a:ext>
            </a:extLst>
          </p:cNvPr>
          <p:cNvSpPr>
            <a:spLocks noGrp="1"/>
          </p:cNvSpPr>
          <p:nvPr>
            <p:ph type="dt" sz="half" idx="10"/>
          </p:nvPr>
        </p:nvSpPr>
        <p:spPr/>
        <p:txBody>
          <a:bodyPr/>
          <a:lstStyle/>
          <a:p>
            <a:fld id="{A609006C-5FFA-4D7A-B641-D8C174AAA727}" type="datetimeFigureOut">
              <a:rPr lang="en-CY" smtClean="0"/>
              <a:t>12/05/2024</a:t>
            </a:fld>
            <a:endParaRPr lang="en-CY"/>
          </a:p>
        </p:txBody>
      </p:sp>
      <p:sp>
        <p:nvSpPr>
          <p:cNvPr id="5" name="Footer Placeholder 4">
            <a:extLst>
              <a:ext uri="{FF2B5EF4-FFF2-40B4-BE49-F238E27FC236}">
                <a16:creationId xmlns:a16="http://schemas.microsoft.com/office/drawing/2014/main" id="{3871A410-8D5C-1467-214F-6C8CD4514916}"/>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7F3B6A46-ED4C-BE48-3D42-0083FECB0D6D}"/>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75180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07C7-D88E-67BE-4508-A61345D77B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CF5FE69-9586-BD3B-BFF0-88429C380F3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A2C4E5-D4A8-BB3C-B54C-EFED782ABB1C}"/>
              </a:ext>
            </a:extLst>
          </p:cNvPr>
          <p:cNvSpPr>
            <a:spLocks noGrp="1"/>
          </p:cNvSpPr>
          <p:nvPr>
            <p:ph type="dt" sz="half" idx="10"/>
          </p:nvPr>
        </p:nvSpPr>
        <p:spPr/>
        <p:txBody>
          <a:bodyPr/>
          <a:lstStyle/>
          <a:p>
            <a:fld id="{A609006C-5FFA-4D7A-B641-D8C174AAA727}" type="datetimeFigureOut">
              <a:rPr lang="en-CY" smtClean="0"/>
              <a:t>12/05/2024</a:t>
            </a:fld>
            <a:endParaRPr lang="en-CY"/>
          </a:p>
        </p:txBody>
      </p:sp>
      <p:sp>
        <p:nvSpPr>
          <p:cNvPr id="5" name="Footer Placeholder 4">
            <a:extLst>
              <a:ext uri="{FF2B5EF4-FFF2-40B4-BE49-F238E27FC236}">
                <a16:creationId xmlns:a16="http://schemas.microsoft.com/office/drawing/2014/main" id="{45DED21E-554D-78B9-1BAF-AAA2ADBDDBD2}"/>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1B63119D-121E-1746-D65C-61A157A2A66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30587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E5EB-4392-7073-5C9D-0827C692FA2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E6D65DC-211E-5754-E2DC-83EAD06D9E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D7A450F-3CF5-308D-E6BB-5855EAE6855F}"/>
              </a:ext>
            </a:extLst>
          </p:cNvPr>
          <p:cNvSpPr>
            <a:spLocks noGrp="1"/>
          </p:cNvSpPr>
          <p:nvPr>
            <p:ph type="dt" sz="half" idx="10"/>
          </p:nvPr>
        </p:nvSpPr>
        <p:spPr/>
        <p:txBody>
          <a:bodyPr/>
          <a:lstStyle/>
          <a:p>
            <a:fld id="{A609006C-5FFA-4D7A-B641-D8C174AAA727}" type="datetimeFigureOut">
              <a:rPr lang="en-CY" smtClean="0"/>
              <a:t>12/05/2024</a:t>
            </a:fld>
            <a:endParaRPr lang="en-CY"/>
          </a:p>
        </p:txBody>
      </p:sp>
      <p:sp>
        <p:nvSpPr>
          <p:cNvPr id="5" name="Footer Placeholder 4">
            <a:extLst>
              <a:ext uri="{FF2B5EF4-FFF2-40B4-BE49-F238E27FC236}">
                <a16:creationId xmlns:a16="http://schemas.microsoft.com/office/drawing/2014/main" id="{E47B221A-CE8A-8973-1976-FB358591183B}"/>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338A365F-7B6D-9AD0-D5BA-7EABD6A053FB}"/>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15160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44F4-206D-3402-E5F3-38F5DE8378A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244621F-1C5B-6806-4DC8-59DC5F65C64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F7906E3-3166-B5C5-9645-7DB543444FC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7B3BE45-59AD-A8B6-5DB5-6F29488D99DC}"/>
              </a:ext>
            </a:extLst>
          </p:cNvPr>
          <p:cNvSpPr>
            <a:spLocks noGrp="1"/>
          </p:cNvSpPr>
          <p:nvPr>
            <p:ph type="dt" sz="half" idx="10"/>
          </p:nvPr>
        </p:nvSpPr>
        <p:spPr/>
        <p:txBody>
          <a:bodyPr/>
          <a:lstStyle/>
          <a:p>
            <a:fld id="{A609006C-5FFA-4D7A-B641-D8C174AAA727}" type="datetimeFigureOut">
              <a:rPr lang="en-CY" smtClean="0"/>
              <a:t>12/05/2024</a:t>
            </a:fld>
            <a:endParaRPr lang="en-CY"/>
          </a:p>
        </p:txBody>
      </p:sp>
      <p:sp>
        <p:nvSpPr>
          <p:cNvPr id="6" name="Footer Placeholder 5">
            <a:extLst>
              <a:ext uri="{FF2B5EF4-FFF2-40B4-BE49-F238E27FC236}">
                <a16:creationId xmlns:a16="http://schemas.microsoft.com/office/drawing/2014/main" id="{5C407C0D-0757-5B65-BFDB-7886F176071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91E60BF6-7FDE-C0B4-752F-79ACDA32BF64}"/>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7470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46B7-1AE6-0505-E855-EC24CE700A5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24BCFD4-18EB-F317-0479-A4E0F4B5D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913ED37-E0FF-42A2-FA41-2EA269D9B6B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FA62E8E-67E6-62D3-EC38-107379567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7022DD-D867-4A85-085A-91B8854117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5514477-0726-05D1-7993-8F36F392494D}"/>
              </a:ext>
            </a:extLst>
          </p:cNvPr>
          <p:cNvSpPr>
            <a:spLocks noGrp="1"/>
          </p:cNvSpPr>
          <p:nvPr>
            <p:ph type="dt" sz="half" idx="10"/>
          </p:nvPr>
        </p:nvSpPr>
        <p:spPr/>
        <p:txBody>
          <a:bodyPr/>
          <a:lstStyle/>
          <a:p>
            <a:fld id="{A609006C-5FFA-4D7A-B641-D8C174AAA727}" type="datetimeFigureOut">
              <a:rPr lang="en-CY" smtClean="0"/>
              <a:t>12/05/2024</a:t>
            </a:fld>
            <a:endParaRPr lang="en-CY"/>
          </a:p>
        </p:txBody>
      </p:sp>
      <p:sp>
        <p:nvSpPr>
          <p:cNvPr id="8" name="Footer Placeholder 7">
            <a:extLst>
              <a:ext uri="{FF2B5EF4-FFF2-40B4-BE49-F238E27FC236}">
                <a16:creationId xmlns:a16="http://schemas.microsoft.com/office/drawing/2014/main" id="{9FBD9F04-2443-A138-6042-B0077D7F395F}"/>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A9502A30-C92C-A9FA-1978-CB0A1F45C96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61608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1076-2F49-7C2B-3F60-00762738D7F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594CB24-804E-BFE0-6840-9784F8871DC6}"/>
              </a:ext>
            </a:extLst>
          </p:cNvPr>
          <p:cNvSpPr>
            <a:spLocks noGrp="1"/>
          </p:cNvSpPr>
          <p:nvPr>
            <p:ph type="dt" sz="half" idx="10"/>
          </p:nvPr>
        </p:nvSpPr>
        <p:spPr/>
        <p:txBody>
          <a:bodyPr/>
          <a:lstStyle/>
          <a:p>
            <a:fld id="{A609006C-5FFA-4D7A-B641-D8C174AAA727}" type="datetimeFigureOut">
              <a:rPr lang="en-CY" smtClean="0"/>
              <a:t>12/05/2024</a:t>
            </a:fld>
            <a:endParaRPr lang="en-CY"/>
          </a:p>
        </p:txBody>
      </p:sp>
      <p:sp>
        <p:nvSpPr>
          <p:cNvPr id="4" name="Footer Placeholder 3">
            <a:extLst>
              <a:ext uri="{FF2B5EF4-FFF2-40B4-BE49-F238E27FC236}">
                <a16:creationId xmlns:a16="http://schemas.microsoft.com/office/drawing/2014/main" id="{33F96E61-2CB6-FDFD-A5BA-80C71CD4EC1F}"/>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5431E410-7B7E-62BC-F35F-8A1BC2B4E67D}"/>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28938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CAFBD5-3B78-7884-16E0-B29E3BD64858}"/>
              </a:ext>
            </a:extLst>
          </p:cNvPr>
          <p:cNvSpPr>
            <a:spLocks noGrp="1"/>
          </p:cNvSpPr>
          <p:nvPr>
            <p:ph type="dt" sz="half" idx="10"/>
          </p:nvPr>
        </p:nvSpPr>
        <p:spPr/>
        <p:txBody>
          <a:bodyPr/>
          <a:lstStyle/>
          <a:p>
            <a:fld id="{A609006C-5FFA-4D7A-B641-D8C174AAA727}" type="datetimeFigureOut">
              <a:rPr lang="en-CY" smtClean="0"/>
              <a:t>12/05/2024</a:t>
            </a:fld>
            <a:endParaRPr lang="en-CY"/>
          </a:p>
        </p:txBody>
      </p:sp>
      <p:sp>
        <p:nvSpPr>
          <p:cNvPr id="3" name="Footer Placeholder 2">
            <a:extLst>
              <a:ext uri="{FF2B5EF4-FFF2-40B4-BE49-F238E27FC236}">
                <a16:creationId xmlns:a16="http://schemas.microsoft.com/office/drawing/2014/main" id="{B6D9C74E-D135-46F5-CC4B-6A15C3F5C7C1}"/>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E285A41F-9D14-14E3-FCDD-2638395226AC}"/>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2002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7CA7-68E9-3517-21ED-68E702E748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7A92901-9B43-BF41-8DFD-B2C54CB68E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FA2D218-2E3A-C18C-70FF-F0D93A711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EF26E8-0DDD-F88D-6BD4-759921E6A19B}"/>
              </a:ext>
            </a:extLst>
          </p:cNvPr>
          <p:cNvSpPr>
            <a:spLocks noGrp="1"/>
          </p:cNvSpPr>
          <p:nvPr>
            <p:ph type="dt" sz="half" idx="10"/>
          </p:nvPr>
        </p:nvSpPr>
        <p:spPr/>
        <p:txBody>
          <a:bodyPr/>
          <a:lstStyle/>
          <a:p>
            <a:fld id="{A609006C-5FFA-4D7A-B641-D8C174AAA727}" type="datetimeFigureOut">
              <a:rPr lang="en-CY" smtClean="0"/>
              <a:t>12/05/2024</a:t>
            </a:fld>
            <a:endParaRPr lang="en-CY"/>
          </a:p>
        </p:txBody>
      </p:sp>
      <p:sp>
        <p:nvSpPr>
          <p:cNvPr id="6" name="Footer Placeholder 5">
            <a:extLst>
              <a:ext uri="{FF2B5EF4-FFF2-40B4-BE49-F238E27FC236}">
                <a16:creationId xmlns:a16="http://schemas.microsoft.com/office/drawing/2014/main" id="{E3A0F139-534F-8233-95D5-5DFEC1F8E6E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4135C218-5E54-8939-39C0-87C50100A5D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141321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38C1-CCEE-94E9-4748-C91EA2275E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E5FEEFA-DF83-74D0-D235-92C7073BF9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49F3C6-46B6-852A-A943-E41E4C5717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748289-329B-3443-2095-DB461F6A2264}"/>
              </a:ext>
            </a:extLst>
          </p:cNvPr>
          <p:cNvSpPr>
            <a:spLocks noGrp="1"/>
          </p:cNvSpPr>
          <p:nvPr>
            <p:ph type="dt" sz="half" idx="10"/>
          </p:nvPr>
        </p:nvSpPr>
        <p:spPr/>
        <p:txBody>
          <a:bodyPr/>
          <a:lstStyle/>
          <a:p>
            <a:fld id="{A609006C-5FFA-4D7A-B641-D8C174AAA727}" type="datetimeFigureOut">
              <a:rPr lang="en-CY" smtClean="0"/>
              <a:t>12/05/2024</a:t>
            </a:fld>
            <a:endParaRPr lang="en-CY"/>
          </a:p>
        </p:txBody>
      </p:sp>
      <p:sp>
        <p:nvSpPr>
          <p:cNvPr id="6" name="Footer Placeholder 5">
            <a:extLst>
              <a:ext uri="{FF2B5EF4-FFF2-40B4-BE49-F238E27FC236}">
                <a16:creationId xmlns:a16="http://schemas.microsoft.com/office/drawing/2014/main" id="{5D012A35-437D-AEA4-5395-4D448E88FD20}"/>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4BE7822C-A13E-2A82-2668-2E8AC1B7D27A}"/>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153968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0921C-37A2-4A4A-4FC8-6C5A417B74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AC4FE83-75C8-37E2-C2B3-517917ED92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3C0197C-BAA7-75EE-539D-BC597A365E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09006C-5FFA-4D7A-B641-D8C174AAA727}" type="datetimeFigureOut">
              <a:rPr lang="en-CY" smtClean="0"/>
              <a:t>12/05/2024</a:t>
            </a:fld>
            <a:endParaRPr lang="en-CY"/>
          </a:p>
        </p:txBody>
      </p:sp>
      <p:sp>
        <p:nvSpPr>
          <p:cNvPr id="5" name="Footer Placeholder 4">
            <a:extLst>
              <a:ext uri="{FF2B5EF4-FFF2-40B4-BE49-F238E27FC236}">
                <a16:creationId xmlns:a16="http://schemas.microsoft.com/office/drawing/2014/main" id="{89DF706A-C72D-436B-6A13-E37B9FDDE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Y"/>
          </a:p>
        </p:txBody>
      </p:sp>
      <p:sp>
        <p:nvSpPr>
          <p:cNvPr id="6" name="Slide Number Placeholder 5">
            <a:extLst>
              <a:ext uri="{FF2B5EF4-FFF2-40B4-BE49-F238E27FC236}">
                <a16:creationId xmlns:a16="http://schemas.microsoft.com/office/drawing/2014/main" id="{0ABC0D35-6198-5FA1-370C-615EB9488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10820E-DE42-4118-9873-E7A3D6750201}" type="slidenum">
              <a:rPr lang="en-CY" smtClean="0"/>
              <a:t>‹#›</a:t>
            </a:fld>
            <a:endParaRPr lang="en-CY"/>
          </a:p>
        </p:txBody>
      </p:sp>
    </p:spTree>
    <p:extLst>
      <p:ext uri="{BB962C8B-B14F-4D97-AF65-F5344CB8AC3E}">
        <p14:creationId xmlns:p14="http://schemas.microsoft.com/office/powerpoint/2010/main" val="57677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idep.org.cy/wp-content/uploads/Inclusion-Diversity-Strategy_CY01_Update-September-2024-f.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ebgate.ec.europa.eu/app-forms/af-ui-opportunities/#/erasmus-plu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idep.org.c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erasmus-plus.ec.europa.eu/projects" TargetMode="External"/><Relationship Id="rId5" Type="http://schemas.openxmlformats.org/officeDocument/2006/relationships/hyperlink" Target="https://idep.org.cy/wp-content/uploads/Inclusion-Diversity-Strategy_CY01_Update-September-2024-f.pdf" TargetMode="External"/><Relationship Id="rId4" Type="http://schemas.openxmlformats.org/officeDocument/2006/relationships/hyperlink" Target="https://idep.org.cy/wp-content/uploads/erasmus-programme-guide-2025_el.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spanagidou@idep.org.cy"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26D2A4-8D63-9743-2C01-4F72FEA76F88}"/>
              </a:ext>
            </a:extLst>
          </p:cNvPr>
          <p:cNvSpPr>
            <a:spLocks noGrp="1"/>
          </p:cNvSpPr>
          <p:nvPr>
            <p:ph idx="1"/>
          </p:nvPr>
        </p:nvSpPr>
        <p:spPr>
          <a:xfrm>
            <a:off x="838200" y="1018096"/>
            <a:ext cx="10515600" cy="5583074"/>
          </a:xfrm>
        </p:spPr>
        <p:txBody>
          <a:bodyPr>
            <a:normAutofit/>
          </a:bodyPr>
          <a:lstStyle/>
          <a:p>
            <a:pPr marL="0" indent="0" algn="ctr">
              <a:buNone/>
            </a:pPr>
            <a:r>
              <a:rPr lang="el-GR" sz="18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l-GR" sz="1800" b="1" dirty="0">
                <a:solidFill>
                  <a:srgbClr val="002060"/>
                </a:solidFill>
                <a:latin typeface="Roboto" panose="02000000000000000000" pitchFamily="2" charset="0"/>
                <a:ea typeface="Roboto" panose="02000000000000000000" pitchFamily="2" charset="0"/>
                <a:cs typeface="Roboto" panose="02000000000000000000" pitchFamily="2" charset="0"/>
              </a:rPr>
              <a:t>Η ΠΑΡΟΥΣΙΑΣΗ ΠΟΥ ΘΑ ΑΚΟΛΟΥΘΗΣΕΙ ΘΑ ΜΑΓΝΗΤΟΣΚΟΠΕΙΤΑΙ. </a:t>
            </a:r>
            <a:endParaRPr lang="en-GB" sz="1800" b="1"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l-GR" sz="18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l-GR" sz="1800" dirty="0">
                <a:solidFill>
                  <a:srgbClr val="002060"/>
                </a:solidFill>
                <a:latin typeface="Roboto" panose="02000000000000000000" pitchFamily="2" charset="0"/>
                <a:ea typeface="Roboto" panose="02000000000000000000" pitchFamily="2" charset="0"/>
                <a:cs typeface="Roboto" panose="02000000000000000000" pitchFamily="2" charset="0"/>
              </a:rPr>
              <a:t>✓ ΟΙ ΕΡΩΤΗΣΕΙΣ ΠΟΥ ΘΑ ΥΠΟΒΑΛΛΟΝΤΑΙ ΜΕΣΩ CHAT, ΚΑΤΑ ΤΗ ΔΙΑΡΚΕΙΑ ΤΗΣ ΠΑΡΟΥΣΙΑΣΗΣ, </a:t>
            </a:r>
            <a:r>
              <a:rPr lang="el-GR" sz="1800" u="sng" dirty="0">
                <a:solidFill>
                  <a:srgbClr val="002060"/>
                </a:solidFill>
                <a:latin typeface="Roboto" panose="02000000000000000000" pitchFamily="2" charset="0"/>
                <a:ea typeface="Roboto" panose="02000000000000000000" pitchFamily="2" charset="0"/>
                <a:cs typeface="Roboto" panose="02000000000000000000" pitchFamily="2" charset="0"/>
              </a:rPr>
              <a:t>ΔΕ ΘΑ ΦΑΙΝΟΝΤΑΙ </a:t>
            </a:r>
            <a:r>
              <a:rPr lang="el-GR" sz="1800" dirty="0">
                <a:solidFill>
                  <a:srgbClr val="002060"/>
                </a:solidFill>
                <a:latin typeface="Roboto" panose="02000000000000000000" pitchFamily="2" charset="0"/>
                <a:ea typeface="Roboto" panose="02000000000000000000" pitchFamily="2" charset="0"/>
                <a:cs typeface="Roboto" panose="02000000000000000000" pitchFamily="2" charset="0"/>
              </a:rPr>
              <a:t>ΣΤΗ ΜΑΓΝΗΤΟΣΚΟΠΗΣΗ. </a:t>
            </a:r>
            <a:endParaRPr lang="en-GB" sz="18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l-GR" sz="18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l-GR" sz="1800" dirty="0">
                <a:solidFill>
                  <a:srgbClr val="002060"/>
                </a:solidFill>
                <a:latin typeface="Roboto" panose="02000000000000000000" pitchFamily="2" charset="0"/>
                <a:ea typeface="Roboto" panose="02000000000000000000" pitchFamily="2" charset="0"/>
                <a:cs typeface="Roboto" panose="02000000000000000000" pitchFamily="2" charset="0"/>
              </a:rPr>
              <a:t>✓ ΟΙ ΕΡΩΤΗΣΕΙΣ ΠΟΥ ΘΑ ΥΠΟΒΑΛΛΟΝΤΑΙ ΠΡΟΦΟΡΙΚΑ, ΚΑΤΑ ΤΗ ΔΙΑΡΚΕΙΑ ΤΗΣ ΠΑΡΟΥΣΙΑΣΗΣ, </a:t>
            </a:r>
            <a:r>
              <a:rPr lang="el-GR" sz="1800" u="sng" dirty="0">
                <a:solidFill>
                  <a:srgbClr val="002060"/>
                </a:solidFill>
                <a:latin typeface="Roboto" panose="02000000000000000000" pitchFamily="2" charset="0"/>
                <a:ea typeface="Roboto" panose="02000000000000000000" pitchFamily="2" charset="0"/>
                <a:cs typeface="Roboto" panose="02000000000000000000" pitchFamily="2" charset="0"/>
              </a:rPr>
              <a:t>ΘΑ ΦΑΙΝΟΝΤΑΙ </a:t>
            </a:r>
            <a:r>
              <a:rPr lang="el-GR" sz="1800" dirty="0">
                <a:solidFill>
                  <a:srgbClr val="002060"/>
                </a:solidFill>
                <a:latin typeface="Roboto" panose="02000000000000000000" pitchFamily="2" charset="0"/>
                <a:ea typeface="Roboto" panose="02000000000000000000" pitchFamily="2" charset="0"/>
                <a:cs typeface="Roboto" panose="02000000000000000000" pitchFamily="2" charset="0"/>
              </a:rPr>
              <a:t>ΣΤΗ ΜΑΓΝΗΤΟΣΚΟΠΗΣΗ. </a:t>
            </a:r>
            <a:endParaRPr lang="en-GB" sz="18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l-GR" sz="18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l-GR" sz="1800" dirty="0">
                <a:solidFill>
                  <a:srgbClr val="002060"/>
                </a:solidFill>
                <a:latin typeface="Roboto" panose="02000000000000000000" pitchFamily="2" charset="0"/>
                <a:ea typeface="Roboto" panose="02000000000000000000" pitchFamily="2" charset="0"/>
                <a:cs typeface="Roboto" panose="02000000000000000000" pitchFamily="2" charset="0"/>
              </a:rPr>
              <a:t>✓ ΘΑ ΔΟΘΕΙ ΕΥΛΟΓΟΣ ΧΡΟΝΟΣ ΓΙΑ ΥΠΟΒΟΛΗ ΕΡΩΤΗΣΕΩΝ, ΑΦΟΥ ΟΛΟΚΛΗΡΩΘΕΙ Η ΠΑΡΟΥΣΙΑΣΗ. </a:t>
            </a:r>
            <a:r>
              <a:rPr lang="el-GR" sz="1800" b="1" dirty="0">
                <a:solidFill>
                  <a:srgbClr val="002060"/>
                </a:solidFill>
                <a:latin typeface="Roboto" panose="02000000000000000000" pitchFamily="2" charset="0"/>
                <a:ea typeface="Roboto" panose="02000000000000000000" pitchFamily="2" charset="0"/>
                <a:cs typeface="Roboto" panose="02000000000000000000" pitchFamily="2" charset="0"/>
              </a:rPr>
              <a:t>Η ΕΝΟΤΗΤΑ ΕΡΩΤΗΣΕΩΝ-ΑΠΑΝΤΗΣΕΩΝ ΔΕ ΘΑ ΜΑΓΝΗΤΟΣΚΟΠΕΙΤΑΙ. </a:t>
            </a:r>
            <a:endParaRPr lang="en-GB" sz="1800" b="1"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endParaRPr lang="el-GR" sz="1800"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l-GR" sz="1800" b="1" dirty="0">
                <a:solidFill>
                  <a:srgbClr val="002060"/>
                </a:solidFill>
                <a:latin typeface="Roboto" panose="02000000000000000000" pitchFamily="2" charset="0"/>
                <a:ea typeface="Roboto" panose="02000000000000000000" pitchFamily="2" charset="0"/>
                <a:cs typeface="Roboto" panose="02000000000000000000" pitchFamily="2" charset="0"/>
              </a:rPr>
              <a:t>✓ ΟΣΟΙ ΥΠΟΒΑΛΕΤΕ ΠΡΟΦΟΡΙΚΑ ΕΡΩΤΗΜΑΤΑ, ΚΑΤΑ ΤΗ ΔΙΑΡΚΕΙΑ ΤΗΣ ΠΑΡΟΥΣΙΑΣΗΣ ΚΑΙ ΟΧΙ ΜΕ ΤΟ ΠΕΡΑΣ ΤΗΣ, ΠΑΡΕΧΕΤΕ ΑΥΤΟΜΑΤΑ ΤΗ ΣΥΓΚΑΤΑΘΕΣΗ ΣΑΣ ΣΤΟ ΙΔΕΠ ΔΙΑ ΒΙΟΥ ΜΑΘΗΣΗΣ ΓΙΑ ΠΡΟΒΟΛΗ ΤΩΝ ΠΡΟΣΩΠΙΚΩΝ ΣΑΣ ΔΕΔΟΜΕΝΩΝ ΣΤΟ ΜΑΓΝΗΤΟΣΚΟΠΗΜΕΝΟ ΑΡΧΕΙΟ</a:t>
            </a:r>
            <a:r>
              <a:rPr lang="en-GB" sz="1800" b="1" dirty="0">
                <a:solidFill>
                  <a:srgbClr val="002060"/>
                </a:solidFill>
                <a:latin typeface="Roboto" panose="02000000000000000000" pitchFamily="2" charset="0"/>
                <a:ea typeface="Roboto" panose="02000000000000000000" pitchFamily="2" charset="0"/>
                <a:cs typeface="Roboto" panose="02000000000000000000" pitchFamily="2" charset="0"/>
              </a:rPr>
              <a:t>.</a:t>
            </a:r>
            <a:r>
              <a:rPr lang="el-GR" sz="1800" b="1" dirty="0">
                <a:solidFill>
                  <a:srgbClr val="002060"/>
                </a:solidFill>
                <a:latin typeface="Roboto" panose="02000000000000000000" pitchFamily="2" charset="0"/>
                <a:ea typeface="Roboto" panose="02000000000000000000" pitchFamily="2" charset="0"/>
                <a:cs typeface="Roboto" panose="02000000000000000000" pitchFamily="2" charset="0"/>
              </a:rPr>
              <a:t> </a:t>
            </a:r>
            <a:endParaRPr lang="en-GB" sz="1800" b="1"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58729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2800" b="1" dirty="0">
                <a:latin typeface="Roboto" panose="02000000000000000000" pitchFamily="2" charset="0"/>
                <a:ea typeface="Roboto" panose="02000000000000000000" pitchFamily="2" charset="0"/>
              </a:rPr>
              <a:t>Δικαιούχοι</a:t>
            </a:r>
            <a:endParaRPr lang="en-CY" sz="2800" b="1" dirty="0">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2A094E8D-F338-4770-4CED-4EE09B079CE4}"/>
              </a:ext>
            </a:extLst>
          </p:cNvPr>
          <p:cNvSpPr/>
          <p:nvPr/>
        </p:nvSpPr>
        <p:spPr>
          <a:xfrm>
            <a:off x="1149579" y="1999817"/>
            <a:ext cx="9193956" cy="2254528"/>
          </a:xfrm>
          <a:prstGeom prst="rect">
            <a:avLst/>
          </a:prstGeom>
        </p:spPr>
        <p:txBody>
          <a:bodyPr wrap="square">
            <a:spAutoFit/>
          </a:bodyPr>
          <a:lstStyle/>
          <a:p>
            <a:pPr marL="0" lvl="1" algn="just" defTabSz="1061355">
              <a:lnSpc>
                <a:spcPct val="150000"/>
              </a:lnSpc>
              <a:spcBef>
                <a:spcPct val="0"/>
              </a:spcBef>
              <a:spcAft>
                <a:spcPct val="15000"/>
              </a:spcAft>
            </a:pPr>
            <a:r>
              <a:rPr lang="el-GR" b="1" dirty="0">
                <a:solidFill>
                  <a:srgbClr val="EE6948"/>
                </a:solidFill>
                <a:ea typeface="Verdana" panose="020B0604030504040204" pitchFamily="34" charset="0"/>
              </a:rPr>
              <a:t>Δημόσιοι ή ιδιωτικοί οργανισμοί </a:t>
            </a:r>
            <a:r>
              <a:rPr lang="el-GR" dirty="0">
                <a:ea typeface="Verdana" panose="020B0604030504040204" pitchFamily="34" charset="0"/>
              </a:rPr>
              <a:t>που δραστηριοποιούνται στον τομέα του αθλητισμού και της σωματικής άσκησης σε επίπεδο </a:t>
            </a:r>
            <a:r>
              <a:rPr lang="el-GR" b="1" dirty="0">
                <a:solidFill>
                  <a:srgbClr val="EE6948"/>
                </a:solidFill>
                <a:ea typeface="Verdana" panose="020B0604030504040204" pitchFamily="34" charset="0"/>
              </a:rPr>
              <a:t>μαζικού αθλητισμού</a:t>
            </a:r>
            <a:r>
              <a:rPr lang="en-GB" b="1" dirty="0">
                <a:solidFill>
                  <a:srgbClr val="EE6948"/>
                </a:solidFill>
                <a:ea typeface="Verdana" panose="020B0604030504040204" pitchFamily="34" charset="0"/>
              </a:rPr>
              <a:t>.</a:t>
            </a: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r>
              <a:rPr lang="el-GR" dirty="0">
                <a:ea typeface="Verdana" panose="020B0604030504040204" pitchFamily="34" charset="0"/>
              </a:rPr>
              <a:t>Οργανώσεις εγγεγραμμένες στον Έφορο Σωματείων και Ιδρυμάτων </a:t>
            </a: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r>
              <a:rPr lang="el-GR" dirty="0"/>
              <a:t>Ομοσπονδίες που είναι εγγεγραμμένες στον Κυπριακό Οργανισμό Αθλητισμού. </a:t>
            </a:r>
            <a:endParaRPr lang="el-GR" dirty="0">
              <a:ea typeface="Verdana" panose="020B0604030504040204" pitchFamily="34" charset="0"/>
            </a:endParaRPr>
          </a:p>
          <a:p>
            <a:pPr marL="285750" lvl="1" indent="-285750" algn="just" defTabSz="1061355">
              <a:lnSpc>
                <a:spcPct val="150000"/>
              </a:lnSpc>
              <a:spcBef>
                <a:spcPct val="0"/>
              </a:spcBef>
              <a:spcAft>
                <a:spcPct val="15000"/>
              </a:spcAft>
              <a:buClr>
                <a:srgbClr val="EE6948"/>
              </a:buClr>
              <a:buFont typeface="Wingdings" panose="05000000000000000000" pitchFamily="2" charset="2"/>
              <a:buChar char="Ø"/>
            </a:pPr>
            <a:r>
              <a:rPr lang="el-GR" dirty="0">
                <a:ea typeface="Verdana" panose="020B0604030504040204" pitchFamily="34" charset="0"/>
              </a:rPr>
              <a:t>Ιδιωτικοί οργανισμοί εγγεγραμμένοι στον Έφορο Εταιρειών</a:t>
            </a:r>
          </a:p>
        </p:txBody>
      </p:sp>
      <p:sp>
        <p:nvSpPr>
          <p:cNvPr id="7" name="TextBox 6">
            <a:extLst>
              <a:ext uri="{FF2B5EF4-FFF2-40B4-BE49-F238E27FC236}">
                <a16:creationId xmlns:a16="http://schemas.microsoft.com/office/drawing/2014/main" id="{30C934A1-8F56-787A-476E-782BC40AE8A0}"/>
              </a:ext>
            </a:extLst>
          </p:cNvPr>
          <p:cNvSpPr txBox="1"/>
          <p:nvPr/>
        </p:nvSpPr>
        <p:spPr>
          <a:xfrm>
            <a:off x="2359220" y="4747365"/>
            <a:ext cx="7473560" cy="517660"/>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buClr>
                <a:schemeClr val="tx1"/>
              </a:buClr>
            </a:pPr>
            <a:r>
              <a:rPr lang="el-GR" dirty="0"/>
              <a:t>Ένας οργανισμός μπορεί να υποβάλει μόνο μία αίτηση ανά γύρο επιλογής. </a:t>
            </a:r>
            <a:endParaRPr lang="el-GR" b="1" dirty="0">
              <a:solidFill>
                <a:schemeClr val="bg2">
                  <a:lumMod val="25000"/>
                </a:schemeClr>
              </a:solidFill>
            </a:endParaRPr>
          </a:p>
        </p:txBody>
      </p:sp>
    </p:spTree>
    <p:extLst>
      <p:ext uri="{BB962C8B-B14F-4D97-AF65-F5344CB8AC3E}">
        <p14:creationId xmlns:p14="http://schemas.microsoft.com/office/powerpoint/2010/main" val="1256070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2800" b="1" dirty="0">
                <a:latin typeface="Roboto" panose="02000000000000000000" pitchFamily="2" charset="0"/>
                <a:ea typeface="Roboto" panose="02000000000000000000" pitchFamily="2" charset="0"/>
              </a:rPr>
              <a:t>Επιλέξιμοι Συμμετέχοντες</a:t>
            </a:r>
            <a:endParaRPr lang="en-CY" sz="2800" b="1" dirty="0">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2A094E8D-F338-4770-4CED-4EE09B079CE4}"/>
              </a:ext>
            </a:extLst>
          </p:cNvPr>
          <p:cNvSpPr/>
          <p:nvPr/>
        </p:nvSpPr>
        <p:spPr>
          <a:xfrm>
            <a:off x="1149579" y="1999817"/>
            <a:ext cx="9193956" cy="2766976"/>
          </a:xfrm>
          <a:prstGeom prst="rect">
            <a:avLst/>
          </a:prstGeom>
        </p:spPr>
        <p:txBody>
          <a:bodyPr wrap="square">
            <a:spAutoFit/>
          </a:bodyPr>
          <a:lstStyle/>
          <a:p>
            <a:pPr marL="0" lvl="1" algn="just" defTabSz="1061355">
              <a:lnSpc>
                <a:spcPct val="150000"/>
              </a:lnSpc>
              <a:spcBef>
                <a:spcPct val="0"/>
              </a:spcBef>
              <a:spcAft>
                <a:spcPct val="15000"/>
              </a:spcAft>
            </a:pPr>
            <a:r>
              <a:rPr lang="el-GR" b="1" dirty="0">
                <a:solidFill>
                  <a:srgbClr val="EE6948"/>
                </a:solidFill>
                <a:ea typeface="Verdana" panose="020B0604030504040204" pitchFamily="34" charset="0"/>
              </a:rPr>
              <a:t>Προσωπικό/εθελοντές οργανισμών</a:t>
            </a:r>
          </a:p>
          <a:p>
            <a:pPr algn="l"/>
            <a:r>
              <a:rPr lang="el-GR" b="0" i="0" dirty="0">
                <a:effectLst/>
                <a:highlight>
                  <a:srgbClr val="FFFFFF"/>
                </a:highlight>
              </a:rPr>
              <a:t>Προπονητές</a:t>
            </a:r>
          </a:p>
          <a:p>
            <a:pPr algn="l"/>
            <a:r>
              <a:rPr lang="el-GR" b="0" i="0" dirty="0">
                <a:effectLst/>
                <a:highlight>
                  <a:srgbClr val="FFFFFF"/>
                </a:highlight>
              </a:rPr>
              <a:t>Φυσικοθεραπευτές</a:t>
            </a:r>
          </a:p>
          <a:p>
            <a:pPr algn="l"/>
            <a:r>
              <a:rPr lang="el-GR" b="0" i="0" dirty="0">
                <a:effectLst/>
                <a:highlight>
                  <a:srgbClr val="FFFFFF"/>
                </a:highlight>
              </a:rPr>
              <a:t>Σύμβουλοι</a:t>
            </a:r>
          </a:p>
          <a:p>
            <a:pPr algn="l"/>
            <a:r>
              <a:rPr lang="el-GR" b="0" i="0" dirty="0">
                <a:effectLst/>
                <a:highlight>
                  <a:srgbClr val="FFFFFF"/>
                </a:highlight>
              </a:rPr>
              <a:t>Διοικητικό προσωπικό</a:t>
            </a:r>
          </a:p>
          <a:p>
            <a:pPr algn="l"/>
            <a:endParaRPr lang="el-GR" b="1" dirty="0">
              <a:ea typeface="Verdana" panose="020B0604030504040204" pitchFamily="34" charset="0"/>
            </a:endParaRPr>
          </a:p>
          <a:p>
            <a:pPr marL="0" lvl="1" algn="just" defTabSz="1061355">
              <a:lnSpc>
                <a:spcPct val="150000"/>
              </a:lnSpc>
              <a:spcBef>
                <a:spcPct val="0"/>
              </a:spcBef>
              <a:spcAft>
                <a:spcPct val="15000"/>
              </a:spcAft>
            </a:pPr>
            <a:r>
              <a:rPr lang="el-GR" b="1" dirty="0">
                <a:solidFill>
                  <a:srgbClr val="FD4524"/>
                </a:solidFill>
                <a:ea typeface="Verdana" panose="020B0604030504040204" pitchFamily="34" charset="0"/>
              </a:rPr>
              <a:t>*</a:t>
            </a:r>
            <a:r>
              <a:rPr lang="el-GR" b="1" dirty="0">
                <a:ea typeface="Verdana" panose="020B0604030504040204" pitchFamily="34" charset="0"/>
              </a:rPr>
              <a:t>Μέχρι 10 συμμετέχοντες </a:t>
            </a:r>
            <a:r>
              <a:rPr lang="el-GR" dirty="0">
                <a:ea typeface="Verdana" panose="020B0604030504040204" pitchFamily="34" charset="0"/>
              </a:rPr>
              <a:t>ανά σχέδιο</a:t>
            </a:r>
          </a:p>
          <a:p>
            <a:pPr marL="0" lvl="1" algn="just" defTabSz="1061355">
              <a:lnSpc>
                <a:spcPct val="150000"/>
              </a:lnSpc>
              <a:spcBef>
                <a:spcPct val="0"/>
              </a:spcBef>
              <a:spcAft>
                <a:spcPct val="15000"/>
              </a:spcAft>
            </a:pPr>
            <a:r>
              <a:rPr lang="el-GR" b="1" dirty="0">
                <a:solidFill>
                  <a:srgbClr val="FD4524"/>
                </a:solidFill>
                <a:ea typeface="Verdana" panose="020B0604030504040204" pitchFamily="34" charset="0"/>
              </a:rPr>
              <a:t>*</a:t>
            </a:r>
            <a:r>
              <a:rPr lang="el-GR" dirty="0">
                <a:ea typeface="Verdana" panose="020B0604030504040204" pitchFamily="34" charset="0"/>
              </a:rPr>
              <a:t>Οι συμμετέχοντες δεν μπορούν να συμμετέχουν με την ιδιότητα του αθλητή</a:t>
            </a:r>
          </a:p>
        </p:txBody>
      </p:sp>
    </p:spTree>
    <p:extLst>
      <p:ext uri="{BB962C8B-B14F-4D97-AF65-F5344CB8AC3E}">
        <p14:creationId xmlns:p14="http://schemas.microsoft.com/office/powerpoint/2010/main" val="363348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2800" b="1" dirty="0">
                <a:latin typeface="Roboto" panose="02000000000000000000" pitchFamily="2" charset="0"/>
                <a:ea typeface="Roboto" panose="02000000000000000000" pitchFamily="2" charset="0"/>
              </a:rPr>
              <a:t>Δραστηριότητες</a:t>
            </a:r>
            <a:endParaRPr lang="en-CY" sz="2800" b="1"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4583FD43-581A-F26E-2552-93CF309DAB86}"/>
              </a:ext>
            </a:extLst>
          </p:cNvPr>
          <p:cNvSpPr txBox="1"/>
          <p:nvPr/>
        </p:nvSpPr>
        <p:spPr>
          <a:xfrm>
            <a:off x="1091380" y="2657301"/>
            <a:ext cx="5958320" cy="1381981"/>
          </a:xfrm>
          <a:prstGeom prst="rect">
            <a:avLst/>
          </a:prstGeom>
          <a:noFill/>
        </p:spPr>
        <p:txBody>
          <a:bodyPr wrap="square" rtlCol="0">
            <a:spAutoFit/>
          </a:bodyPr>
          <a:lstStyle/>
          <a:p>
            <a:pPr marL="285750" lvl="1" indent="-285750" defTabSz="1061355">
              <a:lnSpc>
                <a:spcPct val="150000"/>
              </a:lnSpc>
              <a:spcBef>
                <a:spcPct val="0"/>
              </a:spcBef>
              <a:spcAft>
                <a:spcPct val="15000"/>
              </a:spcAft>
              <a:buClr>
                <a:srgbClr val="EE6948"/>
              </a:buClr>
              <a:buFont typeface="Wingdings" panose="05000000000000000000" pitchFamily="2" charset="2"/>
              <a:buChar char="Ø"/>
            </a:pPr>
            <a:r>
              <a:rPr lang="en-GB" dirty="0">
                <a:ea typeface="Verdana" panose="020B0604030504040204" pitchFamily="34" charset="0"/>
              </a:rPr>
              <a:t>Job shadowing (</a:t>
            </a:r>
            <a:r>
              <a:rPr lang="el-GR" dirty="0">
                <a:ea typeface="Verdana" panose="020B0604030504040204" pitchFamily="34" charset="0"/>
              </a:rPr>
              <a:t>παρακολούθηση εργασίας) </a:t>
            </a:r>
            <a:endParaRPr lang="en-GB" dirty="0">
              <a:ea typeface="Verdana" panose="020B0604030504040204" pitchFamily="34" charset="0"/>
            </a:endParaRPr>
          </a:p>
          <a:p>
            <a:pPr marL="285750" lvl="1" indent="-285750" defTabSz="1061355">
              <a:lnSpc>
                <a:spcPct val="150000"/>
              </a:lnSpc>
              <a:spcBef>
                <a:spcPct val="0"/>
              </a:spcBef>
              <a:spcAft>
                <a:spcPct val="15000"/>
              </a:spcAft>
              <a:buClr>
                <a:srgbClr val="EE6948"/>
              </a:buClr>
              <a:buFont typeface="Wingdings" panose="05000000000000000000" pitchFamily="2" charset="2"/>
              <a:buChar char="Ø"/>
            </a:pPr>
            <a:r>
              <a:rPr lang="el-GR" dirty="0">
                <a:ea typeface="Verdana" panose="020B0604030504040204" pitchFamily="34" charset="0"/>
              </a:rPr>
              <a:t>Προπονητικές δραστηριότητες ή παροχή εκπαίδευσης                 </a:t>
            </a:r>
          </a:p>
          <a:p>
            <a:pPr marL="285750" lvl="1" indent="-285750" defTabSz="1061355">
              <a:lnSpc>
                <a:spcPct val="150000"/>
              </a:lnSpc>
              <a:spcBef>
                <a:spcPct val="0"/>
              </a:spcBef>
              <a:spcAft>
                <a:spcPct val="15000"/>
              </a:spcAft>
              <a:buClr>
                <a:srgbClr val="EE6948"/>
              </a:buClr>
              <a:buFont typeface="Wingdings" panose="05000000000000000000" pitchFamily="2" charset="2"/>
              <a:buChar char="Ø"/>
            </a:pPr>
            <a:r>
              <a:rPr lang="el-GR" dirty="0">
                <a:ea typeface="Verdana" panose="020B0604030504040204" pitchFamily="34" charset="0"/>
              </a:rPr>
              <a:t>Προπαρασκευαστικές επισκέψεις                                                     </a:t>
            </a:r>
          </a:p>
        </p:txBody>
      </p:sp>
      <p:sp>
        <p:nvSpPr>
          <p:cNvPr id="10" name="TextBox 9">
            <a:extLst>
              <a:ext uri="{FF2B5EF4-FFF2-40B4-BE49-F238E27FC236}">
                <a16:creationId xmlns:a16="http://schemas.microsoft.com/office/drawing/2014/main" id="{BC49E564-6EF0-0405-B255-C30623E88B10}"/>
              </a:ext>
            </a:extLst>
          </p:cNvPr>
          <p:cNvSpPr txBox="1"/>
          <p:nvPr/>
        </p:nvSpPr>
        <p:spPr>
          <a:xfrm>
            <a:off x="6939267" y="2720991"/>
            <a:ext cx="1307396" cy="1381981"/>
          </a:xfrm>
          <a:prstGeom prst="rect">
            <a:avLst/>
          </a:prstGeom>
          <a:noFill/>
        </p:spPr>
        <p:txBody>
          <a:bodyPr wrap="square" rtlCol="0">
            <a:spAutoFit/>
          </a:bodyPr>
          <a:lstStyle/>
          <a:p>
            <a:pPr marL="0" lvl="1" algn="r" defTabSz="1061355">
              <a:lnSpc>
                <a:spcPct val="150000"/>
              </a:lnSpc>
              <a:spcBef>
                <a:spcPct val="0"/>
              </a:spcBef>
              <a:spcAft>
                <a:spcPct val="15000"/>
              </a:spcAft>
            </a:pPr>
            <a:r>
              <a:rPr lang="el-GR" dirty="0">
                <a:ea typeface="Verdana" panose="020B0604030504040204" pitchFamily="34" charset="0"/>
              </a:rPr>
              <a:t>2-14 μέρες</a:t>
            </a:r>
            <a:endParaRPr lang="en-GB" dirty="0">
              <a:ea typeface="Verdana" panose="020B0604030504040204" pitchFamily="34" charset="0"/>
            </a:endParaRPr>
          </a:p>
          <a:p>
            <a:pPr marL="0" lvl="1" algn="r" defTabSz="1061355">
              <a:lnSpc>
                <a:spcPct val="150000"/>
              </a:lnSpc>
              <a:spcBef>
                <a:spcPct val="0"/>
              </a:spcBef>
              <a:spcAft>
                <a:spcPct val="15000"/>
              </a:spcAft>
            </a:pPr>
            <a:r>
              <a:rPr lang="en-GB" dirty="0">
                <a:highlight>
                  <a:srgbClr val="FFFF00"/>
                </a:highlight>
                <a:ea typeface="Verdana" panose="020B0604030504040204" pitchFamily="34" charset="0"/>
              </a:rPr>
              <a:t>7-45</a:t>
            </a:r>
            <a:r>
              <a:rPr lang="el-GR" dirty="0">
                <a:highlight>
                  <a:srgbClr val="FFFF00"/>
                </a:highlight>
                <a:ea typeface="Verdana" panose="020B0604030504040204" pitchFamily="34" charset="0"/>
              </a:rPr>
              <a:t> μέρες</a:t>
            </a:r>
          </a:p>
          <a:p>
            <a:pPr marL="0" lvl="1" algn="r" defTabSz="1061355">
              <a:lnSpc>
                <a:spcPct val="150000"/>
              </a:lnSpc>
              <a:spcBef>
                <a:spcPct val="0"/>
              </a:spcBef>
              <a:spcAft>
                <a:spcPct val="15000"/>
              </a:spcAft>
            </a:pPr>
            <a:r>
              <a:rPr lang="el-GR" dirty="0">
                <a:ea typeface="Verdana" panose="020B0604030504040204" pitchFamily="34" charset="0"/>
              </a:rPr>
              <a:t>1-2 μέρες</a:t>
            </a:r>
          </a:p>
        </p:txBody>
      </p:sp>
      <p:grpSp>
        <p:nvGrpSpPr>
          <p:cNvPr id="17" name="Group 16">
            <a:extLst>
              <a:ext uri="{FF2B5EF4-FFF2-40B4-BE49-F238E27FC236}">
                <a16:creationId xmlns:a16="http://schemas.microsoft.com/office/drawing/2014/main" id="{612AA43B-AEA5-018B-1EAA-6144E458BEED}"/>
              </a:ext>
            </a:extLst>
          </p:cNvPr>
          <p:cNvGrpSpPr/>
          <p:nvPr/>
        </p:nvGrpSpPr>
        <p:grpSpPr>
          <a:xfrm>
            <a:off x="1091380" y="4550013"/>
            <a:ext cx="601201" cy="597131"/>
            <a:chOff x="696231" y="920773"/>
            <a:chExt cx="802800" cy="802800"/>
          </a:xfrm>
        </p:grpSpPr>
        <p:sp>
          <p:nvSpPr>
            <p:cNvPr id="18" name="Google Shape;332;p20">
              <a:extLst>
                <a:ext uri="{FF2B5EF4-FFF2-40B4-BE49-F238E27FC236}">
                  <a16:creationId xmlns:a16="http://schemas.microsoft.com/office/drawing/2014/main" id="{97BD68E6-846A-A9A0-F2EC-E7CFB0DC4BF0}"/>
                </a:ext>
              </a:extLst>
            </p:cNvPr>
            <p:cNvSpPr/>
            <p:nvPr/>
          </p:nvSpPr>
          <p:spPr>
            <a:xfrm>
              <a:off x="696231" y="920773"/>
              <a:ext cx="802800" cy="802800"/>
            </a:xfrm>
            <a:prstGeom prst="ellipse">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247;p38">
              <a:extLst>
                <a:ext uri="{FF2B5EF4-FFF2-40B4-BE49-F238E27FC236}">
                  <a16:creationId xmlns:a16="http://schemas.microsoft.com/office/drawing/2014/main" id="{97091561-01E2-708D-F4AB-3C265F8246ED}"/>
                </a:ext>
              </a:extLst>
            </p:cNvPr>
            <p:cNvGrpSpPr/>
            <p:nvPr/>
          </p:nvGrpSpPr>
          <p:grpSpPr>
            <a:xfrm>
              <a:off x="810967" y="1036503"/>
              <a:ext cx="577735" cy="576203"/>
              <a:chOff x="-30735200" y="3910925"/>
              <a:chExt cx="292225" cy="291450"/>
            </a:xfrm>
          </p:grpSpPr>
          <p:sp>
            <p:nvSpPr>
              <p:cNvPr id="20" name="Google Shape;1248;p38">
                <a:extLst>
                  <a:ext uri="{FF2B5EF4-FFF2-40B4-BE49-F238E27FC236}">
                    <a16:creationId xmlns:a16="http://schemas.microsoft.com/office/drawing/2014/main" id="{BCE51F5E-3177-1D1C-BBFE-9D77F6EEBC98}"/>
                  </a:ext>
                </a:extLst>
              </p:cNvPr>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49;p38">
                <a:extLst>
                  <a:ext uri="{FF2B5EF4-FFF2-40B4-BE49-F238E27FC236}">
                    <a16:creationId xmlns:a16="http://schemas.microsoft.com/office/drawing/2014/main" id="{F0172030-1AE7-2376-20CB-1ABCDA8F6581}"/>
                  </a:ext>
                </a:extLst>
              </p:cNvPr>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TextBox 21">
            <a:extLst>
              <a:ext uri="{FF2B5EF4-FFF2-40B4-BE49-F238E27FC236}">
                <a16:creationId xmlns:a16="http://schemas.microsoft.com/office/drawing/2014/main" id="{A7F46732-77A9-4D8C-2D5B-94FAA5440376}"/>
              </a:ext>
            </a:extLst>
          </p:cNvPr>
          <p:cNvSpPr txBox="1"/>
          <p:nvPr/>
        </p:nvSpPr>
        <p:spPr>
          <a:xfrm>
            <a:off x="1720391" y="4557628"/>
            <a:ext cx="4364028" cy="467885"/>
          </a:xfrm>
          <a:prstGeom prst="rect">
            <a:avLst/>
          </a:prstGeom>
          <a:noFill/>
        </p:spPr>
        <p:txBody>
          <a:bodyPr wrap="square" rtlCol="0">
            <a:spAutoFit/>
          </a:bodyPr>
          <a:lstStyle/>
          <a:p>
            <a:pPr marL="0" lvl="1" defTabSz="1061355">
              <a:lnSpc>
                <a:spcPct val="150000"/>
              </a:lnSpc>
              <a:spcBef>
                <a:spcPct val="0"/>
              </a:spcBef>
              <a:spcAft>
                <a:spcPct val="15000"/>
              </a:spcAft>
            </a:pPr>
            <a:r>
              <a:rPr lang="el-GR" dirty="0">
                <a:ea typeface="Verdana" panose="020B0604030504040204" pitchFamily="34" charset="0"/>
              </a:rPr>
              <a:t>Συνολική διάρκεια σχεδίων: </a:t>
            </a:r>
            <a:r>
              <a:rPr lang="el-GR" b="1" dirty="0">
                <a:solidFill>
                  <a:srgbClr val="EE6948"/>
                </a:solidFill>
                <a:ea typeface="Verdana" panose="020B0604030504040204" pitchFamily="34" charset="0"/>
              </a:rPr>
              <a:t>3 – 18 μήνες</a:t>
            </a:r>
          </a:p>
        </p:txBody>
      </p:sp>
      <p:sp>
        <p:nvSpPr>
          <p:cNvPr id="23" name="TextBox 22">
            <a:extLst>
              <a:ext uri="{FF2B5EF4-FFF2-40B4-BE49-F238E27FC236}">
                <a16:creationId xmlns:a16="http://schemas.microsoft.com/office/drawing/2014/main" id="{617751E7-C1F5-489E-70AF-D4DD4F25A51A}"/>
              </a:ext>
            </a:extLst>
          </p:cNvPr>
          <p:cNvSpPr txBox="1"/>
          <p:nvPr/>
        </p:nvSpPr>
        <p:spPr>
          <a:xfrm>
            <a:off x="1177304" y="1887089"/>
            <a:ext cx="7833164" cy="467885"/>
          </a:xfrm>
          <a:prstGeom prst="rect">
            <a:avLst/>
          </a:prstGeom>
          <a:noFill/>
        </p:spPr>
        <p:txBody>
          <a:bodyPr wrap="square" rtlCol="0">
            <a:spAutoFit/>
          </a:bodyPr>
          <a:lstStyle/>
          <a:p>
            <a:pPr marL="0" lvl="1" defTabSz="1061355">
              <a:lnSpc>
                <a:spcPct val="150000"/>
              </a:lnSpc>
              <a:spcBef>
                <a:spcPct val="0"/>
              </a:spcBef>
              <a:spcAft>
                <a:spcPct val="15000"/>
              </a:spcAft>
              <a:buClr>
                <a:srgbClr val="EE6948"/>
              </a:buClr>
            </a:pPr>
            <a:r>
              <a:rPr lang="el-GR" dirty="0"/>
              <a:t>Σε κάθε σχέδιο μπορούν να υλοποιηθούν από </a:t>
            </a:r>
            <a:r>
              <a:rPr lang="el-GR" b="1" dirty="0">
                <a:solidFill>
                  <a:srgbClr val="EE6948"/>
                </a:solidFill>
              </a:rPr>
              <a:t>1 μέχρι 10 δραστηριότητες</a:t>
            </a:r>
            <a:endParaRPr lang="el-GR" b="1" dirty="0">
              <a:solidFill>
                <a:srgbClr val="EE6948"/>
              </a:solidFill>
              <a:ea typeface="Verdana" panose="020B0604030504040204" pitchFamily="34" charset="0"/>
            </a:endParaRPr>
          </a:p>
        </p:txBody>
      </p:sp>
      <p:sp>
        <p:nvSpPr>
          <p:cNvPr id="24" name="TextBox 23">
            <a:extLst>
              <a:ext uri="{FF2B5EF4-FFF2-40B4-BE49-F238E27FC236}">
                <a16:creationId xmlns:a16="http://schemas.microsoft.com/office/drawing/2014/main" id="{6266EF48-1161-B59B-8964-79057DC9333F}"/>
              </a:ext>
            </a:extLst>
          </p:cNvPr>
          <p:cNvSpPr txBox="1"/>
          <p:nvPr/>
        </p:nvSpPr>
        <p:spPr>
          <a:xfrm>
            <a:off x="7049700" y="4024470"/>
            <a:ext cx="3419898" cy="1534203"/>
          </a:xfrm>
          <a:prstGeom prst="rect">
            <a:avLst/>
          </a:prstGeom>
          <a:noFill/>
        </p:spPr>
        <p:txBody>
          <a:bodyPr wrap="square" rtlCol="0">
            <a:spAutoFit/>
          </a:bodyPr>
          <a:lstStyle/>
          <a:p>
            <a:pPr marL="0" lvl="1" algn="just" defTabSz="1061355">
              <a:lnSpc>
                <a:spcPct val="150000"/>
              </a:lnSpc>
              <a:spcBef>
                <a:spcPct val="0"/>
              </a:spcBef>
              <a:spcAft>
                <a:spcPct val="15000"/>
              </a:spcAft>
            </a:pPr>
            <a:r>
              <a:rPr lang="el-GR" sz="1600" dirty="0">
                <a:solidFill>
                  <a:srgbClr val="EE6948"/>
                </a:solidFill>
                <a:ea typeface="Verdana" panose="020B0604030504040204" pitchFamily="34" charset="0"/>
              </a:rPr>
              <a:t>*</a:t>
            </a:r>
            <a:r>
              <a:rPr lang="el-GR" sz="1600" dirty="0">
                <a:ea typeface="Verdana" panose="020B0604030504040204" pitchFamily="34" charset="0"/>
              </a:rPr>
              <a:t> Υποστηρικτικές δραστηριότητες διευκολύνουν τη διοργάνωση των μαθησιακών δραστηριοτήτων και τη συνεργασία μεταξύ των οργανισμών.</a:t>
            </a:r>
            <a:endParaRPr lang="el-GR" sz="1600" b="1" dirty="0">
              <a:solidFill>
                <a:srgbClr val="EE6948"/>
              </a:solidFill>
              <a:ea typeface="Verdana" panose="020B0604030504040204" pitchFamily="34" charset="0"/>
            </a:endParaRPr>
          </a:p>
        </p:txBody>
      </p:sp>
      <p:sp>
        <p:nvSpPr>
          <p:cNvPr id="2" name="Rectangle: Rounded Corners 1">
            <a:extLst>
              <a:ext uri="{FF2B5EF4-FFF2-40B4-BE49-F238E27FC236}">
                <a16:creationId xmlns:a16="http://schemas.microsoft.com/office/drawing/2014/main" id="{D1692B3B-1A9B-3CE7-92E9-185E72BB61B5}"/>
              </a:ext>
            </a:extLst>
          </p:cNvPr>
          <p:cNvSpPr/>
          <p:nvPr/>
        </p:nvSpPr>
        <p:spPr>
          <a:xfrm>
            <a:off x="8668666" y="3216937"/>
            <a:ext cx="2188387" cy="602279"/>
          </a:xfrm>
          <a:prstGeom prst="roundRect">
            <a:avLst/>
          </a:prstGeom>
          <a:solidFill>
            <a:srgbClr val="EE6948"/>
          </a:solidFill>
          <a:ln>
            <a:solidFill>
              <a:srgbClr val="EE69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endParaRPr lang="el-GR" b="1" dirty="0">
              <a:solidFill>
                <a:schemeClr val="tx1"/>
              </a:solidFill>
            </a:endParaRPr>
          </a:p>
          <a:p>
            <a:pPr algn="ctr"/>
            <a:r>
              <a:rPr lang="el-GR" b="1" dirty="0">
                <a:solidFill>
                  <a:schemeClr val="bg1"/>
                </a:solidFill>
              </a:rPr>
              <a:t>Αλλαγή διάρκειας για το 2025</a:t>
            </a:r>
          </a:p>
          <a:p>
            <a:pPr algn="ctr"/>
            <a:endParaRPr lang="el-GR" b="1" dirty="0">
              <a:solidFill>
                <a:schemeClr val="tx1"/>
              </a:solidFill>
            </a:endParaRPr>
          </a:p>
          <a:p>
            <a:pPr algn="ctr"/>
            <a:endParaRPr lang="el-GR" b="1" dirty="0">
              <a:solidFill>
                <a:schemeClr val="tx1"/>
              </a:solidFill>
            </a:endParaRPr>
          </a:p>
        </p:txBody>
      </p:sp>
    </p:spTree>
    <p:extLst>
      <p:ext uri="{BB962C8B-B14F-4D97-AF65-F5344CB8AC3E}">
        <p14:creationId xmlns:p14="http://schemas.microsoft.com/office/powerpoint/2010/main" val="3923573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2800" b="1" dirty="0">
                <a:latin typeface="Roboto" panose="02000000000000000000" pitchFamily="2" charset="0"/>
                <a:ea typeface="Roboto" panose="02000000000000000000" pitchFamily="2" charset="0"/>
              </a:rPr>
              <a:t>Δραστηριότητες</a:t>
            </a:r>
            <a:endParaRPr lang="en-CY" sz="2800" b="1"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4F31D5F6-5700-4315-4545-FC7FA49BFE34}"/>
              </a:ext>
            </a:extLst>
          </p:cNvPr>
          <p:cNvSpPr txBox="1"/>
          <p:nvPr/>
        </p:nvSpPr>
        <p:spPr>
          <a:xfrm>
            <a:off x="2017603" y="2456240"/>
            <a:ext cx="8156794" cy="1896761"/>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buClr>
                <a:schemeClr val="tx1"/>
              </a:buClr>
            </a:pPr>
            <a:r>
              <a:rPr lang="el-GR" dirty="0"/>
              <a:t>Και τα δύο είδη υποστηριζόμενων δραστηριοτήτων είναι δραστηριότητες </a:t>
            </a:r>
            <a:r>
              <a:rPr lang="el-GR" b="1" dirty="0">
                <a:solidFill>
                  <a:schemeClr val="accent2"/>
                </a:solidFill>
              </a:rPr>
              <a:t>εξερχόμενης κινητικότητας</a:t>
            </a:r>
            <a:r>
              <a:rPr lang="el-GR" dirty="0"/>
              <a:t>. Αυτό σημαίνει ότι </a:t>
            </a:r>
            <a:r>
              <a:rPr lang="el-GR" b="1" dirty="0">
                <a:solidFill>
                  <a:schemeClr val="accent2"/>
                </a:solidFill>
              </a:rPr>
              <a:t>ο αιτών οργανισμός θα ενεργεί ως οργανισμός αποστολής</a:t>
            </a:r>
            <a:r>
              <a:rPr lang="el-GR" dirty="0"/>
              <a:t>: θα επιλέγει συμμετέχοντες και θα τους στέλνει σε οργανισμό υποδοχής στο εξωτερικό. </a:t>
            </a:r>
            <a:endParaRPr lang="el-GR" b="1" dirty="0">
              <a:solidFill>
                <a:schemeClr val="bg2">
                  <a:lumMod val="25000"/>
                </a:schemeClr>
              </a:solidFill>
            </a:endParaRPr>
          </a:p>
        </p:txBody>
      </p:sp>
    </p:spTree>
    <p:extLst>
      <p:ext uri="{BB962C8B-B14F-4D97-AF65-F5344CB8AC3E}">
        <p14:creationId xmlns:p14="http://schemas.microsoft.com/office/powerpoint/2010/main" val="267566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2800" b="1" dirty="0">
                <a:latin typeface="Roboto" panose="02000000000000000000" pitchFamily="2" charset="0"/>
                <a:ea typeface="Roboto" panose="02000000000000000000" pitchFamily="2" charset="0"/>
              </a:rPr>
              <a:t>Τόπος υλοποίησης δραστηριοτήτων</a:t>
            </a:r>
            <a:endParaRPr lang="en-CY" sz="2800" b="1"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02C424B4-21E1-49D0-4F7F-40ED245906CE}"/>
              </a:ext>
            </a:extLst>
          </p:cNvPr>
          <p:cNvSpPr txBox="1"/>
          <p:nvPr/>
        </p:nvSpPr>
        <p:spPr>
          <a:xfrm>
            <a:off x="2017603" y="1966179"/>
            <a:ext cx="8156794" cy="1437061"/>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buClr>
                <a:schemeClr val="tx1"/>
              </a:buClr>
            </a:pPr>
            <a:r>
              <a:rPr lang="el-GR" dirty="0"/>
              <a:t>Οι δραστηριότητες πρέπει να υλοποιούνται </a:t>
            </a:r>
            <a:r>
              <a:rPr lang="el-GR" b="1" dirty="0">
                <a:solidFill>
                  <a:schemeClr val="accent2"/>
                </a:solidFill>
              </a:rPr>
              <a:t>στο εξωτερικό</a:t>
            </a:r>
            <a:r>
              <a:rPr lang="el-GR" dirty="0"/>
              <a:t>, σε κράτος μέλος της ΕΕ ή σε τρίτη χώρα συνδεδεμένη με το πρόγραμμα. Κάθε δραστηριότητα πρέπει να υλοποιείται σε μία επιλέξιμη χώρα.</a:t>
            </a:r>
            <a:endParaRPr lang="el-GR" b="1" dirty="0">
              <a:solidFill>
                <a:schemeClr val="bg2">
                  <a:lumMod val="25000"/>
                </a:schemeClr>
              </a:solidFill>
            </a:endParaRPr>
          </a:p>
        </p:txBody>
      </p:sp>
      <p:sp>
        <p:nvSpPr>
          <p:cNvPr id="7" name="Rectangle: Rounded Corners 6">
            <a:extLst>
              <a:ext uri="{FF2B5EF4-FFF2-40B4-BE49-F238E27FC236}">
                <a16:creationId xmlns:a16="http://schemas.microsoft.com/office/drawing/2014/main" id="{01182F77-0A70-DE0B-9531-81EC9C1DE2BE}"/>
              </a:ext>
            </a:extLst>
          </p:cNvPr>
          <p:cNvSpPr/>
          <p:nvPr/>
        </p:nvSpPr>
        <p:spPr>
          <a:xfrm>
            <a:off x="2017603" y="3750722"/>
            <a:ext cx="2273808" cy="602279"/>
          </a:xfrm>
          <a:prstGeom prst="roundRect">
            <a:avLst/>
          </a:prstGeom>
          <a:solidFill>
            <a:srgbClr val="EE6948"/>
          </a:solidFill>
          <a:ln>
            <a:solidFill>
              <a:srgbClr val="EE69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endParaRPr lang="el-GR" b="1" dirty="0">
              <a:solidFill>
                <a:schemeClr val="tx1"/>
              </a:solidFill>
            </a:endParaRPr>
          </a:p>
          <a:p>
            <a:pPr algn="ctr"/>
            <a:r>
              <a:rPr lang="el-GR" b="1" dirty="0">
                <a:solidFill>
                  <a:schemeClr val="bg1"/>
                </a:solidFill>
              </a:rPr>
              <a:t>Επιλέξιμες χώρες</a:t>
            </a:r>
          </a:p>
          <a:p>
            <a:pPr algn="ctr"/>
            <a:endParaRPr lang="el-GR" b="1" dirty="0">
              <a:solidFill>
                <a:schemeClr val="tx1"/>
              </a:solidFill>
            </a:endParaRPr>
          </a:p>
          <a:p>
            <a:pPr algn="ctr"/>
            <a:endParaRPr lang="el-GR" b="1" dirty="0">
              <a:solidFill>
                <a:schemeClr val="tx1"/>
              </a:solidFill>
            </a:endParaRPr>
          </a:p>
        </p:txBody>
      </p:sp>
      <p:sp>
        <p:nvSpPr>
          <p:cNvPr id="11" name="TextBox 10">
            <a:extLst>
              <a:ext uri="{FF2B5EF4-FFF2-40B4-BE49-F238E27FC236}">
                <a16:creationId xmlns:a16="http://schemas.microsoft.com/office/drawing/2014/main" id="{4A2973D7-C303-8582-3617-ECD9347D2DB7}"/>
              </a:ext>
            </a:extLst>
          </p:cNvPr>
          <p:cNvSpPr txBox="1"/>
          <p:nvPr/>
        </p:nvSpPr>
        <p:spPr>
          <a:xfrm>
            <a:off x="4291411" y="3728097"/>
            <a:ext cx="6617826" cy="2129878"/>
          </a:xfrm>
          <a:prstGeom prst="rect">
            <a:avLst/>
          </a:prstGeom>
          <a:noFill/>
        </p:spPr>
        <p:txBody>
          <a:bodyPr wrap="square">
            <a:spAutoFit/>
          </a:bodyPr>
          <a:lstStyle/>
          <a:p>
            <a:pPr marL="285750" marR="0" lvl="0" indent="-285750" algn="l" rtl="0">
              <a:spcBef>
                <a:spcPts val="0"/>
              </a:spcBef>
              <a:spcAft>
                <a:spcPts val="0"/>
              </a:spcAft>
              <a:buClr>
                <a:srgbClr val="545454"/>
              </a:buClr>
              <a:buSzPts val="1800"/>
              <a:buFont typeface="Arial"/>
              <a:buChar char="•"/>
            </a:pPr>
            <a:r>
              <a:rPr lang="el-GR" sz="1800" b="1" dirty="0">
                <a:solidFill>
                  <a:schemeClr val="accent2"/>
                </a:solidFill>
                <a:ea typeface="Calibri"/>
                <a:cs typeface="Calibri"/>
                <a:sym typeface="Calibri"/>
              </a:rPr>
              <a:t>27 Κράτη </a:t>
            </a:r>
            <a:r>
              <a:rPr lang="el-GR" sz="1800" b="1" i="0" dirty="0">
                <a:solidFill>
                  <a:schemeClr val="accent2"/>
                </a:solidFill>
                <a:ea typeface="Calibri"/>
                <a:cs typeface="Calibri"/>
                <a:sym typeface="Calibri"/>
              </a:rPr>
              <a:t>μέλη της ΕΕ</a:t>
            </a:r>
          </a:p>
          <a:p>
            <a:pPr marL="0" marR="0" lvl="0" indent="0" algn="l" rtl="0">
              <a:spcBef>
                <a:spcPts val="0"/>
              </a:spcBef>
              <a:spcAft>
                <a:spcPts val="0"/>
              </a:spcAft>
              <a:buNone/>
            </a:pPr>
            <a:endParaRPr lang="el-GR" sz="1800" b="1" i="0" dirty="0">
              <a:solidFill>
                <a:srgbClr val="545454"/>
              </a:solidFill>
              <a:ea typeface="Calibri"/>
              <a:cs typeface="Calibri"/>
              <a:sym typeface="Calibri"/>
            </a:endParaRPr>
          </a:p>
          <a:p>
            <a:pPr marL="285750" marR="0" lvl="0" indent="-285750" algn="l" rtl="0">
              <a:spcBef>
                <a:spcPts val="0"/>
              </a:spcBef>
              <a:spcAft>
                <a:spcPts val="0"/>
              </a:spcAft>
              <a:buClr>
                <a:srgbClr val="545454"/>
              </a:buClr>
              <a:buSzPts val="1800"/>
              <a:buFont typeface="Arial"/>
              <a:buChar char="•"/>
            </a:pPr>
            <a:r>
              <a:rPr lang="el-GR" sz="1800" b="1" dirty="0">
                <a:solidFill>
                  <a:schemeClr val="accent2"/>
                </a:solidFill>
                <a:ea typeface="Calibri"/>
                <a:cs typeface="Calibri"/>
                <a:sym typeface="Calibri"/>
              </a:rPr>
              <a:t>Τ</a:t>
            </a:r>
            <a:r>
              <a:rPr lang="el-GR" sz="1800" b="1" i="0" dirty="0">
                <a:solidFill>
                  <a:schemeClr val="accent2"/>
                </a:solidFill>
                <a:ea typeface="Calibri"/>
                <a:cs typeface="Calibri"/>
                <a:sym typeface="Calibri"/>
              </a:rPr>
              <a:t>ρίτες χώρες συνδεδεμένες με το πρόγραμμα</a:t>
            </a:r>
            <a:r>
              <a:rPr lang="el-GR" sz="1800" b="1" dirty="0">
                <a:solidFill>
                  <a:schemeClr val="accent2"/>
                </a:solidFill>
                <a:ea typeface="Calibri"/>
                <a:cs typeface="Calibri"/>
                <a:sym typeface="Calibri"/>
              </a:rPr>
              <a:t>: </a:t>
            </a:r>
            <a:endParaRPr lang="el-GR" dirty="0">
              <a:solidFill>
                <a:schemeClr val="accent2"/>
              </a:solidFill>
            </a:endParaRPr>
          </a:p>
          <a:p>
            <a:pPr marL="0" marR="0" lvl="0" indent="0" algn="l" rtl="0">
              <a:lnSpc>
                <a:spcPct val="150000"/>
              </a:lnSpc>
              <a:spcBef>
                <a:spcPts val="0"/>
              </a:spcBef>
              <a:spcAft>
                <a:spcPts val="0"/>
              </a:spcAft>
              <a:buNone/>
            </a:pPr>
            <a:r>
              <a:rPr lang="el-GR" b="0" i="0" dirty="0">
                <a:ea typeface="Calibri"/>
                <a:cs typeface="Calibri"/>
                <a:sym typeface="Calibri"/>
              </a:rPr>
              <a:t>Νορβηγία, Ισλανδία, Λιχτενστάιν, Δημοκρατία της Βόρειας Μακεδονίας, Δημοκρατία της Τουρκίας και Δημοκρατία της Σερβίας</a:t>
            </a:r>
            <a:endParaRPr lang="el-GR" dirty="0">
              <a:ea typeface="Calibri"/>
              <a:cs typeface="Calibri"/>
              <a:sym typeface="Calibri"/>
            </a:endParaRPr>
          </a:p>
        </p:txBody>
      </p:sp>
    </p:spTree>
    <p:extLst>
      <p:ext uri="{BB962C8B-B14F-4D97-AF65-F5344CB8AC3E}">
        <p14:creationId xmlns:p14="http://schemas.microsoft.com/office/powerpoint/2010/main" val="668244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Δομή Χρηματοδότησης</a:t>
            </a:r>
            <a:endParaRPr lang="en-CY" sz="3600" b="1" dirty="0">
              <a:latin typeface="Roboto" panose="02000000000000000000" pitchFamily="2" charset="0"/>
              <a:ea typeface="Roboto" panose="02000000000000000000" pitchFamily="2" charset="0"/>
            </a:endParaRPr>
          </a:p>
        </p:txBody>
      </p:sp>
      <p:graphicFrame>
        <p:nvGraphicFramePr>
          <p:cNvPr id="2" name="Table 1">
            <a:extLst>
              <a:ext uri="{FF2B5EF4-FFF2-40B4-BE49-F238E27FC236}">
                <a16:creationId xmlns:a16="http://schemas.microsoft.com/office/drawing/2014/main" id="{37F1247F-3BB3-4998-1916-DB68E6BA5364}"/>
              </a:ext>
            </a:extLst>
          </p:cNvPr>
          <p:cNvGraphicFramePr>
            <a:graphicFrameLocks noGrp="1"/>
          </p:cNvGraphicFramePr>
          <p:nvPr>
            <p:extLst>
              <p:ext uri="{D42A27DB-BD31-4B8C-83A1-F6EECF244321}">
                <p14:modId xmlns:p14="http://schemas.microsoft.com/office/powerpoint/2010/main" val="3816969490"/>
              </p:ext>
            </p:extLst>
          </p:nvPr>
        </p:nvGraphicFramePr>
        <p:xfrm>
          <a:off x="1091380" y="2658236"/>
          <a:ext cx="10064300" cy="2798997"/>
        </p:xfrm>
        <a:graphic>
          <a:graphicData uri="http://schemas.openxmlformats.org/drawingml/2006/table">
            <a:tbl>
              <a:tblPr firstRow="1" bandRow="1">
                <a:tableStyleId>{E8B1032C-EA38-4F05-BA0D-38AFFFC7BED3}</a:tableStyleId>
              </a:tblPr>
              <a:tblGrid>
                <a:gridCol w="4369734">
                  <a:extLst>
                    <a:ext uri="{9D8B030D-6E8A-4147-A177-3AD203B41FA5}">
                      <a16:colId xmlns:a16="http://schemas.microsoft.com/office/drawing/2014/main" val="1777707084"/>
                    </a:ext>
                  </a:extLst>
                </a:gridCol>
                <a:gridCol w="5694566">
                  <a:extLst>
                    <a:ext uri="{9D8B030D-6E8A-4147-A177-3AD203B41FA5}">
                      <a16:colId xmlns:a16="http://schemas.microsoft.com/office/drawing/2014/main" val="649038788"/>
                    </a:ext>
                  </a:extLst>
                </a:gridCol>
              </a:tblGrid>
              <a:tr h="426103">
                <a:tc>
                  <a:txBody>
                    <a:bodyPr/>
                    <a:lstStyle/>
                    <a:p>
                      <a:r>
                        <a:rPr lang="el-GR" sz="1600" b="1" dirty="0">
                          <a:solidFill>
                            <a:schemeClr val="tx1"/>
                          </a:solidFill>
                        </a:rPr>
                        <a:t>Οργανωτικά</a:t>
                      </a:r>
                      <a:r>
                        <a:rPr lang="el-GR" sz="1600" b="1" baseline="0" dirty="0">
                          <a:solidFill>
                            <a:schemeClr val="tx1"/>
                          </a:solidFill>
                        </a:rPr>
                        <a:t> έξοδα κινητικότητας</a:t>
                      </a:r>
                    </a:p>
                  </a:txBody>
                  <a:tcPr/>
                </a:tc>
                <a:tc>
                  <a:txBody>
                    <a:bodyPr/>
                    <a:lstStyle/>
                    <a:p>
                      <a:r>
                        <a:rPr lang="el-GR" sz="1600" b="0" dirty="0">
                          <a:solidFill>
                            <a:schemeClr val="tx1"/>
                          </a:solidFill>
                        </a:rPr>
                        <a:t>350 € </a:t>
                      </a:r>
                    </a:p>
                  </a:txBody>
                  <a:tcPr/>
                </a:tc>
                <a:extLst>
                  <a:ext uri="{0D108BD9-81ED-4DB2-BD59-A6C34878D82A}">
                    <a16:rowId xmlns:a16="http://schemas.microsoft.com/office/drawing/2014/main" val="2529029821"/>
                  </a:ext>
                </a:extLst>
              </a:tr>
              <a:tr h="464218">
                <a:tc>
                  <a:txBody>
                    <a:bodyPr/>
                    <a:lstStyle/>
                    <a:p>
                      <a:r>
                        <a:rPr lang="el-GR" sz="1600" b="1" dirty="0"/>
                        <a:t>Ταξιδιωτικά</a:t>
                      </a:r>
                      <a:r>
                        <a:rPr lang="el-GR" sz="1600" b="1" baseline="0" dirty="0"/>
                        <a:t> έξοδα</a:t>
                      </a:r>
                    </a:p>
                  </a:txBody>
                  <a:tcPr/>
                </a:tc>
                <a:tc>
                  <a:txBody>
                    <a:bodyPr/>
                    <a:lstStyle/>
                    <a:p>
                      <a:r>
                        <a:rPr lang="el-GR" sz="1600" dirty="0"/>
                        <a:t>Μοναδιαίο κόστος βάσει της απόστασης του ταξιδιού</a:t>
                      </a:r>
                      <a:endParaRPr lang="el-GR" sz="1600" b="0" dirty="0">
                        <a:solidFill>
                          <a:schemeClr val="tx1"/>
                        </a:solidFill>
                      </a:endParaRPr>
                    </a:p>
                  </a:txBody>
                  <a:tcPr/>
                </a:tc>
                <a:extLst>
                  <a:ext uri="{0D108BD9-81ED-4DB2-BD59-A6C34878D82A}">
                    <a16:rowId xmlns:a16="http://schemas.microsoft.com/office/drawing/2014/main" val="2126727379"/>
                  </a:ext>
                </a:extLst>
              </a:tr>
              <a:tr h="464218">
                <a:tc>
                  <a:txBody>
                    <a:bodyPr/>
                    <a:lstStyle/>
                    <a:p>
                      <a:r>
                        <a:rPr lang="el-GR" sz="1600" b="1" dirty="0"/>
                        <a:t>Έξοδα</a:t>
                      </a:r>
                      <a:r>
                        <a:rPr lang="el-GR" sz="1600" b="1" baseline="0" dirty="0"/>
                        <a:t> α</a:t>
                      </a:r>
                      <a:r>
                        <a:rPr lang="el-GR" sz="1600" b="1" dirty="0"/>
                        <a:t>τομικής υποστήριξης (διαβίωση) </a:t>
                      </a:r>
                    </a:p>
                  </a:txBody>
                  <a:tcPr/>
                </a:tc>
                <a:tc>
                  <a:txBody>
                    <a:bodyPr/>
                    <a:lstStyle/>
                    <a:p>
                      <a:r>
                        <a:rPr lang="el-GR" sz="1600" b="0" dirty="0">
                          <a:solidFill>
                            <a:schemeClr val="tx1"/>
                          </a:solidFill>
                        </a:rPr>
                        <a:t>Μοναδιαίο κόστος ανάλογα με τη χώρα υποδοχής</a:t>
                      </a:r>
                    </a:p>
                  </a:txBody>
                  <a:tcPr/>
                </a:tc>
                <a:extLst>
                  <a:ext uri="{0D108BD9-81ED-4DB2-BD59-A6C34878D82A}">
                    <a16:rowId xmlns:a16="http://schemas.microsoft.com/office/drawing/2014/main" val="3785644481"/>
                  </a:ext>
                </a:extLst>
              </a:tr>
              <a:tr h="420329">
                <a:tc>
                  <a:txBody>
                    <a:bodyPr/>
                    <a:lstStyle/>
                    <a:p>
                      <a:r>
                        <a:rPr lang="el-GR" sz="1600" b="1" dirty="0">
                          <a:solidFill>
                            <a:schemeClr val="tx1"/>
                          </a:solidFill>
                        </a:rPr>
                        <a:t>Στήριξη για την ένταξη για οργανισμούς</a:t>
                      </a:r>
                    </a:p>
                  </a:txBody>
                  <a:tcPr/>
                </a:tc>
                <a:tc>
                  <a:txBody>
                    <a:bodyPr/>
                    <a:lstStyle/>
                    <a:p>
                      <a:r>
                        <a:rPr lang="el-GR" sz="1600" b="0" dirty="0">
                          <a:solidFill>
                            <a:schemeClr val="tx1"/>
                          </a:solidFill>
                        </a:rPr>
                        <a:t>125 €  *για συμμετέχοντες με λιγότερες ευκαιρίες</a:t>
                      </a:r>
                      <a:endParaRPr lang="en-GB" sz="1600" b="0" i="1" dirty="0">
                        <a:solidFill>
                          <a:schemeClr val="tx1"/>
                        </a:solidFill>
                      </a:endParaRPr>
                    </a:p>
                  </a:txBody>
                  <a:tcPr/>
                </a:tc>
                <a:extLst>
                  <a:ext uri="{0D108BD9-81ED-4DB2-BD59-A6C34878D82A}">
                    <a16:rowId xmlns:a16="http://schemas.microsoft.com/office/drawing/2014/main" val="186621613"/>
                  </a:ext>
                </a:extLst>
              </a:tr>
              <a:tr h="464218">
                <a:tc>
                  <a:txBody>
                    <a:bodyPr/>
                    <a:lstStyle/>
                    <a:p>
                      <a:r>
                        <a:rPr lang="el-GR" sz="1600" b="1" dirty="0"/>
                        <a:t>Προπαρασκευαστικές επισκέψεις</a:t>
                      </a:r>
                      <a:endParaRPr lang="en-GB" sz="1600" b="1" dirty="0"/>
                    </a:p>
                  </a:txBody>
                  <a:tcPr/>
                </a:tc>
                <a:tc>
                  <a:txBody>
                    <a:bodyPr/>
                    <a:lstStyle/>
                    <a:p>
                      <a:r>
                        <a:rPr lang="el-GR" sz="1600" dirty="0"/>
                        <a:t>680 </a:t>
                      </a:r>
                      <a:r>
                        <a:rPr lang="el-GR" sz="1600" b="0" dirty="0">
                          <a:solidFill>
                            <a:schemeClr val="tx1"/>
                          </a:solidFill>
                        </a:rPr>
                        <a:t>€  *Ανώτατο όριο 2 συμμετέχοντες ανά επίσκεψη</a:t>
                      </a:r>
                      <a:endParaRPr lang="en-GB" sz="1600" dirty="0"/>
                    </a:p>
                  </a:txBody>
                  <a:tcPr/>
                </a:tc>
                <a:extLst>
                  <a:ext uri="{0D108BD9-81ED-4DB2-BD59-A6C34878D82A}">
                    <a16:rowId xmlns:a16="http://schemas.microsoft.com/office/drawing/2014/main" val="731571620"/>
                  </a:ext>
                </a:extLst>
              </a:tr>
              <a:tr h="559911">
                <a:tc>
                  <a:txBody>
                    <a:bodyPr/>
                    <a:lstStyle/>
                    <a:p>
                      <a:r>
                        <a:rPr lang="el-GR" sz="1600" b="1" dirty="0"/>
                        <a:t>Γλωσσική</a:t>
                      </a:r>
                      <a:r>
                        <a:rPr lang="el-GR" sz="1600" b="1" baseline="0" dirty="0"/>
                        <a:t> υποστήριξη</a:t>
                      </a:r>
                      <a:endParaRPr lang="en-GB" sz="1600" b="1" baseline="0" dirty="0"/>
                    </a:p>
                  </a:txBody>
                  <a:tcPr/>
                </a:tc>
                <a:tc>
                  <a:txBody>
                    <a:bodyPr/>
                    <a:lstStyle/>
                    <a:p>
                      <a:r>
                        <a:rPr lang="el-GR" sz="1600" dirty="0"/>
                        <a:t>150 </a:t>
                      </a:r>
                      <a:r>
                        <a:rPr lang="el-GR" sz="1600" b="0" dirty="0">
                          <a:solidFill>
                            <a:schemeClr val="tx1"/>
                          </a:solidFill>
                        </a:rPr>
                        <a:t>€</a:t>
                      </a:r>
                      <a:endParaRPr lang="en-GB" sz="1600" dirty="0"/>
                    </a:p>
                  </a:txBody>
                  <a:tcPr/>
                </a:tc>
                <a:extLst>
                  <a:ext uri="{0D108BD9-81ED-4DB2-BD59-A6C34878D82A}">
                    <a16:rowId xmlns:a16="http://schemas.microsoft.com/office/drawing/2014/main" val="4037501087"/>
                  </a:ext>
                </a:extLst>
              </a:tr>
            </a:tbl>
          </a:graphicData>
        </a:graphic>
      </p:graphicFrame>
      <p:sp>
        <p:nvSpPr>
          <p:cNvPr id="7" name="Rectangle: Rounded Corners 2">
            <a:extLst>
              <a:ext uri="{FF2B5EF4-FFF2-40B4-BE49-F238E27FC236}">
                <a16:creationId xmlns:a16="http://schemas.microsoft.com/office/drawing/2014/main" id="{7741BEAC-3100-20DB-BD8C-FF6D0CF2CEDE}"/>
              </a:ext>
            </a:extLst>
          </p:cNvPr>
          <p:cNvSpPr/>
          <p:nvPr/>
        </p:nvSpPr>
        <p:spPr>
          <a:xfrm>
            <a:off x="1091380" y="1948146"/>
            <a:ext cx="5488071" cy="617239"/>
          </a:xfrm>
          <a:prstGeom prst="roundRect">
            <a:avLst/>
          </a:prstGeom>
          <a:solidFill>
            <a:schemeClr val="accent6">
              <a:lumMod val="20000"/>
              <a:lumOff val="80000"/>
            </a:schemeClr>
          </a:solidFill>
          <a:ln>
            <a:solidFill>
              <a:srgbClr val="8DC0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400" b="1" dirty="0">
              <a:solidFill>
                <a:schemeClr val="tx1"/>
              </a:solidFill>
            </a:endParaRPr>
          </a:p>
          <a:p>
            <a:pPr algn="ctr"/>
            <a:endParaRPr lang="el-GR" sz="1400" b="1" dirty="0">
              <a:solidFill>
                <a:schemeClr val="tx1"/>
              </a:solidFill>
            </a:endParaRPr>
          </a:p>
          <a:p>
            <a:pPr algn="ctr"/>
            <a:r>
              <a:rPr lang="el-GR" b="1" dirty="0">
                <a:solidFill>
                  <a:schemeClr val="tx1"/>
                </a:solidFill>
              </a:rPr>
              <a:t>Ανά συμμετέχοντα σε κινητικότητα</a:t>
            </a:r>
          </a:p>
          <a:p>
            <a:pPr algn="ctr"/>
            <a:endParaRPr lang="el-GR" sz="1400" b="1" dirty="0">
              <a:solidFill>
                <a:schemeClr val="tx1"/>
              </a:solidFill>
            </a:endParaRPr>
          </a:p>
          <a:p>
            <a:pPr algn="ctr"/>
            <a:endParaRPr lang="el-GR" sz="1400" b="1" dirty="0">
              <a:solidFill>
                <a:schemeClr val="tx1"/>
              </a:solidFill>
            </a:endParaRPr>
          </a:p>
        </p:txBody>
      </p:sp>
    </p:spTree>
    <p:extLst>
      <p:ext uri="{BB962C8B-B14F-4D97-AF65-F5344CB8AC3E}">
        <p14:creationId xmlns:p14="http://schemas.microsoft.com/office/powerpoint/2010/main" val="1012920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Δομή Χρηματοδότησης</a:t>
            </a:r>
            <a:endParaRPr lang="en-CY" sz="3600" b="1" dirty="0">
              <a:latin typeface="Roboto" panose="02000000000000000000" pitchFamily="2" charset="0"/>
              <a:ea typeface="Roboto" panose="02000000000000000000" pitchFamily="2" charset="0"/>
            </a:endParaRPr>
          </a:p>
        </p:txBody>
      </p:sp>
      <p:graphicFrame>
        <p:nvGraphicFramePr>
          <p:cNvPr id="3" name="Table 2">
            <a:extLst>
              <a:ext uri="{FF2B5EF4-FFF2-40B4-BE49-F238E27FC236}">
                <a16:creationId xmlns:a16="http://schemas.microsoft.com/office/drawing/2014/main" id="{16803D68-134C-0743-294B-F0D3332A201E}"/>
              </a:ext>
            </a:extLst>
          </p:cNvPr>
          <p:cNvGraphicFramePr>
            <a:graphicFrameLocks noGrp="1"/>
          </p:cNvGraphicFramePr>
          <p:nvPr>
            <p:extLst>
              <p:ext uri="{D42A27DB-BD31-4B8C-83A1-F6EECF244321}">
                <p14:modId xmlns:p14="http://schemas.microsoft.com/office/powerpoint/2010/main" val="3817178358"/>
              </p:ext>
            </p:extLst>
          </p:nvPr>
        </p:nvGraphicFramePr>
        <p:xfrm>
          <a:off x="1091380" y="2665528"/>
          <a:ext cx="9671108" cy="2865120"/>
        </p:xfrm>
        <a:graphic>
          <a:graphicData uri="http://schemas.openxmlformats.org/drawingml/2006/table">
            <a:tbl>
              <a:tblPr firstRow="1" bandRow="1">
                <a:tableStyleId>{E8B1032C-EA38-4F05-BA0D-38AFFFC7BED3}</a:tableStyleId>
              </a:tblPr>
              <a:tblGrid>
                <a:gridCol w="4060390">
                  <a:extLst>
                    <a:ext uri="{9D8B030D-6E8A-4147-A177-3AD203B41FA5}">
                      <a16:colId xmlns:a16="http://schemas.microsoft.com/office/drawing/2014/main" val="1392678910"/>
                    </a:ext>
                  </a:extLst>
                </a:gridCol>
                <a:gridCol w="5610718">
                  <a:extLst>
                    <a:ext uri="{9D8B030D-6E8A-4147-A177-3AD203B41FA5}">
                      <a16:colId xmlns:a16="http://schemas.microsoft.com/office/drawing/2014/main" val="3347962281"/>
                    </a:ext>
                  </a:extLst>
                </a:gridCol>
              </a:tblGrid>
              <a:tr h="986261">
                <a:tc>
                  <a:txBody>
                    <a:bodyPr/>
                    <a:lstStyle/>
                    <a:p>
                      <a:r>
                        <a:rPr lang="el-GR" sz="1600" b="1" dirty="0">
                          <a:solidFill>
                            <a:schemeClr val="tx1"/>
                          </a:solidFill>
                        </a:rPr>
                        <a:t>Στήριξη για την ένταξη των συμμετεχόντων</a:t>
                      </a:r>
                    </a:p>
                    <a:p>
                      <a:r>
                        <a:rPr lang="el-GR" sz="1600" b="0" baseline="0" dirty="0">
                          <a:solidFill>
                            <a:schemeClr val="tx1"/>
                          </a:solidFill>
                        </a:rPr>
                        <a:t>Επιπλέον έξοδα που αφορούν στην συμμετοχή ατόμων με λιγότερες ευκαιρίες </a:t>
                      </a:r>
                      <a:endParaRPr lang="en-GB" sz="1600" b="1" dirty="0">
                        <a:solidFill>
                          <a:schemeClr val="tx1"/>
                        </a:solidFill>
                      </a:endParaRPr>
                    </a:p>
                  </a:txBody>
                  <a:tcPr/>
                </a:tc>
                <a:tc>
                  <a:txBody>
                    <a:bodyPr/>
                    <a:lstStyle/>
                    <a:p>
                      <a:r>
                        <a:rPr lang="el-GR" sz="1600" b="0" dirty="0">
                          <a:solidFill>
                            <a:schemeClr val="tx1"/>
                          </a:solidFill>
                        </a:rPr>
                        <a:t>100% κάλυψη των επιπλέον εξόδων για τον συμμετέχοντα με λιγότερες ευκαιρίες και τον συνοδό του, που δεν καλύπτονται από ταξιδιωτικά ή/και έξοδα διαβίωσης</a:t>
                      </a:r>
                      <a:endParaRPr lang="en-GB" sz="1600" b="0" i="1" dirty="0">
                        <a:solidFill>
                          <a:schemeClr val="tx1"/>
                        </a:solidFill>
                      </a:endParaRPr>
                    </a:p>
                  </a:txBody>
                  <a:tcPr/>
                </a:tc>
                <a:extLst>
                  <a:ext uri="{0D108BD9-81ED-4DB2-BD59-A6C34878D82A}">
                    <a16:rowId xmlns:a16="http://schemas.microsoft.com/office/drawing/2014/main" val="3021625155"/>
                  </a:ext>
                </a:extLst>
              </a:tr>
              <a:tr h="443745">
                <a:tc>
                  <a:txBody>
                    <a:bodyPr/>
                    <a:lstStyle/>
                    <a:p>
                      <a:r>
                        <a:rPr lang="el-GR" sz="1600" b="1" dirty="0"/>
                        <a:t>Ειδικές δαπάνες</a:t>
                      </a:r>
                      <a:endParaRPr lang="en-GB" sz="1600" b="1" dirty="0"/>
                    </a:p>
                  </a:txBody>
                  <a:tcPr/>
                </a:tc>
                <a:tc>
                  <a:txBody>
                    <a:bodyPr/>
                    <a:lstStyle/>
                    <a:p>
                      <a:r>
                        <a:rPr lang="el-GR" sz="1600" dirty="0"/>
                        <a:t>80% των πραγματικών εξόδων Για ακριβά ταξίδια (για το προσωπικό, εκπαιδευόμενους και συνοδούς), όταν η χρηματοδότηση για ταξιδιωτικά, δεν καλύπτει τουλάχιστον το 70% του πραγματικού κόστους, </a:t>
                      </a:r>
                    </a:p>
                    <a:p>
                      <a:endParaRPr lang="el-GR" sz="1600" dirty="0"/>
                    </a:p>
                    <a:p>
                      <a:r>
                        <a:rPr lang="el-GR" sz="1600" dirty="0"/>
                        <a:t>100% των πραγματικών εξόδων για θεωρήσεις εισόδου, άδεια διαμονής, εμβολιασμούς </a:t>
                      </a:r>
                      <a:endParaRPr lang="en-GB" sz="1600" dirty="0"/>
                    </a:p>
                  </a:txBody>
                  <a:tcPr/>
                </a:tc>
                <a:extLst>
                  <a:ext uri="{0D108BD9-81ED-4DB2-BD59-A6C34878D82A}">
                    <a16:rowId xmlns:a16="http://schemas.microsoft.com/office/drawing/2014/main" val="625634953"/>
                  </a:ext>
                </a:extLst>
              </a:tr>
            </a:tbl>
          </a:graphicData>
        </a:graphic>
      </p:graphicFrame>
      <p:sp>
        <p:nvSpPr>
          <p:cNvPr id="2" name="Rectangle: Rounded Corners 2">
            <a:extLst>
              <a:ext uri="{FF2B5EF4-FFF2-40B4-BE49-F238E27FC236}">
                <a16:creationId xmlns:a16="http://schemas.microsoft.com/office/drawing/2014/main" id="{662D2078-B923-016A-D89A-5081DC3C8943}"/>
              </a:ext>
            </a:extLst>
          </p:cNvPr>
          <p:cNvSpPr/>
          <p:nvPr/>
        </p:nvSpPr>
        <p:spPr>
          <a:xfrm>
            <a:off x="1091380" y="1948146"/>
            <a:ext cx="5488071" cy="617239"/>
          </a:xfrm>
          <a:prstGeom prst="roundRect">
            <a:avLst/>
          </a:prstGeom>
          <a:solidFill>
            <a:schemeClr val="accent6">
              <a:lumMod val="20000"/>
              <a:lumOff val="80000"/>
            </a:schemeClr>
          </a:solidFill>
          <a:ln>
            <a:solidFill>
              <a:srgbClr val="8DC0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400" b="1" dirty="0">
              <a:solidFill>
                <a:schemeClr val="tx1"/>
              </a:solidFill>
            </a:endParaRPr>
          </a:p>
          <a:p>
            <a:pPr algn="ctr"/>
            <a:endParaRPr lang="el-GR" sz="1400" b="1" dirty="0">
              <a:solidFill>
                <a:schemeClr val="tx1"/>
              </a:solidFill>
            </a:endParaRPr>
          </a:p>
          <a:p>
            <a:pPr algn="ctr"/>
            <a:r>
              <a:rPr lang="el-GR" b="1" dirty="0">
                <a:solidFill>
                  <a:schemeClr val="tx1"/>
                </a:solidFill>
              </a:rPr>
              <a:t>Βάσει πραγματικού κόστους (βάσει αποδείξεων)</a:t>
            </a:r>
          </a:p>
          <a:p>
            <a:pPr algn="ctr"/>
            <a:endParaRPr lang="el-GR" sz="1400" b="1" dirty="0">
              <a:solidFill>
                <a:schemeClr val="tx1"/>
              </a:solidFill>
            </a:endParaRPr>
          </a:p>
          <a:p>
            <a:pPr algn="ctr"/>
            <a:endParaRPr lang="el-GR" sz="1400" b="1" dirty="0">
              <a:solidFill>
                <a:schemeClr val="tx1"/>
              </a:solidFill>
            </a:endParaRPr>
          </a:p>
        </p:txBody>
      </p:sp>
      <p:sp>
        <p:nvSpPr>
          <p:cNvPr id="5" name="TextBox 4">
            <a:extLst>
              <a:ext uri="{FF2B5EF4-FFF2-40B4-BE49-F238E27FC236}">
                <a16:creationId xmlns:a16="http://schemas.microsoft.com/office/drawing/2014/main" id="{D8964C6E-FC6E-98EF-9001-6A06D8886B1E}"/>
              </a:ext>
            </a:extLst>
          </p:cNvPr>
          <p:cNvSpPr txBox="1"/>
          <p:nvPr/>
        </p:nvSpPr>
        <p:spPr>
          <a:xfrm>
            <a:off x="6950835" y="484056"/>
            <a:ext cx="3392700" cy="1697416"/>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buClr>
                <a:schemeClr val="tx1"/>
              </a:buClr>
            </a:pPr>
            <a:r>
              <a:rPr lang="el-GR" sz="1600" b="1" dirty="0">
                <a:solidFill>
                  <a:schemeClr val="bg2">
                    <a:lumMod val="25000"/>
                  </a:schemeClr>
                </a:solidFill>
                <a:hlinkClick r:id="rId4"/>
              </a:rPr>
              <a:t>Στρατηγική του ΙΔΕΠ για την ένταξη και την πολυμορφία</a:t>
            </a:r>
            <a:endParaRPr lang="el-GR" sz="1600" b="1" dirty="0">
              <a:solidFill>
                <a:schemeClr val="bg2">
                  <a:lumMod val="25000"/>
                </a:schemeClr>
              </a:solidFill>
            </a:endParaRPr>
          </a:p>
          <a:p>
            <a:pPr algn="just">
              <a:lnSpc>
                <a:spcPct val="150000"/>
              </a:lnSpc>
              <a:buClr>
                <a:schemeClr val="tx1"/>
              </a:buClr>
            </a:pPr>
            <a:r>
              <a:rPr lang="el-GR" sz="1600" dirty="0">
                <a:solidFill>
                  <a:schemeClr val="bg2">
                    <a:lumMod val="25000"/>
                  </a:schemeClr>
                </a:solidFill>
              </a:rPr>
              <a:t>Ορισμός ατόμων με λιγότερες ευκαιρίες στη σελ. 6</a:t>
            </a:r>
          </a:p>
        </p:txBody>
      </p:sp>
    </p:spTree>
    <p:extLst>
      <p:ext uri="{BB962C8B-B14F-4D97-AF65-F5344CB8AC3E}">
        <p14:creationId xmlns:p14="http://schemas.microsoft.com/office/powerpoint/2010/main" val="286911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Οργάνωση Σχεδίου</a:t>
            </a:r>
            <a:endParaRPr lang="en-CY" sz="3600" b="1" dirty="0">
              <a:latin typeface="Roboto" panose="02000000000000000000" pitchFamily="2" charset="0"/>
              <a:ea typeface="Roboto" panose="02000000000000000000" pitchFamily="2" charset="0"/>
            </a:endParaRPr>
          </a:p>
        </p:txBody>
      </p:sp>
      <p:sp>
        <p:nvSpPr>
          <p:cNvPr id="5" name="Rectangle: Rounded Corners 4">
            <a:extLst>
              <a:ext uri="{FF2B5EF4-FFF2-40B4-BE49-F238E27FC236}">
                <a16:creationId xmlns:a16="http://schemas.microsoft.com/office/drawing/2014/main" id="{BC6432D0-9AD9-7F1A-CD77-69DF96EAFFE3}"/>
              </a:ext>
            </a:extLst>
          </p:cNvPr>
          <p:cNvSpPr/>
          <p:nvPr/>
        </p:nvSpPr>
        <p:spPr>
          <a:xfrm>
            <a:off x="1982879" y="2316610"/>
            <a:ext cx="8226241" cy="2475309"/>
          </a:xfrm>
          <a:prstGeom prst="roundRect">
            <a:avLst/>
          </a:prstGeom>
          <a:noFill/>
          <a:ln>
            <a:solidFill>
              <a:srgbClr val="1DA6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nSpc>
                <a:spcPct val="150000"/>
              </a:lnSpc>
            </a:pPr>
            <a:r>
              <a:rPr lang="el-GR" b="1" dirty="0">
                <a:solidFill>
                  <a:srgbClr val="1DA6AC"/>
                </a:solidFill>
              </a:rPr>
              <a:t>Ο αιτών οργανισμός είναι ο βασικός φορέας ενός σχεδίου:</a:t>
            </a:r>
          </a:p>
          <a:p>
            <a:pPr marL="285750" indent="-285750">
              <a:lnSpc>
                <a:spcPct val="150000"/>
              </a:lnSpc>
              <a:buClr>
                <a:srgbClr val="1DA6AC"/>
              </a:buClr>
              <a:buFont typeface="Wingdings" panose="05000000000000000000" pitchFamily="2" charset="2"/>
              <a:buChar char="Ø"/>
            </a:pPr>
            <a:r>
              <a:rPr lang="el-GR" b="1" dirty="0">
                <a:solidFill>
                  <a:schemeClr val="tx1"/>
                </a:solidFill>
              </a:rPr>
              <a:t> </a:t>
            </a:r>
            <a:r>
              <a:rPr lang="el-GR" dirty="0">
                <a:solidFill>
                  <a:schemeClr val="tx1"/>
                </a:solidFill>
              </a:rPr>
              <a:t>συντάσσει και υποβάλλει την αίτηση</a:t>
            </a:r>
          </a:p>
          <a:p>
            <a:pPr marL="285750" indent="-285750">
              <a:lnSpc>
                <a:spcPct val="150000"/>
              </a:lnSpc>
              <a:buClr>
                <a:srgbClr val="1DA6AC"/>
              </a:buClr>
              <a:buFont typeface="Wingdings" panose="05000000000000000000" pitchFamily="2" charset="2"/>
              <a:buChar char="Ø"/>
            </a:pPr>
            <a:r>
              <a:rPr lang="el-GR" dirty="0">
                <a:solidFill>
                  <a:schemeClr val="tx1"/>
                </a:solidFill>
              </a:rPr>
              <a:t>υπογράφει τη συμφωνία επιχορήγησης με την Εθνική Υπηρεσία </a:t>
            </a:r>
            <a:r>
              <a:rPr lang="el-GR" dirty="0" err="1">
                <a:solidFill>
                  <a:schemeClr val="tx1"/>
                </a:solidFill>
              </a:rPr>
              <a:t>Erasmus</a:t>
            </a:r>
            <a:r>
              <a:rPr lang="el-GR" dirty="0">
                <a:solidFill>
                  <a:schemeClr val="tx1"/>
                </a:solidFill>
              </a:rPr>
              <a:t>+</a:t>
            </a:r>
          </a:p>
          <a:p>
            <a:pPr marL="285750" indent="-285750">
              <a:lnSpc>
                <a:spcPct val="150000"/>
              </a:lnSpc>
              <a:buClr>
                <a:srgbClr val="1DA6AC"/>
              </a:buClr>
              <a:buFont typeface="Wingdings" panose="05000000000000000000" pitchFamily="2" charset="2"/>
              <a:buChar char="Ø"/>
            </a:pPr>
            <a:r>
              <a:rPr lang="el-GR" dirty="0">
                <a:solidFill>
                  <a:schemeClr val="tx1"/>
                </a:solidFill>
              </a:rPr>
              <a:t>υλοποιεί τις δραστηριότητες κινητικότητας</a:t>
            </a:r>
          </a:p>
          <a:p>
            <a:pPr marL="285750" indent="-285750">
              <a:lnSpc>
                <a:spcPct val="150000"/>
              </a:lnSpc>
              <a:buClr>
                <a:srgbClr val="1DA6AC"/>
              </a:buClr>
              <a:buFont typeface="Wingdings" panose="05000000000000000000" pitchFamily="2" charset="2"/>
              <a:buChar char="Ø"/>
            </a:pPr>
            <a:r>
              <a:rPr lang="el-GR" dirty="0">
                <a:solidFill>
                  <a:schemeClr val="tx1"/>
                </a:solidFill>
              </a:rPr>
              <a:t>υποβάλλει εκθέσεις στην Εθνική Υπηρεσία</a:t>
            </a:r>
          </a:p>
          <a:p>
            <a:pPr algn="ctr"/>
            <a:endParaRPr lang="el-GR" b="1" dirty="0">
              <a:solidFill>
                <a:schemeClr val="tx1"/>
              </a:solidFill>
            </a:endParaRPr>
          </a:p>
        </p:txBody>
      </p:sp>
    </p:spTree>
    <p:extLst>
      <p:ext uri="{BB962C8B-B14F-4D97-AF65-F5344CB8AC3E}">
        <p14:creationId xmlns:p14="http://schemas.microsoft.com/office/powerpoint/2010/main" val="3356681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Οργάνωση Σχεδίου</a:t>
            </a:r>
            <a:endParaRPr lang="en-CY" sz="3600" b="1" dirty="0">
              <a:latin typeface="Roboto" panose="02000000000000000000" pitchFamily="2" charset="0"/>
              <a:ea typeface="Roboto" panose="02000000000000000000" pitchFamily="2" charset="0"/>
            </a:endParaRPr>
          </a:p>
        </p:txBody>
      </p:sp>
      <p:sp>
        <p:nvSpPr>
          <p:cNvPr id="5" name="Rectangle: Rounded Corners 4">
            <a:extLst>
              <a:ext uri="{FF2B5EF4-FFF2-40B4-BE49-F238E27FC236}">
                <a16:creationId xmlns:a16="http://schemas.microsoft.com/office/drawing/2014/main" id="{BC6432D0-9AD9-7F1A-CD77-69DF96EAFFE3}"/>
              </a:ext>
            </a:extLst>
          </p:cNvPr>
          <p:cNvSpPr/>
          <p:nvPr/>
        </p:nvSpPr>
        <p:spPr>
          <a:xfrm>
            <a:off x="2345116" y="2033199"/>
            <a:ext cx="6744681" cy="3418769"/>
          </a:xfrm>
          <a:prstGeom prst="roundRect">
            <a:avLst/>
          </a:prstGeom>
          <a:noFill/>
          <a:ln>
            <a:solidFill>
              <a:srgbClr val="1DA6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nSpc>
                <a:spcPct val="150000"/>
              </a:lnSpc>
            </a:pPr>
            <a:r>
              <a:rPr lang="el-GR" b="1" dirty="0">
                <a:solidFill>
                  <a:srgbClr val="1DA6AC"/>
                </a:solidFill>
              </a:rPr>
              <a:t>Ένα ποιοτικό σχέδιο:</a:t>
            </a:r>
          </a:p>
          <a:p>
            <a:pPr marL="285750" indent="-285750">
              <a:lnSpc>
                <a:spcPct val="150000"/>
              </a:lnSpc>
              <a:buClr>
                <a:srgbClr val="1DA6AC"/>
              </a:buClr>
              <a:buFont typeface="Wingdings" panose="05000000000000000000" pitchFamily="2" charset="2"/>
              <a:buChar char="Ø"/>
            </a:pPr>
            <a:r>
              <a:rPr lang="el-GR" b="1" dirty="0">
                <a:solidFill>
                  <a:schemeClr val="tx1"/>
                </a:solidFill>
              </a:rPr>
              <a:t> </a:t>
            </a:r>
            <a:r>
              <a:rPr lang="el-GR" dirty="0">
                <a:solidFill>
                  <a:schemeClr val="tx1"/>
                </a:solidFill>
              </a:rPr>
              <a:t>Σχεδιάζεται με την ενεργό συμμετοχή των εμπλεκομένων.</a:t>
            </a:r>
          </a:p>
          <a:p>
            <a:pPr marL="285750" indent="-285750">
              <a:lnSpc>
                <a:spcPct val="150000"/>
              </a:lnSpc>
              <a:buClr>
                <a:srgbClr val="1DA6AC"/>
              </a:buClr>
              <a:buFont typeface="Wingdings" panose="05000000000000000000" pitchFamily="2" charset="2"/>
              <a:buChar char="Ø"/>
            </a:pPr>
            <a:r>
              <a:rPr lang="el-GR" dirty="0">
                <a:solidFill>
                  <a:schemeClr val="tx1"/>
                </a:solidFill>
              </a:rPr>
              <a:t>Βασίζεται στις ανάγκες των συμμετεχόντων. </a:t>
            </a:r>
          </a:p>
          <a:p>
            <a:pPr marL="285750" indent="-285750">
              <a:lnSpc>
                <a:spcPct val="150000"/>
              </a:lnSpc>
              <a:buClr>
                <a:srgbClr val="1DA6AC"/>
              </a:buClr>
              <a:buFont typeface="Wingdings" panose="05000000000000000000" pitchFamily="2" charset="2"/>
              <a:buChar char="Ø"/>
            </a:pPr>
            <a:r>
              <a:rPr lang="el-GR" dirty="0">
                <a:solidFill>
                  <a:schemeClr val="tx1"/>
                </a:solidFill>
              </a:rPr>
              <a:t>Ενσωματώνει τις οριζόντιες προτεραιότητες. </a:t>
            </a:r>
          </a:p>
          <a:p>
            <a:pPr marL="285750" indent="-285750">
              <a:lnSpc>
                <a:spcPct val="150000"/>
              </a:lnSpc>
              <a:buClr>
                <a:srgbClr val="1DA6AC"/>
              </a:buClr>
              <a:buFont typeface="Wingdings" panose="05000000000000000000" pitchFamily="2" charset="2"/>
              <a:buChar char="Ø"/>
            </a:pPr>
            <a:r>
              <a:rPr lang="el-GR" dirty="0">
                <a:solidFill>
                  <a:schemeClr val="tx1"/>
                </a:solidFill>
              </a:rPr>
              <a:t>Έχει ευρωπαϊκή διάσταση και/ή προστιθέμενη αξία.</a:t>
            </a:r>
          </a:p>
          <a:p>
            <a:pPr marL="285750" indent="-285750">
              <a:lnSpc>
                <a:spcPct val="150000"/>
              </a:lnSpc>
              <a:buClr>
                <a:srgbClr val="1DA6AC"/>
              </a:buClr>
              <a:buFont typeface="Wingdings" panose="05000000000000000000" pitchFamily="2" charset="2"/>
              <a:buChar char="Ø"/>
            </a:pPr>
            <a:r>
              <a:rPr lang="el-GR" dirty="0">
                <a:solidFill>
                  <a:schemeClr val="tx1"/>
                </a:solidFill>
              </a:rPr>
              <a:t>Ενθαρρύνει την καινοτομία.</a:t>
            </a:r>
          </a:p>
          <a:p>
            <a:pPr marL="285750" indent="-285750">
              <a:lnSpc>
                <a:spcPct val="150000"/>
              </a:lnSpc>
              <a:buClr>
                <a:srgbClr val="1DA6AC"/>
              </a:buClr>
              <a:buFont typeface="Wingdings" panose="05000000000000000000" pitchFamily="2" charset="2"/>
              <a:buChar char="Ø"/>
            </a:pPr>
            <a:r>
              <a:rPr lang="el-GR" dirty="0">
                <a:solidFill>
                  <a:schemeClr val="tx1"/>
                </a:solidFill>
              </a:rPr>
              <a:t>Έχει σαφή αντίκτυπο. </a:t>
            </a:r>
          </a:p>
          <a:p>
            <a:pPr algn="ctr"/>
            <a:endParaRPr lang="el-GR" b="1" dirty="0">
              <a:solidFill>
                <a:schemeClr val="tx1"/>
              </a:solidFill>
            </a:endParaRPr>
          </a:p>
        </p:txBody>
      </p:sp>
    </p:spTree>
    <p:extLst>
      <p:ext uri="{BB962C8B-B14F-4D97-AF65-F5344CB8AC3E}">
        <p14:creationId xmlns:p14="http://schemas.microsoft.com/office/powerpoint/2010/main" val="363731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Στάδια Επεξεργασίας Αίτησης</a:t>
            </a:r>
            <a:endParaRPr lang="en-CY" sz="3600" b="1" dirty="0">
              <a:latin typeface="Roboto" panose="02000000000000000000" pitchFamily="2" charset="0"/>
              <a:ea typeface="Roboto" panose="02000000000000000000" pitchFamily="2" charset="0"/>
            </a:endParaRPr>
          </a:p>
        </p:txBody>
      </p:sp>
      <p:sp>
        <p:nvSpPr>
          <p:cNvPr id="16" name="Google Shape;283;p11">
            <a:extLst>
              <a:ext uri="{FF2B5EF4-FFF2-40B4-BE49-F238E27FC236}">
                <a16:creationId xmlns:a16="http://schemas.microsoft.com/office/drawing/2014/main" id="{05B85587-B00B-0D30-8C6E-F80732C5164E}"/>
              </a:ext>
            </a:extLst>
          </p:cNvPr>
          <p:cNvSpPr/>
          <p:nvPr/>
        </p:nvSpPr>
        <p:spPr>
          <a:xfrm>
            <a:off x="0" y="1490338"/>
            <a:ext cx="12184297" cy="412724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sz="2000" b="1" dirty="0">
              <a:solidFill>
                <a:srgbClr val="545454"/>
              </a:solidFill>
              <a:latin typeface="Calibri"/>
              <a:ea typeface="Calibri"/>
              <a:cs typeface="Calibri"/>
              <a:sym typeface="Calibri"/>
            </a:endParaRPr>
          </a:p>
          <a:p>
            <a:pPr marL="0" marR="0" lvl="0" indent="0" algn="ctr" rtl="0">
              <a:lnSpc>
                <a:spcPct val="150000"/>
              </a:lnSpc>
              <a:spcBef>
                <a:spcPts val="0"/>
              </a:spcBef>
              <a:spcAft>
                <a:spcPts val="0"/>
              </a:spcAft>
              <a:buNone/>
            </a:pPr>
            <a:endParaRPr lang="el-GR" b="1" dirty="0">
              <a:ea typeface="Calibri"/>
              <a:cs typeface="Calibri"/>
              <a:sym typeface="Calibri"/>
            </a:endParaRPr>
          </a:p>
          <a:p>
            <a:pPr marL="0" marR="0" lvl="0" indent="0" algn="ctr" rtl="0">
              <a:lnSpc>
                <a:spcPct val="150000"/>
              </a:lnSpc>
              <a:spcBef>
                <a:spcPts val="0"/>
              </a:spcBef>
              <a:spcAft>
                <a:spcPts val="0"/>
              </a:spcAft>
              <a:buNone/>
            </a:pPr>
            <a:r>
              <a:rPr lang="el-GR" b="1" dirty="0">
                <a:ea typeface="Calibri"/>
                <a:cs typeface="Calibri"/>
                <a:sym typeface="Calibri"/>
              </a:rPr>
              <a:t>Εντοπισμός Αναγκών και Στόχων Οργανισμού </a:t>
            </a:r>
            <a:endParaRPr b="1" dirty="0">
              <a:ea typeface="Calibri"/>
              <a:cs typeface="Calibri"/>
              <a:sym typeface="Calibri"/>
            </a:endParaRPr>
          </a:p>
          <a:p>
            <a:pPr marL="0" marR="0" lvl="0" indent="0" algn="ctr" rtl="0">
              <a:lnSpc>
                <a:spcPct val="150000"/>
              </a:lnSpc>
              <a:spcBef>
                <a:spcPts val="0"/>
              </a:spcBef>
              <a:spcAft>
                <a:spcPts val="0"/>
              </a:spcAft>
              <a:buNone/>
            </a:pPr>
            <a:endParaRPr b="1" dirty="0">
              <a:ea typeface="Calibri"/>
              <a:cs typeface="Calibri"/>
              <a:sym typeface="Calibri"/>
            </a:endParaRPr>
          </a:p>
          <a:p>
            <a:pPr marL="0" marR="0" lvl="0" indent="0" algn="ctr" rtl="0">
              <a:lnSpc>
                <a:spcPct val="150000"/>
              </a:lnSpc>
              <a:spcBef>
                <a:spcPts val="0"/>
              </a:spcBef>
              <a:spcAft>
                <a:spcPts val="0"/>
              </a:spcAft>
              <a:buNone/>
            </a:pPr>
            <a:r>
              <a:rPr lang="el-GR" b="1" dirty="0">
                <a:ea typeface="Calibri"/>
                <a:cs typeface="Calibri"/>
                <a:sym typeface="Calibri"/>
              </a:rPr>
              <a:t>Υποβολή Αίτησης</a:t>
            </a:r>
            <a:endParaRPr dirty="0"/>
          </a:p>
          <a:p>
            <a:pPr marL="0" marR="0" lvl="0" indent="0" algn="l" rtl="0">
              <a:lnSpc>
                <a:spcPct val="150000"/>
              </a:lnSpc>
              <a:spcBef>
                <a:spcPts val="0"/>
              </a:spcBef>
              <a:spcAft>
                <a:spcPts val="0"/>
              </a:spcAft>
              <a:buNone/>
            </a:pPr>
            <a:r>
              <a:rPr lang="el-GR" b="1" dirty="0">
                <a:ea typeface="Calibri"/>
                <a:cs typeface="Calibri"/>
                <a:sym typeface="Calibri"/>
              </a:rPr>
              <a:t>                      </a:t>
            </a:r>
          </a:p>
          <a:p>
            <a:pPr marL="0" marR="0" lvl="0" indent="0" algn="ctr" rtl="0">
              <a:lnSpc>
                <a:spcPct val="150000"/>
              </a:lnSpc>
              <a:spcBef>
                <a:spcPts val="0"/>
              </a:spcBef>
              <a:spcAft>
                <a:spcPts val="0"/>
              </a:spcAft>
              <a:buNone/>
            </a:pPr>
            <a:r>
              <a:rPr lang="el-GR" b="1" dirty="0">
                <a:ea typeface="Calibri"/>
                <a:cs typeface="Calibri"/>
                <a:sym typeface="Calibri"/>
              </a:rPr>
              <a:t>        Έγκριση                   </a:t>
            </a:r>
            <a:r>
              <a:rPr lang="el-GR" b="1" dirty="0" err="1">
                <a:ea typeface="Calibri"/>
                <a:cs typeface="Calibri"/>
                <a:sym typeface="Calibri"/>
              </a:rPr>
              <a:t>Aξιολόγηση</a:t>
            </a:r>
            <a:r>
              <a:rPr lang="el-GR" b="1" dirty="0">
                <a:ea typeface="Calibri"/>
                <a:cs typeface="Calibri"/>
                <a:sym typeface="Calibri"/>
              </a:rPr>
              <a:t> Αίτησης                     Απόρριψη</a:t>
            </a:r>
            <a:endParaRPr b="1" dirty="0">
              <a:ea typeface="Calibri"/>
              <a:cs typeface="Calibri"/>
              <a:sym typeface="Calibri"/>
            </a:endParaRPr>
          </a:p>
          <a:p>
            <a:pPr marL="0" marR="0" lvl="0" indent="0" algn="l" rtl="0">
              <a:lnSpc>
                <a:spcPct val="150000"/>
              </a:lnSpc>
              <a:spcBef>
                <a:spcPts val="0"/>
              </a:spcBef>
              <a:spcAft>
                <a:spcPts val="0"/>
              </a:spcAft>
              <a:buNone/>
            </a:pPr>
            <a:endParaRPr b="1" dirty="0">
              <a:ea typeface="Calibri"/>
              <a:cs typeface="Calibri"/>
              <a:sym typeface="Calibri"/>
            </a:endParaRPr>
          </a:p>
          <a:p>
            <a:pPr marL="0" marR="0" lvl="0" indent="0" algn="l" rtl="0">
              <a:lnSpc>
                <a:spcPct val="150000"/>
              </a:lnSpc>
              <a:spcBef>
                <a:spcPts val="0"/>
              </a:spcBef>
              <a:spcAft>
                <a:spcPts val="0"/>
              </a:spcAft>
              <a:buNone/>
            </a:pPr>
            <a:r>
              <a:rPr lang="el-GR" b="1" dirty="0">
                <a:ea typeface="Calibri"/>
                <a:cs typeface="Calibri"/>
                <a:sym typeface="Calibri"/>
              </a:rPr>
              <a:t>                                                              Έναρξη Σχεδίου</a:t>
            </a:r>
            <a:endParaRPr dirty="0"/>
          </a:p>
          <a:p>
            <a:pPr marL="0" marR="0" lvl="1" indent="0" algn="l" rtl="0">
              <a:lnSpc>
                <a:spcPct val="90000"/>
              </a:lnSpc>
              <a:spcBef>
                <a:spcPts val="0"/>
              </a:spcBef>
              <a:spcAft>
                <a:spcPts val="0"/>
              </a:spcAft>
              <a:buNone/>
            </a:pPr>
            <a:endParaRPr sz="1800" b="0" i="0" u="none" strike="noStrike" cap="none" dirty="0">
              <a:solidFill>
                <a:srgbClr val="17365D"/>
              </a:solidFill>
              <a:latin typeface="Calibri"/>
              <a:ea typeface="Calibri"/>
              <a:cs typeface="Calibri"/>
              <a:sym typeface="Calibri"/>
            </a:endParaRPr>
          </a:p>
        </p:txBody>
      </p:sp>
      <p:sp>
        <p:nvSpPr>
          <p:cNvPr id="17" name="Google Shape;284;p11">
            <a:extLst>
              <a:ext uri="{FF2B5EF4-FFF2-40B4-BE49-F238E27FC236}">
                <a16:creationId xmlns:a16="http://schemas.microsoft.com/office/drawing/2014/main" id="{C47647B5-FA3C-E87B-6D4F-32680A66B279}"/>
              </a:ext>
            </a:extLst>
          </p:cNvPr>
          <p:cNvSpPr/>
          <p:nvPr/>
        </p:nvSpPr>
        <p:spPr>
          <a:xfrm>
            <a:off x="5819383" y="2878713"/>
            <a:ext cx="304377" cy="430887"/>
          </a:xfrm>
          <a:prstGeom prst="downArrow">
            <a:avLst>
              <a:gd name="adj1" fmla="val 50000"/>
              <a:gd name="adj2" fmla="val 50000"/>
            </a:avLst>
          </a:prstGeom>
          <a:solidFill>
            <a:srgbClr val="1DA6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285;p11">
            <a:extLst>
              <a:ext uri="{FF2B5EF4-FFF2-40B4-BE49-F238E27FC236}">
                <a16:creationId xmlns:a16="http://schemas.microsoft.com/office/drawing/2014/main" id="{899FE23C-238E-E1FC-862E-94B2830F8D60}"/>
              </a:ext>
            </a:extLst>
          </p:cNvPr>
          <p:cNvSpPr/>
          <p:nvPr/>
        </p:nvSpPr>
        <p:spPr>
          <a:xfrm>
            <a:off x="5819383" y="3688723"/>
            <a:ext cx="304377" cy="430887"/>
          </a:xfrm>
          <a:prstGeom prst="downArrow">
            <a:avLst>
              <a:gd name="adj1" fmla="val 50000"/>
              <a:gd name="adj2" fmla="val 50000"/>
            </a:avLst>
          </a:prstGeom>
          <a:solidFill>
            <a:srgbClr val="9A83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286;p11">
            <a:extLst>
              <a:ext uri="{FF2B5EF4-FFF2-40B4-BE49-F238E27FC236}">
                <a16:creationId xmlns:a16="http://schemas.microsoft.com/office/drawing/2014/main" id="{0189B12B-5AC4-D7D9-9D57-2651CBB757E5}"/>
              </a:ext>
            </a:extLst>
          </p:cNvPr>
          <p:cNvSpPr/>
          <p:nvPr/>
        </p:nvSpPr>
        <p:spPr>
          <a:xfrm rot="5400000">
            <a:off x="4514204" y="4092339"/>
            <a:ext cx="304377" cy="430887"/>
          </a:xfrm>
          <a:prstGeom prst="downArrow">
            <a:avLst>
              <a:gd name="adj1" fmla="val 50000"/>
              <a:gd name="adj2" fmla="val 50000"/>
            </a:avLst>
          </a:prstGeom>
          <a:solidFill>
            <a:srgbClr val="6AA3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87;p11">
            <a:extLst>
              <a:ext uri="{FF2B5EF4-FFF2-40B4-BE49-F238E27FC236}">
                <a16:creationId xmlns:a16="http://schemas.microsoft.com/office/drawing/2014/main" id="{9269A0CE-DD81-971D-1515-850A992DDB87}"/>
              </a:ext>
            </a:extLst>
          </p:cNvPr>
          <p:cNvSpPr/>
          <p:nvPr/>
        </p:nvSpPr>
        <p:spPr>
          <a:xfrm rot="16200000">
            <a:off x="7437707" y="4083085"/>
            <a:ext cx="304377" cy="430887"/>
          </a:xfrm>
          <a:prstGeom prst="down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94;p11">
            <a:extLst>
              <a:ext uri="{FF2B5EF4-FFF2-40B4-BE49-F238E27FC236}">
                <a16:creationId xmlns:a16="http://schemas.microsoft.com/office/drawing/2014/main" id="{48FC7A20-C988-D591-A1FA-00BF739D96AC}"/>
              </a:ext>
            </a:extLst>
          </p:cNvPr>
          <p:cNvSpPr/>
          <p:nvPr/>
        </p:nvSpPr>
        <p:spPr>
          <a:xfrm>
            <a:off x="3616764" y="4499308"/>
            <a:ext cx="304377" cy="430887"/>
          </a:xfrm>
          <a:prstGeom prst="downArrow">
            <a:avLst>
              <a:gd name="adj1" fmla="val 50000"/>
              <a:gd name="adj2" fmla="val 50000"/>
            </a:avLst>
          </a:prstGeom>
          <a:solidFill>
            <a:srgbClr val="6AA3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3573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B13FC544-3691-ADEA-054F-E2DA31969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5FCB2A-273F-1F6F-7FB4-6120E8D18837}"/>
              </a:ext>
            </a:extLst>
          </p:cNvPr>
          <p:cNvSpPr>
            <a:spLocks noGrp="1"/>
          </p:cNvSpPr>
          <p:nvPr>
            <p:ph type="subTitle" idx="1"/>
          </p:nvPr>
        </p:nvSpPr>
        <p:spPr>
          <a:xfrm>
            <a:off x="2099187" y="3429000"/>
            <a:ext cx="7993626" cy="1610721"/>
          </a:xfrm>
        </p:spPr>
        <p:txBody>
          <a:bodyPr>
            <a:noAutofit/>
          </a:bodyPr>
          <a:lstStyle/>
          <a:p>
            <a:r>
              <a:rPr lang="el-GR" b="1" dirty="0">
                <a:solidFill>
                  <a:srgbClr val="1DA6AC"/>
                </a:solidFill>
                <a:latin typeface="Roboto" panose="02000000000000000000" pitchFamily="2" charset="0"/>
                <a:ea typeface="Roboto" panose="02000000000000000000" pitchFamily="2" charset="0"/>
              </a:rPr>
              <a:t>Βασική Δράση 1 </a:t>
            </a:r>
            <a:endParaRPr lang="en-GB" b="1" dirty="0">
              <a:solidFill>
                <a:srgbClr val="1DA6AC"/>
              </a:solidFill>
              <a:latin typeface="Roboto" panose="02000000000000000000" pitchFamily="2" charset="0"/>
              <a:ea typeface="Roboto" panose="02000000000000000000" pitchFamily="2" charset="0"/>
            </a:endParaRPr>
          </a:p>
          <a:p>
            <a:r>
              <a:rPr lang="el-GR" b="1" dirty="0">
                <a:solidFill>
                  <a:srgbClr val="1DA6AC"/>
                </a:solidFill>
                <a:latin typeface="Roboto" panose="02000000000000000000" pitchFamily="2" charset="0"/>
                <a:ea typeface="Roboto" panose="02000000000000000000" pitchFamily="2" charset="0"/>
              </a:rPr>
              <a:t>Τομέας Αθλητισμού ΚΑ182</a:t>
            </a:r>
            <a:endParaRPr lang="en-GB" b="1" dirty="0">
              <a:solidFill>
                <a:srgbClr val="1DA6AC"/>
              </a:solidFill>
              <a:latin typeface="Roboto" panose="02000000000000000000" pitchFamily="2" charset="0"/>
              <a:ea typeface="Roboto" panose="02000000000000000000" pitchFamily="2" charset="0"/>
            </a:endParaRPr>
          </a:p>
          <a:p>
            <a:r>
              <a:rPr lang="el-GR" b="1" dirty="0">
                <a:solidFill>
                  <a:schemeClr val="tx1">
                    <a:lumMod val="75000"/>
                    <a:lumOff val="25000"/>
                  </a:schemeClr>
                </a:solidFill>
                <a:latin typeface="Roboto" panose="02000000000000000000" pitchFamily="2" charset="0"/>
                <a:ea typeface="Roboto" panose="02000000000000000000" pitchFamily="2" charset="0"/>
              </a:rPr>
              <a:t>Ημερίδα Πληροφόρησης | Info </a:t>
            </a:r>
            <a:r>
              <a:rPr lang="el-GR" b="1" dirty="0" err="1">
                <a:solidFill>
                  <a:schemeClr val="tx1">
                    <a:lumMod val="75000"/>
                    <a:lumOff val="25000"/>
                  </a:schemeClr>
                </a:solidFill>
                <a:latin typeface="Roboto" panose="02000000000000000000" pitchFamily="2" charset="0"/>
                <a:ea typeface="Roboto" panose="02000000000000000000" pitchFamily="2" charset="0"/>
              </a:rPr>
              <a:t>Day</a:t>
            </a:r>
            <a:r>
              <a:rPr lang="el-GR" b="1" dirty="0">
                <a:solidFill>
                  <a:schemeClr val="tx1">
                    <a:lumMod val="75000"/>
                    <a:lumOff val="25000"/>
                  </a:schemeClr>
                </a:solidFill>
                <a:latin typeface="Roboto" panose="02000000000000000000" pitchFamily="2" charset="0"/>
                <a:ea typeface="Roboto" panose="02000000000000000000" pitchFamily="2" charset="0"/>
              </a:rPr>
              <a:t> 2025</a:t>
            </a:r>
            <a:endParaRPr lang="el-GR" b="1" dirty="0">
              <a:solidFill>
                <a:srgbClr val="1DA6AC"/>
              </a:solidFill>
              <a:latin typeface="Roboto" panose="02000000000000000000" pitchFamily="2" charset="0"/>
              <a:ea typeface="Roboto" panose="02000000000000000000" pitchFamily="2" charset="0"/>
            </a:endParaRPr>
          </a:p>
          <a:p>
            <a:r>
              <a:rPr lang="en-GB" sz="1800" dirty="0">
                <a:latin typeface="Roboto" panose="02000000000000000000" pitchFamily="2" charset="0"/>
                <a:ea typeface="Roboto" panose="02000000000000000000" pitchFamily="2" charset="0"/>
              </a:rPr>
              <a:t>05.12.2024</a:t>
            </a:r>
            <a:endParaRPr lang="en-CY" sz="18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7263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Προθεσμία Υποβολής Αιτήσεων 2025</a:t>
            </a:r>
            <a:endParaRPr lang="en-CY" sz="3600" b="1" dirty="0">
              <a:latin typeface="Roboto" panose="02000000000000000000" pitchFamily="2" charset="0"/>
              <a:ea typeface="Roboto" panose="02000000000000000000" pitchFamily="2" charset="0"/>
            </a:endParaRPr>
          </a:p>
        </p:txBody>
      </p:sp>
      <p:sp>
        <p:nvSpPr>
          <p:cNvPr id="5" name="Rectangle: Rounded Corners 4">
            <a:extLst>
              <a:ext uri="{FF2B5EF4-FFF2-40B4-BE49-F238E27FC236}">
                <a16:creationId xmlns:a16="http://schemas.microsoft.com/office/drawing/2014/main" id="{BC6432D0-9AD9-7F1A-CD77-69DF96EAFFE3}"/>
              </a:ext>
            </a:extLst>
          </p:cNvPr>
          <p:cNvSpPr/>
          <p:nvPr/>
        </p:nvSpPr>
        <p:spPr>
          <a:xfrm>
            <a:off x="5513222" y="2466566"/>
            <a:ext cx="4517797" cy="2041090"/>
          </a:xfrm>
          <a:prstGeom prst="roundRect">
            <a:avLst/>
          </a:prstGeom>
          <a:solidFill>
            <a:srgbClr val="1DA6AC"/>
          </a:solidFill>
          <a:ln>
            <a:solidFill>
              <a:srgbClr val="1DA6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chemeClr val="lt1"/>
                </a:solidFill>
                <a:ea typeface="Open Sans"/>
                <a:cs typeface="Open Sans"/>
                <a:sym typeface="Open Sans"/>
              </a:rPr>
              <a:t>12 Φεβρουαρίου 2025 </a:t>
            </a:r>
          </a:p>
          <a:p>
            <a:pPr algn="ctr"/>
            <a:r>
              <a:rPr lang="el-GR" sz="3200" b="1" dirty="0">
                <a:solidFill>
                  <a:schemeClr val="lt1"/>
                </a:solidFill>
                <a:ea typeface="Open Sans"/>
                <a:cs typeface="Open Sans"/>
                <a:sym typeface="Open Sans"/>
              </a:rPr>
              <a:t>1 μ.μ. ώρα Κύπρου</a:t>
            </a:r>
          </a:p>
        </p:txBody>
      </p:sp>
      <p:sp>
        <p:nvSpPr>
          <p:cNvPr id="7" name="Google Shape;605;p37">
            <a:extLst>
              <a:ext uri="{FF2B5EF4-FFF2-40B4-BE49-F238E27FC236}">
                <a16:creationId xmlns:a16="http://schemas.microsoft.com/office/drawing/2014/main" id="{EA323143-ED3C-B57F-1BB7-B876ADE69147}"/>
              </a:ext>
            </a:extLst>
          </p:cNvPr>
          <p:cNvSpPr txBox="1"/>
          <p:nvPr/>
        </p:nvSpPr>
        <p:spPr>
          <a:xfrm>
            <a:off x="2488728" y="3655973"/>
            <a:ext cx="127731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600" b="1" u="sng" dirty="0">
                <a:solidFill>
                  <a:srgbClr val="009999"/>
                </a:solidFill>
                <a:ea typeface="Calibri"/>
                <a:cs typeface="Calibri"/>
                <a:sym typeface="Calibri"/>
                <a:hlinkClick r:id="rId4">
                  <a:extLst>
                    <a:ext uri="{A12FA001-AC4F-418D-AE19-62706E023703}">
                      <ahyp:hlinkClr xmlns:ahyp="http://schemas.microsoft.com/office/drawing/2018/hyperlinkcolor" val="tx"/>
                    </a:ext>
                  </a:extLst>
                </a:hlinkClick>
              </a:rPr>
              <a:t>ΕΔΩ</a:t>
            </a:r>
            <a:endParaRPr sz="3600" b="1" dirty="0">
              <a:solidFill>
                <a:srgbClr val="009999"/>
              </a:solidFill>
              <a:ea typeface="Calibri"/>
              <a:cs typeface="Calibri"/>
              <a:sym typeface="Calibri"/>
            </a:endParaRPr>
          </a:p>
        </p:txBody>
      </p:sp>
      <p:sp>
        <p:nvSpPr>
          <p:cNvPr id="8" name="Google Shape;602;p37">
            <a:extLst>
              <a:ext uri="{FF2B5EF4-FFF2-40B4-BE49-F238E27FC236}">
                <a16:creationId xmlns:a16="http://schemas.microsoft.com/office/drawing/2014/main" id="{2E660993-2F99-BB26-ABE2-B4D0FDA0E503}"/>
              </a:ext>
            </a:extLst>
          </p:cNvPr>
          <p:cNvSpPr txBox="1"/>
          <p:nvPr/>
        </p:nvSpPr>
        <p:spPr>
          <a:xfrm>
            <a:off x="925833" y="2518073"/>
            <a:ext cx="4403100" cy="1137900"/>
          </a:xfrm>
          <a:prstGeom prst="rect">
            <a:avLst/>
          </a:prstGeom>
          <a:noFill/>
          <a:ln>
            <a:noFill/>
          </a:ln>
        </p:spPr>
        <p:txBody>
          <a:bodyPr spcFirstLastPara="1" wrap="square" lIns="0" tIns="0" rIns="0" bIns="0" anchor="t" anchorCtr="0">
            <a:spAutoFit/>
          </a:bodyPr>
          <a:lstStyle/>
          <a:p>
            <a:pPr marL="0" marR="0" lvl="0" indent="0" algn="ctr" rtl="0">
              <a:lnSpc>
                <a:spcPct val="98982"/>
              </a:lnSpc>
              <a:spcBef>
                <a:spcPts val="0"/>
              </a:spcBef>
              <a:spcAft>
                <a:spcPts val="0"/>
              </a:spcAft>
              <a:buNone/>
            </a:pPr>
            <a:r>
              <a:rPr lang="el-GR" sz="3734" b="1" dirty="0">
                <a:solidFill>
                  <a:srgbClr val="009999"/>
                </a:solidFill>
                <a:ea typeface="Arial"/>
                <a:cs typeface="Arial"/>
                <a:sym typeface="Arial"/>
              </a:rPr>
              <a:t>ΥΠΟΒΟΛΗ ΑΙΤΗΣΕΩΝ</a:t>
            </a:r>
            <a:endParaRPr sz="3734" b="1" dirty="0">
              <a:solidFill>
                <a:srgbClr val="009999"/>
              </a:solidFill>
              <a:ea typeface="Arial"/>
              <a:cs typeface="Arial"/>
              <a:sym typeface="Arial"/>
            </a:endParaRPr>
          </a:p>
        </p:txBody>
      </p:sp>
    </p:spTree>
    <p:extLst>
      <p:ext uri="{BB962C8B-B14F-4D97-AF65-F5344CB8AC3E}">
        <p14:creationId xmlns:p14="http://schemas.microsoft.com/office/powerpoint/2010/main" val="2826397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Χρήσιμοι </a:t>
            </a:r>
            <a:r>
              <a:rPr lang="el-GR" sz="3600" b="1" dirty="0" err="1">
                <a:latin typeface="Roboto" panose="02000000000000000000" pitchFamily="2" charset="0"/>
                <a:ea typeface="Roboto" panose="02000000000000000000" pitchFamily="2" charset="0"/>
              </a:rPr>
              <a:t>Συνδέσμοι</a:t>
            </a:r>
            <a:endParaRPr lang="en-CY" sz="3600" b="1" dirty="0">
              <a:latin typeface="Roboto" panose="02000000000000000000" pitchFamily="2" charset="0"/>
              <a:ea typeface="Roboto" panose="02000000000000000000" pitchFamily="2" charset="0"/>
            </a:endParaRPr>
          </a:p>
        </p:txBody>
      </p:sp>
      <p:sp>
        <p:nvSpPr>
          <p:cNvPr id="8" name="Free-form: Shape 7">
            <a:extLst>
              <a:ext uri="{FF2B5EF4-FFF2-40B4-BE49-F238E27FC236}">
                <a16:creationId xmlns:a16="http://schemas.microsoft.com/office/drawing/2014/main" id="{1857803C-9C9D-5D1B-90E2-10BC229EF848}"/>
              </a:ext>
            </a:extLst>
          </p:cNvPr>
          <p:cNvSpPr/>
          <p:nvPr/>
        </p:nvSpPr>
        <p:spPr>
          <a:xfrm>
            <a:off x="1609289" y="2199190"/>
            <a:ext cx="8973421" cy="2986268"/>
          </a:xfrm>
          <a:custGeom>
            <a:avLst/>
            <a:gdLst>
              <a:gd name="connsiteX0" fmla="*/ 0 w 2079484"/>
              <a:gd name="connsiteY0" fmla="*/ 155590 h 933522"/>
              <a:gd name="connsiteX1" fmla="*/ 155590 w 2079484"/>
              <a:gd name="connsiteY1" fmla="*/ 0 h 933522"/>
              <a:gd name="connsiteX2" fmla="*/ 1923894 w 2079484"/>
              <a:gd name="connsiteY2" fmla="*/ 0 h 933522"/>
              <a:gd name="connsiteX3" fmla="*/ 2079484 w 2079484"/>
              <a:gd name="connsiteY3" fmla="*/ 155590 h 933522"/>
              <a:gd name="connsiteX4" fmla="*/ 2079484 w 2079484"/>
              <a:gd name="connsiteY4" fmla="*/ 777932 h 933522"/>
              <a:gd name="connsiteX5" fmla="*/ 1923894 w 2079484"/>
              <a:gd name="connsiteY5" fmla="*/ 933522 h 933522"/>
              <a:gd name="connsiteX6" fmla="*/ 155590 w 2079484"/>
              <a:gd name="connsiteY6" fmla="*/ 933522 h 933522"/>
              <a:gd name="connsiteX7" fmla="*/ 0 w 2079484"/>
              <a:gd name="connsiteY7" fmla="*/ 777932 h 933522"/>
              <a:gd name="connsiteX8" fmla="*/ 0 w 2079484"/>
              <a:gd name="connsiteY8" fmla="*/ 155590 h 9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9484" h="933522">
                <a:moveTo>
                  <a:pt x="0" y="155590"/>
                </a:moveTo>
                <a:cubicBezTo>
                  <a:pt x="0" y="69660"/>
                  <a:pt x="69660" y="0"/>
                  <a:pt x="155590" y="0"/>
                </a:cubicBezTo>
                <a:lnTo>
                  <a:pt x="1923894" y="0"/>
                </a:lnTo>
                <a:cubicBezTo>
                  <a:pt x="2009824" y="0"/>
                  <a:pt x="2079484" y="69660"/>
                  <a:pt x="2079484" y="155590"/>
                </a:cubicBezTo>
                <a:lnTo>
                  <a:pt x="2079484" y="777932"/>
                </a:lnTo>
                <a:cubicBezTo>
                  <a:pt x="2079484" y="863862"/>
                  <a:pt x="2009824" y="933522"/>
                  <a:pt x="1923894" y="933522"/>
                </a:cubicBezTo>
                <a:lnTo>
                  <a:pt x="155590" y="933522"/>
                </a:lnTo>
                <a:cubicBezTo>
                  <a:pt x="69660" y="933522"/>
                  <a:pt x="0" y="863862"/>
                  <a:pt x="0" y="777932"/>
                </a:cubicBezTo>
                <a:lnTo>
                  <a:pt x="0" y="155590"/>
                </a:lnTo>
                <a:close/>
              </a:path>
            </a:pathLst>
          </a:custGeom>
          <a:gradFill flip="none" rotWithShape="1">
            <a:gsLst>
              <a:gs pos="0">
                <a:srgbClr val="1DA6AC">
                  <a:tint val="66000"/>
                  <a:satMod val="160000"/>
                </a:srgbClr>
              </a:gs>
              <a:gs pos="50000">
                <a:srgbClr val="1DA6AC">
                  <a:tint val="44500"/>
                  <a:satMod val="160000"/>
                </a:srgbClr>
              </a:gs>
              <a:gs pos="100000">
                <a:srgbClr val="1DA6AC">
                  <a:tint val="23500"/>
                  <a:satMod val="160000"/>
                </a:srgbClr>
              </a:gs>
            </a:gsLst>
            <a:lin ang="54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shade val="80000"/>
              <a:hueOff val="0"/>
              <a:satOff val="0"/>
              <a:lumOff val="0"/>
              <a:alphaOff val="0"/>
            </a:schemeClr>
          </a:fillRef>
          <a:effectRef idx="1">
            <a:schemeClr val="accent4">
              <a:shade val="80000"/>
              <a:hueOff val="0"/>
              <a:satOff val="0"/>
              <a:lumOff val="0"/>
              <a:alphaOff val="0"/>
            </a:schemeClr>
          </a:effectRef>
          <a:fontRef idx="minor">
            <a:schemeClr val="dk1"/>
          </a:fontRef>
        </p:style>
        <p:txBody>
          <a:bodyPr spcFirstLastPara="0" vert="horz" wrap="square" lIns="114151" tIns="79861" rIns="114151" bIns="79861" numCol="1" spcCol="1270" anchor="ctr" anchorCtr="0">
            <a:noAutofit/>
          </a:bodyPr>
          <a:lstStyle/>
          <a:p>
            <a:pPr marL="285750" indent="-285750" algn="l">
              <a:buClr>
                <a:srgbClr val="1DA6AC"/>
              </a:buClr>
              <a:buFont typeface="Wingdings" panose="05000000000000000000" pitchFamily="2" charset="2"/>
              <a:buChar char="Ø"/>
            </a:pPr>
            <a:r>
              <a:rPr lang="el-GR" sz="1600" b="1" dirty="0">
                <a:solidFill>
                  <a:schemeClr val="accent5"/>
                </a:solidFill>
                <a:hlinkClick r:id="rId4">
                  <a:extLst>
                    <a:ext uri="{A12FA001-AC4F-418D-AE19-62706E023703}">
                      <ahyp:hlinkClr xmlns:ahyp="http://schemas.microsoft.com/office/drawing/2018/hyperlinkcolor" val="tx"/>
                    </a:ext>
                  </a:extLst>
                </a:hlinkClick>
              </a:rPr>
              <a:t>ΟΔΗΓΟΣ ΠΡΟΓΡΑΜΜΑΤΟΣ 2025</a:t>
            </a:r>
            <a:endParaRPr lang="el-GR" sz="1600" b="1" dirty="0">
              <a:solidFill>
                <a:schemeClr val="accent5"/>
              </a:solidFill>
            </a:endParaRPr>
          </a:p>
          <a:p>
            <a:pPr marL="285750" indent="-285750" algn="l">
              <a:buClr>
                <a:srgbClr val="1DA6AC"/>
              </a:buClr>
              <a:buFont typeface="Wingdings" panose="05000000000000000000" pitchFamily="2" charset="2"/>
              <a:buChar char="Ø"/>
            </a:pPr>
            <a:endParaRPr lang="el-GR" sz="1600" b="1" dirty="0">
              <a:solidFill>
                <a:schemeClr val="accent5"/>
              </a:solidFill>
            </a:endParaRPr>
          </a:p>
          <a:p>
            <a:pPr marL="285750" indent="-285750" algn="l">
              <a:buClr>
                <a:srgbClr val="1DA6AC"/>
              </a:buClr>
              <a:buFont typeface="Wingdings" panose="05000000000000000000" pitchFamily="2" charset="2"/>
              <a:buChar char="Ø"/>
            </a:pPr>
            <a:r>
              <a:rPr lang="el-GR" sz="1600" b="1" dirty="0">
                <a:solidFill>
                  <a:schemeClr val="accent5"/>
                </a:solidFill>
                <a:hlinkClick r:id="rId5">
                  <a:extLst>
                    <a:ext uri="{A12FA001-AC4F-418D-AE19-62706E023703}">
                      <ahyp:hlinkClr xmlns:ahyp="http://schemas.microsoft.com/office/drawing/2018/hyperlinkcolor" val="tx"/>
                    </a:ext>
                  </a:extLst>
                </a:hlinkClick>
              </a:rPr>
              <a:t>ΣΤΡΑΤΗΓΙΚΗ ΤΟΥ ΙΔΕΠ ΔΙΑ ΒΙΟΥ ΜΑΘΗΣΗΣ ΓΙΑ ΤΗΝ ΕΝΤΑΞΗ ΚΑΙ ΤΗΝ ΠΟΛΥΜΟΡΦΙΑ</a:t>
            </a:r>
            <a:endParaRPr lang="el-GR" sz="1600" b="1" dirty="0">
              <a:solidFill>
                <a:schemeClr val="accent5"/>
              </a:solidFill>
            </a:endParaRPr>
          </a:p>
          <a:p>
            <a:pPr marL="285750" indent="-285750" algn="l">
              <a:buClr>
                <a:srgbClr val="1DA6AC"/>
              </a:buClr>
              <a:buFont typeface="Wingdings" panose="05000000000000000000" pitchFamily="2" charset="2"/>
              <a:buChar char="Ø"/>
            </a:pPr>
            <a:endParaRPr lang="el-GR" sz="1600" b="1" dirty="0">
              <a:solidFill>
                <a:schemeClr val="accent5"/>
              </a:solidFill>
            </a:endParaRPr>
          </a:p>
          <a:p>
            <a:pPr marL="285750" indent="-285750" algn="l">
              <a:buClr>
                <a:srgbClr val="1DA6AC"/>
              </a:buClr>
              <a:buFont typeface="Wingdings" panose="05000000000000000000" pitchFamily="2" charset="2"/>
              <a:buChar char="Ø"/>
            </a:pPr>
            <a:r>
              <a:rPr lang="en-GB" sz="1600" b="1" dirty="0">
                <a:solidFill>
                  <a:schemeClr val="accent5"/>
                </a:solidFill>
                <a:hlinkClick r:id="rId6">
                  <a:extLst>
                    <a:ext uri="{A12FA001-AC4F-418D-AE19-62706E023703}">
                      <ahyp:hlinkClr xmlns:ahyp="http://schemas.microsoft.com/office/drawing/2018/hyperlinkcolor" val="tx"/>
                    </a:ext>
                  </a:extLst>
                </a:hlinkClick>
              </a:rPr>
              <a:t>PROJECT RESULTS PLATFORM (</a:t>
            </a:r>
            <a:r>
              <a:rPr lang="el-GR" sz="1600" b="1" dirty="0">
                <a:solidFill>
                  <a:schemeClr val="accent5"/>
                </a:solidFill>
                <a:hlinkClick r:id="rId6">
                  <a:extLst>
                    <a:ext uri="{A12FA001-AC4F-418D-AE19-62706E023703}">
                      <ahyp:hlinkClr xmlns:ahyp="http://schemas.microsoft.com/office/drawing/2018/hyperlinkcolor" val="tx"/>
                    </a:ext>
                  </a:extLst>
                </a:hlinkClick>
              </a:rPr>
              <a:t>ΓΙΑ ΠΑΡΑΔΕΙΓΜΑΤΑ ΣΧΕΔΙΩΝ)</a:t>
            </a:r>
            <a:endParaRPr lang="el-GR" sz="1600" b="1" dirty="0">
              <a:solidFill>
                <a:schemeClr val="accent5"/>
              </a:solidFill>
            </a:endParaRPr>
          </a:p>
          <a:p>
            <a:pPr marL="285750" indent="-285750" algn="l">
              <a:buClr>
                <a:srgbClr val="1DA6AC"/>
              </a:buClr>
              <a:buFont typeface="Wingdings" panose="05000000000000000000" pitchFamily="2" charset="2"/>
              <a:buChar char="Ø"/>
            </a:pPr>
            <a:endParaRPr lang="el-GR" sz="1600" b="1" dirty="0">
              <a:solidFill>
                <a:schemeClr val="accent5"/>
              </a:solidFill>
            </a:endParaRPr>
          </a:p>
          <a:p>
            <a:pPr marL="285750" indent="-285750" algn="l">
              <a:buClr>
                <a:srgbClr val="1DA6AC"/>
              </a:buClr>
              <a:buFont typeface="Wingdings" panose="05000000000000000000" pitchFamily="2" charset="2"/>
              <a:buChar char="Ø"/>
            </a:pPr>
            <a:r>
              <a:rPr lang="el-GR" sz="1600" b="1" dirty="0">
                <a:solidFill>
                  <a:schemeClr val="accent5"/>
                </a:solidFill>
                <a:hlinkClick r:id="rId7">
                  <a:extLst>
                    <a:ext uri="{A12FA001-AC4F-418D-AE19-62706E023703}">
                      <ahyp:hlinkClr xmlns:ahyp="http://schemas.microsoft.com/office/drawing/2018/hyperlinkcolor" val="tx"/>
                    </a:ext>
                  </a:extLst>
                </a:hlinkClick>
              </a:rPr>
              <a:t>ΙΣΤΟΣΕΛΙΔΑ ΤΟΥ ΙΔΕΠ ΔΙΑ ΒΙΟΥ ΜΑΘΗΣΗΣ</a:t>
            </a:r>
            <a:endParaRPr lang="el-GR" sz="1600" b="1" dirty="0">
              <a:solidFill>
                <a:schemeClr val="accent5"/>
              </a:solidFill>
            </a:endParaRPr>
          </a:p>
        </p:txBody>
      </p:sp>
    </p:spTree>
    <p:extLst>
      <p:ext uri="{BB962C8B-B14F-4D97-AF65-F5344CB8AC3E}">
        <p14:creationId xmlns:p14="http://schemas.microsoft.com/office/powerpoint/2010/main" val="3102293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Επικοινωνία με την Εθνική Υπηρεσία</a:t>
            </a:r>
            <a:endParaRPr lang="en-CY" sz="3600" b="1" dirty="0">
              <a:latin typeface="Roboto" panose="02000000000000000000" pitchFamily="2" charset="0"/>
              <a:ea typeface="Roboto" panose="02000000000000000000" pitchFamily="2" charset="0"/>
            </a:endParaRPr>
          </a:p>
        </p:txBody>
      </p:sp>
      <p:sp>
        <p:nvSpPr>
          <p:cNvPr id="9" name="Free-form: Shape 8">
            <a:extLst>
              <a:ext uri="{FF2B5EF4-FFF2-40B4-BE49-F238E27FC236}">
                <a16:creationId xmlns:a16="http://schemas.microsoft.com/office/drawing/2014/main" id="{D6CA383F-82C5-04D9-4D6C-EF0B7F26BBD4}"/>
              </a:ext>
            </a:extLst>
          </p:cNvPr>
          <p:cNvSpPr/>
          <p:nvPr/>
        </p:nvSpPr>
        <p:spPr>
          <a:xfrm>
            <a:off x="3127093" y="2147276"/>
            <a:ext cx="5937812" cy="3428995"/>
          </a:xfrm>
          <a:custGeom>
            <a:avLst/>
            <a:gdLst>
              <a:gd name="connsiteX0" fmla="*/ 0 w 2079484"/>
              <a:gd name="connsiteY0" fmla="*/ 155590 h 933522"/>
              <a:gd name="connsiteX1" fmla="*/ 155590 w 2079484"/>
              <a:gd name="connsiteY1" fmla="*/ 0 h 933522"/>
              <a:gd name="connsiteX2" fmla="*/ 1923894 w 2079484"/>
              <a:gd name="connsiteY2" fmla="*/ 0 h 933522"/>
              <a:gd name="connsiteX3" fmla="*/ 2079484 w 2079484"/>
              <a:gd name="connsiteY3" fmla="*/ 155590 h 933522"/>
              <a:gd name="connsiteX4" fmla="*/ 2079484 w 2079484"/>
              <a:gd name="connsiteY4" fmla="*/ 777932 h 933522"/>
              <a:gd name="connsiteX5" fmla="*/ 1923894 w 2079484"/>
              <a:gd name="connsiteY5" fmla="*/ 933522 h 933522"/>
              <a:gd name="connsiteX6" fmla="*/ 155590 w 2079484"/>
              <a:gd name="connsiteY6" fmla="*/ 933522 h 933522"/>
              <a:gd name="connsiteX7" fmla="*/ 0 w 2079484"/>
              <a:gd name="connsiteY7" fmla="*/ 777932 h 933522"/>
              <a:gd name="connsiteX8" fmla="*/ 0 w 2079484"/>
              <a:gd name="connsiteY8" fmla="*/ 155590 h 9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9484" h="933522">
                <a:moveTo>
                  <a:pt x="0" y="155590"/>
                </a:moveTo>
                <a:cubicBezTo>
                  <a:pt x="0" y="69660"/>
                  <a:pt x="69660" y="0"/>
                  <a:pt x="155590" y="0"/>
                </a:cubicBezTo>
                <a:lnTo>
                  <a:pt x="1923894" y="0"/>
                </a:lnTo>
                <a:cubicBezTo>
                  <a:pt x="2009824" y="0"/>
                  <a:pt x="2079484" y="69660"/>
                  <a:pt x="2079484" y="155590"/>
                </a:cubicBezTo>
                <a:lnTo>
                  <a:pt x="2079484" y="777932"/>
                </a:lnTo>
                <a:cubicBezTo>
                  <a:pt x="2079484" y="863862"/>
                  <a:pt x="2009824" y="933522"/>
                  <a:pt x="1923894" y="933522"/>
                </a:cubicBezTo>
                <a:lnTo>
                  <a:pt x="155590" y="933522"/>
                </a:lnTo>
                <a:cubicBezTo>
                  <a:pt x="69660" y="933522"/>
                  <a:pt x="0" y="863862"/>
                  <a:pt x="0" y="777932"/>
                </a:cubicBezTo>
                <a:lnTo>
                  <a:pt x="0" y="155590"/>
                </a:lnTo>
                <a:close/>
              </a:path>
            </a:pathLst>
          </a:custGeom>
          <a:gradFill flip="none" rotWithShape="1">
            <a:gsLst>
              <a:gs pos="0">
                <a:srgbClr val="1DA6AC">
                  <a:tint val="66000"/>
                  <a:satMod val="160000"/>
                </a:srgbClr>
              </a:gs>
              <a:gs pos="50000">
                <a:srgbClr val="1DA6AC">
                  <a:tint val="44500"/>
                  <a:satMod val="160000"/>
                </a:srgbClr>
              </a:gs>
              <a:gs pos="100000">
                <a:srgbClr val="1DA6AC">
                  <a:tint val="23500"/>
                  <a:satMod val="160000"/>
                </a:srgbClr>
              </a:gs>
            </a:gsLst>
            <a:lin ang="54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shade val="80000"/>
              <a:hueOff val="0"/>
              <a:satOff val="0"/>
              <a:lumOff val="0"/>
              <a:alphaOff val="0"/>
            </a:schemeClr>
          </a:fillRef>
          <a:effectRef idx="1">
            <a:schemeClr val="accent4">
              <a:shade val="80000"/>
              <a:hueOff val="0"/>
              <a:satOff val="0"/>
              <a:lumOff val="0"/>
              <a:alphaOff val="0"/>
            </a:schemeClr>
          </a:effectRef>
          <a:fontRef idx="minor">
            <a:schemeClr val="dk1"/>
          </a:fontRef>
        </p:style>
        <p:txBody>
          <a:bodyPr spcFirstLastPara="0" vert="horz" wrap="square" lIns="114151" tIns="79861" rIns="114151" bIns="79861" numCol="1" spcCol="1270" anchor="ctr" anchorCtr="0">
            <a:noAutofit/>
          </a:bodyPr>
          <a:lstStyle/>
          <a:p>
            <a:pPr algn="ctr"/>
            <a:endParaRPr lang="el-GR" sz="1400" i="1" dirty="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08A2849-B48D-4F53-0298-96788233F6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9810" y="3261424"/>
            <a:ext cx="1401542" cy="1200698"/>
          </a:xfrm>
          <a:prstGeom prst="rect">
            <a:avLst/>
          </a:prstGeom>
        </p:spPr>
      </p:pic>
      <p:sp>
        <p:nvSpPr>
          <p:cNvPr id="3" name="TextBox 14">
            <a:extLst>
              <a:ext uri="{FF2B5EF4-FFF2-40B4-BE49-F238E27FC236}">
                <a16:creationId xmlns:a16="http://schemas.microsoft.com/office/drawing/2014/main" id="{149C0C47-7C52-0A7D-6B5D-FF103D1553ED}"/>
              </a:ext>
            </a:extLst>
          </p:cNvPr>
          <p:cNvSpPr txBox="1"/>
          <p:nvPr/>
        </p:nvSpPr>
        <p:spPr>
          <a:xfrm>
            <a:off x="4792711" y="2920876"/>
            <a:ext cx="3734962" cy="2043380"/>
          </a:xfrm>
          <a:prstGeom prst="rect">
            <a:avLst/>
          </a:prstGeom>
        </p:spPr>
        <p:txBody>
          <a:bodyPr wrap="square" lIns="0" tIns="0" rIns="0" bIns="0" rtlCol="0" anchor="t">
            <a:spAutoFit/>
          </a:bodyPr>
          <a:lstStyle/>
          <a:p>
            <a:pPr lvl="2">
              <a:lnSpc>
                <a:spcPct val="105000"/>
              </a:lnSpc>
              <a:spcAft>
                <a:spcPts val="800"/>
              </a:spcAft>
            </a:pPr>
            <a:r>
              <a:rPr lang="el-GR" b="1" kern="100" dirty="0">
                <a:solidFill>
                  <a:schemeClr val="bg2">
                    <a:lumMod val="25000"/>
                  </a:schemeClr>
                </a:solidFill>
                <a:effectLst/>
                <a:ea typeface="Times New Roman" panose="02020603050405020304" pitchFamily="18" charset="0"/>
                <a:cs typeface="Times New Roman" panose="02020603050405020304" pitchFamily="18" charset="0"/>
              </a:rPr>
              <a:t>ΣΕΜΕΛΗ ΠΑΝΑΓΙΔΟΥ</a:t>
            </a:r>
          </a:p>
          <a:p>
            <a:pPr lvl="2">
              <a:lnSpc>
                <a:spcPct val="105000"/>
              </a:lnSpc>
              <a:spcAft>
                <a:spcPts val="800"/>
              </a:spcAft>
            </a:pPr>
            <a:r>
              <a:rPr lang="el-GR" kern="100" dirty="0">
                <a:solidFill>
                  <a:schemeClr val="bg2">
                    <a:lumMod val="25000"/>
                  </a:schemeClr>
                </a:solidFill>
                <a:effectLst/>
                <a:ea typeface="Times New Roman" panose="02020603050405020304" pitchFamily="18" charset="0"/>
                <a:cs typeface="Times New Roman" panose="02020603050405020304" pitchFamily="18" charset="0"/>
              </a:rPr>
              <a:t>Βασική Δράση 1: </a:t>
            </a:r>
            <a:r>
              <a:rPr lang="el-GR" kern="100" dirty="0">
                <a:solidFill>
                  <a:schemeClr val="bg2">
                    <a:lumMod val="25000"/>
                  </a:schemeClr>
                </a:solidFill>
                <a:ea typeface="Times New Roman" panose="02020603050405020304" pitchFamily="18" charset="0"/>
                <a:cs typeface="Times New Roman" panose="02020603050405020304" pitchFamily="18" charset="0"/>
              </a:rPr>
              <a:t>Αθλητισμός</a:t>
            </a:r>
            <a:r>
              <a:rPr lang="el-GR" kern="100" dirty="0">
                <a:solidFill>
                  <a:schemeClr val="bg2">
                    <a:lumMod val="25000"/>
                  </a:schemeClr>
                </a:solidFill>
                <a:effectLst/>
                <a:ea typeface="Times New Roman" panose="02020603050405020304" pitchFamily="18" charset="0"/>
                <a:cs typeface="Times New Roman" panose="02020603050405020304" pitchFamily="18" charset="0"/>
              </a:rPr>
              <a:t> &amp; </a:t>
            </a:r>
            <a:r>
              <a:rPr lang="el-GR" kern="100" dirty="0">
                <a:solidFill>
                  <a:schemeClr val="bg2">
                    <a:lumMod val="25000"/>
                  </a:schemeClr>
                </a:solidFill>
                <a:ea typeface="Times New Roman" panose="02020603050405020304" pitchFamily="18" charset="0"/>
                <a:cs typeface="Times New Roman" panose="02020603050405020304" pitchFamily="18" charset="0"/>
              </a:rPr>
              <a:t>Σεμινάρια Επαφών τομέας Νεολαίας</a:t>
            </a:r>
            <a:endParaRPr lang="el-GR" kern="100" dirty="0">
              <a:solidFill>
                <a:schemeClr val="bg2">
                  <a:lumMod val="25000"/>
                </a:schemeClr>
              </a:solidFill>
              <a:effectLst/>
              <a:ea typeface="Times New Roman" panose="02020603050405020304" pitchFamily="18" charset="0"/>
              <a:cs typeface="Times New Roman" panose="02020603050405020304" pitchFamily="18" charset="0"/>
            </a:endParaRPr>
          </a:p>
          <a:p>
            <a:pPr lvl="2">
              <a:lnSpc>
                <a:spcPct val="105000"/>
              </a:lnSpc>
              <a:spcAft>
                <a:spcPts val="800"/>
              </a:spcAft>
            </a:pPr>
            <a:r>
              <a:rPr lang="en-US" kern="100" dirty="0">
                <a:solidFill>
                  <a:schemeClr val="bg2">
                    <a:lumMod val="25000"/>
                  </a:schemeClr>
                </a:solidFill>
                <a:effectLst/>
                <a:ea typeface="Times New Roman" panose="02020603050405020304" pitchFamily="18" charset="0"/>
                <a:cs typeface="Times New Roman" panose="02020603050405020304" pitchFamily="18" charset="0"/>
              </a:rPr>
              <a:t>T: </a:t>
            </a:r>
            <a:r>
              <a:rPr lang="el-GR" kern="100" dirty="0">
                <a:solidFill>
                  <a:schemeClr val="bg2">
                    <a:lumMod val="25000"/>
                  </a:schemeClr>
                </a:solidFill>
                <a:effectLst/>
                <a:ea typeface="Times New Roman" panose="02020603050405020304" pitchFamily="18" charset="0"/>
                <a:cs typeface="Times New Roman" panose="02020603050405020304" pitchFamily="18" charset="0"/>
              </a:rPr>
              <a:t>22448846</a:t>
            </a:r>
            <a:endParaRPr lang="en-US" kern="100" dirty="0">
              <a:solidFill>
                <a:schemeClr val="bg2">
                  <a:lumMod val="25000"/>
                </a:schemeClr>
              </a:solidFill>
              <a:ea typeface="Times New Roman" panose="02020603050405020304" pitchFamily="18" charset="0"/>
              <a:cs typeface="Times New Roman" panose="02020603050405020304" pitchFamily="18" charset="0"/>
            </a:endParaRPr>
          </a:p>
          <a:p>
            <a:pPr lvl="2">
              <a:lnSpc>
                <a:spcPct val="105000"/>
              </a:lnSpc>
              <a:spcAft>
                <a:spcPts val="800"/>
              </a:spcAft>
            </a:pPr>
            <a:r>
              <a:rPr lang="en-GB" u="sng" dirty="0">
                <a:solidFill>
                  <a:srgbClr val="0000FF"/>
                </a:solidFill>
                <a:effectLst/>
                <a:latin typeface="Calibri" panose="020F0502020204030204" pitchFamily="34" charset="0"/>
                <a:ea typeface="Aptos" panose="020B0004020202020204" pitchFamily="34" charset="0"/>
                <a:hlinkClick r:id="rId5" tooltip="mailto:spanagidou@idep.org.cy"/>
              </a:rPr>
              <a:t>spanagidou@idep.org.cy</a:t>
            </a:r>
            <a:endParaRPr lang="en-US" b="1" kern="100" dirty="0">
              <a:solidFill>
                <a:schemeClr val="bg2">
                  <a:lumMod val="25000"/>
                </a:schemeClr>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55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envelope&#10;&#10;Description automatically generated with medium confidence">
            <a:extLst>
              <a:ext uri="{FF2B5EF4-FFF2-40B4-BE49-F238E27FC236}">
                <a16:creationId xmlns:a16="http://schemas.microsoft.com/office/drawing/2014/main" id="{270F6641-E1B4-D8A2-85C8-82B6A3EF8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n-GB" sz="3600" b="1" dirty="0">
                <a:latin typeface="Roboto" panose="02000000000000000000" pitchFamily="2" charset="0"/>
                <a:ea typeface="Roboto" panose="02000000000000000000" pitchFamily="2" charset="0"/>
              </a:rPr>
              <a:t>T</a:t>
            </a:r>
            <a:r>
              <a:rPr lang="el-GR" sz="3600" b="1" dirty="0">
                <a:latin typeface="Roboto" panose="02000000000000000000" pitchFamily="2" charset="0"/>
                <a:ea typeface="Roboto" panose="02000000000000000000" pitchFamily="2" charset="0"/>
              </a:rPr>
              <a:t>ί είναι το </a:t>
            </a:r>
            <a:r>
              <a:rPr lang="en-GB" sz="3600" b="1" dirty="0">
                <a:latin typeface="Roboto" panose="02000000000000000000" pitchFamily="2" charset="0"/>
                <a:ea typeface="Roboto" panose="02000000000000000000" pitchFamily="2" charset="0"/>
              </a:rPr>
              <a:t>Erasmus+</a:t>
            </a:r>
            <a:endParaRPr lang="en-CY" sz="3600" b="1" dirty="0">
              <a:latin typeface="Roboto" panose="02000000000000000000" pitchFamily="2" charset="0"/>
              <a:ea typeface="Roboto" panose="02000000000000000000" pitchFamily="2" charset="0"/>
            </a:endParaRPr>
          </a:p>
        </p:txBody>
      </p:sp>
      <p:sp>
        <p:nvSpPr>
          <p:cNvPr id="4" name="Rectangle: Rounded Corners 3">
            <a:extLst>
              <a:ext uri="{FF2B5EF4-FFF2-40B4-BE49-F238E27FC236}">
                <a16:creationId xmlns:a16="http://schemas.microsoft.com/office/drawing/2014/main" id="{69174938-34EF-F824-0876-C78C555DF024}"/>
              </a:ext>
            </a:extLst>
          </p:cNvPr>
          <p:cNvSpPr/>
          <p:nvPr/>
        </p:nvSpPr>
        <p:spPr>
          <a:xfrm>
            <a:off x="1745072" y="2430684"/>
            <a:ext cx="8701855" cy="2488557"/>
          </a:xfrm>
          <a:prstGeom prst="roundRect">
            <a:avLst/>
          </a:prstGeom>
          <a:noFill/>
          <a:ln w="28575">
            <a:solidFill>
              <a:srgbClr val="1DA6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dirty="0">
                <a:solidFill>
                  <a:schemeClr val="tx1"/>
                </a:solidFill>
              </a:rPr>
              <a:t>Πρόγραμμα της Ευρωπαϊκής Επιτροπής που αφορά τους τομείς: Εκπαίδευσης, Κατάρτισης, Νεολαίας, Αθλητισμού </a:t>
            </a:r>
          </a:p>
          <a:p>
            <a:pPr algn="ctr">
              <a:lnSpc>
                <a:spcPct val="150000"/>
              </a:lnSpc>
            </a:pPr>
            <a:r>
              <a:rPr lang="el-GR" dirty="0">
                <a:solidFill>
                  <a:schemeClr val="tx1"/>
                </a:solidFill>
              </a:rPr>
              <a:t>Συμβάλει στη </a:t>
            </a:r>
            <a:r>
              <a:rPr lang="el-GR" b="1" dirty="0">
                <a:solidFill>
                  <a:srgbClr val="1DA6AC"/>
                </a:solidFill>
              </a:rPr>
              <a:t>βιώσιμη ανάπτυξη, δημιουργία ποιοτικών θέσεων εργασίας, κοινωνική συνοχή, καινοτομία</a:t>
            </a:r>
            <a:r>
              <a:rPr lang="el-GR" dirty="0">
                <a:solidFill>
                  <a:schemeClr val="tx1"/>
                </a:solidFill>
              </a:rPr>
              <a:t>, την </a:t>
            </a:r>
            <a:r>
              <a:rPr lang="el-GR" b="1" dirty="0">
                <a:solidFill>
                  <a:srgbClr val="1DA6AC"/>
                </a:solidFill>
              </a:rPr>
              <a:t>ενίσχυση της ευρωπαϊκής ταυτότητας </a:t>
            </a:r>
            <a:r>
              <a:rPr lang="el-GR" dirty="0">
                <a:solidFill>
                  <a:schemeClr val="tx1"/>
                </a:solidFill>
              </a:rPr>
              <a:t>και την </a:t>
            </a:r>
            <a:r>
              <a:rPr lang="el-GR" b="1" dirty="0">
                <a:solidFill>
                  <a:srgbClr val="1DA6AC"/>
                </a:solidFill>
              </a:rPr>
              <a:t>ενεργό συμμετοχή στα κοινά και στις δημοκρατικές διαδικασίες. </a:t>
            </a:r>
          </a:p>
        </p:txBody>
      </p:sp>
    </p:spTree>
    <p:extLst>
      <p:ext uri="{BB962C8B-B14F-4D97-AF65-F5344CB8AC3E}">
        <p14:creationId xmlns:p14="http://schemas.microsoft.com/office/powerpoint/2010/main" val="180344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envelope&#10;&#10;Description automatically generated with medium confidence">
            <a:extLst>
              <a:ext uri="{FF2B5EF4-FFF2-40B4-BE49-F238E27FC236}">
                <a16:creationId xmlns:a16="http://schemas.microsoft.com/office/drawing/2014/main" id="{270F6641-E1B4-D8A2-85C8-82B6A3EF8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Δομή Προγράμματος</a:t>
            </a:r>
            <a:endParaRPr lang="en-CY" sz="3600" b="1" dirty="0">
              <a:latin typeface="Roboto" panose="02000000000000000000" pitchFamily="2" charset="0"/>
              <a:ea typeface="Roboto" panose="02000000000000000000" pitchFamily="2" charset="0"/>
            </a:endParaRPr>
          </a:p>
        </p:txBody>
      </p:sp>
      <p:grpSp>
        <p:nvGrpSpPr>
          <p:cNvPr id="11" name="Group 10">
            <a:extLst>
              <a:ext uri="{FF2B5EF4-FFF2-40B4-BE49-F238E27FC236}">
                <a16:creationId xmlns:a16="http://schemas.microsoft.com/office/drawing/2014/main" id="{0CB1AD33-C717-7DC3-2271-37E5DFDA61E3}"/>
              </a:ext>
            </a:extLst>
          </p:cNvPr>
          <p:cNvGrpSpPr/>
          <p:nvPr/>
        </p:nvGrpSpPr>
        <p:grpSpPr>
          <a:xfrm>
            <a:off x="402565" y="1956122"/>
            <a:ext cx="11386871" cy="4780344"/>
            <a:chOff x="495645" y="1355747"/>
            <a:chExt cx="11386871" cy="4862379"/>
          </a:xfrm>
          <a:solidFill>
            <a:srgbClr val="FFFFFF"/>
          </a:solidFill>
        </p:grpSpPr>
        <p:sp>
          <p:nvSpPr>
            <p:cNvPr id="2" name="Google Shape;151;p4">
              <a:extLst>
                <a:ext uri="{FF2B5EF4-FFF2-40B4-BE49-F238E27FC236}">
                  <a16:creationId xmlns:a16="http://schemas.microsoft.com/office/drawing/2014/main" id="{8215065D-2676-C75F-441C-CC580F9D7716}"/>
                </a:ext>
              </a:extLst>
            </p:cNvPr>
            <p:cNvSpPr/>
            <p:nvPr/>
          </p:nvSpPr>
          <p:spPr>
            <a:xfrm>
              <a:off x="495645" y="1379426"/>
              <a:ext cx="3185588" cy="4838700"/>
            </a:xfrm>
            <a:prstGeom prst="roundRect">
              <a:avLst>
                <a:gd name="adj" fmla="val 16667"/>
              </a:avLst>
            </a:prstGeom>
            <a:grpFill/>
            <a:ln w="12700" cap="flat" cmpd="sng">
              <a:solidFill>
                <a:srgbClr val="009999"/>
              </a:solidFill>
              <a:prstDash val="solid"/>
              <a:miter lim="800000"/>
              <a:headEnd type="none" w="sm" len="sm"/>
              <a:tailEnd type="none" w="sm" len="sm"/>
            </a:ln>
            <a:effectLst>
              <a:outerShdw dist="76200" dir="12840000" sx="103000" sy="103000" algn="ctr" rotWithShape="0">
                <a:srgbClr val="009999">
                  <a:alpha val="5098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l-GR" b="1" dirty="0">
                  <a:solidFill>
                    <a:srgbClr val="545454"/>
                  </a:solidFill>
                  <a:ea typeface="Calibri"/>
                  <a:cs typeface="Calibri"/>
                  <a:sym typeface="Calibri"/>
                </a:rPr>
                <a:t>Βασική Δράση 1</a:t>
              </a:r>
              <a:endParaRPr dirty="0"/>
            </a:p>
            <a:p>
              <a:pPr marL="285750" marR="0" lvl="0" indent="-285750" algn="l" rtl="0">
                <a:spcBef>
                  <a:spcPts val="1000"/>
                </a:spcBef>
                <a:spcAft>
                  <a:spcPts val="0"/>
                </a:spcAft>
                <a:buClr>
                  <a:srgbClr val="009999"/>
                </a:buClr>
                <a:buSzPts val="1750"/>
                <a:buFont typeface="Noto Sans Symbols"/>
                <a:buChar char="✔"/>
              </a:pPr>
              <a:r>
                <a:rPr lang="el-GR" b="1" dirty="0">
                  <a:solidFill>
                    <a:srgbClr val="1DA6AC"/>
                  </a:solidFill>
                  <a:ea typeface="Calibri"/>
                  <a:cs typeface="Calibri"/>
                  <a:sym typeface="Calibri"/>
                </a:rPr>
                <a:t>Μαθησιακή κινητικότητα ατόμων </a:t>
              </a:r>
              <a:r>
                <a:rPr lang="el-GR" dirty="0">
                  <a:solidFill>
                    <a:schemeClr val="tx1">
                      <a:lumMod val="75000"/>
                      <a:lumOff val="25000"/>
                    </a:schemeClr>
                  </a:solidFill>
                  <a:ea typeface="Calibri"/>
                  <a:cs typeface="Calibri"/>
                  <a:sym typeface="Calibri"/>
                </a:rPr>
                <a:t>στους τομείς της Εκπαίδευσης, Κατάρτισης, Νεολαίας και </a:t>
              </a:r>
              <a:r>
                <a:rPr lang="el-GR" b="1" dirty="0">
                  <a:solidFill>
                    <a:srgbClr val="1DA6AC"/>
                  </a:solidFill>
                  <a:ea typeface="Calibri"/>
                  <a:cs typeface="Calibri"/>
                  <a:sym typeface="Calibri"/>
                </a:rPr>
                <a:t>Αθλητισμού</a:t>
              </a:r>
              <a:endParaRPr b="1" dirty="0">
                <a:solidFill>
                  <a:srgbClr val="1DA6AC"/>
                </a:solidFill>
                <a:ea typeface="Calibri"/>
                <a:cs typeface="Calibri"/>
                <a:sym typeface="Calibri"/>
              </a:endParaRPr>
            </a:p>
            <a:p>
              <a:pPr marL="285750" marR="0" lvl="0" indent="-285750" algn="l" rtl="0">
                <a:spcBef>
                  <a:spcPts val="500"/>
                </a:spcBef>
                <a:spcAft>
                  <a:spcPts val="0"/>
                </a:spcAft>
                <a:buClr>
                  <a:srgbClr val="009999"/>
                </a:buClr>
                <a:buSzPts val="1750"/>
                <a:buFont typeface="Noto Sans Symbols"/>
                <a:buChar char="✔"/>
              </a:pPr>
              <a:r>
                <a:rPr lang="el-GR" dirty="0">
                  <a:solidFill>
                    <a:schemeClr val="tx1">
                      <a:lumMod val="75000"/>
                      <a:lumOff val="25000"/>
                    </a:schemeClr>
                  </a:solidFill>
                  <a:ea typeface="Calibri"/>
                  <a:cs typeface="Calibri"/>
                  <a:sym typeface="Calibri"/>
                </a:rPr>
                <a:t>Δραστηριότητες Συμμετοχής Νέων</a:t>
              </a:r>
              <a:endParaRPr dirty="0">
                <a:solidFill>
                  <a:schemeClr val="tx1">
                    <a:lumMod val="75000"/>
                    <a:lumOff val="25000"/>
                  </a:schemeClr>
                </a:solidFill>
              </a:endParaRPr>
            </a:p>
            <a:p>
              <a:pPr marL="285750" marR="0" lvl="0" indent="-285750" algn="l" rtl="0">
                <a:spcBef>
                  <a:spcPts val="500"/>
                </a:spcBef>
                <a:spcAft>
                  <a:spcPts val="0"/>
                </a:spcAft>
                <a:buClr>
                  <a:srgbClr val="545454"/>
                </a:buClr>
                <a:buSzPts val="1750"/>
                <a:buFont typeface="Noto Sans Symbols"/>
                <a:buChar char="✔"/>
              </a:pPr>
              <a:r>
                <a:rPr lang="el-GR" dirty="0">
                  <a:solidFill>
                    <a:schemeClr val="tx1">
                      <a:lumMod val="75000"/>
                      <a:lumOff val="25000"/>
                    </a:schemeClr>
                  </a:solidFill>
                  <a:ea typeface="Calibri"/>
                  <a:cs typeface="Calibri"/>
                  <a:sym typeface="Calibri"/>
                </a:rPr>
                <a:t>Discover EU – Δράση Ένταξης</a:t>
              </a:r>
              <a:endParaRPr dirty="0">
                <a:solidFill>
                  <a:schemeClr val="tx1">
                    <a:lumMod val="75000"/>
                    <a:lumOff val="25000"/>
                  </a:schemeClr>
                </a:solidFill>
              </a:endParaRPr>
            </a:p>
            <a:p>
              <a:pPr marL="285750" marR="0" lvl="0" indent="-285750" algn="l" rtl="0">
                <a:spcBef>
                  <a:spcPts val="500"/>
                </a:spcBef>
                <a:spcAft>
                  <a:spcPts val="0"/>
                </a:spcAft>
                <a:buClr>
                  <a:srgbClr val="545454"/>
                </a:buClr>
                <a:buSzPts val="1750"/>
                <a:buFont typeface="Noto Sans Symbols"/>
                <a:buChar char="✔"/>
              </a:pPr>
              <a:r>
                <a:rPr lang="el-GR" dirty="0">
                  <a:solidFill>
                    <a:schemeClr val="tx1">
                      <a:lumMod val="75000"/>
                      <a:lumOff val="25000"/>
                    </a:schemeClr>
                  </a:solidFill>
                  <a:ea typeface="Calibri"/>
                  <a:cs typeface="Calibri"/>
                  <a:sym typeface="Calibri"/>
                </a:rPr>
                <a:t>Εικονικές Ανταλλαγές στην τριτοβάθμια εκπαίδευση και τη νεολαία</a:t>
              </a:r>
              <a:endParaRPr dirty="0">
                <a:solidFill>
                  <a:schemeClr val="tx1">
                    <a:lumMod val="75000"/>
                    <a:lumOff val="25000"/>
                  </a:schemeClr>
                </a:solidFill>
                <a:ea typeface="Calibri"/>
                <a:cs typeface="Calibri"/>
                <a:sym typeface="Calibri"/>
              </a:endParaRPr>
            </a:p>
          </p:txBody>
        </p:sp>
        <p:sp>
          <p:nvSpPr>
            <p:cNvPr id="8" name="Google Shape;154;p4">
              <a:extLst>
                <a:ext uri="{FF2B5EF4-FFF2-40B4-BE49-F238E27FC236}">
                  <a16:creationId xmlns:a16="http://schemas.microsoft.com/office/drawing/2014/main" id="{C4534AFB-B2B2-712E-138A-78BA02DD798A}"/>
                </a:ext>
              </a:extLst>
            </p:cNvPr>
            <p:cNvSpPr/>
            <p:nvPr/>
          </p:nvSpPr>
          <p:spPr>
            <a:xfrm>
              <a:off x="9572744" y="1355747"/>
              <a:ext cx="2309772" cy="4838700"/>
            </a:xfrm>
            <a:prstGeom prst="roundRect">
              <a:avLst>
                <a:gd name="adj" fmla="val 16667"/>
              </a:avLst>
            </a:prstGeom>
            <a:grpFill/>
            <a:ln w="12700" cap="flat" cmpd="sng">
              <a:solidFill>
                <a:srgbClr val="80C421"/>
              </a:solidFill>
              <a:prstDash val="solid"/>
              <a:miter lim="800000"/>
              <a:headEnd type="none" w="sm" len="sm"/>
              <a:tailEnd type="none" w="sm" len="sm"/>
            </a:ln>
            <a:effectLst>
              <a:outerShdw dist="76200" dir="12840000" sx="103000" sy="103000" algn="ctr" rotWithShape="0">
                <a:srgbClr val="80C42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l-GR" b="1" dirty="0">
                  <a:solidFill>
                    <a:srgbClr val="545454"/>
                  </a:solidFill>
                  <a:ea typeface="Calibri"/>
                  <a:cs typeface="Calibri"/>
                  <a:sym typeface="Calibri"/>
                </a:rPr>
                <a:t>Δράσεις </a:t>
              </a:r>
              <a:r>
                <a:rPr lang="el-GR" b="1" dirty="0" err="1">
                  <a:solidFill>
                    <a:srgbClr val="545454"/>
                  </a:solidFill>
                  <a:ea typeface="Calibri"/>
                  <a:cs typeface="Calibri"/>
                  <a:sym typeface="Calibri"/>
                </a:rPr>
                <a:t>Jean</a:t>
              </a:r>
              <a:r>
                <a:rPr lang="el-GR" b="1" dirty="0">
                  <a:solidFill>
                    <a:srgbClr val="545454"/>
                  </a:solidFill>
                  <a:ea typeface="Calibri"/>
                  <a:cs typeface="Calibri"/>
                  <a:sym typeface="Calibri"/>
                </a:rPr>
                <a:t> </a:t>
              </a:r>
              <a:r>
                <a:rPr lang="el-GR" b="1" dirty="0" err="1">
                  <a:solidFill>
                    <a:srgbClr val="545454"/>
                  </a:solidFill>
                  <a:ea typeface="Calibri"/>
                  <a:cs typeface="Calibri"/>
                  <a:sym typeface="Calibri"/>
                </a:rPr>
                <a:t>Monnet</a:t>
              </a:r>
              <a:endParaRPr dirty="0"/>
            </a:p>
            <a:p>
              <a:pPr marL="285750" marR="0" lvl="0" indent="-285750" algn="l" rtl="0">
                <a:spcBef>
                  <a:spcPts val="1000"/>
                </a:spcBef>
                <a:spcAft>
                  <a:spcPts val="0"/>
                </a:spcAft>
                <a:buClr>
                  <a:srgbClr val="545454"/>
                </a:buClr>
                <a:buSzPts val="1750"/>
                <a:buFont typeface="Noto Sans Symbols"/>
                <a:buChar char="✔"/>
              </a:pPr>
              <a:r>
                <a:rPr lang="el-GR" dirty="0" err="1">
                  <a:solidFill>
                    <a:srgbClr val="545454"/>
                  </a:solidFill>
                  <a:ea typeface="Calibri"/>
                  <a:cs typeface="Calibri"/>
                  <a:sym typeface="Calibri"/>
                </a:rPr>
                <a:t>Jean</a:t>
              </a:r>
              <a:r>
                <a:rPr lang="el-GR" dirty="0">
                  <a:solidFill>
                    <a:srgbClr val="545454"/>
                  </a:solidFill>
                  <a:ea typeface="Calibri"/>
                  <a:cs typeface="Calibri"/>
                  <a:sym typeface="Calibri"/>
                </a:rPr>
                <a:t> </a:t>
              </a:r>
              <a:r>
                <a:rPr lang="el-GR" dirty="0" err="1">
                  <a:solidFill>
                    <a:srgbClr val="545454"/>
                  </a:solidFill>
                  <a:ea typeface="Calibri"/>
                  <a:cs typeface="Calibri"/>
                  <a:sym typeface="Calibri"/>
                </a:rPr>
                <a:t>Monnet</a:t>
              </a:r>
              <a:r>
                <a:rPr lang="el-GR" dirty="0">
                  <a:solidFill>
                    <a:srgbClr val="545454"/>
                  </a:solidFill>
                  <a:ea typeface="Calibri"/>
                  <a:cs typeface="Calibri"/>
                  <a:sym typeface="Calibri"/>
                </a:rPr>
                <a:t> στον τομέα της ανώτατης / τριτοβάθμιας εκπαίδευσης</a:t>
              </a:r>
              <a:endParaRPr dirty="0"/>
            </a:p>
            <a:p>
              <a:pPr marL="285750" marR="0" lvl="0" indent="-285750" algn="l" rtl="0">
                <a:spcBef>
                  <a:spcPts val="1000"/>
                </a:spcBef>
                <a:spcAft>
                  <a:spcPts val="0"/>
                </a:spcAft>
                <a:buClr>
                  <a:srgbClr val="545454"/>
                </a:buClr>
                <a:buSzPts val="1750"/>
                <a:buFont typeface="Noto Sans Symbols"/>
                <a:buChar char="✔"/>
              </a:pPr>
              <a:r>
                <a:rPr lang="el-GR" dirty="0" err="1">
                  <a:solidFill>
                    <a:srgbClr val="545454"/>
                  </a:solidFill>
                  <a:ea typeface="Calibri"/>
                  <a:cs typeface="Calibri"/>
                  <a:sym typeface="Calibri"/>
                </a:rPr>
                <a:t>Jean</a:t>
              </a:r>
              <a:r>
                <a:rPr lang="el-GR" dirty="0">
                  <a:solidFill>
                    <a:srgbClr val="545454"/>
                  </a:solidFill>
                  <a:ea typeface="Calibri"/>
                  <a:cs typeface="Calibri"/>
                  <a:sym typeface="Calibri"/>
                </a:rPr>
                <a:t> </a:t>
              </a:r>
              <a:r>
                <a:rPr lang="el-GR" dirty="0" err="1">
                  <a:solidFill>
                    <a:srgbClr val="545454"/>
                  </a:solidFill>
                  <a:ea typeface="Calibri"/>
                  <a:cs typeface="Calibri"/>
                  <a:sym typeface="Calibri"/>
                </a:rPr>
                <a:t>Monnet</a:t>
              </a:r>
              <a:r>
                <a:rPr lang="el-GR" dirty="0">
                  <a:solidFill>
                    <a:srgbClr val="545454"/>
                  </a:solidFill>
                  <a:ea typeface="Calibri"/>
                  <a:cs typeface="Calibri"/>
                  <a:sym typeface="Calibri"/>
                </a:rPr>
                <a:t> σε άλλους τομείς εκπαίδευσης και κατάρτισης</a:t>
              </a:r>
              <a:endParaRPr dirty="0">
                <a:solidFill>
                  <a:srgbClr val="545454"/>
                </a:solidFill>
                <a:ea typeface="Calibri"/>
                <a:cs typeface="Calibri"/>
                <a:sym typeface="Calibri"/>
              </a:endParaRPr>
            </a:p>
          </p:txBody>
        </p:sp>
        <p:sp>
          <p:nvSpPr>
            <p:cNvPr id="9" name="Google Shape;152;p4">
              <a:extLst>
                <a:ext uri="{FF2B5EF4-FFF2-40B4-BE49-F238E27FC236}">
                  <a16:creationId xmlns:a16="http://schemas.microsoft.com/office/drawing/2014/main" id="{8B464936-132E-9FF8-452B-076BF724C400}"/>
                </a:ext>
              </a:extLst>
            </p:cNvPr>
            <p:cNvSpPr/>
            <p:nvPr/>
          </p:nvSpPr>
          <p:spPr>
            <a:xfrm>
              <a:off x="3773829" y="1355747"/>
              <a:ext cx="3275637" cy="4838700"/>
            </a:xfrm>
            <a:prstGeom prst="roundRect">
              <a:avLst>
                <a:gd name="adj" fmla="val 16667"/>
              </a:avLst>
            </a:prstGeom>
            <a:grpFill/>
            <a:ln w="12700" cap="flat" cmpd="sng">
              <a:solidFill>
                <a:srgbClr val="9D73B4"/>
              </a:solidFill>
              <a:prstDash val="solid"/>
              <a:miter lim="800000"/>
              <a:headEnd type="none" w="sm" len="sm"/>
              <a:tailEnd type="none" w="sm" len="sm"/>
            </a:ln>
            <a:effectLst>
              <a:outerShdw dist="76200" dir="12840000" sx="103000" sy="103000" algn="ctr" rotWithShape="0">
                <a:srgbClr val="9D73B5"/>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l-GR" b="1" dirty="0">
                  <a:solidFill>
                    <a:srgbClr val="545454"/>
                  </a:solidFill>
                  <a:ea typeface="Calibri"/>
                  <a:cs typeface="Calibri"/>
                  <a:sym typeface="Calibri"/>
                </a:rPr>
                <a:t>Βασική Δράση 2</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Συνεργασία μεταξύ Οργανισμών </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Συμπράξεις Συνεργασίας και Συμπράξεις Μικρής Κλίμακας</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Συμπράξεις για Αριστεία</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Συμπράξεις Καινοτομίας</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Ανάπτυξη ικανοτήτων</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Ευρωπαϊκές Αθλητικές Διοργανώσεις Μη Κερδοσκοπικού Χαρακτήρα</a:t>
              </a:r>
              <a:endParaRPr dirty="0">
                <a:solidFill>
                  <a:srgbClr val="545454"/>
                </a:solidFill>
                <a:ea typeface="Calibri"/>
                <a:cs typeface="Calibri"/>
                <a:sym typeface="Calibri"/>
              </a:endParaRPr>
            </a:p>
          </p:txBody>
        </p:sp>
        <p:sp>
          <p:nvSpPr>
            <p:cNvPr id="10" name="Google Shape;153;p4">
              <a:extLst>
                <a:ext uri="{FF2B5EF4-FFF2-40B4-BE49-F238E27FC236}">
                  <a16:creationId xmlns:a16="http://schemas.microsoft.com/office/drawing/2014/main" id="{27810CDE-0EFA-C8B1-E9A4-9292C306E313}"/>
                </a:ext>
              </a:extLst>
            </p:cNvPr>
            <p:cNvSpPr/>
            <p:nvPr/>
          </p:nvSpPr>
          <p:spPr>
            <a:xfrm>
              <a:off x="7142062" y="1355747"/>
              <a:ext cx="2338086" cy="4838700"/>
            </a:xfrm>
            <a:prstGeom prst="roundRect">
              <a:avLst>
                <a:gd name="adj" fmla="val 16667"/>
              </a:avLst>
            </a:prstGeom>
            <a:grpFill/>
            <a:ln w="12700" cap="flat" cmpd="sng">
              <a:solidFill>
                <a:srgbClr val="FD4525"/>
              </a:solidFill>
              <a:prstDash val="solid"/>
              <a:miter lim="800000"/>
              <a:headEnd type="none" w="sm" len="sm"/>
              <a:tailEnd type="none" w="sm" len="sm"/>
            </a:ln>
            <a:effectLst>
              <a:outerShdw dist="76200" dir="12840000" sx="103000" sy="103000" algn="ctr" rotWithShape="0">
                <a:srgbClr val="FC4525"/>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l-GR" b="1" dirty="0">
                  <a:solidFill>
                    <a:srgbClr val="545454"/>
                  </a:solidFill>
                  <a:ea typeface="Calibri"/>
                  <a:cs typeface="Calibri"/>
                  <a:sym typeface="Calibri"/>
                </a:rPr>
                <a:t>Βασική Δράση 3</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Στήριξη της Χάραξης Πολιτικής και της Συνεργασίας</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Ευρωπαϊκή Νεολαία Μαζί</a:t>
              </a:r>
              <a:endParaRPr dirty="0"/>
            </a:p>
            <a:p>
              <a:pPr marL="285750" marR="0" lvl="0" indent="-285750" algn="l" rtl="0">
                <a:spcBef>
                  <a:spcPts val="1000"/>
                </a:spcBef>
                <a:spcAft>
                  <a:spcPts val="0"/>
                </a:spcAft>
                <a:buClr>
                  <a:srgbClr val="545454"/>
                </a:buClr>
                <a:buSzPts val="1750"/>
                <a:buFont typeface="Noto Sans Symbols"/>
                <a:buChar char="✔"/>
              </a:pPr>
              <a:r>
                <a:rPr lang="el-GR" dirty="0">
                  <a:solidFill>
                    <a:srgbClr val="545454"/>
                  </a:solidFill>
                  <a:ea typeface="Calibri"/>
                  <a:cs typeface="Calibri"/>
                  <a:sym typeface="Calibri"/>
                </a:rPr>
                <a:t>Διακρατικές Δραστηριότητες Συνεργασίας (</a:t>
              </a:r>
              <a:r>
                <a:rPr lang="el-GR" dirty="0" err="1">
                  <a:solidFill>
                    <a:srgbClr val="545454"/>
                  </a:solidFill>
                  <a:ea typeface="Calibri"/>
                  <a:cs typeface="Calibri"/>
                  <a:sym typeface="Calibri"/>
                </a:rPr>
                <a:t>TCAs</a:t>
              </a:r>
              <a:r>
                <a:rPr lang="el-GR" b="1" dirty="0">
                  <a:solidFill>
                    <a:srgbClr val="545454"/>
                  </a:solidFill>
                  <a:ea typeface="Calibri"/>
                  <a:cs typeface="Calibri"/>
                  <a:sym typeface="Calibri"/>
                </a:rPr>
                <a:t>)</a:t>
              </a:r>
              <a:endParaRPr dirty="0"/>
            </a:p>
          </p:txBody>
        </p:sp>
      </p:grpSp>
    </p:spTree>
    <p:extLst>
      <p:ext uri="{BB962C8B-B14F-4D97-AF65-F5344CB8AC3E}">
        <p14:creationId xmlns:p14="http://schemas.microsoft.com/office/powerpoint/2010/main" val="374585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envelope&#10;&#10;Description automatically generated with medium confidence">
            <a:extLst>
              <a:ext uri="{FF2B5EF4-FFF2-40B4-BE49-F238E27FC236}">
                <a16:creationId xmlns:a16="http://schemas.microsoft.com/office/drawing/2014/main" id="{270F6641-E1B4-D8A2-85C8-82B6A3EF8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3600" b="1" dirty="0">
                <a:latin typeface="Roboto" panose="02000000000000000000" pitchFamily="2" charset="0"/>
                <a:ea typeface="Roboto" panose="02000000000000000000" pitchFamily="2" charset="0"/>
              </a:rPr>
              <a:t>Οριζόντιες Προτεραιότητες</a:t>
            </a:r>
            <a:endParaRPr lang="en-CY" sz="3600" b="1" dirty="0">
              <a:latin typeface="Roboto" panose="02000000000000000000" pitchFamily="2" charset="0"/>
              <a:ea typeface="Roboto" panose="02000000000000000000" pitchFamily="2" charset="0"/>
            </a:endParaRPr>
          </a:p>
        </p:txBody>
      </p:sp>
      <p:sp>
        <p:nvSpPr>
          <p:cNvPr id="3" name="Rectangle: Rounded Corners 2">
            <a:extLst>
              <a:ext uri="{FF2B5EF4-FFF2-40B4-BE49-F238E27FC236}">
                <a16:creationId xmlns:a16="http://schemas.microsoft.com/office/drawing/2014/main" id="{AB208E0C-4B31-836A-D361-790039744CD8}"/>
              </a:ext>
            </a:extLst>
          </p:cNvPr>
          <p:cNvSpPr/>
          <p:nvPr/>
        </p:nvSpPr>
        <p:spPr>
          <a:xfrm>
            <a:off x="2756156" y="2376189"/>
            <a:ext cx="3199045" cy="1241139"/>
          </a:xfrm>
          <a:prstGeom prst="roundRect">
            <a:avLst/>
          </a:prstGeom>
          <a:solidFill>
            <a:schemeClr val="accent2">
              <a:lumMod val="60000"/>
              <a:lumOff val="40000"/>
            </a:schemeClr>
          </a:solidFill>
          <a:ln>
            <a:solidFill>
              <a:srgbClr val="EE69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endParaRPr lang="el-GR" b="1" dirty="0">
              <a:solidFill>
                <a:schemeClr val="tx1"/>
              </a:solidFill>
            </a:endParaRPr>
          </a:p>
          <a:p>
            <a:pPr algn="ctr"/>
            <a:r>
              <a:rPr lang="el-GR" b="1" dirty="0">
                <a:solidFill>
                  <a:schemeClr val="tx1"/>
                </a:solidFill>
              </a:rPr>
              <a:t>Ένταξη και Πολυμορφία</a:t>
            </a:r>
          </a:p>
          <a:p>
            <a:pPr algn="ctr"/>
            <a:endParaRPr lang="el-GR" b="1" dirty="0">
              <a:solidFill>
                <a:schemeClr val="tx1"/>
              </a:solidFill>
            </a:endParaRPr>
          </a:p>
          <a:p>
            <a:pPr algn="ctr"/>
            <a:endParaRPr lang="el-GR" b="1" dirty="0">
              <a:solidFill>
                <a:schemeClr val="tx1"/>
              </a:solidFill>
            </a:endParaRPr>
          </a:p>
        </p:txBody>
      </p:sp>
      <p:sp>
        <p:nvSpPr>
          <p:cNvPr id="4" name="Rectangle: Rounded Corners 3">
            <a:extLst>
              <a:ext uri="{FF2B5EF4-FFF2-40B4-BE49-F238E27FC236}">
                <a16:creationId xmlns:a16="http://schemas.microsoft.com/office/drawing/2014/main" id="{FFF5B618-7DB4-F2F1-E46C-168FA647789F}"/>
              </a:ext>
            </a:extLst>
          </p:cNvPr>
          <p:cNvSpPr/>
          <p:nvPr/>
        </p:nvSpPr>
        <p:spPr>
          <a:xfrm>
            <a:off x="6236799" y="2367045"/>
            <a:ext cx="3199045" cy="1241139"/>
          </a:xfrm>
          <a:prstGeom prst="roundRect">
            <a:avLst/>
          </a:prstGeom>
          <a:solidFill>
            <a:schemeClr val="accent6">
              <a:lumMod val="40000"/>
              <a:lumOff val="60000"/>
            </a:schemeClr>
          </a:solidFill>
          <a:ln>
            <a:solidFill>
              <a:srgbClr val="8DC0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endParaRPr lang="el-GR" b="1" dirty="0">
              <a:solidFill>
                <a:schemeClr val="tx1"/>
              </a:solidFill>
            </a:endParaRPr>
          </a:p>
          <a:p>
            <a:pPr algn="ctr"/>
            <a:r>
              <a:rPr lang="el-GR" b="1" dirty="0">
                <a:solidFill>
                  <a:schemeClr val="tx1"/>
                </a:solidFill>
              </a:rPr>
              <a:t>Ψηφιακός Μετασχηματισμός </a:t>
            </a:r>
          </a:p>
          <a:p>
            <a:pPr algn="ctr"/>
            <a:endParaRPr lang="el-GR" b="1" dirty="0">
              <a:solidFill>
                <a:schemeClr val="tx1"/>
              </a:solidFill>
            </a:endParaRPr>
          </a:p>
          <a:p>
            <a:pPr algn="ctr"/>
            <a:endParaRPr lang="el-GR" b="1" dirty="0">
              <a:solidFill>
                <a:schemeClr val="tx1"/>
              </a:solidFill>
            </a:endParaRPr>
          </a:p>
        </p:txBody>
      </p:sp>
      <p:sp>
        <p:nvSpPr>
          <p:cNvPr id="7" name="Rectangle: Rounded Corners 6">
            <a:extLst>
              <a:ext uri="{FF2B5EF4-FFF2-40B4-BE49-F238E27FC236}">
                <a16:creationId xmlns:a16="http://schemas.microsoft.com/office/drawing/2014/main" id="{7217D190-6D1E-E3CE-EEAB-31FC3F7CA3E1}"/>
              </a:ext>
            </a:extLst>
          </p:cNvPr>
          <p:cNvSpPr/>
          <p:nvPr/>
        </p:nvSpPr>
        <p:spPr>
          <a:xfrm>
            <a:off x="2756155" y="3898628"/>
            <a:ext cx="3199045" cy="1241139"/>
          </a:xfrm>
          <a:prstGeom prst="roundRect">
            <a:avLst/>
          </a:prstGeom>
          <a:solidFill>
            <a:srgbClr val="7CD4D2"/>
          </a:solidFill>
          <a:ln>
            <a:solidFill>
              <a:srgbClr val="1DA6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endParaRPr lang="el-GR" b="1" dirty="0">
              <a:solidFill>
                <a:schemeClr val="tx1"/>
              </a:solidFill>
            </a:endParaRPr>
          </a:p>
          <a:p>
            <a:pPr algn="ctr"/>
            <a:r>
              <a:rPr lang="el-GR" b="1" dirty="0">
                <a:solidFill>
                  <a:schemeClr val="tx1"/>
                </a:solidFill>
              </a:rPr>
              <a:t>Περιβάλλον και καταπολέμηση της κλιματικής αλλαγής</a:t>
            </a:r>
          </a:p>
          <a:p>
            <a:pPr algn="ctr"/>
            <a:endParaRPr lang="el-GR" b="1" dirty="0">
              <a:solidFill>
                <a:schemeClr val="tx1"/>
              </a:solidFill>
            </a:endParaRPr>
          </a:p>
          <a:p>
            <a:pPr algn="ctr"/>
            <a:endParaRPr lang="el-GR" b="1" dirty="0">
              <a:solidFill>
                <a:schemeClr val="tx1"/>
              </a:solidFill>
            </a:endParaRPr>
          </a:p>
        </p:txBody>
      </p:sp>
      <p:sp>
        <p:nvSpPr>
          <p:cNvPr id="12" name="Rectangle: Rounded Corners 11">
            <a:extLst>
              <a:ext uri="{FF2B5EF4-FFF2-40B4-BE49-F238E27FC236}">
                <a16:creationId xmlns:a16="http://schemas.microsoft.com/office/drawing/2014/main" id="{C9B0D799-BCD4-7ABA-F745-42B269146A83}"/>
              </a:ext>
            </a:extLst>
          </p:cNvPr>
          <p:cNvSpPr/>
          <p:nvPr/>
        </p:nvSpPr>
        <p:spPr>
          <a:xfrm>
            <a:off x="6236798" y="3898628"/>
            <a:ext cx="3199045" cy="1241139"/>
          </a:xfrm>
          <a:prstGeom prst="roundRect">
            <a:avLst/>
          </a:prstGeom>
          <a:solidFill>
            <a:srgbClr val="C996C1"/>
          </a:solidFill>
          <a:ln>
            <a:solidFill>
              <a:srgbClr val="9A83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endParaRPr lang="el-GR" b="1" dirty="0">
              <a:solidFill>
                <a:schemeClr val="tx1"/>
              </a:solidFill>
            </a:endParaRPr>
          </a:p>
          <a:p>
            <a:pPr algn="ctr"/>
            <a:r>
              <a:rPr lang="el-GR" b="1" dirty="0">
                <a:solidFill>
                  <a:schemeClr val="tx1"/>
                </a:solidFill>
              </a:rPr>
              <a:t>Συμμετοχή στη Δημοκρατική Ζωή</a:t>
            </a:r>
          </a:p>
          <a:p>
            <a:pPr algn="ctr"/>
            <a:endParaRPr lang="el-GR" b="1" dirty="0">
              <a:solidFill>
                <a:schemeClr val="tx1"/>
              </a:solidFill>
            </a:endParaRPr>
          </a:p>
          <a:p>
            <a:pPr algn="ctr"/>
            <a:endParaRPr lang="el-GR" b="1" dirty="0">
              <a:solidFill>
                <a:schemeClr val="tx1"/>
              </a:solidFill>
            </a:endParaRPr>
          </a:p>
        </p:txBody>
      </p:sp>
    </p:spTree>
    <p:extLst>
      <p:ext uri="{BB962C8B-B14F-4D97-AF65-F5344CB8AC3E}">
        <p14:creationId xmlns:p14="http://schemas.microsoft.com/office/powerpoint/2010/main" val="55846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envelope&#10;&#10;Description automatically generated with medium confidence">
            <a:extLst>
              <a:ext uri="{FF2B5EF4-FFF2-40B4-BE49-F238E27FC236}">
                <a16:creationId xmlns:a16="http://schemas.microsoft.com/office/drawing/2014/main" id="{270F6641-E1B4-D8A2-85C8-82B6A3EF8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fontScale="90000"/>
          </a:bodyPr>
          <a:lstStyle/>
          <a:p>
            <a:r>
              <a:rPr lang="el-GR" sz="3600" b="1" dirty="0">
                <a:latin typeface="Roboto" panose="02000000000000000000" pitchFamily="2" charset="0"/>
                <a:ea typeface="Roboto" panose="02000000000000000000" pitchFamily="2" charset="0"/>
              </a:rPr>
              <a:t>Κατανομή Κονδυλίων 2025 για δικαιούχους στην Κύπρο – Αποκεντρωμένες Δράσεις</a:t>
            </a:r>
            <a:endParaRPr lang="en-CY" sz="3600" b="1" dirty="0">
              <a:latin typeface="Roboto" panose="02000000000000000000" pitchFamily="2" charset="0"/>
              <a:ea typeface="Roboto" panose="02000000000000000000" pitchFamily="2" charset="0"/>
            </a:endParaRPr>
          </a:p>
        </p:txBody>
      </p:sp>
      <p:graphicFrame>
        <p:nvGraphicFramePr>
          <p:cNvPr id="2" name="Google Shape;195;p6">
            <a:extLst>
              <a:ext uri="{FF2B5EF4-FFF2-40B4-BE49-F238E27FC236}">
                <a16:creationId xmlns:a16="http://schemas.microsoft.com/office/drawing/2014/main" id="{B1D95870-1951-77C8-C0E1-1AF73D98E4C8}"/>
              </a:ext>
            </a:extLst>
          </p:cNvPr>
          <p:cNvGraphicFramePr/>
          <p:nvPr>
            <p:extLst>
              <p:ext uri="{D42A27DB-BD31-4B8C-83A1-F6EECF244321}">
                <p14:modId xmlns:p14="http://schemas.microsoft.com/office/powerpoint/2010/main" val="582220766"/>
              </p:ext>
            </p:extLst>
          </p:nvPr>
        </p:nvGraphicFramePr>
        <p:xfrm>
          <a:off x="418618" y="2075386"/>
          <a:ext cx="11354764" cy="4555231"/>
        </p:xfrm>
        <a:graphic>
          <a:graphicData uri="http://schemas.openxmlformats.org/drawingml/2006/table">
            <a:tbl>
              <a:tblPr firstRow="1" firstCol="1" bandRow="1">
                <a:tableStyleId>{22838BEF-8BB2-4498-84A7-C5851F593DF1}</a:tableStyleId>
              </a:tblPr>
              <a:tblGrid>
                <a:gridCol w="4773739">
                  <a:extLst>
                    <a:ext uri="{9D8B030D-6E8A-4147-A177-3AD203B41FA5}">
                      <a16:colId xmlns:a16="http://schemas.microsoft.com/office/drawing/2014/main" val="20000"/>
                    </a:ext>
                  </a:extLst>
                </a:gridCol>
                <a:gridCol w="3715641">
                  <a:extLst>
                    <a:ext uri="{9D8B030D-6E8A-4147-A177-3AD203B41FA5}">
                      <a16:colId xmlns:a16="http://schemas.microsoft.com/office/drawing/2014/main" val="20001"/>
                    </a:ext>
                  </a:extLst>
                </a:gridCol>
                <a:gridCol w="1578125">
                  <a:extLst>
                    <a:ext uri="{9D8B030D-6E8A-4147-A177-3AD203B41FA5}">
                      <a16:colId xmlns:a16="http://schemas.microsoft.com/office/drawing/2014/main" val="20002"/>
                    </a:ext>
                  </a:extLst>
                </a:gridCol>
                <a:gridCol w="1287259">
                  <a:extLst>
                    <a:ext uri="{9D8B030D-6E8A-4147-A177-3AD203B41FA5}">
                      <a16:colId xmlns:a16="http://schemas.microsoft.com/office/drawing/2014/main" val="20003"/>
                    </a:ext>
                  </a:extLst>
                </a:gridCol>
              </a:tblGrid>
              <a:tr h="644036">
                <a:tc>
                  <a:txBody>
                    <a:bodyPr/>
                    <a:lstStyle/>
                    <a:p>
                      <a:pPr marL="0" marR="0" lvl="0" indent="0" algn="ctr" rtl="0">
                        <a:lnSpc>
                          <a:spcPct val="115000"/>
                        </a:lnSpc>
                        <a:spcBef>
                          <a:spcPts val="0"/>
                        </a:spcBef>
                        <a:spcAft>
                          <a:spcPts val="0"/>
                        </a:spcAft>
                        <a:buNone/>
                      </a:pPr>
                      <a:r>
                        <a:rPr lang="el-GR" sz="1600" u="none" strike="noStrike" cap="none" dirty="0">
                          <a:sym typeface="Calibri"/>
                        </a:rPr>
                        <a:t>Τομέας Εκπαίδευσης</a:t>
                      </a:r>
                      <a:endParaRPr sz="1600" u="none" strike="noStrike" cap="none" dirty="0">
                        <a:latin typeface="Calibri"/>
                        <a:ea typeface="Calibri"/>
                        <a:cs typeface="Calibri"/>
                        <a:sym typeface="Calibri"/>
                      </a:endParaRPr>
                    </a:p>
                  </a:txBody>
                  <a:tcPr marL="43600" marR="43600" marT="0" marB="0" anchor="ctr"/>
                </a:tc>
                <a:tc>
                  <a:txBody>
                    <a:bodyPr/>
                    <a:lstStyle/>
                    <a:p>
                      <a:pPr marL="0" marR="0" lvl="0" indent="0" algn="ctr" rtl="0">
                        <a:lnSpc>
                          <a:spcPct val="115000"/>
                        </a:lnSpc>
                        <a:spcBef>
                          <a:spcPts val="0"/>
                        </a:spcBef>
                        <a:spcAft>
                          <a:spcPts val="0"/>
                        </a:spcAft>
                        <a:buNone/>
                      </a:pPr>
                      <a:r>
                        <a:rPr lang="el-GR" sz="1600" u="none" strike="noStrike" cap="none" dirty="0">
                          <a:solidFill>
                            <a:schemeClr val="tx1"/>
                          </a:solidFill>
                          <a:sym typeface="Calibri"/>
                        </a:rPr>
                        <a:t>Βασική Δράση 1</a:t>
                      </a:r>
                      <a:endParaRPr sz="1600" u="none" strike="noStrike" cap="none" dirty="0">
                        <a:solidFill>
                          <a:schemeClr val="tx1"/>
                        </a:solidFill>
                        <a:latin typeface="Calibri"/>
                        <a:ea typeface="Calibri"/>
                        <a:cs typeface="Calibri"/>
                        <a:sym typeface="Calibri"/>
                      </a:endParaRPr>
                    </a:p>
                  </a:txBody>
                  <a:tcPr marL="43600" marR="43600" marT="0" marB="0" anchor="ctr">
                    <a:solidFill>
                      <a:srgbClr val="A7D49F"/>
                    </a:solidFill>
                  </a:tcPr>
                </a:tc>
                <a:tc>
                  <a:txBody>
                    <a:bodyPr/>
                    <a:lstStyle/>
                    <a:p>
                      <a:pPr marL="0" marR="0" lvl="0" indent="0" algn="ctr" rtl="0">
                        <a:lnSpc>
                          <a:spcPct val="100000"/>
                        </a:lnSpc>
                        <a:spcBef>
                          <a:spcPts val="0"/>
                        </a:spcBef>
                        <a:spcAft>
                          <a:spcPts val="0"/>
                        </a:spcAft>
                        <a:buNone/>
                      </a:pPr>
                      <a:r>
                        <a:rPr lang="el-GR" sz="1200" u="none" strike="noStrike" cap="none" dirty="0">
                          <a:solidFill>
                            <a:schemeClr val="tx1"/>
                          </a:solidFill>
                          <a:sym typeface="Calibri"/>
                        </a:rPr>
                        <a:t>Βασική Δράση 2 </a:t>
                      </a:r>
                      <a:endParaRPr sz="1200" u="none" strike="noStrike" cap="none" dirty="0">
                        <a:solidFill>
                          <a:schemeClr val="tx1"/>
                        </a:solidFill>
                        <a:sym typeface="Calibri"/>
                      </a:endParaRPr>
                    </a:p>
                    <a:p>
                      <a:pPr marL="0" marR="0" lvl="0" indent="0" algn="ctr" rtl="0">
                        <a:lnSpc>
                          <a:spcPct val="100000"/>
                        </a:lnSpc>
                        <a:spcBef>
                          <a:spcPts val="0"/>
                        </a:spcBef>
                        <a:spcAft>
                          <a:spcPts val="0"/>
                        </a:spcAft>
                        <a:buNone/>
                      </a:pPr>
                      <a:r>
                        <a:rPr lang="el-GR" sz="1200" u="none" strike="noStrike" cap="none" dirty="0">
                          <a:solidFill>
                            <a:schemeClr val="tx1"/>
                          </a:solidFill>
                          <a:sym typeface="Calibri"/>
                        </a:rPr>
                        <a:t>Συμπράξεις Συνεργασίας</a:t>
                      </a:r>
                      <a:endParaRPr sz="1200" u="none" strike="noStrike" cap="none" dirty="0">
                        <a:solidFill>
                          <a:schemeClr val="tx1"/>
                        </a:solidFill>
                        <a:latin typeface="Calibri"/>
                        <a:ea typeface="Calibri"/>
                        <a:cs typeface="Calibri"/>
                        <a:sym typeface="Calibri"/>
                      </a:endParaRPr>
                    </a:p>
                  </a:txBody>
                  <a:tcPr marL="43600" marR="43600" marT="0" marB="0" anchor="ctr"/>
                </a:tc>
                <a:tc>
                  <a:txBody>
                    <a:bodyPr/>
                    <a:lstStyle/>
                    <a:p>
                      <a:pPr marL="0" marR="0" lvl="0" indent="0" algn="ctr" rtl="0">
                        <a:lnSpc>
                          <a:spcPct val="100000"/>
                        </a:lnSpc>
                        <a:spcBef>
                          <a:spcPts val="0"/>
                        </a:spcBef>
                        <a:spcAft>
                          <a:spcPts val="0"/>
                        </a:spcAft>
                        <a:buNone/>
                      </a:pPr>
                      <a:r>
                        <a:rPr lang="el-GR" sz="1200" u="none" strike="noStrike" cap="none" dirty="0">
                          <a:solidFill>
                            <a:schemeClr val="tx1"/>
                          </a:solidFill>
                          <a:sym typeface="Calibri"/>
                        </a:rPr>
                        <a:t>Βασική Δράση 2 Συμπράξεις Μικρής Κλίμακας</a:t>
                      </a:r>
                      <a:endParaRPr sz="1200" u="none" strike="noStrike" cap="none" dirty="0">
                        <a:solidFill>
                          <a:schemeClr val="tx1"/>
                        </a:solidFill>
                        <a:latin typeface="Calibri"/>
                        <a:ea typeface="Calibri"/>
                        <a:cs typeface="Calibri"/>
                        <a:sym typeface="Calibri"/>
                      </a:endParaRPr>
                    </a:p>
                  </a:txBody>
                  <a:tcPr marL="43600" marR="43600" marT="0" marB="0" anchor="ctr"/>
                </a:tc>
                <a:extLst>
                  <a:ext uri="{0D108BD9-81ED-4DB2-BD59-A6C34878D82A}">
                    <a16:rowId xmlns:a16="http://schemas.microsoft.com/office/drawing/2014/main" val="10000"/>
                  </a:ext>
                </a:extLst>
              </a:tr>
              <a:tr h="464103">
                <a:tc>
                  <a:txBody>
                    <a:bodyPr/>
                    <a:lstStyle/>
                    <a:p>
                      <a:pPr marL="0" marR="0" lvl="0" indent="0" algn="ctr" rtl="0">
                        <a:lnSpc>
                          <a:spcPct val="100000"/>
                        </a:lnSpc>
                        <a:spcBef>
                          <a:spcPts val="0"/>
                        </a:spcBef>
                        <a:spcAft>
                          <a:spcPts val="0"/>
                        </a:spcAft>
                        <a:buNone/>
                      </a:pPr>
                      <a:r>
                        <a:rPr lang="el-GR" sz="1600" u="none" strike="noStrike" cap="none" dirty="0">
                          <a:sym typeface="Calibri"/>
                        </a:rPr>
                        <a:t>Σχολική Εκπαίδευση</a:t>
                      </a:r>
                      <a:endParaRPr sz="1600" u="none" strike="noStrike" cap="none" dirty="0">
                        <a:latin typeface="Calibri"/>
                        <a:ea typeface="Calibri"/>
                        <a:cs typeface="Calibri"/>
                        <a:sym typeface="Calibri"/>
                      </a:endParaRPr>
                    </a:p>
                  </a:txBody>
                  <a:tcPr marL="43600" marR="43600" marT="0" marB="0" anchor="ctr"/>
                </a:tc>
                <a:tc>
                  <a:txBody>
                    <a:bodyPr/>
                    <a:lstStyle/>
                    <a:p>
                      <a:pPr marL="0" marR="0" lvl="0" indent="0" algn="ctr" rtl="0">
                        <a:lnSpc>
                          <a:spcPct val="100000"/>
                        </a:lnSpc>
                        <a:spcBef>
                          <a:spcPts val="0"/>
                        </a:spcBef>
                        <a:spcAft>
                          <a:spcPts val="0"/>
                        </a:spcAft>
                        <a:buNone/>
                      </a:pPr>
                      <a:r>
                        <a:rPr lang="el-GR" sz="1600" b="1" u="none" strike="noStrike" cap="none" dirty="0">
                          <a:solidFill>
                            <a:schemeClr val="tx1"/>
                          </a:solidFill>
                          <a:sym typeface="Calibri"/>
                        </a:rPr>
                        <a:t> €2.593.628</a:t>
                      </a:r>
                      <a:endParaRPr sz="160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l-GR" sz="1600" b="0" u="none" strike="noStrike" cap="none" dirty="0">
                          <a:solidFill>
                            <a:schemeClr val="tx1"/>
                          </a:solidFill>
                          <a:sym typeface="Calibri"/>
                        </a:rPr>
                        <a:t>€537.265</a:t>
                      </a:r>
                      <a:endParaRPr sz="1600" b="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l-GR" sz="1600" b="0" u="none" strike="noStrike" cap="none" dirty="0">
                          <a:solidFill>
                            <a:schemeClr val="tx1"/>
                          </a:solidFill>
                          <a:sym typeface="Calibri"/>
                        </a:rPr>
                        <a:t> €136.341</a:t>
                      </a:r>
                      <a:endParaRPr sz="1600" b="0" u="none" strike="noStrike" cap="none" dirty="0">
                        <a:solidFill>
                          <a:schemeClr val="tx1"/>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560798">
                <a:tc>
                  <a:txBody>
                    <a:bodyPr/>
                    <a:lstStyle/>
                    <a:p>
                      <a:pPr marL="0" marR="0" lvl="0" indent="0" algn="ctr" rtl="0">
                        <a:lnSpc>
                          <a:spcPct val="100000"/>
                        </a:lnSpc>
                        <a:spcBef>
                          <a:spcPts val="0"/>
                        </a:spcBef>
                        <a:spcAft>
                          <a:spcPts val="0"/>
                        </a:spcAft>
                        <a:buNone/>
                      </a:pPr>
                      <a:r>
                        <a:rPr lang="el-GR" sz="1600" u="none" strike="noStrike" cap="none" dirty="0">
                          <a:sym typeface="Calibri"/>
                        </a:rPr>
                        <a:t>Τριτοβάθμια Εκπαίδευση – Κινητικότητα μεταξύ Χωρών του Προγράμματος</a:t>
                      </a:r>
                      <a:endParaRPr sz="1600" u="none" strike="noStrike" cap="none" dirty="0">
                        <a:latin typeface="Calibri"/>
                        <a:ea typeface="Calibri"/>
                        <a:cs typeface="Calibri"/>
                        <a:sym typeface="Calibri"/>
                      </a:endParaRPr>
                    </a:p>
                  </a:txBody>
                  <a:tcPr marL="43600" marR="43600" marT="0" marB="0" anchor="ctr"/>
                </a:tc>
                <a:tc>
                  <a:txBody>
                    <a:bodyPr/>
                    <a:lstStyle/>
                    <a:p>
                      <a:pPr marL="0" marR="0" lvl="0" indent="0" algn="ctr" rtl="0">
                        <a:lnSpc>
                          <a:spcPct val="100000"/>
                        </a:lnSpc>
                        <a:spcBef>
                          <a:spcPts val="0"/>
                        </a:spcBef>
                        <a:spcAft>
                          <a:spcPts val="0"/>
                        </a:spcAft>
                        <a:buNone/>
                      </a:pPr>
                      <a:r>
                        <a:rPr lang="el-GR" sz="1600" b="1" u="none" strike="noStrike" cap="none" dirty="0">
                          <a:solidFill>
                            <a:schemeClr val="tx1"/>
                          </a:solidFill>
                          <a:sym typeface="Calibri"/>
                        </a:rPr>
                        <a:t> €6.326.398</a:t>
                      </a:r>
                      <a:endParaRPr sz="160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l-GR" sz="1600" b="0" u="none" strike="noStrike" cap="none" dirty="0">
                          <a:solidFill>
                            <a:schemeClr val="tx1"/>
                          </a:solidFill>
                          <a:sym typeface="Calibri"/>
                        </a:rPr>
                        <a:t>€631.156</a:t>
                      </a:r>
                      <a:endParaRPr sz="1600" b="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n-GB" sz="1600" b="0" u="none" strike="noStrike" cap="none" dirty="0">
                          <a:solidFill>
                            <a:schemeClr val="tx1"/>
                          </a:solidFill>
                          <a:sym typeface="Calibri"/>
                        </a:rPr>
                        <a:t>-</a:t>
                      </a:r>
                      <a:endParaRPr sz="1600" b="0" u="none" strike="noStrike" cap="none" dirty="0">
                        <a:solidFill>
                          <a:schemeClr val="tx1"/>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372014">
                <a:tc>
                  <a:txBody>
                    <a:bodyPr/>
                    <a:lstStyle/>
                    <a:p>
                      <a:pPr marL="0" marR="0" lvl="0" indent="0" algn="ctr" rtl="0">
                        <a:lnSpc>
                          <a:spcPct val="100000"/>
                        </a:lnSpc>
                        <a:spcBef>
                          <a:spcPts val="0"/>
                        </a:spcBef>
                        <a:spcAft>
                          <a:spcPts val="0"/>
                        </a:spcAft>
                        <a:buNone/>
                      </a:pPr>
                      <a:r>
                        <a:rPr lang="el-GR" sz="1600" u="none" strike="noStrike" cap="none" dirty="0">
                          <a:sym typeface="Calibri"/>
                        </a:rPr>
                        <a:t>Τριτοβάθμια Εκπαίδευση – Διεθνής Κινητικότητα</a:t>
                      </a:r>
                      <a:endParaRPr sz="1600" u="none" strike="noStrike" cap="none" dirty="0">
                        <a:latin typeface="Calibri"/>
                        <a:ea typeface="Calibri"/>
                        <a:cs typeface="Calibri"/>
                        <a:sym typeface="Calibri"/>
                      </a:endParaRPr>
                    </a:p>
                  </a:txBody>
                  <a:tcPr marL="43600" marR="43600" marT="0" marB="0" anchor="ctr"/>
                </a:tc>
                <a:tc>
                  <a:txBody>
                    <a:bodyPr/>
                    <a:lstStyle/>
                    <a:p>
                      <a:pPr marL="0" marR="0" lvl="0" indent="0" algn="ctr" rtl="0">
                        <a:lnSpc>
                          <a:spcPct val="100000"/>
                        </a:lnSpc>
                        <a:spcBef>
                          <a:spcPts val="0"/>
                        </a:spcBef>
                        <a:spcAft>
                          <a:spcPts val="0"/>
                        </a:spcAft>
                        <a:buNone/>
                      </a:pPr>
                      <a:r>
                        <a:rPr lang="el-GR" sz="1600" b="1" u="none" strike="noStrike" cap="none" dirty="0">
                          <a:solidFill>
                            <a:schemeClr val="tx1"/>
                          </a:solidFill>
                          <a:sym typeface="Calibri"/>
                        </a:rPr>
                        <a:t>€989</a:t>
                      </a:r>
                      <a:r>
                        <a:rPr lang="en-US" sz="1600" b="1" u="none" strike="noStrike" cap="none" dirty="0">
                          <a:solidFill>
                            <a:schemeClr val="tx1"/>
                          </a:solidFill>
                          <a:sym typeface="Calibri"/>
                        </a:rPr>
                        <a:t>.</a:t>
                      </a:r>
                      <a:r>
                        <a:rPr lang="el-GR" sz="1600" b="1" u="none" strike="noStrike" cap="none" dirty="0">
                          <a:solidFill>
                            <a:schemeClr val="tx1"/>
                          </a:solidFill>
                          <a:sym typeface="Calibri"/>
                        </a:rPr>
                        <a:t>972</a:t>
                      </a:r>
                      <a:endParaRPr sz="160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n-GB" sz="1600" b="0" u="none" strike="noStrike" cap="none" dirty="0">
                          <a:solidFill>
                            <a:schemeClr val="tx1"/>
                          </a:solidFill>
                          <a:sym typeface="Calibri"/>
                        </a:rPr>
                        <a:t>-</a:t>
                      </a:r>
                      <a:endParaRPr sz="1600" b="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n-GB" sz="1600" b="0" u="none" strike="noStrike" cap="none" dirty="0">
                          <a:solidFill>
                            <a:schemeClr val="tx1"/>
                          </a:solidFill>
                          <a:sym typeface="Calibri"/>
                        </a:rPr>
                        <a:t>-</a:t>
                      </a:r>
                      <a:endParaRPr sz="1600" b="0" u="none" strike="noStrike" cap="none" dirty="0">
                        <a:solidFill>
                          <a:schemeClr val="tx1"/>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464477">
                <a:tc>
                  <a:txBody>
                    <a:bodyPr/>
                    <a:lstStyle/>
                    <a:p>
                      <a:pPr marL="0" marR="0" lvl="0" indent="0" algn="ctr" rtl="0">
                        <a:lnSpc>
                          <a:spcPct val="100000"/>
                        </a:lnSpc>
                        <a:spcBef>
                          <a:spcPts val="0"/>
                        </a:spcBef>
                        <a:spcAft>
                          <a:spcPts val="0"/>
                        </a:spcAft>
                        <a:buNone/>
                      </a:pPr>
                      <a:r>
                        <a:rPr lang="el-GR" sz="1600" u="none" strike="noStrike" cap="none" dirty="0">
                          <a:solidFill>
                            <a:schemeClr val="tx1"/>
                          </a:solidFill>
                          <a:sym typeface="Calibri"/>
                        </a:rPr>
                        <a:t>Επαγγελματική </a:t>
                      </a:r>
                      <a:r>
                        <a:rPr lang="el-GR" sz="1600" u="none" strike="noStrike" cap="none" dirty="0" err="1">
                          <a:solidFill>
                            <a:schemeClr val="tx1"/>
                          </a:solidFill>
                          <a:sym typeface="Calibri"/>
                        </a:rPr>
                        <a:t>Eκπαίδευση</a:t>
                      </a:r>
                      <a:r>
                        <a:rPr lang="el-GR" sz="1600" u="none" strike="noStrike" cap="none" dirty="0">
                          <a:solidFill>
                            <a:schemeClr val="tx1"/>
                          </a:solidFill>
                          <a:sym typeface="Calibri"/>
                        </a:rPr>
                        <a:t> και </a:t>
                      </a:r>
                      <a:r>
                        <a:rPr lang="el-GR" sz="1600" u="none" strike="noStrike" cap="none" dirty="0" err="1">
                          <a:solidFill>
                            <a:schemeClr val="tx1"/>
                          </a:solidFill>
                          <a:sym typeface="Calibri"/>
                        </a:rPr>
                        <a:t>Kατάρτιση</a:t>
                      </a:r>
                      <a:endParaRPr sz="1600" u="none" strike="noStrike" cap="none" dirty="0">
                        <a:solidFill>
                          <a:schemeClr val="tx1"/>
                        </a:solidFill>
                        <a:latin typeface="Calibri"/>
                        <a:ea typeface="Calibri"/>
                        <a:cs typeface="Calibri"/>
                        <a:sym typeface="Calibri"/>
                      </a:endParaRPr>
                    </a:p>
                  </a:txBody>
                  <a:tcPr marL="43600" marR="43600" marT="0" marB="0" anchor="ctr"/>
                </a:tc>
                <a:tc>
                  <a:txBody>
                    <a:bodyPr/>
                    <a:lstStyle/>
                    <a:p>
                      <a:pPr marL="0" marR="0" lvl="0" indent="0" algn="ctr" rtl="0">
                        <a:lnSpc>
                          <a:spcPct val="100000"/>
                        </a:lnSpc>
                        <a:spcBef>
                          <a:spcPts val="0"/>
                        </a:spcBef>
                        <a:spcAft>
                          <a:spcPts val="0"/>
                        </a:spcAft>
                        <a:buNone/>
                      </a:pPr>
                      <a:r>
                        <a:rPr lang="el-GR" sz="1600" b="1" u="none" strike="noStrike" cap="none" dirty="0">
                          <a:solidFill>
                            <a:schemeClr val="tx1"/>
                          </a:solidFill>
                          <a:sym typeface="Calibri"/>
                        </a:rPr>
                        <a:t>€4.055.187 </a:t>
                      </a:r>
                      <a:endParaRPr sz="160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l-GR" sz="1600" b="0" u="none" strike="noStrike" cap="none" dirty="0">
                          <a:solidFill>
                            <a:schemeClr val="tx1"/>
                          </a:solidFill>
                          <a:sym typeface="Calibri"/>
                        </a:rPr>
                        <a:t>€505.781</a:t>
                      </a:r>
                      <a:endParaRPr sz="1600" b="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l-GR" sz="1600" b="0" u="none" strike="noStrike" cap="none" dirty="0">
                          <a:solidFill>
                            <a:schemeClr val="tx1"/>
                          </a:solidFill>
                          <a:sym typeface="Calibri"/>
                        </a:rPr>
                        <a:t>€145.586</a:t>
                      </a:r>
                      <a:endParaRPr sz="1600" b="0" u="none" strike="noStrike" cap="none" dirty="0">
                        <a:solidFill>
                          <a:schemeClr val="tx1"/>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111512">
                <a:tc>
                  <a:txBody>
                    <a:bodyPr/>
                    <a:lstStyle/>
                    <a:p>
                      <a:pPr marL="0" marR="0" lvl="0" indent="0" algn="ctr" rtl="0">
                        <a:lnSpc>
                          <a:spcPct val="100000"/>
                        </a:lnSpc>
                        <a:spcBef>
                          <a:spcPts val="0"/>
                        </a:spcBef>
                        <a:spcAft>
                          <a:spcPts val="0"/>
                        </a:spcAft>
                        <a:buNone/>
                      </a:pPr>
                      <a:r>
                        <a:rPr lang="el-GR" sz="1600" u="none" strike="noStrike" cap="none" dirty="0">
                          <a:sym typeface="Calibri"/>
                        </a:rPr>
                        <a:t>Εκπαίδευση </a:t>
                      </a:r>
                      <a:r>
                        <a:rPr lang="el-GR" sz="1600" u="none" strike="noStrike" cap="none" dirty="0" err="1">
                          <a:sym typeface="Calibri"/>
                        </a:rPr>
                        <a:t>Eνηλίκων</a:t>
                      </a:r>
                      <a:endParaRPr sz="1600" u="none" strike="noStrike" cap="none" dirty="0">
                        <a:latin typeface="Calibri"/>
                        <a:ea typeface="Calibri"/>
                        <a:cs typeface="Calibri"/>
                        <a:sym typeface="Calibri"/>
                      </a:endParaRPr>
                    </a:p>
                  </a:txBody>
                  <a:tcPr marL="43600" marR="43600" marT="0" marB="0" anchor="ctr"/>
                </a:tc>
                <a:tc>
                  <a:txBody>
                    <a:bodyPr/>
                    <a:lstStyle/>
                    <a:p>
                      <a:pPr marL="0" marR="0" lvl="0" indent="0" algn="ctr" rtl="0">
                        <a:lnSpc>
                          <a:spcPct val="100000"/>
                        </a:lnSpc>
                        <a:spcBef>
                          <a:spcPts val="0"/>
                        </a:spcBef>
                        <a:spcAft>
                          <a:spcPts val="0"/>
                        </a:spcAft>
                        <a:buNone/>
                      </a:pPr>
                      <a:r>
                        <a:rPr lang="el-GR" sz="1600" b="1" u="none" strike="noStrike" cap="none" dirty="0">
                          <a:solidFill>
                            <a:schemeClr val="tx1"/>
                          </a:solidFill>
                          <a:sym typeface="Calibri"/>
                        </a:rPr>
                        <a:t>€804.770</a:t>
                      </a:r>
                      <a:endParaRPr sz="160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l-GR" sz="1600" b="0" u="none" strike="noStrike" cap="none" dirty="0">
                          <a:solidFill>
                            <a:schemeClr val="tx1"/>
                          </a:solidFill>
                          <a:sym typeface="Calibri"/>
                        </a:rPr>
                        <a:t> €400.000</a:t>
                      </a:r>
                      <a:endParaRPr sz="1600" b="0" u="none" strike="noStrike" cap="none" dirty="0">
                        <a:solidFill>
                          <a:schemeClr val="tx1"/>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el-GR" sz="1600" b="0" u="none" strike="noStrike" cap="none" dirty="0">
                          <a:solidFill>
                            <a:schemeClr val="tx1"/>
                          </a:solidFill>
                          <a:sym typeface="Calibri"/>
                        </a:rPr>
                        <a:t> </a:t>
                      </a:r>
                      <a:endParaRPr sz="1600" b="0" u="none" strike="noStrike" cap="none" dirty="0">
                        <a:solidFill>
                          <a:schemeClr val="tx1"/>
                        </a:solidFill>
                        <a:sym typeface="Calibri"/>
                      </a:endParaRPr>
                    </a:p>
                    <a:p>
                      <a:pPr marL="0" marR="0" lvl="0" indent="0" algn="ctr" rtl="0">
                        <a:lnSpc>
                          <a:spcPct val="100000"/>
                        </a:lnSpc>
                        <a:spcBef>
                          <a:spcPts val="0"/>
                        </a:spcBef>
                        <a:spcAft>
                          <a:spcPts val="0"/>
                        </a:spcAft>
                        <a:buNone/>
                      </a:pPr>
                      <a:r>
                        <a:rPr lang="el-GR" sz="1600" b="0" u="none" strike="noStrike" cap="none" dirty="0">
                          <a:solidFill>
                            <a:schemeClr val="tx1"/>
                          </a:solidFill>
                          <a:sym typeface="Calibri"/>
                        </a:rPr>
                        <a:t>€13</a:t>
                      </a:r>
                      <a:r>
                        <a:rPr lang="en-US" sz="1600" b="0" u="none" strike="noStrike" cap="none" dirty="0">
                          <a:solidFill>
                            <a:schemeClr val="tx1"/>
                          </a:solidFill>
                          <a:sym typeface="Calibri"/>
                        </a:rPr>
                        <a:t>8</a:t>
                      </a:r>
                      <a:r>
                        <a:rPr lang="el-GR" sz="1600" b="0" u="none" strike="noStrike" cap="none" dirty="0">
                          <a:solidFill>
                            <a:schemeClr val="tx1"/>
                          </a:solidFill>
                          <a:sym typeface="Calibri"/>
                        </a:rPr>
                        <a:t>.</a:t>
                      </a:r>
                      <a:r>
                        <a:rPr lang="en-US" sz="1600" b="0" u="none" strike="noStrike" cap="none" dirty="0">
                          <a:solidFill>
                            <a:schemeClr val="tx1"/>
                          </a:solidFill>
                          <a:sym typeface="Calibri"/>
                        </a:rPr>
                        <a:t>962</a:t>
                      </a:r>
                      <a:endParaRPr sz="1600" b="0" u="none" strike="noStrike" cap="none" dirty="0">
                        <a:solidFill>
                          <a:schemeClr val="tx1"/>
                        </a:solidFill>
                        <a:sym typeface="Calibri"/>
                      </a:endParaRPr>
                    </a:p>
                    <a:p>
                      <a:pPr marL="0" marR="0" lvl="0" indent="0" algn="ctr" rtl="0">
                        <a:lnSpc>
                          <a:spcPct val="100000"/>
                        </a:lnSpc>
                        <a:spcBef>
                          <a:spcPts val="0"/>
                        </a:spcBef>
                        <a:spcAft>
                          <a:spcPts val="0"/>
                        </a:spcAft>
                        <a:buNone/>
                      </a:pPr>
                      <a:endParaRPr sz="1600" b="0" u="none" strike="noStrike" cap="none" dirty="0">
                        <a:solidFill>
                          <a:schemeClr val="tx1"/>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517507">
                <a:tc>
                  <a:txBody>
                    <a:bodyPr/>
                    <a:lstStyle/>
                    <a:p>
                      <a:pPr marL="0" marR="0" lvl="0" indent="0" algn="ctr" rtl="0">
                        <a:lnSpc>
                          <a:spcPct val="100000"/>
                        </a:lnSpc>
                        <a:spcBef>
                          <a:spcPts val="0"/>
                        </a:spcBef>
                        <a:spcAft>
                          <a:spcPts val="0"/>
                        </a:spcAft>
                        <a:buNone/>
                      </a:pPr>
                      <a:r>
                        <a:rPr lang="el-GR" sz="1600" b="1" u="none" strike="noStrike" cap="none" dirty="0">
                          <a:solidFill>
                            <a:schemeClr val="tx1"/>
                          </a:solidFill>
                          <a:sym typeface="Calibri"/>
                        </a:rPr>
                        <a:t>Νεολαία </a:t>
                      </a:r>
                      <a:endParaRPr sz="1600" b="1" u="none" strike="noStrike" cap="none" dirty="0">
                        <a:solidFill>
                          <a:schemeClr val="tx1"/>
                        </a:solidFill>
                        <a:latin typeface="Calibri"/>
                        <a:ea typeface="Calibri"/>
                        <a:cs typeface="Calibri"/>
                        <a:sym typeface="Calibri"/>
                      </a:endParaRPr>
                    </a:p>
                  </a:txBody>
                  <a:tcPr marL="43600" marR="43600" marT="0" marB="0" anchor="ctr"/>
                </a:tc>
                <a:tc>
                  <a:txBody>
                    <a:bodyPr/>
                    <a:lstStyle/>
                    <a:p>
                      <a:pPr marL="0" marR="0" lvl="0" indent="0" algn="ctr" defTabSz="914400" rtl="0" eaLnBrk="1" fontAlgn="auto" latinLnBrk="0" hangingPunct="1">
                        <a:lnSpc>
                          <a:spcPct val="100000"/>
                        </a:lnSpc>
                        <a:spcBef>
                          <a:spcPts val="0"/>
                        </a:spcBef>
                        <a:spcAft>
                          <a:spcPts val="0"/>
                        </a:spcAft>
                        <a:buClr>
                          <a:srgbClr val="545454"/>
                        </a:buClr>
                        <a:buSzPts val="1100"/>
                        <a:buFont typeface="Calibri"/>
                        <a:buNone/>
                        <a:tabLst/>
                        <a:defRPr/>
                      </a:pPr>
                      <a:r>
                        <a:rPr lang="el-GR" sz="1600" b="1" u="none" strike="noStrike" cap="none" dirty="0">
                          <a:solidFill>
                            <a:schemeClr val="tx1"/>
                          </a:solidFill>
                          <a:latin typeface="+mn-lt"/>
                          <a:ea typeface="Calibri"/>
                          <a:cs typeface="Calibri"/>
                          <a:sym typeface="Calibri"/>
                        </a:rPr>
                        <a:t>€</a:t>
                      </a:r>
                      <a:r>
                        <a:rPr lang="en-US" sz="1600" b="1" u="none" strike="noStrike" cap="none" dirty="0">
                          <a:solidFill>
                            <a:schemeClr val="tx1"/>
                          </a:solidFill>
                          <a:latin typeface="+mn-lt"/>
                          <a:ea typeface="Calibri"/>
                          <a:cs typeface="Calibri"/>
                          <a:sym typeface="Calibri"/>
                        </a:rPr>
                        <a:t>3</a:t>
                      </a:r>
                      <a:r>
                        <a:rPr lang="el-GR" sz="1600" b="1" u="none" strike="noStrike" cap="none" dirty="0">
                          <a:solidFill>
                            <a:schemeClr val="tx1"/>
                          </a:solidFill>
                          <a:latin typeface="+mn-lt"/>
                          <a:ea typeface="Calibri"/>
                          <a:cs typeface="Calibri"/>
                          <a:sym typeface="Calibri"/>
                        </a:rPr>
                        <a:t>.</a:t>
                      </a:r>
                      <a:r>
                        <a:rPr lang="en-US" sz="1600" b="1" u="none" strike="noStrike" cap="none" dirty="0">
                          <a:solidFill>
                            <a:schemeClr val="tx1"/>
                          </a:solidFill>
                          <a:latin typeface="+mn-lt"/>
                          <a:ea typeface="Calibri"/>
                          <a:cs typeface="Calibri"/>
                          <a:sym typeface="Calibri"/>
                        </a:rPr>
                        <a:t>510</a:t>
                      </a:r>
                      <a:r>
                        <a:rPr lang="el-GR" sz="1600" b="1" u="none" strike="noStrike" cap="none" dirty="0">
                          <a:solidFill>
                            <a:schemeClr val="tx1"/>
                          </a:solidFill>
                          <a:latin typeface="+mn-lt"/>
                          <a:ea typeface="Calibri"/>
                          <a:cs typeface="Calibri"/>
                          <a:sym typeface="Calibri"/>
                        </a:rPr>
                        <a:t>.</a:t>
                      </a:r>
                      <a:r>
                        <a:rPr lang="en-US" sz="1600" b="1" u="none" strike="noStrike" cap="none" dirty="0">
                          <a:solidFill>
                            <a:schemeClr val="tx1"/>
                          </a:solidFill>
                          <a:latin typeface="+mn-lt"/>
                          <a:ea typeface="Calibri"/>
                          <a:cs typeface="Calibri"/>
                          <a:sym typeface="Calibri"/>
                        </a:rPr>
                        <a:t>618</a:t>
                      </a:r>
                    </a:p>
                  </a:txBody>
                  <a:tcPr marL="68575" marR="68575" marT="0" marB="0" anchor="ctr"/>
                </a:tc>
                <a:tc>
                  <a:txBody>
                    <a:bodyPr/>
                    <a:lstStyle/>
                    <a:p>
                      <a:pPr marL="0" marR="0" lvl="0" indent="0" algn="ctr" rtl="0">
                        <a:lnSpc>
                          <a:spcPct val="100000"/>
                        </a:lnSpc>
                        <a:spcBef>
                          <a:spcPts val="0"/>
                        </a:spcBef>
                        <a:spcAft>
                          <a:spcPts val="0"/>
                        </a:spcAft>
                        <a:buClr>
                          <a:srgbClr val="545454"/>
                        </a:buClr>
                        <a:buSzPts val="1200"/>
                        <a:buFont typeface="Calibri"/>
                        <a:buNone/>
                      </a:pPr>
                      <a:endParaRPr lang="en-GB" sz="1600" b="0" u="none" strike="noStrike" cap="none" dirty="0">
                        <a:solidFill>
                          <a:schemeClr val="tx1"/>
                        </a:solidFill>
                        <a:latin typeface="+mn-lt"/>
                        <a:sym typeface="Calibri"/>
                      </a:endParaRPr>
                    </a:p>
                    <a:p>
                      <a:pPr marL="0" marR="0" lvl="0" indent="0" algn="ctr" rtl="0">
                        <a:lnSpc>
                          <a:spcPct val="100000"/>
                        </a:lnSpc>
                        <a:spcBef>
                          <a:spcPts val="0"/>
                        </a:spcBef>
                        <a:spcAft>
                          <a:spcPts val="0"/>
                        </a:spcAft>
                        <a:buClr>
                          <a:srgbClr val="545454"/>
                        </a:buClr>
                        <a:buSzPts val="1200"/>
                        <a:buFont typeface="Calibri"/>
                        <a:buNone/>
                      </a:pPr>
                      <a:r>
                        <a:rPr lang="el-GR" sz="1600" b="0" u="none" strike="noStrike" cap="none" dirty="0">
                          <a:solidFill>
                            <a:schemeClr val="tx1"/>
                          </a:solidFill>
                          <a:latin typeface="+mn-lt"/>
                          <a:sym typeface="Calibri"/>
                        </a:rPr>
                        <a:t>€991.151</a:t>
                      </a:r>
                      <a:endParaRPr sz="1600" b="0" u="none" strike="noStrike" cap="none" dirty="0">
                        <a:solidFill>
                          <a:schemeClr val="tx1"/>
                        </a:solidFill>
                        <a:latin typeface="+mn-lt"/>
                        <a:sym typeface="Calibri"/>
                      </a:endParaRPr>
                    </a:p>
                    <a:p>
                      <a:pPr marL="0" marR="0" lvl="0" indent="0" algn="ctr" rtl="0">
                        <a:lnSpc>
                          <a:spcPct val="100000"/>
                        </a:lnSpc>
                        <a:spcBef>
                          <a:spcPts val="0"/>
                        </a:spcBef>
                        <a:spcAft>
                          <a:spcPts val="0"/>
                        </a:spcAft>
                        <a:buNone/>
                      </a:pPr>
                      <a:endParaRPr sz="1600" b="0" u="none" strike="noStrike" cap="none" dirty="0">
                        <a:solidFill>
                          <a:schemeClr val="tx1"/>
                        </a:solidFill>
                        <a:latin typeface="+mn-lt"/>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Clr>
                          <a:srgbClr val="545454"/>
                        </a:buClr>
                        <a:buSzPts val="1200"/>
                        <a:buFont typeface="Calibri"/>
                        <a:buNone/>
                      </a:pPr>
                      <a:endParaRPr lang="en-GB" sz="1600" b="0" u="none" strike="noStrike" cap="none" dirty="0">
                        <a:solidFill>
                          <a:schemeClr val="tx1"/>
                        </a:solidFill>
                        <a:latin typeface="+mn-lt"/>
                        <a:sym typeface="Calibri"/>
                      </a:endParaRPr>
                    </a:p>
                    <a:p>
                      <a:pPr marL="0" marR="0" lvl="0" indent="0" algn="ctr" rtl="0">
                        <a:lnSpc>
                          <a:spcPct val="100000"/>
                        </a:lnSpc>
                        <a:spcBef>
                          <a:spcPts val="0"/>
                        </a:spcBef>
                        <a:spcAft>
                          <a:spcPts val="0"/>
                        </a:spcAft>
                        <a:buClr>
                          <a:srgbClr val="545454"/>
                        </a:buClr>
                        <a:buSzPts val="1200"/>
                        <a:buFont typeface="Calibri"/>
                        <a:buNone/>
                      </a:pPr>
                      <a:r>
                        <a:rPr lang="el-GR" sz="1600" b="0" u="none" strike="noStrike" cap="none" dirty="0">
                          <a:solidFill>
                            <a:schemeClr val="tx1"/>
                          </a:solidFill>
                          <a:latin typeface="+mn-lt"/>
                          <a:sym typeface="Calibri"/>
                        </a:rPr>
                        <a:t>€383.293</a:t>
                      </a:r>
                    </a:p>
                    <a:p>
                      <a:pPr marL="0" marR="0" lvl="0" indent="0" algn="ctr" rtl="0">
                        <a:lnSpc>
                          <a:spcPct val="100000"/>
                        </a:lnSpc>
                        <a:spcBef>
                          <a:spcPts val="0"/>
                        </a:spcBef>
                        <a:spcAft>
                          <a:spcPts val="0"/>
                        </a:spcAft>
                        <a:buNone/>
                      </a:pPr>
                      <a:endParaRPr sz="1600" b="0" u="none" strike="noStrike" cap="none" dirty="0">
                        <a:solidFill>
                          <a:schemeClr val="tx1"/>
                        </a:solidFill>
                        <a:latin typeface="+mn-lt"/>
                        <a:ea typeface="Calibri"/>
                        <a:cs typeface="Calibri"/>
                        <a:sym typeface="Calibri"/>
                      </a:endParaRPr>
                    </a:p>
                  </a:txBody>
                  <a:tcPr marL="68575" marR="68575" marT="0" marB="0" anchor="ctr"/>
                </a:tc>
                <a:extLst>
                  <a:ext uri="{0D108BD9-81ED-4DB2-BD59-A6C34878D82A}">
                    <a16:rowId xmlns:a16="http://schemas.microsoft.com/office/drawing/2014/main" val="10006"/>
                  </a:ext>
                </a:extLst>
              </a:tr>
              <a:tr h="586763">
                <a:tc>
                  <a:txBody>
                    <a:bodyPr/>
                    <a:lstStyle/>
                    <a:p>
                      <a:pPr marL="0" marR="0" lvl="0" indent="0" algn="ctr" rtl="0">
                        <a:lnSpc>
                          <a:spcPct val="100000"/>
                        </a:lnSpc>
                        <a:spcBef>
                          <a:spcPts val="0"/>
                        </a:spcBef>
                        <a:spcAft>
                          <a:spcPts val="0"/>
                        </a:spcAft>
                        <a:buNone/>
                      </a:pPr>
                      <a:r>
                        <a:rPr lang="el-GR" sz="1600" u="none" strike="noStrike" cap="none" dirty="0">
                          <a:sym typeface="Calibri"/>
                        </a:rPr>
                        <a:t>Αθλητισμός </a:t>
                      </a:r>
                      <a:endParaRPr sz="1600" u="none" strike="noStrike" cap="none" dirty="0">
                        <a:latin typeface="Calibri"/>
                        <a:ea typeface="Calibri"/>
                        <a:cs typeface="Calibri"/>
                        <a:sym typeface="Calibri"/>
                      </a:endParaRPr>
                    </a:p>
                  </a:txBody>
                  <a:tcPr marL="43600" marR="43600" marT="0" marB="0" anchor="ctr">
                    <a:solidFill>
                      <a:srgbClr val="A7D49F"/>
                    </a:solidFill>
                  </a:tcPr>
                </a:tc>
                <a:tc>
                  <a:txBody>
                    <a:bodyPr/>
                    <a:lstStyle/>
                    <a:p>
                      <a:pPr marL="0" marR="0" lvl="0" indent="0" algn="ctr" rtl="0">
                        <a:lnSpc>
                          <a:spcPct val="100000"/>
                        </a:lnSpc>
                        <a:spcBef>
                          <a:spcPts val="0"/>
                        </a:spcBef>
                        <a:spcAft>
                          <a:spcPts val="0"/>
                        </a:spcAft>
                        <a:buNone/>
                      </a:pPr>
                      <a:r>
                        <a:rPr lang="el-GR" sz="1600" b="1" u="none" strike="noStrike" cap="none" dirty="0">
                          <a:solidFill>
                            <a:schemeClr val="tx1"/>
                          </a:solidFill>
                          <a:sym typeface="Calibri"/>
                        </a:rPr>
                        <a:t>€74.708 </a:t>
                      </a:r>
                      <a:endParaRPr sz="1600" u="none" strike="noStrike" cap="none" dirty="0">
                        <a:solidFill>
                          <a:schemeClr val="tx1"/>
                        </a:solidFill>
                        <a:latin typeface="Calibri"/>
                        <a:ea typeface="Calibri"/>
                        <a:cs typeface="Calibri"/>
                        <a:sym typeface="Calibri"/>
                      </a:endParaRPr>
                    </a:p>
                  </a:txBody>
                  <a:tcPr marL="68575" marR="68575" marT="0" marB="0" anchor="ctr">
                    <a:solidFill>
                      <a:srgbClr val="A7D49F"/>
                    </a:solidFill>
                  </a:tcPr>
                </a:tc>
                <a:tc>
                  <a:txBody>
                    <a:bodyPr/>
                    <a:lstStyle/>
                    <a:p>
                      <a:pPr marL="0" marR="0" lvl="0" indent="0" algn="ctr" rtl="0">
                        <a:lnSpc>
                          <a:spcPct val="100000"/>
                        </a:lnSpc>
                        <a:spcBef>
                          <a:spcPts val="0"/>
                        </a:spcBef>
                        <a:spcAft>
                          <a:spcPts val="0"/>
                        </a:spcAft>
                        <a:buNone/>
                      </a:pPr>
                      <a:r>
                        <a:rPr lang="en-GB" sz="1600" u="none" strike="noStrike" cap="none" dirty="0">
                          <a:solidFill>
                            <a:schemeClr val="tx1"/>
                          </a:solidFill>
                          <a:sym typeface="Calibri"/>
                        </a:rPr>
                        <a:t>-</a:t>
                      </a:r>
                      <a:endParaRPr sz="1600" u="none" strike="noStrike" cap="none" dirty="0">
                        <a:solidFill>
                          <a:schemeClr val="tx1"/>
                        </a:solidFill>
                        <a:latin typeface="Calibri"/>
                        <a:ea typeface="Calibri"/>
                        <a:cs typeface="Calibri"/>
                        <a:sym typeface="Calibri"/>
                      </a:endParaRPr>
                    </a:p>
                  </a:txBody>
                  <a:tcPr marL="68575" marR="68575" marT="0" marB="0" anchor="ctr">
                    <a:solidFill>
                      <a:srgbClr val="A7D49F"/>
                    </a:solidFill>
                  </a:tcPr>
                </a:tc>
                <a:tc>
                  <a:txBody>
                    <a:bodyPr/>
                    <a:lstStyle/>
                    <a:p>
                      <a:pPr marL="0" marR="0" lvl="0" indent="0" algn="ctr" rtl="0">
                        <a:lnSpc>
                          <a:spcPct val="100000"/>
                        </a:lnSpc>
                        <a:spcBef>
                          <a:spcPts val="0"/>
                        </a:spcBef>
                        <a:spcAft>
                          <a:spcPts val="0"/>
                        </a:spcAft>
                        <a:buNone/>
                      </a:pPr>
                      <a:r>
                        <a:rPr lang="en-GB" sz="1600" u="none" strike="noStrike" cap="none" dirty="0">
                          <a:solidFill>
                            <a:schemeClr val="tx1"/>
                          </a:solidFill>
                          <a:sym typeface="Calibri"/>
                        </a:rPr>
                        <a:t>-</a:t>
                      </a:r>
                      <a:endParaRPr sz="1600" u="none" strike="noStrike" cap="none" dirty="0">
                        <a:solidFill>
                          <a:schemeClr val="tx1"/>
                        </a:solidFill>
                        <a:latin typeface="Calibri"/>
                        <a:ea typeface="Calibri"/>
                        <a:cs typeface="Calibri"/>
                        <a:sym typeface="Calibri"/>
                      </a:endParaRPr>
                    </a:p>
                  </a:txBody>
                  <a:tcPr marL="68575" marR="68575" marT="0" marB="0" anchor="ctr">
                    <a:solidFill>
                      <a:srgbClr val="A7D49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66361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2800" b="1" dirty="0">
                <a:latin typeface="Roboto" panose="02000000000000000000" pitchFamily="2" charset="0"/>
                <a:ea typeface="Roboto" panose="02000000000000000000" pitchFamily="2" charset="0"/>
              </a:rPr>
              <a:t>Βασική Δράση 1: Τομέας Αθλητισμού</a:t>
            </a:r>
            <a:endParaRPr lang="en-CY" sz="2800" b="1" dirty="0">
              <a:latin typeface="Roboto" panose="02000000000000000000" pitchFamily="2" charset="0"/>
              <a:ea typeface="Roboto" panose="02000000000000000000" pitchFamily="2" charset="0"/>
            </a:endParaRPr>
          </a:p>
        </p:txBody>
      </p:sp>
      <p:sp>
        <p:nvSpPr>
          <p:cNvPr id="2" name="Rectangle: Rounded Corners 1">
            <a:extLst>
              <a:ext uri="{FF2B5EF4-FFF2-40B4-BE49-F238E27FC236}">
                <a16:creationId xmlns:a16="http://schemas.microsoft.com/office/drawing/2014/main" id="{D115CCA1-54C9-F788-ABBB-87AC6BAD35F3}"/>
              </a:ext>
            </a:extLst>
          </p:cNvPr>
          <p:cNvSpPr/>
          <p:nvPr/>
        </p:nvSpPr>
        <p:spPr>
          <a:xfrm>
            <a:off x="2017603" y="2017075"/>
            <a:ext cx="8156794" cy="494631"/>
          </a:xfrm>
          <a:prstGeom prst="roundRect">
            <a:avLst/>
          </a:prstGeom>
          <a:solidFill>
            <a:srgbClr val="EE6948"/>
          </a:solidFill>
          <a:ln>
            <a:solidFill>
              <a:srgbClr val="EE69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r>
              <a:rPr lang="el-GR" b="1" dirty="0">
                <a:solidFill>
                  <a:schemeClr val="bg1"/>
                </a:solidFill>
              </a:rPr>
              <a:t>ΚΙΝΗΤΙΚΟΤΗΤΑ ΠΡΟΣΩΠΙΚΟΥ ΣΤΟΝ ΤΟΜΕΑ ΤΟΥ ΑΘΛΗΤΙΣΜΟΥ </a:t>
            </a:r>
            <a:endParaRPr lang="el-GR" b="1" dirty="0">
              <a:solidFill>
                <a:schemeClr val="tx1"/>
              </a:solidFill>
            </a:endParaRPr>
          </a:p>
          <a:p>
            <a:pPr algn="ctr"/>
            <a:endParaRPr lang="el-GR" b="1" dirty="0">
              <a:solidFill>
                <a:schemeClr val="tx1"/>
              </a:solidFill>
            </a:endParaRPr>
          </a:p>
        </p:txBody>
      </p:sp>
      <p:sp>
        <p:nvSpPr>
          <p:cNvPr id="7" name="TextBox 6">
            <a:extLst>
              <a:ext uri="{FF2B5EF4-FFF2-40B4-BE49-F238E27FC236}">
                <a16:creationId xmlns:a16="http://schemas.microsoft.com/office/drawing/2014/main" id="{F4B89766-F899-884A-96A0-38FCBDE98B3B}"/>
              </a:ext>
            </a:extLst>
          </p:cNvPr>
          <p:cNvSpPr txBox="1"/>
          <p:nvPr/>
        </p:nvSpPr>
        <p:spPr>
          <a:xfrm>
            <a:off x="2017603" y="2718293"/>
            <a:ext cx="8156794" cy="2816162"/>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buClr>
                <a:schemeClr val="tx1"/>
              </a:buClr>
            </a:pPr>
            <a:r>
              <a:rPr lang="el-GR" dirty="0"/>
              <a:t>Ο γενικός στόχος της δράσης αυτής είναι να δοθεί η ευκαιρία στο προσωπικό των αθλητικών οργανώσεων, κυρίως στον τομέα του μαζικού αθλητισμού, </a:t>
            </a:r>
            <a:r>
              <a:rPr lang="el-GR" b="1" dirty="0"/>
              <a:t>να βελτιώσει τις ικανότητες</a:t>
            </a:r>
            <a:r>
              <a:rPr lang="el-GR" dirty="0"/>
              <a:t>, τα </a:t>
            </a:r>
            <a:r>
              <a:rPr lang="el-GR" b="1" dirty="0"/>
              <a:t>επαγγελματικά προσόντα </a:t>
            </a:r>
            <a:r>
              <a:rPr lang="el-GR" dirty="0"/>
              <a:t>του και να αποκτήσει </a:t>
            </a:r>
            <a:r>
              <a:rPr lang="el-GR" b="1" dirty="0"/>
              <a:t>νέες δεξιότητες </a:t>
            </a:r>
            <a:r>
              <a:rPr lang="el-GR" dirty="0"/>
              <a:t>μέσω της μαθησιακής κινητικότητας, διανύοντας ένα χρονικό διάστημα στο εξωτερικό, και με τον τρόπο αυτόν να </a:t>
            </a:r>
            <a:r>
              <a:rPr lang="el-GR" b="1" dirty="0"/>
              <a:t>συμβάλει στη δημιουργία ικανοτήτων και στην ανάπτυξη αθλητικών οργανώσεων.</a:t>
            </a:r>
            <a:endParaRPr lang="el-GR" b="1" dirty="0">
              <a:solidFill>
                <a:schemeClr val="bg2">
                  <a:lumMod val="25000"/>
                </a:schemeClr>
              </a:solidFill>
            </a:endParaRPr>
          </a:p>
        </p:txBody>
      </p:sp>
    </p:spTree>
    <p:extLst>
      <p:ext uri="{BB962C8B-B14F-4D97-AF65-F5344CB8AC3E}">
        <p14:creationId xmlns:p14="http://schemas.microsoft.com/office/powerpoint/2010/main" val="53939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2800" b="1" dirty="0">
                <a:latin typeface="Roboto" panose="02000000000000000000" pitchFamily="2" charset="0"/>
                <a:ea typeface="Roboto" panose="02000000000000000000" pitchFamily="2" charset="0"/>
              </a:rPr>
              <a:t>Βασικά Χαρακτηριστικά Σχεδίων</a:t>
            </a:r>
            <a:endParaRPr lang="en-CY" sz="2800" b="1" dirty="0">
              <a:latin typeface="Roboto" panose="02000000000000000000" pitchFamily="2" charset="0"/>
              <a:ea typeface="Roboto" panose="02000000000000000000" pitchFamily="2" charset="0"/>
            </a:endParaRPr>
          </a:p>
        </p:txBody>
      </p:sp>
      <p:sp>
        <p:nvSpPr>
          <p:cNvPr id="2" name="Rectangle: Rounded Corners 1">
            <a:extLst>
              <a:ext uri="{FF2B5EF4-FFF2-40B4-BE49-F238E27FC236}">
                <a16:creationId xmlns:a16="http://schemas.microsoft.com/office/drawing/2014/main" id="{D115CCA1-54C9-F788-ABBB-87AC6BAD35F3}"/>
              </a:ext>
            </a:extLst>
          </p:cNvPr>
          <p:cNvSpPr/>
          <p:nvPr/>
        </p:nvSpPr>
        <p:spPr>
          <a:xfrm>
            <a:off x="1091380" y="2563940"/>
            <a:ext cx="1416184" cy="602279"/>
          </a:xfrm>
          <a:prstGeom prst="roundRect">
            <a:avLst/>
          </a:prstGeom>
          <a:solidFill>
            <a:srgbClr val="EE6948"/>
          </a:solidFill>
          <a:ln>
            <a:solidFill>
              <a:srgbClr val="EE69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endParaRPr lang="el-GR" b="1" dirty="0">
              <a:solidFill>
                <a:schemeClr val="tx1"/>
              </a:solidFill>
            </a:endParaRPr>
          </a:p>
          <a:p>
            <a:pPr algn="ctr"/>
            <a:r>
              <a:rPr lang="el-GR" b="1" dirty="0">
                <a:solidFill>
                  <a:schemeClr val="bg1"/>
                </a:solidFill>
              </a:rPr>
              <a:t>Ορισμοί</a:t>
            </a:r>
          </a:p>
          <a:p>
            <a:pPr algn="ctr"/>
            <a:endParaRPr lang="el-GR" b="1" dirty="0">
              <a:solidFill>
                <a:schemeClr val="tx1"/>
              </a:solidFill>
            </a:endParaRPr>
          </a:p>
          <a:p>
            <a:pPr algn="ctr"/>
            <a:endParaRPr lang="el-GR" b="1" dirty="0">
              <a:solidFill>
                <a:schemeClr val="tx1"/>
              </a:solidFill>
            </a:endParaRPr>
          </a:p>
        </p:txBody>
      </p:sp>
      <p:sp>
        <p:nvSpPr>
          <p:cNvPr id="4" name="Rectangle 3">
            <a:extLst>
              <a:ext uri="{FF2B5EF4-FFF2-40B4-BE49-F238E27FC236}">
                <a16:creationId xmlns:a16="http://schemas.microsoft.com/office/drawing/2014/main" id="{2A094E8D-F338-4770-4CED-4EE09B079CE4}"/>
              </a:ext>
            </a:extLst>
          </p:cNvPr>
          <p:cNvSpPr/>
          <p:nvPr/>
        </p:nvSpPr>
        <p:spPr>
          <a:xfrm>
            <a:off x="2715766" y="2413253"/>
            <a:ext cx="7999853" cy="1298882"/>
          </a:xfrm>
          <a:prstGeom prst="rect">
            <a:avLst/>
          </a:prstGeom>
        </p:spPr>
        <p:txBody>
          <a:bodyPr wrap="square">
            <a:spAutoFit/>
          </a:bodyPr>
          <a:lstStyle/>
          <a:p>
            <a:pPr marL="0" lvl="1" algn="just" defTabSz="1061355">
              <a:lnSpc>
                <a:spcPct val="150000"/>
              </a:lnSpc>
              <a:spcBef>
                <a:spcPct val="0"/>
              </a:spcBef>
              <a:spcAft>
                <a:spcPct val="15000"/>
              </a:spcAft>
            </a:pPr>
            <a:r>
              <a:rPr lang="el-GR" b="1" dirty="0">
                <a:solidFill>
                  <a:srgbClr val="FD4524"/>
                </a:solidFill>
                <a:ea typeface="Verdana" panose="020B0604030504040204" pitchFamily="34" charset="0"/>
              </a:rPr>
              <a:t>Προσωπικό αθλητικών οργανώσεων </a:t>
            </a:r>
            <a:r>
              <a:rPr lang="el-GR" dirty="0">
                <a:ea typeface="Verdana" panose="020B0604030504040204" pitchFamily="34" charset="0"/>
              </a:rPr>
              <a:t>είναι τα άτομα που εμπλέκονται στην καθοδήγηση, την εκπαίδευση και τη διαχείριση μιας αθλητικής ομάδας ή μεμονωμένων αθλητών, </a:t>
            </a:r>
            <a:r>
              <a:rPr lang="el-GR" b="1" dirty="0">
                <a:ea typeface="Verdana" panose="020B0604030504040204" pitchFamily="34" charset="0"/>
              </a:rPr>
              <a:t>είτε σε αμειβόμενη είτε σε εθελοντική βάση. </a:t>
            </a:r>
            <a:endParaRPr lang="en-GB" b="1" dirty="0">
              <a:ea typeface="Verdana" panose="020B0604030504040204" pitchFamily="34" charset="0"/>
            </a:endParaRPr>
          </a:p>
        </p:txBody>
      </p:sp>
      <p:sp>
        <p:nvSpPr>
          <p:cNvPr id="5" name="Rectangle 4">
            <a:extLst>
              <a:ext uri="{FF2B5EF4-FFF2-40B4-BE49-F238E27FC236}">
                <a16:creationId xmlns:a16="http://schemas.microsoft.com/office/drawing/2014/main" id="{C77649F9-ED66-5FF4-08E9-E69AB3905AC5}"/>
              </a:ext>
            </a:extLst>
          </p:cNvPr>
          <p:cNvSpPr/>
          <p:nvPr/>
        </p:nvSpPr>
        <p:spPr>
          <a:xfrm>
            <a:off x="2715765" y="3986185"/>
            <a:ext cx="7999853" cy="1298882"/>
          </a:xfrm>
          <a:prstGeom prst="rect">
            <a:avLst/>
          </a:prstGeom>
        </p:spPr>
        <p:txBody>
          <a:bodyPr wrap="square">
            <a:spAutoFit/>
          </a:bodyPr>
          <a:lstStyle/>
          <a:p>
            <a:pPr marL="0" lvl="1" algn="just" defTabSz="1061355">
              <a:lnSpc>
                <a:spcPct val="150000"/>
              </a:lnSpc>
              <a:spcBef>
                <a:spcPct val="0"/>
              </a:spcBef>
              <a:spcAft>
                <a:spcPct val="15000"/>
              </a:spcAft>
            </a:pPr>
            <a:r>
              <a:rPr lang="el-GR" b="1" dirty="0">
                <a:solidFill>
                  <a:srgbClr val="FD4524"/>
                </a:solidFill>
                <a:ea typeface="Verdana" panose="020B0604030504040204" pitchFamily="34" charset="0"/>
              </a:rPr>
              <a:t>Μαζικός αθλητισμός </a:t>
            </a:r>
            <a:r>
              <a:rPr lang="el-GR" dirty="0">
                <a:ea typeface="Verdana" panose="020B0604030504040204" pitchFamily="34" charset="0"/>
              </a:rPr>
              <a:t>είναι</a:t>
            </a:r>
            <a:r>
              <a:rPr lang="el-GR" b="1" dirty="0">
                <a:solidFill>
                  <a:srgbClr val="FD4524"/>
                </a:solidFill>
                <a:ea typeface="Verdana" panose="020B0604030504040204" pitchFamily="34" charset="0"/>
              </a:rPr>
              <a:t> </a:t>
            </a:r>
            <a:r>
              <a:rPr lang="el-GR" dirty="0">
                <a:ea typeface="Verdana" panose="020B0604030504040204" pitchFamily="34" charset="0"/>
              </a:rPr>
              <a:t>δραστηριότητες αθλητισμού και σωματικής άσκησης που ασκούνται τακτικά σε </a:t>
            </a:r>
            <a:r>
              <a:rPr lang="el-GR" b="1" dirty="0">
                <a:ea typeface="Verdana" panose="020B0604030504040204" pitchFamily="34" charset="0"/>
              </a:rPr>
              <a:t>μη επαγγελματικό επίπεδο </a:t>
            </a:r>
            <a:r>
              <a:rPr lang="el-GR" dirty="0">
                <a:ea typeface="Verdana" panose="020B0604030504040204" pitchFamily="34" charset="0"/>
              </a:rPr>
              <a:t>από άτομα όλων των ηλικιών για λόγους υγείας, εκπαιδευτικούς ή κοινωνικούς σκοπούς.</a:t>
            </a:r>
            <a:endParaRPr lang="en-GB" dirty="0">
              <a:ea typeface="Verdana" panose="020B0604030504040204" pitchFamily="34" charset="0"/>
            </a:endParaRPr>
          </a:p>
        </p:txBody>
      </p:sp>
    </p:spTree>
    <p:extLst>
      <p:ext uri="{BB962C8B-B14F-4D97-AF65-F5344CB8AC3E}">
        <p14:creationId xmlns:p14="http://schemas.microsoft.com/office/powerpoint/2010/main" val="177515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l-GR" sz="2800" b="1" dirty="0">
                <a:latin typeface="Roboto" panose="02000000000000000000" pitchFamily="2" charset="0"/>
                <a:ea typeface="Roboto" panose="02000000000000000000" pitchFamily="2" charset="0"/>
              </a:rPr>
              <a:t>Βασικά Χαρακτηριστικά Σχεδίων</a:t>
            </a:r>
            <a:endParaRPr lang="en-CY" sz="2800" b="1" dirty="0">
              <a:latin typeface="Roboto" panose="02000000000000000000" pitchFamily="2" charset="0"/>
              <a:ea typeface="Roboto" panose="02000000000000000000" pitchFamily="2" charset="0"/>
            </a:endParaRPr>
          </a:p>
        </p:txBody>
      </p:sp>
      <p:sp>
        <p:nvSpPr>
          <p:cNvPr id="2" name="Rectangle: Rounded Corners 1">
            <a:extLst>
              <a:ext uri="{FF2B5EF4-FFF2-40B4-BE49-F238E27FC236}">
                <a16:creationId xmlns:a16="http://schemas.microsoft.com/office/drawing/2014/main" id="{D115CCA1-54C9-F788-ABBB-87AC6BAD35F3}"/>
              </a:ext>
            </a:extLst>
          </p:cNvPr>
          <p:cNvSpPr/>
          <p:nvPr/>
        </p:nvSpPr>
        <p:spPr>
          <a:xfrm>
            <a:off x="1464395" y="2096421"/>
            <a:ext cx="1370245" cy="602279"/>
          </a:xfrm>
          <a:prstGeom prst="roundRect">
            <a:avLst/>
          </a:prstGeom>
          <a:solidFill>
            <a:srgbClr val="EE6948"/>
          </a:solidFill>
          <a:ln>
            <a:solidFill>
              <a:srgbClr val="EE69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endParaRPr lang="el-GR" b="1" dirty="0">
              <a:solidFill>
                <a:schemeClr val="tx1"/>
              </a:solidFill>
            </a:endParaRPr>
          </a:p>
          <a:p>
            <a:pPr algn="ctr"/>
            <a:r>
              <a:rPr lang="el-GR" b="1" dirty="0">
                <a:solidFill>
                  <a:schemeClr val="bg1"/>
                </a:solidFill>
              </a:rPr>
              <a:t>Στόχοι</a:t>
            </a:r>
          </a:p>
          <a:p>
            <a:pPr algn="ctr"/>
            <a:endParaRPr lang="el-GR" b="1" dirty="0">
              <a:solidFill>
                <a:schemeClr val="tx1"/>
              </a:solidFill>
            </a:endParaRPr>
          </a:p>
          <a:p>
            <a:pPr algn="ctr"/>
            <a:endParaRPr lang="el-GR" b="1" dirty="0">
              <a:solidFill>
                <a:schemeClr val="tx1"/>
              </a:solidFill>
            </a:endParaRPr>
          </a:p>
        </p:txBody>
      </p:sp>
      <p:sp>
        <p:nvSpPr>
          <p:cNvPr id="7" name="Rectangle 6">
            <a:extLst>
              <a:ext uri="{FF2B5EF4-FFF2-40B4-BE49-F238E27FC236}">
                <a16:creationId xmlns:a16="http://schemas.microsoft.com/office/drawing/2014/main" id="{2E6F6E2C-BD08-B05E-0E37-94F328B0EA8C}"/>
              </a:ext>
            </a:extLst>
          </p:cNvPr>
          <p:cNvSpPr/>
          <p:nvPr/>
        </p:nvSpPr>
        <p:spPr>
          <a:xfrm>
            <a:off x="1464394" y="2850565"/>
            <a:ext cx="9252155" cy="646331"/>
          </a:xfrm>
          <a:prstGeom prst="rect">
            <a:avLst/>
          </a:prstGeom>
        </p:spPr>
        <p:txBody>
          <a:bodyPr wrap="square">
            <a:spAutoFit/>
          </a:bodyPr>
          <a:lstStyle/>
          <a:p>
            <a:pPr marL="285750" lvl="1" indent="-285750" algn="just" defTabSz="1061355">
              <a:spcBef>
                <a:spcPct val="0"/>
              </a:spcBef>
              <a:spcAft>
                <a:spcPct val="15000"/>
              </a:spcAft>
              <a:buClr>
                <a:srgbClr val="EE6948"/>
              </a:buClr>
              <a:buFont typeface="Wingdings" panose="05000000000000000000" pitchFamily="2" charset="2"/>
              <a:buChar char="Ø"/>
            </a:pPr>
            <a:r>
              <a:rPr lang="el-GR" dirty="0">
                <a:ea typeface="Verdana" panose="020B0604030504040204" pitchFamily="34" charset="0"/>
              </a:rPr>
              <a:t>Προώθηση φυσικής δραστηριότητας και ενεργού, υγειούς τρόπου ζωής, φιλικού προς το περιβάλλον</a:t>
            </a:r>
            <a:endParaRPr lang="en-GB" dirty="0">
              <a:ea typeface="Verdana" panose="020B0604030504040204" pitchFamily="34" charset="0"/>
            </a:endParaRPr>
          </a:p>
        </p:txBody>
      </p:sp>
      <p:sp>
        <p:nvSpPr>
          <p:cNvPr id="8" name="Rectangle 7">
            <a:extLst>
              <a:ext uri="{FF2B5EF4-FFF2-40B4-BE49-F238E27FC236}">
                <a16:creationId xmlns:a16="http://schemas.microsoft.com/office/drawing/2014/main" id="{7F573AAF-92E6-0743-DB86-0516BA4EEF1B}"/>
              </a:ext>
            </a:extLst>
          </p:cNvPr>
          <p:cNvSpPr/>
          <p:nvPr/>
        </p:nvSpPr>
        <p:spPr>
          <a:xfrm>
            <a:off x="1464396" y="4055510"/>
            <a:ext cx="8879140" cy="467885"/>
          </a:xfrm>
          <a:prstGeom prst="rect">
            <a:avLst/>
          </a:prstGeom>
        </p:spPr>
        <p:txBody>
          <a:bodyPr wrap="square">
            <a:spAutoFit/>
          </a:bodyPr>
          <a:lstStyle/>
          <a:p>
            <a:pPr marL="285750" lvl="1" indent="-285750" defTabSz="1061355">
              <a:lnSpc>
                <a:spcPct val="150000"/>
              </a:lnSpc>
              <a:spcBef>
                <a:spcPct val="0"/>
              </a:spcBef>
              <a:spcAft>
                <a:spcPct val="15000"/>
              </a:spcAft>
              <a:buClr>
                <a:srgbClr val="EE6948"/>
              </a:buClr>
              <a:buFont typeface="Wingdings" panose="05000000000000000000" pitchFamily="2" charset="2"/>
              <a:buChar char="Ø"/>
            </a:pPr>
            <a:r>
              <a:rPr lang="el-GR" dirty="0">
                <a:ea typeface="Verdana" panose="020B0604030504040204" pitchFamily="34" charset="0"/>
              </a:rPr>
              <a:t>Προώθηση κοινών Ευρωπαϊκών αξιών, κοινωνικής ένταξης και ενεργούς συμμετοχής</a:t>
            </a:r>
            <a:endParaRPr lang="en-GB" dirty="0">
              <a:ea typeface="Verdana" panose="020B0604030504040204" pitchFamily="34" charset="0"/>
            </a:endParaRPr>
          </a:p>
        </p:txBody>
      </p:sp>
      <p:sp>
        <p:nvSpPr>
          <p:cNvPr id="14" name="Rectangle 13">
            <a:extLst>
              <a:ext uri="{FF2B5EF4-FFF2-40B4-BE49-F238E27FC236}">
                <a16:creationId xmlns:a16="http://schemas.microsoft.com/office/drawing/2014/main" id="{2EEB39C3-87B7-E093-4CB2-A78C03FA3C87}"/>
              </a:ext>
            </a:extLst>
          </p:cNvPr>
          <p:cNvSpPr/>
          <p:nvPr/>
        </p:nvSpPr>
        <p:spPr>
          <a:xfrm>
            <a:off x="1464396" y="4615276"/>
            <a:ext cx="9252153" cy="646331"/>
          </a:xfrm>
          <a:prstGeom prst="rect">
            <a:avLst/>
          </a:prstGeom>
        </p:spPr>
        <p:txBody>
          <a:bodyPr wrap="square">
            <a:spAutoFit/>
          </a:bodyPr>
          <a:lstStyle/>
          <a:p>
            <a:pPr marL="285750" lvl="1" indent="-285750" defTabSz="1061355">
              <a:spcBef>
                <a:spcPct val="0"/>
              </a:spcBef>
              <a:spcAft>
                <a:spcPct val="15000"/>
              </a:spcAft>
              <a:buClr>
                <a:srgbClr val="EE6948"/>
              </a:buClr>
              <a:buFont typeface="Wingdings" panose="05000000000000000000" pitchFamily="2" charset="2"/>
              <a:buChar char="Ø"/>
            </a:pPr>
            <a:r>
              <a:rPr lang="el-GR" dirty="0">
                <a:ea typeface="Verdana" panose="020B0604030504040204" pitchFamily="34" charset="0"/>
              </a:rPr>
              <a:t>Προώθηση ευρωπαϊκής διακρατικής συνεργασίας, διαπροσωπικών σχέσεων, δημιουργία Ευρωπαϊκού δικτύου προπονητών και άλλου προσωπικού αθλητικών οργανώσεων</a:t>
            </a:r>
            <a:endParaRPr lang="en-GB" dirty="0">
              <a:ea typeface="Verdana" panose="020B0604030504040204" pitchFamily="34" charset="0"/>
            </a:endParaRPr>
          </a:p>
        </p:txBody>
      </p:sp>
      <p:sp>
        <p:nvSpPr>
          <p:cNvPr id="16" name="TextBox 15">
            <a:extLst>
              <a:ext uri="{FF2B5EF4-FFF2-40B4-BE49-F238E27FC236}">
                <a16:creationId xmlns:a16="http://schemas.microsoft.com/office/drawing/2014/main" id="{E1EE02C9-DFD0-6154-30D4-45B235828BE4}"/>
              </a:ext>
            </a:extLst>
          </p:cNvPr>
          <p:cNvSpPr txBox="1"/>
          <p:nvPr/>
        </p:nvSpPr>
        <p:spPr>
          <a:xfrm>
            <a:off x="1464394" y="3512125"/>
            <a:ext cx="9252154" cy="646331"/>
          </a:xfrm>
          <a:prstGeom prst="rect">
            <a:avLst/>
          </a:prstGeom>
          <a:noFill/>
        </p:spPr>
        <p:txBody>
          <a:bodyPr wrap="square">
            <a:spAutoFit/>
          </a:bodyPr>
          <a:lstStyle/>
          <a:p>
            <a:pPr marL="285750" indent="-285750">
              <a:buClr>
                <a:srgbClr val="EE6948"/>
              </a:buClr>
              <a:buFont typeface="Wingdings" panose="05000000000000000000" pitchFamily="2" charset="2"/>
              <a:buChar char="Ø"/>
            </a:pPr>
            <a:r>
              <a:rPr lang="el-GR" dirty="0"/>
              <a:t>Ανάπτυξη ικανοτήτων των οργανώσεων μαζικού αθλητισμού</a:t>
            </a:r>
            <a:r>
              <a:rPr lang="en-GB" dirty="0"/>
              <a:t>, </a:t>
            </a:r>
            <a:r>
              <a:rPr lang="el-GR" dirty="0"/>
              <a:t>βελτίωση των γνώσεων και της τεχνογνωσίας του αθλητικού προσωπικού</a:t>
            </a:r>
            <a:endParaRPr lang="en-GB" dirty="0"/>
          </a:p>
        </p:txBody>
      </p:sp>
    </p:spTree>
    <p:extLst>
      <p:ext uri="{BB962C8B-B14F-4D97-AF65-F5344CB8AC3E}">
        <p14:creationId xmlns:p14="http://schemas.microsoft.com/office/powerpoint/2010/main" val="64029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10656</TotalTime>
  <Words>3035</Words>
  <Application>Microsoft Office PowerPoint</Application>
  <PresentationFormat>Widescreen</PresentationFormat>
  <Paragraphs>361</Paragraphs>
  <Slides>22</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Aptos</vt:lpstr>
      <vt:lpstr>Aptos Display</vt:lpstr>
      <vt:lpstr>Arial</vt:lpstr>
      <vt:lpstr>Calibri</vt:lpstr>
      <vt:lpstr>Noto Sans Symbols</vt:lpstr>
      <vt:lpstr>Open Sans</vt:lpstr>
      <vt:lpstr>Roboto</vt:lpstr>
      <vt:lpstr>Times New Roman</vt:lpstr>
      <vt:lpstr>Verdana</vt:lpstr>
      <vt:lpstr>Wingdings</vt:lpstr>
      <vt:lpstr>Office Theme</vt:lpstr>
      <vt:lpstr>PowerPoint Presentation</vt:lpstr>
      <vt:lpstr>PowerPoint Presentation</vt:lpstr>
      <vt:lpstr>Tί είναι το Erasmus+</vt:lpstr>
      <vt:lpstr>Δομή Προγράμματος</vt:lpstr>
      <vt:lpstr>Οριζόντιες Προτεραιότητες</vt:lpstr>
      <vt:lpstr>Κατανομή Κονδυλίων 2025 για δικαιούχους στην Κύπρο – Αποκεντρωμένες Δράσεις</vt:lpstr>
      <vt:lpstr>Βασική Δράση 1: Τομέας Αθλητισμού</vt:lpstr>
      <vt:lpstr>Βασικά Χαρακτηριστικά Σχεδίων</vt:lpstr>
      <vt:lpstr>Βασικά Χαρακτηριστικά Σχεδίων</vt:lpstr>
      <vt:lpstr>Δικαιούχοι</vt:lpstr>
      <vt:lpstr>Επιλέξιμοι Συμμετέχοντες</vt:lpstr>
      <vt:lpstr>Δραστηριότητες</vt:lpstr>
      <vt:lpstr>Δραστηριότητες</vt:lpstr>
      <vt:lpstr>Τόπος υλοποίησης δραστηριοτήτων</vt:lpstr>
      <vt:lpstr>Δομή Χρηματοδότησης</vt:lpstr>
      <vt:lpstr>Δομή Χρηματοδότησης</vt:lpstr>
      <vt:lpstr>Οργάνωση Σχεδίου</vt:lpstr>
      <vt:lpstr>Οργάνωση Σχεδίου</vt:lpstr>
      <vt:lpstr>Στάδια Επεξεργασίας Αίτησης</vt:lpstr>
      <vt:lpstr>Προθεσμία Υποβολής Αιτήσεων 2025</vt:lpstr>
      <vt:lpstr>Χρήσιμοι Συνδέσμοι</vt:lpstr>
      <vt:lpstr>Επικοινωνία με την Εθνική Υπηρεσία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Georgiou</dc:creator>
  <cp:lastModifiedBy>Semeli Panagidou</cp:lastModifiedBy>
  <cp:revision>22</cp:revision>
  <dcterms:created xsi:type="dcterms:W3CDTF">2023-04-27T06:57:03Z</dcterms:created>
  <dcterms:modified xsi:type="dcterms:W3CDTF">2024-12-05T08:59:04Z</dcterms:modified>
</cp:coreProperties>
</file>