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82597" y="670051"/>
            <a:ext cx="6178804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03-Sep-20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0404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0859C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03-Sep-20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0404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03-Sep-20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0404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03-Sep-20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03-Sep-20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147752"/>
            <a:ext cx="9144000" cy="3013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181213" y="0"/>
            <a:ext cx="961428" cy="81826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994259" y="5863352"/>
            <a:ext cx="1057746" cy="2240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62021" y="604773"/>
            <a:ext cx="4219956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0404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39" y="2534158"/>
            <a:ext cx="807212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0859C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03-Sep-20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cy/uploadfiles/IDEP/Diaxeirisi/KA1/2015/Interinstitutional_Agreement_KA103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cy/uploadfiles/IDEP/Draseis/KA1/Higher/InstructionsforSpecialNeeds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cy/management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covid.uni-foundation.eu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staffmobility.eu/staff-week-search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european-union/about-eu/institutions-bodies_en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eacea.ec.europa.eu/about-eacea/visual-identity_en" TargetMode="External"/><Relationship Id="rId2" Type="http://schemas.openxmlformats.org/officeDocument/2006/relationships/hyperlink" Target="http://ec.europa.eu/programmes/erasmus-plus/projects/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Erasmus_CY" TargetMode="External"/><Relationship Id="rId7" Type="http://schemas.openxmlformats.org/officeDocument/2006/relationships/hyperlink" Target="http://erasmusplus.cy/prosopiko" TargetMode="External"/><Relationship Id="rId2" Type="http://schemas.openxmlformats.org/officeDocument/2006/relationships/hyperlink" Target="http://www.facebook.com/diavioumathis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rasmusplus.cy/Newsletter" TargetMode="External"/><Relationship Id="rId5" Type="http://schemas.openxmlformats.org/officeDocument/2006/relationships/hyperlink" Target="mailto:socialmedia@llp.org.cy" TargetMode="External"/><Relationship Id="rId4" Type="http://schemas.openxmlformats.org/officeDocument/2006/relationships/hyperlink" Target="https://www.instagram.com/idep_erasmusplus/" TargetMode="Externa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ec.europa.eu/programmes/erasmus-plus/sites/erasmusplus2/files/handbook-erasmus-icm_feb2020_en.pdf" TargetMode="External"/><Relationship Id="rId3" Type="http://schemas.openxmlformats.org/officeDocument/2006/relationships/hyperlink" Target="http://www.erasmusplus.cy/Tools" TargetMode="External"/><Relationship Id="rId7" Type="http://schemas.openxmlformats.org/officeDocument/2006/relationships/hyperlink" Target="https://ec.europa.eu/programmes/erasmus-plus/resources/documents/erasmus-programme-guide-2020_en" TargetMode="External"/><Relationship Id="rId12" Type="http://schemas.openxmlformats.org/officeDocument/2006/relationships/hyperlink" Target="https://www.erasmusplus.org.uk/the-transition-period" TargetMode="External"/><Relationship Id="rId2" Type="http://schemas.openxmlformats.org/officeDocument/2006/relationships/hyperlink" Target="http://www.erasmusplus.cy/tritovathmia-ekpedefsi-1-manag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rasmusplus.cy/uploadfiles/IDEP/Aitiseis/2020/%CE%97%CE%95-charter-annotated-guidelines-feb2020_en.pdf" TargetMode="External"/><Relationship Id="rId11" Type="http://schemas.openxmlformats.org/officeDocument/2006/relationships/hyperlink" Target="https://ec.europa.eu/education/sites/education/files/document-library-docs/ects-users-guide_en.pdf" TargetMode="External"/><Relationship Id="rId5" Type="http://schemas.openxmlformats.org/officeDocument/2006/relationships/hyperlink" Target="https://app.erasmusplusols.eu/" TargetMode="External"/><Relationship Id="rId10" Type="http://schemas.openxmlformats.org/officeDocument/2006/relationships/hyperlink" Target="http://www.erasmusplus.cy/uploadfiles/IDEP/Diaxeirisi/KA1/General/Special_Needs_Support_Application_Form_PartB_updated.doc" TargetMode="External"/><Relationship Id="rId4" Type="http://schemas.openxmlformats.org/officeDocument/2006/relationships/hyperlink" Target="http://www.erasmusplus.cy/default.aspx?articleid=9515" TargetMode="External"/><Relationship Id="rId9" Type="http://schemas.openxmlformats.org/officeDocument/2006/relationships/hyperlink" Target="http://www.erasmusplus.cy/uploadfiles/IDEP/Diaxeirisi/KA1/General/Special_Needs_Support_Information_PartA_updated.pdf" TargetMode="Externa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mailto:santoniou@llp.org.cy" TargetMode="External"/><Relationship Id="rId2" Type="http://schemas.openxmlformats.org/officeDocument/2006/relationships/hyperlink" Target="mailto:tchristodoulidou@llp.org.cy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cy/uploadfiles/IDEP/Diaxeirisi/KA1/2015/Interinstitutional_Agreement_KA103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389126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81213" y="0"/>
            <a:ext cx="961428" cy="8182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57729" y="6367403"/>
            <a:ext cx="1057247" cy="2240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16351" y="880617"/>
            <a:ext cx="2509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4AACC5"/>
                </a:solidFill>
              </a:rPr>
              <a:t>E R A S M U S</a:t>
            </a:r>
            <a:r>
              <a:rPr spc="-30" dirty="0">
                <a:solidFill>
                  <a:srgbClr val="4AACC5"/>
                </a:solidFill>
              </a:rPr>
              <a:t> </a:t>
            </a:r>
            <a:r>
              <a:rPr spc="-5" dirty="0">
                <a:solidFill>
                  <a:srgbClr val="4AACC5"/>
                </a:solidFill>
              </a:rPr>
              <a:t>+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79194" y="1673174"/>
            <a:ext cx="5781675" cy="3411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sz="2400" u="heavy" spc="-6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Βασική Δράση</a:t>
            </a:r>
            <a:r>
              <a:rPr sz="24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400" b="1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1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59079" algn="ctr">
              <a:lnSpc>
                <a:spcPct val="100000"/>
              </a:lnSpc>
            </a:pPr>
            <a:r>
              <a:rPr sz="2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Τριτοβάθμια</a:t>
            </a:r>
            <a:r>
              <a:rPr sz="2400" b="1" dirty="0">
                <a:solidFill>
                  <a:srgbClr val="404040"/>
                </a:solidFill>
                <a:latin typeface="Century Gothic"/>
                <a:cs typeface="Century Gothic"/>
              </a:rPr>
              <a:t> Εκπαίδευση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2000" b="1" spc="-5" dirty="0">
                <a:solidFill>
                  <a:srgbClr val="A6A6A6"/>
                </a:solidFill>
                <a:latin typeface="Century Gothic"/>
                <a:cs typeface="Century Gothic"/>
              </a:rPr>
              <a:t>Ενημερωτική Ημερίδα για τη </a:t>
            </a:r>
            <a:r>
              <a:rPr sz="2000" b="1" dirty="0">
                <a:solidFill>
                  <a:srgbClr val="A6A6A6"/>
                </a:solidFill>
                <a:latin typeface="Century Gothic"/>
                <a:cs typeface="Century Gothic"/>
              </a:rPr>
              <a:t>Διαχείριση</a:t>
            </a:r>
            <a:r>
              <a:rPr sz="2000" b="1" spc="-55" dirty="0">
                <a:solidFill>
                  <a:srgbClr val="A6A6A6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A6A6A6"/>
                </a:solidFill>
                <a:latin typeface="Century Gothic"/>
                <a:cs typeface="Century Gothic"/>
              </a:rPr>
              <a:t>Σχεδίων  ΚΑ103 &amp;</a:t>
            </a:r>
            <a:r>
              <a:rPr sz="2000" b="1" spc="-30" dirty="0">
                <a:solidFill>
                  <a:srgbClr val="A6A6A6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A6A6A6"/>
                </a:solidFill>
                <a:latin typeface="Century Gothic"/>
                <a:cs typeface="Century Gothic"/>
              </a:rPr>
              <a:t>ΚΑ107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27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Αυγούστου</a:t>
            </a:r>
            <a:r>
              <a:rPr sz="20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2020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Θέκλα Χριστοδουλίδου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–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Σταύρη</a:t>
            </a:r>
            <a:r>
              <a:rPr sz="1800" spc="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Αντωνίου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9255" y="0"/>
            <a:ext cx="224650" cy="68579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5613" y="3933063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828" y="0"/>
                </a:lnTo>
              </a:path>
            </a:pathLst>
          </a:custGeom>
          <a:ln w="9525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4085" y="689610"/>
            <a:ext cx="44805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</a:t>
            </a:r>
            <a:r>
              <a:rPr spc="-30" dirty="0"/>
              <a:t> </a:t>
            </a:r>
            <a:r>
              <a:rPr spc="-5" dirty="0"/>
              <a:t>προσωπικού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0459" y="1439926"/>
            <a:ext cx="8560435" cy="3468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κινητικότητας:</a:t>
            </a:r>
            <a:endParaRPr sz="2000">
              <a:latin typeface="Century Gothic"/>
              <a:cs typeface="Century Gothic"/>
            </a:endParaRPr>
          </a:p>
          <a:p>
            <a:pPr marL="361315" marR="39370">
              <a:lnSpc>
                <a:spcPts val="2510"/>
              </a:lnSpc>
              <a:spcBef>
                <a:spcPts val="90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2 μέρες – 2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 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(μη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συμπεριλαμβανομένων των ημερών ταξιδιού)  5 μέρες – 2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ότι αφορά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</a:t>
            </a:r>
            <a:r>
              <a:rPr sz="20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ΚΑ107</a:t>
            </a:r>
            <a:endParaRPr sz="2000">
              <a:latin typeface="Century Gothic"/>
              <a:cs typeface="Century Gothic"/>
            </a:endParaRPr>
          </a:p>
          <a:p>
            <a:pPr marL="361315">
              <a:lnSpc>
                <a:spcPts val="239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Εξαίρεση: Invited staff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from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enterprises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(ελάχιστη διάρκεια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1</a:t>
            </a:r>
            <a:r>
              <a:rPr sz="2000" spc="-1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ημέρα)</a:t>
            </a:r>
            <a:endParaRPr sz="2000">
              <a:latin typeface="Century Gothic"/>
              <a:cs typeface="Century Gothic"/>
            </a:endParaRPr>
          </a:p>
          <a:p>
            <a:pPr marL="355600" marR="97790" indent="-342900">
              <a:lnSpc>
                <a:spcPct val="100000"/>
              </a:lnSpc>
              <a:spcBef>
                <a:spcPts val="14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Επιτρέπονται πολλαπλές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 τόσο για STA όσο και για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STT,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αλλά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δίνεται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προτεραιότητα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εκείνους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δεν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έχουν  συμμετάσχει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προηγουμένως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1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ποσά επιχορήγησης προσωπικού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καθορίζονται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0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ανακοινώνονται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στην ιστοσελίδα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ιδρύματος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αρχή του  Σχεδίου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364" y="892810"/>
            <a:ext cx="81718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 Προσωπικού για </a:t>
            </a:r>
            <a:r>
              <a:rPr spc="-5" dirty="0"/>
              <a:t>Διδασκαλία -</a:t>
            </a:r>
            <a:r>
              <a:rPr spc="145" dirty="0"/>
              <a:t> </a:t>
            </a:r>
            <a:r>
              <a:rPr spc="-10" dirty="0"/>
              <a:t>STA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1625"/>
            <a:ext cx="8006080" cy="42957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67665" marR="11430" indent="-343535">
              <a:lnSpc>
                <a:spcPts val="2700"/>
              </a:lnSpc>
              <a:spcBef>
                <a:spcPts val="240"/>
              </a:spcBef>
              <a:buFont typeface="Arial"/>
              <a:buChar char="•"/>
              <a:tabLst>
                <a:tab pos="367665" algn="l"/>
                <a:tab pos="368300" algn="l"/>
                <a:tab pos="233680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Απαιτείται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υπογεγραμμένη</a:t>
            </a:r>
            <a:r>
              <a:rPr sz="2300" spc="-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23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Διμερής συμφωνία</a:t>
            </a:r>
            <a:r>
              <a:rPr sz="2300" dirty="0">
                <a:solidFill>
                  <a:srgbClr val="0000FF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πριν</a:t>
            </a:r>
            <a:r>
              <a:rPr sz="23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την 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οποιαδήποτε	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2300">
              <a:latin typeface="Century Gothic"/>
              <a:cs typeface="Century Gothic"/>
            </a:endParaRPr>
          </a:p>
          <a:p>
            <a:pPr marL="355600" marR="428625" indent="-343535">
              <a:lnSpc>
                <a:spcPct val="80100"/>
              </a:lnSpc>
              <a:spcBef>
                <a:spcPts val="470"/>
              </a:spcBef>
              <a:buFont typeface="Arial"/>
              <a:buChar char="•"/>
              <a:tabLst>
                <a:tab pos="355600" algn="l"/>
                <a:tab pos="356235" algn="l"/>
                <a:tab pos="954405" algn="l"/>
              </a:tabLst>
            </a:pP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Στην περίπτωση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προσκεκλημένου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προσωπικού από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μια	επιχείρηση/Invited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Staff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 καταγράφεται </a:t>
            </a:r>
            <a:r>
              <a:rPr sz="2300" spc="5" dirty="0">
                <a:solidFill>
                  <a:srgbClr val="404040"/>
                </a:solidFill>
                <a:latin typeface="Century Gothic"/>
                <a:cs typeface="Century Gothic"/>
              </a:rPr>
              <a:t>ως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διδασκαλία</a:t>
            </a:r>
            <a:r>
              <a:rPr sz="23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(STA)</a:t>
            </a:r>
            <a:endParaRPr sz="23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80000"/>
              </a:lnSpc>
              <a:spcBef>
                <a:spcPts val="555"/>
              </a:spcBef>
              <a:buFont typeface="Arial"/>
              <a:buChar char="•"/>
              <a:tabLst>
                <a:tab pos="355600" algn="l"/>
                <a:tab pos="356235" algn="l"/>
                <a:tab pos="2296160" algn="l"/>
                <a:tab pos="351790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 κινητικότητα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διδασκαλία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καλύπτει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8 ώρες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εβδομάδα και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κινητικότητα.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Σε περίπτωση  μεγαλύτερης	διάρκειας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κινητικότητας, η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αύξηση γίνεται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ποσοστιαία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(αριθμός	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ωρών διδασκαλίας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8/5</a:t>
            </a:r>
            <a:r>
              <a:rPr sz="23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αριθμός  ημερών σε μια εβδομάδα = 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1,6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ώρες διδασκαλίας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ημέρα)</a:t>
            </a:r>
            <a:endParaRPr sz="2300">
              <a:latin typeface="Century Gothic"/>
              <a:cs typeface="Century Gothic"/>
            </a:endParaRPr>
          </a:p>
          <a:p>
            <a:pPr marL="355600" marR="170180" indent="-343535">
              <a:lnSpc>
                <a:spcPts val="221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Εξαίρεση: σε περίπτωση συνδυασμένης</a:t>
            </a:r>
            <a:r>
              <a:rPr sz="23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  STA και STT ο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κατώτατος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αριθμός είναι 4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ώρες 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διδασκαλίας</a:t>
            </a:r>
            <a:endParaRPr sz="2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320" y="819404"/>
            <a:ext cx="7637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 για Εκπαίδευση/Κατάρτιση </a:t>
            </a:r>
            <a:r>
              <a:rPr spc="-5" dirty="0"/>
              <a:t>-</a:t>
            </a:r>
            <a:r>
              <a:rPr spc="100" dirty="0"/>
              <a:t> </a:t>
            </a:r>
            <a:r>
              <a:rPr spc="-10" dirty="0"/>
              <a:t>STT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2665" y="1392911"/>
            <a:ext cx="8060055" cy="315150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35560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Δεν απαιτείται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υπογεγραμμένη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Διμερής</a:t>
            </a:r>
            <a:r>
              <a:rPr sz="23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Συμφωνία</a:t>
            </a:r>
            <a:endParaRPr sz="23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12200"/>
              </a:lnSpc>
              <a:spcBef>
                <a:spcPts val="35"/>
              </a:spcBef>
              <a:buFont typeface="Arial"/>
              <a:buChar char="•"/>
              <a:tabLst>
                <a:tab pos="35560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κατάρτιση μπορεί </a:t>
            </a:r>
            <a:r>
              <a:rPr sz="23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αφορά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σκιώδη εργασία,  συμμετοχή σε εκπαιδευτικά εργαστήρια ή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Staff</a:t>
            </a:r>
            <a:r>
              <a:rPr sz="23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Weeks</a:t>
            </a:r>
            <a:endParaRPr sz="2300">
              <a:latin typeface="Century Gothic"/>
              <a:cs typeface="Century Gothic"/>
            </a:endParaRPr>
          </a:p>
          <a:p>
            <a:pPr marL="355600" marR="867410" indent="-342900" algn="just">
              <a:lnSpc>
                <a:spcPct val="105200"/>
              </a:lnSpc>
              <a:spcBef>
                <a:spcPts val="745"/>
              </a:spcBef>
              <a:buFont typeface="Arial"/>
              <a:buChar char="•"/>
              <a:tabLst>
                <a:tab pos="355600" algn="l"/>
              </a:tabLst>
            </a:pP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Μπορεί </a:t>
            </a:r>
            <a:r>
              <a:rPr sz="23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πραγματοποιηθεί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ΙΤΕ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ή 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επιχειρήσεις/άλλους οργανισμούς (Χωρών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του 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Προγράμματος)</a:t>
            </a:r>
            <a:endParaRPr sz="2300">
              <a:latin typeface="Century Gothic"/>
              <a:cs typeface="Century Gothic"/>
            </a:endParaRPr>
          </a:p>
          <a:p>
            <a:pPr marL="355600" marR="695960" indent="-342900" algn="just">
              <a:lnSpc>
                <a:spcPts val="2490"/>
              </a:lnSpc>
              <a:spcBef>
                <a:spcPts val="850"/>
              </a:spcBef>
              <a:buFont typeface="Arial"/>
              <a:buChar char="•"/>
              <a:tabLst>
                <a:tab pos="35560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Τα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Συνέδρια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είναι επιλέξιμες δραστηριότητες  κατάρτισης 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(σε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</a:t>
            </a:r>
            <a:r>
              <a:rPr sz="2300" spc="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αφορούν</a:t>
            </a:r>
            <a:endParaRPr sz="23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5565" y="4798314"/>
            <a:ext cx="623760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08300" algn="l"/>
                <a:tab pos="3995420" algn="l"/>
                <a:tab pos="4801870" algn="l"/>
              </a:tabLst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χ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ημα</a:t>
            </a:r>
            <a:r>
              <a:rPr sz="2300" spc="-2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δο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τη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θ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ούν	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έσω	του	κ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νδυλίου</a:t>
            </a:r>
            <a:endParaRPr sz="23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45565" y="4482846"/>
            <a:ext cx="7026275" cy="692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2620"/>
              </a:lnSpc>
              <a:spcBef>
                <a:spcPts val="100"/>
              </a:spcBef>
              <a:tabLst>
                <a:tab pos="2555875" algn="l"/>
                <a:tab pos="3375660" algn="l"/>
                <a:tab pos="5012690" algn="l"/>
                <a:tab pos="6636384" algn="l"/>
              </a:tabLst>
            </a:pP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ραστ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ρι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τητ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ς	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ου	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Er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a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smu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s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+	</a:t>
            </a:r>
            <a:r>
              <a:rPr sz="23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2300" spc="-10" dirty="0">
                <a:solidFill>
                  <a:srgbClr val="404040"/>
                </a:solidFill>
                <a:latin typeface="Century Gothic"/>
                <a:cs typeface="Century Gothic"/>
              </a:rPr>
              <a:t>πορο</a:t>
            </a: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ύ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ν	</a:t>
            </a:r>
            <a:r>
              <a:rPr sz="2300" spc="5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endParaRPr sz="2300">
              <a:latin typeface="Century Gothic"/>
              <a:cs typeface="Century Gothic"/>
            </a:endParaRPr>
          </a:p>
          <a:p>
            <a:pPr marR="5080" algn="r">
              <a:lnSpc>
                <a:spcPts val="2620"/>
              </a:lnSpc>
            </a:pPr>
            <a:r>
              <a:rPr sz="23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endParaRPr sz="23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5565" y="5113782"/>
            <a:ext cx="391223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Οργανωτικής</a:t>
            </a:r>
            <a:r>
              <a:rPr sz="2300" spc="-114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300" dirty="0">
                <a:solidFill>
                  <a:srgbClr val="404040"/>
                </a:solidFill>
                <a:latin typeface="Century Gothic"/>
                <a:cs typeface="Century Gothic"/>
              </a:rPr>
              <a:t>Υποστήριξης)</a:t>
            </a:r>
            <a:endParaRPr sz="2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8445" y="672211"/>
            <a:ext cx="67087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Αλλαγές </a:t>
            </a:r>
            <a:r>
              <a:rPr spc="-5" dirty="0"/>
              <a:t>στις εγκριθείσες</a:t>
            </a:r>
            <a:r>
              <a:rPr spc="95" dirty="0"/>
              <a:t> </a:t>
            </a:r>
            <a:r>
              <a:rPr spc="-10" dirty="0"/>
              <a:t>κινητικότητες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087374"/>
            <a:ext cx="8074025" cy="4836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 algn="just">
              <a:lnSpc>
                <a:spcPct val="13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ΕΥ έχει εγκρίνει αριθμό κινητικοτήτων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κατ’επέκταση ένα  συγκεκριμένο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ποσό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κάθε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οικονομικό κεφάλαιο.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υποδεικνύει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σε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ποιες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χώρες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θα πραγματοποιηθούν οι κινητικότητες και τη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των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κινητικοτήτων</a:t>
            </a:r>
            <a:endParaRPr sz="18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30000"/>
              </a:lnSpc>
              <a:spcBef>
                <a:spcPts val="430"/>
              </a:spcBef>
              <a:buFont typeface="Arial"/>
              <a:buChar char="•"/>
              <a:tabLst>
                <a:tab pos="355600" algn="l"/>
              </a:tabLst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αλλαγές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στο είδος,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τη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και τον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αριθμό των κινητικοτήτων  μπορεί </a:t>
            </a:r>
            <a:r>
              <a:rPr sz="18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επιφέρουν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διαφοροποιήσεις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στα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οικονομικά κεφάλαια, 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όπως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αυτά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παρουσιάζονται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στο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Παράρτημα </a:t>
            </a:r>
            <a:r>
              <a:rPr sz="1800" spc="5" dirty="0">
                <a:solidFill>
                  <a:srgbClr val="404040"/>
                </a:solidFill>
                <a:latin typeface="Century Gothic"/>
                <a:cs typeface="Century Gothic"/>
              </a:rPr>
              <a:t>ΙΙ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(Προϋπολογισμό) της 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σας. Σε τέτοια περίπτωση ισχύουν τα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 ακόλουθα: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806575" algn="l"/>
                <a:tab pos="3148965" algn="l"/>
                <a:tab pos="4002404" algn="l"/>
                <a:tab pos="5679440" algn="l"/>
                <a:tab pos="7107555" algn="l"/>
              </a:tabLst>
            </a:pPr>
            <a:r>
              <a:rPr sz="180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	κονδυλίων	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χωρίς	τροποποίηση	</a:t>
            </a:r>
            <a:r>
              <a:rPr sz="18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	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(γίνονται</a:t>
            </a:r>
            <a:endParaRPr sz="18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650"/>
              </a:spcBef>
            </a:pP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χωρίς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ενημέρωση της</a:t>
            </a:r>
            <a:r>
              <a:rPr sz="18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ΕΥ)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016885" algn="l"/>
                <a:tab pos="4725670" algn="l"/>
              </a:tabLst>
            </a:pPr>
            <a:r>
              <a:rPr sz="180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 </a:t>
            </a:r>
            <a:r>
              <a:rPr sz="1800" spc="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	που </a:t>
            </a:r>
            <a:r>
              <a:rPr sz="1800" spc="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απαιτούν	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τροποποίηση </a:t>
            </a:r>
            <a:r>
              <a:rPr sz="1800" b="1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1800" b="1" spc="4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</a:t>
            </a:r>
            <a:endParaRPr sz="18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650"/>
              </a:spcBef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άρα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προηγούμενη έγκριση της</a:t>
            </a:r>
            <a:r>
              <a:rPr sz="1800" spc="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ΕΥ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8669" y="1968246"/>
            <a:ext cx="36201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Κατηγορίες</a:t>
            </a:r>
            <a:r>
              <a:rPr sz="24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8669" y="2846323"/>
            <a:ext cx="3666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</a:t>
            </a:r>
            <a:r>
              <a:rPr sz="24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4504" y="2088006"/>
            <a:ext cx="3225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2.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3689" y="2598496"/>
            <a:ext cx="2804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30859C"/>
                </a:solidFill>
              </a:rPr>
              <a:t>Χρηματοδ</a:t>
            </a:r>
            <a:r>
              <a:rPr spc="-15" dirty="0">
                <a:solidFill>
                  <a:srgbClr val="30859C"/>
                </a:solidFill>
              </a:rPr>
              <a:t>ό</a:t>
            </a:r>
            <a:r>
              <a:rPr spc="-5" dirty="0">
                <a:solidFill>
                  <a:srgbClr val="30859C"/>
                </a:solidFill>
              </a:rPr>
              <a:t>τηση</a:t>
            </a:r>
          </a:p>
        </p:txBody>
      </p:sp>
      <p:sp>
        <p:nvSpPr>
          <p:cNvPr id="6" name="object 6"/>
          <p:cNvSpPr/>
          <p:nvPr/>
        </p:nvSpPr>
        <p:spPr>
          <a:xfrm>
            <a:off x="3419855" y="836675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3970" y="604773"/>
            <a:ext cx="391350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Κατηγορίες Κονδυλίων</a:t>
            </a:r>
          </a:p>
        </p:txBody>
      </p:sp>
      <p:sp>
        <p:nvSpPr>
          <p:cNvPr id="3" name="object 3"/>
          <p:cNvSpPr/>
          <p:nvPr/>
        </p:nvSpPr>
        <p:spPr>
          <a:xfrm>
            <a:off x="1506600" y="1294002"/>
            <a:ext cx="6450330" cy="1010919"/>
          </a:xfrm>
          <a:custGeom>
            <a:avLst/>
            <a:gdLst/>
            <a:ahLst/>
            <a:cxnLst/>
            <a:rect l="l" t="t" r="r" b="b"/>
            <a:pathLst>
              <a:path w="6450330" h="1010919">
                <a:moveTo>
                  <a:pt x="6281293" y="0"/>
                </a:moveTo>
                <a:lnTo>
                  <a:pt x="168401" y="0"/>
                </a:lnTo>
                <a:lnTo>
                  <a:pt x="123648" y="6018"/>
                </a:lnTo>
                <a:lnTo>
                  <a:pt x="83424" y="23005"/>
                </a:lnTo>
                <a:lnTo>
                  <a:pt x="49339" y="49355"/>
                </a:lnTo>
                <a:lnTo>
                  <a:pt x="23001" y="83462"/>
                </a:lnTo>
                <a:lnTo>
                  <a:pt x="6018" y="123722"/>
                </a:lnTo>
                <a:lnTo>
                  <a:pt x="0" y="168529"/>
                </a:lnTo>
                <a:lnTo>
                  <a:pt x="0" y="842391"/>
                </a:lnTo>
                <a:lnTo>
                  <a:pt x="6018" y="887197"/>
                </a:lnTo>
                <a:lnTo>
                  <a:pt x="23001" y="927457"/>
                </a:lnTo>
                <a:lnTo>
                  <a:pt x="49339" y="961564"/>
                </a:lnTo>
                <a:lnTo>
                  <a:pt x="83424" y="987914"/>
                </a:lnTo>
                <a:lnTo>
                  <a:pt x="123648" y="1004901"/>
                </a:lnTo>
                <a:lnTo>
                  <a:pt x="168401" y="1010920"/>
                </a:lnTo>
                <a:lnTo>
                  <a:pt x="6281293" y="1010920"/>
                </a:lnTo>
                <a:lnTo>
                  <a:pt x="6326099" y="1004901"/>
                </a:lnTo>
                <a:lnTo>
                  <a:pt x="6366359" y="987914"/>
                </a:lnTo>
                <a:lnTo>
                  <a:pt x="6400466" y="961564"/>
                </a:lnTo>
                <a:lnTo>
                  <a:pt x="6426816" y="927457"/>
                </a:lnTo>
                <a:lnTo>
                  <a:pt x="6443803" y="887197"/>
                </a:lnTo>
                <a:lnTo>
                  <a:pt x="6449822" y="842391"/>
                </a:lnTo>
                <a:lnTo>
                  <a:pt x="6449822" y="168529"/>
                </a:lnTo>
                <a:lnTo>
                  <a:pt x="6443803" y="123722"/>
                </a:lnTo>
                <a:lnTo>
                  <a:pt x="6426816" y="83462"/>
                </a:lnTo>
                <a:lnTo>
                  <a:pt x="6400466" y="49355"/>
                </a:lnTo>
                <a:lnTo>
                  <a:pt x="6366359" y="23005"/>
                </a:lnTo>
                <a:lnTo>
                  <a:pt x="6326099" y="6018"/>
                </a:lnTo>
                <a:lnTo>
                  <a:pt x="628129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06600" y="3338829"/>
            <a:ext cx="6450330" cy="1010919"/>
          </a:xfrm>
          <a:custGeom>
            <a:avLst/>
            <a:gdLst/>
            <a:ahLst/>
            <a:cxnLst/>
            <a:rect l="l" t="t" r="r" b="b"/>
            <a:pathLst>
              <a:path w="6450330" h="1010920">
                <a:moveTo>
                  <a:pt x="6281293" y="0"/>
                </a:moveTo>
                <a:lnTo>
                  <a:pt x="168401" y="0"/>
                </a:lnTo>
                <a:lnTo>
                  <a:pt x="123648" y="6018"/>
                </a:lnTo>
                <a:lnTo>
                  <a:pt x="83424" y="23005"/>
                </a:lnTo>
                <a:lnTo>
                  <a:pt x="49339" y="49355"/>
                </a:lnTo>
                <a:lnTo>
                  <a:pt x="23001" y="83462"/>
                </a:lnTo>
                <a:lnTo>
                  <a:pt x="6018" y="123722"/>
                </a:lnTo>
                <a:lnTo>
                  <a:pt x="0" y="168529"/>
                </a:lnTo>
                <a:lnTo>
                  <a:pt x="0" y="842518"/>
                </a:lnTo>
                <a:lnTo>
                  <a:pt x="6018" y="887271"/>
                </a:lnTo>
                <a:lnTo>
                  <a:pt x="23001" y="927495"/>
                </a:lnTo>
                <a:lnTo>
                  <a:pt x="49339" y="961580"/>
                </a:lnTo>
                <a:lnTo>
                  <a:pt x="83424" y="987918"/>
                </a:lnTo>
                <a:lnTo>
                  <a:pt x="123648" y="1004901"/>
                </a:lnTo>
                <a:lnTo>
                  <a:pt x="168401" y="1010920"/>
                </a:lnTo>
                <a:lnTo>
                  <a:pt x="6281293" y="1010920"/>
                </a:lnTo>
                <a:lnTo>
                  <a:pt x="6326099" y="1004901"/>
                </a:lnTo>
                <a:lnTo>
                  <a:pt x="6366359" y="987918"/>
                </a:lnTo>
                <a:lnTo>
                  <a:pt x="6400466" y="961580"/>
                </a:lnTo>
                <a:lnTo>
                  <a:pt x="6426816" y="927495"/>
                </a:lnTo>
                <a:lnTo>
                  <a:pt x="6443803" y="887271"/>
                </a:lnTo>
                <a:lnTo>
                  <a:pt x="6449822" y="842518"/>
                </a:lnTo>
                <a:lnTo>
                  <a:pt x="6449822" y="168529"/>
                </a:lnTo>
                <a:lnTo>
                  <a:pt x="6443803" y="123722"/>
                </a:lnTo>
                <a:lnTo>
                  <a:pt x="6426816" y="83462"/>
                </a:lnTo>
                <a:lnTo>
                  <a:pt x="6400466" y="49355"/>
                </a:lnTo>
                <a:lnTo>
                  <a:pt x="6366359" y="23005"/>
                </a:lnTo>
                <a:lnTo>
                  <a:pt x="6326099" y="6018"/>
                </a:lnTo>
                <a:lnTo>
                  <a:pt x="628129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34998" y="1583893"/>
            <a:ext cx="5417820" cy="3717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Βάσει μοναδιαίου</a:t>
            </a:r>
            <a:r>
              <a:rPr sz="24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κόστους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00">
              <a:latin typeface="Times New Roman"/>
              <a:cs typeface="Times New Roman"/>
            </a:endParaRPr>
          </a:p>
          <a:p>
            <a:pPr marL="304800" indent="-229235">
              <a:lnSpc>
                <a:spcPct val="100000"/>
              </a:lnSpc>
              <a:buChar char="•"/>
              <a:tabLst>
                <a:tab pos="3054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Οργανωτικά</a:t>
            </a:r>
            <a:r>
              <a:rPr sz="2000" spc="-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endParaRPr sz="2000">
              <a:latin typeface="Century Gothic"/>
              <a:cs typeface="Century Gothic"/>
            </a:endParaRPr>
          </a:p>
          <a:p>
            <a:pPr marL="304800" indent="-229235">
              <a:lnSpc>
                <a:spcPct val="100000"/>
              </a:lnSpc>
              <a:spcBef>
                <a:spcPts val="425"/>
              </a:spcBef>
              <a:buChar char="•"/>
              <a:tabLst>
                <a:tab pos="3054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ταξιδίου</a:t>
            </a:r>
            <a:endParaRPr sz="2000">
              <a:latin typeface="Century Gothic"/>
              <a:cs typeface="Century Gothic"/>
            </a:endParaRPr>
          </a:p>
          <a:p>
            <a:pPr marL="304800" indent="-229235">
              <a:lnSpc>
                <a:spcPct val="100000"/>
              </a:lnSpc>
              <a:spcBef>
                <a:spcPts val="300"/>
              </a:spcBef>
              <a:buChar char="•"/>
              <a:tabLst>
                <a:tab pos="3054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διαβίωσης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04040"/>
              </a:buClr>
              <a:buFont typeface="Century Gothic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Βάσει πραγματικών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εξόδων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Times New Roman"/>
              <a:cs typeface="Times New Roman"/>
            </a:endParaRPr>
          </a:p>
          <a:p>
            <a:pPr marL="304800" marR="5080" indent="-228600">
              <a:lnSpc>
                <a:spcPts val="2200"/>
              </a:lnSpc>
              <a:buChar char="•"/>
              <a:tabLst>
                <a:tab pos="3054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Υποστήριξη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ατόμων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ειδικές  ανάγκες</a:t>
            </a:r>
            <a:endParaRPr sz="2000">
              <a:latin typeface="Century Gothic"/>
              <a:cs typeface="Century Gothic"/>
            </a:endParaRPr>
          </a:p>
          <a:p>
            <a:pPr marL="304800" indent="-229235">
              <a:lnSpc>
                <a:spcPct val="100000"/>
              </a:lnSpc>
              <a:spcBef>
                <a:spcPts val="375"/>
              </a:spcBef>
              <a:buChar char="•"/>
              <a:tabLst>
                <a:tab pos="3054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Ειδικές δαπάνες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ΚΑ103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μόνο)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Οργανωτικά έξοδα</a:t>
            </a:r>
            <a:r>
              <a:rPr spc="-15" dirty="0"/>
              <a:t> </a:t>
            </a:r>
            <a:r>
              <a:rPr spc="-5" dirty="0"/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9447" y="1877949"/>
            <a:ext cx="4229100" cy="2526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5176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Κόστος συνδεδεμένο με την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υλοποίηση του Σχεδίου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0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 κινητικοτήτων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Το </a:t>
            </a:r>
            <a:r>
              <a:rPr sz="2000" spc="-5" dirty="0">
                <a:solidFill>
                  <a:srgbClr val="FF0000"/>
                </a:solidFill>
                <a:latin typeface="Century Gothic"/>
                <a:cs typeface="Century Gothic"/>
              </a:rPr>
              <a:t>ποσό των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οργανωτικών  εξόδων </a:t>
            </a:r>
            <a:r>
              <a:rPr sz="2000" spc="-5" dirty="0">
                <a:solidFill>
                  <a:srgbClr val="FF0000"/>
                </a:solidFill>
                <a:latin typeface="Century Gothic"/>
                <a:cs typeface="Century Gothic"/>
              </a:rPr>
              <a:t>που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αναγράφεται στη  Συμφωνία </a:t>
            </a:r>
            <a:r>
              <a:rPr sz="2000" spc="-5" dirty="0">
                <a:solidFill>
                  <a:srgbClr val="FF0000"/>
                </a:solidFill>
                <a:latin typeface="Century Gothic"/>
                <a:cs typeface="Century Gothic"/>
              </a:rPr>
              <a:t>δεν αυξάνεται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έστω</a:t>
            </a:r>
            <a:r>
              <a:rPr sz="2000" spc="-12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κι  αν </a:t>
            </a:r>
            <a:r>
              <a:rPr sz="2000" spc="-5" dirty="0">
                <a:solidFill>
                  <a:srgbClr val="FF0000"/>
                </a:solidFill>
                <a:latin typeface="Century Gothic"/>
                <a:cs typeface="Century Gothic"/>
              </a:rPr>
              <a:t>πραγματοποιήθηκαν 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περισσότερες</a:t>
            </a:r>
            <a:r>
              <a:rPr sz="2000" spc="-4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0000"/>
                </a:solidFill>
                <a:latin typeface="Century Gothic"/>
                <a:cs typeface="Century Gothic"/>
              </a:rPr>
              <a:t>κινητικότητες!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514" y="1494764"/>
            <a:ext cx="3888740" cy="4094479"/>
          </a:xfrm>
          <a:prstGeom prst="rect">
            <a:avLst/>
          </a:prstGeom>
          <a:ln w="38100">
            <a:solidFill>
              <a:srgbClr val="3085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350€ </a:t>
            </a:r>
            <a:r>
              <a:rPr sz="1600" dirty="0">
                <a:solidFill>
                  <a:srgbClr val="30859C"/>
                </a:solidFill>
                <a:latin typeface="Century Gothic"/>
                <a:cs typeface="Century Gothic"/>
              </a:rPr>
              <a:t>ανά </a:t>
            </a:r>
            <a:r>
              <a:rPr sz="1600" spc="-5" dirty="0">
                <a:solidFill>
                  <a:srgbClr val="30859C"/>
                </a:solidFill>
                <a:latin typeface="Century Gothic"/>
                <a:cs typeface="Century Gothic"/>
              </a:rPr>
              <a:t>επιλέξιμη</a:t>
            </a:r>
            <a:r>
              <a:rPr sz="1600" spc="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μέχρι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100</a:t>
            </a:r>
            <a:r>
              <a:rPr sz="1600" b="1" spc="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κινητικότητες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383540" marR="377825" indent="-1270" algn="ctr">
              <a:lnSpc>
                <a:spcPct val="100000"/>
              </a:lnSpc>
            </a:pP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200€ </a:t>
            </a:r>
            <a:r>
              <a:rPr sz="1600" dirty="0">
                <a:solidFill>
                  <a:srgbClr val="30859C"/>
                </a:solidFill>
                <a:latin typeface="Century Gothic"/>
                <a:cs typeface="Century Gothic"/>
              </a:rPr>
              <a:t>ανά </a:t>
            </a:r>
            <a:r>
              <a:rPr sz="1600" spc="-5" dirty="0">
                <a:solidFill>
                  <a:srgbClr val="30859C"/>
                </a:solidFill>
                <a:latin typeface="Century Gothic"/>
                <a:cs typeface="Century Gothic"/>
              </a:rPr>
              <a:t>επιλέξιμη κινητικότητα  </a:t>
            </a:r>
            <a:r>
              <a:rPr sz="1600" spc="-10" dirty="0">
                <a:solidFill>
                  <a:srgbClr val="30859C"/>
                </a:solidFill>
                <a:latin typeface="Century Gothic"/>
                <a:cs typeface="Century Gothic"/>
              </a:rPr>
              <a:t>από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101 κινητικότητες και</a:t>
            </a:r>
            <a:r>
              <a:rPr sz="1600" b="1" spc="9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πάνω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9539">
              <a:lnSpc>
                <a:spcPct val="100000"/>
              </a:lnSpc>
            </a:pPr>
            <a:r>
              <a:rPr sz="1100" dirty="0">
                <a:solidFill>
                  <a:srgbClr val="FF0000"/>
                </a:solidFill>
                <a:latin typeface="Century Gothic"/>
                <a:cs typeface="Century Gothic"/>
              </a:rPr>
              <a:t>- Εξαιρούνται οι συνοδοί </a:t>
            </a:r>
            <a:r>
              <a:rPr sz="1100" spc="-5" dirty="0">
                <a:solidFill>
                  <a:srgbClr val="FF0000"/>
                </a:solidFill>
                <a:latin typeface="Century Gothic"/>
                <a:cs typeface="Century Gothic"/>
              </a:rPr>
              <a:t>ατόμων </a:t>
            </a:r>
            <a:r>
              <a:rPr sz="1100" dirty="0">
                <a:solidFill>
                  <a:srgbClr val="FF0000"/>
                </a:solidFill>
                <a:latin typeface="Century Gothic"/>
                <a:cs typeface="Century Gothic"/>
              </a:rPr>
              <a:t>με ειδικές</a:t>
            </a:r>
            <a:r>
              <a:rPr sz="1100" spc="-14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Century Gothic"/>
                <a:cs typeface="Century Gothic"/>
              </a:rPr>
              <a:t>ανάγκες</a:t>
            </a:r>
            <a:endParaRPr sz="1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1100" dirty="0">
                <a:solidFill>
                  <a:srgbClr val="FF0000"/>
                </a:solidFill>
                <a:latin typeface="Century Gothic"/>
                <a:cs typeface="Century Gothic"/>
              </a:rPr>
              <a:t>-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44675" y="1669491"/>
            <a:ext cx="998842" cy="957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Οργανωτικά έξοδα</a:t>
            </a:r>
            <a:r>
              <a:rPr spc="-15" dirty="0"/>
              <a:t> </a:t>
            </a:r>
            <a:r>
              <a:rPr spc="-5" dirty="0"/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385540"/>
            <a:ext cx="7823834" cy="459867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Επισκέψεις σε μελλοντικούς ή υφιστάμενους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συνεργάτες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Δημιουργία/επικαιροποίηση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καταλόγου μαθημάτων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εισερχόμενους</a:t>
            </a:r>
            <a:r>
              <a:rPr sz="20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φοιτητές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Δραστηριότητες προώθησης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Δράσης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Παροχή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πληροφοριών/βοήθειας στους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φοιτητές/προσωπικό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(Εισερχόμενες και εξερχόμενες</a:t>
            </a:r>
            <a:r>
              <a:rPr sz="20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κινητικότητες)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Επιλογή φοιτητών και</a:t>
            </a:r>
            <a:r>
              <a:rPr sz="20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προσωπικού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Γλωσσική και πολιτισμική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προετοιμασία</a:t>
            </a:r>
            <a:endParaRPr sz="2000">
              <a:latin typeface="Century Gothic"/>
              <a:cs typeface="Century Gothic"/>
            </a:endParaRPr>
          </a:p>
          <a:p>
            <a:pPr marL="355600" marR="688975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Ειδικές ρυθμίσεις για την εξασφάλιση της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ποιότητας</a:t>
            </a:r>
            <a:r>
              <a:rPr sz="2000" spc="-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πρακτικών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άσκησης 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σπουδαστών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στις</a:t>
            </a:r>
            <a:r>
              <a:rPr sz="20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επιχειρήσεις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Δραστηριότητες διάδοσης του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 εισερχόμενους</a:t>
            </a:r>
            <a:r>
              <a:rPr sz="20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φοιτητές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Τραπεζικά</a:t>
            </a:r>
            <a:r>
              <a:rPr sz="20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9636" y="260680"/>
            <a:ext cx="998842" cy="957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5466" y="501777"/>
            <a:ext cx="3974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Ταξιδιωτικά έξοδα</a:t>
            </a:r>
            <a:r>
              <a:rPr spc="5" dirty="0"/>
              <a:t> </a:t>
            </a:r>
            <a:r>
              <a:rPr spc="-5" dirty="0"/>
              <a:t>(1/2)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268793"/>
            <a:ext cx="3898900" cy="4857750"/>
          </a:xfrm>
          <a:custGeom>
            <a:avLst/>
            <a:gdLst/>
            <a:ahLst/>
            <a:cxnLst/>
            <a:rect l="l" t="t" r="r" b="b"/>
            <a:pathLst>
              <a:path w="3898900" h="4857750">
                <a:moveTo>
                  <a:pt x="0" y="4857369"/>
                </a:moveTo>
                <a:lnTo>
                  <a:pt x="3898773" y="4857369"/>
                </a:lnTo>
                <a:lnTo>
                  <a:pt x="3898773" y="0"/>
                </a:lnTo>
                <a:lnTo>
                  <a:pt x="0" y="0"/>
                </a:lnTo>
                <a:lnTo>
                  <a:pt x="0" y="4857369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2457069"/>
            <a:ext cx="3597910" cy="353822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30835" marR="180340" indent="-1905" algn="ctr">
              <a:lnSpc>
                <a:spcPts val="1939"/>
              </a:lnSpc>
              <a:spcBef>
                <a:spcPts val="345"/>
              </a:spcBef>
            </a:pP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Μοναδιαίο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κόστος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βάσει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χιλιομετρικής απόστασης</a:t>
            </a:r>
            <a:r>
              <a:rPr sz="18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σε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επίπεδο</a:t>
            </a:r>
            <a:r>
              <a:rPr sz="18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πόλεων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>
              <a:latin typeface="Times New Roman"/>
              <a:cs typeface="Times New Roman"/>
            </a:endParaRPr>
          </a:p>
          <a:p>
            <a:pPr marL="765810">
              <a:lnSpc>
                <a:spcPct val="100000"/>
              </a:lnSpc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Distance</a:t>
            </a:r>
            <a:r>
              <a:rPr sz="18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Calculator</a:t>
            </a:r>
            <a:endParaRPr sz="1800">
              <a:latin typeface="Century Gothic"/>
              <a:cs typeface="Century Gothic"/>
            </a:endParaRPr>
          </a:p>
          <a:p>
            <a:pPr marL="355600" marR="31115" indent="-343535">
              <a:lnSpc>
                <a:spcPts val="1939"/>
              </a:lnSpc>
              <a:spcBef>
                <a:spcPts val="465"/>
              </a:spcBef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Πόλη αναχώρησης: έδρα</a:t>
            </a:r>
            <a:r>
              <a:rPr sz="18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του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οργανισμού</a:t>
            </a:r>
            <a:r>
              <a:rPr sz="18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αποστολής</a:t>
            </a:r>
            <a:endParaRPr sz="1800">
              <a:latin typeface="Century Gothic"/>
              <a:cs typeface="Century Gothic"/>
            </a:endParaRPr>
          </a:p>
          <a:p>
            <a:pPr marL="355600" marR="725170" indent="-343535">
              <a:lnSpc>
                <a:spcPts val="1939"/>
              </a:lnSpc>
              <a:spcBef>
                <a:spcPts val="445"/>
              </a:spcBef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Πόλη άφιξης: πόλη  οργανισμού</a:t>
            </a:r>
            <a:r>
              <a:rPr sz="18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υποδοχής</a:t>
            </a:r>
            <a:endParaRPr sz="18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90000"/>
              </a:lnSpc>
              <a:spcBef>
                <a:spcPts val="405"/>
              </a:spcBef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απόκλισης</a:t>
            </a:r>
            <a:r>
              <a:rPr sz="18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 τον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κανόνα,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απαιτείται  τεκμηριωμένη αιτιολόγηση  προς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18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r>
              <a:rPr sz="18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έγκριση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99895" y="1196708"/>
            <a:ext cx="1222959" cy="12245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427982" y="1262380"/>
          <a:ext cx="4537075" cy="490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9510"/>
                <a:gridCol w="2107565"/>
              </a:tblGrid>
              <a:tr h="1310640">
                <a:tc>
                  <a:txBody>
                    <a:bodyPr/>
                    <a:lstStyle/>
                    <a:p>
                      <a:pPr marR="2413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Απόσταση σε</a:t>
                      </a:r>
                      <a:r>
                        <a:rPr sz="2000" b="1" spc="-6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b="1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KM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4AACC5"/>
                      </a:solidFill>
                      <a:prstDash val="solid"/>
                    </a:lnT>
                    <a:lnB w="12700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46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Ποσό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  <a:p>
                      <a:pPr marL="173355" marR="189230" indent="-12700" algn="just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επιχ</a:t>
                      </a:r>
                      <a:r>
                        <a:rPr sz="2000" b="1" spc="-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ορή</a:t>
                      </a: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γ</a:t>
                      </a:r>
                      <a:r>
                        <a:rPr sz="2000" b="1" spc="-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ησης  </a:t>
                      </a: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σε </a:t>
                      </a:r>
                      <a:r>
                        <a:rPr sz="2000" b="1" spc="-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Ευρώ </a:t>
                      </a:r>
                      <a:r>
                        <a:rPr sz="2000" b="1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ανά  συμμετέχοντα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4AACC5"/>
                      </a:solidFill>
                      <a:prstDash val="solid"/>
                    </a:lnT>
                    <a:lnB w="12700">
                      <a:solidFill>
                        <a:srgbClr val="4AACC5"/>
                      </a:solidFill>
                      <a:prstDash val="solid"/>
                    </a:lnB>
                  </a:tcPr>
                </a:tc>
              </a:tr>
              <a:tr h="511301">
                <a:tc>
                  <a:txBody>
                    <a:bodyPr/>
                    <a:lstStyle/>
                    <a:p>
                      <a:pPr marR="266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10-99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lnT w="12700">
                      <a:solidFill>
                        <a:srgbClr val="4AACC5"/>
                      </a:solidFill>
                      <a:prstDash val="solid"/>
                    </a:lnT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66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20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lnT w="12700">
                      <a:solidFill>
                        <a:srgbClr val="4AACC5"/>
                      </a:solidFill>
                      <a:prstDash val="solid"/>
                    </a:lnT>
                    <a:solidFill>
                      <a:srgbClr val="4AACC5">
                        <a:alpha val="19999"/>
                      </a:srgbClr>
                    </a:solidFill>
                  </a:tcPr>
                </a:tc>
              </a:tr>
              <a:tr h="511136"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100 -</a:t>
                      </a:r>
                      <a:r>
                        <a:rPr sz="2000" spc="-3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499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180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/>
                </a:tc>
              </a:tr>
              <a:tr h="511213">
                <a:tc>
                  <a:txBody>
                    <a:bodyPr/>
                    <a:lstStyle/>
                    <a:p>
                      <a:pPr marR="266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500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2000" spc="-4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1999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275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4AACC5">
                        <a:alpha val="19999"/>
                      </a:srgbClr>
                    </a:solidFill>
                  </a:tcPr>
                </a:tc>
              </a:tr>
              <a:tr h="511263"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2000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2000" spc="-4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2999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360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/>
                </a:tc>
              </a:tr>
              <a:tr h="511213"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3000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2000" spc="-4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3999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530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solidFill>
                      <a:srgbClr val="4AACC5">
                        <a:alpha val="19999"/>
                      </a:srgbClr>
                    </a:solidFill>
                  </a:tcPr>
                </a:tc>
              </a:tr>
              <a:tr h="511149"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4000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2000" spc="-4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7999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5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820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/>
                </a:tc>
              </a:tr>
              <a:tr h="511213">
                <a:tc>
                  <a:txBody>
                    <a:bodyPr/>
                    <a:lstStyle/>
                    <a:p>
                      <a:pPr marR="279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8000</a:t>
                      </a:r>
                      <a:r>
                        <a:rPr sz="2000" spc="-2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+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B w="12700">
                      <a:solidFill>
                        <a:srgbClr val="4AACC5"/>
                      </a:solidFill>
                      <a:prstDash val="solid"/>
                    </a:lnB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66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dirty="0">
                          <a:solidFill>
                            <a:srgbClr val="404040"/>
                          </a:solidFill>
                          <a:latin typeface="Century Gothic"/>
                          <a:cs typeface="Century Gothic"/>
                        </a:rPr>
                        <a:t>1500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B w="12700">
                      <a:solidFill>
                        <a:srgbClr val="4AACC5"/>
                      </a:solidFill>
                      <a:prstDash val="solid"/>
                    </a:lnB>
                    <a:solidFill>
                      <a:srgbClr val="4AACC5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761" y="748741"/>
            <a:ext cx="3974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Ταξιδιωτικά έξοδα</a:t>
            </a:r>
            <a:r>
              <a:rPr spc="10" dirty="0"/>
              <a:t> </a:t>
            </a:r>
            <a:r>
              <a:rPr spc="-10" dirty="0"/>
              <a:t>(2/2)</a:t>
            </a:r>
          </a:p>
        </p:txBody>
      </p:sp>
      <p:sp>
        <p:nvSpPr>
          <p:cNvPr id="3" name="object 3"/>
          <p:cNvSpPr/>
          <p:nvPr/>
        </p:nvSpPr>
        <p:spPr>
          <a:xfrm>
            <a:off x="1108633" y="560905"/>
            <a:ext cx="1222959" cy="867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34339" y="1800225"/>
            <a:ext cx="9207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Εί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8311" y="1800225"/>
            <a:ext cx="68351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59914" algn="l"/>
                <a:tab pos="2271395" algn="l"/>
                <a:tab pos="3460115" algn="l"/>
                <a:tab pos="4178300" algn="l"/>
                <a:tab pos="5929630" algn="l"/>
              </a:tabLst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οχρε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ω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ή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	κ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λυψ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τω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τα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ξ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ω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ώ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	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ξό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ω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339" y="2105025"/>
            <a:ext cx="7990205" cy="2830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οποιωνδήποτε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φοιτητών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ταξιδεύουν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Κύπρο. Δεν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επιτρέπεται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καλύψουμε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μόνο τα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 διαβίωσης ενός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φοιτητή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έχουμε μηδενική επιχορήγηση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στα ταξιδιωτικά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endParaRPr sz="2000">
              <a:latin typeface="Century Gothic"/>
              <a:cs typeface="Century Gothic"/>
            </a:endParaRPr>
          </a:p>
          <a:p>
            <a:pPr marL="355600" marR="92075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287655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Στις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περιπτώσεις 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 φοιτητής ταξιδεύει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χώρα άλλη αντί  από την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Κύπρο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(π.χ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όταν είναι εξ αποστάσεως φοιτητής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διαμένει σε άλλη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Ευρωπαϊκή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Χώρα)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τότε δεν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δικαιούται</a:t>
            </a:r>
            <a:r>
              <a:rPr sz="2000" spc="-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κάλυψη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ταξιδιωτικών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εξόδων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(Εξαίρεση: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Μάλτα, Ισλανδία και Overseas  Countries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and</a:t>
            </a:r>
            <a:r>
              <a:rPr sz="20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Territories)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3689" y="1036777"/>
            <a:ext cx="30264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Ατζέντα</a:t>
            </a:r>
            <a:r>
              <a:rPr spc="-30" dirty="0"/>
              <a:t> </a:t>
            </a:r>
            <a:r>
              <a:rPr spc="-10" dirty="0"/>
              <a:t>Hμερίδας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835632"/>
            <a:ext cx="7153275" cy="3354704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20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</a:t>
            </a:r>
            <a:endParaRPr sz="260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Χρηματοδότηση</a:t>
            </a:r>
            <a:endParaRPr sz="260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 </a:t>
            </a: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Επιχορήγησης </a:t>
            </a: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&amp;</a:t>
            </a:r>
            <a:r>
              <a:rPr sz="26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Παραρτήματα</a:t>
            </a:r>
            <a:endParaRPr sz="260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Διευθετήσεις </a:t>
            </a: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λόγω </a:t>
            </a: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πανδημίας Covid</a:t>
            </a:r>
            <a:r>
              <a:rPr sz="26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19</a:t>
            </a:r>
            <a:endParaRPr sz="260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Διαχείριση</a:t>
            </a: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260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ΜΚΔ </a:t>
            </a: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&amp; </a:t>
            </a:r>
            <a:r>
              <a:rPr sz="26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Επικοινωνία</a:t>
            </a:r>
            <a:endParaRPr sz="2600">
              <a:latin typeface="Century Gothic"/>
              <a:cs typeface="Century Gothic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Clr>
                <a:srgbClr val="30859C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04040"/>
                </a:solidFill>
                <a:latin typeface="Century Gothic"/>
                <a:cs typeface="Century Gothic"/>
              </a:rPr>
              <a:t>Nέα</a:t>
            </a:r>
            <a:endParaRPr sz="2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7116" y="450342"/>
            <a:ext cx="65125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Έξοδα διαβίωσης προσωπικού</a:t>
            </a:r>
            <a:r>
              <a:rPr spc="30" dirty="0"/>
              <a:t> </a:t>
            </a:r>
            <a:r>
              <a:rPr spc="-15" dirty="0"/>
              <a:t>ΚΑ103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514" y="1052690"/>
            <a:ext cx="2088514" cy="4897120"/>
          </a:xfrm>
          <a:prstGeom prst="rect">
            <a:avLst/>
          </a:prstGeom>
          <a:ln w="38100">
            <a:solidFill>
              <a:srgbClr val="3085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91440" marR="85725" indent="1905" algn="ctr">
              <a:lnSpc>
                <a:spcPct val="100000"/>
              </a:lnSpc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Μοναδιαίο  κόστος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ανά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ημέρα με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διαφορετικά  ποσά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ανά</a:t>
            </a:r>
            <a:r>
              <a:rPr sz="19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χώρα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125095" marR="114935" indent="-4445" algn="ctr">
              <a:lnSpc>
                <a:spcPct val="100000"/>
              </a:lnSpc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Ημέρες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εργασίας + 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(1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μέρα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πριν ή/και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1 μέρα μετά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ηρ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ιό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)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1555" y="1169809"/>
            <a:ext cx="1224140" cy="1224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11729" y="5819978"/>
            <a:ext cx="6553200" cy="0"/>
          </a:xfrm>
          <a:custGeom>
            <a:avLst/>
            <a:gdLst/>
            <a:ahLst/>
            <a:cxnLst/>
            <a:rect l="l" t="t" r="r" b="b"/>
            <a:pathLst>
              <a:path w="6553200">
                <a:moveTo>
                  <a:pt x="0" y="0"/>
                </a:moveTo>
                <a:lnTo>
                  <a:pt x="6552819" y="0"/>
                </a:lnTo>
              </a:path>
            </a:pathLst>
          </a:custGeom>
          <a:ln w="127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411729" y="1155572"/>
          <a:ext cx="6553200" cy="4227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3204"/>
                <a:gridCol w="2499995"/>
              </a:tblGrid>
              <a:tr h="734694">
                <a:tc>
                  <a:txBody>
                    <a:bodyPr/>
                    <a:lstStyle/>
                    <a:p>
                      <a:pPr marL="1112520">
                        <a:lnSpc>
                          <a:spcPct val="100000"/>
                        </a:lnSpc>
                        <a:spcBef>
                          <a:spcPts val="1664"/>
                        </a:spcBef>
                      </a:pPr>
                      <a:r>
                        <a:rPr sz="2000" b="1" dirty="0">
                          <a:latin typeface="Century Gothic"/>
                          <a:cs typeface="Century Gothic"/>
                        </a:rPr>
                        <a:t>Χώρα</a:t>
                      </a:r>
                      <a:r>
                        <a:rPr sz="2000" b="1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b="1" spc="-5" dirty="0">
                          <a:latin typeface="Century Gothic"/>
                          <a:cs typeface="Century Gothic"/>
                        </a:rPr>
                        <a:t>Υποδοχής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211454" marB="0">
                    <a:lnT w="12700">
                      <a:solidFill>
                        <a:srgbClr val="4AACC5"/>
                      </a:solidFill>
                      <a:prstDash val="solid"/>
                    </a:lnT>
                    <a:lnB w="12700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8610" marR="16954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800" b="1" spc="-5" dirty="0">
                          <a:latin typeface="Century Gothic"/>
                          <a:cs typeface="Century Gothic"/>
                        </a:rPr>
                        <a:t>Ημερήσιο </a:t>
                      </a:r>
                      <a:r>
                        <a:rPr sz="1800" b="1" dirty="0">
                          <a:latin typeface="Century Gothic"/>
                          <a:cs typeface="Century Gothic"/>
                        </a:rPr>
                        <a:t>ποσό  </a:t>
                      </a:r>
                      <a:r>
                        <a:rPr sz="1800" b="1" spc="-5" dirty="0">
                          <a:latin typeface="Century Gothic"/>
                          <a:cs typeface="Century Gothic"/>
                        </a:rPr>
                        <a:t>ανά</a:t>
                      </a:r>
                      <a:r>
                        <a:rPr sz="1800" b="1" spc="-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b="1" spc="-5" dirty="0">
                          <a:latin typeface="Century Gothic"/>
                          <a:cs typeface="Century Gothic"/>
                        </a:rPr>
                        <a:t>συμμετέχοντα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88265" marB="0">
                    <a:lnT w="12700">
                      <a:solidFill>
                        <a:srgbClr val="4AACC5"/>
                      </a:solidFill>
                      <a:prstDash val="solid"/>
                    </a:lnT>
                    <a:lnB w="12700">
                      <a:solidFill>
                        <a:srgbClr val="4AACC5"/>
                      </a:solidFill>
                      <a:prstDash val="solid"/>
                    </a:lnB>
                  </a:tcPr>
                </a:tc>
              </a:tr>
              <a:tr h="993521">
                <a:tc>
                  <a:txBody>
                    <a:bodyPr/>
                    <a:lstStyle/>
                    <a:p>
                      <a:pPr marL="87630" marR="30543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Νορβηγία,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Δανία, </a:t>
                      </a:r>
                      <a:r>
                        <a:rPr sz="1600" spc="-10" dirty="0">
                          <a:latin typeface="Century Gothic"/>
                          <a:cs typeface="Century Gothic"/>
                        </a:rPr>
                        <a:t>Λουξεμβούργο, 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Ηνωμένο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Βασίλειο,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Ισλανδία,</a:t>
                      </a:r>
                      <a:r>
                        <a:rPr sz="1600" spc="-114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Σουηδία, 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Ιρλανδία, Φινλανδία,</a:t>
                      </a:r>
                      <a:r>
                        <a:rPr sz="1600" spc="-9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Λίχνενσταϊν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126364" marB="0">
                    <a:lnT w="12700">
                      <a:solidFill>
                        <a:srgbClr val="4AACC5"/>
                      </a:solidFill>
                      <a:prstDash val="solid"/>
                    </a:lnT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R="75882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80 -</a:t>
                      </a:r>
                      <a:r>
                        <a:rPr sz="1600" spc="-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180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5080" marB="0">
                    <a:lnT w="12700">
                      <a:solidFill>
                        <a:srgbClr val="4AACC5"/>
                      </a:solidFill>
                      <a:prstDash val="solid"/>
                    </a:lnT>
                    <a:solidFill>
                      <a:srgbClr val="4AACC5">
                        <a:alpha val="19999"/>
                      </a:srgbClr>
                    </a:solidFill>
                  </a:tcPr>
                </a:tc>
              </a:tr>
              <a:tr h="864108">
                <a:tc>
                  <a:txBody>
                    <a:bodyPr/>
                    <a:lstStyle/>
                    <a:p>
                      <a:pPr marL="87630" marR="581025" algn="just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Ολλανδία, Αυστρία, Βέλγιο, Γαλλία, 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Γερμανία,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Ιταλία,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Ισπανία,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Κύπρος,  </a:t>
                      </a:r>
                      <a:r>
                        <a:rPr sz="1600" spc="-10" dirty="0">
                          <a:latin typeface="Century Gothic"/>
                          <a:cs typeface="Century Gothic"/>
                        </a:rPr>
                        <a:t>Ελλάδα,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Μάλτα,</a:t>
                      </a:r>
                      <a:r>
                        <a:rPr sz="16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Πορτογαλία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6159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R="75882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70 -</a:t>
                      </a:r>
                      <a:r>
                        <a:rPr sz="1600" spc="-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160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6350" marB="0"/>
                </a:tc>
              </a:tr>
              <a:tr h="1368171">
                <a:tc>
                  <a:txBody>
                    <a:bodyPr/>
                    <a:lstStyle/>
                    <a:p>
                      <a:pPr marL="87630" marR="300990">
                        <a:lnSpc>
                          <a:spcPct val="100000"/>
                        </a:lnSpc>
                        <a:spcBef>
                          <a:spcPts val="1515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Σλοβενία, Εσθονία, Λετονία, Κροατία,  Σλοβακία, Τσεχία,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Λιθουανία,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Τουρκία,  Ουγγαρία, Πολωνία,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Ρουμανία,  </a:t>
                      </a:r>
                      <a:r>
                        <a:rPr sz="1600" spc="-10" dirty="0">
                          <a:latin typeface="Century Gothic"/>
                          <a:cs typeface="Century Gothic"/>
                        </a:rPr>
                        <a:t>Βουλγαρία,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Βόρεια </a:t>
                      </a:r>
                      <a:r>
                        <a:rPr sz="1600" dirty="0">
                          <a:latin typeface="Century Gothic"/>
                          <a:cs typeface="Century Gothic"/>
                        </a:rPr>
                        <a:t>Μακεδονία,</a:t>
                      </a:r>
                      <a:r>
                        <a:rPr sz="16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Σερβία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192405" marB="0">
                    <a:solidFill>
                      <a:srgbClr val="4AACC5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R="731520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60 -</a:t>
                      </a:r>
                      <a:r>
                        <a:rPr sz="1600" spc="-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140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solidFill>
                      <a:srgbClr val="4AACC5">
                        <a:alpha val="19999"/>
                      </a:srgbClr>
                    </a:solidFill>
                  </a:tcPr>
                </a:tc>
              </a:tr>
              <a:tr h="259992">
                <a:tc gridSpan="2">
                  <a:txBody>
                    <a:bodyPr/>
                    <a:lstStyle/>
                    <a:p>
                      <a:pPr marL="87630">
                        <a:lnSpc>
                          <a:spcPts val="1610"/>
                        </a:lnSpc>
                        <a:spcBef>
                          <a:spcPts val="335"/>
                        </a:spcBef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* Μέχρι τη 14η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ημέρα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– 2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μήνες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δίνεται το 70% του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συγκεκριμένου</a:t>
                      </a:r>
                      <a:r>
                        <a:rPr sz="1400" spc="-1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ποσού.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8013" y="388747"/>
            <a:ext cx="58902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Έξοδα διαβίωσης φοιτητών</a:t>
            </a:r>
            <a:r>
              <a:rPr spc="-10" dirty="0"/>
              <a:t> ΚΑ103</a:t>
            </a:r>
          </a:p>
        </p:txBody>
      </p:sp>
      <p:sp>
        <p:nvSpPr>
          <p:cNvPr id="3" name="object 3"/>
          <p:cNvSpPr/>
          <p:nvPr/>
        </p:nvSpPr>
        <p:spPr>
          <a:xfrm>
            <a:off x="179514" y="1124800"/>
            <a:ext cx="2088514" cy="4968875"/>
          </a:xfrm>
          <a:custGeom>
            <a:avLst/>
            <a:gdLst/>
            <a:ahLst/>
            <a:cxnLst/>
            <a:rect l="l" t="t" r="r" b="b"/>
            <a:pathLst>
              <a:path w="2088514" h="4968875">
                <a:moveTo>
                  <a:pt x="0" y="4968494"/>
                </a:moveTo>
                <a:lnTo>
                  <a:pt x="2088261" y="4968494"/>
                </a:lnTo>
                <a:lnTo>
                  <a:pt x="2088261" y="0"/>
                </a:lnTo>
                <a:lnTo>
                  <a:pt x="0" y="0"/>
                </a:lnTo>
                <a:lnTo>
                  <a:pt x="0" y="4968494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9343" y="2126056"/>
            <a:ext cx="1770380" cy="3790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205868"/>
                </a:solidFill>
                <a:latin typeface="Century Gothic"/>
                <a:cs typeface="Century Gothic"/>
              </a:rPr>
              <a:t>Μοναδιαίο  κόστος </a:t>
            </a:r>
            <a:r>
              <a:rPr sz="1900" dirty="0">
                <a:solidFill>
                  <a:srgbClr val="205868"/>
                </a:solidFill>
                <a:latin typeface="Century Gothic"/>
                <a:cs typeface="Century Gothic"/>
              </a:rPr>
              <a:t>ανά  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μήνα με  </a:t>
            </a:r>
            <a:r>
              <a:rPr sz="1900" spc="-10" dirty="0">
                <a:solidFill>
                  <a:srgbClr val="205868"/>
                </a:solidFill>
                <a:latin typeface="Century Gothic"/>
                <a:cs typeface="Century Gothic"/>
              </a:rPr>
              <a:t>διαφορετικό  επίδομα για  τους   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εξερχόμενους  </a:t>
            </a:r>
            <a:r>
              <a:rPr sz="1900" spc="-10" dirty="0">
                <a:solidFill>
                  <a:srgbClr val="205868"/>
                </a:solidFill>
                <a:latin typeface="Century Gothic"/>
                <a:cs typeface="Century Gothic"/>
              </a:rPr>
              <a:t>φοιτητές από  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Κύπρο,</a:t>
            </a:r>
            <a:r>
              <a:rPr sz="1900" spc="-55" dirty="0">
                <a:solidFill>
                  <a:srgbClr val="205868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205868"/>
                </a:solidFill>
                <a:latin typeface="Century Gothic"/>
                <a:cs typeface="Century Gothic"/>
              </a:rPr>
              <a:t>Μάλτα,  Ισλανδία και  Overseas  Countries </a:t>
            </a:r>
            <a:r>
              <a:rPr sz="1900" spc="-10" dirty="0">
                <a:solidFill>
                  <a:srgbClr val="205868"/>
                </a:solidFill>
                <a:latin typeface="Century Gothic"/>
                <a:cs typeface="Century Gothic"/>
              </a:rPr>
              <a:t>and  </a:t>
            </a:r>
            <a:r>
              <a:rPr sz="1900" dirty="0">
                <a:solidFill>
                  <a:srgbClr val="205868"/>
                </a:solidFill>
                <a:latin typeface="Century Gothic"/>
                <a:cs typeface="Century Gothic"/>
              </a:rPr>
              <a:t>Territories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7888" y="1042428"/>
            <a:ext cx="1224140" cy="1224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80742" y="1887715"/>
            <a:ext cx="1092200" cy="1189355"/>
          </a:xfrm>
          <a:custGeom>
            <a:avLst/>
            <a:gdLst/>
            <a:ahLst/>
            <a:cxnLst/>
            <a:rect l="l" t="t" r="r" b="b"/>
            <a:pathLst>
              <a:path w="1092200" h="1189355">
                <a:moveTo>
                  <a:pt x="0" y="1188732"/>
                </a:moveTo>
                <a:lnTo>
                  <a:pt x="1091996" y="1188732"/>
                </a:lnTo>
                <a:lnTo>
                  <a:pt x="1091996" y="0"/>
                </a:lnTo>
                <a:lnTo>
                  <a:pt x="0" y="0"/>
                </a:lnTo>
                <a:lnTo>
                  <a:pt x="0" y="1188732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72688" y="1887715"/>
            <a:ext cx="3886200" cy="1189355"/>
          </a:xfrm>
          <a:custGeom>
            <a:avLst/>
            <a:gdLst/>
            <a:ahLst/>
            <a:cxnLst/>
            <a:rect l="l" t="t" r="r" b="b"/>
            <a:pathLst>
              <a:path w="3886200" h="1189355">
                <a:moveTo>
                  <a:pt x="0" y="1188732"/>
                </a:moveTo>
                <a:lnTo>
                  <a:pt x="3885691" y="1188732"/>
                </a:lnTo>
                <a:lnTo>
                  <a:pt x="3885691" y="0"/>
                </a:lnTo>
                <a:lnTo>
                  <a:pt x="0" y="0"/>
                </a:lnTo>
                <a:lnTo>
                  <a:pt x="0" y="1188732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58380" y="1887715"/>
            <a:ext cx="1647189" cy="1189355"/>
          </a:xfrm>
          <a:custGeom>
            <a:avLst/>
            <a:gdLst/>
            <a:ahLst/>
            <a:cxnLst/>
            <a:rect l="l" t="t" r="r" b="b"/>
            <a:pathLst>
              <a:path w="1647190" h="1189355">
                <a:moveTo>
                  <a:pt x="0" y="1188732"/>
                </a:moveTo>
                <a:lnTo>
                  <a:pt x="1647062" y="1188732"/>
                </a:lnTo>
                <a:lnTo>
                  <a:pt x="1647062" y="0"/>
                </a:lnTo>
                <a:lnTo>
                  <a:pt x="0" y="0"/>
                </a:lnTo>
                <a:lnTo>
                  <a:pt x="0" y="1188732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80742" y="4265104"/>
            <a:ext cx="1092200" cy="1696720"/>
          </a:xfrm>
          <a:custGeom>
            <a:avLst/>
            <a:gdLst/>
            <a:ahLst/>
            <a:cxnLst/>
            <a:rect l="l" t="t" r="r" b="b"/>
            <a:pathLst>
              <a:path w="1092200" h="1696720">
                <a:moveTo>
                  <a:pt x="0" y="1696593"/>
                </a:moveTo>
                <a:lnTo>
                  <a:pt x="1091996" y="1696593"/>
                </a:lnTo>
                <a:lnTo>
                  <a:pt x="1091996" y="0"/>
                </a:lnTo>
                <a:lnTo>
                  <a:pt x="0" y="0"/>
                </a:lnTo>
                <a:lnTo>
                  <a:pt x="0" y="1696593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72688" y="4265104"/>
            <a:ext cx="3886200" cy="1696720"/>
          </a:xfrm>
          <a:custGeom>
            <a:avLst/>
            <a:gdLst/>
            <a:ahLst/>
            <a:cxnLst/>
            <a:rect l="l" t="t" r="r" b="b"/>
            <a:pathLst>
              <a:path w="3886200" h="1696720">
                <a:moveTo>
                  <a:pt x="0" y="1696593"/>
                </a:moveTo>
                <a:lnTo>
                  <a:pt x="3885691" y="1696593"/>
                </a:lnTo>
                <a:lnTo>
                  <a:pt x="3885691" y="0"/>
                </a:lnTo>
                <a:lnTo>
                  <a:pt x="0" y="0"/>
                </a:lnTo>
                <a:lnTo>
                  <a:pt x="0" y="1696593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58380" y="4265104"/>
            <a:ext cx="1647189" cy="1696720"/>
          </a:xfrm>
          <a:custGeom>
            <a:avLst/>
            <a:gdLst/>
            <a:ahLst/>
            <a:cxnLst/>
            <a:rect l="l" t="t" r="r" b="b"/>
            <a:pathLst>
              <a:path w="1647190" h="1696720">
                <a:moveTo>
                  <a:pt x="0" y="1696593"/>
                </a:moveTo>
                <a:lnTo>
                  <a:pt x="1647062" y="1696593"/>
                </a:lnTo>
                <a:lnTo>
                  <a:pt x="1647062" y="0"/>
                </a:lnTo>
                <a:lnTo>
                  <a:pt x="0" y="0"/>
                </a:lnTo>
                <a:lnTo>
                  <a:pt x="0" y="1696593"/>
                </a:lnTo>
                <a:close/>
              </a:path>
            </a:pathLst>
          </a:custGeom>
          <a:solidFill>
            <a:srgbClr val="4AAC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80742" y="1887601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701" y="0"/>
                </a:lnTo>
              </a:path>
            </a:pathLst>
          </a:custGeom>
          <a:ln w="127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80742" y="1247521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701" y="0"/>
                </a:lnTo>
              </a:path>
            </a:pathLst>
          </a:custGeom>
          <a:ln w="127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80742" y="5961697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701" y="0"/>
                </a:lnTo>
              </a:path>
            </a:pathLst>
          </a:custGeom>
          <a:ln w="1270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484370" y="1413509"/>
            <a:ext cx="1864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Χώρα</a:t>
            </a:r>
            <a:r>
              <a:rPr sz="1800" b="1" spc="-8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Υποδοχής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51217" y="1276350"/>
            <a:ext cx="14624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entury Gothic"/>
                <a:cs typeface="Century Gothic"/>
              </a:rPr>
              <a:t>Μηνιαία</a:t>
            </a:r>
            <a:endParaRPr sz="18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latin typeface="Century Gothic"/>
                <a:cs typeface="Century Gothic"/>
              </a:rPr>
              <a:t>επιχορήγηση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74976" y="1916684"/>
            <a:ext cx="914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Group</a:t>
            </a:r>
            <a:r>
              <a:rPr sz="1800" spc="-9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1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27069" y="1916684"/>
            <a:ext cx="339280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entury Gothic"/>
                <a:cs typeface="Century Gothic"/>
              </a:rPr>
              <a:t>Δανία, Φινλανδία, Ισλανδία,  Ιρλανδία, Λίχνενσταϊν,</a:t>
            </a:r>
            <a:r>
              <a:rPr sz="1800" spc="-16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Σουηδία,  </a:t>
            </a:r>
            <a:r>
              <a:rPr sz="1800" spc="-10" dirty="0">
                <a:latin typeface="Century Gothic"/>
                <a:cs typeface="Century Gothic"/>
              </a:rPr>
              <a:t>Λουξεμβούργο, </a:t>
            </a:r>
            <a:r>
              <a:rPr sz="1800" dirty="0">
                <a:latin typeface="Century Gothic"/>
                <a:cs typeface="Century Gothic"/>
              </a:rPr>
              <a:t>Ηνωμένο  </a:t>
            </a:r>
            <a:r>
              <a:rPr sz="1800" spc="-5" dirty="0">
                <a:latin typeface="Century Gothic"/>
                <a:cs typeface="Century Gothic"/>
              </a:rPr>
              <a:t>Βασίλειο,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Νορβηγία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91220" y="1916684"/>
            <a:ext cx="396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770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62276" y="3105658"/>
            <a:ext cx="927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Group</a:t>
            </a:r>
            <a:r>
              <a:rPr sz="1800" spc="-9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2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97021" y="3105658"/>
            <a:ext cx="363918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Ολλανδία, </a:t>
            </a:r>
            <a:r>
              <a:rPr sz="1800" dirty="0">
                <a:latin typeface="Century Gothic"/>
                <a:cs typeface="Century Gothic"/>
              </a:rPr>
              <a:t>Αυστρία, </a:t>
            </a:r>
            <a:r>
              <a:rPr sz="1800" spc="-5" dirty="0">
                <a:latin typeface="Century Gothic"/>
                <a:cs typeface="Century Gothic"/>
              </a:rPr>
              <a:t>Βέλγιο,  Γαλλία, Γερμανία, </a:t>
            </a:r>
            <a:r>
              <a:rPr sz="1800" dirty="0">
                <a:latin typeface="Century Gothic"/>
                <a:cs typeface="Century Gothic"/>
              </a:rPr>
              <a:t>Ιταλία,</a:t>
            </a:r>
            <a:r>
              <a:rPr sz="1800" spc="-6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Ισπανία,  </a:t>
            </a:r>
            <a:r>
              <a:rPr sz="1800" spc="-5" dirty="0">
                <a:latin typeface="Century Gothic"/>
                <a:cs typeface="Century Gothic"/>
              </a:rPr>
              <a:t>Κύπρος, Ελλάδα, Μάλτα,  Πορτογαλία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78520" y="3105658"/>
            <a:ext cx="4095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720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74976" y="4294758"/>
            <a:ext cx="914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Group</a:t>
            </a:r>
            <a:r>
              <a:rPr sz="1800" spc="-9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3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73728" y="4294758"/>
            <a:ext cx="350012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254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entury Gothic"/>
                <a:cs typeface="Century Gothic"/>
              </a:rPr>
              <a:t>Σλοβενία, </a:t>
            </a:r>
            <a:r>
              <a:rPr sz="1800" dirty="0">
                <a:latin typeface="Century Gothic"/>
                <a:cs typeface="Century Gothic"/>
              </a:rPr>
              <a:t>Εσθονία, </a:t>
            </a:r>
            <a:r>
              <a:rPr sz="1800" spc="-5" dirty="0">
                <a:latin typeface="Century Gothic"/>
                <a:cs typeface="Century Gothic"/>
              </a:rPr>
              <a:t>Λετονία,  Κροατία, Σλοβακία, Τσεχία,  </a:t>
            </a:r>
            <a:r>
              <a:rPr sz="1800" dirty="0">
                <a:latin typeface="Century Gothic"/>
                <a:cs typeface="Century Gothic"/>
              </a:rPr>
              <a:t>Λιθουανία, </a:t>
            </a:r>
            <a:r>
              <a:rPr sz="1800" spc="-5" dirty="0">
                <a:latin typeface="Century Gothic"/>
                <a:cs typeface="Century Gothic"/>
              </a:rPr>
              <a:t>Τουρκία, Ουγγαρία,  </a:t>
            </a:r>
            <a:r>
              <a:rPr sz="1800" dirty="0">
                <a:latin typeface="Century Gothic"/>
                <a:cs typeface="Century Gothic"/>
              </a:rPr>
              <a:t>Πολωνία, Ρουμανία,</a:t>
            </a:r>
            <a:r>
              <a:rPr sz="1800" spc="-16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Βουλγαρία,  Βόρεια </a:t>
            </a:r>
            <a:r>
              <a:rPr sz="1800" dirty="0">
                <a:latin typeface="Century Gothic"/>
                <a:cs typeface="Century Gothic"/>
              </a:rPr>
              <a:t>Μακεδονία,</a:t>
            </a:r>
            <a:r>
              <a:rPr sz="1800" spc="-7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Σερβία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91220" y="4294758"/>
            <a:ext cx="396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670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3075" y="556641"/>
            <a:ext cx="41808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Έξοδα διαβίωσης</a:t>
            </a:r>
            <a:r>
              <a:rPr spc="-20" dirty="0"/>
              <a:t> </a:t>
            </a:r>
            <a:r>
              <a:rPr spc="-15" dirty="0"/>
              <a:t>KA107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9758" y="1462913"/>
          <a:ext cx="8598535" cy="4111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04640"/>
                <a:gridCol w="2448560"/>
                <a:gridCol w="2026920"/>
              </a:tblGrid>
              <a:tr h="807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537335" marR="1524000" algn="ct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Κ</a:t>
                      </a:r>
                      <a:r>
                        <a:rPr sz="1400" spc="15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νη</a:t>
                      </a:r>
                      <a:r>
                        <a:rPr sz="1400" spc="-15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5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κό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η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τα  προς….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R="32512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Μηνιαία</a:t>
                      </a:r>
                      <a:r>
                        <a:rPr sz="1400" spc="-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επιχορήγηση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137795" marR="463550" indent="254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400" spc="5" dirty="0">
                          <a:latin typeface="Century Gothic"/>
                          <a:cs typeface="Century Gothic"/>
                        </a:rPr>
                        <a:t>για           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φο</a:t>
                      </a:r>
                      <a:r>
                        <a:rPr sz="1400" spc="15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400" spc="-15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η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έ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ς/απ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ό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φ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ο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400" spc="-10" dirty="0">
                          <a:latin typeface="Century Gothic"/>
                          <a:cs typeface="Century Gothic"/>
                        </a:rPr>
                        <a:t>ου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ς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R="3244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00" spc="-5" dirty="0">
                          <a:latin typeface="Century Gothic"/>
                          <a:cs typeface="Century Gothic"/>
                        </a:rPr>
                        <a:t>Ημερίσια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196215" marR="519430" indent="-635" algn="ctr">
                        <a:lnSpc>
                          <a:spcPct val="135700"/>
                        </a:lnSpc>
                      </a:pPr>
                      <a:r>
                        <a:rPr sz="1400" spc="-5" dirty="0">
                          <a:latin typeface="Century Gothic"/>
                          <a:cs typeface="Century Gothic"/>
                        </a:rPr>
                        <a:t>επιχορήγηση  </a:t>
                      </a:r>
                      <a:r>
                        <a:rPr sz="1400" spc="5" dirty="0">
                          <a:latin typeface="Century Gothic"/>
                          <a:cs typeface="Century Gothic"/>
                        </a:rPr>
                        <a:t>για</a:t>
                      </a:r>
                      <a:r>
                        <a:rPr sz="1400" spc="-114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προσωπικό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929639">
                <a:tc>
                  <a:txBody>
                    <a:bodyPr/>
                    <a:lstStyle/>
                    <a:p>
                      <a:pPr marL="68580" marR="836294" algn="just">
                        <a:lnSpc>
                          <a:spcPts val="1680"/>
                        </a:lnSpc>
                        <a:spcBef>
                          <a:spcPts val="30"/>
                        </a:spcBef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Δανία,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Φινλανδία,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Ισλανδία,</a:t>
                      </a:r>
                      <a:r>
                        <a:rPr sz="1400" spc="-1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Ιρλανδία, 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Λίχνενσταϊν,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Σουηδία, Λουξεμβούργο,  Ηνωμένο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Βασίλειο,</a:t>
                      </a:r>
                      <a:r>
                        <a:rPr sz="1400" spc="-9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Νορβηγία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900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57340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180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R="275590">
                        <a:lnSpc>
                          <a:spcPts val="1680"/>
                        </a:lnSpc>
                        <a:spcBef>
                          <a:spcPts val="30"/>
                        </a:spcBef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Ολλανδία, Αυστρία,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Βέλγιο,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Γαλλία,</a:t>
                      </a:r>
                      <a:r>
                        <a:rPr sz="1400" spc="-1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Γερμανία,  Ιταλία, Ισπανία, Κύπρος, Ελλάδα, Μάλτα,  Πορτογαλία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850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193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R="573405" algn="r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160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193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</a:tr>
              <a:tr h="910589">
                <a:tc>
                  <a:txBody>
                    <a:bodyPr/>
                    <a:lstStyle/>
                    <a:p>
                      <a:pPr marL="68580">
                        <a:lnSpc>
                          <a:spcPts val="1440"/>
                        </a:lnSpc>
                        <a:spcBef>
                          <a:spcPts val="705"/>
                        </a:spcBef>
                      </a:pPr>
                      <a:r>
                        <a:rPr sz="1400" spc="-5" dirty="0">
                          <a:latin typeface="Century Gothic"/>
                          <a:cs typeface="Century Gothic"/>
                        </a:rPr>
                        <a:t>Σλοβενία, Εσθονία,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Λετονία, Κροατία,</a:t>
                      </a:r>
                      <a:r>
                        <a:rPr sz="1400" spc="-1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Σλοβακία,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68580">
                        <a:lnSpc>
                          <a:spcPts val="1200"/>
                        </a:lnSpc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Τσεχία, Λιθουανία, Τουρκία,</a:t>
                      </a:r>
                      <a:r>
                        <a:rPr sz="1400" spc="-1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Ουγγαρία,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68580">
                        <a:lnSpc>
                          <a:spcPts val="1200"/>
                        </a:lnSpc>
                      </a:pPr>
                      <a:r>
                        <a:rPr sz="1400" spc="-5" dirty="0">
                          <a:latin typeface="Century Gothic"/>
                          <a:cs typeface="Century Gothic"/>
                        </a:rPr>
                        <a:t>Πολωνία,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Ρουμανία,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Βουλγαρία,</a:t>
                      </a:r>
                      <a:r>
                        <a:rPr sz="14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spc="-5" dirty="0">
                          <a:latin typeface="Century Gothic"/>
                          <a:cs typeface="Century Gothic"/>
                        </a:rPr>
                        <a:t>Βόρεια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68580">
                        <a:lnSpc>
                          <a:spcPts val="1440"/>
                        </a:lnSpc>
                      </a:pPr>
                      <a:r>
                        <a:rPr sz="1400" dirty="0">
                          <a:latin typeface="Century Gothic"/>
                          <a:cs typeface="Century Gothic"/>
                        </a:rPr>
                        <a:t>Μακεδονία,</a:t>
                      </a:r>
                      <a:r>
                        <a:rPr sz="14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dirty="0">
                          <a:latin typeface="Century Gothic"/>
                          <a:cs typeface="Century Gothic"/>
                        </a:rPr>
                        <a:t>Σερβία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800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R="57340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140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7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Century Gothic"/>
                          <a:cs typeface="Century Gothic"/>
                        </a:rPr>
                        <a:t>Χώρες</a:t>
                      </a:r>
                      <a:r>
                        <a:rPr sz="1400" i="1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400" i="1" spc="-5" dirty="0">
                          <a:latin typeface="Century Gothic"/>
                          <a:cs typeface="Century Gothic"/>
                        </a:rPr>
                        <a:t>Εταίρους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700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R="573405" algn="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entury Gothic"/>
                          <a:cs typeface="Century Gothic"/>
                        </a:rPr>
                        <a:t>€</a:t>
                      </a:r>
                      <a:r>
                        <a:rPr sz="16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spc="-5" dirty="0">
                          <a:latin typeface="Century Gothic"/>
                          <a:cs typeface="Century Gothic"/>
                        </a:rPr>
                        <a:t>180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331594" y="430168"/>
            <a:ext cx="1224140" cy="7994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82" y="936117"/>
            <a:ext cx="78568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Επιχορήγηση ατόμων </a:t>
            </a:r>
            <a:r>
              <a:rPr spc="-5" dirty="0"/>
              <a:t>με ειδικές </a:t>
            </a:r>
            <a:r>
              <a:rPr spc="-10" dirty="0"/>
              <a:t>ανάγκες</a:t>
            </a:r>
            <a:r>
              <a:rPr spc="75" dirty="0"/>
              <a:t> </a:t>
            </a:r>
            <a:r>
              <a:rPr spc="-5" dirty="0"/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95827" y="1656080"/>
            <a:ext cx="5209540" cy="3479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Επιπρόσθετο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ποσό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(πέραν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εξόδων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ταξιδίου &amp;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διαβίωσης) που αφορά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 κινητικότητα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ατόμων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ειδικές ανάγκες 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(ή/και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συνοδών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τους) 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διευκολύνει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  καθιστά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δυνατή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 συμμετοχή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Πρόγραμμα</a:t>
            </a:r>
            <a:endParaRPr sz="2000">
              <a:latin typeface="Century Gothic"/>
              <a:cs typeface="Century Gothic"/>
            </a:endParaRPr>
          </a:p>
          <a:p>
            <a:pPr marL="367665" marR="273050" indent="-342900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σχετικά τιμολόγια/αποδείξεις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αποστέλλονται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κατά 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υποβολή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 Τελικής</a:t>
            </a:r>
            <a:r>
              <a:rPr sz="20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Έκθεσης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ΕΥ μπορεί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διαθέσει</a:t>
            </a:r>
            <a:r>
              <a:rPr sz="2000" spc="-1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επιπρόσθετο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κονδύλι για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αυτές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τις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ανάγκες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850" y="1628736"/>
            <a:ext cx="3366770" cy="4320540"/>
          </a:xfrm>
          <a:prstGeom prst="rect">
            <a:avLst/>
          </a:prstGeom>
          <a:ln w="38100">
            <a:solidFill>
              <a:srgbClr val="3085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00">
              <a:latin typeface="Times New Roman"/>
              <a:cs typeface="Times New Roman"/>
            </a:endParaRPr>
          </a:p>
          <a:p>
            <a:pPr marL="99695" marR="142875">
              <a:lnSpc>
                <a:spcPct val="100000"/>
              </a:lnSpc>
            </a:pPr>
            <a:r>
              <a:rPr sz="1600" spc="-5" dirty="0">
                <a:latin typeface="Century Gothic"/>
                <a:cs typeface="Century Gothic"/>
              </a:rPr>
              <a:t>100% κάλυψη εξόδων </a:t>
            </a:r>
            <a:r>
              <a:rPr sz="1600" spc="-10" dirty="0">
                <a:latin typeface="Century Gothic"/>
                <a:cs typeface="Century Gothic"/>
              </a:rPr>
              <a:t>βάσει  </a:t>
            </a:r>
            <a:r>
              <a:rPr sz="1600" spc="-5" dirty="0">
                <a:latin typeface="Century Gothic"/>
                <a:cs typeface="Century Gothic"/>
              </a:rPr>
              <a:t>τιμολογίων </a:t>
            </a:r>
            <a:r>
              <a:rPr sz="1600" spc="-10" dirty="0">
                <a:latin typeface="Century Gothic"/>
                <a:cs typeface="Century Gothic"/>
              </a:rPr>
              <a:t>που</a:t>
            </a:r>
            <a:r>
              <a:rPr sz="1600" spc="-2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προσκομίζονται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1640" y="2251817"/>
            <a:ext cx="2994717" cy="1112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82" y="1080261"/>
            <a:ext cx="78568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Επιχορήγηση ατόμων </a:t>
            </a:r>
            <a:r>
              <a:rPr spc="-5" dirty="0"/>
              <a:t>με ειδικές </a:t>
            </a:r>
            <a:r>
              <a:rPr spc="-10" dirty="0"/>
              <a:t>ανάγκες</a:t>
            </a:r>
            <a:r>
              <a:rPr spc="75" dirty="0"/>
              <a:t> </a:t>
            </a:r>
            <a:r>
              <a:rPr spc="-5" dirty="0"/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1484" y="1800225"/>
            <a:ext cx="8215630" cy="3432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5433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Σχετικό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έντυπο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 διεκδίκηση της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επιπρόσθετης</a:t>
            </a:r>
            <a:r>
              <a:rPr sz="2000" spc="-1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επιχορήγησης 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είναι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αναρτημένο στην ιστοσελίδα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000" spc="-1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</a:t>
            </a:r>
            <a:endParaRPr sz="2000">
              <a:latin typeface="Century Gothic"/>
              <a:cs typeface="Century Gothic"/>
            </a:endParaRPr>
          </a:p>
          <a:p>
            <a:pPr marL="355600" marR="204470" indent="-3429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περίπτωση συμμετοχής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ατόμων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ειδικές ανάγκες το</a:t>
            </a:r>
            <a:r>
              <a:rPr sz="2000" spc="-1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ίδρυμα  αποστολής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ενημερώνει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δεόντως 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ίδρυμα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φιλοξενίας ούτως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ώστε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γίνουν οι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απαραίτητες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διευθετήσεις όπου</a:t>
            </a:r>
            <a:r>
              <a:rPr sz="2000" spc="-1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χρειάζεται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925"/>
              </a:spcBef>
              <a:buClr>
                <a:srgbClr val="40404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Σχετικός οδηγός</a:t>
            </a:r>
            <a:r>
              <a:rPr sz="2000" dirty="0">
                <a:solidFill>
                  <a:srgbClr val="0000FF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 τα ιδρύματα για θέματα ειδικών αναγκών</a:t>
            </a:r>
            <a:r>
              <a:rPr sz="2000" spc="-2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έχει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1295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ετοιμαστεί από την ΕΕ και βρίσκεται στην ιστοσελίδα του</a:t>
            </a:r>
            <a:r>
              <a:rPr sz="2000" spc="-1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</a:t>
            </a:r>
            <a:endParaRPr sz="2000">
              <a:latin typeface="Century Gothic"/>
              <a:cs typeface="Century Gothic"/>
            </a:endParaRPr>
          </a:p>
          <a:p>
            <a:pPr marL="355600" marR="419734" indent="-342900">
              <a:lnSpc>
                <a:spcPct val="154000"/>
              </a:lnSpc>
              <a:spcBef>
                <a:spcPts val="1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Ενημερωτικό φυλλάδιο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ΙΔΕΠ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διαθέσιμο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r>
              <a:rPr sz="2000" spc="-1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εκτυπωμένη  μορφή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3505" y="947419"/>
            <a:ext cx="4864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Ειδικές </a:t>
            </a:r>
            <a:r>
              <a:rPr spc="-5" dirty="0"/>
              <a:t>Δαπάνες (για</a:t>
            </a:r>
            <a:r>
              <a:rPr spc="20" dirty="0"/>
              <a:t> </a:t>
            </a:r>
            <a:r>
              <a:rPr spc="-15" dirty="0"/>
              <a:t>ΚΑ103)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43376" y="2221738"/>
            <a:ext cx="530733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Εάν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δικαιούχοι αποδείξουν ότι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 χρηματοδότηση με βάση το μοναδιαίο  κόστος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καλύπτει το 70%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τουλάχιστον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δαπανών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μετακίνησης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 συμμετεχόντων, μπορεί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δοθεί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χρηματοδοτική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ενίσχυση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μέχρι και το</a:t>
            </a:r>
            <a:r>
              <a:rPr sz="2000" spc="-1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80%  των συνολικών δαπανών</a:t>
            </a:r>
            <a:r>
              <a:rPr sz="20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μετακίνησης.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8607" y="1988820"/>
            <a:ext cx="3240405" cy="2808605"/>
          </a:xfrm>
          <a:prstGeom prst="rect">
            <a:avLst/>
          </a:prstGeom>
          <a:ln w="38100">
            <a:solidFill>
              <a:srgbClr val="3085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00">
              <a:latin typeface="Times New Roman"/>
              <a:cs typeface="Times New Roman"/>
            </a:endParaRPr>
          </a:p>
          <a:p>
            <a:pPr marL="212090" marR="410209">
              <a:lnSpc>
                <a:spcPct val="100000"/>
              </a:lnSpc>
            </a:pPr>
            <a:r>
              <a:rPr sz="1600" spc="-5" dirty="0">
                <a:latin typeface="Century Gothic"/>
                <a:cs typeface="Century Gothic"/>
              </a:rPr>
              <a:t>Μέχρι 80% κάλυψη εξόδων  </a:t>
            </a:r>
            <a:r>
              <a:rPr sz="1600" spc="-10" dirty="0">
                <a:latin typeface="Century Gothic"/>
                <a:cs typeface="Century Gothic"/>
              </a:rPr>
              <a:t>βάσει </a:t>
            </a:r>
            <a:r>
              <a:rPr sz="1600" spc="-5" dirty="0">
                <a:latin typeface="Century Gothic"/>
                <a:cs typeface="Century Gothic"/>
              </a:rPr>
              <a:t>τιμολογίων </a:t>
            </a:r>
            <a:r>
              <a:rPr sz="1600" spc="-10" dirty="0">
                <a:latin typeface="Century Gothic"/>
                <a:cs typeface="Century Gothic"/>
              </a:rPr>
              <a:t>που  </a:t>
            </a:r>
            <a:r>
              <a:rPr sz="1600" spc="-5" dirty="0">
                <a:latin typeface="Century Gothic"/>
                <a:cs typeface="Century Gothic"/>
              </a:rPr>
              <a:t>προσκομίζονται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516" y="2420873"/>
            <a:ext cx="3023869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2060" y="604773"/>
            <a:ext cx="52825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Χρηματοδότηση</a:t>
            </a:r>
            <a:r>
              <a:rPr spc="-15" dirty="0"/>
              <a:t> </a:t>
            </a:r>
            <a:r>
              <a:rPr spc="-10" dirty="0"/>
              <a:t>κινητικοτήτων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4339" y="1462532"/>
            <a:ext cx="8073390" cy="38373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Πλήρης Χρηματοδότηση/Full</a:t>
            </a:r>
            <a:r>
              <a:rPr sz="2000" b="1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funding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κινητικότητα χρηματοδοτείται στο σύνολό</a:t>
            </a:r>
            <a:r>
              <a:rPr sz="2000" spc="-1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Μερική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Χρηματοδότηση/Partial</a:t>
            </a:r>
            <a:r>
              <a:rPr sz="2000" b="1" spc="-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Funding</a:t>
            </a:r>
            <a:endParaRPr sz="2000">
              <a:latin typeface="Century Gothic"/>
              <a:cs typeface="Century Gothic"/>
            </a:endParaRPr>
          </a:p>
          <a:p>
            <a:pPr marL="12700" marR="5080">
              <a:lnSpc>
                <a:spcPct val="150000"/>
              </a:lnSpc>
              <a:spcBef>
                <a:spcPts val="480"/>
              </a:spcBef>
              <a:tabLst>
                <a:tab pos="5380990" algn="l"/>
                <a:tab pos="590677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  Πρόγραμμα</a:t>
            </a:r>
            <a:r>
              <a:rPr sz="2000" spc="3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χρηματοδοτεί</a:t>
            </a:r>
            <a:r>
              <a:rPr sz="2000" spc="459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τουλάχιστον	την	ελάχιστη διάρκεια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Μηδενική Χρηματοδότηση/Zero</a:t>
            </a:r>
            <a:r>
              <a:rPr sz="2000" b="1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funding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δίνεται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επιχόρήγηση από 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Πρόγραμμα,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αλλά</a:t>
            </a:r>
            <a:r>
              <a:rPr sz="2000" spc="2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εφαρμόζονται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κανονισμοί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Προγράμματος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όπως προβλέπει η</a:t>
            </a:r>
            <a:r>
              <a:rPr sz="20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1411" y="1447038"/>
            <a:ext cx="45085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Συμφωνία Επιχορήγησης</a:t>
            </a:r>
            <a:r>
              <a:rPr sz="2400" spc="-1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και  Παραρτήματα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1411" y="2690876"/>
            <a:ext cx="4257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Τροποποιήσεις</a:t>
            </a:r>
            <a:r>
              <a:rPr sz="24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1411" y="3568649"/>
            <a:ext cx="36937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</a:t>
            </a:r>
            <a:r>
              <a:rPr sz="24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5180" y="1648485"/>
            <a:ext cx="2833370" cy="19037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770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3.</a:t>
            </a:r>
            <a:endParaRPr sz="2800">
              <a:latin typeface="Century Gothic"/>
              <a:cs typeface="Century Gothic"/>
            </a:endParaRPr>
          </a:p>
          <a:p>
            <a:pPr marL="12700" marR="5080" indent="-1270" algn="ctr">
              <a:lnSpc>
                <a:spcPct val="100000"/>
              </a:lnSpc>
              <a:spcBef>
                <a:spcPts val="675"/>
              </a:spcBef>
            </a:pP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Συμφωνία  Επιχορήγησης</a:t>
            </a:r>
            <a:r>
              <a:rPr sz="2800" b="1" spc="-6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&amp;  </a:t>
            </a: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Παραρτήματα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9614" y="386842"/>
            <a:ext cx="516382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051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Συμφωνία </a:t>
            </a:r>
            <a:r>
              <a:rPr spc="-5" dirty="0"/>
              <a:t>&amp; </a:t>
            </a:r>
            <a:r>
              <a:rPr spc="-10" dirty="0"/>
              <a:t>Παραρτήματα  Mono-beneficiary</a:t>
            </a:r>
            <a:r>
              <a:rPr spc="15" dirty="0"/>
              <a:t> </a:t>
            </a:r>
            <a:r>
              <a:rPr spc="-5" dirty="0"/>
              <a:t>Agreement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316583"/>
            <a:ext cx="8004809" cy="471741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Mono -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Beneficiary Grant</a:t>
            </a:r>
            <a:r>
              <a:rPr sz="2000" b="1" spc="-6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Agreement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354965" algn="l"/>
                <a:tab pos="355600" algn="l"/>
                <a:tab pos="140843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I	– General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Conditions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Annex II –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Project Details/Description and estimated budget of 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the</a:t>
            </a:r>
            <a:r>
              <a:rPr sz="20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project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  <a:tab pos="152273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III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– Financial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and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contractual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rules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  <a:tab pos="158559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IV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–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Applicable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rates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 V</a:t>
            </a:r>
            <a:r>
              <a:rPr sz="20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–Staff:</a:t>
            </a:r>
            <a:endParaRPr sz="2000">
              <a:latin typeface="Century Gothic"/>
              <a:cs typeface="Century Gothic"/>
            </a:endParaRPr>
          </a:p>
          <a:p>
            <a:pPr marL="920750" marR="4645025">
              <a:lnSpc>
                <a:spcPct val="120000"/>
              </a:lnSpc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Grant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Agreement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Mobility</a:t>
            </a:r>
            <a:r>
              <a:rPr sz="20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Agreement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 V –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Student:</a:t>
            </a:r>
            <a:endParaRPr sz="2000">
              <a:latin typeface="Century Gothic"/>
              <a:cs typeface="Century Gothic"/>
            </a:endParaRPr>
          </a:p>
          <a:p>
            <a:pPr marL="850265" marR="4597400">
              <a:lnSpc>
                <a:spcPct val="120000"/>
              </a:lnSpc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Grant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Agreement  Learning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Agreement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Annex 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VΙ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– Βαnk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account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details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6841" y="388747"/>
            <a:ext cx="4827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Συμφωνία και</a:t>
            </a:r>
            <a:r>
              <a:rPr spc="20" dirty="0"/>
              <a:t> </a:t>
            </a:r>
            <a:r>
              <a:rPr spc="-10" dirty="0"/>
              <a:t>Παραρτήματα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1906" y="1090930"/>
            <a:ext cx="8006715" cy="484314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marR="913765" indent="-343535">
              <a:lnSpc>
                <a:spcPts val="1920"/>
              </a:lnSpc>
              <a:spcBef>
                <a:spcPts val="565"/>
              </a:spcBef>
              <a:buFont typeface="Arial"/>
              <a:buChar char="•"/>
              <a:tabLst>
                <a:tab pos="355600" algn="l"/>
                <a:tab pos="356235" algn="l"/>
                <a:tab pos="568071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Νομικό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έγγραφο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μεταξύ του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δικαιούχου</a:t>
            </a:r>
            <a:r>
              <a:rPr sz="2000" spc="-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	της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Εθνικής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Υπηρεσίας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(ΕΥ)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04040"/>
              </a:buClr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5600" marR="249554" indent="-343535">
              <a:lnSpc>
                <a:spcPct val="8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Διαχείριση του Σχεδίου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σύμφωνα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κανόνες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 Συμφωνίας Επιχορήγησης,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Οδηγού Προγράμματος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2020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σύμφωνα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την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Αίτηση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404040"/>
              </a:buClr>
              <a:buFont typeface="Arial"/>
              <a:buChar char="•"/>
            </a:pPr>
            <a:endParaRPr sz="2450">
              <a:latin typeface="Times New Roman"/>
              <a:cs typeface="Times New Roman"/>
            </a:endParaRPr>
          </a:p>
          <a:p>
            <a:pPr marL="355600" marR="17145" indent="-343535">
              <a:lnSpc>
                <a:spcPts val="192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Συμφωνία Επιχορήγησης και το Παράρτημα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ΙΙ</a:t>
            </a:r>
            <a:r>
              <a:rPr sz="20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αποστέλλονται  στον δικαιούχο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ηλεκτρονικά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04040"/>
              </a:buClr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5600" marR="972819" indent="-343535">
              <a:lnSpc>
                <a:spcPts val="192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υπόλοιπα παραρτήματα αναρτώνται στη</a:t>
            </a:r>
            <a:r>
              <a:rPr sz="2000" spc="-210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2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Διαχείριση  Εγκεκριμένων Σχεδίων</a:t>
            </a:r>
            <a:r>
              <a:rPr sz="2000" dirty="0">
                <a:solidFill>
                  <a:srgbClr val="0000FF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στην ιστοσελίδα του</a:t>
            </a:r>
            <a:r>
              <a:rPr sz="2000" spc="-1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04040"/>
              </a:buClr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Τίθεται σε ισχύ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μετά την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υπογραφή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και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από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την</a:t>
            </a:r>
            <a:r>
              <a:rPr sz="2000" b="1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ΕΥ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04040"/>
              </a:buClr>
              <a:buFont typeface="Arial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355600" indent="-343535">
              <a:lnSpc>
                <a:spcPts val="2160"/>
              </a:lnSpc>
              <a:buFont typeface="Arial"/>
              <a:buChar char="•"/>
              <a:tabLst>
                <a:tab pos="355600" algn="l"/>
                <a:tab pos="356235" algn="l"/>
                <a:tab pos="192214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Επικοινωνία	ΕΥ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μόνο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το άτομο επαφής που έχει οριστεί</a:t>
            </a:r>
            <a:r>
              <a:rPr sz="2000" spc="-1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στην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ts val="216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αίτηση και το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νόμιμο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εκπρόσωπο της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σχολής/οργανισμού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1411" y="2194305"/>
            <a:ext cx="4367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Επιλέξιμα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είδη</a:t>
            </a:r>
            <a:r>
              <a:rPr sz="24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κινητικοτήτων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1411" y="3072510"/>
            <a:ext cx="2745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Χρηματοδότηση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61286" y="1734438"/>
            <a:ext cx="3232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1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8896" y="2246502"/>
            <a:ext cx="290449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5080" indent="-1905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30859C"/>
                </a:solidFill>
              </a:rPr>
              <a:t>Κινητικότητες και  Χρηματοδότηση</a:t>
            </a:r>
          </a:p>
        </p:txBody>
      </p:sp>
      <p:sp>
        <p:nvSpPr>
          <p:cNvPr id="6" name="object 6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8055" y="748741"/>
            <a:ext cx="71780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Έλεγχος ορθότητας </a:t>
            </a:r>
            <a:r>
              <a:rPr spc="-5" dirty="0"/>
              <a:t>στοιχείων</a:t>
            </a:r>
            <a:r>
              <a:rPr spc="45" dirty="0"/>
              <a:t> </a:t>
            </a:r>
            <a:r>
              <a:rPr spc="-10" dirty="0"/>
              <a:t>Συμφωνίας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663445"/>
            <a:ext cx="3700779" cy="789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764790" algn="l"/>
              </a:tabLst>
            </a:pP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Διάρ</a:t>
            </a:r>
            <a:r>
              <a:rPr sz="22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κ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εια</a:t>
            </a:r>
            <a:r>
              <a:rPr sz="2200" b="1" spc="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Σχεδίο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υ</a:t>
            </a:r>
            <a:r>
              <a:rPr sz="2200" b="1" dirty="0">
                <a:solidFill>
                  <a:srgbClr val="30859C"/>
                </a:solidFill>
                <a:latin typeface="Century Gothic"/>
                <a:cs typeface="Century Gothic"/>
              </a:rPr>
              <a:t>	</a:t>
            </a:r>
            <a:r>
              <a:rPr sz="22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K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A</a:t>
            </a:r>
            <a:r>
              <a:rPr sz="22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103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:</a:t>
            </a:r>
            <a:endParaRPr sz="22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Ημερομηνίες</a:t>
            </a:r>
            <a:r>
              <a:rPr sz="17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έναρξης-λήξης: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32223" y="1663445"/>
            <a:ext cx="4088129" cy="1725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501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16 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ή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24</a:t>
            </a:r>
            <a:r>
              <a:rPr sz="2200" b="1" spc="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μήνες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  <a:tabLst>
                <a:tab pos="2664460" algn="l"/>
              </a:tabLst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01/06/2020</a:t>
            </a:r>
            <a:r>
              <a:rPr sz="17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</a:t>
            </a:r>
            <a:r>
              <a:rPr sz="1700" spc="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30/09/2021	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16</a:t>
            </a:r>
            <a:r>
              <a:rPr sz="17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sz="1700">
              <a:latin typeface="Century Gothic"/>
              <a:cs typeface="Century Gothic"/>
            </a:endParaRPr>
          </a:p>
          <a:p>
            <a:pPr marL="149860">
              <a:lnSpc>
                <a:spcPct val="100000"/>
              </a:lnSpc>
              <a:spcBef>
                <a:spcPts val="1225"/>
              </a:spcBef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01/06/2020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31/05/2022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24</a:t>
            </a:r>
            <a:r>
              <a:rPr sz="1700" spc="-1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sz="1700">
              <a:latin typeface="Century Gothic"/>
              <a:cs typeface="Century Gothic"/>
            </a:endParaRPr>
          </a:p>
          <a:p>
            <a:pPr marL="928369">
              <a:lnSpc>
                <a:spcPct val="100000"/>
              </a:lnSpc>
              <a:spcBef>
                <a:spcPts val="1470"/>
              </a:spcBef>
            </a:pP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24 ή 36</a:t>
            </a:r>
            <a:r>
              <a:rPr sz="2200" b="1" spc="1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μήνες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334" y="3029204"/>
            <a:ext cx="8096250" cy="789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1480">
              <a:lnSpc>
                <a:spcPct val="100000"/>
              </a:lnSpc>
              <a:spcBef>
                <a:spcPts val="95"/>
              </a:spcBef>
              <a:tabLst>
                <a:tab pos="2823210" algn="l"/>
              </a:tabLst>
            </a:pP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Διάρκεια</a:t>
            </a:r>
            <a:r>
              <a:rPr sz="2200" b="1" spc="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Σχεδίου	KA107:</a:t>
            </a:r>
            <a:endParaRPr sz="22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340"/>
              </a:spcBef>
              <a:buFont typeface="Arial"/>
              <a:buChar char="•"/>
              <a:tabLst>
                <a:tab pos="354965" algn="l"/>
                <a:tab pos="355600" algn="l"/>
                <a:tab pos="4157979" algn="l"/>
                <a:tab pos="6810375" algn="l"/>
              </a:tabLst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Ημερομηνίες</a:t>
            </a: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έναρξης-λήξης:	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01/08/2020</a:t>
            </a:r>
            <a:r>
              <a:rPr sz="17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</a:t>
            </a:r>
            <a:r>
              <a:rPr sz="1700" spc="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31/07/2022	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24</a:t>
            </a:r>
            <a:r>
              <a:rPr sz="1700" spc="-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334" y="3948429"/>
            <a:ext cx="8235315" cy="1529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514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01/08/2020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31/07/2023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36</a:t>
            </a:r>
            <a:r>
              <a:rPr sz="1700" spc="-114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sz="17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2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Ποσό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 (σύμφωνα με την επιστολή</a:t>
            </a:r>
            <a:r>
              <a:rPr sz="1700" spc="-1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έγκρισης)</a:t>
            </a:r>
            <a:endParaRPr sz="17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2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Στοιχεία τραπεζικού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λογαριασμού (Παράρτημα</a:t>
            </a:r>
            <a:r>
              <a:rPr sz="17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VI)</a:t>
            </a:r>
            <a:endParaRPr sz="17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2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Στοιχεία επικοινωνίας </a:t>
            </a: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(άτομο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επαφής/νόμιμος</a:t>
            </a:r>
            <a:r>
              <a:rPr sz="17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εκπρόσωπος)</a:t>
            </a:r>
            <a:endParaRPr sz="17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239" y="391109"/>
            <a:ext cx="595439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90370" marR="5080" indent="-167830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Σημεία αναφοράς για </a:t>
            </a:r>
            <a:r>
              <a:rPr dirty="0"/>
              <a:t>τη </a:t>
            </a:r>
            <a:r>
              <a:rPr spc="-5" dirty="0"/>
              <a:t>Συμφωνία  </a:t>
            </a:r>
            <a:r>
              <a:rPr spc="-10" dirty="0"/>
              <a:t>Επιχορήγησης</a:t>
            </a:r>
          </a:p>
        </p:txBody>
      </p:sp>
      <p:sp>
        <p:nvSpPr>
          <p:cNvPr id="3" name="object 3"/>
          <p:cNvSpPr/>
          <p:nvPr/>
        </p:nvSpPr>
        <p:spPr>
          <a:xfrm>
            <a:off x="240783" y="3305568"/>
            <a:ext cx="1708420" cy="10622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7439" y="3331209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39" h="970914">
                <a:moveTo>
                  <a:pt x="1615147" y="0"/>
                </a:moveTo>
                <a:lnTo>
                  <a:pt x="1615147" y="156337"/>
                </a:lnTo>
                <a:lnTo>
                  <a:pt x="156464" y="156337"/>
                </a:lnTo>
                <a:lnTo>
                  <a:pt x="156464" y="970533"/>
                </a:lnTo>
                <a:lnTo>
                  <a:pt x="0" y="970533"/>
                </a:lnTo>
                <a:lnTo>
                  <a:pt x="0" y="0"/>
                </a:lnTo>
                <a:lnTo>
                  <a:pt x="1615147" y="0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8391" y="3784472"/>
            <a:ext cx="1322705" cy="110109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just">
              <a:lnSpc>
                <a:spcPts val="1550"/>
              </a:lnSpc>
              <a:spcBef>
                <a:spcPts val="260"/>
              </a:spcBef>
            </a:pPr>
            <a:r>
              <a:rPr sz="1400" b="1" dirty="0">
                <a:solidFill>
                  <a:srgbClr val="00AF50"/>
                </a:solidFill>
                <a:latin typeface="Century Gothic"/>
                <a:cs typeface="Century Gothic"/>
              </a:rPr>
              <a:t>1. Υπογραφή  της</a:t>
            </a:r>
            <a:r>
              <a:rPr sz="1400" b="1" spc="-100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00AF50"/>
                </a:solidFill>
                <a:latin typeface="Century Gothic"/>
                <a:cs typeface="Century Gothic"/>
              </a:rPr>
              <a:t>Συμφωνίας</a:t>
            </a:r>
            <a:endParaRPr sz="1400">
              <a:latin typeface="Century Gothic"/>
              <a:cs typeface="Century Gothic"/>
            </a:endParaRPr>
          </a:p>
          <a:p>
            <a:pPr marL="12700" marR="33655" algn="just">
              <a:lnSpc>
                <a:spcPts val="1550"/>
              </a:lnSpc>
              <a:spcBef>
                <a:spcPts val="590"/>
              </a:spcBef>
            </a:pPr>
            <a:r>
              <a:rPr sz="1400" spc="-5" dirty="0">
                <a:latin typeface="Century Gothic"/>
                <a:cs typeface="Century Gothic"/>
              </a:rPr>
              <a:t>(σε </a:t>
            </a:r>
            <a:r>
              <a:rPr sz="1400" spc="5" dirty="0">
                <a:latin typeface="Century Gothic"/>
                <a:cs typeface="Century Gothic"/>
              </a:rPr>
              <a:t>ισχύ </a:t>
            </a:r>
            <a:r>
              <a:rPr sz="1400" spc="-5" dirty="0">
                <a:latin typeface="Century Gothic"/>
                <a:cs typeface="Century Gothic"/>
              </a:rPr>
              <a:t>με </a:t>
            </a:r>
            <a:r>
              <a:rPr sz="1400" dirty="0">
                <a:latin typeface="Century Gothic"/>
                <a:cs typeface="Century Gothic"/>
              </a:rPr>
              <a:t>την  </a:t>
            </a:r>
            <a:r>
              <a:rPr sz="1400" spc="-5" dirty="0">
                <a:latin typeface="Century Gothic"/>
                <a:cs typeface="Century Gothic"/>
              </a:rPr>
              <a:t>υπογραφή</a:t>
            </a:r>
            <a:r>
              <a:rPr sz="1400" spc="-9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του  ΙΔΕΠ)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89586" y="2868222"/>
            <a:ext cx="362621" cy="3626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30679" y="2890011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275208" y="0"/>
                </a:moveTo>
                <a:lnTo>
                  <a:pt x="0" y="275082"/>
                </a:lnTo>
                <a:lnTo>
                  <a:pt x="275208" y="275082"/>
                </a:lnTo>
                <a:lnTo>
                  <a:pt x="275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0679" y="2890011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0" y="275082"/>
                </a:moveTo>
                <a:lnTo>
                  <a:pt x="275208" y="0"/>
                </a:lnTo>
                <a:lnTo>
                  <a:pt x="275208" y="275082"/>
                </a:lnTo>
                <a:lnTo>
                  <a:pt x="0" y="275082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26928" y="2863608"/>
            <a:ext cx="1706863" cy="10622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72513" y="2889376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39" h="970914">
                <a:moveTo>
                  <a:pt x="1615186" y="0"/>
                </a:moveTo>
                <a:lnTo>
                  <a:pt x="1615186" y="156463"/>
                </a:lnTo>
                <a:lnTo>
                  <a:pt x="156463" y="156463"/>
                </a:lnTo>
                <a:lnTo>
                  <a:pt x="156463" y="970661"/>
                </a:lnTo>
                <a:lnTo>
                  <a:pt x="0" y="970661"/>
                </a:lnTo>
                <a:lnTo>
                  <a:pt x="0" y="0"/>
                </a:lnTo>
                <a:lnTo>
                  <a:pt x="1615186" y="0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273935" y="3342894"/>
            <a:ext cx="1311910" cy="1885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14"/>
              </a:lnSpc>
              <a:spcBef>
                <a:spcPts val="105"/>
              </a:spcBef>
            </a:pPr>
            <a:r>
              <a:rPr sz="1400" b="1" dirty="0">
                <a:solidFill>
                  <a:srgbClr val="00AF50"/>
                </a:solidFill>
                <a:latin typeface="Century Gothic"/>
                <a:cs typeface="Century Gothic"/>
              </a:rPr>
              <a:t>2.</a:t>
            </a:r>
            <a:r>
              <a:rPr sz="1400" b="1" spc="-15" dirty="0">
                <a:solidFill>
                  <a:srgbClr val="00AF50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Century Gothic"/>
                <a:cs typeface="Century Gothic"/>
              </a:rPr>
              <a:t>Πρώτη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ts val="1614"/>
              </a:lnSpc>
            </a:pPr>
            <a:r>
              <a:rPr sz="1400" b="1" dirty="0">
                <a:solidFill>
                  <a:srgbClr val="00AF50"/>
                </a:solidFill>
                <a:latin typeface="Century Gothic"/>
                <a:cs typeface="Century Gothic"/>
              </a:rPr>
              <a:t>προκαταβολή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92000"/>
              </a:lnSpc>
              <a:spcBef>
                <a:spcPts val="590"/>
              </a:spcBef>
            </a:pPr>
            <a:r>
              <a:rPr sz="1400" dirty="0">
                <a:latin typeface="Century Gothic"/>
                <a:cs typeface="Century Gothic"/>
              </a:rPr>
              <a:t>60% της  συνολικής  </a:t>
            </a:r>
            <a:r>
              <a:rPr sz="1400" spc="-5" dirty="0">
                <a:latin typeface="Century Gothic"/>
                <a:cs typeface="Century Gothic"/>
              </a:rPr>
              <a:t>επιχορήγησης,  </a:t>
            </a:r>
            <a:r>
              <a:rPr sz="1400" dirty="0">
                <a:latin typeface="Century Gothic"/>
                <a:cs typeface="Century Gothic"/>
              </a:rPr>
              <a:t>εντός </a:t>
            </a:r>
            <a:r>
              <a:rPr sz="1400" spc="-5" dirty="0">
                <a:latin typeface="Century Gothic"/>
                <a:cs typeface="Century Gothic"/>
              </a:rPr>
              <a:t>30  ημερών από 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υπογραφή  </a:t>
            </a:r>
            <a:r>
              <a:rPr sz="1400" dirty="0">
                <a:latin typeface="Century Gothic"/>
                <a:cs typeface="Century Gothic"/>
              </a:rPr>
              <a:t>της</a:t>
            </a:r>
            <a:r>
              <a:rPr sz="1400" spc="-6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Συμφωνίας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74190" y="2426262"/>
            <a:ext cx="362621" cy="3626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15791" y="2448305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275082" y="0"/>
                </a:moveTo>
                <a:lnTo>
                  <a:pt x="0" y="275082"/>
                </a:lnTo>
                <a:lnTo>
                  <a:pt x="275082" y="275082"/>
                </a:lnTo>
                <a:lnTo>
                  <a:pt x="2750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15791" y="2448305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0" y="275082"/>
                </a:moveTo>
                <a:lnTo>
                  <a:pt x="275082" y="0"/>
                </a:lnTo>
                <a:lnTo>
                  <a:pt x="275082" y="275082"/>
                </a:lnTo>
                <a:lnTo>
                  <a:pt x="0" y="275082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87132" y="2093963"/>
            <a:ext cx="1708420" cy="10637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33495" y="2120645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39" h="970914">
                <a:moveTo>
                  <a:pt x="1615185" y="0"/>
                </a:moveTo>
                <a:lnTo>
                  <a:pt x="1615185" y="156463"/>
                </a:lnTo>
                <a:lnTo>
                  <a:pt x="156463" y="156463"/>
                </a:lnTo>
                <a:lnTo>
                  <a:pt x="156463" y="970661"/>
                </a:lnTo>
                <a:lnTo>
                  <a:pt x="0" y="970661"/>
                </a:lnTo>
                <a:lnTo>
                  <a:pt x="0" y="0"/>
                </a:lnTo>
                <a:lnTo>
                  <a:pt x="1615185" y="0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998721" y="2563113"/>
            <a:ext cx="1405255" cy="267081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8100" marR="567690">
              <a:lnSpc>
                <a:spcPts val="1550"/>
              </a:lnSpc>
              <a:spcBef>
                <a:spcPts val="265"/>
              </a:spcBef>
            </a:pPr>
            <a:r>
              <a:rPr sz="1400" b="1" dirty="0">
                <a:latin typeface="Century Gothic"/>
                <a:cs typeface="Century Gothic"/>
              </a:rPr>
              <a:t>3.</a:t>
            </a:r>
            <a:r>
              <a:rPr sz="1400" b="1" spc="-90" dirty="0">
                <a:latin typeface="Century Gothic"/>
                <a:cs typeface="Century Gothic"/>
              </a:rPr>
              <a:t> </a:t>
            </a:r>
            <a:r>
              <a:rPr sz="1400" b="1" dirty="0">
                <a:latin typeface="Century Gothic"/>
                <a:cs typeface="Century Gothic"/>
              </a:rPr>
              <a:t>Interim  </a:t>
            </a:r>
            <a:r>
              <a:rPr sz="1400" b="1" spc="-5" dirty="0">
                <a:latin typeface="Century Gothic"/>
                <a:cs typeface="Century Gothic"/>
              </a:rPr>
              <a:t>Report*</a:t>
            </a:r>
            <a:endParaRPr sz="1400">
              <a:latin typeface="Century Gothic"/>
              <a:cs typeface="Century Gothic"/>
            </a:endParaRPr>
          </a:p>
          <a:p>
            <a:pPr marL="38100" marR="457200">
              <a:lnSpc>
                <a:spcPts val="1550"/>
              </a:lnSpc>
              <a:spcBef>
                <a:spcPts val="585"/>
              </a:spcBef>
            </a:pPr>
            <a:r>
              <a:rPr sz="1400" b="1" dirty="0">
                <a:latin typeface="Century Gothic"/>
                <a:cs typeface="Century Gothic"/>
              </a:rPr>
              <a:t>31.</a:t>
            </a:r>
            <a:r>
              <a:rPr sz="1400" b="1" spc="5" dirty="0">
                <a:latin typeface="Century Gothic"/>
                <a:cs typeface="Century Gothic"/>
              </a:rPr>
              <a:t>0</a:t>
            </a:r>
            <a:r>
              <a:rPr sz="1400" b="1" dirty="0">
                <a:latin typeface="Century Gothic"/>
                <a:cs typeface="Century Gothic"/>
              </a:rPr>
              <a:t>3.2</a:t>
            </a:r>
            <a:r>
              <a:rPr sz="1400" b="1" spc="-10" dirty="0">
                <a:latin typeface="Century Gothic"/>
                <a:cs typeface="Century Gothic"/>
              </a:rPr>
              <a:t>0</a:t>
            </a:r>
            <a:r>
              <a:rPr sz="1400" b="1" dirty="0">
                <a:latin typeface="Century Gothic"/>
                <a:cs typeface="Century Gothic"/>
              </a:rPr>
              <a:t>21  (ΚΑ103) –  </a:t>
            </a:r>
            <a:r>
              <a:rPr sz="1400" b="1" spc="5" dirty="0">
                <a:latin typeface="Century Gothic"/>
                <a:cs typeface="Century Gothic"/>
              </a:rPr>
              <a:t>31</a:t>
            </a:r>
            <a:r>
              <a:rPr sz="1400" b="1" dirty="0">
                <a:latin typeface="Century Gothic"/>
                <a:cs typeface="Century Gothic"/>
              </a:rPr>
              <a:t>.</a:t>
            </a:r>
            <a:r>
              <a:rPr sz="1400" b="1" spc="5" dirty="0">
                <a:latin typeface="Century Gothic"/>
                <a:cs typeface="Century Gothic"/>
              </a:rPr>
              <a:t>05</a:t>
            </a:r>
            <a:r>
              <a:rPr sz="1400" b="1" dirty="0">
                <a:latin typeface="Century Gothic"/>
                <a:cs typeface="Century Gothic"/>
              </a:rPr>
              <a:t>.2</a:t>
            </a:r>
            <a:r>
              <a:rPr sz="1400" b="1" spc="-10" dirty="0">
                <a:latin typeface="Century Gothic"/>
                <a:cs typeface="Century Gothic"/>
              </a:rPr>
              <a:t>0</a:t>
            </a:r>
            <a:r>
              <a:rPr sz="1400" b="1" dirty="0">
                <a:latin typeface="Century Gothic"/>
                <a:cs typeface="Century Gothic"/>
              </a:rPr>
              <a:t>21  (ΚΑ107)</a:t>
            </a:r>
            <a:endParaRPr sz="1400">
              <a:latin typeface="Century Gothic"/>
              <a:cs typeface="Century Gothic"/>
            </a:endParaRPr>
          </a:p>
          <a:p>
            <a:pPr marL="38100">
              <a:lnSpc>
                <a:spcPts val="1435"/>
              </a:lnSpc>
            </a:pPr>
            <a:r>
              <a:rPr sz="1400" spc="-5" dirty="0">
                <a:latin typeface="Century Gothic"/>
                <a:cs typeface="Century Gothic"/>
              </a:rPr>
              <a:t>αποτελεί</a:t>
            </a:r>
            <a:r>
              <a:rPr sz="1400" spc="-5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αίτημα</a:t>
            </a:r>
            <a:endParaRPr sz="1400">
              <a:latin typeface="Century Gothic"/>
              <a:cs typeface="Century Gothic"/>
            </a:endParaRPr>
          </a:p>
          <a:p>
            <a:pPr marL="38100" marR="120650">
              <a:lnSpc>
                <a:spcPct val="92000"/>
              </a:lnSpc>
              <a:spcBef>
                <a:spcPts val="70"/>
              </a:spcBef>
            </a:pPr>
            <a:r>
              <a:rPr sz="1400" spc="5" dirty="0">
                <a:latin typeface="Century Gothic"/>
                <a:cs typeface="Century Gothic"/>
              </a:rPr>
              <a:t>για </a:t>
            </a:r>
            <a:r>
              <a:rPr sz="1400" spc="-5" dirty="0">
                <a:latin typeface="Century Gothic"/>
                <a:cs typeface="Century Gothic"/>
              </a:rPr>
              <a:t>δεύτερη  </a:t>
            </a:r>
            <a:r>
              <a:rPr sz="1400" spc="-10" dirty="0">
                <a:latin typeface="Century Gothic"/>
                <a:cs typeface="Century Gothic"/>
              </a:rPr>
              <a:t>πρ</a:t>
            </a:r>
            <a:r>
              <a:rPr sz="1400" dirty="0">
                <a:latin typeface="Century Gothic"/>
                <a:cs typeface="Century Gothic"/>
              </a:rPr>
              <a:t>οκ</a:t>
            </a:r>
            <a:r>
              <a:rPr sz="1400" spc="-5" dirty="0">
                <a:latin typeface="Century Gothic"/>
                <a:cs typeface="Century Gothic"/>
              </a:rPr>
              <a:t>αταβο</a:t>
            </a:r>
            <a:r>
              <a:rPr sz="1400" dirty="0">
                <a:latin typeface="Century Gothic"/>
                <a:cs typeface="Century Gothic"/>
              </a:rPr>
              <a:t>λ</a:t>
            </a:r>
            <a:r>
              <a:rPr sz="1400" spc="-10" dirty="0">
                <a:latin typeface="Century Gothic"/>
                <a:cs typeface="Century Gothic"/>
              </a:rPr>
              <a:t>ή</a:t>
            </a:r>
            <a:r>
              <a:rPr sz="1400" dirty="0">
                <a:latin typeface="Century Gothic"/>
                <a:cs typeface="Century Gothic"/>
              </a:rPr>
              <a:t>,  αφού </a:t>
            </a:r>
            <a:r>
              <a:rPr sz="1400" spc="-5" dirty="0">
                <a:latin typeface="Century Gothic"/>
                <a:cs typeface="Century Gothic"/>
              </a:rPr>
              <a:t>έχει  </a:t>
            </a:r>
            <a:r>
              <a:rPr sz="1400" dirty="0">
                <a:latin typeface="Century Gothic"/>
                <a:cs typeface="Century Gothic"/>
              </a:rPr>
              <a:t>δαπανηθεί το  70% της </a:t>
            </a:r>
            <a:r>
              <a:rPr sz="1400" spc="15" dirty="0">
                <a:latin typeface="Century Gothic"/>
                <a:cs typeface="Century Gothic"/>
              </a:rPr>
              <a:t>1</a:t>
            </a:r>
            <a:r>
              <a:rPr sz="1350" spc="22" baseline="24691" dirty="0">
                <a:latin typeface="Century Gothic"/>
                <a:cs typeface="Century Gothic"/>
              </a:rPr>
              <a:t>ης  </a:t>
            </a:r>
            <a:r>
              <a:rPr sz="1400" dirty="0">
                <a:latin typeface="Century Gothic"/>
                <a:cs typeface="Century Gothic"/>
              </a:rPr>
              <a:t>δόσης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145023" y="1894332"/>
            <a:ext cx="387096" cy="3855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0903" y="1929638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275082" y="0"/>
                </a:moveTo>
                <a:lnTo>
                  <a:pt x="0" y="275209"/>
                </a:lnTo>
                <a:lnTo>
                  <a:pt x="275082" y="275209"/>
                </a:lnTo>
                <a:lnTo>
                  <a:pt x="2750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0903" y="1929638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89" h="275589">
                <a:moveTo>
                  <a:pt x="0" y="275209"/>
                </a:moveTo>
                <a:lnTo>
                  <a:pt x="275082" y="0"/>
                </a:lnTo>
                <a:lnTo>
                  <a:pt x="275082" y="275209"/>
                </a:lnTo>
                <a:lnTo>
                  <a:pt x="0" y="275209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96120" y="1903488"/>
            <a:ext cx="1708420" cy="10622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42736" y="1929129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40" h="970914">
                <a:moveTo>
                  <a:pt x="1615059" y="0"/>
                </a:moveTo>
                <a:lnTo>
                  <a:pt x="1615059" y="156337"/>
                </a:lnTo>
                <a:lnTo>
                  <a:pt x="156463" y="156337"/>
                </a:lnTo>
                <a:lnTo>
                  <a:pt x="156463" y="970661"/>
                </a:lnTo>
                <a:lnTo>
                  <a:pt x="0" y="970661"/>
                </a:lnTo>
                <a:lnTo>
                  <a:pt x="0" y="0"/>
                </a:lnTo>
                <a:lnTo>
                  <a:pt x="1615059" y="0"/>
                </a:lnTo>
                <a:close/>
              </a:path>
            </a:pathLst>
          </a:custGeom>
          <a:ln w="25399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844666" y="2382138"/>
            <a:ext cx="1356995" cy="16891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355600">
              <a:lnSpc>
                <a:spcPts val="1550"/>
              </a:lnSpc>
              <a:spcBef>
                <a:spcPts val="265"/>
              </a:spcBef>
            </a:pPr>
            <a:r>
              <a:rPr sz="1400" b="1" dirty="0">
                <a:latin typeface="Century Gothic"/>
                <a:cs typeface="Century Gothic"/>
              </a:rPr>
              <a:t>4.</a:t>
            </a:r>
            <a:r>
              <a:rPr sz="1400" b="1" spc="-80" dirty="0">
                <a:latin typeface="Century Gothic"/>
                <a:cs typeface="Century Gothic"/>
              </a:rPr>
              <a:t> </a:t>
            </a:r>
            <a:r>
              <a:rPr sz="1400" b="1" dirty="0">
                <a:latin typeface="Century Gothic"/>
                <a:cs typeface="Century Gothic"/>
              </a:rPr>
              <a:t>Υποβολή  </a:t>
            </a:r>
            <a:r>
              <a:rPr sz="1400" b="1" spc="-5" dirty="0">
                <a:latin typeface="Century Gothic"/>
                <a:cs typeface="Century Gothic"/>
              </a:rPr>
              <a:t>Τελικής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ts val="1505"/>
              </a:lnSpc>
            </a:pPr>
            <a:r>
              <a:rPr sz="1400" b="1" dirty="0">
                <a:latin typeface="Century Gothic"/>
                <a:cs typeface="Century Gothic"/>
              </a:rPr>
              <a:t>Έκθεσης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92000"/>
              </a:lnSpc>
              <a:spcBef>
                <a:spcPts val="600"/>
              </a:spcBef>
            </a:pPr>
            <a:r>
              <a:rPr sz="1400" dirty="0">
                <a:latin typeface="Century Gothic"/>
                <a:cs typeface="Century Gothic"/>
              </a:rPr>
              <a:t>Εντός </a:t>
            </a:r>
            <a:r>
              <a:rPr sz="1400" spc="-5" dirty="0">
                <a:latin typeface="Century Gothic"/>
                <a:cs typeface="Century Gothic"/>
              </a:rPr>
              <a:t>60  ημερών από  </a:t>
            </a:r>
            <a:r>
              <a:rPr sz="1400" dirty="0">
                <a:latin typeface="Century Gothic"/>
                <a:cs typeface="Century Gothic"/>
              </a:rPr>
              <a:t>την</a:t>
            </a:r>
            <a:r>
              <a:rPr sz="1400" spc="-8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ημερομηνία  </a:t>
            </a:r>
            <a:r>
              <a:rPr sz="1400" spc="-5" dirty="0">
                <a:latin typeface="Century Gothic"/>
                <a:cs typeface="Century Gothic"/>
              </a:rPr>
              <a:t>λήξης </a:t>
            </a:r>
            <a:r>
              <a:rPr sz="1400" dirty="0">
                <a:latin typeface="Century Gothic"/>
                <a:cs typeface="Century Gothic"/>
              </a:rPr>
              <a:t>του  σχεδίου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944922" y="1466142"/>
            <a:ext cx="362621" cy="36262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85889" y="1487932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90" h="275589">
                <a:moveTo>
                  <a:pt x="275208" y="0"/>
                </a:moveTo>
                <a:lnTo>
                  <a:pt x="0" y="275208"/>
                </a:lnTo>
                <a:lnTo>
                  <a:pt x="275208" y="275208"/>
                </a:lnTo>
                <a:lnTo>
                  <a:pt x="275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85889" y="1487932"/>
            <a:ext cx="275590" cy="275590"/>
          </a:xfrm>
          <a:custGeom>
            <a:avLst/>
            <a:gdLst/>
            <a:ahLst/>
            <a:cxnLst/>
            <a:rect l="l" t="t" r="r" b="b"/>
            <a:pathLst>
              <a:path w="275590" h="275589">
                <a:moveTo>
                  <a:pt x="0" y="275208"/>
                </a:moveTo>
                <a:lnTo>
                  <a:pt x="275208" y="0"/>
                </a:lnTo>
                <a:lnTo>
                  <a:pt x="275208" y="275208"/>
                </a:lnTo>
                <a:lnTo>
                  <a:pt x="0" y="275208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82264" y="1335011"/>
            <a:ext cx="1706863" cy="106377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27721" y="1361566"/>
            <a:ext cx="1615440" cy="970915"/>
          </a:xfrm>
          <a:custGeom>
            <a:avLst/>
            <a:gdLst/>
            <a:ahLst/>
            <a:cxnLst/>
            <a:rect l="l" t="t" r="r" b="b"/>
            <a:pathLst>
              <a:path w="1615440" h="970914">
                <a:moveTo>
                  <a:pt x="1615185" y="0"/>
                </a:moveTo>
                <a:lnTo>
                  <a:pt x="1615185" y="156337"/>
                </a:lnTo>
                <a:lnTo>
                  <a:pt x="156463" y="156337"/>
                </a:lnTo>
                <a:lnTo>
                  <a:pt x="156463" y="970661"/>
                </a:lnTo>
                <a:lnTo>
                  <a:pt x="0" y="970661"/>
                </a:lnTo>
                <a:lnTo>
                  <a:pt x="0" y="0"/>
                </a:lnTo>
                <a:lnTo>
                  <a:pt x="1615185" y="0"/>
                </a:lnTo>
                <a:close/>
              </a:path>
            </a:pathLst>
          </a:custGeom>
          <a:ln w="25400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612760" y="1688719"/>
            <a:ext cx="1268095" cy="149288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432434">
              <a:lnSpc>
                <a:spcPts val="1550"/>
              </a:lnSpc>
              <a:spcBef>
                <a:spcPts val="265"/>
              </a:spcBef>
            </a:pPr>
            <a:r>
              <a:rPr sz="1400" b="1" dirty="0">
                <a:latin typeface="Century Gothic"/>
                <a:cs typeface="Century Gothic"/>
              </a:rPr>
              <a:t>5. </a:t>
            </a:r>
            <a:r>
              <a:rPr sz="1400" b="1" spc="-5" dirty="0">
                <a:latin typeface="Century Gothic"/>
                <a:cs typeface="Century Gothic"/>
              </a:rPr>
              <a:t>Τελική  </a:t>
            </a:r>
            <a:r>
              <a:rPr sz="1400" b="1" dirty="0">
                <a:latin typeface="Century Gothic"/>
                <a:cs typeface="Century Gothic"/>
              </a:rPr>
              <a:t>Π</a:t>
            </a:r>
            <a:r>
              <a:rPr sz="1400" b="1" spc="-5" dirty="0">
                <a:latin typeface="Century Gothic"/>
                <a:cs typeface="Century Gothic"/>
              </a:rPr>
              <a:t>ληρ</a:t>
            </a:r>
            <a:r>
              <a:rPr sz="1400" b="1" spc="-10" dirty="0">
                <a:latin typeface="Century Gothic"/>
                <a:cs typeface="Century Gothic"/>
              </a:rPr>
              <a:t>ω</a:t>
            </a:r>
            <a:r>
              <a:rPr sz="1400" b="1" spc="-5" dirty="0">
                <a:latin typeface="Century Gothic"/>
                <a:cs typeface="Century Gothic"/>
              </a:rPr>
              <a:t>μή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92000"/>
              </a:lnSpc>
              <a:spcBef>
                <a:spcPts val="555"/>
              </a:spcBef>
            </a:pPr>
            <a:r>
              <a:rPr sz="1400" dirty="0">
                <a:latin typeface="Century Gothic"/>
                <a:cs typeface="Century Gothic"/>
              </a:rPr>
              <a:t>Εντός </a:t>
            </a:r>
            <a:r>
              <a:rPr sz="1400" spc="-5" dirty="0">
                <a:latin typeface="Century Gothic"/>
                <a:cs typeface="Century Gothic"/>
              </a:rPr>
              <a:t>60  ημερών από  </a:t>
            </a:r>
            <a:r>
              <a:rPr sz="1400" dirty="0">
                <a:latin typeface="Century Gothic"/>
                <a:cs typeface="Century Gothic"/>
              </a:rPr>
              <a:t>την</a:t>
            </a:r>
            <a:r>
              <a:rPr sz="1400" spc="-7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παραλαβή  </a:t>
            </a:r>
            <a:r>
              <a:rPr sz="1400" dirty="0">
                <a:latin typeface="Century Gothic"/>
                <a:cs typeface="Century Gothic"/>
              </a:rPr>
              <a:t>της Τελικής  Έκθεσης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0738" y="5258765"/>
            <a:ext cx="759904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*Σε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που η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ΕΥ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εντοπίσει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χαμηλότερη απορρόφηση από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την  αναμενόμενη, ενδεχομένως </a:t>
            </a:r>
            <a:r>
              <a:rPr sz="18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ζητήσει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επιπρόσθετο interim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report</a:t>
            </a:r>
            <a:r>
              <a:rPr sz="1800" spc="-1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για  σκοπούς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ανακατανομής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των</a:t>
            </a:r>
            <a:r>
              <a:rPr sz="18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889" y="820928"/>
            <a:ext cx="179958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Πληρωμές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653362"/>
            <a:ext cx="8074659" cy="4111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944880" algn="l"/>
                <a:tab pos="2670810" algn="l"/>
                <a:tab pos="3958590" algn="l"/>
                <a:tab pos="5034280" algn="l"/>
                <a:tab pos="5804535" algn="l"/>
                <a:tab pos="764095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	κα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θέ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ς,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γί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ντα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στο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λογα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ασμ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endParaRPr sz="2000">
              <a:latin typeface="Century Gothic"/>
              <a:cs typeface="Century Gothic"/>
            </a:endParaRPr>
          </a:p>
          <a:p>
            <a:pPr marL="354965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οργανισμού Annex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VI.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αλλαγής</a:t>
            </a:r>
            <a:r>
              <a:rPr sz="20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να</a:t>
            </a:r>
            <a:r>
              <a:rPr sz="2000" b="1" u="heavy" spc="3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ενημερώνεται</a:t>
            </a:r>
            <a:endParaRPr sz="2000">
              <a:latin typeface="Century Gothic"/>
              <a:cs typeface="Century Gothic"/>
            </a:endParaRPr>
          </a:p>
          <a:p>
            <a:pPr marL="354965">
              <a:lnSpc>
                <a:spcPct val="100000"/>
              </a:lnSpc>
              <a:spcBef>
                <a:spcPts val="10"/>
              </a:spcBef>
            </a:pPr>
            <a:r>
              <a:rPr sz="2000" u="heavy" spc="-5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γραπτώς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η ΕΥ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και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να επικαιροποιείται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το</a:t>
            </a:r>
            <a:r>
              <a:rPr sz="2000" b="1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entury Gothic"/>
                <a:cs typeface="Century Gothic"/>
              </a:rPr>
              <a:t>ORS</a:t>
            </a:r>
            <a:endParaRPr sz="2000">
              <a:latin typeface="Century Gothic"/>
              <a:cs typeface="Century Gothic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191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ΙΔΕΠ δεν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μπορεί 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αξιολογήσει την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Τελική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Έκθεση και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προχωρήσει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τελική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πληρωμή πριν από την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ολοκλήρωση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επιλέξιμης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διάρκειας του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2000">
              <a:latin typeface="Century Gothic"/>
              <a:cs typeface="Century Gothic"/>
            </a:endParaRPr>
          </a:p>
          <a:p>
            <a:pPr marL="354965" marR="10160" indent="-342900" algn="just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τελικό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ποσό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επιχορήγησης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καθορίζεται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βάσει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επιλέξιμων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κινητικοτήτων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</a:t>
            </a:r>
            <a:r>
              <a:rPr sz="20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πραγματοποιήθηκαν</a:t>
            </a:r>
            <a:endParaRPr sz="2000">
              <a:latin typeface="Century Gothic"/>
              <a:cs typeface="Century Gothic"/>
            </a:endParaRPr>
          </a:p>
          <a:p>
            <a:pPr marL="354965" marR="8255" indent="-342900" algn="just">
              <a:lnSpc>
                <a:spcPct val="100000"/>
              </a:lnSpc>
              <a:spcBef>
                <a:spcPts val="192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Ενδεχόμενη μείωση της τελικής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πληρωμής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λόγω μη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επιλέξιμων  κινητικοτήτων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λόγω φτωχής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 καθυστερημένης εφαρμογής 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ενός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2267" y="463423"/>
            <a:ext cx="53994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00810" marR="5080" indent="-138874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Τροποποιήσεις </a:t>
            </a:r>
            <a:r>
              <a:rPr spc="-10" dirty="0"/>
              <a:t>των Συμφωνιών  </a:t>
            </a:r>
            <a:r>
              <a:rPr spc="-15" dirty="0"/>
              <a:t>KA103 </a:t>
            </a:r>
            <a:r>
              <a:rPr spc="-5" dirty="0"/>
              <a:t>&amp;</a:t>
            </a:r>
            <a:r>
              <a:rPr spc="20" dirty="0"/>
              <a:t> </a:t>
            </a:r>
            <a:r>
              <a:rPr spc="-10" dirty="0"/>
              <a:t>KA107</a:t>
            </a:r>
          </a:p>
        </p:txBody>
      </p:sp>
      <p:sp>
        <p:nvSpPr>
          <p:cNvPr id="3" name="object 3"/>
          <p:cNvSpPr/>
          <p:nvPr/>
        </p:nvSpPr>
        <p:spPr>
          <a:xfrm>
            <a:off x="1299210" y="1471294"/>
            <a:ext cx="5904865" cy="674370"/>
          </a:xfrm>
          <a:custGeom>
            <a:avLst/>
            <a:gdLst/>
            <a:ahLst/>
            <a:cxnLst/>
            <a:rect l="l" t="t" r="r" b="b"/>
            <a:pathLst>
              <a:path w="5904865" h="674369">
                <a:moveTo>
                  <a:pt x="5792343" y="0"/>
                </a:moveTo>
                <a:lnTo>
                  <a:pt x="112268" y="0"/>
                </a:lnTo>
                <a:lnTo>
                  <a:pt x="68580" y="8826"/>
                </a:lnTo>
                <a:lnTo>
                  <a:pt x="32893" y="32892"/>
                </a:lnTo>
                <a:lnTo>
                  <a:pt x="8826" y="68579"/>
                </a:lnTo>
                <a:lnTo>
                  <a:pt x="0" y="112267"/>
                </a:lnTo>
                <a:lnTo>
                  <a:pt x="0" y="561593"/>
                </a:lnTo>
                <a:lnTo>
                  <a:pt x="8826" y="605281"/>
                </a:lnTo>
                <a:lnTo>
                  <a:pt x="32893" y="640968"/>
                </a:lnTo>
                <a:lnTo>
                  <a:pt x="68580" y="665035"/>
                </a:lnTo>
                <a:lnTo>
                  <a:pt x="112268" y="673862"/>
                </a:lnTo>
                <a:lnTo>
                  <a:pt x="5792343" y="673862"/>
                </a:lnTo>
                <a:lnTo>
                  <a:pt x="5836030" y="665035"/>
                </a:lnTo>
                <a:lnTo>
                  <a:pt x="5871718" y="640968"/>
                </a:lnTo>
                <a:lnTo>
                  <a:pt x="5895784" y="605281"/>
                </a:lnTo>
                <a:lnTo>
                  <a:pt x="5904611" y="561593"/>
                </a:lnTo>
                <a:lnTo>
                  <a:pt x="5904611" y="112267"/>
                </a:lnTo>
                <a:lnTo>
                  <a:pt x="5895784" y="68579"/>
                </a:lnTo>
                <a:lnTo>
                  <a:pt x="5871718" y="32892"/>
                </a:lnTo>
                <a:lnTo>
                  <a:pt x="5836031" y="8826"/>
                </a:lnTo>
                <a:lnTo>
                  <a:pt x="57923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9210" y="2192020"/>
            <a:ext cx="5904865" cy="674370"/>
          </a:xfrm>
          <a:custGeom>
            <a:avLst/>
            <a:gdLst/>
            <a:ahLst/>
            <a:cxnLst/>
            <a:rect l="l" t="t" r="r" b="b"/>
            <a:pathLst>
              <a:path w="5904865" h="674369">
                <a:moveTo>
                  <a:pt x="5792343" y="0"/>
                </a:moveTo>
                <a:lnTo>
                  <a:pt x="112268" y="0"/>
                </a:lnTo>
                <a:lnTo>
                  <a:pt x="68580" y="8826"/>
                </a:lnTo>
                <a:lnTo>
                  <a:pt x="32893" y="32892"/>
                </a:lnTo>
                <a:lnTo>
                  <a:pt x="8826" y="68579"/>
                </a:lnTo>
                <a:lnTo>
                  <a:pt x="0" y="112267"/>
                </a:lnTo>
                <a:lnTo>
                  <a:pt x="0" y="561593"/>
                </a:lnTo>
                <a:lnTo>
                  <a:pt x="8826" y="605281"/>
                </a:lnTo>
                <a:lnTo>
                  <a:pt x="32893" y="640968"/>
                </a:lnTo>
                <a:lnTo>
                  <a:pt x="68580" y="665035"/>
                </a:lnTo>
                <a:lnTo>
                  <a:pt x="112268" y="673862"/>
                </a:lnTo>
                <a:lnTo>
                  <a:pt x="5792343" y="673862"/>
                </a:lnTo>
                <a:lnTo>
                  <a:pt x="5836030" y="665035"/>
                </a:lnTo>
                <a:lnTo>
                  <a:pt x="5871718" y="640968"/>
                </a:lnTo>
                <a:lnTo>
                  <a:pt x="5895784" y="605281"/>
                </a:lnTo>
                <a:lnTo>
                  <a:pt x="5904611" y="561593"/>
                </a:lnTo>
                <a:lnTo>
                  <a:pt x="5904611" y="112267"/>
                </a:lnTo>
                <a:lnTo>
                  <a:pt x="5895784" y="68579"/>
                </a:lnTo>
                <a:lnTo>
                  <a:pt x="5871718" y="32892"/>
                </a:lnTo>
                <a:lnTo>
                  <a:pt x="5836031" y="8826"/>
                </a:lnTo>
                <a:lnTo>
                  <a:pt x="57923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99210" y="2911982"/>
            <a:ext cx="5904865" cy="674370"/>
          </a:xfrm>
          <a:custGeom>
            <a:avLst/>
            <a:gdLst/>
            <a:ahLst/>
            <a:cxnLst/>
            <a:rect l="l" t="t" r="r" b="b"/>
            <a:pathLst>
              <a:path w="5904865" h="674370">
                <a:moveTo>
                  <a:pt x="5792343" y="0"/>
                </a:moveTo>
                <a:lnTo>
                  <a:pt x="112268" y="0"/>
                </a:lnTo>
                <a:lnTo>
                  <a:pt x="68580" y="8826"/>
                </a:lnTo>
                <a:lnTo>
                  <a:pt x="32893" y="32892"/>
                </a:lnTo>
                <a:lnTo>
                  <a:pt x="8826" y="68579"/>
                </a:lnTo>
                <a:lnTo>
                  <a:pt x="0" y="112267"/>
                </a:lnTo>
                <a:lnTo>
                  <a:pt x="0" y="561593"/>
                </a:lnTo>
                <a:lnTo>
                  <a:pt x="8826" y="605281"/>
                </a:lnTo>
                <a:lnTo>
                  <a:pt x="32893" y="640968"/>
                </a:lnTo>
                <a:lnTo>
                  <a:pt x="68580" y="665035"/>
                </a:lnTo>
                <a:lnTo>
                  <a:pt x="112268" y="673862"/>
                </a:lnTo>
                <a:lnTo>
                  <a:pt x="5792343" y="673862"/>
                </a:lnTo>
                <a:lnTo>
                  <a:pt x="5836030" y="665035"/>
                </a:lnTo>
                <a:lnTo>
                  <a:pt x="5871718" y="640968"/>
                </a:lnTo>
                <a:lnTo>
                  <a:pt x="5895784" y="605281"/>
                </a:lnTo>
                <a:lnTo>
                  <a:pt x="5904611" y="561593"/>
                </a:lnTo>
                <a:lnTo>
                  <a:pt x="5904611" y="112267"/>
                </a:lnTo>
                <a:lnTo>
                  <a:pt x="5895784" y="68579"/>
                </a:lnTo>
                <a:lnTo>
                  <a:pt x="5871718" y="32892"/>
                </a:lnTo>
                <a:lnTo>
                  <a:pt x="5836031" y="8826"/>
                </a:lnTo>
                <a:lnTo>
                  <a:pt x="57923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99210" y="3631946"/>
            <a:ext cx="5904865" cy="674370"/>
          </a:xfrm>
          <a:custGeom>
            <a:avLst/>
            <a:gdLst/>
            <a:ahLst/>
            <a:cxnLst/>
            <a:rect l="l" t="t" r="r" b="b"/>
            <a:pathLst>
              <a:path w="5904865" h="674370">
                <a:moveTo>
                  <a:pt x="5792343" y="0"/>
                </a:moveTo>
                <a:lnTo>
                  <a:pt x="112268" y="0"/>
                </a:lnTo>
                <a:lnTo>
                  <a:pt x="68580" y="8828"/>
                </a:lnTo>
                <a:lnTo>
                  <a:pt x="32893" y="32908"/>
                </a:lnTo>
                <a:lnTo>
                  <a:pt x="8826" y="68633"/>
                </a:lnTo>
                <a:lnTo>
                  <a:pt x="0" y="112394"/>
                </a:lnTo>
                <a:lnTo>
                  <a:pt x="0" y="561593"/>
                </a:lnTo>
                <a:lnTo>
                  <a:pt x="8826" y="605355"/>
                </a:lnTo>
                <a:lnTo>
                  <a:pt x="32893" y="641080"/>
                </a:lnTo>
                <a:lnTo>
                  <a:pt x="68580" y="665160"/>
                </a:lnTo>
                <a:lnTo>
                  <a:pt x="112268" y="673988"/>
                </a:lnTo>
                <a:lnTo>
                  <a:pt x="5792343" y="673988"/>
                </a:lnTo>
                <a:lnTo>
                  <a:pt x="5836030" y="665160"/>
                </a:lnTo>
                <a:lnTo>
                  <a:pt x="5871718" y="641080"/>
                </a:lnTo>
                <a:lnTo>
                  <a:pt x="5895784" y="605355"/>
                </a:lnTo>
                <a:lnTo>
                  <a:pt x="5904611" y="561593"/>
                </a:lnTo>
                <a:lnTo>
                  <a:pt x="5904611" y="112394"/>
                </a:lnTo>
                <a:lnTo>
                  <a:pt x="5895784" y="68633"/>
                </a:lnTo>
                <a:lnTo>
                  <a:pt x="5871718" y="32908"/>
                </a:lnTo>
                <a:lnTo>
                  <a:pt x="5836031" y="8828"/>
                </a:lnTo>
                <a:lnTo>
                  <a:pt x="579234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80489" y="1560703"/>
            <a:ext cx="4140835" cy="2530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029" algn="l"/>
              </a:tabLst>
            </a:pP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Αλλαγή στη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διάρκεια του</a:t>
            </a:r>
            <a:r>
              <a:rPr sz="16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Σχεδίου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Century Gothic"/>
              <a:buAutoNum type="arabicPeriod"/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Century Gothic"/>
              <a:buAutoNum type="arabicPeriod"/>
            </a:pPr>
            <a:endParaRPr sz="205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Αλλαγή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τραπεζικών</a:t>
            </a:r>
            <a:r>
              <a:rPr sz="16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στοιχείων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Century Gothic"/>
              <a:buAutoNum type="arabicPeriod"/>
            </a:pPr>
            <a:endParaRPr sz="19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65"/>
              </a:spcBef>
              <a:buAutoNum type="arabicPeriod"/>
              <a:tabLst>
                <a:tab pos="240029" algn="l"/>
              </a:tabLst>
            </a:pP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Αλλαγή νόμιμου</a:t>
            </a:r>
            <a:r>
              <a:rPr sz="16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εκπροσώπου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Century Gothic"/>
              <a:buAutoNum type="arabicPeriod"/>
            </a:pPr>
            <a:endParaRPr sz="19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470"/>
              </a:spcBef>
              <a:buAutoNum type="arabicPeriod"/>
              <a:tabLst>
                <a:tab pos="240029" algn="l"/>
              </a:tabLst>
            </a:pP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Μεταφορές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Κονδυλίων 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με</a:t>
            </a:r>
            <a:r>
              <a:rPr sz="16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τροποποίηση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15792" y="2420873"/>
            <a:ext cx="144145" cy="576580"/>
          </a:xfrm>
          <a:custGeom>
            <a:avLst/>
            <a:gdLst/>
            <a:ahLst/>
            <a:cxnLst/>
            <a:rect l="l" t="t" r="r" b="b"/>
            <a:pathLst>
              <a:path w="144144" h="576580">
                <a:moveTo>
                  <a:pt x="0" y="0"/>
                </a:moveTo>
                <a:lnTo>
                  <a:pt x="28021" y="938"/>
                </a:lnTo>
                <a:lnTo>
                  <a:pt x="50911" y="3508"/>
                </a:lnTo>
                <a:lnTo>
                  <a:pt x="66347" y="7340"/>
                </a:lnTo>
                <a:lnTo>
                  <a:pt x="72008" y="12064"/>
                </a:lnTo>
                <a:lnTo>
                  <a:pt x="72008" y="276098"/>
                </a:lnTo>
                <a:lnTo>
                  <a:pt x="77670" y="280749"/>
                </a:lnTo>
                <a:lnTo>
                  <a:pt x="93106" y="284543"/>
                </a:lnTo>
                <a:lnTo>
                  <a:pt x="115996" y="287099"/>
                </a:lnTo>
                <a:lnTo>
                  <a:pt x="144018" y="288036"/>
                </a:lnTo>
                <a:lnTo>
                  <a:pt x="115996" y="288974"/>
                </a:lnTo>
                <a:lnTo>
                  <a:pt x="93106" y="291544"/>
                </a:lnTo>
                <a:lnTo>
                  <a:pt x="77670" y="295376"/>
                </a:lnTo>
                <a:lnTo>
                  <a:pt x="72008" y="300100"/>
                </a:lnTo>
                <a:lnTo>
                  <a:pt x="72008" y="564134"/>
                </a:lnTo>
                <a:lnTo>
                  <a:pt x="66347" y="568785"/>
                </a:lnTo>
                <a:lnTo>
                  <a:pt x="50911" y="572579"/>
                </a:lnTo>
                <a:lnTo>
                  <a:pt x="28021" y="575135"/>
                </a:lnTo>
                <a:lnTo>
                  <a:pt x="0" y="576072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90066" y="4414880"/>
            <a:ext cx="6717030" cy="1260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100"/>
              </a:lnSpc>
              <a:spcBef>
                <a:spcPts val="95"/>
              </a:spcBef>
            </a:pP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αίτημα </a:t>
            </a:r>
            <a:r>
              <a:rPr sz="1800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τροποποίηση αποστέλλεται γραπτώς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στο </a:t>
            </a:r>
            <a:r>
              <a:rPr sz="18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 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εγκαίρως </a:t>
            </a:r>
            <a:r>
              <a:rPr sz="1800" spc="-10" dirty="0">
                <a:solidFill>
                  <a:srgbClr val="404040"/>
                </a:solidFill>
                <a:latin typeface="Century Gothic"/>
                <a:cs typeface="Century Gothic"/>
              </a:rPr>
              <a:t>(πριν την </a:t>
            </a:r>
            <a:r>
              <a:rPr sz="1800" spc="-5" dirty="0">
                <a:solidFill>
                  <a:srgbClr val="404040"/>
                </a:solidFill>
                <a:latin typeface="Century Gothic"/>
                <a:cs typeface="Century Gothic"/>
              </a:rPr>
              <a:t>υλοποίηση της αλλαγής που αιτήστε) και  </a:t>
            </a:r>
            <a:r>
              <a:rPr sz="1800" b="1" dirty="0">
                <a:solidFill>
                  <a:srgbClr val="404040"/>
                </a:solidFill>
                <a:latin typeface="Century Gothic"/>
                <a:cs typeface="Century Gothic"/>
              </a:rPr>
              <a:t>τουλάχιστον 1 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μήνα </a:t>
            </a:r>
            <a:r>
              <a:rPr sz="1800" b="1" dirty="0">
                <a:solidFill>
                  <a:srgbClr val="404040"/>
                </a:solidFill>
                <a:latin typeface="Century Gothic"/>
                <a:cs typeface="Century Gothic"/>
              </a:rPr>
              <a:t>πριν 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από τη λήξη </a:t>
            </a:r>
            <a:r>
              <a:rPr sz="1800" b="1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1800" b="1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5739" y="485012"/>
            <a:ext cx="766762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/>
              <a:t>Μεταφορές </a:t>
            </a:r>
            <a:r>
              <a:rPr sz="2400" spc="-5" dirty="0"/>
              <a:t>κονδυλίων </a:t>
            </a:r>
            <a:r>
              <a:rPr sz="2500" spc="-10" dirty="0"/>
              <a:t>χωρίς </a:t>
            </a:r>
            <a:r>
              <a:rPr sz="2500" spc="-5" dirty="0"/>
              <a:t>τροποποίηση</a:t>
            </a:r>
            <a:r>
              <a:rPr sz="2500" spc="45" dirty="0"/>
              <a:t> </a:t>
            </a:r>
            <a:r>
              <a:rPr sz="2500" spc="-10" dirty="0"/>
              <a:t>KA103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8384540" y="6414922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89191" y="974344"/>
          <a:ext cx="8660130" cy="5179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1152525"/>
                <a:gridCol w="1008380"/>
                <a:gridCol w="1080135"/>
                <a:gridCol w="1224279"/>
                <a:gridCol w="864234"/>
                <a:gridCol w="935990"/>
                <a:gridCol w="935990"/>
              </a:tblGrid>
              <a:tr h="1005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Κατηγορία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Κονδυλίου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Οργανωτικά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Έξοδα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84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</a:t>
                      </a:r>
                      <a:r>
                        <a:rPr sz="1200" b="1" spc="-8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for  Student  Studies  (SMS)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25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for  Student  Traineeshi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  (SMP)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574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for  Staff Training  (STT)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38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 for Staff  Teaching  (STA)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460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Δαπάνες  Ατόμων  με</a:t>
                      </a:r>
                      <a:r>
                        <a:rPr sz="1200" b="1" spc="-9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Ειδικές  Ανάγκες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Ειδικές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Δαπάνες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1440" marR="4286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Οργανωτ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κά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Έξοδα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397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1440" marR="2165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  Student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Studies  (SMS)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91440" marR="4603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  Student 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ineeship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s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(SMP)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92759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6957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R="402590" algn="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586739">
                <a:tc>
                  <a:txBody>
                    <a:bodyPr/>
                    <a:lstStyle/>
                    <a:p>
                      <a:pPr marL="91440" marR="171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Staff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Training</a:t>
                      </a:r>
                      <a:r>
                        <a:rPr sz="12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(STT)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 marR="1714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Staff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Teaching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(STA)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67">
                <a:tc>
                  <a:txBody>
                    <a:bodyPr/>
                    <a:lstStyle/>
                    <a:p>
                      <a:pPr marL="91440" marR="227329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Δαπάνες  Ατόμων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με  Ειδικές</a:t>
                      </a:r>
                      <a:r>
                        <a:rPr sz="1200" spc="-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Ανάγκες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7752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9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0259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7302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Ειδικές</a:t>
                      </a:r>
                      <a:r>
                        <a:rPr sz="12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Δαπάνες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775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1148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7568" y="917193"/>
            <a:ext cx="780605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/>
              <a:t>Μεταφορές </a:t>
            </a:r>
            <a:r>
              <a:rPr sz="2400" spc="-5" dirty="0"/>
              <a:t>κονδυλίων </a:t>
            </a:r>
            <a:r>
              <a:rPr sz="2500" spc="-10" dirty="0"/>
              <a:t>χωρίς </a:t>
            </a:r>
            <a:r>
              <a:rPr sz="2500" spc="-5" dirty="0"/>
              <a:t>τροποποίηση</a:t>
            </a:r>
            <a:r>
              <a:rPr sz="2500" spc="50" dirty="0"/>
              <a:t> </a:t>
            </a:r>
            <a:r>
              <a:rPr sz="2500" spc="-10" dirty="0">
                <a:solidFill>
                  <a:srgbClr val="30859C"/>
                </a:solidFill>
              </a:rPr>
              <a:t>KA107</a:t>
            </a:r>
            <a:r>
              <a:rPr sz="2500" spc="-10" dirty="0"/>
              <a:t>*</a:t>
            </a:r>
            <a:endParaRPr sz="25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1187" y="1406397"/>
          <a:ext cx="8228330" cy="4036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2460"/>
                <a:gridCol w="1698625"/>
                <a:gridCol w="1584325"/>
                <a:gridCol w="1360169"/>
                <a:gridCol w="1664970"/>
              </a:tblGrid>
              <a:tr h="1188719">
                <a:tc>
                  <a:txBody>
                    <a:bodyPr/>
                    <a:lstStyle/>
                    <a:p>
                      <a:pPr marL="91440" marR="6419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Κατηγορία  Κονδυλίου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203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Οργαν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ω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τικά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520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Ταξιδιωτικά  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διαβίωσης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905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Δαπάνες  Ατόμων</a:t>
                      </a:r>
                      <a:r>
                        <a:rPr sz="1800" b="1" spc="-9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με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Ειδικές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Ανάγκες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entury Gothic"/>
                          <a:cs typeface="Century Gothic"/>
                        </a:rPr>
                        <a:t>Οργανωτικά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entury Gothic"/>
                          <a:cs typeface="Century Gothic"/>
                        </a:rPr>
                        <a:t>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1470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-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Μέχρι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50%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Μέχρι</a:t>
                      </a:r>
                      <a:r>
                        <a:rPr sz="18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50%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Μέχρι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50%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1440" marR="6134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5" dirty="0">
                          <a:latin typeface="Century Gothic"/>
                          <a:cs typeface="Century Gothic"/>
                        </a:rPr>
                        <a:t>Τ</a:t>
                      </a:r>
                      <a:r>
                        <a:rPr sz="1800" spc="-10" dirty="0">
                          <a:latin typeface="Century Gothic"/>
                          <a:cs typeface="Century Gothic"/>
                        </a:rPr>
                        <a:t>α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ξ</a:t>
                      </a:r>
                      <a:r>
                        <a:rPr sz="1800" spc="1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δ</a:t>
                      </a:r>
                      <a:r>
                        <a:rPr sz="1800" spc="1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ωτ</a:t>
                      </a:r>
                      <a:r>
                        <a:rPr sz="1800" spc="1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κά  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Έξοδα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78549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r>
                        <a:rPr sz="1800" b="1" spc="-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*(100%)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 marR="6546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entury Gothic"/>
                          <a:cs typeface="Century Gothic"/>
                        </a:rPr>
                        <a:t>Έξοδα  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δ</a:t>
                      </a:r>
                      <a:r>
                        <a:rPr sz="1800" spc="10" dirty="0">
                          <a:latin typeface="Century Gothic"/>
                          <a:cs typeface="Century Gothic"/>
                        </a:rPr>
                        <a:t>ι</a:t>
                      </a:r>
                      <a:r>
                        <a:rPr sz="1800" spc="-10" dirty="0">
                          <a:latin typeface="Century Gothic"/>
                          <a:cs typeface="Century Gothic"/>
                        </a:rPr>
                        <a:t>α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β</a:t>
                      </a:r>
                      <a:r>
                        <a:rPr sz="1800" spc="5" dirty="0">
                          <a:latin typeface="Century Gothic"/>
                          <a:cs typeface="Century Gothic"/>
                        </a:rPr>
                        <a:t>ί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ω</a:t>
                      </a:r>
                      <a:r>
                        <a:rPr sz="1800" spc="5" dirty="0">
                          <a:latin typeface="Century Gothic"/>
                          <a:cs typeface="Century Gothic"/>
                        </a:rPr>
                        <a:t>σ</a:t>
                      </a:r>
                      <a:r>
                        <a:rPr sz="1800" spc="-10" dirty="0">
                          <a:latin typeface="Century Gothic"/>
                          <a:cs typeface="Century Gothic"/>
                        </a:rPr>
                        <a:t>η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785495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r>
                        <a:rPr sz="1800" b="1" spc="-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*(100%)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1440" marR="12763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spc="-5" dirty="0">
                          <a:latin typeface="Century Gothic"/>
                          <a:cs typeface="Century Gothic"/>
                        </a:rPr>
                        <a:t>Δαπάνες  Ατόμων με  </a:t>
                      </a:r>
                      <a:r>
                        <a:rPr sz="1800" dirty="0">
                          <a:latin typeface="Century Gothic"/>
                          <a:cs typeface="Century Gothic"/>
                        </a:rPr>
                        <a:t>Ειδικές</a:t>
                      </a:r>
                      <a:r>
                        <a:rPr sz="1800" spc="-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spc="-5" dirty="0">
                          <a:latin typeface="Century Gothic"/>
                          <a:cs typeface="Century Gothic"/>
                        </a:rPr>
                        <a:t>Ανάγκες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78549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Χ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63067" y="5611164"/>
            <a:ext cx="8045450" cy="1043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*Δεδομένου ότι </a:t>
            </a:r>
            <a:r>
              <a:rPr sz="1400" b="1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 </a:t>
            </a:r>
            <a:r>
              <a:rPr sz="1400" b="1" dirty="0">
                <a:solidFill>
                  <a:srgbClr val="404040"/>
                </a:solidFill>
                <a:latin typeface="Century Gothic"/>
                <a:cs typeface="Century Gothic"/>
              </a:rPr>
              <a:t>γίνονται μεταξύ των διαθέσιμων </a:t>
            </a: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κονδυλίων </a:t>
            </a:r>
            <a:r>
              <a:rPr sz="1400" b="1" dirty="0">
                <a:solidFill>
                  <a:srgbClr val="404040"/>
                </a:solidFill>
                <a:latin typeface="Century Gothic"/>
                <a:cs typeface="Century Gothic"/>
              </a:rPr>
              <a:t>κάθε</a:t>
            </a:r>
            <a:r>
              <a:rPr sz="1400" b="1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404040"/>
                </a:solidFill>
                <a:latin typeface="Century Gothic"/>
                <a:cs typeface="Century Gothic"/>
              </a:rPr>
              <a:t>εγκεκριμένης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Χώρας</a:t>
            </a:r>
            <a:r>
              <a:rPr sz="1400" b="1" spc="-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Εταίρου</a:t>
            </a: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010"/>
              </a:spcBef>
            </a:pPr>
            <a:r>
              <a:rPr sz="1400" spc="-5" dirty="0">
                <a:latin typeface="Arial"/>
                <a:cs typeface="Arial"/>
              </a:rPr>
              <a:t>35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1550" y="917193"/>
            <a:ext cx="7766684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/>
              <a:t>Αλλαγές κινητικοτήτων </a:t>
            </a:r>
            <a:r>
              <a:rPr sz="2500" spc="-10" dirty="0"/>
              <a:t>χωρίς τροποποίηση</a:t>
            </a:r>
            <a:r>
              <a:rPr sz="2500" spc="45" dirty="0"/>
              <a:t> </a:t>
            </a:r>
            <a:r>
              <a:rPr sz="2500" spc="-10" dirty="0">
                <a:solidFill>
                  <a:srgbClr val="30859C"/>
                </a:solidFill>
              </a:rPr>
              <a:t>KA107</a:t>
            </a:r>
            <a:endParaRPr sz="25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53286" y="1406397"/>
          <a:ext cx="6090920" cy="2821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0235"/>
                <a:gridCol w="1177925"/>
                <a:gridCol w="1475105"/>
                <a:gridCol w="1539875"/>
              </a:tblGrid>
              <a:tr h="90843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Κατηγορία</a:t>
                      </a:r>
                      <a:r>
                        <a:rPr sz="1200" b="1" spc="30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Κονδυλίου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54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for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Student 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Studies</a:t>
                      </a:r>
                      <a:r>
                        <a:rPr sz="1200" b="1" spc="-9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(SMS)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b="1" spc="-4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Staff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Training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(STT)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b="1" spc="-4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Staff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Teaching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(STA)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651510">
                <a:tc>
                  <a:txBody>
                    <a:bodyPr/>
                    <a:lstStyle/>
                    <a:p>
                      <a:pPr marL="91440" marR="3683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Student  Studies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(SMS)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597026">
                <a:tc>
                  <a:txBody>
                    <a:bodyPr/>
                    <a:lstStyle/>
                    <a:p>
                      <a:pPr marL="91440" marR="6115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Staff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Training</a:t>
                      </a:r>
                      <a:r>
                        <a:rPr sz="12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(STT)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8961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157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51383">
                <a:tc>
                  <a:txBody>
                    <a:bodyPr/>
                    <a:lstStyle/>
                    <a:p>
                      <a:pPr marL="91440" marR="6115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Mobility for</a:t>
                      </a:r>
                      <a:r>
                        <a:rPr sz="1200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Staff 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Teaching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(STA)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8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√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latin typeface="Century Gothic"/>
                          <a:cs typeface="Century Gothic"/>
                        </a:rPr>
                        <a:t>-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83209" y="4327397"/>
            <a:ext cx="8228965" cy="2327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303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Επιτρέπεται επίσης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(εντός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ίδιας Χώρας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Εταίρου)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αλλαγή των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εισερχομένων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ροών κινητικότητας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σε εξερχόμενες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αντίστροφα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δεδομένου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ότι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: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 τύπος της κινητικότητας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είναι</a:t>
            </a:r>
            <a:r>
              <a:rPr sz="20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επιλέξιμος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άθροισμα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 συνολικών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αλλαγών δεν υπερβαίνει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40%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συνολικού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προϋπολογισμού του</a:t>
            </a:r>
            <a:r>
              <a:rPr sz="20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έργου</a:t>
            </a:r>
            <a:endParaRPr sz="2000">
              <a:latin typeface="Century Gothic"/>
              <a:cs typeface="Century Gothic"/>
            </a:endParaRPr>
          </a:p>
          <a:p>
            <a:pPr marR="108585" algn="r">
              <a:lnSpc>
                <a:spcPct val="100000"/>
              </a:lnSpc>
              <a:spcBef>
                <a:spcPts val="2035"/>
              </a:spcBef>
            </a:pPr>
            <a:r>
              <a:rPr sz="1400" spc="-5" dirty="0">
                <a:latin typeface="Arial"/>
                <a:cs typeface="Arial"/>
              </a:rPr>
              <a:t>36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071" y="1056894"/>
            <a:ext cx="8789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Αλλαγές που </a:t>
            </a:r>
            <a:r>
              <a:rPr sz="2400" spc="-5" dirty="0"/>
              <a:t>απαιτούν τροποποίηση της </a:t>
            </a:r>
            <a:r>
              <a:rPr sz="2400" spc="-10" dirty="0"/>
              <a:t>Συμφωνίας</a:t>
            </a:r>
            <a:r>
              <a:rPr sz="2400" spc="50" dirty="0"/>
              <a:t> </a:t>
            </a:r>
            <a:r>
              <a:rPr sz="2400" spc="-5" dirty="0">
                <a:solidFill>
                  <a:srgbClr val="30859C"/>
                </a:solidFill>
              </a:rPr>
              <a:t>KA107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30200" y="1872233"/>
            <a:ext cx="8233409" cy="2647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8110" indent="-3435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Αλλαγές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εισερχομένων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ροών κινητικότητας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σε εξερχόμενες 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αντίστροφα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υπερβαίνουν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40% του συνολικού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προϋπολογισμού 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έργου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διατίθεται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Παράρτημα</a:t>
            </a:r>
            <a:r>
              <a:rPr sz="2000" spc="-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II</a:t>
            </a:r>
            <a:endParaRPr sz="2000">
              <a:latin typeface="Century Gothic"/>
              <a:cs typeface="Century Gothic"/>
            </a:endParaRPr>
          </a:p>
          <a:p>
            <a:pPr marL="12700" marR="829310" indent="34925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→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προϋπόθεση ότι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 τύπος και η κατεύθυνση</a:t>
            </a:r>
            <a:r>
              <a:rPr sz="2000" spc="-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 κινητικότητας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είναι</a:t>
            </a:r>
            <a:r>
              <a:rPr sz="20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επιλέξιμες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622427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Προσθήκη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νέου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ιδρύματος που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δεν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εμφανίζεται	στην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αίτηση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(για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Χώρα Εταίρο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έχετε ήδη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εγκριθεί)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έργου 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(από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24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36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αντίστροφα)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1563" y="956564"/>
            <a:ext cx="7773670" cy="7467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270125" marR="5080" indent="-2258060">
              <a:lnSpc>
                <a:spcPts val="2800"/>
              </a:lnSpc>
              <a:spcBef>
                <a:spcPts val="260"/>
              </a:spcBef>
            </a:pPr>
            <a:r>
              <a:rPr sz="2400" dirty="0"/>
              <a:t>Αλλαγές που ΔΕΝ επιτρέπονται </a:t>
            </a:r>
            <a:r>
              <a:rPr sz="2400" spc="-5" dirty="0"/>
              <a:t>ούτε με τροποποίηση  της </a:t>
            </a:r>
            <a:r>
              <a:rPr sz="2400" spc="-10" dirty="0"/>
              <a:t>Συμφωνίας</a:t>
            </a:r>
            <a:r>
              <a:rPr sz="2400" spc="25" dirty="0"/>
              <a:t> </a:t>
            </a:r>
            <a:r>
              <a:rPr sz="2400" spc="-5" dirty="0">
                <a:solidFill>
                  <a:srgbClr val="30859C"/>
                </a:solidFill>
              </a:rPr>
              <a:t>KA107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02437" y="1959991"/>
            <a:ext cx="8559800" cy="2805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μεταφέρετε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χρήματα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κινητικότητα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μια Χώρα Εταίρο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r>
              <a:rPr sz="1900" spc="2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άλλη</a:t>
            </a:r>
            <a:endParaRPr sz="1900">
              <a:latin typeface="Century Gothic"/>
              <a:cs typeface="Century Gothic"/>
            </a:endParaRPr>
          </a:p>
          <a:p>
            <a:pPr marL="35560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Na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μεταφέρετε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χρήματα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οργανωτικά</a:t>
            </a:r>
            <a:r>
              <a:rPr sz="1900" spc="114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</a:t>
            </a:r>
            <a:endParaRPr sz="19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455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Στην περίπτωση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 κινητικότητας με χώρες στις περιοχές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6, 7, 8, 9, 10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11,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είναι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δυνατή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 μεταφορά ποσών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μεταξύ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εισερχόμενων και  εξερχόμενων ροών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τον πρώτο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δεύτερο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κύκλο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φοιτητικής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1900">
              <a:latin typeface="Century Gothic"/>
              <a:cs typeface="Century Gothic"/>
            </a:endParaRPr>
          </a:p>
          <a:p>
            <a:pPr marL="355600" marR="8255" indent="-342900" algn="just">
              <a:lnSpc>
                <a:spcPct val="80000"/>
              </a:lnSpc>
              <a:spcBef>
                <a:spcPts val="455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Στην περίπτωση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 κινητικότητας με χώρες στις περιοχές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6, 7, 8, 9, 10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11,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είναι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δυνατή ούτε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 μεταφορά χρημάτων από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την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του προσωπικού ή την κινητικότητα σπουδαστών τρίτου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κύκλου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τον πρώτο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δεύτερο κύκλο εξερχόμενης φοιτητικής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1900" spc="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αντίστροφα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1411" y="1477644"/>
            <a:ext cx="4410075" cy="3864610"/>
          </a:xfrm>
          <a:prstGeom prst="rect">
            <a:avLst/>
          </a:prstGeom>
        </p:spPr>
        <p:txBody>
          <a:bodyPr vert="horz" wrap="square" lIns="0" tIns="2171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r>
              <a:rPr sz="24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2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6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νέων</a:t>
            </a:r>
            <a:r>
              <a:rPr sz="24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entury Gothic"/>
                <a:cs typeface="Century Gothic"/>
              </a:rPr>
              <a:t>αποφοίτων</a:t>
            </a:r>
            <a:endParaRPr sz="2400">
              <a:latin typeface="Century Gothic"/>
              <a:cs typeface="Century Gothic"/>
            </a:endParaRPr>
          </a:p>
          <a:p>
            <a:pPr marL="355600" marR="292100" indent="-342900">
              <a:lnSpc>
                <a:spcPts val="2590"/>
              </a:lnSpc>
              <a:spcBef>
                <a:spcPts val="19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Εφαρμογή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ρήτρας</a:t>
            </a:r>
            <a:r>
              <a:rPr sz="24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“force 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majeure”</a:t>
            </a:r>
            <a:endParaRPr sz="2400">
              <a:latin typeface="Century Gothic"/>
              <a:cs typeface="Century Gothic"/>
            </a:endParaRPr>
          </a:p>
          <a:p>
            <a:pPr marL="355600" indent="-342900">
              <a:lnSpc>
                <a:spcPts val="2735"/>
              </a:lnSpc>
              <a:spcBef>
                <a:spcPts val="1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Δυνατότητα</a:t>
            </a:r>
            <a:r>
              <a:rPr sz="24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endParaRPr sz="2400">
              <a:latin typeface="Century Gothic"/>
              <a:cs typeface="Century Gothic"/>
            </a:endParaRPr>
          </a:p>
          <a:p>
            <a:pPr marL="355600">
              <a:lnSpc>
                <a:spcPts val="2735"/>
              </a:lnSpc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blended/virtual</a:t>
            </a:r>
            <a:r>
              <a:rPr sz="24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mobilities</a:t>
            </a:r>
            <a:endParaRPr sz="2400">
              <a:latin typeface="Century Gothic"/>
              <a:cs typeface="Century Gothic"/>
            </a:endParaRPr>
          </a:p>
          <a:p>
            <a:pPr marL="355600" marR="244475" indent="-342900">
              <a:lnSpc>
                <a:spcPts val="2600"/>
              </a:lnSpc>
              <a:spcBef>
                <a:spcPts val="19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Αλλαγές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κινητικοτήτων</a:t>
            </a:r>
            <a:r>
              <a:rPr sz="24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ΚΑ107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61286" y="1734438"/>
            <a:ext cx="3225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4.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1652" y="2246502"/>
            <a:ext cx="290322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0859C"/>
                </a:solidFill>
              </a:rPr>
              <a:t>Διευθετήσεις  </a:t>
            </a:r>
            <a:r>
              <a:rPr spc="-10" dirty="0">
                <a:solidFill>
                  <a:srgbClr val="30859C"/>
                </a:solidFill>
              </a:rPr>
              <a:t>λόγω</a:t>
            </a:r>
            <a:r>
              <a:rPr spc="-65" dirty="0">
                <a:solidFill>
                  <a:srgbClr val="30859C"/>
                </a:solidFill>
              </a:rPr>
              <a:t> </a:t>
            </a:r>
            <a:r>
              <a:rPr spc="-5" dirty="0">
                <a:solidFill>
                  <a:srgbClr val="30859C"/>
                </a:solidFill>
              </a:rPr>
              <a:t>πανδημίας  Covid19</a:t>
            </a:r>
          </a:p>
        </p:txBody>
      </p:sp>
      <p:sp>
        <p:nvSpPr>
          <p:cNvPr id="5" name="object 5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9345" y="892810"/>
            <a:ext cx="7548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Επιλέξιμα </a:t>
            </a:r>
            <a:r>
              <a:rPr spc="-5" dirty="0"/>
              <a:t>είδη κινητικοτήτων </a:t>
            </a:r>
            <a:r>
              <a:rPr spc="-10" dirty="0"/>
              <a:t>ΚΑ103 </a:t>
            </a:r>
            <a:r>
              <a:rPr spc="-5" dirty="0"/>
              <a:t>&amp;</a:t>
            </a:r>
            <a:r>
              <a:rPr spc="40" dirty="0"/>
              <a:t> </a:t>
            </a:r>
            <a:r>
              <a:rPr spc="-10" dirty="0"/>
              <a:t>KA107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425930"/>
            <a:ext cx="8519795" cy="383794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17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Φοιτητές/Νέοι</a:t>
            </a:r>
            <a:r>
              <a:rPr sz="1700" b="1" spc="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Απόφοιτοι</a:t>
            </a:r>
            <a:endParaRPr sz="1700">
              <a:latin typeface="Century Gothic"/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102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Σπουδές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Student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Mobility for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Studies</a:t>
            </a:r>
            <a:r>
              <a:rPr sz="1700" spc="-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(SMS)</a:t>
            </a:r>
            <a:endParaRPr sz="1700">
              <a:latin typeface="Century Gothic"/>
              <a:cs typeface="Century Gothic"/>
            </a:endParaRPr>
          </a:p>
          <a:p>
            <a:pPr marL="12700" marR="68580">
              <a:lnSpc>
                <a:spcPct val="149000"/>
              </a:lnSpc>
              <a:spcBef>
                <a:spcPts val="2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Πρακτική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Άσκηση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Student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Mobility for Placement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(SMP)  Απόφοιτοι </a:t>
            </a:r>
            <a:r>
              <a:rPr sz="1700" b="1" dirty="0">
                <a:solidFill>
                  <a:srgbClr val="FF0000"/>
                </a:solidFill>
                <a:latin typeface="Century Gothic"/>
                <a:cs typeface="Century Gothic"/>
              </a:rPr>
              <a:t>ΔΕΝ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μπορούν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συμμετέχουν σε </a:t>
            </a:r>
            <a:r>
              <a:rPr sz="1700" b="1" dirty="0">
                <a:solidFill>
                  <a:srgbClr val="FF0000"/>
                </a:solidFill>
                <a:latin typeface="Century Gothic"/>
                <a:cs typeface="Century Gothic"/>
              </a:rPr>
              <a:t>SMP στα </a:t>
            </a:r>
            <a:r>
              <a:rPr sz="17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πλαίσια της </a:t>
            </a:r>
            <a:r>
              <a:rPr sz="1700" b="1" dirty="0">
                <a:solidFill>
                  <a:srgbClr val="FF0000"/>
                </a:solidFill>
                <a:latin typeface="Century Gothic"/>
                <a:cs typeface="Century Gothic"/>
              </a:rPr>
              <a:t>Δράσης ΚΑ107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Προσωπικό</a:t>
            </a:r>
            <a:endParaRPr sz="1600">
              <a:latin typeface="Century Gothic"/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Διδασκαλία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Staff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Mobility for Teaching</a:t>
            </a:r>
            <a:r>
              <a:rPr sz="17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(STA)</a:t>
            </a:r>
            <a:endParaRPr sz="17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02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Eξερχόμενη</a:t>
            </a:r>
            <a:r>
              <a:rPr sz="17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17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30000"/>
              </a:lnSpc>
              <a:spcBef>
                <a:spcPts val="405"/>
              </a:spcBef>
              <a:buFont typeface="Wingdings"/>
              <a:buChar char=""/>
              <a:tabLst>
                <a:tab pos="354965" algn="l"/>
                <a:tab pos="355600" algn="l"/>
                <a:tab pos="1901189" algn="l"/>
                <a:tab pos="3413125" algn="l"/>
                <a:tab pos="4345940" algn="l"/>
                <a:tab pos="5054600" algn="l"/>
                <a:tab pos="7155180" algn="l"/>
                <a:tab pos="7731125" algn="l"/>
              </a:tabLst>
            </a:pPr>
            <a:r>
              <a:rPr sz="1700" spc="-15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ισερχ</a:t>
            </a:r>
            <a:r>
              <a:rPr sz="1700" spc="-15" dirty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η	</a:t>
            </a:r>
            <a:r>
              <a:rPr sz="1700" spc="-2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7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700" spc="-2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ότητα	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άτομ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α	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απ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ό	</a:t>
            </a:r>
            <a:r>
              <a:rPr sz="1700" spc="1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1700" spc="-2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ύματ</a:t>
            </a: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/ετ</a:t>
            </a:r>
            <a:r>
              <a:rPr sz="17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700" spc="1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700" spc="-15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ίες	κ</a:t>
            </a:r>
            <a:r>
              <a:rPr sz="1700" spc="-2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ι	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άλλους 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οργανισμούς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διδάξουν σε</a:t>
            </a:r>
            <a:r>
              <a:rPr sz="1700" spc="-1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Century Gothic"/>
                <a:cs typeface="Century Gothic"/>
              </a:rPr>
              <a:t>ΙΤΕ</a:t>
            </a:r>
            <a:endParaRPr sz="1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  <a:tabLst>
                <a:tab pos="433070" algn="l"/>
              </a:tabLst>
            </a:pP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4.	Κινητικότητα </a:t>
            </a:r>
            <a:r>
              <a:rPr sz="17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Εκπαίδευση/Κατάρτιση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-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Staff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Mobility for Training</a:t>
            </a:r>
            <a:r>
              <a:rPr sz="17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(STT)</a:t>
            </a:r>
            <a:endParaRPr sz="17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7257" y="1108963"/>
            <a:ext cx="28949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Διάρκεια</a:t>
            </a:r>
            <a:r>
              <a:rPr spc="-20" dirty="0"/>
              <a:t> </a:t>
            </a:r>
            <a:r>
              <a:rPr spc="-10" dirty="0"/>
              <a:t>Σχεδίου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636852"/>
            <a:ext cx="8143875" cy="374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Δυνατότητα</a:t>
            </a:r>
            <a:r>
              <a:rPr sz="1900" spc="2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παράτασης</a:t>
            </a:r>
            <a:r>
              <a:rPr sz="1900" spc="2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1900" spc="254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r>
              <a:rPr sz="1900" spc="2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έως</a:t>
            </a:r>
            <a:r>
              <a:rPr sz="1900" spc="2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1900" spc="2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12</a:t>
            </a:r>
            <a:r>
              <a:rPr sz="1900" b="1" spc="2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,</a:t>
            </a:r>
            <a:r>
              <a:rPr sz="1900" spc="2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μετά</a:t>
            </a:r>
            <a:r>
              <a:rPr sz="1900" spc="2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από</a:t>
            </a:r>
            <a:endParaRPr sz="1900">
              <a:latin typeface="Century Gothic"/>
              <a:cs typeface="Century Gothic"/>
            </a:endParaRPr>
          </a:p>
          <a:p>
            <a:pPr marL="354965">
              <a:lnSpc>
                <a:spcPct val="100000"/>
              </a:lnSpc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γραπτό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αίτημα του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οργανισμού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τροποποίηση της</a:t>
            </a:r>
            <a:r>
              <a:rPr sz="1900" spc="2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συμφωνίας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Το συνολικό ποσό επιχορήγησης που αναφέρεται</a:t>
            </a:r>
            <a:r>
              <a:rPr sz="1900" spc="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στη Συμφωνία</a:t>
            </a:r>
            <a:endParaRPr sz="1900">
              <a:latin typeface="Century Gothic"/>
              <a:cs typeface="Century Gothic"/>
            </a:endParaRPr>
          </a:p>
          <a:p>
            <a:pPr marL="354965">
              <a:lnSpc>
                <a:spcPct val="100000"/>
              </a:lnSpc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μπορεί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αυξηθεί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λόγω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της παράτασης του</a:t>
            </a:r>
            <a:r>
              <a:rPr sz="1900" spc="1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194310" algn="ctr">
              <a:lnSpc>
                <a:spcPct val="100000"/>
              </a:lnSpc>
              <a:spcBef>
                <a:spcPts val="1935"/>
              </a:spcBef>
            </a:pPr>
            <a:r>
              <a:rPr sz="28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 </a:t>
            </a:r>
            <a:r>
              <a:rPr sz="28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νέων</a:t>
            </a:r>
            <a:r>
              <a:rPr sz="2800" b="1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8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αποφοίτων</a:t>
            </a:r>
            <a:endParaRPr sz="2800">
              <a:latin typeface="Century Gothic"/>
              <a:cs typeface="Century Gothic"/>
            </a:endParaRPr>
          </a:p>
          <a:p>
            <a:pPr marL="427355" marR="5080" lvl="1" indent="-342900" algn="just">
              <a:lnSpc>
                <a:spcPct val="90000"/>
              </a:lnSpc>
              <a:spcBef>
                <a:spcPts val="3010"/>
              </a:spcBef>
              <a:buFont typeface="Arial"/>
              <a:buChar char="•"/>
              <a:tabLst>
                <a:tab pos="427990" algn="l"/>
              </a:tabLst>
            </a:pP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νέοι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απόφοιτοι που είναι υποχρεωμένοι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αναβάλουν </a:t>
            </a:r>
            <a:r>
              <a:rPr sz="1700" spc="-10" dirty="0">
                <a:solidFill>
                  <a:srgbClr val="404040"/>
                </a:solidFill>
                <a:latin typeface="Century Gothic"/>
                <a:cs typeface="Century Gothic"/>
              </a:rPr>
              <a:t>την 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προγραμματιζόμενη πρακτική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άσκηση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στο εξωτερικό θα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έχουν  </a:t>
            </a:r>
            <a:r>
              <a:rPr sz="1700" b="1" dirty="0">
                <a:solidFill>
                  <a:srgbClr val="404040"/>
                </a:solidFill>
                <a:latin typeface="Century Gothic"/>
                <a:cs typeface="Century Gothic"/>
              </a:rPr>
              <a:t>προθεσμία </a:t>
            </a:r>
            <a:r>
              <a:rPr sz="17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18 μηνών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υλοποίηση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της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τους. Η κινητικότητα  θα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όμως </a:t>
            </a:r>
            <a:r>
              <a:rPr sz="17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πραγματοποιηθεί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εντός της διάρκειας </a:t>
            </a:r>
            <a:r>
              <a:rPr sz="17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17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700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17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8442" y="1252804"/>
            <a:ext cx="60591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Εφαρμογή ρήτρας </a:t>
            </a:r>
            <a:r>
              <a:rPr spc="-5" dirty="0"/>
              <a:t>“force</a:t>
            </a:r>
            <a:r>
              <a:rPr spc="50" dirty="0"/>
              <a:t> </a:t>
            </a:r>
            <a:r>
              <a:rPr spc="-5" dirty="0"/>
              <a:t>majeure”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1738" y="1987676"/>
            <a:ext cx="8075930" cy="304609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4965" marR="5080" indent="-342900" algn="just">
              <a:lnSpc>
                <a:spcPct val="90000"/>
              </a:lnSpc>
              <a:spcBef>
                <a:spcPts val="34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ακύρωσης κάποιας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 λόγω Covid19,  για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την οποία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έχουν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προκύψει έξοδα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οποία δεν μπορούν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ανακτηθούν, οι δικαιούχοι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μπορούν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καταχωρούν τα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συγκεκριμένα έξοδα ως “force</a:t>
            </a:r>
            <a:r>
              <a:rPr sz="20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majeure”</a:t>
            </a:r>
            <a:endParaRPr sz="2000">
              <a:latin typeface="Century Gothic"/>
              <a:cs typeface="Century Gothic"/>
            </a:endParaRPr>
          </a:p>
          <a:p>
            <a:pPr marL="354965" marR="6350" indent="-342900" algn="just">
              <a:lnSpc>
                <a:spcPct val="89900"/>
              </a:lnSpc>
              <a:spcBef>
                <a:spcPts val="1950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Σημείωση: Όλα τα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έξοδα που θα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δηλωθούν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ως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force majeure,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αποζημιωθούν βάσει unit cost. 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Ta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απαραίτητα αποδεικτικά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στοιχεία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(αποδείξεις πληρωμής,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βεβαιώσεις 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αεροπορικών 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εταιρειών για μη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καταβολή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αποζημίωσης κτλ.)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θα πρέπει </a:t>
            </a: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φυλάσσονται στο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αρχείο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ιδρύματος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ελέγχου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6079" y="820928"/>
            <a:ext cx="63036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Tι καλύπτει η ρήτρα “force</a:t>
            </a:r>
            <a:r>
              <a:rPr spc="10" dirty="0"/>
              <a:t> </a:t>
            </a:r>
            <a:r>
              <a:rPr spc="-5" dirty="0"/>
              <a:t>majeure”;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9630" y="1412493"/>
            <a:ext cx="254381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1853564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ξιδιωτικά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έξ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δα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70579" y="1412493"/>
            <a:ext cx="535305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1315" algn="l"/>
                <a:tab pos="1242060" algn="l"/>
                <a:tab pos="2525395" algn="l"/>
                <a:tab pos="3191510" algn="l"/>
                <a:tab pos="3769360" algn="l"/>
                <a:tab pos="5037455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ή	έ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ξ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οδ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διαμονής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πο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ύ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9630" y="1673479"/>
            <a:ext cx="8074025" cy="4050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αποζημιωθούν για κινητικότητες που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έχουν</a:t>
            </a:r>
            <a:r>
              <a:rPr sz="1900" spc="1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ακυρωθεί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Ταξιδιωτικά έξοδα/Έξοδα διαβίωσης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κινητικότητες που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ξεκίνησαν, αλλά έπρεπε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διακοπούν και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μπορούν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r>
              <a:rPr sz="1900" spc="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ανακτηθούν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04040"/>
              </a:buClr>
              <a:buFont typeface="Arial"/>
              <a:buChar char="•"/>
            </a:pPr>
            <a:endParaRPr sz="25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διαβίωσης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(διαμονής/διατροφής)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σε περίπτωση που  κάποιος δικαιούχος εγκλωβιστεί στο εξωτερικό και χρειαστεί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διαμείνει παραπάνω μέρες από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τις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προβλεπόμενες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της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r>
              <a:rPr sz="1900" spc="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του/της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04040"/>
              </a:buClr>
              <a:buFont typeface="Arial"/>
              <a:buChar char="•"/>
            </a:pPr>
            <a:endParaRPr sz="25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Ταξιδιωτικά έξοδα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σε περίπτωση που ο δικαιούχος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δεν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μπορεί 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5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αλλάξει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εισιτήριο του/της και χρειαστεί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κλείσει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νέο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εισιτήριο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 επιστροφή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6120" y="676783"/>
            <a:ext cx="53536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Blended/Virtual </a:t>
            </a:r>
            <a:r>
              <a:rPr spc="-5" dirty="0"/>
              <a:t>Mobilities</a:t>
            </a:r>
            <a:r>
              <a:rPr spc="55" dirty="0"/>
              <a:t> </a:t>
            </a:r>
            <a:r>
              <a:rPr spc="-5" dirty="0"/>
              <a:t>(1/3)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594" y="1549399"/>
            <a:ext cx="8362315" cy="4277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Χρήση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της πλατφόρμας:</a:t>
            </a:r>
            <a:r>
              <a:rPr sz="1900" spc="10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https://covid.uni-foundation.eu/</a:t>
            </a:r>
            <a:endParaRPr sz="1900">
              <a:latin typeface="Century Gothic"/>
              <a:cs typeface="Century Gothic"/>
            </a:endParaRPr>
          </a:p>
          <a:p>
            <a:pPr marL="355600" marR="6350" indent="-342900" algn="just">
              <a:lnSpc>
                <a:spcPct val="90200"/>
              </a:lnSpc>
              <a:spcBef>
                <a:spcPts val="1639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δικαιούχοι οργανισμοί, όταν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αντιμετωπίζουν δυσκολίες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φυσική  κινητικότητα, ενθαρρύνονται,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ξεκινούν τις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 τους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με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εικονική κινητικότητα και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τις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ολοκληρώνουν με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φυσική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λαμβάνοντας υπόψη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την ελάχιστη διάρκεια φυσικής</a:t>
            </a:r>
            <a:r>
              <a:rPr sz="1900" b="1" spc="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1900">
              <a:latin typeface="Century Gothic"/>
              <a:cs typeface="Century Gothic"/>
            </a:endParaRPr>
          </a:p>
          <a:p>
            <a:pPr marL="355600" marR="6350" indent="-342900" algn="just">
              <a:lnSpc>
                <a:spcPts val="2050"/>
              </a:lnSpc>
              <a:spcBef>
                <a:spcPts val="1670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υπάρχει η δυνατότητα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μικτή/εικονική κινητικότητα θα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πρέπει 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υπογραφεί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σταλεί σε 2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αντίτυπα το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έντυπο</a:t>
            </a:r>
            <a:r>
              <a:rPr sz="1900" b="1" spc="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Addendum</a:t>
            </a:r>
            <a:endParaRPr sz="19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1614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Οι συμμετέχοντες δικαιούνται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επίδομα διαβίωσης αποκλειστικά 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για 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την περίοδο που 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θα μεταβούν 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στο εξωτερικό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(περίοδο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φυσικής  κινητικότητας). Για την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περίοδο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εικονικής κινητικότητας, δε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δικαιούνται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επίδομα</a:t>
            </a:r>
            <a:r>
              <a:rPr sz="1900" spc="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διαβίωσης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ts val="2165"/>
              </a:lnSpc>
              <a:spcBef>
                <a:spcPts val="1415"/>
              </a:spcBef>
              <a:buFont typeface="Arial"/>
              <a:buChar char="•"/>
              <a:tabLst>
                <a:tab pos="354965" algn="l"/>
                <a:tab pos="355600" algn="l"/>
                <a:tab pos="719455" algn="l"/>
                <a:tab pos="2294255" algn="l"/>
                <a:tab pos="3845560" algn="l"/>
                <a:tab pos="5173345" algn="l"/>
                <a:tab pos="6729730" algn="l"/>
                <a:tab pos="7562215" algn="l"/>
                <a:tab pos="8065134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O	ορ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σμ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οστο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λή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,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δι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αιού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ορ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ωτικ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έξ</a:t>
            </a:r>
            <a:r>
              <a:rPr sz="1900" b="1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δα</a:t>
            </a:r>
            <a:r>
              <a:rPr sz="1900" b="1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γι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τι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endParaRPr sz="1900">
              <a:latin typeface="Century Gothic"/>
              <a:cs typeface="Century Gothic"/>
            </a:endParaRPr>
          </a:p>
          <a:p>
            <a:pPr marL="355600">
              <a:lnSpc>
                <a:spcPts val="2165"/>
              </a:lnSpc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εικονικές/μικτές</a:t>
            </a:r>
            <a:r>
              <a:rPr sz="1900" spc="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6120" y="820928"/>
            <a:ext cx="53536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Blended/Virtual </a:t>
            </a:r>
            <a:r>
              <a:rPr spc="-5" dirty="0"/>
              <a:t>Mobilities</a:t>
            </a:r>
            <a:r>
              <a:rPr spc="55" dirty="0"/>
              <a:t> </a:t>
            </a:r>
            <a:r>
              <a:rPr spc="-5" dirty="0"/>
              <a:t>(2/3)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7321" y="1412493"/>
            <a:ext cx="8074025" cy="210439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320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 περίοδος κινητικότητας (φυσικής ή εικονικής), εάν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κριθεί 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απαραίτητο, μπορεί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διακοπεί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συνεχιστεί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μόλις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αυτό είναι  εφικτό,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αρκεί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 κινητικότητα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ολοκληρωθεί στα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πλαίσια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διάρκειας του</a:t>
            </a:r>
            <a:r>
              <a:rPr sz="1900" spc="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σχεδίου</a:t>
            </a:r>
            <a:endParaRPr sz="1900">
              <a:latin typeface="Century Gothic"/>
              <a:cs typeface="Century Gothic"/>
            </a:endParaRPr>
          </a:p>
          <a:p>
            <a:pPr marL="355600" marR="6350" indent="-342900" algn="just">
              <a:lnSpc>
                <a:spcPct val="90000"/>
              </a:lnSpc>
              <a:spcBef>
                <a:spcPts val="1780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Μια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εικονική κινητικότητα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συνδέεται με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φυσική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 του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συμμετέχοντα. Οι εξολοκλήρου εικονικές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 θα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γίνονται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αποδεκτές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με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τη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σήμανση force</a:t>
            </a:r>
            <a:r>
              <a:rPr sz="1900" spc="2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majeure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321" y="3688460"/>
            <a:ext cx="227203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86106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Σε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περιπτώσεις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0221" y="3948760"/>
            <a:ext cx="656907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95780" algn="l"/>
                <a:tab pos="2837815" algn="l"/>
                <a:tab pos="3401060" algn="l"/>
                <a:tab pos="4476750" algn="l"/>
                <a:tab pos="4886960" algn="l"/>
                <a:tab pos="545084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ητι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ορεί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ω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θ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εί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ή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ακ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ρωθεί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47441" y="3688460"/>
            <a:ext cx="5545455" cy="575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0160" algn="r">
              <a:lnSpc>
                <a:spcPts val="2165"/>
              </a:lnSpc>
              <a:spcBef>
                <a:spcPts val="95"/>
              </a:spcBef>
              <a:tabLst>
                <a:tab pos="905510" algn="l"/>
                <a:tab pos="2229485" algn="l"/>
                <a:tab pos="2659380" algn="l"/>
                <a:tab pos="3891279" algn="l"/>
                <a:tab pos="4557395" algn="l"/>
              </a:tabLst>
            </a:pP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f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o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rce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ma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j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eu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re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,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φ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κή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ς</a:t>
            </a:r>
            <a:endParaRPr sz="1900">
              <a:latin typeface="Century Gothic"/>
              <a:cs typeface="Century Gothic"/>
            </a:endParaRPr>
          </a:p>
          <a:p>
            <a:pPr marR="5080" algn="r">
              <a:lnSpc>
                <a:spcPts val="2165"/>
              </a:lnSpc>
              <a:tabLst>
                <a:tab pos="598805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	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7321" y="4210050"/>
            <a:ext cx="8072755" cy="1322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αντικατασταθεί πλήρως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εικονική</a:t>
            </a:r>
            <a:r>
              <a:rPr sz="1900" spc="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19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ts val="2050"/>
              </a:lnSpc>
              <a:spcBef>
                <a:spcPts val="1805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transcripts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of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records/βεβαιώσεις συμμετοχής σε SMP/STA/STT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συμμετεχόντων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πρέπει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είναι ξεκάθαρη η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ο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τύπος της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δραστηριότητας</a:t>
            </a:r>
            <a:r>
              <a:rPr sz="1900" spc="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(φυσική/εικονική/μικτή)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1524762"/>
            <a:ext cx="8073390" cy="34594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Oι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συμμετέχοντες μπορούν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κάνουν χρήση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των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αδειών ΟLS  που τους αναλογούν ακόμα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πριν την έναρξη του virtual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mobility</a:t>
            </a:r>
            <a:endParaRPr sz="2000">
              <a:latin typeface="Century Gothic"/>
              <a:cs typeface="Century Gothic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206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Δυνατότητα για ειδικές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δαπάνες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ακόμα και αν δεν  προβλέπονταν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αρχικό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προϋπολογισμό: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Char char="-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Έξοδα 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αγορά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ή/και την ενοικίαση εξοπλισμού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και/ή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υπηρεσιών, που είναι απαραίτητα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την υλοποίηση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δραστηριοτήτων εικονικής ή μικτής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355600" indent="-342900" algn="just">
              <a:lnSpc>
                <a:spcPct val="100000"/>
              </a:lnSpc>
              <a:spcBef>
                <a:spcPts val="480"/>
              </a:spcBef>
              <a:buChar char="-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Δαπάνες</a:t>
            </a:r>
            <a:r>
              <a:rPr sz="2000" spc="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</a:t>
            </a:r>
            <a:r>
              <a:rPr sz="2000" spc="1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</a:t>
            </a:r>
            <a:r>
              <a:rPr sz="2000" spc="1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</a:t>
            </a:r>
            <a:r>
              <a:rPr sz="2000" spc="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ατόμων</a:t>
            </a:r>
            <a:r>
              <a:rPr sz="2000" spc="1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</a:t>
            </a:r>
            <a:r>
              <a:rPr sz="2000" spc="1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ειδικές</a:t>
            </a:r>
            <a:r>
              <a:rPr sz="2000" spc="1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ανάγκες</a:t>
            </a:r>
            <a:r>
              <a:rPr sz="2000" spc="1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r>
              <a:rPr sz="2000" spc="1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μικτή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33117" y="748741"/>
            <a:ext cx="53543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Blended/Virtual </a:t>
            </a:r>
            <a:r>
              <a:rPr spc="-5" dirty="0"/>
              <a:t>Mobilities</a:t>
            </a:r>
            <a:r>
              <a:rPr spc="85" dirty="0"/>
              <a:t> </a:t>
            </a:r>
            <a:r>
              <a:rPr spc="-10" dirty="0"/>
              <a:t>(3/3)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2100833"/>
            <a:ext cx="8074659" cy="2586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περιπτώσεις που συγκεκριμένες κινητικότητες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έπρεπε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ακυρωθούν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μπορούσαν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πραγματοποιηθούν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λόγω της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παρούσας κατάστασης, τα ιδρύματα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δικαιούνται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μεταφέρουν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κονδύλι σε άλλη χώρα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τις πιο κάτω</a:t>
            </a:r>
            <a:r>
              <a:rPr sz="20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προϋποθέσεις:</a:t>
            </a:r>
            <a:endParaRPr sz="2000">
              <a:latin typeface="Century Gothic"/>
              <a:cs typeface="Century Gothic"/>
            </a:endParaRPr>
          </a:p>
          <a:p>
            <a:pPr marL="355600" marR="437515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συγκεκριμένη χώρα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περιλαμβάνεται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ήδη στο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Παράρτημα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ΙΙ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Συμφωνίας Επιχορήγησης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ιδρύματος</a:t>
            </a:r>
            <a:endParaRPr sz="2000">
              <a:latin typeface="Century Gothic"/>
              <a:cs typeface="Century Gothic"/>
            </a:endParaRPr>
          </a:p>
          <a:p>
            <a:pPr marL="355600" marR="653415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μεταφορές κονδυλίων μεταξύ χωρών γίνονται</a:t>
            </a:r>
            <a:r>
              <a:rPr sz="2000" spc="-1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ΠΑΝΤΟΤΕ  μεταξύ χωρών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εμπίπτουν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 ίδιο</a:t>
            </a:r>
            <a:r>
              <a:rPr sz="20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Region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50669" y="823417"/>
            <a:ext cx="577596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59889" marR="5080" indent="-164782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Αλλαγές κινητικοτήτων </a:t>
            </a:r>
            <a:r>
              <a:rPr spc="-5" dirty="0"/>
              <a:t>για </a:t>
            </a:r>
            <a:r>
              <a:rPr spc="-15" dirty="0"/>
              <a:t>ΚΑ107  </a:t>
            </a:r>
            <a:r>
              <a:rPr spc="-10" dirty="0"/>
              <a:t>λόγω</a:t>
            </a:r>
            <a:r>
              <a:rPr spc="5" dirty="0"/>
              <a:t> </a:t>
            </a:r>
            <a:r>
              <a:rPr spc="-5" dirty="0"/>
              <a:t>Covid19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0688" y="2382469"/>
            <a:ext cx="223266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5.</a:t>
            </a:r>
            <a:r>
              <a:rPr sz="2800" b="1" spc="-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Διαχείριση  Σχεδίου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31411" y="1447038"/>
            <a:ext cx="443992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Προγραμματισμός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σχεδίου, 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Ανάπτυξη Δραστηριοτήτων  Εφαρμογή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4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ολοκλήρωση</a:t>
            </a:r>
            <a:endParaRPr sz="2400">
              <a:latin typeface="Century Gothic"/>
              <a:cs typeface="Century Gothic"/>
            </a:endParaRPr>
          </a:p>
          <a:p>
            <a:pPr marL="355600" marR="42735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Διαδικασίες πριν,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κατά</a:t>
            </a:r>
            <a:r>
              <a:rPr sz="2400" spc="-1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τη  διάρκεια και μετά την 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</a:t>
            </a:r>
            <a:endParaRPr sz="2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Τήρηση αρχείου </a:t>
            </a: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400" spc="-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έλεγχοι</a:t>
            </a:r>
            <a:endParaRPr sz="2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Mobility</a:t>
            </a:r>
            <a:r>
              <a:rPr sz="24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Tool</a:t>
            </a:r>
            <a:endParaRPr sz="2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MKΔ &amp;</a:t>
            </a:r>
            <a:r>
              <a:rPr sz="24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Επικοινωνία</a:t>
            </a:r>
            <a:endParaRPr sz="2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Νέα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683" y="286334"/>
            <a:ext cx="74733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1. </a:t>
            </a:r>
            <a:r>
              <a:rPr spc="-10" dirty="0"/>
              <a:t>Προγραμματισμός </a:t>
            </a:r>
            <a:r>
              <a:rPr spc="-5" dirty="0"/>
              <a:t>του </a:t>
            </a:r>
            <a:r>
              <a:rPr spc="-10" dirty="0"/>
              <a:t>Σχεδίου </a:t>
            </a:r>
            <a:r>
              <a:rPr spc="-5" dirty="0"/>
              <a:t>-</a:t>
            </a:r>
            <a:r>
              <a:rPr spc="65" dirty="0"/>
              <a:t> </a:t>
            </a:r>
            <a:r>
              <a:rPr spc="-10" dirty="0"/>
              <a:t>Planning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691" y="863320"/>
            <a:ext cx="8684895" cy="527685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dirty="0">
                <a:latin typeface="Century Gothic"/>
                <a:cs typeface="Century Gothic"/>
              </a:rPr>
              <a:t>Ο </a:t>
            </a:r>
            <a:r>
              <a:rPr sz="1400" spc="-5" dirty="0">
                <a:latin typeface="Century Gothic"/>
                <a:cs typeface="Century Gothic"/>
              </a:rPr>
              <a:t>προγραμματισμός </a:t>
            </a:r>
            <a:r>
              <a:rPr sz="1400" dirty="0">
                <a:latin typeface="Century Gothic"/>
                <a:cs typeface="Century Gothic"/>
              </a:rPr>
              <a:t>του σχεδίου </a:t>
            </a:r>
            <a:r>
              <a:rPr sz="1400" spc="-5" dirty="0">
                <a:latin typeface="Century Gothic"/>
                <a:cs typeface="Century Gothic"/>
              </a:rPr>
              <a:t>ξεκίνα </a:t>
            </a:r>
            <a:r>
              <a:rPr sz="1400" dirty="0">
                <a:latin typeface="Century Gothic"/>
                <a:cs typeface="Century Gothic"/>
              </a:rPr>
              <a:t>πολύ </a:t>
            </a:r>
            <a:r>
              <a:rPr sz="1400" spc="5" dirty="0">
                <a:latin typeface="Century Gothic"/>
                <a:cs typeface="Century Gothic"/>
              </a:rPr>
              <a:t>πιο </a:t>
            </a:r>
            <a:r>
              <a:rPr sz="1400" dirty="0">
                <a:latin typeface="Century Gothic"/>
                <a:cs typeface="Century Gothic"/>
              </a:rPr>
              <a:t>πριν </a:t>
            </a:r>
            <a:r>
              <a:rPr sz="1400" spc="-5" dirty="0">
                <a:latin typeface="Century Gothic"/>
                <a:cs typeface="Century Gothic"/>
              </a:rPr>
              <a:t>από την επιστολή </a:t>
            </a:r>
            <a:r>
              <a:rPr sz="1400" dirty="0">
                <a:latin typeface="Century Gothic"/>
                <a:cs typeface="Century Gothic"/>
              </a:rPr>
              <a:t>έγκρισης της</a:t>
            </a:r>
            <a:r>
              <a:rPr sz="1400" spc="-254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ΕΥ.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dirty="0">
                <a:latin typeface="Century Gothic"/>
                <a:cs typeface="Century Gothic"/>
              </a:rPr>
              <a:t>Στη διαδικασία του σχεδιασμού </a:t>
            </a:r>
            <a:r>
              <a:rPr sz="1400" spc="-5" dirty="0">
                <a:latin typeface="Century Gothic"/>
                <a:cs typeface="Century Gothic"/>
              </a:rPr>
              <a:t>και προγραμματισμού διαχείρισης </a:t>
            </a:r>
            <a:r>
              <a:rPr sz="1400" dirty="0">
                <a:latin typeface="Century Gothic"/>
                <a:cs typeface="Century Gothic"/>
              </a:rPr>
              <a:t>θα </a:t>
            </a:r>
            <a:r>
              <a:rPr sz="1400" spc="-5" dirty="0">
                <a:latin typeface="Century Gothic"/>
                <a:cs typeface="Century Gothic"/>
              </a:rPr>
              <a:t>πρέπει </a:t>
            </a:r>
            <a:r>
              <a:rPr sz="1400" spc="5" dirty="0">
                <a:latin typeface="Century Gothic"/>
                <a:cs typeface="Century Gothic"/>
              </a:rPr>
              <a:t>να </a:t>
            </a:r>
            <a:r>
              <a:rPr sz="1400" spc="-5" dirty="0">
                <a:latin typeface="Century Gothic"/>
                <a:cs typeface="Century Gothic"/>
              </a:rPr>
              <a:t>λαμβάνονται </a:t>
            </a:r>
            <a:r>
              <a:rPr sz="1400" dirty="0">
                <a:latin typeface="Century Gothic"/>
                <a:cs typeface="Century Gothic"/>
              </a:rPr>
              <a:t>υπόψη</a:t>
            </a:r>
            <a:r>
              <a:rPr sz="1400" spc="-16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οι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400" b="1" u="heavy" spc="-59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Τ</a:t>
            </a:r>
            <a:r>
              <a:rPr sz="1400" b="1" spc="2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u="heavy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ΡΕΙΣ ΒΑΣΙΚΟΙ</a:t>
            </a:r>
            <a:r>
              <a:rPr sz="1400" b="1" u="heavy" spc="-7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400" b="1" u="heavy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άξονες</a:t>
            </a:r>
            <a:r>
              <a:rPr sz="1400" dirty="0">
                <a:latin typeface="Century Gothic"/>
                <a:cs typeface="Century Gothic"/>
              </a:rPr>
              <a:t>: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1.</a:t>
            </a:r>
            <a:r>
              <a:rPr sz="1400" b="1" spc="-2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ΠΟΙΟΤΗΤΑ</a:t>
            </a:r>
            <a:endParaRPr sz="1400">
              <a:latin typeface="Century Gothic"/>
              <a:cs typeface="Century Gothic"/>
            </a:endParaRPr>
          </a:p>
          <a:p>
            <a:pPr marL="12700" marR="142240">
              <a:lnSpc>
                <a:spcPct val="100000"/>
              </a:lnSpc>
              <a:spcBef>
                <a:spcPts val="325"/>
              </a:spcBef>
            </a:pPr>
            <a:r>
              <a:rPr sz="1400" dirty="0">
                <a:latin typeface="Century Gothic"/>
                <a:cs typeface="Century Gothic"/>
              </a:rPr>
              <a:t>Ο </a:t>
            </a:r>
            <a:r>
              <a:rPr sz="1400" spc="-5" dirty="0">
                <a:latin typeface="Century Gothic"/>
                <a:cs typeface="Century Gothic"/>
              </a:rPr>
              <a:t>Χάρτης Erasmus (ECHE) αποτελεί </a:t>
            </a:r>
            <a:r>
              <a:rPr sz="1400" dirty="0">
                <a:latin typeface="Century Gothic"/>
                <a:cs typeface="Century Gothic"/>
              </a:rPr>
              <a:t>το </a:t>
            </a:r>
            <a:r>
              <a:rPr sz="1400" spc="-5" dirty="0">
                <a:latin typeface="Century Gothic"/>
                <a:cs typeface="Century Gothic"/>
              </a:rPr>
              <a:t>θεμελιώδες έγγραφο </a:t>
            </a:r>
            <a:r>
              <a:rPr sz="1400" dirty="0">
                <a:latin typeface="Century Gothic"/>
                <a:cs typeface="Century Gothic"/>
              </a:rPr>
              <a:t>διαχείρισης της κινητικότητας. Ο  </a:t>
            </a:r>
            <a:r>
              <a:rPr sz="1400" spc="-5" dirty="0">
                <a:latin typeface="Century Gothic"/>
                <a:cs typeface="Century Gothic"/>
              </a:rPr>
              <a:t>οργανισμός ελέγχεται </a:t>
            </a:r>
            <a:r>
              <a:rPr sz="1400" spc="5" dirty="0">
                <a:latin typeface="Century Gothic"/>
                <a:cs typeface="Century Gothic"/>
              </a:rPr>
              <a:t>για </a:t>
            </a:r>
            <a:r>
              <a:rPr sz="1400" dirty="0">
                <a:latin typeface="Century Gothic"/>
                <a:cs typeface="Century Gothic"/>
              </a:rPr>
              <a:t>τη </a:t>
            </a:r>
            <a:r>
              <a:rPr sz="1400" b="1" dirty="0">
                <a:latin typeface="Century Gothic"/>
                <a:cs typeface="Century Gothic"/>
              </a:rPr>
              <a:t>σωστή </a:t>
            </a:r>
            <a:r>
              <a:rPr sz="1400" b="1" spc="-5" dirty="0">
                <a:latin typeface="Century Gothic"/>
                <a:cs typeface="Century Gothic"/>
              </a:rPr>
              <a:t>εφαρμογή </a:t>
            </a:r>
            <a:r>
              <a:rPr sz="1400" b="1" dirty="0">
                <a:latin typeface="Century Gothic"/>
                <a:cs typeface="Century Gothic"/>
              </a:rPr>
              <a:t>των κανονισμών του ECHE </a:t>
            </a:r>
            <a:r>
              <a:rPr sz="1400" spc="-5" dirty="0">
                <a:latin typeface="Century Gothic"/>
                <a:cs typeface="Century Gothic"/>
              </a:rPr>
              <a:t>μέσα από ελέγχους </a:t>
            </a:r>
            <a:r>
              <a:rPr sz="1400" dirty="0">
                <a:latin typeface="Century Gothic"/>
                <a:cs typeface="Century Gothic"/>
              </a:rPr>
              <a:t>της</a:t>
            </a:r>
            <a:r>
              <a:rPr sz="1400" spc="-13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ΕΥ</a:t>
            </a:r>
            <a:endParaRPr sz="14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400" dirty="0">
                <a:latin typeface="Century Gothic"/>
                <a:cs typeface="Century Gothic"/>
              </a:rPr>
              <a:t>Συνάφεια </a:t>
            </a:r>
            <a:r>
              <a:rPr sz="1400" spc="-5" dirty="0">
                <a:latin typeface="Century Gothic"/>
                <a:cs typeface="Century Gothic"/>
              </a:rPr>
              <a:t>με </a:t>
            </a:r>
            <a:r>
              <a:rPr sz="1400" dirty="0">
                <a:latin typeface="Century Gothic"/>
                <a:cs typeface="Century Gothic"/>
              </a:rPr>
              <a:t>τη στρατηγική </a:t>
            </a:r>
            <a:r>
              <a:rPr sz="1400" spc="-5" dirty="0">
                <a:latin typeface="Century Gothic"/>
                <a:cs typeface="Century Gothic"/>
              </a:rPr>
              <a:t>Διεθνοποίησης </a:t>
            </a:r>
            <a:r>
              <a:rPr sz="1400" dirty="0">
                <a:latin typeface="Century Gothic"/>
                <a:cs typeface="Century Gothic"/>
              </a:rPr>
              <a:t>του </a:t>
            </a:r>
            <a:r>
              <a:rPr sz="1400" spc="-5" dirty="0">
                <a:latin typeface="Century Gothic"/>
                <a:cs typeface="Century Gothic"/>
              </a:rPr>
              <a:t>Οργανισμού </a:t>
            </a:r>
            <a:r>
              <a:rPr sz="1400" dirty="0">
                <a:latin typeface="Century Gothic"/>
                <a:cs typeface="Century Gothic"/>
              </a:rPr>
              <a:t>όπως αυτή </a:t>
            </a:r>
            <a:r>
              <a:rPr sz="1400" spc="-5" dirty="0">
                <a:latin typeface="Century Gothic"/>
                <a:cs typeface="Century Gothic"/>
              </a:rPr>
              <a:t>παρουσιάζεται</a:t>
            </a:r>
            <a:r>
              <a:rPr sz="1400" spc="-19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στο</a:t>
            </a:r>
            <a:endParaRPr sz="14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15"/>
              </a:spcBef>
            </a:pP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Εrasmus Policy</a:t>
            </a:r>
            <a:r>
              <a:rPr sz="1400" b="1" spc="-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Statement</a:t>
            </a:r>
            <a:endParaRPr sz="14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400" spc="-5" dirty="0">
                <a:latin typeface="Century Gothic"/>
                <a:cs typeface="Century Gothic"/>
              </a:rPr>
              <a:t>Εφαρμογή </a:t>
            </a:r>
            <a:r>
              <a:rPr sz="1400" dirty="0">
                <a:latin typeface="Century Gothic"/>
                <a:cs typeface="Century Gothic"/>
              </a:rPr>
              <a:t>και </a:t>
            </a:r>
            <a:r>
              <a:rPr sz="1400" spc="-5" dirty="0">
                <a:latin typeface="Century Gothic"/>
                <a:cs typeface="Century Gothic"/>
              </a:rPr>
              <a:t>τήρηση </a:t>
            </a:r>
            <a:r>
              <a:rPr sz="1400" dirty="0">
                <a:latin typeface="Century Gothic"/>
                <a:cs typeface="Century Gothic"/>
              </a:rPr>
              <a:t>των </a:t>
            </a:r>
            <a:r>
              <a:rPr sz="1400" spc="-5" dirty="0">
                <a:latin typeface="Century Gothic"/>
                <a:cs typeface="Century Gothic"/>
              </a:rPr>
              <a:t>κανονισμών </a:t>
            </a:r>
            <a:r>
              <a:rPr sz="1400" dirty="0">
                <a:latin typeface="Century Gothic"/>
                <a:cs typeface="Century Gothic"/>
              </a:rPr>
              <a:t>του Οδηγού </a:t>
            </a:r>
            <a:r>
              <a:rPr sz="1400" spc="-5" dirty="0">
                <a:latin typeface="Century Gothic"/>
                <a:cs typeface="Century Gothic"/>
              </a:rPr>
              <a:t>Προγράμματος</a:t>
            </a:r>
            <a:r>
              <a:rPr sz="1400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400" b="1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ανά Πρόσκληση</a:t>
            </a:r>
            <a:r>
              <a:rPr sz="1400" b="1" u="heavy" spc="-17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400" b="1" u="heavy" spc="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&amp;</a:t>
            </a:r>
            <a:endParaRPr sz="14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10"/>
              </a:spcBef>
            </a:pPr>
            <a:r>
              <a:rPr sz="1400" u="heavy" spc="-35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υπογεγραμμένου Grant</a:t>
            </a:r>
            <a:r>
              <a:rPr sz="1400" b="1" u="heavy" spc="-2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400" b="1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Agreement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2. ΠΟΣΟΤΗΤΑ-</a:t>
            </a:r>
            <a:r>
              <a:rPr sz="1400" b="1" spc="-7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ΑΠΟΡΡΟΦΗΣΗ</a:t>
            </a:r>
            <a:endParaRPr sz="1400">
              <a:latin typeface="Century Gothic"/>
              <a:cs typeface="Century Gothic"/>
            </a:endParaRPr>
          </a:p>
          <a:p>
            <a:pPr marL="355600" indent="-343535" algn="just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6235" algn="l"/>
              </a:tabLst>
            </a:pPr>
            <a:r>
              <a:rPr sz="1400" spc="-5" dirty="0">
                <a:latin typeface="Century Gothic"/>
                <a:cs typeface="Century Gothic"/>
              </a:rPr>
              <a:t>Ποσοτικοί </a:t>
            </a:r>
            <a:r>
              <a:rPr sz="1400" dirty="0">
                <a:latin typeface="Century Gothic"/>
                <a:cs typeface="Century Gothic"/>
              </a:rPr>
              <a:t>στόχοι του </a:t>
            </a:r>
            <a:r>
              <a:rPr sz="1400" spc="-5" dirty="0">
                <a:latin typeface="Century Gothic"/>
                <a:cs typeface="Century Gothic"/>
              </a:rPr>
              <a:t>σχεδίου (αριθμοί κινητικότητας, </a:t>
            </a:r>
            <a:r>
              <a:rPr sz="1400" dirty="0">
                <a:latin typeface="Century Gothic"/>
                <a:cs typeface="Century Gothic"/>
              </a:rPr>
              <a:t>ποσό</a:t>
            </a:r>
            <a:r>
              <a:rPr sz="1400" spc="-14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επιχορήγησης)</a:t>
            </a:r>
            <a:endParaRPr sz="1400">
              <a:latin typeface="Century Gothic"/>
              <a:cs typeface="Century Gothic"/>
            </a:endParaRPr>
          </a:p>
          <a:p>
            <a:pPr marL="355600" marR="198755" indent="-343535" algn="just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6235" algn="l"/>
              </a:tabLst>
            </a:pPr>
            <a:r>
              <a:rPr sz="1400" spc="-5" dirty="0">
                <a:latin typeface="Century Gothic"/>
                <a:cs typeface="Century Gothic"/>
              </a:rPr>
              <a:t>Αριθμητικοί δείκτες Διεθνοποίησης </a:t>
            </a:r>
            <a:r>
              <a:rPr sz="1400" dirty="0">
                <a:latin typeface="Century Gothic"/>
                <a:cs typeface="Century Gothic"/>
              </a:rPr>
              <a:t>του Ιδρύματος που έχουν αντίκτυπο στη </a:t>
            </a:r>
            <a:r>
              <a:rPr sz="1400" spc="-5" dirty="0">
                <a:latin typeface="Century Gothic"/>
                <a:cs typeface="Century Gothic"/>
              </a:rPr>
              <a:t>διαχείριση: </a:t>
            </a:r>
            <a:r>
              <a:rPr sz="1400" dirty="0">
                <a:latin typeface="Century Gothic"/>
                <a:cs typeface="Century Gothic"/>
              </a:rPr>
              <a:t>αριθμός  </a:t>
            </a:r>
            <a:r>
              <a:rPr sz="1400" spc="-5" dirty="0">
                <a:latin typeface="Century Gothic"/>
                <a:cs typeface="Century Gothic"/>
              </a:rPr>
              <a:t>υπογεγραμμένων </a:t>
            </a:r>
            <a:r>
              <a:rPr sz="1400" dirty="0">
                <a:latin typeface="Century Gothic"/>
                <a:cs typeface="Century Gothic"/>
              </a:rPr>
              <a:t>Διμερών </a:t>
            </a:r>
            <a:r>
              <a:rPr sz="1400" spc="-5" dirty="0">
                <a:latin typeface="Century Gothic"/>
                <a:cs typeface="Century Gothic"/>
              </a:rPr>
              <a:t>Συμφωνιών, </a:t>
            </a:r>
            <a:r>
              <a:rPr sz="1400" dirty="0">
                <a:latin typeface="Century Gothic"/>
                <a:cs typeface="Century Gothic"/>
              </a:rPr>
              <a:t>αριθμός </a:t>
            </a:r>
            <a:r>
              <a:rPr sz="1400" spc="-5" dirty="0">
                <a:latin typeface="Century Gothic"/>
                <a:cs typeface="Century Gothic"/>
              </a:rPr>
              <a:t>εισερχόμενων </a:t>
            </a:r>
            <a:r>
              <a:rPr sz="1400" dirty="0">
                <a:latin typeface="Century Gothic"/>
                <a:cs typeface="Century Gothic"/>
              </a:rPr>
              <a:t>φοιτητών και </a:t>
            </a:r>
            <a:r>
              <a:rPr sz="1400" spc="-5" dirty="0">
                <a:latin typeface="Century Gothic"/>
                <a:cs typeface="Century Gothic"/>
              </a:rPr>
              <a:t>προσωπικού, νέων  γεωγραφικών περιοχών, </a:t>
            </a:r>
            <a:r>
              <a:rPr sz="1400" dirty="0">
                <a:latin typeface="Century Gothic"/>
                <a:cs typeface="Century Gothic"/>
              </a:rPr>
              <a:t>νέων ιδρυμάτων</a:t>
            </a:r>
            <a:r>
              <a:rPr sz="1400" spc="-140" dirty="0">
                <a:latin typeface="Century Gothic"/>
                <a:cs typeface="Century Gothic"/>
              </a:rPr>
              <a:t> </a:t>
            </a:r>
            <a:r>
              <a:rPr sz="1400" spc="-10" dirty="0">
                <a:latin typeface="Century Gothic"/>
                <a:cs typeface="Century Gothic"/>
              </a:rPr>
              <a:t>κ.λ.π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3. ΑΝΤΙΚΤΥΠΟ ΚΑΙ ΔΙΑΔΟΣΗ</a:t>
            </a:r>
            <a:r>
              <a:rPr sz="1400" b="1" spc="-1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ΣΧΕΔΙΟΥ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400" dirty="0">
                <a:latin typeface="Century Gothic"/>
                <a:cs typeface="Century Gothic"/>
              </a:rPr>
              <a:t>Κάθε ίδρυμα </a:t>
            </a:r>
            <a:r>
              <a:rPr sz="1400" spc="-5" dirty="0">
                <a:latin typeface="Century Gothic"/>
                <a:cs typeface="Century Gothic"/>
              </a:rPr>
              <a:t>αναμένεται ότι έχει </a:t>
            </a:r>
            <a:r>
              <a:rPr sz="1400" spc="5" dirty="0">
                <a:latin typeface="Century Gothic"/>
                <a:cs typeface="Century Gothic"/>
              </a:rPr>
              <a:t>μια </a:t>
            </a:r>
            <a:r>
              <a:rPr sz="1400" dirty="0">
                <a:latin typeface="Century Gothic"/>
                <a:cs typeface="Century Gothic"/>
              </a:rPr>
              <a:t>σαφή στρατηγική και τα απαραίτητα εργαλεία </a:t>
            </a:r>
            <a:r>
              <a:rPr sz="1400" spc="5" dirty="0">
                <a:latin typeface="Century Gothic"/>
                <a:cs typeface="Century Gothic"/>
              </a:rPr>
              <a:t>για </a:t>
            </a:r>
            <a:r>
              <a:rPr sz="1400" dirty="0">
                <a:latin typeface="Century Gothic"/>
                <a:cs typeface="Century Gothic"/>
              </a:rPr>
              <a:t>την</a:t>
            </a:r>
            <a:r>
              <a:rPr sz="1400" spc="-24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προώθηση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Century Gothic"/>
                <a:cs typeface="Century Gothic"/>
              </a:rPr>
              <a:t>των </a:t>
            </a:r>
            <a:r>
              <a:rPr sz="1400" spc="-5" dirty="0">
                <a:latin typeface="Century Gothic"/>
                <a:cs typeface="Century Gothic"/>
              </a:rPr>
              <a:t>δραστηριοτήτων </a:t>
            </a:r>
            <a:r>
              <a:rPr sz="1400" dirty="0">
                <a:latin typeface="Century Gothic"/>
                <a:cs typeface="Century Gothic"/>
              </a:rPr>
              <a:t>του </a:t>
            </a:r>
            <a:r>
              <a:rPr sz="1400" spc="-5" dirty="0">
                <a:latin typeface="Century Gothic"/>
                <a:cs typeface="Century Gothic"/>
              </a:rPr>
              <a:t>προγράμματος </a:t>
            </a:r>
            <a:r>
              <a:rPr sz="1400" dirty="0">
                <a:latin typeface="Century Gothic"/>
                <a:cs typeface="Century Gothic"/>
              </a:rPr>
              <a:t>και των </a:t>
            </a:r>
            <a:r>
              <a:rPr sz="1400" spc="-5" dirty="0">
                <a:latin typeface="Century Gothic"/>
                <a:cs typeface="Century Gothic"/>
              </a:rPr>
              <a:t>αποτελεσμάτων</a:t>
            </a:r>
            <a:r>
              <a:rPr sz="1400" spc="-10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του.</a:t>
            </a:r>
            <a:endParaRPr sz="1400">
              <a:latin typeface="Century Gothic"/>
              <a:cs typeface="Century Gothic"/>
            </a:endParaRPr>
          </a:p>
          <a:p>
            <a:pPr marL="355600" marR="565150" indent="-343535">
              <a:lnSpc>
                <a:spcPct val="100000"/>
              </a:lnSpc>
              <a:spcBef>
                <a:spcPts val="335"/>
              </a:spcBef>
              <a:buFont typeface="Wingdings"/>
              <a:buChar char=""/>
              <a:tabLst>
                <a:tab pos="355600" algn="l"/>
                <a:tab pos="356235" algn="l"/>
              </a:tabLst>
            </a:pPr>
            <a:r>
              <a:rPr sz="1400" dirty="0">
                <a:latin typeface="Century Gothic"/>
                <a:cs typeface="Century Gothic"/>
              </a:rPr>
              <a:t>Κατά τη διάρκεια του σχεδιασμού των δραστηριοτήτων </a:t>
            </a:r>
            <a:r>
              <a:rPr sz="1400" spc="-5" dirty="0">
                <a:latin typeface="Century Gothic"/>
                <a:cs typeface="Century Gothic"/>
              </a:rPr>
              <a:t>λαμβάνονται </a:t>
            </a:r>
            <a:r>
              <a:rPr sz="1400" dirty="0">
                <a:latin typeface="Century Gothic"/>
                <a:cs typeface="Century Gothic"/>
              </a:rPr>
              <a:t>υπόψη οι ανάγκες του  </a:t>
            </a:r>
            <a:r>
              <a:rPr sz="1400" spc="-5" dirty="0">
                <a:latin typeface="Century Gothic"/>
                <a:cs typeface="Century Gothic"/>
              </a:rPr>
              <a:t>οργανισμού </a:t>
            </a:r>
            <a:r>
              <a:rPr sz="1400" dirty="0">
                <a:latin typeface="Century Gothic"/>
                <a:cs typeface="Century Gothic"/>
              </a:rPr>
              <a:t>ούτως </a:t>
            </a:r>
            <a:r>
              <a:rPr sz="1400" spc="-5" dirty="0">
                <a:latin typeface="Century Gothic"/>
                <a:cs typeface="Century Gothic"/>
              </a:rPr>
              <a:t>ώστε </a:t>
            </a:r>
            <a:r>
              <a:rPr sz="1400" spc="5" dirty="0">
                <a:latin typeface="Century Gothic"/>
                <a:cs typeface="Century Gothic"/>
              </a:rPr>
              <a:t>να </a:t>
            </a:r>
            <a:r>
              <a:rPr sz="1400" dirty="0">
                <a:latin typeface="Century Gothic"/>
                <a:cs typeface="Century Gothic"/>
              </a:rPr>
              <a:t>συνάδουν </a:t>
            </a:r>
            <a:r>
              <a:rPr sz="1400" spc="-5" dirty="0">
                <a:latin typeface="Century Gothic"/>
                <a:cs typeface="Century Gothic"/>
              </a:rPr>
              <a:t>με </a:t>
            </a:r>
            <a:r>
              <a:rPr sz="1400" dirty="0">
                <a:latin typeface="Century Gothic"/>
                <a:cs typeface="Century Gothic"/>
              </a:rPr>
              <a:t>τη </a:t>
            </a:r>
            <a:r>
              <a:rPr sz="1400" spc="-5" dirty="0">
                <a:latin typeface="Century Gothic"/>
                <a:cs typeface="Century Gothic"/>
              </a:rPr>
              <a:t>φιλοσοφία </a:t>
            </a:r>
            <a:r>
              <a:rPr sz="1400" dirty="0">
                <a:latin typeface="Century Gothic"/>
                <a:cs typeface="Century Gothic"/>
              </a:rPr>
              <a:t>του</a:t>
            </a:r>
            <a:r>
              <a:rPr sz="1400" spc="-14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Ιδρύματος</a:t>
            </a:r>
            <a:endParaRPr sz="1400">
              <a:latin typeface="Century Gothic"/>
              <a:cs typeface="Century Gothic"/>
            </a:endParaRPr>
          </a:p>
          <a:p>
            <a:pPr marL="355600" marR="59690" indent="-343535">
              <a:lnSpc>
                <a:spcPct val="100000"/>
              </a:lnSpc>
              <a:spcBef>
                <a:spcPts val="345"/>
              </a:spcBef>
              <a:buFont typeface="Wingdings"/>
              <a:buChar char=""/>
              <a:tabLst>
                <a:tab pos="355600" algn="l"/>
                <a:tab pos="356235" algn="l"/>
              </a:tabLst>
            </a:pP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Αναμένεται ότι το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γραφείο Erasmus βρίσκεται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σε στενή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συνεργασία και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συνεχή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ανατροφοδότηση  με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τη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διεύθυνση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του οργανισμού (Πρυτανεία </a:t>
            </a:r>
            <a:r>
              <a:rPr sz="1400" b="1" i="1" spc="-5" dirty="0">
                <a:solidFill>
                  <a:srgbClr val="30859C"/>
                </a:solidFill>
                <a:latin typeface="Century Gothic"/>
                <a:cs typeface="Century Gothic"/>
              </a:rPr>
              <a:t>και</a:t>
            </a:r>
            <a:r>
              <a:rPr sz="1400" b="1" i="1" spc="-114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i="1" dirty="0">
                <a:solidFill>
                  <a:srgbClr val="30859C"/>
                </a:solidFill>
                <a:latin typeface="Century Gothic"/>
                <a:cs typeface="Century Gothic"/>
              </a:rPr>
              <a:t>Διοίκηση)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8761" y="563067"/>
            <a:ext cx="73336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2. Ανάπτυξη των Δραστηριοτήτων </a:t>
            </a:r>
            <a:r>
              <a:rPr sz="2400" dirty="0"/>
              <a:t>-</a:t>
            </a:r>
            <a:r>
              <a:rPr sz="2400" spc="70" dirty="0"/>
              <a:t> </a:t>
            </a:r>
            <a:r>
              <a:rPr sz="2400" spc="-5" dirty="0"/>
              <a:t>Development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02437" y="1180922"/>
            <a:ext cx="8532495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100"/>
              </a:spcBef>
            </a:pP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Βασίζεται στην άρτια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οργάνωση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του Γραφείου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Erasmus και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στα διαφανή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κριτήρια</a:t>
            </a:r>
            <a:r>
              <a:rPr sz="1500" b="1" spc="-2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και</a:t>
            </a:r>
            <a:endParaRPr sz="1500">
              <a:latin typeface="Century Gothic"/>
              <a:cs typeface="Century Gothic"/>
            </a:endParaRPr>
          </a:p>
          <a:p>
            <a:pPr marL="12700">
              <a:lnSpc>
                <a:spcPts val="1620"/>
              </a:lnSpc>
            </a:pP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εσωτερικές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 διαδικασίες.</a:t>
            </a:r>
            <a:endParaRPr sz="1500">
              <a:latin typeface="Century Gothic"/>
              <a:cs typeface="Century Gothic"/>
            </a:endParaRPr>
          </a:p>
          <a:p>
            <a:pPr marL="12700" marR="662305">
              <a:lnSpc>
                <a:spcPct val="80000"/>
              </a:lnSpc>
              <a:spcBef>
                <a:spcPts val="360"/>
              </a:spcBef>
            </a:pP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To μεγαλύτερο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εργαλείο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διαφάνειας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είναι η ιστοσελίδα ενός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οργανισμού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καθώς και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οι  αποφάσεις που λαμβάνονται βάσει προκαθορισμένων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κριτηρίων και</a:t>
            </a:r>
            <a:r>
              <a:rPr sz="1500" b="1" spc="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εσωτερικών</a:t>
            </a:r>
            <a:endParaRPr sz="1500">
              <a:latin typeface="Century Gothic"/>
              <a:cs typeface="Century Gothic"/>
            </a:endParaRPr>
          </a:p>
          <a:p>
            <a:pPr marL="12700">
              <a:lnSpc>
                <a:spcPts val="1435"/>
              </a:lnSpc>
            </a:pP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διαδικασιών:</a:t>
            </a:r>
            <a:endParaRPr sz="1500">
              <a:latin typeface="Century Gothic"/>
              <a:cs typeface="Century Gothic"/>
            </a:endParaRPr>
          </a:p>
          <a:p>
            <a:pPr marL="355600" indent="-342900">
              <a:lnSpc>
                <a:spcPts val="179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Προσκλήσεις </a:t>
            </a:r>
            <a:r>
              <a:rPr sz="1500" spc="-5" dirty="0">
                <a:latin typeface="Century Gothic"/>
                <a:cs typeface="Century Gothic"/>
              </a:rPr>
              <a:t>υποβολής αίτησης (Calls </a:t>
            </a:r>
            <a:r>
              <a:rPr sz="1500" dirty="0">
                <a:latin typeface="Century Gothic"/>
                <a:cs typeface="Century Gothic"/>
              </a:rPr>
              <a:t>for</a:t>
            </a:r>
            <a:r>
              <a:rPr sz="1500" spc="-35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participation)</a:t>
            </a:r>
            <a:endParaRPr sz="15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spc="-5" dirty="0">
                <a:latin typeface="Century Gothic"/>
                <a:cs typeface="Century Gothic"/>
              </a:rPr>
              <a:t>Οι </a:t>
            </a:r>
            <a:r>
              <a:rPr sz="1500" dirty="0">
                <a:latin typeface="Century Gothic"/>
                <a:cs typeface="Century Gothic"/>
              </a:rPr>
              <a:t>διαδικασίες </a:t>
            </a:r>
            <a:r>
              <a:rPr sz="1500" spc="-5" dirty="0">
                <a:latin typeface="Century Gothic"/>
                <a:cs typeface="Century Gothic"/>
              </a:rPr>
              <a:t>συμμετοχής </a:t>
            </a:r>
            <a:r>
              <a:rPr sz="1500" dirty="0">
                <a:latin typeface="Century Gothic"/>
                <a:cs typeface="Century Gothic"/>
              </a:rPr>
              <a:t>πριν, κατά τη διάρκεια και </a:t>
            </a:r>
            <a:r>
              <a:rPr sz="1500" spc="-5" dirty="0">
                <a:latin typeface="Century Gothic"/>
                <a:cs typeface="Century Gothic"/>
              </a:rPr>
              <a:t>μετά την</a:t>
            </a:r>
            <a:r>
              <a:rPr sz="1500" spc="-125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κινητικότητα</a:t>
            </a:r>
            <a:endParaRPr sz="1500">
              <a:latin typeface="Century Gothic"/>
              <a:cs typeface="Century Gothic"/>
            </a:endParaRPr>
          </a:p>
          <a:p>
            <a:pPr marL="355600" marR="163195" indent="-342900">
              <a:lnSpc>
                <a:spcPct val="8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Κριτήρια επιλεξιμότητας/Selection Criteria </a:t>
            </a:r>
            <a:r>
              <a:rPr sz="1500" spc="-5" dirty="0">
                <a:latin typeface="Century Gothic"/>
                <a:cs typeface="Century Gothic"/>
              </a:rPr>
              <a:t>(διαφανή, </a:t>
            </a:r>
            <a:r>
              <a:rPr sz="1500" dirty="0">
                <a:latin typeface="Century Gothic"/>
                <a:cs typeface="Century Gothic"/>
              </a:rPr>
              <a:t>δίκαια και </a:t>
            </a:r>
            <a:r>
              <a:rPr sz="1500" spc="-5" dirty="0">
                <a:latin typeface="Century Gothic"/>
                <a:cs typeface="Century Gothic"/>
              </a:rPr>
              <a:t>παρέχουν </a:t>
            </a:r>
            <a:r>
              <a:rPr sz="1500" dirty="0">
                <a:latin typeface="Century Gothic"/>
                <a:cs typeface="Century Gothic"/>
              </a:rPr>
              <a:t>ίσες ευκαιρίες  </a:t>
            </a:r>
            <a:r>
              <a:rPr sz="1500" spc="-5" dirty="0">
                <a:latin typeface="Century Gothic"/>
                <a:cs typeface="Century Gothic"/>
              </a:rPr>
              <a:t>συμμετοχής </a:t>
            </a:r>
            <a:r>
              <a:rPr sz="1500" dirty="0">
                <a:latin typeface="Century Gothic"/>
                <a:cs typeface="Century Gothic"/>
              </a:rPr>
              <a:t>– ίση </a:t>
            </a:r>
            <a:r>
              <a:rPr sz="1500" spc="-5" dirty="0">
                <a:latin typeface="Century Gothic"/>
                <a:cs typeface="Century Gothic"/>
              </a:rPr>
              <a:t>πρόσβαση). Eπιλογή </a:t>
            </a:r>
            <a:r>
              <a:rPr sz="1500" dirty="0">
                <a:latin typeface="Century Gothic"/>
                <a:cs typeface="Century Gothic"/>
              </a:rPr>
              <a:t>συμμετεχόντων </a:t>
            </a:r>
            <a:r>
              <a:rPr sz="1500" spc="-5" dirty="0">
                <a:latin typeface="Century Gothic"/>
                <a:cs typeface="Century Gothic"/>
              </a:rPr>
              <a:t>MONO βάσει προκαθορισμένων  </a:t>
            </a:r>
            <a:r>
              <a:rPr sz="1500" dirty="0">
                <a:latin typeface="Century Gothic"/>
                <a:cs typeface="Century Gothic"/>
              </a:rPr>
              <a:t>κριτηρίων</a:t>
            </a:r>
            <a:endParaRPr sz="15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spc="-5" dirty="0">
                <a:latin typeface="Century Gothic"/>
                <a:cs typeface="Century Gothic"/>
              </a:rPr>
              <a:t>Kατάρτιση καταλόγου αναπληρωματικών</a:t>
            </a:r>
            <a:r>
              <a:rPr sz="1500" spc="-10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συμμετεχόντων</a:t>
            </a:r>
            <a:endParaRPr sz="1500">
              <a:latin typeface="Century Gothic"/>
              <a:cs typeface="Century Gothic"/>
            </a:endParaRPr>
          </a:p>
          <a:p>
            <a:pPr marL="355600" marR="1189990" indent="-342900">
              <a:lnSpc>
                <a:spcPct val="80100"/>
              </a:lnSpc>
              <a:spcBef>
                <a:spcPts val="3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Η ιστοσελίδα του οργανισμού αναμένεται </a:t>
            </a:r>
            <a:r>
              <a:rPr sz="1500" spc="5" dirty="0">
                <a:latin typeface="Century Gothic"/>
                <a:cs typeface="Century Gothic"/>
              </a:rPr>
              <a:t>να </a:t>
            </a:r>
            <a:r>
              <a:rPr sz="1500" dirty="0">
                <a:latin typeface="Century Gothic"/>
                <a:cs typeface="Century Gothic"/>
              </a:rPr>
              <a:t>είναι φιλική </a:t>
            </a:r>
            <a:r>
              <a:rPr sz="1500" spc="-5" dirty="0">
                <a:latin typeface="Century Gothic"/>
                <a:cs typeface="Century Gothic"/>
              </a:rPr>
              <a:t>ως προς </a:t>
            </a:r>
            <a:r>
              <a:rPr sz="1500" dirty="0">
                <a:latin typeface="Century Gothic"/>
                <a:cs typeface="Century Gothic"/>
              </a:rPr>
              <a:t>τη χρήση,  επικαιροποιημένη και </a:t>
            </a:r>
            <a:r>
              <a:rPr sz="1500" spc="5" dirty="0">
                <a:latin typeface="Century Gothic"/>
                <a:cs typeface="Century Gothic"/>
              </a:rPr>
              <a:t>να </a:t>
            </a:r>
            <a:r>
              <a:rPr sz="1500" spc="-5" dirty="0">
                <a:latin typeface="Century Gothic"/>
                <a:cs typeface="Century Gothic"/>
              </a:rPr>
              <a:t>ανταποκρίνεται πλήρως </a:t>
            </a:r>
            <a:r>
              <a:rPr sz="1500" dirty="0">
                <a:latin typeface="Century Gothic"/>
                <a:cs typeface="Century Gothic"/>
              </a:rPr>
              <a:t>στις </a:t>
            </a:r>
            <a:r>
              <a:rPr sz="1500" spc="-5" dirty="0">
                <a:latin typeface="Century Gothic"/>
                <a:cs typeface="Century Gothic"/>
              </a:rPr>
              <a:t>ανάγκες  σπουδαστών/προσωπικού, </a:t>
            </a:r>
            <a:r>
              <a:rPr sz="1500" dirty="0">
                <a:latin typeface="Century Gothic"/>
                <a:cs typeface="Century Gothic"/>
              </a:rPr>
              <a:t>εισερχομένων και</a:t>
            </a:r>
            <a:r>
              <a:rPr sz="1500" spc="-55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εξερχομένων</a:t>
            </a:r>
            <a:endParaRPr sz="1500">
              <a:latin typeface="Century Gothic"/>
              <a:cs typeface="Century Gothic"/>
            </a:endParaRPr>
          </a:p>
          <a:p>
            <a:pPr marL="355600" marR="5080" indent="-342900">
              <a:lnSpc>
                <a:spcPts val="1440"/>
              </a:lnSpc>
              <a:spcBef>
                <a:spcPts val="3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Τα ΜΚΔ του οργανισμού </a:t>
            </a:r>
            <a:r>
              <a:rPr sz="1500" spc="-5" dirty="0">
                <a:latin typeface="Century Gothic"/>
                <a:cs typeface="Century Gothic"/>
              </a:rPr>
              <a:t>δρουν υποστηρικτικά </a:t>
            </a:r>
            <a:r>
              <a:rPr sz="1500" dirty="0">
                <a:latin typeface="Century Gothic"/>
                <a:cs typeface="Century Gothic"/>
              </a:rPr>
              <a:t>στη </a:t>
            </a:r>
            <a:r>
              <a:rPr sz="1500" spc="-5" dirty="0">
                <a:latin typeface="Century Gothic"/>
                <a:cs typeface="Century Gothic"/>
              </a:rPr>
              <a:t>διάδοση και </a:t>
            </a:r>
            <a:r>
              <a:rPr sz="1500" dirty="0">
                <a:latin typeface="Century Gothic"/>
                <a:cs typeface="Century Gothic"/>
              </a:rPr>
              <a:t>διαχείριση του </a:t>
            </a:r>
            <a:r>
              <a:rPr sz="1500" spc="-5" dirty="0">
                <a:latin typeface="Century Gothic"/>
                <a:cs typeface="Century Gothic"/>
              </a:rPr>
              <a:t>σχεδίου(δεν  </a:t>
            </a:r>
            <a:r>
              <a:rPr sz="1500" dirty="0">
                <a:latin typeface="Century Gothic"/>
                <a:cs typeface="Century Gothic"/>
              </a:rPr>
              <a:t>αντικαθιστούν </a:t>
            </a:r>
            <a:r>
              <a:rPr sz="1500" spc="-5" dirty="0">
                <a:latin typeface="Century Gothic"/>
                <a:cs typeface="Century Gothic"/>
              </a:rPr>
              <a:t>την υποχρέωση </a:t>
            </a:r>
            <a:r>
              <a:rPr sz="1500" dirty="0">
                <a:latin typeface="Century Gothic"/>
                <a:cs typeface="Century Gothic"/>
              </a:rPr>
              <a:t>για διαφανή κριτήρια και</a:t>
            </a:r>
            <a:r>
              <a:rPr sz="1500" spc="-114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διαδικασίες)</a:t>
            </a:r>
            <a:endParaRPr sz="15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Century Gothic"/>
                <a:cs typeface="Century Gothic"/>
              </a:rPr>
              <a:t>Στοιχεία επικοινωνίας του Γραφείου </a:t>
            </a:r>
            <a:r>
              <a:rPr sz="1500" spc="-5" dirty="0">
                <a:latin typeface="Century Gothic"/>
                <a:cs typeface="Century Gothic"/>
              </a:rPr>
              <a:t>ERASMUS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ανακοινωμένα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και</a:t>
            </a:r>
            <a:r>
              <a:rPr sz="1500" b="1" spc="-9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επικαιροποιημένα</a:t>
            </a:r>
            <a:endParaRPr sz="15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Century Gothic"/>
                <a:cs typeface="Century Gothic"/>
              </a:rPr>
              <a:t>→ Aναρτημένη πολιτική για </a:t>
            </a:r>
            <a:r>
              <a:rPr sz="1500" spc="-5" dirty="0">
                <a:latin typeface="Century Gothic"/>
                <a:cs typeface="Century Gothic"/>
              </a:rPr>
              <a:t>συμμετοχή Ατόμων </a:t>
            </a:r>
            <a:r>
              <a:rPr sz="1500" dirty="0">
                <a:latin typeface="Century Gothic"/>
                <a:cs typeface="Century Gothic"/>
              </a:rPr>
              <a:t>με</a:t>
            </a:r>
            <a:r>
              <a:rPr sz="1500" spc="-95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αναπηρία</a:t>
            </a:r>
            <a:endParaRPr sz="15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dirty="0">
                <a:latin typeface="Century Gothic"/>
                <a:cs typeface="Century Gothic"/>
              </a:rPr>
              <a:t>→ Αναρτημένη Διαδικασία </a:t>
            </a:r>
            <a:r>
              <a:rPr sz="1500" spc="-5" dirty="0">
                <a:latin typeface="Century Gothic"/>
                <a:cs typeface="Century Gothic"/>
              </a:rPr>
              <a:t>υποβολής</a:t>
            </a:r>
            <a:r>
              <a:rPr sz="1500" spc="-75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παράπονου</a:t>
            </a:r>
            <a:endParaRPr sz="1500">
              <a:latin typeface="Century Gothic"/>
              <a:cs typeface="Century Gothic"/>
            </a:endParaRPr>
          </a:p>
          <a:p>
            <a:pPr marL="12700" marR="417195">
              <a:lnSpc>
                <a:spcPct val="80000"/>
              </a:lnSpc>
              <a:spcBef>
                <a:spcPts val="370"/>
              </a:spcBef>
            </a:pP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Ανάγκη σύστασης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Επιτροπής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Erasmus (Erasmus </a:t>
            </a:r>
            <a:r>
              <a:rPr sz="15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Committee)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και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ανάθεσης καθηκόντων  </a:t>
            </a:r>
            <a:r>
              <a:rPr sz="1500" b="1" dirty="0">
                <a:solidFill>
                  <a:srgbClr val="30859C"/>
                </a:solidFill>
                <a:latin typeface="Century Gothic"/>
                <a:cs typeface="Century Gothic"/>
              </a:rPr>
              <a:t>στους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Erasmus Academic</a:t>
            </a:r>
            <a:r>
              <a:rPr sz="1500" b="1" spc="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Coordinators.</a:t>
            </a:r>
            <a:endParaRPr sz="1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4541" y="391109"/>
            <a:ext cx="669353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48510" marR="5080" indent="-203644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Επιλέξιμοι </a:t>
            </a:r>
            <a:r>
              <a:rPr spc="-10" dirty="0"/>
              <a:t>οργανισμοί </a:t>
            </a:r>
            <a:r>
              <a:rPr spc="-5" dirty="0"/>
              <a:t>για </a:t>
            </a:r>
            <a:r>
              <a:rPr spc="-10" dirty="0"/>
              <a:t>κινητικότητες  </a:t>
            </a:r>
            <a:r>
              <a:rPr spc="-15" dirty="0"/>
              <a:t>ΚΑ103 </a:t>
            </a:r>
            <a:r>
              <a:rPr spc="-5" dirty="0"/>
              <a:t>&amp;</a:t>
            </a:r>
            <a:r>
              <a:rPr spc="20" dirty="0"/>
              <a:t> </a:t>
            </a:r>
            <a:r>
              <a:rPr spc="-10" dirty="0"/>
              <a:t>ΚΑ107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37259" y="1406397"/>
          <a:ext cx="7272653" cy="4248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5255"/>
                <a:gridCol w="1363345"/>
                <a:gridCol w="1405254"/>
                <a:gridCol w="1658620"/>
                <a:gridCol w="1440179"/>
              </a:tblGrid>
              <a:tr h="851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 marR="226060" algn="ctr">
                        <a:lnSpc>
                          <a:spcPct val="98300"/>
                        </a:lnSpc>
                        <a:spcBef>
                          <a:spcPts val="1215"/>
                        </a:spcBef>
                      </a:pPr>
                      <a:r>
                        <a:rPr sz="1200" dirty="0">
                          <a:latin typeface="Arial Narrow"/>
                          <a:cs typeface="Arial Narrow"/>
                        </a:rPr>
                        <a:t>Student</a:t>
                      </a:r>
                      <a:r>
                        <a:rPr sz="1200" spc="-9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mobility 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for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studies  (SMS)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154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75895" marR="155575" indent="-508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Narrow"/>
                          <a:cs typeface="Arial Narrow"/>
                        </a:rPr>
                        <a:t>Student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mobility</a:t>
                      </a:r>
                      <a:r>
                        <a:rPr sz="1200" spc="-9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for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traineeships</a:t>
                      </a:r>
                      <a:r>
                        <a:rPr sz="12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(SMP)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22275" marR="368935" indent="-3556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Staff mobility</a:t>
                      </a:r>
                      <a:r>
                        <a:rPr sz="12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for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teaching</a:t>
                      </a:r>
                      <a:r>
                        <a:rPr sz="12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15" dirty="0">
                          <a:latin typeface="Arial Narrow"/>
                          <a:cs typeface="Arial Narrow"/>
                        </a:rPr>
                        <a:t>(STA)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42265" marR="260985" indent="-6604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Staff mobility</a:t>
                      </a:r>
                      <a:r>
                        <a:rPr sz="12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for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training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(STT)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16940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454025" marR="103505" indent="-33845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Sending organisation  can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be…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R="10668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35" marR="14859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02870" marR="297815" indent="12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sz="1200" i="1" spc="-5" dirty="0">
                          <a:latin typeface="Arial Narrow"/>
                          <a:cs typeface="Arial Narrow"/>
                        </a:rPr>
                        <a:t>Or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  <a:p>
                      <a:pPr marL="102870" marR="192405" indent="12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 public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private  organisation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35" marR="18288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2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54025" marR="60325" indent="-38290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Receiving organisation  can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be…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R="10668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2235" marR="167005" indent="127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Narrow"/>
                          <a:cs typeface="Arial Narrow"/>
                        </a:rPr>
                        <a:t>Programme or  Partner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  </a:t>
                      </a:r>
                      <a:r>
                        <a:rPr sz="1200" i="1" dirty="0">
                          <a:latin typeface="Arial Narrow"/>
                          <a:cs typeface="Arial Narrow"/>
                        </a:rPr>
                        <a:t>or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  <a:p>
                      <a:pPr marL="102235" marR="409575" indent="12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 Partner</a:t>
                      </a:r>
                      <a:r>
                        <a:rPr sz="1200" spc="-6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  public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private  organisation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2870" marR="297815" indent="127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2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Partner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02870" marR="201930" indent="12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 Partner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HEI  </a:t>
                      </a:r>
                      <a:r>
                        <a:rPr sz="1200" i="1" dirty="0">
                          <a:latin typeface="Arial Narrow"/>
                          <a:cs typeface="Arial Narrow"/>
                        </a:rPr>
                        <a:t>or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  <a:p>
                      <a:pPr marL="142875" marR="212090" indent="-1905">
                        <a:lnSpc>
                          <a:spcPct val="100000"/>
                        </a:lnSpc>
                      </a:pPr>
                      <a:r>
                        <a:rPr sz="12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 Narrow"/>
                          <a:cs typeface="Arial Narrow"/>
                        </a:rPr>
                        <a:t>Programme </a:t>
                      </a:r>
                      <a:r>
                        <a:rPr sz="1200" b="1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 Narrow"/>
                          <a:cs typeface="Arial Narrow"/>
                        </a:rPr>
                        <a:t>Country</a:t>
                      </a:r>
                      <a:r>
                        <a:rPr sz="1200" b="1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10" dirty="0">
                          <a:latin typeface="Arial Narrow"/>
                          <a:cs typeface="Arial Narrow"/>
                        </a:rPr>
                        <a:t>public </a:t>
                      </a:r>
                      <a:r>
                        <a:rPr sz="1200" dirty="0">
                          <a:latin typeface="Arial Narrow"/>
                          <a:cs typeface="Arial Narrow"/>
                        </a:rPr>
                        <a:t>or  </a:t>
                      </a:r>
                      <a:r>
                        <a:rPr sz="1200" spc="-5" dirty="0">
                          <a:latin typeface="Arial Narrow"/>
                          <a:cs typeface="Arial Narrow"/>
                        </a:rPr>
                        <a:t>private</a:t>
                      </a:r>
                      <a:r>
                        <a:rPr sz="12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200" spc="-15" dirty="0">
                          <a:latin typeface="Arial Narrow"/>
                          <a:cs typeface="Arial Narrow"/>
                        </a:rPr>
                        <a:t>organisation</a:t>
                      </a:r>
                      <a:endParaRPr sz="1200">
                        <a:latin typeface="Arial Narrow"/>
                        <a:cs typeface="Arial Narrow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386" y="439039"/>
            <a:ext cx="71774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3. Εφαρμογή του </a:t>
            </a:r>
            <a:r>
              <a:rPr sz="2400" dirty="0"/>
              <a:t>σχεδίου - Implementation</a:t>
            </a:r>
            <a:r>
              <a:rPr sz="2400" spc="-5" dirty="0"/>
              <a:t> (1/2)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58267" y="962101"/>
            <a:ext cx="8424545" cy="4999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14"/>
              </a:lnSpc>
              <a:spcBef>
                <a:spcPts val="95"/>
              </a:spcBef>
            </a:pP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Πριν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την</a:t>
            </a:r>
            <a:r>
              <a:rPr sz="1600" b="1" spc="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</a:t>
            </a:r>
            <a:endParaRPr sz="1600">
              <a:latin typeface="Century Gothic"/>
              <a:cs typeface="Century Gothic"/>
            </a:endParaRPr>
          </a:p>
          <a:p>
            <a:pPr marL="12700" marR="79375">
              <a:lnSpc>
                <a:spcPct val="80000"/>
              </a:lnSpc>
              <a:spcBef>
                <a:spcPts val="380"/>
              </a:spcBef>
            </a:pPr>
            <a:r>
              <a:rPr sz="1600" spc="-15" dirty="0">
                <a:latin typeface="Century Gothic"/>
                <a:cs typeface="Century Gothic"/>
              </a:rPr>
              <a:t>Τα </a:t>
            </a:r>
            <a:r>
              <a:rPr sz="1600" spc="-10" dirty="0">
                <a:latin typeface="Century Gothic"/>
                <a:cs typeface="Century Gothic"/>
              </a:rPr>
              <a:t>απαραίτητα </a:t>
            </a:r>
            <a:r>
              <a:rPr sz="1600" spc="-5" dirty="0">
                <a:latin typeface="Century Gothic"/>
                <a:cs typeface="Century Gothic"/>
              </a:rPr>
              <a:t>έντυπα </a:t>
            </a:r>
            <a:r>
              <a:rPr sz="1600" dirty="0">
                <a:latin typeface="Century Gothic"/>
                <a:cs typeface="Century Gothic"/>
              </a:rPr>
              <a:t>είναι </a:t>
            </a:r>
            <a:r>
              <a:rPr sz="1600" spc="-10" dirty="0">
                <a:latin typeface="Century Gothic"/>
                <a:cs typeface="Century Gothic"/>
              </a:rPr>
              <a:t>υπογεγραμμένα από </a:t>
            </a:r>
            <a:r>
              <a:rPr sz="1600" spc="-5" dirty="0">
                <a:latin typeface="Century Gothic"/>
                <a:cs typeface="Century Gothic"/>
              </a:rPr>
              <a:t>όλα </a:t>
            </a:r>
            <a:r>
              <a:rPr sz="1600" spc="-10" dirty="0">
                <a:latin typeface="Century Gothic"/>
                <a:cs typeface="Century Gothic"/>
              </a:rPr>
              <a:t>τα </a:t>
            </a:r>
            <a:r>
              <a:rPr sz="1600" spc="-5" dirty="0">
                <a:latin typeface="Century Gothic"/>
                <a:cs typeface="Century Gothic"/>
              </a:rPr>
              <a:t>συμβαλλόμενα μέρη πριν </a:t>
            </a:r>
            <a:r>
              <a:rPr sz="1600" spc="-10" dirty="0">
                <a:latin typeface="Century Gothic"/>
                <a:cs typeface="Century Gothic"/>
              </a:rPr>
              <a:t>την  </a:t>
            </a:r>
            <a:r>
              <a:rPr sz="1600" spc="-5" dirty="0">
                <a:latin typeface="Century Gothic"/>
                <a:cs typeface="Century Gothic"/>
              </a:rPr>
              <a:t>έναρξη </a:t>
            </a:r>
            <a:r>
              <a:rPr sz="1600" spc="-10" dirty="0">
                <a:latin typeface="Century Gothic"/>
                <a:cs typeface="Century Gothic"/>
              </a:rPr>
              <a:t>της</a:t>
            </a:r>
            <a:r>
              <a:rPr sz="1600" spc="-20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κινητικότητας</a:t>
            </a:r>
            <a:endParaRPr sz="1600">
              <a:latin typeface="Century Gothic"/>
              <a:cs typeface="Century Gothic"/>
            </a:endParaRPr>
          </a:p>
          <a:p>
            <a:pPr marL="355600" indent="-342900">
              <a:lnSpc>
                <a:spcPts val="1720"/>
              </a:lnSpc>
              <a:spcBef>
                <a:spcPts val="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entury Gothic"/>
                <a:cs typeface="Century Gothic"/>
              </a:rPr>
              <a:t>Υπογεγραμμένη </a:t>
            </a:r>
            <a:r>
              <a:rPr sz="1600" b="1" spc="-5" dirty="0">
                <a:latin typeface="Century Gothic"/>
                <a:cs typeface="Century Gothic"/>
              </a:rPr>
              <a:t>Δι-ιδρυματική </a:t>
            </a:r>
            <a:r>
              <a:rPr sz="1600" b="1" spc="-10" dirty="0">
                <a:latin typeface="Century Gothic"/>
                <a:cs typeface="Century Gothic"/>
              </a:rPr>
              <a:t>Συμφωνία </a:t>
            </a:r>
            <a:r>
              <a:rPr sz="1600" b="1" spc="-5" dirty="0">
                <a:latin typeface="Century Gothic"/>
                <a:cs typeface="Century Gothic"/>
              </a:rPr>
              <a:t>- Inter institutional</a:t>
            </a:r>
            <a:r>
              <a:rPr sz="1600" b="1" spc="175" dirty="0">
                <a:latin typeface="Century Gothic"/>
                <a:cs typeface="Century Gothic"/>
              </a:rPr>
              <a:t> </a:t>
            </a:r>
            <a:r>
              <a:rPr sz="1600" b="1" spc="-10" dirty="0">
                <a:latin typeface="Century Gothic"/>
                <a:cs typeface="Century Gothic"/>
              </a:rPr>
              <a:t>Agreement</a:t>
            </a:r>
            <a:endParaRPr sz="1600">
              <a:latin typeface="Century Gothic"/>
              <a:cs typeface="Century Gothic"/>
            </a:endParaRPr>
          </a:p>
          <a:p>
            <a:pPr marL="355600">
              <a:lnSpc>
                <a:spcPts val="1720"/>
              </a:lnSpc>
            </a:pPr>
            <a:r>
              <a:rPr sz="1600" spc="-10" dirty="0">
                <a:latin typeface="Century Gothic"/>
                <a:cs typeface="Century Gothic"/>
              </a:rPr>
              <a:t>(υποχρεωτική </a:t>
            </a:r>
            <a:r>
              <a:rPr sz="1600" dirty="0">
                <a:latin typeface="Century Gothic"/>
                <a:cs typeface="Century Gothic"/>
              </a:rPr>
              <a:t>για </a:t>
            </a:r>
            <a:r>
              <a:rPr sz="1600" spc="-10" dirty="0">
                <a:latin typeface="Century Gothic"/>
                <a:cs typeface="Century Gothic"/>
              </a:rPr>
              <a:t>σπουδές SMS </a:t>
            </a:r>
            <a:r>
              <a:rPr sz="1600" spc="-5" dirty="0">
                <a:latin typeface="Century Gothic"/>
                <a:cs typeface="Century Gothic"/>
              </a:rPr>
              <a:t>και διδασκαλία</a:t>
            </a:r>
            <a:r>
              <a:rPr sz="1600" spc="85" dirty="0">
                <a:latin typeface="Century Gothic"/>
                <a:cs typeface="Century Gothic"/>
              </a:rPr>
              <a:t> </a:t>
            </a:r>
            <a:r>
              <a:rPr sz="1600" spc="-15" dirty="0">
                <a:latin typeface="Century Gothic"/>
                <a:cs typeface="Century Gothic"/>
              </a:rPr>
              <a:t>STA).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00" dirty="0">
                <a:latin typeface="Century Gothic"/>
                <a:cs typeface="Century Gothic"/>
              </a:rPr>
              <a:t>Για </a:t>
            </a:r>
            <a:r>
              <a:rPr sz="1600" spc="-10" dirty="0">
                <a:latin typeface="Century Gothic"/>
                <a:cs typeface="Century Gothic"/>
              </a:rPr>
              <a:t>την </a:t>
            </a:r>
            <a:r>
              <a:rPr sz="1600" b="1" spc="-15" dirty="0">
                <a:latin typeface="Century Gothic"/>
                <a:cs typeface="Century Gothic"/>
              </a:rPr>
              <a:t>ΚΑ103 </a:t>
            </a:r>
            <a:r>
              <a:rPr sz="1600" spc="-10" dirty="0">
                <a:latin typeface="Century Gothic"/>
                <a:cs typeface="Century Gothic"/>
              </a:rPr>
              <a:t>τα </a:t>
            </a:r>
            <a:r>
              <a:rPr sz="1600" spc="-5" dirty="0">
                <a:latin typeface="Century Gothic"/>
                <a:cs typeface="Century Gothic"/>
              </a:rPr>
              <a:t>συμβαλλόμενα ιδρύματα θα </a:t>
            </a:r>
            <a:r>
              <a:rPr sz="1600" spc="-10" dirty="0">
                <a:latin typeface="Century Gothic"/>
                <a:cs typeface="Century Gothic"/>
              </a:rPr>
              <a:t>πρέπει </a:t>
            </a:r>
            <a:r>
              <a:rPr sz="1600" spc="10" dirty="0">
                <a:latin typeface="Century Gothic"/>
                <a:cs typeface="Century Gothic"/>
              </a:rPr>
              <a:t>να </a:t>
            </a:r>
            <a:r>
              <a:rPr sz="1600" spc="-5" dirty="0">
                <a:latin typeface="Century Gothic"/>
                <a:cs typeface="Century Gothic"/>
              </a:rPr>
              <a:t>φέρουν Χάρτη</a:t>
            </a:r>
            <a:r>
              <a:rPr sz="1600" spc="10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Erasmus</a:t>
            </a:r>
            <a:endParaRPr sz="1600">
              <a:latin typeface="Century Gothic"/>
              <a:cs typeface="Century Gothic"/>
            </a:endParaRPr>
          </a:p>
          <a:p>
            <a:pPr marL="12700" marR="481330">
              <a:lnSpc>
                <a:spcPct val="79400"/>
              </a:lnSpc>
              <a:spcBef>
                <a:spcPts val="395"/>
              </a:spcBef>
            </a:pPr>
            <a:r>
              <a:rPr sz="1600" dirty="0">
                <a:latin typeface="Century Gothic"/>
                <a:cs typeface="Century Gothic"/>
              </a:rPr>
              <a:t>Για </a:t>
            </a:r>
            <a:r>
              <a:rPr sz="1600" spc="-10" dirty="0">
                <a:latin typeface="Century Gothic"/>
                <a:cs typeface="Century Gothic"/>
              </a:rPr>
              <a:t>την </a:t>
            </a:r>
            <a:r>
              <a:rPr sz="1600" b="1" spc="-15" dirty="0">
                <a:latin typeface="Century Gothic"/>
                <a:cs typeface="Century Gothic"/>
              </a:rPr>
              <a:t>ΚΑ107 </a:t>
            </a:r>
            <a:r>
              <a:rPr sz="1600" spc="-5" dirty="0">
                <a:latin typeface="Century Gothic"/>
                <a:cs typeface="Century Gothic"/>
              </a:rPr>
              <a:t>η </a:t>
            </a:r>
            <a:r>
              <a:rPr sz="1600" spc="-10" dirty="0">
                <a:latin typeface="Century Gothic"/>
                <a:cs typeface="Century Gothic"/>
              </a:rPr>
              <a:t>υπογραφή της </a:t>
            </a:r>
            <a:r>
              <a:rPr sz="1600" spc="-5" dirty="0">
                <a:latin typeface="Century Gothic"/>
                <a:cs typeface="Century Gothic"/>
              </a:rPr>
              <a:t>Διμερούς Συμφωνίας υποχρεώνει </a:t>
            </a:r>
            <a:r>
              <a:rPr sz="1600" spc="-10" dirty="0">
                <a:latin typeface="Century Gothic"/>
                <a:cs typeface="Century Gothic"/>
              </a:rPr>
              <a:t>τα </a:t>
            </a:r>
            <a:r>
              <a:rPr sz="1600" spc="-5" dirty="0">
                <a:latin typeface="Century Gothic"/>
                <a:cs typeface="Century Gothic"/>
              </a:rPr>
              <a:t>ιδρύματα </a:t>
            </a:r>
            <a:r>
              <a:rPr sz="1600" spc="-10" dirty="0">
                <a:latin typeface="Century Gothic"/>
                <a:cs typeface="Century Gothic"/>
              </a:rPr>
              <a:t>των  </a:t>
            </a:r>
            <a:r>
              <a:rPr sz="1600" spc="-5" dirty="0">
                <a:latin typeface="Century Gothic"/>
                <a:cs typeface="Century Gothic"/>
              </a:rPr>
              <a:t>Χωρών Εταίρων </a:t>
            </a:r>
            <a:r>
              <a:rPr sz="1600" spc="10" dirty="0">
                <a:latin typeface="Century Gothic"/>
                <a:cs typeface="Century Gothic"/>
              </a:rPr>
              <a:t>να </a:t>
            </a:r>
            <a:r>
              <a:rPr sz="1600" spc="-10" dirty="0">
                <a:latin typeface="Century Gothic"/>
                <a:cs typeface="Century Gothic"/>
              </a:rPr>
              <a:t>ακολουθούν </a:t>
            </a:r>
            <a:r>
              <a:rPr sz="1600" dirty="0">
                <a:latin typeface="Century Gothic"/>
                <a:cs typeface="Century Gothic"/>
              </a:rPr>
              <a:t>τις </a:t>
            </a:r>
            <a:r>
              <a:rPr sz="1600" spc="-10" dirty="0">
                <a:latin typeface="Century Gothic"/>
                <a:cs typeface="Century Gothic"/>
              </a:rPr>
              <a:t>αρχές του </a:t>
            </a:r>
            <a:r>
              <a:rPr sz="1600" spc="-5" dirty="0">
                <a:latin typeface="Century Gothic"/>
                <a:cs typeface="Century Gothic"/>
              </a:rPr>
              <a:t>Χάρτη</a:t>
            </a:r>
            <a:r>
              <a:rPr sz="1600" spc="3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Erasmus.</a:t>
            </a:r>
            <a:endParaRPr sz="1600">
              <a:latin typeface="Century Gothic"/>
              <a:cs typeface="Century Gothic"/>
            </a:endParaRPr>
          </a:p>
          <a:p>
            <a:pPr marL="12700" marR="655955">
              <a:lnSpc>
                <a:spcPts val="1540"/>
              </a:lnSpc>
              <a:spcBef>
                <a:spcPts val="380"/>
              </a:spcBef>
            </a:pP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Όλες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υφιστάμενες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Δι-ιδρυματικές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Συμφωνίες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συμπεριλαμβανομένης της 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Πρόσκλησης 2020,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βρίσκονται σε ισχύ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μέχρι και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την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ολοκλήρωση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των σχεδίων 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κινητικότητάς</a:t>
            </a:r>
            <a:r>
              <a:rPr sz="1600" b="1" spc="4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.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97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entury Gothic"/>
                <a:cs typeface="Century Gothic"/>
              </a:rPr>
              <a:t>Έντυπο </a:t>
            </a:r>
            <a:r>
              <a:rPr sz="1600" b="1" spc="-10" dirty="0">
                <a:latin typeface="Century Gothic"/>
                <a:cs typeface="Century Gothic"/>
              </a:rPr>
              <a:t>Συμφωνίας </a:t>
            </a:r>
            <a:r>
              <a:rPr sz="1600" b="1" spc="-5" dirty="0">
                <a:latin typeface="Century Gothic"/>
                <a:cs typeface="Century Gothic"/>
              </a:rPr>
              <a:t>Μάθησης </a:t>
            </a:r>
            <a:r>
              <a:rPr sz="1600" b="1" spc="-10" dirty="0">
                <a:latin typeface="Century Gothic"/>
                <a:cs typeface="Century Gothic"/>
              </a:rPr>
              <a:t>για </a:t>
            </a:r>
            <a:r>
              <a:rPr sz="1600" b="1" spc="-5" dirty="0">
                <a:latin typeface="Century Gothic"/>
                <a:cs typeface="Century Gothic"/>
              </a:rPr>
              <a:t>SMS/Learning </a:t>
            </a:r>
            <a:r>
              <a:rPr sz="1600" b="1" spc="-10" dirty="0">
                <a:latin typeface="Century Gothic"/>
                <a:cs typeface="Century Gothic"/>
              </a:rPr>
              <a:t>Agreement </a:t>
            </a:r>
            <a:r>
              <a:rPr sz="1600" spc="-5" dirty="0">
                <a:latin typeface="Century Gothic"/>
                <a:cs typeface="Century Gothic"/>
              </a:rPr>
              <a:t>και </a:t>
            </a:r>
            <a:r>
              <a:rPr sz="1600" dirty="0">
                <a:latin typeface="Century Gothic"/>
                <a:cs typeface="Century Gothic"/>
              </a:rPr>
              <a:t>ειδικά </a:t>
            </a:r>
            <a:r>
              <a:rPr sz="1600" spc="-10" dirty="0">
                <a:latin typeface="Century Gothic"/>
                <a:cs typeface="Century Gothic"/>
              </a:rPr>
              <a:t>τα </a:t>
            </a:r>
            <a:r>
              <a:rPr sz="1600" spc="-5" dirty="0">
                <a:latin typeface="Century Gothic"/>
                <a:cs typeface="Century Gothic"/>
              </a:rPr>
              <a:t>tables A &amp;  B </a:t>
            </a:r>
            <a:r>
              <a:rPr sz="1600" spc="-10" dirty="0">
                <a:latin typeface="Century Gothic"/>
                <a:cs typeface="Century Gothic"/>
              </a:rPr>
              <a:t>που αφορούν </a:t>
            </a:r>
            <a:r>
              <a:rPr sz="1600" spc="-5" dirty="0">
                <a:latin typeface="Century Gothic"/>
                <a:cs typeface="Century Gothic"/>
              </a:rPr>
              <a:t>στην </a:t>
            </a:r>
            <a:r>
              <a:rPr sz="1600" dirty="0">
                <a:latin typeface="Century Gothic"/>
                <a:cs typeface="Century Gothic"/>
              </a:rPr>
              <a:t>αντιστοιχία </a:t>
            </a:r>
            <a:r>
              <a:rPr sz="1600" spc="-10" dirty="0">
                <a:latin typeface="Century Gothic"/>
                <a:cs typeface="Century Gothic"/>
              </a:rPr>
              <a:t>των </a:t>
            </a:r>
            <a:r>
              <a:rPr sz="1600" spc="-5" dirty="0">
                <a:latin typeface="Century Gothic"/>
                <a:cs typeface="Century Gothic"/>
              </a:rPr>
              <a:t>μαθημάτων </a:t>
            </a:r>
            <a:r>
              <a:rPr sz="1600" spc="-20" dirty="0">
                <a:latin typeface="Century Gothic"/>
                <a:cs typeface="Century Gothic"/>
              </a:rPr>
              <a:t>(σε </a:t>
            </a:r>
            <a:r>
              <a:rPr sz="1600" dirty="0">
                <a:latin typeface="Century Gothic"/>
                <a:cs typeface="Century Gothic"/>
              </a:rPr>
              <a:t>συνεργασία </a:t>
            </a:r>
            <a:r>
              <a:rPr sz="1600" spc="-5" dirty="0">
                <a:latin typeface="Century Gothic"/>
                <a:cs typeface="Century Gothic"/>
              </a:rPr>
              <a:t>με τον/την  </a:t>
            </a:r>
            <a:r>
              <a:rPr sz="1600" dirty="0">
                <a:latin typeface="Century Gothic"/>
                <a:cs typeface="Century Gothic"/>
              </a:rPr>
              <a:t>συντονιστή/στρια </a:t>
            </a:r>
            <a:r>
              <a:rPr sz="1600" spc="-10" dirty="0">
                <a:latin typeface="Century Gothic"/>
                <a:cs typeface="Century Gothic"/>
              </a:rPr>
              <a:t>Erasmus του</a:t>
            </a:r>
            <a:r>
              <a:rPr sz="1600" spc="-5" dirty="0">
                <a:latin typeface="Century Gothic"/>
                <a:cs typeface="Century Gothic"/>
              </a:rPr>
              <a:t> τμήματος)</a:t>
            </a:r>
            <a:endParaRPr sz="1600">
              <a:latin typeface="Century Gothic"/>
              <a:cs typeface="Century Gothic"/>
            </a:endParaRPr>
          </a:p>
          <a:p>
            <a:pPr marL="355600" marR="79375">
              <a:lnSpc>
                <a:spcPct val="80000"/>
              </a:lnSpc>
              <a:spcBef>
                <a:spcPts val="15"/>
              </a:spcBef>
            </a:pP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Τα ΑΕΙ θα πρέπει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να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εκδίδουν σε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κάθε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σπουδαστή/στρια τον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Χάρτη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σπουδαστών  Erasmus+</a:t>
            </a:r>
            <a:r>
              <a:rPr sz="1600" b="1" u="heavy" spc="-5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 πριν από την έναρξη της περιόδου </a:t>
            </a:r>
            <a:r>
              <a:rPr sz="1600" b="1" u="heavy" spc="-10" dirty="0">
                <a:solidFill>
                  <a:srgbClr val="30859C"/>
                </a:solidFill>
                <a:uFill>
                  <a:solidFill>
                    <a:srgbClr val="30859C"/>
                  </a:solidFill>
                </a:uFill>
                <a:latin typeface="Century Gothic"/>
                <a:cs typeface="Century Gothic"/>
              </a:rPr>
              <a:t>κινητικότητας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, καθώς</a:t>
            </a:r>
            <a:r>
              <a:rPr sz="1600" b="1" spc="25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αποτελεί</a:t>
            </a:r>
            <a:endParaRPr sz="1600">
              <a:latin typeface="Century Gothic"/>
              <a:cs typeface="Century Gothic"/>
            </a:endParaRPr>
          </a:p>
          <a:p>
            <a:pPr marL="355600">
              <a:lnSpc>
                <a:spcPts val="1535"/>
              </a:lnSpc>
            </a:pP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παράρτημα της Συμφωνίας</a:t>
            </a:r>
            <a:r>
              <a:rPr sz="1600" b="1" spc="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Μάθησης</a:t>
            </a:r>
            <a:endParaRPr sz="1600">
              <a:latin typeface="Century Gothic"/>
              <a:cs typeface="Century Gothic"/>
            </a:endParaRPr>
          </a:p>
          <a:p>
            <a:pPr marL="355600" marR="594995" indent="-342900">
              <a:lnSpc>
                <a:spcPct val="79400"/>
              </a:lnSpc>
              <a:spcBef>
                <a:spcPts val="400"/>
              </a:spcBef>
              <a:buFont typeface="Arial"/>
              <a:buChar char="•"/>
              <a:tabLst>
                <a:tab pos="410209" algn="l"/>
                <a:tab pos="410845" algn="l"/>
              </a:tabLst>
            </a:pPr>
            <a:r>
              <a:rPr dirty="0"/>
              <a:t>	</a:t>
            </a:r>
            <a:r>
              <a:rPr sz="1600" spc="-5" dirty="0">
                <a:latin typeface="Century Gothic"/>
                <a:cs typeface="Century Gothic"/>
              </a:rPr>
              <a:t>Έντυπο </a:t>
            </a:r>
            <a:r>
              <a:rPr sz="1600" b="1" spc="-5" dirty="0">
                <a:latin typeface="Century Gothic"/>
                <a:cs typeface="Century Gothic"/>
              </a:rPr>
              <a:t>Training </a:t>
            </a:r>
            <a:r>
              <a:rPr sz="1600" b="1" spc="-10" dirty="0">
                <a:latin typeface="Century Gothic"/>
                <a:cs typeface="Century Gothic"/>
              </a:rPr>
              <a:t>Agreement </a:t>
            </a:r>
            <a:r>
              <a:rPr sz="1600" b="1" spc="-5" dirty="0">
                <a:latin typeface="Century Gothic"/>
                <a:cs typeface="Century Gothic"/>
              </a:rPr>
              <a:t>for Placement </a:t>
            </a:r>
            <a:r>
              <a:rPr sz="1600" spc="-20" dirty="0">
                <a:latin typeface="Century Gothic"/>
                <a:cs typeface="Century Gothic"/>
              </a:rPr>
              <a:t>(το </a:t>
            </a:r>
            <a:r>
              <a:rPr sz="1600" spc="-5" dirty="0">
                <a:latin typeface="Century Gothic"/>
                <a:cs typeface="Century Gothic"/>
              </a:rPr>
              <a:t>αντικείμενο </a:t>
            </a:r>
            <a:r>
              <a:rPr sz="1600" spc="-10" dirty="0">
                <a:latin typeface="Century Gothic"/>
                <a:cs typeface="Century Gothic"/>
              </a:rPr>
              <a:t>τοποθέτησης </a:t>
            </a:r>
            <a:r>
              <a:rPr sz="1600" dirty="0">
                <a:latin typeface="Century Gothic"/>
                <a:cs typeface="Century Gothic"/>
              </a:rPr>
              <a:t>είναι  </a:t>
            </a:r>
            <a:r>
              <a:rPr sz="1600" spc="-5" dirty="0">
                <a:latin typeface="Century Gothic"/>
                <a:cs typeface="Century Gothic"/>
              </a:rPr>
              <a:t>συναφές με </a:t>
            </a:r>
            <a:r>
              <a:rPr sz="1600" spc="-10" dirty="0">
                <a:latin typeface="Century Gothic"/>
                <a:cs typeface="Century Gothic"/>
              </a:rPr>
              <a:t>το πρόγραμμα</a:t>
            </a:r>
            <a:r>
              <a:rPr sz="1600" spc="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σπουδών)</a:t>
            </a:r>
            <a:endParaRPr sz="1600">
              <a:latin typeface="Century Gothic"/>
              <a:cs typeface="Century Gothic"/>
            </a:endParaRPr>
          </a:p>
          <a:p>
            <a:pPr marL="355600" marR="224790" indent="-342900">
              <a:lnSpc>
                <a:spcPct val="79700"/>
              </a:lnSpc>
              <a:spcBef>
                <a:spcPts val="400"/>
              </a:spcBef>
              <a:buFont typeface="Arial"/>
              <a:buChar char="•"/>
              <a:tabLst>
                <a:tab pos="410209" algn="l"/>
                <a:tab pos="410845" algn="l"/>
              </a:tabLst>
            </a:pPr>
            <a:r>
              <a:rPr dirty="0"/>
              <a:t>	</a:t>
            </a:r>
            <a:r>
              <a:rPr sz="1600" spc="-5" dirty="0">
                <a:latin typeface="Century Gothic"/>
                <a:cs typeface="Century Gothic"/>
              </a:rPr>
              <a:t>Έντυπα </a:t>
            </a:r>
            <a:r>
              <a:rPr sz="1600" b="1" spc="-5" dirty="0">
                <a:latin typeface="Century Gothic"/>
                <a:cs typeface="Century Gothic"/>
              </a:rPr>
              <a:t>Training </a:t>
            </a:r>
            <a:r>
              <a:rPr sz="1600" b="1" spc="-10" dirty="0">
                <a:latin typeface="Century Gothic"/>
                <a:cs typeface="Century Gothic"/>
              </a:rPr>
              <a:t>Agreement </a:t>
            </a:r>
            <a:r>
              <a:rPr sz="1600" b="1" spc="-5" dirty="0">
                <a:latin typeface="Century Gothic"/>
                <a:cs typeface="Century Gothic"/>
              </a:rPr>
              <a:t>for </a:t>
            </a:r>
            <a:r>
              <a:rPr sz="1600" b="1" spc="-10" dirty="0">
                <a:latin typeface="Century Gothic"/>
                <a:cs typeface="Century Gothic"/>
              </a:rPr>
              <a:t>Staff </a:t>
            </a:r>
            <a:r>
              <a:rPr sz="1600" b="1" spc="-5" dirty="0">
                <a:latin typeface="Century Gothic"/>
                <a:cs typeface="Century Gothic"/>
              </a:rPr>
              <a:t>Training/Staff Teaching </a:t>
            </a:r>
            <a:r>
              <a:rPr sz="1600" spc="-5" dirty="0">
                <a:latin typeface="Century Gothic"/>
                <a:cs typeface="Century Gothic"/>
              </a:rPr>
              <a:t>αναφέρουν </a:t>
            </a:r>
            <a:r>
              <a:rPr sz="1600" spc="-10" dirty="0">
                <a:latin typeface="Century Gothic"/>
                <a:cs typeface="Century Gothic"/>
              </a:rPr>
              <a:t>το  πρόγραμμα </a:t>
            </a:r>
            <a:r>
              <a:rPr sz="1600" spc="-5" dirty="0">
                <a:latin typeface="Century Gothic"/>
                <a:cs typeface="Century Gothic"/>
              </a:rPr>
              <a:t>εκπαίδευσης/κατάρτισης προσωπικού </a:t>
            </a:r>
            <a:r>
              <a:rPr sz="1600" dirty="0">
                <a:latin typeface="Century Gothic"/>
                <a:cs typeface="Century Gothic"/>
              </a:rPr>
              <a:t>ανά </a:t>
            </a:r>
            <a:r>
              <a:rPr sz="1600" spc="-5" dirty="0">
                <a:latin typeface="Century Gothic"/>
                <a:cs typeface="Century Gothic"/>
              </a:rPr>
              <a:t>μέρα και διάρκεια </a:t>
            </a:r>
            <a:r>
              <a:rPr sz="1600" spc="-10" dirty="0">
                <a:latin typeface="Century Gothic"/>
                <a:cs typeface="Century Gothic"/>
              </a:rPr>
              <a:t>ωρών  </a:t>
            </a:r>
            <a:r>
              <a:rPr sz="1600" spc="-20" dirty="0">
                <a:latin typeface="Century Gothic"/>
                <a:cs typeface="Century Gothic"/>
              </a:rPr>
              <a:t>(σε </a:t>
            </a:r>
            <a:r>
              <a:rPr sz="1600" spc="-5" dirty="0">
                <a:latin typeface="Century Gothic"/>
                <a:cs typeface="Century Gothic"/>
              </a:rPr>
              <a:t>ότι αφορά τη</a:t>
            </a:r>
            <a:r>
              <a:rPr sz="1600" spc="3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διδασκαλία)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0617" y="757173"/>
            <a:ext cx="7005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3. </a:t>
            </a:r>
            <a:r>
              <a:rPr sz="2400" dirty="0"/>
              <a:t>Εφαρμογή </a:t>
            </a:r>
            <a:r>
              <a:rPr sz="2400" spc="-5" dirty="0"/>
              <a:t>του σχεδίου-Implementation</a:t>
            </a:r>
            <a:r>
              <a:rPr sz="2400" spc="50" dirty="0"/>
              <a:t> </a:t>
            </a:r>
            <a:r>
              <a:rPr sz="2400" spc="-5" dirty="0"/>
              <a:t>(2/2)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30200" y="1422273"/>
            <a:ext cx="8512175" cy="41211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720090">
              <a:lnSpc>
                <a:spcPct val="80000"/>
              </a:lnSpc>
              <a:spcBef>
                <a:spcPts val="480"/>
              </a:spcBef>
            </a:pPr>
            <a:r>
              <a:rPr sz="1600" b="1" spc="-5" dirty="0">
                <a:latin typeface="Century Gothic"/>
                <a:cs typeface="Century Gothic"/>
              </a:rPr>
              <a:t>Υπογραφές από συμμετέχοντα, ίδρυμα </a:t>
            </a:r>
            <a:r>
              <a:rPr sz="1600" b="1" spc="-10" dirty="0">
                <a:latin typeface="Century Gothic"/>
                <a:cs typeface="Century Gothic"/>
              </a:rPr>
              <a:t>υποδοχής και </a:t>
            </a:r>
            <a:r>
              <a:rPr sz="1600" b="1" spc="-5" dirty="0">
                <a:latin typeface="Century Gothic"/>
                <a:cs typeface="Century Gothic"/>
              </a:rPr>
              <a:t>ίδρυμα </a:t>
            </a:r>
            <a:r>
              <a:rPr sz="1600" b="1" spc="-10" dirty="0">
                <a:latin typeface="Century Gothic"/>
                <a:cs typeface="Century Gothic"/>
              </a:rPr>
              <a:t>αποστολής για </a:t>
            </a:r>
            <a:r>
              <a:rPr sz="1600" b="1" spc="-5" dirty="0">
                <a:latin typeface="Century Gothic"/>
                <a:cs typeface="Century Gothic"/>
              </a:rPr>
              <a:t>τα  έντυπα: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ts val="191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Έντυπο </a:t>
            </a:r>
            <a:r>
              <a:rPr sz="1600" spc="-10" dirty="0">
                <a:latin typeface="Century Gothic"/>
                <a:cs typeface="Century Gothic"/>
              </a:rPr>
              <a:t>Learning</a:t>
            </a:r>
            <a:r>
              <a:rPr sz="1600" spc="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Agreement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Έντυπο Training Agreement for</a:t>
            </a:r>
            <a:r>
              <a:rPr sz="1600" spc="2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Placement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Έντυπα Training Agreement for </a:t>
            </a:r>
            <a:r>
              <a:rPr sz="1600" spc="-10" dirty="0">
                <a:latin typeface="Century Gothic"/>
                <a:cs typeface="Century Gothic"/>
              </a:rPr>
              <a:t>Staff </a:t>
            </a:r>
            <a:r>
              <a:rPr sz="1600" spc="-5" dirty="0">
                <a:latin typeface="Century Gothic"/>
                <a:cs typeface="Century Gothic"/>
              </a:rPr>
              <a:t>Training/ </a:t>
            </a:r>
            <a:r>
              <a:rPr sz="1600" spc="-10" dirty="0">
                <a:latin typeface="Century Gothic"/>
                <a:cs typeface="Century Gothic"/>
              </a:rPr>
              <a:t>Staff</a:t>
            </a:r>
            <a:r>
              <a:rPr sz="1600" spc="10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Teaching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ts val="1914"/>
              </a:lnSpc>
              <a:spcBef>
                <a:spcPts val="15"/>
              </a:spcBef>
            </a:pPr>
            <a:r>
              <a:rPr sz="1600" b="1" spc="-10" dirty="0">
                <a:latin typeface="Century Gothic"/>
                <a:cs typeface="Century Gothic"/>
              </a:rPr>
              <a:t>Υπογραφές </a:t>
            </a:r>
            <a:r>
              <a:rPr sz="1600" b="1" spc="-5" dirty="0">
                <a:latin typeface="Century Gothic"/>
                <a:cs typeface="Century Gothic"/>
              </a:rPr>
              <a:t>από </a:t>
            </a:r>
            <a:r>
              <a:rPr sz="1600" b="1" spc="-10" dirty="0">
                <a:latin typeface="Century Gothic"/>
                <a:cs typeface="Century Gothic"/>
              </a:rPr>
              <a:t>συμμετέχοντα </a:t>
            </a:r>
            <a:r>
              <a:rPr sz="1600" b="1" spc="-5" dirty="0">
                <a:latin typeface="Century Gothic"/>
                <a:cs typeface="Century Gothic"/>
              </a:rPr>
              <a:t>και ίδρυμα </a:t>
            </a:r>
            <a:r>
              <a:rPr sz="1600" b="1" spc="-10" dirty="0">
                <a:latin typeface="Century Gothic"/>
                <a:cs typeface="Century Gothic"/>
              </a:rPr>
              <a:t>αποστολής </a:t>
            </a:r>
            <a:r>
              <a:rPr sz="1600" b="1" spc="-5" dirty="0">
                <a:latin typeface="Century Gothic"/>
                <a:cs typeface="Century Gothic"/>
              </a:rPr>
              <a:t>για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εξερχόμενη</a:t>
            </a:r>
            <a:r>
              <a:rPr sz="1600" b="1" spc="38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latin typeface="Century Gothic"/>
                <a:cs typeface="Century Gothic"/>
              </a:rPr>
              <a:t>κινητικότητα: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ts val="1730"/>
              </a:lnSpc>
            </a:pPr>
            <a:r>
              <a:rPr sz="1600" spc="-10" dirty="0">
                <a:latin typeface="Century Gothic"/>
                <a:cs typeface="Century Gothic"/>
              </a:rPr>
              <a:t>Grant </a:t>
            </a:r>
            <a:r>
              <a:rPr sz="1600" spc="-5" dirty="0">
                <a:latin typeface="Century Gothic"/>
                <a:cs typeface="Century Gothic"/>
              </a:rPr>
              <a:t>Agreement/Έντυπο Συμφωνίας Χρηματοδότησης</a:t>
            </a:r>
            <a:endParaRPr sz="1600">
              <a:latin typeface="Century Gothic"/>
              <a:cs typeface="Century Gothic"/>
            </a:endParaRPr>
          </a:p>
          <a:p>
            <a:pPr marL="12700" marR="92075">
              <a:lnSpc>
                <a:spcPct val="80000"/>
              </a:lnSpc>
              <a:spcBef>
                <a:spcPts val="195"/>
              </a:spcBef>
            </a:pPr>
            <a:r>
              <a:rPr sz="1600" b="1" spc="-5" dirty="0">
                <a:latin typeface="Century Gothic"/>
                <a:cs typeface="Century Gothic"/>
              </a:rPr>
              <a:t>Υπογραφές από </a:t>
            </a:r>
            <a:r>
              <a:rPr sz="1600" b="1" spc="-10" dirty="0">
                <a:latin typeface="Century Gothic"/>
                <a:cs typeface="Century Gothic"/>
              </a:rPr>
              <a:t>συμμετέχοντα και </a:t>
            </a:r>
            <a:r>
              <a:rPr sz="1600" b="1" spc="-5" dirty="0">
                <a:latin typeface="Century Gothic"/>
                <a:cs typeface="Century Gothic"/>
              </a:rPr>
              <a:t>ίδρυμα </a:t>
            </a:r>
            <a:r>
              <a:rPr sz="1600" b="1" spc="-10" dirty="0">
                <a:latin typeface="Century Gothic"/>
                <a:cs typeface="Century Gothic"/>
              </a:rPr>
              <a:t>χώρας </a:t>
            </a:r>
            <a:r>
              <a:rPr sz="1600" b="1" spc="-5" dirty="0">
                <a:latin typeface="Century Gothic"/>
                <a:cs typeface="Century Gothic"/>
              </a:rPr>
              <a:t>του </a:t>
            </a:r>
            <a:r>
              <a:rPr sz="1600" b="1" spc="-10" dirty="0">
                <a:latin typeface="Century Gothic"/>
                <a:cs typeface="Century Gothic"/>
              </a:rPr>
              <a:t>Προγράμματος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για εισερχόμενη  </a:t>
            </a:r>
            <a:r>
              <a:rPr sz="1600" b="1" spc="-10" dirty="0">
                <a:latin typeface="Century Gothic"/>
                <a:cs typeface="Century Gothic"/>
              </a:rPr>
              <a:t>κινητικότητα: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ts val="1910"/>
              </a:lnSpc>
            </a:pPr>
            <a:r>
              <a:rPr sz="1600" spc="-10" dirty="0">
                <a:latin typeface="Century Gothic"/>
                <a:cs typeface="Century Gothic"/>
              </a:rPr>
              <a:t>Grant </a:t>
            </a:r>
            <a:r>
              <a:rPr sz="1600" spc="-5" dirty="0">
                <a:latin typeface="Century Gothic"/>
                <a:cs typeface="Century Gothic"/>
              </a:rPr>
              <a:t>Agreement KA107/Έντυπο Συμφωνίας</a:t>
            </a:r>
            <a:r>
              <a:rPr sz="1600" spc="-2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Χρηματοδότησης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764540">
              <a:lnSpc>
                <a:spcPts val="1540"/>
              </a:lnSpc>
            </a:pP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Η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Συμφωνία επιχορήγησης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πρέπει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να υπογραφεί ακόμη και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μια κινητικότητα 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πρόκειται </a:t>
            </a:r>
            <a:r>
              <a:rPr sz="16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να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πραγματοποιηθεί διαδικτυακά (virtual</a:t>
            </a:r>
            <a:r>
              <a:rPr sz="1600" b="1" spc="204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mobility)</a:t>
            </a:r>
            <a:endParaRPr sz="1600">
              <a:latin typeface="Century Gothic"/>
              <a:cs typeface="Century Gothic"/>
            </a:endParaRPr>
          </a:p>
          <a:p>
            <a:pPr marL="355600" marR="1382395" indent="-343535">
              <a:lnSpc>
                <a:spcPts val="1540"/>
              </a:lnSpc>
              <a:spcBef>
                <a:spcPts val="3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Όλα τα πιο </a:t>
            </a:r>
            <a:r>
              <a:rPr sz="1600" dirty="0">
                <a:latin typeface="Century Gothic"/>
                <a:cs typeface="Century Gothic"/>
              </a:rPr>
              <a:t>πάνω </a:t>
            </a:r>
            <a:r>
              <a:rPr sz="1600" spc="-5" dirty="0">
                <a:latin typeface="Century Gothic"/>
                <a:cs typeface="Century Gothic"/>
              </a:rPr>
              <a:t>έντυπα </a:t>
            </a:r>
            <a:r>
              <a:rPr sz="1600" dirty="0">
                <a:latin typeface="Century Gothic"/>
                <a:cs typeface="Century Gothic"/>
              </a:rPr>
              <a:t>είναι </a:t>
            </a:r>
            <a:r>
              <a:rPr sz="1600" spc="-5" dirty="0">
                <a:latin typeface="Century Gothic"/>
                <a:cs typeface="Century Gothic"/>
              </a:rPr>
              <a:t>αναρτημένα στην ιστοσελίδα του </a:t>
            </a:r>
            <a:r>
              <a:rPr sz="1600" dirty="0">
                <a:latin typeface="Century Gothic"/>
                <a:cs typeface="Century Gothic"/>
              </a:rPr>
              <a:t>ΙΔΕΠ </a:t>
            </a:r>
            <a:r>
              <a:rPr sz="1600" spc="-5" dirty="0">
                <a:latin typeface="Century Gothic"/>
                <a:cs typeface="Century Gothic"/>
              </a:rPr>
              <a:t>(  </a:t>
            </a:r>
            <a:r>
              <a:rPr sz="1600" dirty="0">
                <a:latin typeface="Century Gothic"/>
                <a:cs typeface="Century Gothic"/>
              </a:rPr>
              <a:t>Διαχείριση </a:t>
            </a:r>
            <a:r>
              <a:rPr sz="1600" spc="-5" dirty="0">
                <a:latin typeface="Century Gothic"/>
                <a:cs typeface="Century Gothic"/>
              </a:rPr>
              <a:t>Σχεδίου</a:t>
            </a:r>
            <a:r>
              <a:rPr sz="1600" spc="-55" dirty="0">
                <a:latin typeface="Century Gothic"/>
                <a:cs typeface="Century Gothic"/>
              </a:rPr>
              <a:t> </a:t>
            </a:r>
            <a:r>
              <a:rPr sz="1600" spc="-5" dirty="0">
                <a:latin typeface="Century Gothic"/>
                <a:cs typeface="Century Gothic"/>
              </a:rPr>
              <a:t>)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Δεν μπορεί </a:t>
            </a:r>
            <a:r>
              <a:rPr sz="1600" spc="10" dirty="0">
                <a:latin typeface="Century Gothic"/>
                <a:cs typeface="Century Gothic"/>
              </a:rPr>
              <a:t>να </a:t>
            </a:r>
            <a:r>
              <a:rPr sz="1600" spc="-5" dirty="0">
                <a:latin typeface="Century Gothic"/>
                <a:cs typeface="Century Gothic"/>
              </a:rPr>
              <a:t>αφαιρεθεί </a:t>
            </a:r>
            <a:r>
              <a:rPr sz="1600" dirty="0">
                <a:latin typeface="Century Gothic"/>
                <a:cs typeface="Century Gothic"/>
              </a:rPr>
              <a:t>κείμενο </a:t>
            </a:r>
            <a:r>
              <a:rPr sz="1600" spc="-10" dirty="0">
                <a:latin typeface="Century Gothic"/>
                <a:cs typeface="Century Gothic"/>
              </a:rPr>
              <a:t>από </a:t>
            </a:r>
            <a:r>
              <a:rPr sz="1600" dirty="0">
                <a:latin typeface="Century Gothic"/>
                <a:cs typeface="Century Gothic"/>
              </a:rPr>
              <a:t>τις </a:t>
            </a:r>
            <a:r>
              <a:rPr sz="1600" spc="-5" dirty="0">
                <a:latin typeface="Century Gothic"/>
                <a:cs typeface="Century Gothic"/>
              </a:rPr>
              <a:t>ρήτρες </a:t>
            </a:r>
            <a:r>
              <a:rPr sz="1600" spc="-10" dirty="0">
                <a:latin typeface="Century Gothic"/>
                <a:cs typeface="Century Gothic"/>
              </a:rPr>
              <a:t>αλλά </a:t>
            </a:r>
            <a:r>
              <a:rPr sz="1600" spc="-5" dirty="0">
                <a:latin typeface="Century Gothic"/>
                <a:cs typeface="Century Gothic"/>
              </a:rPr>
              <a:t>μπορεί </a:t>
            </a:r>
            <a:r>
              <a:rPr sz="1600" spc="10" dirty="0">
                <a:latin typeface="Century Gothic"/>
                <a:cs typeface="Century Gothic"/>
              </a:rPr>
              <a:t>να</a:t>
            </a:r>
            <a:r>
              <a:rPr sz="1600" spc="-3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προστεθεί</a:t>
            </a:r>
            <a:endParaRPr sz="1600">
              <a:latin typeface="Century Gothic"/>
              <a:cs typeface="Century Gothic"/>
            </a:endParaRPr>
          </a:p>
          <a:p>
            <a:pPr marL="355600" indent="-343535">
              <a:lnSpc>
                <a:spcPts val="173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" dirty="0">
                <a:latin typeface="Century Gothic"/>
                <a:cs typeface="Century Gothic"/>
              </a:rPr>
              <a:t>Αλλαγές </a:t>
            </a:r>
            <a:r>
              <a:rPr sz="1600" spc="-10" dirty="0">
                <a:latin typeface="Century Gothic"/>
                <a:cs typeface="Century Gothic"/>
              </a:rPr>
              <a:t>στα </a:t>
            </a:r>
            <a:r>
              <a:rPr sz="1600" spc="-5" dirty="0">
                <a:latin typeface="Century Gothic"/>
                <a:cs typeface="Century Gothic"/>
              </a:rPr>
              <a:t>έντυπα θα πρέπει </a:t>
            </a:r>
            <a:r>
              <a:rPr sz="1600" spc="10" dirty="0">
                <a:latin typeface="Century Gothic"/>
                <a:cs typeface="Century Gothic"/>
              </a:rPr>
              <a:t>να </a:t>
            </a:r>
            <a:r>
              <a:rPr sz="1600" spc="5" dirty="0">
                <a:latin typeface="Century Gothic"/>
                <a:cs typeface="Century Gothic"/>
              </a:rPr>
              <a:t>είναι </a:t>
            </a:r>
            <a:r>
              <a:rPr sz="1600" spc="-10" dirty="0">
                <a:latin typeface="Century Gothic"/>
                <a:cs typeface="Century Gothic"/>
              </a:rPr>
              <a:t>αποτέλεσμα γραπτής </a:t>
            </a:r>
            <a:r>
              <a:rPr sz="1600" spc="-5" dirty="0">
                <a:latin typeface="Century Gothic"/>
                <a:cs typeface="Century Gothic"/>
              </a:rPr>
              <a:t>συμφωνίας όλων</a:t>
            </a:r>
            <a:r>
              <a:rPr sz="1600" spc="2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των</a:t>
            </a:r>
            <a:endParaRPr sz="1600">
              <a:latin typeface="Century Gothic"/>
              <a:cs typeface="Century Gothic"/>
            </a:endParaRPr>
          </a:p>
          <a:p>
            <a:pPr marL="355600">
              <a:lnSpc>
                <a:spcPts val="1730"/>
              </a:lnSpc>
            </a:pPr>
            <a:r>
              <a:rPr sz="1600" spc="-5" dirty="0">
                <a:latin typeface="Century Gothic"/>
                <a:cs typeface="Century Gothic"/>
              </a:rPr>
              <a:t>συμβαλλόμενων</a:t>
            </a:r>
            <a:r>
              <a:rPr sz="1600" spc="1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μερών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3079" y="417956"/>
            <a:ext cx="4599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Πριν </a:t>
            </a:r>
            <a:r>
              <a:rPr spc="-5" dirty="0"/>
              <a:t>την </a:t>
            </a:r>
            <a:r>
              <a:rPr spc="-10" dirty="0"/>
              <a:t>Κινητικότητα</a:t>
            </a:r>
            <a:r>
              <a:rPr spc="10" dirty="0"/>
              <a:t> </a:t>
            </a:r>
            <a:r>
              <a:rPr spc="-10" dirty="0"/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026667"/>
            <a:ext cx="7912734" cy="4900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0859C"/>
                </a:solidFill>
                <a:latin typeface="Century Gothic"/>
                <a:cs typeface="Century Gothic"/>
              </a:rPr>
              <a:t>OLS – ONLINE </a:t>
            </a:r>
            <a:r>
              <a:rPr sz="1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LINGUISTIC</a:t>
            </a:r>
            <a:r>
              <a:rPr sz="1800" b="1" spc="-14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30859C"/>
                </a:solidFill>
                <a:latin typeface="Century Gothic"/>
                <a:cs typeface="Century Gothic"/>
              </a:rPr>
              <a:t>SUPPORT</a:t>
            </a:r>
            <a:endParaRPr sz="1800">
              <a:latin typeface="Century Gothic"/>
              <a:cs typeface="Century Gothic"/>
            </a:endParaRPr>
          </a:p>
          <a:p>
            <a:pPr marL="12700" marR="791210">
              <a:lnSpc>
                <a:spcPct val="80000"/>
              </a:lnSpc>
              <a:spcBef>
                <a:spcPts val="430"/>
              </a:spcBef>
            </a:pPr>
            <a:r>
              <a:rPr sz="1800" dirty="0">
                <a:latin typeface="Century Gothic"/>
                <a:cs typeface="Century Gothic"/>
              </a:rPr>
              <a:t>Αξιολόγηση </a:t>
            </a:r>
            <a:r>
              <a:rPr sz="1800" spc="-5" dirty="0">
                <a:latin typeface="Century Gothic"/>
                <a:cs typeface="Century Gothic"/>
              </a:rPr>
              <a:t>της γλωσσικής επάρκειας </a:t>
            </a:r>
            <a:r>
              <a:rPr sz="1800" dirty="0">
                <a:latin typeface="Century Gothic"/>
                <a:cs typeface="Century Gothic"/>
              </a:rPr>
              <a:t>στη </a:t>
            </a:r>
            <a:r>
              <a:rPr sz="1800" spc="-5" dirty="0">
                <a:latin typeface="Century Gothic"/>
                <a:cs typeface="Century Gothic"/>
              </a:rPr>
              <a:t>γλώσσα </a:t>
            </a:r>
            <a:r>
              <a:rPr sz="1800" dirty="0">
                <a:latin typeface="Century Gothic"/>
                <a:cs typeface="Century Gothic"/>
              </a:rPr>
              <a:t>οργανισμoύ  </a:t>
            </a:r>
            <a:r>
              <a:rPr sz="1800" spc="-5" dirty="0">
                <a:latin typeface="Century Gothic"/>
                <a:cs typeface="Century Gothic"/>
              </a:rPr>
              <a:t>υποδοχής </a:t>
            </a:r>
            <a:r>
              <a:rPr sz="1800" b="1" dirty="0">
                <a:latin typeface="Century Gothic"/>
                <a:cs typeface="Century Gothic"/>
              </a:rPr>
              <a:t>(Προαπαιτούμενο </a:t>
            </a:r>
            <a:r>
              <a:rPr sz="1800" b="1" spc="-5" dirty="0">
                <a:latin typeface="Century Gothic"/>
                <a:cs typeface="Century Gothic"/>
              </a:rPr>
              <a:t>για την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κινητικότητα)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entury Gothic"/>
                <a:cs typeface="Century Gothic"/>
              </a:rPr>
              <a:t>Αφορά μόνο </a:t>
            </a:r>
            <a:r>
              <a:rPr sz="1800" spc="-5" dirty="0">
                <a:latin typeface="Century Gothic"/>
                <a:cs typeface="Century Gothic"/>
              </a:rPr>
              <a:t>την κατηγορία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σπουδαστών</a:t>
            </a:r>
            <a:endParaRPr sz="1800">
              <a:latin typeface="Century Gothic"/>
              <a:cs typeface="Century Gothic"/>
            </a:endParaRPr>
          </a:p>
          <a:p>
            <a:pPr marL="355600" marR="274955" indent="-342900">
              <a:lnSpc>
                <a:spcPct val="8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Century Gothic"/>
                <a:cs typeface="Century Gothic"/>
              </a:rPr>
              <a:t>Οι αξιολογήσεις OLS </a:t>
            </a:r>
            <a:r>
              <a:rPr sz="1800" dirty="0">
                <a:latin typeface="Century Gothic"/>
                <a:cs typeface="Century Gothic"/>
              </a:rPr>
              <a:t>είναι </a:t>
            </a:r>
            <a:r>
              <a:rPr sz="1800" spc="-5" dirty="0">
                <a:latin typeface="Century Gothic"/>
                <a:cs typeface="Century Gothic"/>
              </a:rPr>
              <a:t>υποχρεωτικές </a:t>
            </a:r>
            <a:r>
              <a:rPr sz="1800" dirty="0">
                <a:latin typeface="Century Gothic"/>
                <a:cs typeface="Century Gothic"/>
              </a:rPr>
              <a:t>για </a:t>
            </a:r>
            <a:r>
              <a:rPr sz="1800" spc="-5" dirty="0">
                <a:latin typeface="Century Gothic"/>
                <a:cs typeface="Century Gothic"/>
              </a:rPr>
              <a:t>σπουδαστές </a:t>
            </a:r>
            <a:r>
              <a:rPr sz="1800" dirty="0">
                <a:latin typeface="Century Gothic"/>
                <a:cs typeface="Century Gothic"/>
              </a:rPr>
              <a:t>που θα  </a:t>
            </a:r>
            <a:r>
              <a:rPr sz="1800" spc="-5" dirty="0">
                <a:latin typeface="Century Gothic"/>
                <a:cs typeface="Century Gothic"/>
              </a:rPr>
              <a:t>πραγματοποιήσουν περίοδο κινητικότητας </a:t>
            </a:r>
            <a:r>
              <a:rPr sz="1800" dirty="0">
                <a:latin typeface="Century Gothic"/>
                <a:cs typeface="Century Gothic"/>
              </a:rPr>
              <a:t>σε μια </a:t>
            </a:r>
            <a:r>
              <a:rPr sz="1800" spc="-5" dirty="0">
                <a:latin typeface="Century Gothic"/>
                <a:cs typeface="Century Gothic"/>
              </a:rPr>
              <a:t>γλώσσα </a:t>
            </a:r>
            <a:r>
              <a:rPr sz="1800" dirty="0">
                <a:latin typeface="Century Gothic"/>
                <a:cs typeface="Century Gothic"/>
              </a:rPr>
              <a:t>που δεν  είναι η </a:t>
            </a:r>
            <a:r>
              <a:rPr sz="1800" spc="-5" dirty="0">
                <a:latin typeface="Century Gothic"/>
                <a:cs typeface="Century Gothic"/>
              </a:rPr>
              <a:t>μητρική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τους</a:t>
            </a:r>
            <a:endParaRPr sz="1800">
              <a:latin typeface="Century Gothic"/>
              <a:cs typeface="Century Gothic"/>
            </a:endParaRPr>
          </a:p>
          <a:p>
            <a:pPr marL="355600" marR="645160" indent="-342900">
              <a:lnSpc>
                <a:spcPct val="8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Century Gothic"/>
                <a:cs typeface="Century Gothic"/>
              </a:rPr>
              <a:t>Οι άδειες </a:t>
            </a:r>
            <a:r>
              <a:rPr sz="1800" spc="-10" dirty="0">
                <a:latin typeface="Century Gothic"/>
                <a:cs typeface="Century Gothic"/>
              </a:rPr>
              <a:t>πρέπει </a:t>
            </a:r>
            <a:r>
              <a:rPr sz="1800" spc="10" dirty="0">
                <a:latin typeface="Century Gothic"/>
                <a:cs typeface="Century Gothic"/>
              </a:rPr>
              <a:t>να </a:t>
            </a:r>
            <a:r>
              <a:rPr sz="1800" dirty="0">
                <a:latin typeface="Century Gothic"/>
                <a:cs typeface="Century Gothic"/>
              </a:rPr>
              <a:t>διανέμονται </a:t>
            </a:r>
            <a:r>
              <a:rPr sz="1800" spc="-5" dirty="0">
                <a:latin typeface="Century Gothic"/>
                <a:cs typeface="Century Gothic"/>
              </a:rPr>
              <a:t>στους συμμετέχοντες </a:t>
            </a:r>
            <a:r>
              <a:rPr sz="1800" dirty="0">
                <a:latin typeface="Century Gothic"/>
                <a:cs typeface="Century Gothic"/>
              </a:rPr>
              <a:t>ΑΦΟΥ το  </a:t>
            </a:r>
            <a:r>
              <a:rPr sz="1800" spc="-5" dirty="0">
                <a:latin typeface="Century Gothic"/>
                <a:cs typeface="Century Gothic"/>
              </a:rPr>
              <a:t>ίδρυμα αποστολής </a:t>
            </a:r>
            <a:r>
              <a:rPr sz="1800" dirty="0">
                <a:latin typeface="Century Gothic"/>
                <a:cs typeface="Century Gothic"/>
              </a:rPr>
              <a:t>εγκρίνει τη </a:t>
            </a:r>
            <a:r>
              <a:rPr sz="1800" spc="-5" dirty="0">
                <a:latin typeface="Century Gothic"/>
                <a:cs typeface="Century Gothic"/>
              </a:rPr>
              <a:t>συμμετοχή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τους</a:t>
            </a:r>
            <a:endParaRPr sz="18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434"/>
              </a:spcBef>
              <a:buFont typeface="Arial"/>
              <a:buChar char="•"/>
              <a:tabLst>
                <a:tab pos="355600" algn="l"/>
              </a:tabLst>
            </a:pPr>
            <a:r>
              <a:rPr sz="1800" spc="-10" dirty="0">
                <a:latin typeface="Century Gothic"/>
                <a:cs typeface="Century Gothic"/>
              </a:rPr>
              <a:t>Το </a:t>
            </a:r>
            <a:r>
              <a:rPr sz="1800" spc="-5" dirty="0">
                <a:latin typeface="Century Gothic"/>
                <a:cs typeface="Century Gothic"/>
              </a:rPr>
              <a:t>ίδρυμα αποστολής θα πρέπει </a:t>
            </a:r>
            <a:r>
              <a:rPr sz="1800" spc="10" dirty="0">
                <a:latin typeface="Century Gothic"/>
                <a:cs typeface="Century Gothic"/>
              </a:rPr>
              <a:t>να </a:t>
            </a:r>
            <a:r>
              <a:rPr sz="1800" spc="-10" dirty="0">
                <a:latin typeface="Century Gothic"/>
                <a:cs typeface="Century Gothic"/>
              </a:rPr>
              <a:t>καταβάλει </a:t>
            </a:r>
            <a:r>
              <a:rPr sz="1800" spc="-5" dirty="0">
                <a:latin typeface="Century Gothic"/>
                <a:cs typeface="Century Gothic"/>
              </a:rPr>
              <a:t>κάθε προσπάθεια </a:t>
            </a:r>
            <a:r>
              <a:rPr sz="1800" dirty="0">
                <a:latin typeface="Century Gothic"/>
                <a:cs typeface="Century Gothic"/>
              </a:rPr>
              <a:t>για  </a:t>
            </a:r>
            <a:r>
              <a:rPr sz="1800" spc="10" dirty="0">
                <a:latin typeface="Century Gothic"/>
                <a:cs typeface="Century Gothic"/>
              </a:rPr>
              <a:t>να </a:t>
            </a:r>
            <a:r>
              <a:rPr sz="1800" spc="-5" dirty="0">
                <a:latin typeface="Century Gothic"/>
                <a:cs typeface="Century Gothic"/>
              </a:rPr>
              <a:t>διασφαλίσει ότι όλες </a:t>
            </a:r>
            <a:r>
              <a:rPr sz="1800" dirty="0">
                <a:latin typeface="Century Gothic"/>
                <a:cs typeface="Century Gothic"/>
              </a:rPr>
              <a:t>οι </a:t>
            </a:r>
            <a:r>
              <a:rPr sz="1800" spc="-5" dirty="0">
                <a:latin typeface="Century Gothic"/>
                <a:cs typeface="Century Gothic"/>
              </a:rPr>
              <a:t>εκχωρημένες άδειες χρησιμοποιούνται από  τους επιλεγμένους</a:t>
            </a:r>
            <a:r>
              <a:rPr sz="180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συμμετέχοντες.</a:t>
            </a:r>
            <a:endParaRPr sz="1800">
              <a:latin typeface="Century Gothic"/>
              <a:cs typeface="Century Gothic"/>
            </a:endParaRPr>
          </a:p>
          <a:p>
            <a:pPr marL="355600" marR="97155" indent="-342900" algn="just">
              <a:lnSpc>
                <a:spcPct val="80000"/>
              </a:lnSpc>
              <a:spcBef>
                <a:spcPts val="434"/>
              </a:spcBef>
              <a:buFont typeface="Arial"/>
              <a:buChar char="•"/>
              <a:tabLst>
                <a:tab pos="355600" algn="l"/>
              </a:tabLst>
            </a:pPr>
            <a:r>
              <a:rPr sz="1800" dirty="0">
                <a:latin typeface="Century Gothic"/>
                <a:cs typeface="Century Gothic"/>
              </a:rPr>
              <a:t>Για την </a:t>
            </a:r>
            <a:r>
              <a:rPr sz="1800" spc="-5" dirty="0">
                <a:latin typeface="Century Gothic"/>
                <a:cs typeface="Century Gothic"/>
              </a:rPr>
              <a:t>πρόσκληση </a:t>
            </a:r>
            <a:r>
              <a:rPr sz="1800" dirty="0">
                <a:latin typeface="Century Gothic"/>
                <a:cs typeface="Century Gothic"/>
              </a:rPr>
              <a:t>του </a:t>
            </a:r>
            <a:r>
              <a:rPr sz="1800" spc="-5" dirty="0">
                <a:latin typeface="Century Gothic"/>
                <a:cs typeface="Century Gothic"/>
              </a:rPr>
              <a:t>2020 </a:t>
            </a:r>
            <a:r>
              <a:rPr sz="1800" dirty="0">
                <a:latin typeface="Century Gothic"/>
                <a:cs typeface="Century Gothic"/>
              </a:rPr>
              <a:t>η </a:t>
            </a:r>
            <a:r>
              <a:rPr sz="1800" spc="-5" dirty="0">
                <a:latin typeface="Century Gothic"/>
                <a:cs typeface="Century Gothic"/>
              </a:rPr>
              <a:t>δεύτερη γλωσσική αξιόλογη </a:t>
            </a:r>
            <a:r>
              <a:rPr sz="1800" dirty="0">
                <a:latin typeface="Century Gothic"/>
                <a:cs typeface="Century Gothic"/>
              </a:rPr>
              <a:t>( </a:t>
            </a:r>
            <a:r>
              <a:rPr sz="1800" spc="-5" dirty="0">
                <a:latin typeface="Century Gothic"/>
                <a:cs typeface="Century Gothic"/>
              </a:rPr>
              <a:t>second  language </a:t>
            </a:r>
            <a:r>
              <a:rPr sz="1800" spc="-10" dirty="0">
                <a:latin typeface="Century Gothic"/>
                <a:cs typeface="Century Gothic"/>
              </a:rPr>
              <a:t>assessment </a:t>
            </a:r>
            <a:r>
              <a:rPr sz="1800" dirty="0">
                <a:latin typeface="Century Gothic"/>
                <a:cs typeface="Century Gothic"/>
              </a:rPr>
              <a:t>) δε θα είναι</a:t>
            </a:r>
            <a:r>
              <a:rPr sz="1800" spc="4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υποχρεωτική</a:t>
            </a:r>
            <a:endParaRPr sz="1800">
              <a:latin typeface="Century Gothic"/>
              <a:cs typeface="Century Gothic"/>
            </a:endParaRPr>
          </a:p>
          <a:p>
            <a:pPr marL="355600" marR="90805" indent="-342900">
              <a:lnSpc>
                <a:spcPct val="80000"/>
              </a:lnSpc>
              <a:spcBef>
                <a:spcPts val="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Century Gothic"/>
                <a:cs typeface="Century Gothic"/>
              </a:rPr>
              <a:t>Τα </a:t>
            </a:r>
            <a:r>
              <a:rPr sz="1800" spc="-20" dirty="0">
                <a:latin typeface="Century Gothic"/>
                <a:cs typeface="Century Gothic"/>
              </a:rPr>
              <a:t>αποτελέσματα </a:t>
            </a:r>
            <a:r>
              <a:rPr sz="1800" spc="-5" dirty="0">
                <a:latin typeface="Century Gothic"/>
                <a:cs typeface="Century Gothic"/>
              </a:rPr>
              <a:t>της </a:t>
            </a:r>
            <a:r>
              <a:rPr sz="1800" spc="-15" dirty="0">
                <a:latin typeface="Century Gothic"/>
                <a:cs typeface="Century Gothic"/>
              </a:rPr>
              <a:t>αξιολόγησης </a:t>
            </a:r>
            <a:r>
              <a:rPr sz="1800" dirty="0">
                <a:latin typeface="Century Gothic"/>
                <a:cs typeface="Century Gothic"/>
              </a:rPr>
              <a:t>δεν </a:t>
            </a:r>
            <a:r>
              <a:rPr sz="1800" spc="-5" dirty="0">
                <a:latin typeface="Century Gothic"/>
                <a:cs typeface="Century Gothic"/>
              </a:rPr>
              <a:t>αποτρέπουν </a:t>
            </a:r>
            <a:r>
              <a:rPr sz="1800" dirty="0">
                <a:latin typeface="Century Gothic"/>
                <a:cs typeface="Century Gothic"/>
              </a:rPr>
              <a:t>τη </a:t>
            </a:r>
            <a:r>
              <a:rPr sz="1800" spc="-5" dirty="0">
                <a:latin typeface="Century Gothic"/>
                <a:cs typeface="Century Gothic"/>
              </a:rPr>
              <a:t>συμμετοχή </a:t>
            </a:r>
            <a:r>
              <a:rPr sz="1800" spc="5" dirty="0">
                <a:latin typeface="Century Gothic"/>
                <a:cs typeface="Century Gothic"/>
              </a:rPr>
              <a:t>σε  </a:t>
            </a:r>
            <a:r>
              <a:rPr sz="1800" spc="-25" dirty="0">
                <a:latin typeface="Century Gothic"/>
                <a:cs typeface="Century Gothic"/>
              </a:rPr>
              <a:t>κινητικότητα. </a:t>
            </a:r>
            <a:r>
              <a:rPr sz="1800" spc="-5" dirty="0">
                <a:latin typeface="Century Gothic"/>
                <a:cs typeface="Century Gothic"/>
              </a:rPr>
              <a:t>Ανάλογα με </a:t>
            </a:r>
            <a:r>
              <a:rPr sz="1800" dirty="0">
                <a:latin typeface="Century Gothic"/>
                <a:cs typeface="Century Gothic"/>
              </a:rPr>
              <a:t>τη </a:t>
            </a:r>
            <a:r>
              <a:rPr sz="1800" spc="-15" dirty="0">
                <a:latin typeface="Century Gothic"/>
                <a:cs typeface="Century Gothic"/>
              </a:rPr>
              <a:t>γλωσσική τους επάρκεια </a:t>
            </a:r>
            <a:r>
              <a:rPr sz="1800" dirty="0">
                <a:latin typeface="Century Gothic"/>
                <a:cs typeface="Century Gothic"/>
              </a:rPr>
              <a:t>οι  </a:t>
            </a:r>
            <a:r>
              <a:rPr sz="1800" spc="-15" dirty="0">
                <a:latin typeface="Century Gothic"/>
                <a:cs typeface="Century Gothic"/>
              </a:rPr>
              <a:t>συμμετέχοντες </a:t>
            </a:r>
            <a:r>
              <a:rPr sz="1800" spc="-20" dirty="0">
                <a:latin typeface="Century Gothic"/>
                <a:cs typeface="Century Gothic"/>
              </a:rPr>
              <a:t>παρακολουθούν </a:t>
            </a:r>
            <a:r>
              <a:rPr sz="1800" b="1" spc="-15" dirty="0">
                <a:latin typeface="Century Gothic"/>
                <a:cs typeface="Century Gothic"/>
              </a:rPr>
              <a:t>διαδικτυακά </a:t>
            </a:r>
            <a:r>
              <a:rPr sz="1800" b="1" spc="-20" dirty="0">
                <a:latin typeface="Century Gothic"/>
                <a:cs typeface="Century Gothic"/>
              </a:rPr>
              <a:t>γλωσσικά </a:t>
            </a:r>
            <a:r>
              <a:rPr sz="1800" b="1" spc="-5" dirty="0">
                <a:latin typeface="Century Gothic"/>
                <a:cs typeface="Century Gothic"/>
              </a:rPr>
              <a:t>μαθήματα  </a:t>
            </a:r>
            <a:r>
              <a:rPr sz="1800" spc="-10" dirty="0">
                <a:latin typeface="Century Gothic"/>
                <a:cs typeface="Century Gothic"/>
              </a:rPr>
              <a:t>πριν </a:t>
            </a:r>
            <a:r>
              <a:rPr sz="1800" spc="-20" dirty="0">
                <a:latin typeface="Century Gothic"/>
                <a:cs typeface="Century Gothic"/>
              </a:rPr>
              <a:t>και </a:t>
            </a:r>
            <a:r>
              <a:rPr sz="1800" spc="-25" dirty="0">
                <a:latin typeface="Century Gothic"/>
                <a:cs typeface="Century Gothic"/>
              </a:rPr>
              <a:t>κατά </a:t>
            </a:r>
            <a:r>
              <a:rPr sz="1800" dirty="0">
                <a:latin typeface="Century Gothic"/>
                <a:cs typeface="Century Gothic"/>
              </a:rPr>
              <a:t>τη </a:t>
            </a:r>
            <a:r>
              <a:rPr sz="1800" spc="-15" dirty="0">
                <a:latin typeface="Century Gothic"/>
                <a:cs typeface="Century Gothic"/>
              </a:rPr>
              <a:t>διάρκεια </a:t>
            </a:r>
            <a:r>
              <a:rPr sz="1800" spc="-5" dirty="0">
                <a:latin typeface="Century Gothic"/>
                <a:cs typeface="Century Gothic"/>
              </a:rPr>
              <a:t>της</a:t>
            </a:r>
            <a:r>
              <a:rPr sz="1800" spc="80" dirty="0">
                <a:latin typeface="Century Gothic"/>
                <a:cs typeface="Century Gothic"/>
              </a:rPr>
              <a:t> </a:t>
            </a:r>
            <a:r>
              <a:rPr sz="1800" spc="-25" dirty="0">
                <a:latin typeface="Century Gothic"/>
                <a:cs typeface="Century Gothic"/>
              </a:rPr>
              <a:t>κινητικότητας</a:t>
            </a:r>
            <a:endParaRPr sz="1800">
              <a:latin typeface="Century Gothic"/>
              <a:cs typeface="Century Gothic"/>
            </a:endParaRPr>
          </a:p>
          <a:p>
            <a:pPr marL="355600" indent="-342900">
              <a:lnSpc>
                <a:spcPts val="191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Century Gothic"/>
                <a:cs typeface="Century Gothic"/>
              </a:rPr>
              <a:t>Για </a:t>
            </a:r>
            <a:r>
              <a:rPr sz="1800" spc="-10" dirty="0">
                <a:latin typeface="Century Gothic"/>
                <a:cs typeface="Century Gothic"/>
              </a:rPr>
              <a:t>τα </a:t>
            </a:r>
            <a:r>
              <a:rPr sz="1800" spc="-25" dirty="0">
                <a:latin typeface="Century Gothic"/>
                <a:cs typeface="Century Gothic"/>
              </a:rPr>
              <a:t>γλωσσικά </a:t>
            </a:r>
            <a:r>
              <a:rPr sz="1800" spc="-5" dirty="0">
                <a:latin typeface="Century Gothic"/>
                <a:cs typeface="Century Gothic"/>
              </a:rPr>
              <a:t>επίπεδα </a:t>
            </a:r>
            <a:r>
              <a:rPr sz="1800" dirty="0">
                <a:latin typeface="Century Gothic"/>
                <a:cs typeface="Century Gothic"/>
              </a:rPr>
              <a:t>Α1-Β1 </a:t>
            </a:r>
            <a:r>
              <a:rPr sz="1800" spc="-10" dirty="0">
                <a:latin typeface="Century Gothic"/>
                <a:cs typeface="Century Gothic"/>
              </a:rPr>
              <a:t>τα </a:t>
            </a:r>
            <a:r>
              <a:rPr sz="1800" spc="-15" dirty="0">
                <a:latin typeface="Century Gothic"/>
                <a:cs typeface="Century Gothic"/>
              </a:rPr>
              <a:t>course </a:t>
            </a:r>
            <a:r>
              <a:rPr sz="1800" spc="-5" dirty="0">
                <a:latin typeface="Century Gothic"/>
                <a:cs typeface="Century Gothic"/>
              </a:rPr>
              <a:t>licenses</a:t>
            </a:r>
            <a:r>
              <a:rPr sz="1800" spc="-130" dirty="0">
                <a:latin typeface="Century Gothic"/>
                <a:cs typeface="Century Gothic"/>
              </a:rPr>
              <a:t> </a:t>
            </a:r>
            <a:r>
              <a:rPr sz="1800" spc="-15" dirty="0">
                <a:latin typeface="Century Gothic"/>
                <a:cs typeface="Century Gothic"/>
              </a:rPr>
              <a:t>παραχωρούνται</a:t>
            </a:r>
            <a:endParaRPr sz="1800">
              <a:latin typeface="Century Gothic"/>
              <a:cs typeface="Century Gothic"/>
            </a:endParaRPr>
          </a:p>
          <a:p>
            <a:pPr marL="355600">
              <a:lnSpc>
                <a:spcPts val="1945"/>
              </a:lnSpc>
            </a:pPr>
            <a:r>
              <a:rPr sz="1800" spc="-20" dirty="0">
                <a:latin typeface="Century Gothic"/>
                <a:cs typeface="Century Gothic"/>
              </a:rPr>
              <a:t>αυτόματα </a:t>
            </a:r>
            <a:r>
              <a:rPr sz="1800" spc="-15" dirty="0">
                <a:latin typeface="Century Gothic"/>
                <a:cs typeface="Century Gothic"/>
              </a:rPr>
              <a:t>στους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spc="-15" dirty="0">
                <a:latin typeface="Century Gothic"/>
                <a:cs typeface="Century Gothic"/>
              </a:rPr>
              <a:t>φοιτητές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3079" y="809701"/>
            <a:ext cx="4599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Πριν την Κινητικότητα</a:t>
            </a:r>
            <a:r>
              <a:rPr spc="-75" dirty="0"/>
              <a:t> </a:t>
            </a:r>
            <a:r>
              <a:rPr spc="-10" dirty="0"/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69516"/>
            <a:ext cx="7959090" cy="35737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95"/>
              </a:lnSpc>
              <a:spcBef>
                <a:spcPts val="105"/>
              </a:spcBef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Ασφαλιστική</a:t>
            </a:r>
            <a:r>
              <a:rPr sz="20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Κάλυψη</a:t>
            </a:r>
            <a:endParaRPr sz="2000">
              <a:latin typeface="Century Gothic"/>
              <a:cs typeface="Century Gothic"/>
            </a:endParaRPr>
          </a:p>
          <a:p>
            <a:pPr marL="12700" marR="65405" indent="66675">
              <a:lnSpc>
                <a:spcPct val="80000"/>
              </a:lnSpc>
              <a:spcBef>
                <a:spcPts val="450"/>
              </a:spcBef>
            </a:pPr>
            <a:r>
              <a:rPr sz="1900" spc="-10" dirty="0">
                <a:latin typeface="Century Gothic"/>
                <a:cs typeface="Century Gothic"/>
              </a:rPr>
              <a:t>Το Πρόγραμμα </a:t>
            </a:r>
            <a:r>
              <a:rPr sz="1900" spc="-5" dirty="0">
                <a:latin typeface="Century Gothic"/>
                <a:cs typeface="Century Gothic"/>
              </a:rPr>
              <a:t>αφήνει </a:t>
            </a:r>
            <a:r>
              <a:rPr sz="1900" spc="-10" dirty="0">
                <a:latin typeface="Century Gothic"/>
                <a:cs typeface="Century Gothic"/>
              </a:rPr>
              <a:t>στους οργανισμούς </a:t>
            </a:r>
            <a:r>
              <a:rPr sz="1900" dirty="0">
                <a:latin typeface="Century Gothic"/>
                <a:cs typeface="Century Gothic"/>
              </a:rPr>
              <a:t>να </a:t>
            </a:r>
            <a:r>
              <a:rPr sz="1900" spc="-10" dirty="0">
                <a:latin typeface="Century Gothic"/>
                <a:cs typeface="Century Gothic"/>
              </a:rPr>
              <a:t>αναζητήσουν το  </a:t>
            </a:r>
            <a:r>
              <a:rPr sz="1900" spc="-5" dirty="0">
                <a:latin typeface="Century Gothic"/>
                <a:cs typeface="Century Gothic"/>
              </a:rPr>
              <a:t>καταλληλότερο </a:t>
            </a:r>
            <a:r>
              <a:rPr sz="1900" spc="-10" dirty="0">
                <a:latin typeface="Century Gothic"/>
                <a:cs typeface="Century Gothic"/>
              </a:rPr>
              <a:t>ασφαλιστήριο συμβόλαιο </a:t>
            </a:r>
            <a:r>
              <a:rPr sz="1900" spc="-5" dirty="0">
                <a:latin typeface="Century Gothic"/>
                <a:cs typeface="Century Gothic"/>
              </a:rPr>
              <a:t>ανάλογα </a:t>
            </a:r>
            <a:r>
              <a:rPr sz="1900" spc="-10" dirty="0">
                <a:latin typeface="Century Gothic"/>
                <a:cs typeface="Century Gothic"/>
              </a:rPr>
              <a:t>με τις διαθέσιμες  </a:t>
            </a:r>
            <a:r>
              <a:rPr sz="1900" spc="-5" dirty="0">
                <a:latin typeface="Century Gothic"/>
                <a:cs typeface="Century Gothic"/>
              </a:rPr>
              <a:t>μορφές </a:t>
            </a:r>
            <a:r>
              <a:rPr sz="1900" spc="-10" dirty="0">
                <a:latin typeface="Century Gothic"/>
                <a:cs typeface="Century Gothic"/>
              </a:rPr>
              <a:t>ασφάλισης </a:t>
            </a:r>
            <a:r>
              <a:rPr sz="1900" spc="-5" dirty="0">
                <a:latin typeface="Century Gothic"/>
                <a:cs typeface="Century Gothic"/>
              </a:rPr>
              <a:t>σε εθνικό</a:t>
            </a:r>
            <a:r>
              <a:rPr sz="1900" spc="40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επίπεδο.</a:t>
            </a:r>
            <a:endParaRPr sz="1900">
              <a:latin typeface="Century Gothic"/>
              <a:cs typeface="Century Gothic"/>
            </a:endParaRPr>
          </a:p>
          <a:p>
            <a:pPr marL="79375">
              <a:lnSpc>
                <a:spcPct val="100000"/>
              </a:lnSpc>
              <a:spcBef>
                <a:spcPts val="5"/>
              </a:spcBef>
            </a:pPr>
            <a:r>
              <a:rPr sz="1900" spc="-15" dirty="0">
                <a:latin typeface="Century Gothic"/>
                <a:cs typeface="Century Gothic"/>
              </a:rPr>
              <a:t>Το </a:t>
            </a:r>
            <a:r>
              <a:rPr sz="1900" spc="-5" dirty="0">
                <a:latin typeface="Century Gothic"/>
                <a:cs typeface="Century Gothic"/>
              </a:rPr>
              <a:t>σχέδιο ασφάλειας </a:t>
            </a:r>
            <a:r>
              <a:rPr sz="1900" spc="-10" dirty="0">
                <a:latin typeface="Century Gothic"/>
                <a:cs typeface="Century Gothic"/>
              </a:rPr>
              <a:t>θα </a:t>
            </a:r>
            <a:r>
              <a:rPr sz="1900" spc="-5" dirty="0">
                <a:latin typeface="Century Gothic"/>
                <a:cs typeface="Century Gothic"/>
              </a:rPr>
              <a:t>πρέπει </a:t>
            </a:r>
            <a:r>
              <a:rPr sz="1900" dirty="0">
                <a:latin typeface="Century Gothic"/>
                <a:cs typeface="Century Gothic"/>
              </a:rPr>
              <a:t>να </a:t>
            </a:r>
            <a:r>
              <a:rPr sz="1900" spc="-5" dirty="0">
                <a:latin typeface="Century Gothic"/>
                <a:cs typeface="Century Gothic"/>
              </a:rPr>
              <a:t>καλύπτει </a:t>
            </a:r>
            <a:r>
              <a:rPr sz="1900" spc="-10" dirty="0">
                <a:latin typeface="Century Gothic"/>
                <a:cs typeface="Century Gothic"/>
              </a:rPr>
              <a:t>τα</a:t>
            </a:r>
            <a:r>
              <a:rPr sz="1900" spc="55" dirty="0">
                <a:latin typeface="Century Gothic"/>
                <a:cs typeface="Century Gothic"/>
              </a:rPr>
              <a:t> </a:t>
            </a:r>
            <a:r>
              <a:rPr sz="1900" dirty="0">
                <a:latin typeface="Century Gothic"/>
                <a:cs typeface="Century Gothic"/>
              </a:rPr>
              <a:t>εξής:</a:t>
            </a:r>
            <a:endParaRPr sz="19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80000"/>
              </a:lnSpc>
              <a:spcBef>
                <a:spcPts val="4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latin typeface="Century Gothic"/>
                <a:cs typeface="Century Gothic"/>
              </a:rPr>
              <a:t>ταξιδιωτική ασφάλιση (συμπεριλαμβανομένων ζημιών </a:t>
            </a:r>
            <a:r>
              <a:rPr sz="1900" spc="-5" dirty="0">
                <a:latin typeface="Century Gothic"/>
                <a:cs typeface="Century Gothic"/>
              </a:rPr>
              <a:t>ή </a:t>
            </a:r>
            <a:r>
              <a:rPr sz="1900" spc="-10" dirty="0">
                <a:latin typeface="Century Gothic"/>
                <a:cs typeface="Century Gothic"/>
              </a:rPr>
              <a:t>απώλειας  </a:t>
            </a:r>
            <a:r>
              <a:rPr sz="1900" spc="-5" dirty="0">
                <a:latin typeface="Century Gothic"/>
                <a:cs typeface="Century Gothic"/>
              </a:rPr>
              <a:t>αποσκευών)</a:t>
            </a:r>
            <a:endParaRPr sz="1900">
              <a:latin typeface="Century Gothic"/>
              <a:cs typeface="Century Gothic"/>
            </a:endParaRPr>
          </a:p>
          <a:p>
            <a:pPr marL="355600" indent="-343535">
              <a:lnSpc>
                <a:spcPts val="205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Ευθύνη </a:t>
            </a:r>
            <a:r>
              <a:rPr sz="1900" dirty="0">
                <a:latin typeface="Century Gothic"/>
                <a:cs typeface="Century Gothic"/>
              </a:rPr>
              <a:t>έναντι </a:t>
            </a:r>
            <a:r>
              <a:rPr sz="1900" spc="-5" dirty="0">
                <a:latin typeface="Century Gothic"/>
                <a:cs typeface="Century Gothic"/>
              </a:rPr>
              <a:t>τρίτων/liability insurance</a:t>
            </a:r>
            <a:r>
              <a:rPr sz="1900" spc="-35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(συμπεριλαμβανομένης,</a:t>
            </a:r>
            <a:endParaRPr sz="1900">
              <a:latin typeface="Century Gothic"/>
              <a:cs typeface="Century Gothic"/>
            </a:endParaRPr>
          </a:p>
          <a:p>
            <a:pPr marL="355600">
              <a:lnSpc>
                <a:spcPts val="2050"/>
              </a:lnSpc>
            </a:pPr>
            <a:r>
              <a:rPr sz="1900" spc="-10" dirty="0">
                <a:latin typeface="Century Gothic"/>
                <a:cs typeface="Century Gothic"/>
              </a:rPr>
              <a:t>όπου απαιτείται, </a:t>
            </a:r>
            <a:r>
              <a:rPr sz="1900" spc="-5" dirty="0">
                <a:latin typeface="Century Gothic"/>
                <a:cs typeface="Century Gothic"/>
              </a:rPr>
              <a:t>επαγγελματικής</a:t>
            </a:r>
            <a:r>
              <a:rPr sz="1900" spc="80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αποζημίωσης)</a:t>
            </a:r>
            <a:endParaRPr sz="19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latin typeface="Century Gothic"/>
                <a:cs typeface="Century Gothic"/>
              </a:rPr>
              <a:t>Ατύχημα </a:t>
            </a:r>
            <a:r>
              <a:rPr sz="1900" spc="-5" dirty="0">
                <a:latin typeface="Century Gothic"/>
                <a:cs typeface="Century Gothic"/>
              </a:rPr>
              <a:t>και μόνιμη ή </a:t>
            </a:r>
            <a:r>
              <a:rPr sz="1900" spc="-10" dirty="0">
                <a:latin typeface="Century Gothic"/>
                <a:cs typeface="Century Gothic"/>
              </a:rPr>
              <a:t>προσωρινή</a:t>
            </a:r>
            <a:r>
              <a:rPr sz="1900" spc="95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ανικανότητα</a:t>
            </a:r>
            <a:endParaRPr sz="19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Θάνατο </a:t>
            </a:r>
            <a:r>
              <a:rPr sz="1900" spc="-10" dirty="0">
                <a:latin typeface="Century Gothic"/>
                <a:cs typeface="Century Gothic"/>
              </a:rPr>
              <a:t>(συμπεριλαμβανομένου του</a:t>
            </a:r>
            <a:r>
              <a:rPr sz="1900" spc="70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επαναπατρισμού)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900" spc="-5" dirty="0">
                <a:latin typeface="Century Gothic"/>
                <a:cs typeface="Century Gothic"/>
              </a:rPr>
              <a:t>ESN: </a:t>
            </a:r>
            <a:r>
              <a:rPr sz="1900" spc="-10" dirty="0">
                <a:latin typeface="Century Gothic"/>
                <a:cs typeface="Century Gothic"/>
              </a:rPr>
              <a:t>PROTRIP-WORLD, </a:t>
            </a:r>
            <a:r>
              <a:rPr sz="1900" spc="-5" dirty="0">
                <a:latin typeface="Century Gothic"/>
                <a:cs typeface="Century Gothic"/>
              </a:rPr>
              <a:t>insurance </a:t>
            </a:r>
            <a:r>
              <a:rPr sz="1900" spc="-10" dirty="0">
                <a:latin typeface="Century Gothic"/>
                <a:cs typeface="Century Gothic"/>
              </a:rPr>
              <a:t>plan </a:t>
            </a:r>
            <a:r>
              <a:rPr sz="1900" spc="-5" dirty="0">
                <a:latin typeface="Century Gothic"/>
                <a:cs typeface="Century Gothic"/>
              </a:rPr>
              <a:t>for </a:t>
            </a:r>
            <a:r>
              <a:rPr sz="1900" spc="-10" dirty="0">
                <a:latin typeface="Century Gothic"/>
                <a:cs typeface="Century Gothic"/>
              </a:rPr>
              <a:t>Erasmus+</a:t>
            </a:r>
            <a:r>
              <a:rPr sz="1900" spc="120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students.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9841" y="460629"/>
            <a:ext cx="59594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000000"/>
                </a:solidFill>
              </a:rPr>
              <a:t>Κατά </a:t>
            </a:r>
            <a:r>
              <a:rPr spc="-5" dirty="0">
                <a:solidFill>
                  <a:srgbClr val="000000"/>
                </a:solidFill>
              </a:rPr>
              <a:t>τη διάρκεια </a:t>
            </a:r>
            <a:r>
              <a:rPr spc="-10" dirty="0">
                <a:solidFill>
                  <a:srgbClr val="000000"/>
                </a:solidFill>
              </a:rPr>
              <a:t>της</a:t>
            </a:r>
            <a:r>
              <a:rPr spc="3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κινητικότητας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93330" y="1167460"/>
            <a:ext cx="101536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6725" algn="l"/>
              </a:tabLst>
            </a:pPr>
            <a:r>
              <a:rPr sz="1900" spc="-15" dirty="0">
                <a:latin typeface="Century Gothic"/>
                <a:cs typeface="Century Gothic"/>
              </a:rPr>
              <a:t>μ</a:t>
            </a:r>
            <a:r>
              <a:rPr sz="1900" spc="-5" dirty="0">
                <a:latin typeface="Century Gothic"/>
                <a:cs typeface="Century Gothic"/>
              </a:rPr>
              <a:t>ε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25" dirty="0">
                <a:latin typeface="Century Gothic"/>
                <a:cs typeface="Century Gothic"/>
              </a:rPr>
              <a:t>τ</a:t>
            </a:r>
            <a:r>
              <a:rPr sz="1900" spc="-15" dirty="0">
                <a:latin typeface="Century Gothic"/>
                <a:cs typeface="Century Gothic"/>
              </a:rPr>
              <a:t>ο</a:t>
            </a:r>
            <a:r>
              <a:rPr sz="1900" dirty="0">
                <a:latin typeface="Century Gothic"/>
                <a:cs typeface="Century Gothic"/>
              </a:rPr>
              <a:t>υ</a:t>
            </a:r>
            <a:r>
              <a:rPr sz="1900" spc="-5" dirty="0">
                <a:latin typeface="Century Gothic"/>
                <a:cs typeface="Century Gothic"/>
              </a:rPr>
              <a:t>ς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167460"/>
            <a:ext cx="6671309" cy="546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95"/>
              </a:spcBef>
              <a:tabLst>
                <a:tab pos="427355" algn="l"/>
                <a:tab pos="2051685" algn="l"/>
                <a:tab pos="3588385" algn="l"/>
                <a:tab pos="4853305" algn="l"/>
                <a:tab pos="5333365" algn="l"/>
              </a:tabLst>
            </a:pPr>
            <a:r>
              <a:rPr sz="1900" spc="-5" dirty="0">
                <a:latin typeface="Century Gothic"/>
                <a:cs typeface="Century Gothic"/>
              </a:rPr>
              <a:t>Ο	ορ</a:t>
            </a:r>
            <a:r>
              <a:rPr sz="1900" dirty="0">
                <a:latin typeface="Century Gothic"/>
                <a:cs typeface="Century Gothic"/>
              </a:rPr>
              <a:t>γ</a:t>
            </a:r>
            <a:r>
              <a:rPr sz="1900" spc="-10" dirty="0">
                <a:latin typeface="Century Gothic"/>
                <a:cs typeface="Century Gothic"/>
              </a:rPr>
              <a:t>α</a:t>
            </a:r>
            <a:r>
              <a:rPr sz="1900" spc="5" dirty="0">
                <a:latin typeface="Century Gothic"/>
                <a:cs typeface="Century Gothic"/>
              </a:rPr>
              <a:t>ν</a:t>
            </a:r>
            <a:r>
              <a:rPr sz="1900" spc="-15" dirty="0">
                <a:latin typeface="Century Gothic"/>
                <a:cs typeface="Century Gothic"/>
              </a:rPr>
              <a:t>ι</a:t>
            </a:r>
            <a:r>
              <a:rPr sz="1900" spc="-5" dirty="0">
                <a:latin typeface="Century Gothic"/>
                <a:cs typeface="Century Gothic"/>
              </a:rPr>
              <a:t>σμός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10" dirty="0">
                <a:latin typeface="Century Gothic"/>
                <a:cs typeface="Century Gothic"/>
              </a:rPr>
              <a:t>α</a:t>
            </a:r>
            <a:r>
              <a:rPr sz="1900" dirty="0">
                <a:latin typeface="Century Gothic"/>
                <a:cs typeface="Century Gothic"/>
              </a:rPr>
              <a:t>π</a:t>
            </a:r>
            <a:r>
              <a:rPr sz="1900" spc="-5" dirty="0">
                <a:latin typeface="Century Gothic"/>
                <a:cs typeface="Century Gothic"/>
              </a:rPr>
              <a:t>οστο</a:t>
            </a:r>
            <a:r>
              <a:rPr sz="1900" dirty="0">
                <a:latin typeface="Century Gothic"/>
                <a:cs typeface="Century Gothic"/>
              </a:rPr>
              <a:t>λ</a:t>
            </a:r>
            <a:r>
              <a:rPr sz="1900" spc="-5" dirty="0">
                <a:latin typeface="Century Gothic"/>
                <a:cs typeface="Century Gothic"/>
              </a:rPr>
              <a:t>ής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10" dirty="0">
                <a:latin typeface="Century Gothic"/>
                <a:cs typeface="Century Gothic"/>
              </a:rPr>
              <a:t>βρίσ</a:t>
            </a:r>
            <a:r>
              <a:rPr sz="1900" spc="-15" dirty="0">
                <a:latin typeface="Century Gothic"/>
                <a:cs typeface="Century Gothic"/>
              </a:rPr>
              <a:t>κ</a:t>
            </a:r>
            <a:r>
              <a:rPr sz="1900" spc="-5" dirty="0">
                <a:latin typeface="Century Gothic"/>
                <a:cs typeface="Century Gothic"/>
              </a:rPr>
              <a:t>ετ</a:t>
            </a:r>
            <a:r>
              <a:rPr sz="1900" spc="-10" dirty="0">
                <a:latin typeface="Century Gothic"/>
                <a:cs typeface="Century Gothic"/>
              </a:rPr>
              <a:t>α</a:t>
            </a:r>
            <a:r>
              <a:rPr sz="1900" spc="-5" dirty="0">
                <a:latin typeface="Century Gothic"/>
                <a:cs typeface="Century Gothic"/>
              </a:rPr>
              <a:t>ι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10" dirty="0">
                <a:latin typeface="Century Gothic"/>
                <a:cs typeface="Century Gothic"/>
              </a:rPr>
              <a:t>σ</a:t>
            </a:r>
            <a:r>
              <a:rPr sz="1900" spc="-5" dirty="0">
                <a:latin typeface="Century Gothic"/>
                <a:cs typeface="Century Gothic"/>
              </a:rPr>
              <a:t>ε</a:t>
            </a:r>
            <a:r>
              <a:rPr sz="1900" dirty="0">
                <a:latin typeface="Century Gothic"/>
                <a:cs typeface="Century Gothic"/>
              </a:rPr>
              <a:t>	</a:t>
            </a:r>
            <a:r>
              <a:rPr sz="1900" spc="-5" dirty="0">
                <a:latin typeface="Century Gothic"/>
                <a:cs typeface="Century Gothic"/>
              </a:rPr>
              <a:t>επ</a:t>
            </a:r>
            <a:r>
              <a:rPr sz="1900" spc="-15" dirty="0">
                <a:latin typeface="Century Gothic"/>
                <a:cs typeface="Century Gothic"/>
              </a:rPr>
              <a:t>ι</a:t>
            </a:r>
            <a:r>
              <a:rPr sz="1900" spc="-5" dirty="0">
                <a:latin typeface="Century Gothic"/>
                <a:cs typeface="Century Gothic"/>
              </a:rPr>
              <a:t>κ</a:t>
            </a:r>
            <a:r>
              <a:rPr sz="1900" spc="-20" dirty="0">
                <a:latin typeface="Century Gothic"/>
                <a:cs typeface="Century Gothic"/>
              </a:rPr>
              <a:t>ο</a:t>
            </a:r>
            <a:r>
              <a:rPr sz="1900" spc="-15" dirty="0">
                <a:latin typeface="Century Gothic"/>
                <a:cs typeface="Century Gothic"/>
              </a:rPr>
              <a:t>ι</a:t>
            </a:r>
            <a:r>
              <a:rPr sz="1900" spc="5" dirty="0">
                <a:latin typeface="Century Gothic"/>
                <a:cs typeface="Century Gothic"/>
              </a:rPr>
              <a:t>ν</a:t>
            </a:r>
            <a:r>
              <a:rPr sz="1900" spc="-15" dirty="0">
                <a:latin typeface="Century Gothic"/>
                <a:cs typeface="Century Gothic"/>
              </a:rPr>
              <a:t>ω</a:t>
            </a:r>
            <a:r>
              <a:rPr sz="1900" spc="5" dirty="0">
                <a:latin typeface="Century Gothic"/>
                <a:cs typeface="Century Gothic"/>
              </a:rPr>
              <a:t>ν</a:t>
            </a:r>
            <a:r>
              <a:rPr sz="1900" spc="-15" dirty="0">
                <a:latin typeface="Century Gothic"/>
                <a:cs typeface="Century Gothic"/>
              </a:rPr>
              <a:t>ί</a:t>
            </a:r>
            <a:r>
              <a:rPr sz="1900" spc="-5" dirty="0">
                <a:latin typeface="Century Gothic"/>
                <a:cs typeface="Century Gothic"/>
              </a:rPr>
              <a:t>α</a:t>
            </a:r>
            <a:endParaRPr sz="1900">
              <a:latin typeface="Century Gothic"/>
              <a:cs typeface="Century Gothic"/>
            </a:endParaRPr>
          </a:p>
          <a:p>
            <a:pPr marL="12700">
              <a:lnSpc>
                <a:spcPts val="2050"/>
              </a:lnSpc>
            </a:pPr>
            <a:r>
              <a:rPr sz="1900" spc="-5" dirty="0">
                <a:latin typeface="Century Gothic"/>
                <a:cs typeface="Century Gothic"/>
              </a:rPr>
              <a:t>συμμετέχοντες</a:t>
            </a:r>
            <a:r>
              <a:rPr sz="1900" spc="20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για: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88973"/>
            <a:ext cx="8070850" cy="4371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επίλυση </a:t>
            </a:r>
            <a:r>
              <a:rPr sz="1900" spc="-10" dirty="0">
                <a:latin typeface="Century Gothic"/>
                <a:cs typeface="Century Gothic"/>
              </a:rPr>
              <a:t>προβλημάτων που </a:t>
            </a:r>
            <a:r>
              <a:rPr sz="1900" spc="-5" dirty="0">
                <a:latin typeface="Century Gothic"/>
                <a:cs typeface="Century Gothic"/>
              </a:rPr>
              <a:t>ενδέχεται </a:t>
            </a:r>
            <a:r>
              <a:rPr sz="1900" spc="5" dirty="0">
                <a:latin typeface="Century Gothic"/>
                <a:cs typeface="Century Gothic"/>
              </a:rPr>
              <a:t>να</a:t>
            </a:r>
            <a:r>
              <a:rPr sz="1900" spc="55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προκύψουν</a:t>
            </a:r>
            <a:endParaRPr sz="19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80000"/>
              </a:lnSpc>
              <a:spcBef>
                <a:spcPts val="45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αναπροσαρμογή </a:t>
            </a:r>
            <a:r>
              <a:rPr sz="1900" spc="-10" dirty="0">
                <a:latin typeface="Century Gothic"/>
                <a:cs typeface="Century Gothic"/>
              </a:rPr>
              <a:t>του </a:t>
            </a:r>
            <a:r>
              <a:rPr sz="1900" spc="-5" dirty="0">
                <a:latin typeface="Century Gothic"/>
                <a:cs typeface="Century Gothic"/>
              </a:rPr>
              <a:t>προγράμματος δραστηριοτήτων, </a:t>
            </a:r>
            <a:r>
              <a:rPr sz="1900" spc="-10" dirty="0">
                <a:latin typeface="Century Gothic"/>
                <a:cs typeface="Century Gothic"/>
              </a:rPr>
              <a:t>όταν αυτό  </a:t>
            </a:r>
            <a:r>
              <a:rPr sz="1900" spc="-5" dirty="0">
                <a:latin typeface="Century Gothic"/>
                <a:cs typeface="Century Gothic"/>
              </a:rPr>
              <a:t>κρίνεται</a:t>
            </a:r>
            <a:r>
              <a:rPr sz="1900" spc="-15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αναγκαίο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ts val="2395"/>
              </a:lnSpc>
            </a:pPr>
            <a:r>
              <a:rPr sz="2000" b="1" spc="-5" dirty="0">
                <a:latin typeface="Century Gothic"/>
                <a:cs typeface="Century Gothic"/>
              </a:rPr>
              <a:t>Αλλαγές </a:t>
            </a:r>
            <a:r>
              <a:rPr sz="2000" b="1" dirty="0">
                <a:latin typeface="Century Gothic"/>
                <a:cs typeface="Century Gothic"/>
              </a:rPr>
              <a:t>στο περιεχόμενο του </a:t>
            </a:r>
            <a:r>
              <a:rPr sz="2000" b="1" spc="-5" dirty="0">
                <a:latin typeface="Century Gothic"/>
                <a:cs typeface="Century Gothic"/>
              </a:rPr>
              <a:t>Learning</a:t>
            </a:r>
            <a:r>
              <a:rPr sz="2000" b="1" spc="-5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Agreement</a:t>
            </a:r>
            <a:endParaRPr sz="2000">
              <a:latin typeface="Century Gothic"/>
              <a:cs typeface="Century Gothic"/>
            </a:endParaRPr>
          </a:p>
          <a:p>
            <a:pPr marL="355600" marR="373380" indent="-343535">
              <a:lnSpc>
                <a:spcPct val="80000"/>
              </a:lnSpc>
              <a:spcBef>
                <a:spcPts val="4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entury Gothic"/>
                <a:cs typeface="Century Gothic"/>
              </a:rPr>
              <a:t>Οι </a:t>
            </a:r>
            <a:r>
              <a:rPr sz="2000" dirty="0">
                <a:latin typeface="Century Gothic"/>
                <a:cs typeface="Century Gothic"/>
              </a:rPr>
              <a:t>τροποποιήσεις της συμφωνίας </a:t>
            </a:r>
            <a:r>
              <a:rPr sz="2000" spc="-5" dirty="0">
                <a:latin typeface="Century Gothic"/>
                <a:cs typeface="Century Gothic"/>
              </a:rPr>
              <a:t>πρέπει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dirty="0">
                <a:latin typeface="Century Gothic"/>
                <a:cs typeface="Century Gothic"/>
              </a:rPr>
              <a:t>συμφωνηθούν  μέσω επίσημης κοινοποίησης και </a:t>
            </a:r>
            <a:r>
              <a:rPr sz="2000" spc="-5" dirty="0">
                <a:latin typeface="Century Gothic"/>
                <a:cs typeface="Century Gothic"/>
              </a:rPr>
              <a:t>από </a:t>
            </a:r>
            <a:r>
              <a:rPr sz="2000" dirty="0">
                <a:latin typeface="Century Gothic"/>
                <a:cs typeface="Century Gothic"/>
              </a:rPr>
              <a:t>τα </a:t>
            </a:r>
            <a:r>
              <a:rPr sz="2000" spc="-5" dirty="0">
                <a:latin typeface="Century Gothic"/>
                <a:cs typeface="Century Gothic"/>
              </a:rPr>
              <a:t>δύο </a:t>
            </a:r>
            <a:r>
              <a:rPr sz="2000" dirty="0">
                <a:latin typeface="Century Gothic"/>
                <a:cs typeface="Century Gothic"/>
              </a:rPr>
              <a:t>μέρη, είτε με  επιστολή είτε ηλεκτρονικά </a:t>
            </a:r>
            <a:r>
              <a:rPr sz="2000" spc="-15" dirty="0">
                <a:latin typeface="Century Gothic"/>
                <a:cs typeface="Century Gothic"/>
              </a:rPr>
              <a:t>(τα </a:t>
            </a:r>
            <a:r>
              <a:rPr sz="2000" dirty="0">
                <a:latin typeface="Century Gothic"/>
                <a:cs typeface="Century Gothic"/>
              </a:rPr>
              <a:t>αντίγραφα </a:t>
            </a:r>
            <a:r>
              <a:rPr sz="2000" spc="5" dirty="0">
                <a:latin typeface="Century Gothic"/>
                <a:cs typeface="Century Gothic"/>
              </a:rPr>
              <a:t>να </a:t>
            </a:r>
            <a:r>
              <a:rPr sz="2000" spc="-5" dirty="0">
                <a:latin typeface="Century Gothic"/>
                <a:cs typeface="Century Gothic"/>
              </a:rPr>
              <a:t>διατηρούνται</a:t>
            </a:r>
            <a:r>
              <a:rPr sz="2000" spc="-14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για  σκοπούς</a:t>
            </a:r>
            <a:r>
              <a:rPr sz="2000" spc="-1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ελέγχου)</a:t>
            </a:r>
            <a:endParaRPr sz="2000">
              <a:latin typeface="Century Gothic"/>
              <a:cs typeface="Century Gothic"/>
            </a:endParaRPr>
          </a:p>
          <a:p>
            <a:pPr marL="355600" marR="802640" indent="-343535">
              <a:lnSpc>
                <a:spcPts val="192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entury Gothic"/>
                <a:cs typeface="Century Gothic"/>
              </a:rPr>
              <a:t>Εάν </a:t>
            </a:r>
            <a:r>
              <a:rPr sz="2000" dirty="0">
                <a:latin typeface="Century Gothic"/>
                <a:cs typeface="Century Gothic"/>
              </a:rPr>
              <a:t>θέλετε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dirty="0">
                <a:latin typeface="Century Gothic"/>
                <a:cs typeface="Century Gothic"/>
              </a:rPr>
              <a:t>πραγματοποιήσετε μια τροποποίηση</a:t>
            </a:r>
            <a:r>
              <a:rPr sz="2000" spc="-16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μέσω  email, </a:t>
            </a:r>
            <a:r>
              <a:rPr sz="2000" spc="-5" dirty="0">
                <a:latin typeface="Century Gothic"/>
                <a:cs typeface="Century Gothic"/>
              </a:rPr>
              <a:t>απαιτείται </a:t>
            </a:r>
            <a:r>
              <a:rPr sz="2000" dirty="0">
                <a:latin typeface="Century Gothic"/>
                <a:cs typeface="Century Gothic"/>
              </a:rPr>
              <a:t>απάντηση </a:t>
            </a:r>
            <a:r>
              <a:rPr sz="2000" spc="-5" dirty="0">
                <a:latin typeface="Century Gothic"/>
                <a:cs typeface="Century Gothic"/>
              </a:rPr>
              <a:t>που επιβεβαιώνει </a:t>
            </a:r>
            <a:r>
              <a:rPr sz="2000" dirty="0">
                <a:latin typeface="Century Gothic"/>
                <a:cs typeface="Century Gothic"/>
              </a:rPr>
              <a:t>την</a:t>
            </a:r>
            <a:r>
              <a:rPr sz="2000" spc="-10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αλλαγή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ts val="2395"/>
              </a:lnSpc>
              <a:spcBef>
                <a:spcPts val="30"/>
              </a:spcBef>
            </a:pPr>
            <a:r>
              <a:rPr sz="2000" b="1" dirty="0">
                <a:latin typeface="Century Gothic"/>
                <a:cs typeface="Century Gothic"/>
              </a:rPr>
              <a:t>Αλλαγή στη </a:t>
            </a:r>
            <a:r>
              <a:rPr sz="2000" b="1" spc="-5" dirty="0">
                <a:latin typeface="Century Gothic"/>
                <a:cs typeface="Century Gothic"/>
              </a:rPr>
              <a:t>διάρκεια</a:t>
            </a:r>
            <a:r>
              <a:rPr sz="2000" b="1" spc="-2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355600" marR="215900" indent="-343535">
              <a:lnSpc>
                <a:spcPts val="192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entury Gothic"/>
                <a:cs typeface="Century Gothic"/>
              </a:rPr>
              <a:t>Θα </a:t>
            </a:r>
            <a:r>
              <a:rPr sz="2000" spc="-5" dirty="0">
                <a:latin typeface="Century Gothic"/>
                <a:cs typeface="Century Gothic"/>
              </a:rPr>
              <a:t>πρέπει </a:t>
            </a:r>
            <a:r>
              <a:rPr sz="2000" spc="5" dirty="0">
                <a:latin typeface="Century Gothic"/>
                <a:cs typeface="Century Gothic"/>
              </a:rPr>
              <a:t>να </a:t>
            </a:r>
            <a:r>
              <a:rPr sz="2000" spc="-5" dirty="0">
                <a:latin typeface="Century Gothic"/>
                <a:cs typeface="Century Gothic"/>
              </a:rPr>
              <a:t>υπάρχουν </a:t>
            </a:r>
            <a:r>
              <a:rPr sz="2000" dirty="0">
                <a:latin typeface="Century Gothic"/>
                <a:cs typeface="Century Gothic"/>
              </a:rPr>
              <a:t>αποδεικτικά στοιχεία για τη διάρκεια  της κινητικότητας είτε στο </a:t>
            </a:r>
            <a:r>
              <a:rPr sz="2000" spc="5" dirty="0">
                <a:latin typeface="Century Gothic"/>
                <a:cs typeface="Century Gothic"/>
              </a:rPr>
              <a:t>έντυπο </a:t>
            </a:r>
            <a:r>
              <a:rPr sz="2000" dirty="0">
                <a:latin typeface="Century Gothic"/>
                <a:cs typeface="Century Gothic"/>
              </a:rPr>
              <a:t>Transcript </a:t>
            </a:r>
            <a:r>
              <a:rPr sz="2000" spc="-5" dirty="0">
                <a:latin typeface="Century Gothic"/>
                <a:cs typeface="Century Gothic"/>
              </a:rPr>
              <a:t>of </a:t>
            </a:r>
            <a:r>
              <a:rPr sz="2000" dirty="0">
                <a:latin typeface="Century Gothic"/>
                <a:cs typeface="Century Gothic"/>
              </a:rPr>
              <a:t>Records , στο  πιστοποιητικό </a:t>
            </a:r>
            <a:r>
              <a:rPr sz="2000" spc="-5" dirty="0">
                <a:latin typeface="Century Gothic"/>
                <a:cs typeface="Century Gothic"/>
              </a:rPr>
              <a:t>πρακτικής </a:t>
            </a:r>
            <a:r>
              <a:rPr sz="2000" dirty="0">
                <a:latin typeface="Century Gothic"/>
                <a:cs typeface="Century Gothic"/>
              </a:rPr>
              <a:t>άσκησης ή στο </a:t>
            </a:r>
            <a:r>
              <a:rPr sz="2000" spc="5" dirty="0">
                <a:latin typeface="Century Gothic"/>
                <a:cs typeface="Century Gothic"/>
              </a:rPr>
              <a:t>έντυπο </a:t>
            </a:r>
            <a:r>
              <a:rPr sz="2000" spc="-5" dirty="0">
                <a:latin typeface="Century Gothic"/>
                <a:cs typeface="Century Gothic"/>
              </a:rPr>
              <a:t>Certificate</a:t>
            </a:r>
            <a:r>
              <a:rPr sz="2000" spc="-15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of  Attendance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0848" y="388747"/>
            <a:ext cx="47015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00"/>
                </a:solidFill>
              </a:rPr>
              <a:t>Μετά </a:t>
            </a:r>
            <a:r>
              <a:rPr spc="-10" dirty="0">
                <a:solidFill>
                  <a:srgbClr val="000000"/>
                </a:solidFill>
              </a:rPr>
              <a:t>την </a:t>
            </a:r>
            <a:r>
              <a:rPr spc="-5" dirty="0">
                <a:solidFill>
                  <a:srgbClr val="000000"/>
                </a:solidFill>
              </a:rPr>
              <a:t>Κινητικότητα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949322"/>
            <a:ext cx="7978775" cy="483044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Participant</a:t>
            </a:r>
            <a:r>
              <a:rPr sz="20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Report</a:t>
            </a:r>
            <a:endParaRPr sz="2000">
              <a:latin typeface="Century Gothic"/>
              <a:cs typeface="Century Gothic"/>
            </a:endParaRPr>
          </a:p>
          <a:p>
            <a:pPr marL="355600" marR="234315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5" dirty="0">
                <a:latin typeface="Century Gothic"/>
                <a:cs typeface="Century Gothic"/>
              </a:rPr>
              <a:t>30 ημέρες </a:t>
            </a:r>
            <a:r>
              <a:rPr sz="1400" dirty="0">
                <a:latin typeface="Century Gothic"/>
                <a:cs typeface="Century Gothic"/>
              </a:rPr>
              <a:t>πριν </a:t>
            </a:r>
            <a:r>
              <a:rPr sz="1400" spc="-5" dirty="0">
                <a:latin typeface="Century Gothic"/>
                <a:cs typeface="Century Gothic"/>
              </a:rPr>
              <a:t>από την ημερομηνία λήξης </a:t>
            </a:r>
            <a:r>
              <a:rPr sz="1400" dirty="0">
                <a:latin typeface="Century Gothic"/>
                <a:cs typeface="Century Gothic"/>
              </a:rPr>
              <a:t>της </a:t>
            </a:r>
            <a:r>
              <a:rPr sz="1400" spc="-5" dirty="0">
                <a:latin typeface="Century Gothic"/>
                <a:cs typeface="Century Gothic"/>
              </a:rPr>
              <a:t>κινητικότητας </a:t>
            </a:r>
            <a:r>
              <a:rPr sz="1400" dirty="0">
                <a:latin typeface="Century Gothic"/>
                <a:cs typeface="Century Gothic"/>
              </a:rPr>
              <a:t>οι σπουδαστές θα λάβουν  </a:t>
            </a:r>
            <a:r>
              <a:rPr sz="1400" spc="-5" dirty="0">
                <a:latin typeface="Century Gothic"/>
                <a:cs typeface="Century Gothic"/>
              </a:rPr>
              <a:t>πρόσκληση για </a:t>
            </a:r>
            <a:r>
              <a:rPr sz="1400" dirty="0">
                <a:latin typeface="Century Gothic"/>
                <a:cs typeface="Century Gothic"/>
              </a:rPr>
              <a:t>την υποβολή έκθεσης</a:t>
            </a:r>
            <a:r>
              <a:rPr sz="1400" spc="-12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συμμετέχοντα</a:t>
            </a:r>
            <a:endParaRPr sz="1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Το προσωπικό θα </a:t>
            </a:r>
            <a:r>
              <a:rPr sz="1400" spc="-5" dirty="0">
                <a:latin typeface="Century Gothic"/>
                <a:cs typeface="Century Gothic"/>
              </a:rPr>
              <a:t>λάβει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πρόσκληση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ημερομηνία λήξης της</a:t>
            </a:r>
            <a:r>
              <a:rPr sz="1400" spc="-15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κινητικότητας</a:t>
            </a:r>
            <a:endParaRPr sz="1400">
              <a:latin typeface="Century Gothic"/>
              <a:cs typeface="Century Gothic"/>
            </a:endParaRPr>
          </a:p>
          <a:p>
            <a:pPr marL="355600" marR="79375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Το </a:t>
            </a:r>
            <a:r>
              <a:rPr sz="1400" spc="-5" dirty="0">
                <a:latin typeface="Century Gothic"/>
                <a:cs typeface="Century Gothic"/>
              </a:rPr>
              <a:t>ηλεκτρονικό </a:t>
            </a:r>
            <a:r>
              <a:rPr sz="1400" dirty="0">
                <a:latin typeface="Century Gothic"/>
                <a:cs typeface="Century Gothic"/>
              </a:rPr>
              <a:t>αίτημα </a:t>
            </a:r>
            <a:r>
              <a:rPr sz="1400" spc="-5" dirty="0">
                <a:latin typeface="Century Gothic"/>
                <a:cs typeface="Century Gothic"/>
              </a:rPr>
              <a:t>δημιουργείται </a:t>
            </a:r>
            <a:r>
              <a:rPr sz="1400" dirty="0">
                <a:latin typeface="Century Gothic"/>
                <a:cs typeface="Century Gothic"/>
              </a:rPr>
              <a:t>αυτόματα και η </a:t>
            </a:r>
            <a:r>
              <a:rPr sz="1400" spc="-5" dirty="0">
                <a:latin typeface="Century Gothic"/>
                <a:cs typeface="Century Gothic"/>
              </a:rPr>
              <a:t>έκθεση </a:t>
            </a:r>
            <a:r>
              <a:rPr sz="1400" dirty="0">
                <a:latin typeface="Century Gothic"/>
                <a:cs typeface="Century Gothic"/>
              </a:rPr>
              <a:t>θα </a:t>
            </a:r>
            <a:r>
              <a:rPr sz="1400" spc="-5" dirty="0">
                <a:latin typeface="Century Gothic"/>
                <a:cs typeface="Century Gothic"/>
              </a:rPr>
              <a:t>πρέπει </a:t>
            </a:r>
            <a:r>
              <a:rPr sz="1400" spc="5" dirty="0">
                <a:latin typeface="Century Gothic"/>
                <a:cs typeface="Century Gothic"/>
              </a:rPr>
              <a:t>να </a:t>
            </a:r>
            <a:r>
              <a:rPr sz="1400" spc="-5" dirty="0">
                <a:latin typeface="Century Gothic"/>
                <a:cs typeface="Century Gothic"/>
              </a:rPr>
              <a:t>ολοκληρωθεί  από </a:t>
            </a:r>
            <a:r>
              <a:rPr sz="1400" dirty="0">
                <a:latin typeface="Century Gothic"/>
                <a:cs typeface="Century Gothic"/>
              </a:rPr>
              <a:t>όλους τους </a:t>
            </a:r>
            <a:r>
              <a:rPr sz="1400" spc="-5" dirty="0">
                <a:latin typeface="Century Gothic"/>
                <a:cs typeface="Century Gothic"/>
              </a:rPr>
              <a:t>συμμετέχοντες </a:t>
            </a:r>
            <a:r>
              <a:rPr sz="1400" dirty="0">
                <a:latin typeface="Century Gothic"/>
                <a:cs typeface="Century Gothic"/>
              </a:rPr>
              <a:t>εντός </a:t>
            </a:r>
            <a:r>
              <a:rPr sz="1400" spc="-5" dirty="0">
                <a:latin typeface="Century Gothic"/>
                <a:cs typeface="Century Gothic"/>
              </a:rPr>
              <a:t>30 ημερών από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ολοκλήρωση </a:t>
            </a:r>
            <a:r>
              <a:rPr sz="1400" dirty="0">
                <a:latin typeface="Century Gothic"/>
                <a:cs typeface="Century Gothic"/>
              </a:rPr>
              <a:t>της κινητικότητάς  τους</a:t>
            </a:r>
            <a:endParaRPr sz="1400">
              <a:latin typeface="Century Gothic"/>
              <a:cs typeface="Century Gothic"/>
            </a:endParaRPr>
          </a:p>
          <a:p>
            <a:pPr marL="355600" marR="231775" indent="-342900">
              <a:lnSpc>
                <a:spcPct val="100699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Τα </a:t>
            </a:r>
            <a:r>
              <a:rPr sz="1400" spc="-5" dirty="0">
                <a:latin typeface="Century Gothic"/>
                <a:cs typeface="Century Gothic"/>
              </a:rPr>
              <a:t>participant </a:t>
            </a:r>
            <a:r>
              <a:rPr sz="1400" dirty="0">
                <a:latin typeface="Century Gothic"/>
                <a:cs typeface="Century Gothic"/>
              </a:rPr>
              <a:t>reports </a:t>
            </a:r>
            <a:r>
              <a:rPr sz="1400" spc="-5" dirty="0">
                <a:latin typeface="Century Gothic"/>
                <a:cs typeface="Century Gothic"/>
              </a:rPr>
              <a:t>αποστέλλονται </a:t>
            </a:r>
            <a:r>
              <a:rPr sz="1400" dirty="0">
                <a:latin typeface="Century Gothic"/>
                <a:cs typeface="Century Gothic"/>
              </a:rPr>
              <a:t>στους </a:t>
            </a:r>
            <a:r>
              <a:rPr sz="1400" spc="-5" dirty="0">
                <a:latin typeface="Century Gothic"/>
                <a:cs typeface="Century Gothic"/>
              </a:rPr>
              <a:t>συμμετέχοντες </a:t>
            </a:r>
            <a:r>
              <a:rPr sz="1400" b="1" spc="-5" dirty="0">
                <a:latin typeface="Century Gothic"/>
                <a:cs typeface="Century Gothic"/>
              </a:rPr>
              <a:t>αφού </a:t>
            </a:r>
            <a:r>
              <a:rPr sz="1400" b="1" dirty="0">
                <a:latin typeface="Century Gothic"/>
                <a:cs typeface="Century Gothic"/>
              </a:rPr>
              <a:t>πρώτα το </a:t>
            </a:r>
            <a:r>
              <a:rPr sz="1400" b="1" spc="-5" dirty="0">
                <a:latin typeface="Century Gothic"/>
                <a:cs typeface="Century Gothic"/>
              </a:rPr>
              <a:t>ίδρυμα </a:t>
            </a:r>
            <a:r>
              <a:rPr sz="1400" b="1" dirty="0">
                <a:latin typeface="Century Gothic"/>
                <a:cs typeface="Century Gothic"/>
              </a:rPr>
              <a:t>έχει  συμπληρώσει την </a:t>
            </a:r>
            <a:r>
              <a:rPr sz="1400" b="1" spc="-5" dirty="0">
                <a:latin typeface="Century Gothic"/>
                <a:cs typeface="Century Gothic"/>
              </a:rPr>
              <a:t>κινητικότητα </a:t>
            </a:r>
            <a:r>
              <a:rPr sz="1400" b="1" dirty="0">
                <a:latin typeface="Century Gothic"/>
                <a:cs typeface="Century Gothic"/>
              </a:rPr>
              <a:t>στο </a:t>
            </a:r>
            <a:r>
              <a:rPr sz="1400" b="1" spc="-5" dirty="0">
                <a:latin typeface="Century Gothic"/>
                <a:cs typeface="Century Gothic"/>
              </a:rPr>
              <a:t>εργαλείο </a:t>
            </a:r>
            <a:r>
              <a:rPr sz="1400" b="1" dirty="0">
                <a:latin typeface="Century Gothic"/>
                <a:cs typeface="Century Gothic"/>
              </a:rPr>
              <a:t>Mobility</a:t>
            </a:r>
            <a:r>
              <a:rPr sz="1400" b="1" spc="-65" dirty="0">
                <a:latin typeface="Century Gothic"/>
                <a:cs typeface="Century Gothic"/>
              </a:rPr>
              <a:t> </a:t>
            </a:r>
            <a:r>
              <a:rPr sz="1400" b="1" dirty="0">
                <a:latin typeface="Century Gothic"/>
                <a:cs typeface="Century Gothic"/>
              </a:rPr>
              <a:t>Tool</a:t>
            </a:r>
            <a:endParaRPr sz="1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Η </a:t>
            </a:r>
            <a:r>
              <a:rPr sz="1400" spc="-5" dirty="0">
                <a:latin typeface="Century Gothic"/>
                <a:cs typeface="Century Gothic"/>
              </a:rPr>
              <a:t>έκθεση </a:t>
            </a:r>
            <a:r>
              <a:rPr sz="1400" dirty="0">
                <a:latin typeface="Century Gothic"/>
                <a:cs typeface="Century Gothic"/>
              </a:rPr>
              <a:t>συμμετοχής </a:t>
            </a:r>
            <a:r>
              <a:rPr sz="1400" spc="-5" dirty="0">
                <a:latin typeface="Century Gothic"/>
                <a:cs typeface="Century Gothic"/>
              </a:rPr>
              <a:t>δεν </a:t>
            </a:r>
            <a:r>
              <a:rPr sz="1400" dirty="0">
                <a:latin typeface="Century Gothic"/>
                <a:cs typeface="Century Gothic"/>
              </a:rPr>
              <a:t>θα σταλεί </a:t>
            </a:r>
            <a:r>
              <a:rPr sz="1400" spc="-5" dirty="0">
                <a:latin typeface="Century Gothic"/>
                <a:cs typeface="Century Gothic"/>
              </a:rPr>
              <a:t>εάν </a:t>
            </a:r>
            <a:r>
              <a:rPr sz="1400" dirty="0">
                <a:latin typeface="Century Gothic"/>
                <a:cs typeface="Century Gothic"/>
              </a:rPr>
              <a:t>η </a:t>
            </a:r>
            <a:r>
              <a:rPr sz="1400" spc="-5" dirty="0">
                <a:latin typeface="Century Gothic"/>
                <a:cs typeface="Century Gothic"/>
              </a:rPr>
              <a:t>κινητικότητα βρίσκεται </a:t>
            </a:r>
            <a:r>
              <a:rPr sz="1400" dirty="0">
                <a:latin typeface="Century Gothic"/>
                <a:cs typeface="Century Gothic"/>
              </a:rPr>
              <a:t>σε</a:t>
            </a:r>
            <a:r>
              <a:rPr sz="1400" spc="-11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προσχέδιο/draft</a:t>
            </a:r>
            <a:endParaRPr sz="14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Η </a:t>
            </a:r>
            <a:r>
              <a:rPr sz="1400" spc="-5" dirty="0">
                <a:latin typeface="Century Gothic"/>
                <a:cs typeface="Century Gothic"/>
              </a:rPr>
              <a:t>ολοκλήρωση </a:t>
            </a:r>
            <a:r>
              <a:rPr sz="1400" dirty="0">
                <a:latin typeface="Century Gothic"/>
                <a:cs typeface="Century Gothic"/>
              </a:rPr>
              <a:t>της </a:t>
            </a:r>
            <a:r>
              <a:rPr sz="1400" spc="-5" dirty="0">
                <a:latin typeface="Century Gothic"/>
                <a:cs typeface="Century Gothic"/>
              </a:rPr>
              <a:t>τελικής έκθεσης αποτελεί μέρος </a:t>
            </a:r>
            <a:r>
              <a:rPr sz="1400" dirty="0">
                <a:latin typeface="Century Gothic"/>
                <a:cs typeface="Century Gothic"/>
              </a:rPr>
              <a:t>της συμφωνίας </a:t>
            </a:r>
            <a:r>
              <a:rPr sz="1400" spc="-5" dirty="0">
                <a:latin typeface="Century Gothic"/>
                <a:cs typeface="Century Gothic"/>
              </a:rPr>
              <a:t>επιχορήγησης. </a:t>
            </a:r>
            <a:r>
              <a:rPr sz="1400" b="1" dirty="0">
                <a:latin typeface="Century Gothic"/>
                <a:cs typeface="Century Gothic"/>
              </a:rPr>
              <a:t>H</a:t>
            </a:r>
            <a:r>
              <a:rPr sz="1400" b="1" spc="-130" dirty="0">
                <a:latin typeface="Century Gothic"/>
                <a:cs typeface="Century Gothic"/>
              </a:rPr>
              <a:t> </a:t>
            </a:r>
            <a:r>
              <a:rPr sz="1400" b="1" spc="-5" dirty="0">
                <a:latin typeface="Century Gothic"/>
                <a:cs typeface="Century Gothic"/>
              </a:rPr>
              <a:t>μη</a:t>
            </a:r>
            <a:endParaRPr sz="1400">
              <a:latin typeface="Century Gothic"/>
              <a:cs typeface="Century Gothic"/>
            </a:endParaRPr>
          </a:p>
          <a:p>
            <a:pPr marL="355600" marR="443230">
              <a:lnSpc>
                <a:spcPct val="100000"/>
              </a:lnSpc>
              <a:spcBef>
                <a:spcPts val="10"/>
              </a:spcBef>
            </a:pPr>
            <a:r>
              <a:rPr sz="1400" b="1" spc="-5" dirty="0">
                <a:latin typeface="Century Gothic"/>
                <a:cs typeface="Century Gothic"/>
              </a:rPr>
              <a:t>υποβολή </a:t>
            </a:r>
            <a:r>
              <a:rPr sz="1400" b="1" dirty="0">
                <a:latin typeface="Century Gothic"/>
                <a:cs typeface="Century Gothic"/>
              </a:rPr>
              <a:t>της έκθεσης συμμετέχοντα πιθανόν να </a:t>
            </a:r>
            <a:r>
              <a:rPr sz="1400" b="1" spc="-5" dirty="0">
                <a:latin typeface="Century Gothic"/>
                <a:cs typeface="Century Gothic"/>
              </a:rPr>
              <a:t>οδηγήσει </a:t>
            </a:r>
            <a:r>
              <a:rPr sz="1400" b="1" dirty="0">
                <a:latin typeface="Century Gothic"/>
                <a:cs typeface="Century Gothic"/>
              </a:rPr>
              <a:t>σε πιθανή επιστροφή</a:t>
            </a:r>
            <a:r>
              <a:rPr sz="1400" b="1" spc="-140" dirty="0">
                <a:latin typeface="Century Gothic"/>
                <a:cs typeface="Century Gothic"/>
              </a:rPr>
              <a:t> </a:t>
            </a:r>
            <a:r>
              <a:rPr sz="1400" b="1" dirty="0">
                <a:latin typeface="Century Gothic"/>
                <a:cs typeface="Century Gothic"/>
              </a:rPr>
              <a:t>της  επιχορήγησης του εν λόγω </a:t>
            </a:r>
            <a:r>
              <a:rPr sz="1400" b="1" spc="-5" dirty="0">
                <a:latin typeface="Century Gothic"/>
                <a:cs typeface="Century Gothic"/>
              </a:rPr>
              <a:t>ατόμου (συγκεκριμένο Άρθρο </a:t>
            </a:r>
            <a:r>
              <a:rPr sz="1400" b="1" dirty="0">
                <a:latin typeface="Century Gothic"/>
                <a:cs typeface="Century Gothic"/>
              </a:rPr>
              <a:t>στο </a:t>
            </a:r>
            <a:r>
              <a:rPr sz="1400" b="1" spc="-5" dirty="0">
                <a:latin typeface="Century Gothic"/>
                <a:cs typeface="Century Gothic"/>
              </a:rPr>
              <a:t>Grant</a:t>
            </a:r>
            <a:r>
              <a:rPr sz="1400" b="1" spc="-30" dirty="0">
                <a:latin typeface="Century Gothic"/>
                <a:cs typeface="Century Gothic"/>
              </a:rPr>
              <a:t> </a:t>
            </a:r>
            <a:r>
              <a:rPr sz="1400" b="1" spc="-5" dirty="0">
                <a:latin typeface="Century Gothic"/>
                <a:cs typeface="Century Gothic"/>
              </a:rPr>
              <a:t>Agreement)</a:t>
            </a:r>
            <a:endParaRPr sz="1400">
              <a:latin typeface="Century Gothic"/>
              <a:cs typeface="Century Gothic"/>
            </a:endParaRPr>
          </a:p>
          <a:p>
            <a:pPr marL="355600" marR="170815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Επίσης, η </a:t>
            </a:r>
            <a:r>
              <a:rPr sz="1400" spc="-5" dirty="0">
                <a:latin typeface="Century Gothic"/>
                <a:cs typeface="Century Gothic"/>
              </a:rPr>
              <a:t>μη </a:t>
            </a:r>
            <a:r>
              <a:rPr sz="1400" dirty="0">
                <a:latin typeface="Century Gothic"/>
                <a:cs typeface="Century Gothic"/>
              </a:rPr>
              <a:t>υποβολή </a:t>
            </a:r>
            <a:r>
              <a:rPr sz="1400" spc="-5" dirty="0">
                <a:latin typeface="Century Gothic"/>
                <a:cs typeface="Century Gothic"/>
              </a:rPr>
              <a:t>έχει </a:t>
            </a:r>
            <a:r>
              <a:rPr sz="1400" dirty="0">
                <a:latin typeface="Century Gothic"/>
                <a:cs typeface="Century Gothic"/>
              </a:rPr>
              <a:t>ως </a:t>
            </a:r>
            <a:r>
              <a:rPr sz="1400" spc="-5" dirty="0">
                <a:latin typeface="Century Gothic"/>
                <a:cs typeface="Century Gothic"/>
              </a:rPr>
              <a:t>αποτέλεσμα </a:t>
            </a:r>
            <a:r>
              <a:rPr sz="1400" dirty="0">
                <a:latin typeface="Century Gothic"/>
                <a:cs typeface="Century Gothic"/>
              </a:rPr>
              <a:t>τον </a:t>
            </a:r>
            <a:r>
              <a:rPr sz="1400" spc="-5" dirty="0">
                <a:latin typeface="Century Gothic"/>
                <a:cs typeface="Century Gothic"/>
              </a:rPr>
              <a:t>λανθασμένο σχολιασμό </a:t>
            </a:r>
            <a:r>
              <a:rPr sz="1400" dirty="0">
                <a:latin typeface="Century Gothic"/>
                <a:cs typeface="Century Gothic"/>
              </a:rPr>
              <a:t>των στατιστικών  στην Τελική </a:t>
            </a:r>
            <a:r>
              <a:rPr sz="1400" spc="-5" dirty="0">
                <a:latin typeface="Century Gothic"/>
                <a:cs typeface="Century Gothic"/>
              </a:rPr>
              <a:t>Έκθεση </a:t>
            </a:r>
            <a:r>
              <a:rPr sz="1400" dirty="0">
                <a:latin typeface="Century Gothic"/>
                <a:cs typeface="Century Gothic"/>
              </a:rPr>
              <a:t>του δικαιούχου </a:t>
            </a:r>
            <a:r>
              <a:rPr sz="1400" spc="-5" dirty="0">
                <a:latin typeface="Century Gothic"/>
                <a:cs typeface="Century Gothic"/>
              </a:rPr>
              <a:t>αλλά </a:t>
            </a:r>
            <a:r>
              <a:rPr sz="1400" dirty="0">
                <a:latin typeface="Century Gothic"/>
                <a:cs typeface="Century Gothic"/>
              </a:rPr>
              <a:t>και </a:t>
            </a:r>
            <a:r>
              <a:rPr sz="1400" spc="5" dirty="0">
                <a:latin typeface="Century Gothic"/>
                <a:cs typeface="Century Gothic"/>
              </a:rPr>
              <a:t>στις </a:t>
            </a:r>
            <a:r>
              <a:rPr sz="1400" dirty="0">
                <a:latin typeface="Century Gothic"/>
                <a:cs typeface="Century Gothic"/>
              </a:rPr>
              <a:t>ετήσιες </a:t>
            </a:r>
            <a:r>
              <a:rPr sz="1400" spc="-5" dirty="0">
                <a:latin typeface="Century Gothic"/>
                <a:cs typeface="Century Gothic"/>
              </a:rPr>
              <a:t>εκθέσεις </a:t>
            </a:r>
            <a:r>
              <a:rPr sz="1400" dirty="0">
                <a:latin typeface="Century Gothic"/>
                <a:cs typeface="Century Gothic"/>
              </a:rPr>
              <a:t>του</a:t>
            </a:r>
            <a:r>
              <a:rPr sz="1400" spc="-27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ΙΔΕΠ</a:t>
            </a:r>
            <a:endParaRPr sz="1400">
              <a:latin typeface="Century Gothic"/>
              <a:cs typeface="Century Gothic"/>
            </a:endParaRPr>
          </a:p>
          <a:p>
            <a:pPr marL="355600" marR="183515" indent="-342900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Tα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ITE είναι </a:t>
            </a: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υπεύθυνα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για τη </a:t>
            </a: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διασφάλιση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της συμπλήρωσης των τελικών εκθέσεων </a:t>
            </a:r>
            <a:r>
              <a:rPr sz="1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από 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τους</a:t>
            </a:r>
            <a:r>
              <a:rPr sz="1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400" b="1" dirty="0">
                <a:solidFill>
                  <a:srgbClr val="30859C"/>
                </a:solidFill>
                <a:latin typeface="Century Gothic"/>
                <a:cs typeface="Century Gothic"/>
              </a:rPr>
              <a:t>συμμετέχοντες</a:t>
            </a:r>
            <a:endParaRPr sz="14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latin typeface="Century Gothic"/>
                <a:cs typeface="Century Gothic"/>
              </a:rPr>
              <a:t>Σε ότι αφορά την </a:t>
            </a:r>
            <a:r>
              <a:rPr sz="1400" spc="-5" dirty="0">
                <a:latin typeface="Century Gothic"/>
                <a:cs typeface="Century Gothic"/>
              </a:rPr>
              <a:t>αναγνώριση </a:t>
            </a:r>
            <a:r>
              <a:rPr sz="1400" dirty="0">
                <a:latin typeface="Century Gothic"/>
                <a:cs typeface="Century Gothic"/>
              </a:rPr>
              <a:t>(σπουδαστές) </a:t>
            </a:r>
            <a:r>
              <a:rPr sz="1400" spc="-5" dirty="0">
                <a:latin typeface="Century Gothic"/>
                <a:cs typeface="Century Gothic"/>
              </a:rPr>
              <a:t>εάν </a:t>
            </a:r>
            <a:r>
              <a:rPr sz="1400" dirty="0">
                <a:latin typeface="Century Gothic"/>
                <a:cs typeface="Century Gothic"/>
              </a:rPr>
              <a:t>η διαδικασία </a:t>
            </a:r>
            <a:r>
              <a:rPr sz="1400" spc="-5" dirty="0">
                <a:latin typeface="Century Gothic"/>
                <a:cs typeface="Century Gothic"/>
              </a:rPr>
              <a:t>δεν έχει ολοκληρωθεί, δεν  </a:t>
            </a:r>
            <a:r>
              <a:rPr sz="1400" dirty="0">
                <a:latin typeface="Century Gothic"/>
                <a:cs typeface="Century Gothic"/>
              </a:rPr>
              <a:t>θα </a:t>
            </a:r>
            <a:r>
              <a:rPr sz="1400" spc="-5" dirty="0">
                <a:latin typeface="Century Gothic"/>
                <a:cs typeface="Century Gothic"/>
              </a:rPr>
              <a:t>ζητηθεί από </a:t>
            </a:r>
            <a:r>
              <a:rPr sz="1400" dirty="0">
                <a:latin typeface="Century Gothic"/>
                <a:cs typeface="Century Gothic"/>
              </a:rPr>
              <a:t>τον/την δικαιούχο να </a:t>
            </a:r>
            <a:r>
              <a:rPr sz="1400" spc="-5" dirty="0">
                <a:latin typeface="Century Gothic"/>
                <a:cs typeface="Century Gothic"/>
              </a:rPr>
              <a:t>ολοκληρώσει </a:t>
            </a:r>
            <a:r>
              <a:rPr sz="1400" dirty="0">
                <a:latin typeface="Century Gothic"/>
                <a:cs typeface="Century Gothic"/>
              </a:rPr>
              <a:t>την </a:t>
            </a:r>
            <a:r>
              <a:rPr sz="1400" spc="-5" dirty="0">
                <a:latin typeface="Century Gothic"/>
                <a:cs typeface="Century Gothic"/>
              </a:rPr>
              <a:t>εν </a:t>
            </a:r>
            <a:r>
              <a:rPr sz="1400" dirty="0">
                <a:latin typeface="Century Gothic"/>
                <a:cs typeface="Century Gothic"/>
              </a:rPr>
              <a:t>λόγω ενότητα </a:t>
            </a:r>
            <a:r>
              <a:rPr sz="1400" spc="-5" dirty="0">
                <a:latin typeface="Century Gothic"/>
                <a:cs typeface="Century Gothic"/>
              </a:rPr>
              <a:t>αλλά </a:t>
            </a:r>
            <a:r>
              <a:rPr sz="1400" dirty="0">
                <a:latin typeface="Century Gothic"/>
                <a:cs typeface="Century Gothic"/>
              </a:rPr>
              <a:t>θα σταλεί</a:t>
            </a:r>
            <a:r>
              <a:rPr sz="1400" spc="-204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εκ  </a:t>
            </a:r>
            <a:r>
              <a:rPr sz="1400" dirty="0">
                <a:latin typeface="Century Gothic"/>
                <a:cs typeface="Century Gothic"/>
              </a:rPr>
              <a:t>νέου </a:t>
            </a:r>
            <a:r>
              <a:rPr sz="1400" spc="-5" dirty="0">
                <a:latin typeface="Century Gothic"/>
                <a:cs typeface="Century Gothic"/>
              </a:rPr>
              <a:t>πρόσκληση </a:t>
            </a:r>
            <a:r>
              <a:rPr sz="1400" dirty="0">
                <a:latin typeface="Century Gothic"/>
                <a:cs typeface="Century Gothic"/>
              </a:rPr>
              <a:t>ένα μήνα </a:t>
            </a:r>
            <a:r>
              <a:rPr sz="1400" spc="-5" dirty="0">
                <a:latin typeface="Century Gothic"/>
                <a:cs typeface="Century Gothic"/>
              </a:rPr>
              <a:t>μετά </a:t>
            </a:r>
            <a:r>
              <a:rPr sz="1400" dirty="0">
                <a:latin typeface="Century Gothic"/>
                <a:cs typeface="Century Gothic"/>
              </a:rPr>
              <a:t>τη </a:t>
            </a:r>
            <a:r>
              <a:rPr sz="1400" spc="-5" dirty="0">
                <a:latin typeface="Century Gothic"/>
                <a:cs typeface="Century Gothic"/>
              </a:rPr>
              <a:t>λήξη </a:t>
            </a:r>
            <a:r>
              <a:rPr sz="1400" dirty="0">
                <a:latin typeface="Century Gothic"/>
                <a:cs typeface="Century Gothic"/>
              </a:rPr>
              <a:t>της</a:t>
            </a:r>
            <a:r>
              <a:rPr sz="1400" spc="-114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κινητικότητας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0848" y="388747"/>
            <a:ext cx="47015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00"/>
                </a:solidFill>
              </a:rPr>
              <a:t>Μετά </a:t>
            </a:r>
            <a:r>
              <a:rPr spc="-10" dirty="0">
                <a:solidFill>
                  <a:srgbClr val="000000"/>
                </a:solidFill>
              </a:rPr>
              <a:t>την </a:t>
            </a:r>
            <a:r>
              <a:rPr spc="-5" dirty="0">
                <a:solidFill>
                  <a:srgbClr val="000000"/>
                </a:solidFill>
              </a:rPr>
              <a:t>Κινητικότητα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020571"/>
            <a:ext cx="8324215" cy="4658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95"/>
              </a:lnSpc>
              <a:spcBef>
                <a:spcPts val="105"/>
              </a:spcBef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Αναγνώριση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της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περιόδου</a:t>
            </a:r>
            <a:r>
              <a:rPr sz="2000" b="1" spc="-6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12700" marR="178435">
              <a:lnSpc>
                <a:spcPts val="1920"/>
              </a:lnSpc>
              <a:spcBef>
                <a:spcPts val="455"/>
              </a:spcBef>
            </a:pPr>
            <a:r>
              <a:rPr sz="2000" dirty="0">
                <a:latin typeface="Century Gothic"/>
                <a:cs typeface="Century Gothic"/>
              </a:rPr>
              <a:t>Πλήρης και </a:t>
            </a:r>
            <a:r>
              <a:rPr sz="2000" spc="-5" dirty="0">
                <a:latin typeface="Century Gothic"/>
                <a:cs typeface="Century Gothic"/>
              </a:rPr>
              <a:t>αυτόματη </a:t>
            </a:r>
            <a:r>
              <a:rPr sz="2000" dirty="0">
                <a:latin typeface="Century Gothic"/>
                <a:cs typeface="Century Gothic"/>
              </a:rPr>
              <a:t>αναγνώριση όλων των πιστωτικών</a:t>
            </a:r>
            <a:r>
              <a:rPr sz="2000" spc="-19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μονάδων  </a:t>
            </a:r>
            <a:r>
              <a:rPr sz="2000" spc="-10" dirty="0">
                <a:latin typeface="Century Gothic"/>
                <a:cs typeface="Century Gothic"/>
              </a:rPr>
              <a:t>(ECTS), </a:t>
            </a:r>
            <a:r>
              <a:rPr sz="2000" spc="-5" dirty="0">
                <a:latin typeface="Century Gothic"/>
                <a:cs typeface="Century Gothic"/>
              </a:rPr>
              <a:t>που αποκτήθηκαν </a:t>
            </a:r>
            <a:r>
              <a:rPr sz="2000" dirty="0">
                <a:latin typeface="Century Gothic"/>
                <a:cs typeface="Century Gothic"/>
              </a:rPr>
              <a:t>κατά τη διάρκεια της περιόδου  </a:t>
            </a:r>
            <a:r>
              <a:rPr sz="2000" spc="-5" dirty="0">
                <a:latin typeface="Century Gothic"/>
                <a:cs typeface="Century Gothic"/>
              </a:rPr>
              <a:t>σπουδών/κατάρτισης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συμπεριλαμβανομένης και της</a:t>
            </a:r>
            <a:r>
              <a:rPr sz="20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μικτής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ts val="1945"/>
              </a:lnSpc>
            </a:pP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κινητικότητας.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ts val="1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entury Gothic"/>
                <a:cs typeface="Century Gothic"/>
              </a:rPr>
              <a:t>Transcript of Records / Έντυπο </a:t>
            </a:r>
            <a:r>
              <a:rPr sz="2000" spc="-5" dirty="0">
                <a:latin typeface="Century Gothic"/>
                <a:cs typeface="Century Gothic"/>
              </a:rPr>
              <a:t>Αναλυτικής Βαθμολογίας  (εκδίδεται </a:t>
            </a:r>
            <a:r>
              <a:rPr sz="2000" b="1" spc="-5" dirty="0">
                <a:latin typeface="Century Gothic"/>
                <a:cs typeface="Century Gothic"/>
              </a:rPr>
              <a:t>το αργότερο </a:t>
            </a:r>
            <a:r>
              <a:rPr sz="2000" b="1" dirty="0">
                <a:latin typeface="Century Gothic"/>
                <a:cs typeface="Century Gothic"/>
              </a:rPr>
              <a:t>5 εβδομάδες </a:t>
            </a:r>
            <a:r>
              <a:rPr sz="2000" dirty="0">
                <a:latin typeface="Century Gothic"/>
                <a:cs typeface="Century Gothic"/>
              </a:rPr>
              <a:t>με το </a:t>
            </a:r>
            <a:r>
              <a:rPr sz="2000" spc="-5" dirty="0">
                <a:latin typeface="Century Gothic"/>
                <a:cs typeface="Century Gothic"/>
              </a:rPr>
              <a:t>πέρας </a:t>
            </a:r>
            <a:r>
              <a:rPr sz="2000" dirty="0">
                <a:latin typeface="Century Gothic"/>
                <a:cs typeface="Century Gothic"/>
              </a:rPr>
              <a:t>της</a:t>
            </a:r>
            <a:r>
              <a:rPr sz="2000" spc="-4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κινητικότητας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ts val="1935"/>
              </a:lnSpc>
            </a:pPr>
            <a:r>
              <a:rPr sz="2000" dirty="0">
                <a:latin typeface="Century Gothic"/>
                <a:cs typeface="Century Gothic"/>
              </a:rPr>
              <a:t>)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ts val="21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entury Gothic"/>
                <a:cs typeface="Century Gothic"/>
              </a:rPr>
              <a:t>Παράρτημα </a:t>
            </a:r>
            <a:r>
              <a:rPr sz="2000" spc="-5" dirty="0">
                <a:latin typeface="Century Gothic"/>
                <a:cs typeface="Century Gothic"/>
              </a:rPr>
              <a:t>Διπλώματος </a:t>
            </a:r>
            <a:r>
              <a:rPr sz="2000" dirty="0">
                <a:latin typeface="Century Gothic"/>
                <a:cs typeface="Century Gothic"/>
              </a:rPr>
              <a:t>εκδίδεται </a:t>
            </a:r>
            <a:r>
              <a:rPr sz="2000" spc="-5" dirty="0">
                <a:latin typeface="Century Gothic"/>
                <a:cs typeface="Century Gothic"/>
              </a:rPr>
              <a:t>δωρεάν </a:t>
            </a:r>
            <a:r>
              <a:rPr sz="2000" dirty="0">
                <a:latin typeface="Century Gothic"/>
                <a:cs typeface="Century Gothic"/>
              </a:rPr>
              <a:t>σε όλους</a:t>
            </a:r>
            <a:r>
              <a:rPr sz="2000" spc="-13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τους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ts val="2160"/>
              </a:lnSpc>
            </a:pPr>
            <a:r>
              <a:rPr sz="2000" spc="-5" dirty="0">
                <a:latin typeface="Century Gothic"/>
                <a:cs typeface="Century Gothic"/>
              </a:rPr>
              <a:t>αποφοίτους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entury Gothic"/>
                <a:cs typeface="Century Gothic"/>
              </a:rPr>
              <a:t>Europass </a:t>
            </a:r>
            <a:r>
              <a:rPr sz="2000" dirty="0">
                <a:latin typeface="Century Gothic"/>
                <a:cs typeface="Century Gothic"/>
              </a:rPr>
              <a:t>certificate - Νέους</a:t>
            </a:r>
            <a:r>
              <a:rPr sz="2000" spc="-9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απόφοιτους</a:t>
            </a:r>
            <a:endParaRPr sz="2000">
              <a:latin typeface="Century Gothic"/>
              <a:cs typeface="Century Gothic"/>
            </a:endParaRPr>
          </a:p>
          <a:p>
            <a:pPr marL="82550">
              <a:lnSpc>
                <a:spcPct val="100000"/>
              </a:lnSpc>
              <a:tabLst>
                <a:tab pos="4594225" algn="l"/>
                <a:tab pos="6094095" algn="l"/>
              </a:tabLst>
            </a:pPr>
            <a:r>
              <a:rPr sz="2000" dirty="0">
                <a:latin typeface="Century Gothic"/>
                <a:cs typeface="Century Gothic"/>
              </a:rPr>
              <a:t>Εκτενής</a:t>
            </a:r>
            <a:r>
              <a:rPr sz="2000" spc="-2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αναφορά</a:t>
            </a:r>
            <a:r>
              <a:rPr sz="2000" spc="-2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πραγματοποιείται	στο</a:t>
            </a:r>
            <a:r>
              <a:rPr sz="2000" spc="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έντυπο	ECTS </a:t>
            </a:r>
            <a:r>
              <a:rPr sz="2000" spc="-5" dirty="0">
                <a:latin typeface="Century Gothic"/>
                <a:cs typeface="Century Gothic"/>
              </a:rPr>
              <a:t>User</a:t>
            </a:r>
            <a:r>
              <a:rPr sz="2000" spc="-5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Guide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ts val="2160"/>
              </a:lnSpc>
              <a:spcBef>
                <a:spcPts val="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Η διαδικασία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αναγνώρισης θα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πρέπει να βρίσκεται</a:t>
            </a:r>
            <a:r>
              <a:rPr sz="2000" b="1" spc="-2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αναρτημένη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ts val="2155"/>
              </a:lnSpc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στην ιστοσελίδα του</a:t>
            </a:r>
            <a:r>
              <a:rPr sz="2000" b="1" spc="-2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οργανισμού</a:t>
            </a:r>
            <a:endParaRPr sz="2000">
              <a:latin typeface="Century Gothic"/>
              <a:cs typeface="Century Gothic"/>
            </a:endParaRPr>
          </a:p>
          <a:p>
            <a:pPr marL="12700" marR="760730">
              <a:lnSpc>
                <a:spcPts val="1920"/>
              </a:lnSpc>
              <a:spcBef>
                <a:spcPts val="459"/>
              </a:spcBef>
              <a:tabLst>
                <a:tab pos="5234305" algn="l"/>
              </a:tabLst>
            </a:pPr>
            <a:r>
              <a:rPr sz="2000" dirty="0">
                <a:latin typeface="Century Gothic"/>
                <a:cs typeface="Century Gothic"/>
              </a:rPr>
              <a:t>Αναγνώριση κινητικότητας</a:t>
            </a:r>
            <a:r>
              <a:rPr sz="2000" spc="-5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σε</a:t>
            </a:r>
            <a:r>
              <a:rPr sz="2000" spc="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προσωπικό	</a:t>
            </a:r>
            <a:r>
              <a:rPr sz="2000" spc="-10" dirty="0">
                <a:latin typeface="Century Gothic"/>
                <a:cs typeface="Century Gothic"/>
              </a:rPr>
              <a:t>(στα </a:t>
            </a:r>
            <a:r>
              <a:rPr sz="2000" dirty="0">
                <a:latin typeface="Century Gothic"/>
                <a:cs typeface="Century Gothic"/>
              </a:rPr>
              <a:t>πλαίσια της  αξιολόγησης της επαγγελματικής </a:t>
            </a:r>
            <a:r>
              <a:rPr sz="2000" spc="-5" dirty="0">
                <a:latin typeface="Century Gothic"/>
                <a:cs typeface="Century Gothic"/>
              </a:rPr>
              <a:t>ανάπτυξης, </a:t>
            </a:r>
            <a:r>
              <a:rPr sz="2000" dirty="0">
                <a:latin typeface="Century Gothic"/>
                <a:cs typeface="Century Gothic"/>
              </a:rPr>
              <a:t>σαν </a:t>
            </a:r>
            <a:r>
              <a:rPr sz="2000" spc="-5" dirty="0">
                <a:latin typeface="Century Gothic"/>
                <a:cs typeface="Century Gothic"/>
              </a:rPr>
              <a:t>προαγωγή,  </a:t>
            </a:r>
            <a:r>
              <a:rPr sz="2000" dirty="0">
                <a:latin typeface="Century Gothic"/>
                <a:cs typeface="Century Gothic"/>
              </a:rPr>
              <a:t>μείωση των </a:t>
            </a:r>
            <a:r>
              <a:rPr sz="2000" spc="-5" dirty="0">
                <a:latin typeface="Century Gothic"/>
                <a:cs typeface="Century Gothic"/>
              </a:rPr>
              <a:t>ωρών διδασκαλίας</a:t>
            </a:r>
            <a:r>
              <a:rPr sz="2000" spc="-114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5405" y="388747"/>
            <a:ext cx="6474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00"/>
                </a:solidFill>
              </a:rPr>
              <a:t>4. Ολοκλήρωση </a:t>
            </a:r>
            <a:r>
              <a:rPr spc="-10" dirty="0">
                <a:solidFill>
                  <a:srgbClr val="000000"/>
                </a:solidFill>
              </a:rPr>
              <a:t>του Σχεδίου </a:t>
            </a:r>
            <a:r>
              <a:rPr spc="-5" dirty="0">
                <a:solidFill>
                  <a:srgbClr val="000000"/>
                </a:solidFill>
              </a:rPr>
              <a:t>-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Closing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191844"/>
            <a:ext cx="8224520" cy="4752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>
              <a:lnSpc>
                <a:spcPts val="2510"/>
              </a:lnSpc>
              <a:spcBef>
                <a:spcPts val="95"/>
              </a:spcBef>
              <a:tabLst>
                <a:tab pos="3100705" algn="l"/>
                <a:tab pos="7598409" algn="l"/>
              </a:tabLst>
            </a:pP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Υποβολή</a:t>
            </a:r>
            <a:r>
              <a:rPr sz="2200" b="1" spc="3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της</a:t>
            </a:r>
            <a:r>
              <a:rPr sz="2200" b="1" spc="3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Τελικής	Έκθεσης  </a:t>
            </a:r>
            <a:r>
              <a:rPr sz="2200" b="1" dirty="0">
                <a:solidFill>
                  <a:srgbClr val="404040"/>
                </a:solidFill>
                <a:latin typeface="Century Gothic"/>
                <a:cs typeface="Century Gothic"/>
              </a:rPr>
              <a:t>στο  τέλος</a:t>
            </a:r>
            <a:r>
              <a:rPr sz="2200" b="1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200" b="1" spc="3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Σχεδίου	</a:t>
            </a:r>
            <a:r>
              <a:rPr sz="2200" b="1" dirty="0">
                <a:solidFill>
                  <a:srgbClr val="404040"/>
                </a:solidFill>
                <a:latin typeface="Century Gothic"/>
                <a:cs typeface="Century Gothic"/>
              </a:rPr>
              <a:t>που</a:t>
            </a:r>
            <a:endParaRPr sz="2200">
              <a:latin typeface="Century Gothic"/>
              <a:cs typeface="Century Gothic"/>
            </a:endParaRPr>
          </a:p>
          <a:p>
            <a:pPr marL="88900">
              <a:lnSpc>
                <a:spcPts val="2510"/>
              </a:lnSpc>
              <a:tabLst>
                <a:tab pos="4537710" algn="l"/>
              </a:tabLst>
            </a:pPr>
            <a:r>
              <a:rPr sz="22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αφορά όλες</a:t>
            </a:r>
            <a:r>
              <a:rPr sz="2200" b="1" spc="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τις</a:t>
            </a:r>
            <a:r>
              <a:rPr sz="2200" b="1" spc="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δραστηριότητες	</a:t>
            </a:r>
            <a:r>
              <a:rPr sz="22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που</a:t>
            </a:r>
            <a:r>
              <a:rPr sz="2200" b="1" spc="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πραγματοποιήθηκαν</a:t>
            </a:r>
            <a:endParaRPr sz="2200">
              <a:latin typeface="Century Gothic"/>
              <a:cs typeface="Century Gothic"/>
            </a:endParaRPr>
          </a:p>
          <a:p>
            <a:pPr marL="509270" indent="-421005">
              <a:lnSpc>
                <a:spcPct val="100000"/>
              </a:lnSpc>
              <a:spcBef>
                <a:spcPts val="254"/>
              </a:spcBef>
              <a:buFont typeface="Wingdings"/>
              <a:buChar char=""/>
              <a:tabLst>
                <a:tab pos="509270" algn="l"/>
                <a:tab pos="509905" algn="l"/>
              </a:tabLst>
            </a:pPr>
            <a:r>
              <a:rPr sz="2200" spc="-5" dirty="0">
                <a:latin typeface="Century Gothic"/>
                <a:cs typeface="Century Gothic"/>
              </a:rPr>
              <a:t>εντός 60 ημερών </a:t>
            </a:r>
            <a:r>
              <a:rPr sz="2200" spc="-10" dirty="0">
                <a:latin typeface="Century Gothic"/>
                <a:cs typeface="Century Gothic"/>
              </a:rPr>
              <a:t>από </a:t>
            </a:r>
            <a:r>
              <a:rPr sz="2200" spc="-5" dirty="0">
                <a:latin typeface="Century Gothic"/>
                <a:cs typeface="Century Gothic"/>
              </a:rPr>
              <a:t>την ημερομηνία </a:t>
            </a:r>
            <a:r>
              <a:rPr sz="2200" spc="-10" dirty="0">
                <a:latin typeface="Century Gothic"/>
                <a:cs typeface="Century Gothic"/>
              </a:rPr>
              <a:t>λήξης </a:t>
            </a:r>
            <a:r>
              <a:rPr sz="2200" spc="-5" dirty="0">
                <a:latin typeface="Century Gothic"/>
                <a:cs typeface="Century Gothic"/>
              </a:rPr>
              <a:t>του</a:t>
            </a:r>
            <a:r>
              <a:rPr sz="2200" spc="6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έργου</a:t>
            </a:r>
            <a:endParaRPr sz="2200">
              <a:latin typeface="Century Gothic"/>
              <a:cs typeface="Century Gothic"/>
            </a:endParaRPr>
          </a:p>
          <a:p>
            <a:pPr marL="469900" indent="-343535">
              <a:lnSpc>
                <a:spcPts val="2510"/>
              </a:lnSpc>
              <a:spcBef>
                <a:spcPts val="26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200" spc="-5" dirty="0">
                <a:latin typeface="Century Gothic"/>
                <a:cs typeface="Century Gothic"/>
              </a:rPr>
              <a:t>29</a:t>
            </a:r>
            <a:r>
              <a:rPr sz="2175" spc="-7" baseline="21072" dirty="0">
                <a:latin typeface="Century Gothic"/>
                <a:cs typeface="Century Gothic"/>
              </a:rPr>
              <a:t>η </a:t>
            </a:r>
            <a:r>
              <a:rPr sz="2200" spc="-5" dirty="0">
                <a:latin typeface="Century Gothic"/>
                <a:cs typeface="Century Gothic"/>
              </a:rPr>
              <a:t>Νοεμβρίου </a:t>
            </a:r>
            <a:r>
              <a:rPr sz="2200" spc="-10" dirty="0">
                <a:latin typeface="Century Gothic"/>
                <a:cs typeface="Century Gothic"/>
              </a:rPr>
              <a:t>για </a:t>
            </a:r>
            <a:r>
              <a:rPr sz="2200" spc="-5" dirty="0">
                <a:latin typeface="Century Gothic"/>
                <a:cs typeface="Century Gothic"/>
              </a:rPr>
              <a:t>τα </a:t>
            </a:r>
            <a:r>
              <a:rPr sz="2200" spc="-15" dirty="0">
                <a:latin typeface="Century Gothic"/>
                <a:cs typeface="Century Gothic"/>
              </a:rPr>
              <a:t>σχέδια </a:t>
            </a:r>
            <a:r>
              <a:rPr sz="2200" spc="-5" dirty="0">
                <a:latin typeface="Century Gothic"/>
                <a:cs typeface="Century Gothic"/>
              </a:rPr>
              <a:t>16</a:t>
            </a:r>
            <a:r>
              <a:rPr sz="2200" spc="-220" dirty="0">
                <a:latin typeface="Century Gothic"/>
                <a:cs typeface="Century Gothic"/>
              </a:rPr>
              <a:t> </a:t>
            </a:r>
            <a:r>
              <a:rPr sz="2200" spc="-20" dirty="0">
                <a:latin typeface="Century Gothic"/>
                <a:cs typeface="Century Gothic"/>
              </a:rPr>
              <a:t>μηνών</a:t>
            </a:r>
            <a:endParaRPr sz="2200">
              <a:latin typeface="Century Gothic"/>
              <a:cs typeface="Century Gothic"/>
            </a:endParaRPr>
          </a:p>
          <a:p>
            <a:pPr marL="469900" indent="-343535">
              <a:lnSpc>
                <a:spcPts val="2510"/>
              </a:lnSpc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200" spc="-5" dirty="0">
                <a:latin typeface="Century Gothic"/>
                <a:cs typeface="Century Gothic"/>
              </a:rPr>
              <a:t>30</a:t>
            </a:r>
            <a:r>
              <a:rPr sz="2175" spc="-7" baseline="21072" dirty="0">
                <a:latin typeface="Century Gothic"/>
                <a:cs typeface="Century Gothic"/>
              </a:rPr>
              <a:t>η </a:t>
            </a:r>
            <a:r>
              <a:rPr sz="2200" spc="-25" dirty="0">
                <a:latin typeface="Century Gothic"/>
                <a:cs typeface="Century Gothic"/>
              </a:rPr>
              <a:t>Ιουλίου </a:t>
            </a:r>
            <a:r>
              <a:rPr sz="2200" spc="-5" dirty="0">
                <a:latin typeface="Century Gothic"/>
                <a:cs typeface="Century Gothic"/>
              </a:rPr>
              <a:t>για </a:t>
            </a:r>
            <a:r>
              <a:rPr sz="2200" spc="-10" dirty="0">
                <a:latin typeface="Century Gothic"/>
                <a:cs typeface="Century Gothic"/>
              </a:rPr>
              <a:t>τα </a:t>
            </a:r>
            <a:r>
              <a:rPr sz="2200" spc="-15" dirty="0">
                <a:latin typeface="Century Gothic"/>
                <a:cs typeface="Century Gothic"/>
              </a:rPr>
              <a:t>σχέδια </a:t>
            </a:r>
            <a:r>
              <a:rPr sz="2200" spc="-10" dirty="0">
                <a:latin typeface="Century Gothic"/>
                <a:cs typeface="Century Gothic"/>
              </a:rPr>
              <a:t>24</a:t>
            </a:r>
            <a:r>
              <a:rPr sz="2200" spc="-225" dirty="0">
                <a:latin typeface="Century Gothic"/>
                <a:cs typeface="Century Gothic"/>
              </a:rPr>
              <a:t> </a:t>
            </a:r>
            <a:r>
              <a:rPr sz="2200" spc="-20" dirty="0">
                <a:latin typeface="Century Gothic"/>
                <a:cs typeface="Century Gothic"/>
              </a:rPr>
              <a:t>μηνών</a:t>
            </a:r>
            <a:endParaRPr sz="2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200" b="1" spc="-5" dirty="0">
                <a:latin typeface="Century Gothic"/>
                <a:cs typeface="Century Gothic"/>
              </a:rPr>
              <a:t>Τελική</a:t>
            </a:r>
            <a:r>
              <a:rPr sz="2200" b="1" dirty="0">
                <a:latin typeface="Century Gothic"/>
                <a:cs typeface="Century Gothic"/>
              </a:rPr>
              <a:t> </a:t>
            </a:r>
            <a:r>
              <a:rPr sz="2200" b="1" spc="-10" dirty="0">
                <a:latin typeface="Century Gothic"/>
                <a:cs typeface="Century Gothic"/>
              </a:rPr>
              <a:t>Πληρωμή</a:t>
            </a:r>
            <a:endParaRPr sz="2200">
              <a:latin typeface="Century Gothic"/>
              <a:cs typeface="Century Gothic"/>
            </a:endParaRPr>
          </a:p>
          <a:p>
            <a:pPr marL="431800" marR="130810" indent="-343535">
              <a:lnSpc>
                <a:spcPts val="2380"/>
              </a:lnSpc>
              <a:spcBef>
                <a:spcPts val="550"/>
              </a:spcBef>
              <a:buFont typeface="Wingdings"/>
              <a:buChar char=""/>
              <a:tabLst>
                <a:tab pos="432434" algn="l"/>
              </a:tabLst>
            </a:pPr>
            <a:r>
              <a:rPr sz="2200" spc="-5" dirty="0">
                <a:latin typeface="Century Gothic"/>
                <a:cs typeface="Century Gothic"/>
              </a:rPr>
              <a:t>Εντός 60 ημερών </a:t>
            </a:r>
            <a:r>
              <a:rPr sz="2200" spc="-10" dirty="0">
                <a:latin typeface="Century Gothic"/>
                <a:cs typeface="Century Gothic"/>
              </a:rPr>
              <a:t>από </a:t>
            </a:r>
            <a:r>
              <a:rPr sz="2200" spc="-5" dirty="0">
                <a:latin typeface="Century Gothic"/>
                <a:cs typeface="Century Gothic"/>
              </a:rPr>
              <a:t>την </a:t>
            </a:r>
            <a:r>
              <a:rPr sz="2200" spc="-10" dirty="0">
                <a:latin typeface="Century Gothic"/>
                <a:cs typeface="Century Gothic"/>
              </a:rPr>
              <a:t>παραλαβή </a:t>
            </a:r>
            <a:r>
              <a:rPr sz="2200" spc="-5" dirty="0">
                <a:latin typeface="Century Gothic"/>
                <a:cs typeface="Century Gothic"/>
              </a:rPr>
              <a:t>της Τελικής </a:t>
            </a:r>
            <a:r>
              <a:rPr sz="2200" spc="-10" dirty="0">
                <a:latin typeface="Century Gothic"/>
                <a:cs typeface="Century Gothic"/>
              </a:rPr>
              <a:t>Έκθεσης  </a:t>
            </a:r>
            <a:r>
              <a:rPr sz="2200" spc="-5" dirty="0">
                <a:latin typeface="Century Gothic"/>
                <a:cs typeface="Century Gothic"/>
              </a:rPr>
              <a:t>Ενημέρωση μέσω επιστολής </a:t>
            </a:r>
            <a:r>
              <a:rPr sz="2200" spc="-10" dirty="0">
                <a:latin typeface="Century Gothic"/>
                <a:cs typeface="Century Gothic"/>
              </a:rPr>
              <a:t>για </a:t>
            </a:r>
            <a:r>
              <a:rPr sz="2200" spc="-5" dirty="0">
                <a:latin typeface="Century Gothic"/>
                <a:cs typeface="Century Gothic"/>
              </a:rPr>
              <a:t>την </a:t>
            </a:r>
            <a:r>
              <a:rPr sz="2200" spc="-10" dirty="0">
                <a:latin typeface="Century Gothic"/>
                <a:cs typeface="Century Gothic"/>
              </a:rPr>
              <a:t>αξιολόγηση </a:t>
            </a:r>
            <a:r>
              <a:rPr sz="2200" spc="-5" dirty="0">
                <a:latin typeface="Century Gothic"/>
                <a:cs typeface="Century Gothic"/>
              </a:rPr>
              <a:t>της  έκθεσης και την εκκαθάριση του</a:t>
            </a:r>
            <a:r>
              <a:rPr sz="2200" spc="10" dirty="0">
                <a:latin typeface="Century Gothic"/>
                <a:cs typeface="Century Gothic"/>
              </a:rPr>
              <a:t> </a:t>
            </a:r>
            <a:r>
              <a:rPr sz="2200" spc="-10" dirty="0">
                <a:latin typeface="Century Gothic"/>
                <a:cs typeface="Century Gothic"/>
              </a:rPr>
              <a:t>λογαριασμού</a:t>
            </a:r>
            <a:endParaRPr sz="2200">
              <a:latin typeface="Century Gothic"/>
              <a:cs typeface="Century Gothic"/>
            </a:endParaRPr>
          </a:p>
          <a:p>
            <a:pPr marL="431800" marR="76200" indent="-343535" algn="just">
              <a:lnSpc>
                <a:spcPts val="2380"/>
              </a:lnSpc>
              <a:spcBef>
                <a:spcPts val="520"/>
              </a:spcBef>
              <a:buFont typeface="Wingdings"/>
              <a:buChar char=""/>
              <a:tabLst>
                <a:tab pos="432434" algn="l"/>
              </a:tabLst>
            </a:pPr>
            <a:r>
              <a:rPr sz="2200" spc="-10" dirty="0">
                <a:latin typeface="Century Gothic"/>
                <a:cs typeface="Century Gothic"/>
              </a:rPr>
              <a:t>Το ΙΔΕΠ </a:t>
            </a:r>
            <a:r>
              <a:rPr sz="2200" dirty="0">
                <a:latin typeface="Century Gothic"/>
                <a:cs typeface="Century Gothic"/>
              </a:rPr>
              <a:t>δεν </a:t>
            </a:r>
            <a:r>
              <a:rPr sz="2200" spc="-5" dirty="0">
                <a:latin typeface="Century Gothic"/>
                <a:cs typeface="Century Gothic"/>
              </a:rPr>
              <a:t>μπορεί </a:t>
            </a:r>
            <a:r>
              <a:rPr sz="2200" spc="5" dirty="0">
                <a:latin typeface="Century Gothic"/>
                <a:cs typeface="Century Gothic"/>
              </a:rPr>
              <a:t>να </a:t>
            </a:r>
            <a:r>
              <a:rPr sz="2200" spc="-5" dirty="0">
                <a:latin typeface="Century Gothic"/>
                <a:cs typeface="Century Gothic"/>
              </a:rPr>
              <a:t>αξιολογήσει </a:t>
            </a:r>
            <a:r>
              <a:rPr sz="2200" spc="-10" dirty="0">
                <a:latin typeface="Century Gothic"/>
                <a:cs typeface="Century Gothic"/>
              </a:rPr>
              <a:t>Έκθεση </a:t>
            </a:r>
            <a:r>
              <a:rPr sz="2200" spc="-5" dirty="0">
                <a:latin typeface="Century Gothic"/>
                <a:cs typeface="Century Gothic"/>
              </a:rPr>
              <a:t>και </a:t>
            </a:r>
            <a:r>
              <a:rPr sz="2200" spc="10" dirty="0">
                <a:latin typeface="Century Gothic"/>
                <a:cs typeface="Century Gothic"/>
              </a:rPr>
              <a:t>να  </a:t>
            </a:r>
            <a:r>
              <a:rPr sz="2200" spc="-5" dirty="0">
                <a:latin typeface="Century Gothic"/>
                <a:cs typeface="Century Gothic"/>
              </a:rPr>
              <a:t>προχωρήσει σε </a:t>
            </a:r>
            <a:r>
              <a:rPr sz="2200" spc="-10" dirty="0">
                <a:latin typeface="Century Gothic"/>
                <a:cs typeface="Century Gothic"/>
              </a:rPr>
              <a:t>Τελική Πληρωμή πριν από την  </a:t>
            </a:r>
            <a:r>
              <a:rPr sz="2200" spc="-5" dirty="0">
                <a:latin typeface="Century Gothic"/>
                <a:cs typeface="Century Gothic"/>
              </a:rPr>
              <a:t>ολοκλήρωση </a:t>
            </a:r>
            <a:r>
              <a:rPr sz="2200" dirty="0">
                <a:latin typeface="Century Gothic"/>
                <a:cs typeface="Century Gothic"/>
              </a:rPr>
              <a:t>της </a:t>
            </a:r>
            <a:r>
              <a:rPr sz="2200" spc="-5" dirty="0">
                <a:latin typeface="Century Gothic"/>
                <a:cs typeface="Century Gothic"/>
              </a:rPr>
              <a:t>επιλέξιμης διάρκειας του</a:t>
            </a:r>
            <a:r>
              <a:rPr sz="2200" spc="-10" dirty="0">
                <a:latin typeface="Century Gothic"/>
                <a:cs typeface="Century Gothic"/>
              </a:rPr>
              <a:t> </a:t>
            </a:r>
            <a:r>
              <a:rPr sz="2200" spc="-5" dirty="0">
                <a:latin typeface="Century Gothic"/>
                <a:cs typeface="Century Gothic"/>
              </a:rPr>
              <a:t>Σχεδίου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7379" y="532587"/>
            <a:ext cx="4373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000000"/>
                </a:solidFill>
              </a:rPr>
              <a:t>Εισερχόμενη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Κινητικότητα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47648"/>
            <a:ext cx="7967345" cy="4521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entury Gothic"/>
                <a:cs typeface="Century Gothic"/>
              </a:rPr>
              <a:t>Επικαιροποιημένος </a:t>
            </a:r>
            <a:r>
              <a:rPr sz="2500" spc="-5" dirty="0">
                <a:latin typeface="Century Gothic"/>
                <a:cs typeface="Century Gothic"/>
              </a:rPr>
              <a:t>κατάλογος</a:t>
            </a:r>
            <a:r>
              <a:rPr sz="2500" spc="45" dirty="0">
                <a:latin typeface="Century Gothic"/>
                <a:cs typeface="Century Gothic"/>
              </a:rPr>
              <a:t> </a:t>
            </a:r>
            <a:r>
              <a:rPr sz="2500" spc="-5" dirty="0">
                <a:latin typeface="Century Gothic"/>
                <a:cs typeface="Century Gothic"/>
              </a:rPr>
              <a:t>μαθημάτων</a:t>
            </a:r>
            <a:endParaRPr sz="25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entury Gothic"/>
                <a:cs typeface="Century Gothic"/>
              </a:rPr>
              <a:t>Welcome </a:t>
            </a:r>
            <a:r>
              <a:rPr sz="2500" spc="-5" dirty="0">
                <a:latin typeface="Century Gothic"/>
                <a:cs typeface="Century Gothic"/>
              </a:rPr>
              <a:t>orientation</a:t>
            </a:r>
            <a:r>
              <a:rPr sz="2500" spc="70" dirty="0">
                <a:latin typeface="Century Gothic"/>
                <a:cs typeface="Century Gothic"/>
              </a:rPr>
              <a:t> </a:t>
            </a:r>
            <a:r>
              <a:rPr sz="2500" spc="-10" dirty="0">
                <a:latin typeface="Century Gothic"/>
                <a:cs typeface="Century Gothic"/>
              </a:rPr>
              <a:t>week</a:t>
            </a:r>
            <a:endParaRPr sz="25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Century Gothic"/>
                <a:cs typeface="Century Gothic"/>
              </a:rPr>
              <a:t>ESN, φοιτητικοί όμιλοι (κουλτούρα συμπερίληψης)</a:t>
            </a:r>
            <a:endParaRPr sz="2500">
              <a:latin typeface="Century Gothic"/>
              <a:cs typeface="Century Gothic"/>
            </a:endParaRPr>
          </a:p>
          <a:p>
            <a:pPr marL="355600" marR="5080" indent="-343535">
              <a:lnSpc>
                <a:spcPct val="80200"/>
              </a:lnSpc>
              <a:spcBef>
                <a:spcPts val="5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dirty="0">
                <a:latin typeface="Century Gothic"/>
                <a:cs typeface="Century Gothic"/>
              </a:rPr>
              <a:t>Κανένα </a:t>
            </a:r>
            <a:r>
              <a:rPr sz="2500" spc="-5" dirty="0">
                <a:latin typeface="Century Gothic"/>
                <a:cs typeface="Century Gothic"/>
              </a:rPr>
              <a:t>πανεπιστημιακό τέλος (για δίδακτρα,  </a:t>
            </a:r>
            <a:r>
              <a:rPr sz="2500" spc="-10" dirty="0">
                <a:latin typeface="Century Gothic"/>
                <a:cs typeface="Century Gothic"/>
              </a:rPr>
              <a:t>εγγραφή, </a:t>
            </a:r>
            <a:r>
              <a:rPr sz="2500" spc="-5" dirty="0">
                <a:latin typeface="Century Gothic"/>
                <a:cs typeface="Century Gothic"/>
              </a:rPr>
              <a:t>εξετάσεις, πρόσβαση σε εργαστήριο και  </a:t>
            </a:r>
            <a:r>
              <a:rPr sz="2500" spc="-10" dirty="0">
                <a:latin typeface="Century Gothic"/>
                <a:cs typeface="Century Gothic"/>
              </a:rPr>
              <a:t>εγκαταστάσεις βιβλιοθηκών </a:t>
            </a:r>
            <a:r>
              <a:rPr sz="2500" spc="-15" dirty="0">
                <a:latin typeface="Century Gothic"/>
                <a:cs typeface="Century Gothic"/>
              </a:rPr>
              <a:t>κ.λπ.) </a:t>
            </a:r>
            <a:r>
              <a:rPr sz="2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δεν </a:t>
            </a:r>
            <a:r>
              <a:rPr sz="25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μπορεί να  καταβληθεί </a:t>
            </a:r>
            <a:r>
              <a:rPr sz="2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στους εισερχόμενους</a:t>
            </a:r>
            <a:r>
              <a:rPr sz="2500" b="1" spc="5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5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φοιτητές</a:t>
            </a:r>
            <a:endParaRPr sz="2500">
              <a:latin typeface="Century Gothic"/>
              <a:cs typeface="Century Gothic"/>
            </a:endParaRPr>
          </a:p>
          <a:p>
            <a:pPr marL="355600" marR="90805" indent="-343535">
              <a:lnSpc>
                <a:spcPts val="24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entury Gothic"/>
                <a:cs typeface="Century Gothic"/>
              </a:rPr>
              <a:t>Ωστόσο, </a:t>
            </a:r>
            <a:r>
              <a:rPr sz="2500" dirty="0">
                <a:latin typeface="Century Gothic"/>
                <a:cs typeface="Century Gothic"/>
              </a:rPr>
              <a:t>ενδέχεται να </a:t>
            </a:r>
            <a:r>
              <a:rPr sz="2500" spc="-5" dirty="0">
                <a:latin typeface="Century Gothic"/>
                <a:cs typeface="Century Gothic"/>
              </a:rPr>
              <a:t>χρεωθούν για έξοδα </a:t>
            </a:r>
            <a:r>
              <a:rPr sz="2500" spc="-10" dirty="0">
                <a:latin typeface="Century Gothic"/>
                <a:cs typeface="Century Gothic"/>
              </a:rPr>
              <a:t>όπως  ασφάλιση, </a:t>
            </a:r>
            <a:r>
              <a:rPr sz="2500" spc="-5" dirty="0">
                <a:latin typeface="Century Gothic"/>
                <a:cs typeface="Century Gothic"/>
              </a:rPr>
              <a:t>συμμετοχή </a:t>
            </a:r>
            <a:r>
              <a:rPr sz="2500" spc="-10" dirty="0">
                <a:latin typeface="Century Gothic"/>
                <a:cs typeface="Century Gothic"/>
              </a:rPr>
              <a:t>σε </a:t>
            </a:r>
            <a:r>
              <a:rPr sz="2500" spc="-5" dirty="0">
                <a:latin typeface="Century Gothic"/>
                <a:cs typeface="Century Gothic"/>
              </a:rPr>
              <a:t>φοιτητικά σωματεία,  στην ίδια </a:t>
            </a:r>
            <a:r>
              <a:rPr sz="2500" spc="-10" dirty="0">
                <a:latin typeface="Century Gothic"/>
                <a:cs typeface="Century Gothic"/>
              </a:rPr>
              <a:t>βάση </a:t>
            </a:r>
            <a:r>
              <a:rPr sz="2500" spc="-5" dirty="0">
                <a:latin typeface="Century Gothic"/>
                <a:cs typeface="Century Gothic"/>
              </a:rPr>
              <a:t>με </a:t>
            </a:r>
            <a:r>
              <a:rPr sz="2500" spc="-10" dirty="0">
                <a:latin typeface="Century Gothic"/>
                <a:cs typeface="Century Gothic"/>
              </a:rPr>
              <a:t>αυτά που </a:t>
            </a:r>
            <a:r>
              <a:rPr sz="2500" dirty="0">
                <a:latin typeface="Century Gothic"/>
                <a:cs typeface="Century Gothic"/>
              </a:rPr>
              <a:t>χρεώνονται </a:t>
            </a:r>
            <a:r>
              <a:rPr sz="2500" spc="-5" dirty="0">
                <a:latin typeface="Century Gothic"/>
                <a:cs typeface="Century Gothic"/>
              </a:rPr>
              <a:t>οι </a:t>
            </a:r>
            <a:r>
              <a:rPr sz="2500" spc="-10" dirty="0">
                <a:latin typeface="Century Gothic"/>
                <a:cs typeface="Century Gothic"/>
              </a:rPr>
              <a:t>τοπικοί  </a:t>
            </a:r>
            <a:r>
              <a:rPr sz="2500" spc="-5" dirty="0">
                <a:latin typeface="Century Gothic"/>
                <a:cs typeface="Century Gothic"/>
              </a:rPr>
              <a:t>φοιτητές</a:t>
            </a:r>
            <a:endParaRPr sz="2500">
              <a:latin typeface="Century Gothic"/>
              <a:cs typeface="Century Gothic"/>
            </a:endParaRPr>
          </a:p>
          <a:p>
            <a:pPr marL="12700" marR="8128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0" dirty="0">
                <a:latin typeface="Century Gothic"/>
                <a:cs typeface="Century Gothic"/>
              </a:rPr>
              <a:t>Staff Weeks/Eβδομάδες </a:t>
            </a:r>
            <a:r>
              <a:rPr sz="2500" spc="-5" dirty="0">
                <a:latin typeface="Century Gothic"/>
                <a:cs typeface="Century Gothic"/>
              </a:rPr>
              <a:t>κατάρτισης </a:t>
            </a:r>
            <a:r>
              <a:rPr sz="2500" spc="-10" dirty="0">
                <a:latin typeface="Century Gothic"/>
                <a:cs typeface="Century Gothic"/>
              </a:rPr>
              <a:t>προσωπικού: </a:t>
            </a:r>
            <a:r>
              <a:rPr sz="25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5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ΙΜΟΤΙΟΝ</a:t>
            </a:r>
            <a:r>
              <a:rPr sz="25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sz="25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platform</a:t>
            </a:r>
            <a:endParaRPr sz="2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8994" y="1004773"/>
            <a:ext cx="110045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000000"/>
                </a:solidFill>
              </a:rPr>
              <a:t>Brexit</a:t>
            </a:r>
            <a:endParaRPr sz="32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Η </a:t>
            </a:r>
            <a:r>
              <a:rPr spc="-5" dirty="0"/>
              <a:t>σύναψη </a:t>
            </a:r>
            <a:r>
              <a:rPr dirty="0"/>
              <a:t>της </a:t>
            </a:r>
            <a:r>
              <a:rPr spc="-5" dirty="0"/>
              <a:t>συμφωνίας αποχώρησης </a:t>
            </a:r>
            <a:r>
              <a:rPr dirty="0"/>
              <a:t>επιτρέπει </a:t>
            </a:r>
            <a:r>
              <a:rPr spc="-15" dirty="0"/>
              <a:t>την  </a:t>
            </a:r>
            <a:r>
              <a:rPr spc="-5" dirty="0"/>
              <a:t>κινητικότητα </a:t>
            </a:r>
            <a:r>
              <a:rPr spc="-10" dirty="0"/>
              <a:t>για </a:t>
            </a:r>
            <a:r>
              <a:rPr dirty="0"/>
              <a:t>τις </a:t>
            </a:r>
            <a:r>
              <a:rPr spc="-5" dirty="0"/>
              <a:t>προσκλήσεις 2019 </a:t>
            </a:r>
            <a:r>
              <a:rPr spc="-10" dirty="0"/>
              <a:t>και 2020 έως  </a:t>
            </a:r>
            <a:r>
              <a:rPr dirty="0"/>
              <a:t>ότου </a:t>
            </a:r>
            <a:r>
              <a:rPr spc="-5" dirty="0"/>
              <a:t>ολοκληρωθούν τα </a:t>
            </a:r>
            <a:r>
              <a:rPr dirty="0"/>
              <a:t>έργα ή έως ότου </a:t>
            </a:r>
            <a:r>
              <a:rPr spc="-5" dirty="0"/>
              <a:t>εξαντληθούν  τα </a:t>
            </a:r>
            <a:r>
              <a:rPr dirty="0"/>
              <a:t>χρήματα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4565" y="1108963"/>
            <a:ext cx="78365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Μη επιλέξιμοι </a:t>
            </a:r>
            <a:r>
              <a:rPr spc="-10" dirty="0"/>
              <a:t>Οργανισμοί Υποδοχής για</a:t>
            </a:r>
            <a:r>
              <a:rPr spc="100" dirty="0"/>
              <a:t> </a:t>
            </a:r>
            <a:r>
              <a:rPr spc="-10" dirty="0"/>
              <a:t>SMPs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0732" y="1872233"/>
            <a:ext cx="7832725" cy="2248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2735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4008754" algn="l"/>
                <a:tab pos="5142865" algn="l"/>
                <a:tab pos="628142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Τα θεσμικά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όργανα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 άλλα</a:t>
            </a:r>
            <a:r>
              <a:rPr sz="20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όργανα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	ΕΕ,  συμπεριλαμβανομένων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εξειδικευμένων	οργανισμών: </a:t>
            </a:r>
            <a:r>
              <a:rPr sz="2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</a:rPr>
              <a:t>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http://europa.eu/european-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</a:rPr>
              <a:t>	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union/about-eu/institutions-  bodies_en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  <a:tab pos="4744085" algn="l"/>
                <a:tab pos="648779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Οργανισμοί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που διαχειρίζονται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προγράμματα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όπως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  Εθνικές Υπηρεσίες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(προκειμένου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αποφευχθεί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πιθανή  σύγκρουση συμφερόντων ή και διπλή</a:t>
            </a:r>
            <a:r>
              <a:rPr sz="20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χρηματοδότηση).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67936" y="1124711"/>
            <a:ext cx="4896485" cy="4104640"/>
          </a:xfrm>
          <a:custGeom>
            <a:avLst/>
            <a:gdLst/>
            <a:ahLst/>
            <a:cxnLst/>
            <a:rect l="l" t="t" r="r" b="b"/>
            <a:pathLst>
              <a:path w="4896484" h="4104640">
                <a:moveTo>
                  <a:pt x="0" y="4104513"/>
                </a:moveTo>
                <a:lnTo>
                  <a:pt x="4896485" y="4104513"/>
                </a:lnTo>
                <a:lnTo>
                  <a:pt x="4896485" y="0"/>
                </a:lnTo>
                <a:lnTo>
                  <a:pt x="0" y="0"/>
                </a:lnTo>
                <a:lnTo>
                  <a:pt x="0" y="4104513"/>
                </a:lnTo>
                <a:close/>
              </a:path>
            </a:pathLst>
          </a:custGeom>
          <a:ln w="285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47565" y="1554302"/>
            <a:ext cx="25101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212975" algn="l"/>
              </a:tabLst>
            </a:pPr>
            <a:r>
              <a:rPr sz="2200" spc="-15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ιασφ</a:t>
            </a:r>
            <a:r>
              <a:rPr sz="22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λίζε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2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τη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23023" y="1554302"/>
            <a:ext cx="19659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35760" algn="l"/>
              </a:tabLst>
            </a:pP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δι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αφ</a:t>
            </a:r>
            <a:r>
              <a:rPr sz="2200" spc="-15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22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εια</a:t>
            </a:r>
            <a:r>
              <a:rPr sz="22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σε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90465" y="1889886"/>
            <a:ext cx="32404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όλες </a:t>
            </a:r>
            <a:r>
              <a:rPr sz="2200" dirty="0">
                <a:solidFill>
                  <a:srgbClr val="404040"/>
                </a:solidFill>
                <a:latin typeface="Century Gothic"/>
                <a:cs typeface="Century Gothic"/>
              </a:rPr>
              <a:t>τις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διαδικασίες</a:t>
            </a:r>
            <a:r>
              <a:rPr sz="22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σας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7565" y="2694812"/>
            <a:ext cx="474091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Η καλή τήρηση 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αρχείου βοηθά 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και 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άλλους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συναδέλφους </a:t>
            </a:r>
            <a:r>
              <a:rPr sz="2200" spc="10" dirty="0">
                <a:solidFill>
                  <a:srgbClr val="404040"/>
                </a:solidFill>
                <a:latin typeface="Century Gothic"/>
                <a:cs typeface="Century Gothic"/>
              </a:rPr>
              <a:t>να 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αναλάβουν σε </a:t>
            </a:r>
            <a:r>
              <a:rPr sz="2200" spc="-10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μετακίνησής</a:t>
            </a:r>
            <a:r>
              <a:rPr sz="22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entury Gothic"/>
                <a:cs typeface="Century Gothic"/>
              </a:rPr>
              <a:t>σας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47565" y="4507229"/>
            <a:ext cx="47021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Έλεγχος του 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αρχείου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από </a:t>
            </a:r>
            <a:r>
              <a:rPr sz="2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την</a:t>
            </a:r>
            <a:r>
              <a:rPr sz="2200" b="1" spc="9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2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ΕΥ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727" y="2104389"/>
            <a:ext cx="3166745" cy="1304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018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Τήρηση </a:t>
            </a: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αρχείου  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στον </a:t>
            </a: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οργανισμό</a:t>
            </a:r>
            <a:r>
              <a:rPr sz="2800" b="1" spc="-5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&amp;</a:t>
            </a:r>
            <a:endParaRPr sz="2800">
              <a:latin typeface="Century Gothic"/>
              <a:cs typeface="Century Gothic"/>
            </a:endParaRPr>
          </a:p>
          <a:p>
            <a:pPr marL="969644">
              <a:lnSpc>
                <a:spcPts val="3350"/>
              </a:lnSpc>
            </a:pP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έλεγχοι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4367" y="1245819"/>
            <a:ext cx="55276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Αρχείο </a:t>
            </a:r>
            <a:r>
              <a:rPr spc="-10" dirty="0"/>
              <a:t>Σχεδίου </a:t>
            </a:r>
            <a:r>
              <a:rPr spc="-5" dirty="0"/>
              <a:t>στον</a:t>
            </a:r>
            <a:r>
              <a:rPr spc="-15" dirty="0"/>
              <a:t> </a:t>
            </a:r>
            <a:r>
              <a:rPr spc="-5" dirty="0"/>
              <a:t>Οργανισμό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969" y="2059279"/>
            <a:ext cx="8990965" cy="2433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 algn="just">
              <a:lnSpc>
                <a:spcPct val="150100"/>
              </a:lnSpc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Τήρηση αρχείου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στον δικαιούχο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τα έντυπα που αφορούν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στις  κινητικότητες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για τουλάχιστον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3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χρόνια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μετά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την επιστολή εκκαθάρισης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που λαμβάνετε από το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 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Σχέδια κάτω των</a:t>
            </a:r>
            <a:r>
              <a:rPr sz="2000" spc="-2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60.000€</a:t>
            </a:r>
            <a:endParaRPr sz="2000">
              <a:latin typeface="Century Gothic"/>
              <a:cs typeface="Century Gothic"/>
            </a:endParaRPr>
          </a:p>
          <a:p>
            <a:pPr marL="12700" marR="127000" algn="just">
              <a:lnSpc>
                <a:spcPct val="170000"/>
              </a:lnSpc>
              <a:buFont typeface="Wingdings"/>
              <a:buChar char=""/>
              <a:tabLst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Τήρηση αρχείου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τουλάχιστον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5 χρόνια,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για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Σχέδια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άνω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</a:t>
            </a:r>
            <a:r>
              <a:rPr sz="2000" spc="-1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60.000€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 Ο φάκελος παραμένει πάντα στον</a:t>
            </a:r>
            <a:r>
              <a:rPr sz="2000" b="1" spc="-5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οργανισμό!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8258" y="244602"/>
            <a:ext cx="5532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Αρχείο Σχεδίου στον</a:t>
            </a:r>
            <a:r>
              <a:rPr dirty="0"/>
              <a:t> </a:t>
            </a:r>
            <a:r>
              <a:rPr spc="-10" dirty="0"/>
              <a:t>Οργανισμό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911835"/>
            <a:ext cx="8289925" cy="4714875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Ο φάκελος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αναμένεται ότι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θα</a:t>
            </a:r>
            <a:r>
              <a:rPr sz="2000" b="1" spc="1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περιέχει: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9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Γραπτές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διαδικασίες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 κριτήρια επιλογής</a:t>
            </a:r>
            <a:r>
              <a:rPr sz="2000" spc="-1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συμμετεχόντων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Aνακοινωμένες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Προσκλήσεις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Συμμετοχής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Αποφάσεις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έγκρισης της επιτροπής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Erasmus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Aλληλογραφία με</a:t>
            </a:r>
            <a:r>
              <a:rPr sz="2000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ΙΔΕΠ/συμμετέχοντες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Συμφωνία Επιχορήγησης &amp; Συμφωνίες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συμμετεχόντων</a:t>
            </a:r>
            <a:endParaRPr sz="2000">
              <a:latin typeface="Century Gothic"/>
              <a:cs typeface="Century Gothic"/>
            </a:endParaRPr>
          </a:p>
          <a:p>
            <a:pPr marL="355600" marR="8255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1483360" algn="l"/>
                <a:tab pos="2983230" algn="l"/>
                <a:tab pos="3824604" algn="l"/>
                <a:tab pos="4580890" algn="l"/>
                <a:tab pos="6519545" algn="l"/>
                <a:tab pos="6999605" algn="l"/>
              </a:tabLst>
            </a:pPr>
            <a:r>
              <a:rPr sz="2000" spc="-10" dirty="0">
                <a:latin typeface="Century Gothic"/>
                <a:cs typeface="Century Gothic"/>
              </a:rPr>
              <a:t>E</a:t>
            </a:r>
            <a:r>
              <a:rPr sz="2000" spc="1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έ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λ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ηρωμής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ος	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συμμετέχοντ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σε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ί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ύ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  κινητικότητας &amp;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αποδείξεις παραλαβής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εμβασμάτων</a:t>
            </a:r>
            <a:r>
              <a:rPr sz="2000" spc="-1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/επιταγών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Αεροπορικές κάρτες</a:t>
            </a:r>
            <a:r>
              <a:rPr sz="2000" spc="-5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επιβίβασης</a:t>
            </a:r>
            <a:endParaRPr sz="2000">
              <a:latin typeface="Century Gothic"/>
              <a:cs typeface="Century Gothic"/>
            </a:endParaRPr>
          </a:p>
          <a:p>
            <a:pPr marL="355600" marR="635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2016760" algn="l"/>
                <a:tab pos="4201160" algn="l"/>
                <a:tab pos="5918835" algn="l"/>
                <a:tab pos="6612255" algn="l"/>
                <a:tab pos="7708265" algn="l"/>
              </a:tabLst>
            </a:pP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ντίγρ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φα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σ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ποι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ώ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ν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Συμ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ετοχής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όλο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συμμετέχοντες 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(το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πρωτότυπο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ανήκει στον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συμμετέχοντα)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820419" algn="l"/>
                <a:tab pos="2399665" algn="l"/>
                <a:tab pos="4236085" algn="l"/>
                <a:tab pos="4954270" algn="l"/>
                <a:tab pos="6901815" algn="l"/>
              </a:tabLst>
            </a:pP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(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.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	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λ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ικ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ή	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βα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θ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λογ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ί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σπο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στές,	T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i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n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eesh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i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p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Certificate, Certificate of</a:t>
            </a:r>
            <a:r>
              <a:rPr sz="2000" spc="-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Attendance)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2379" y="639317"/>
            <a:ext cx="40538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Υπογραφές </a:t>
            </a:r>
            <a:r>
              <a:rPr spc="-5" dirty="0"/>
              <a:t>στα</a:t>
            </a:r>
            <a:r>
              <a:rPr dirty="0"/>
              <a:t> </a:t>
            </a:r>
            <a:r>
              <a:rPr spc="-5" dirty="0"/>
              <a:t>έντυπα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1336" y="1329689"/>
            <a:ext cx="7183120" cy="46482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400" spc="-5" dirty="0">
                <a:latin typeface="Century Gothic"/>
                <a:cs typeface="Century Gothic"/>
              </a:rPr>
              <a:t>Οι ηλεκτρονικές </a:t>
            </a:r>
            <a:r>
              <a:rPr sz="2400" spc="-10" dirty="0">
                <a:latin typeface="Century Gothic"/>
                <a:cs typeface="Century Gothic"/>
              </a:rPr>
              <a:t>υπογραφές </a:t>
            </a:r>
            <a:r>
              <a:rPr sz="2400" spc="-5" dirty="0">
                <a:latin typeface="Century Gothic"/>
                <a:cs typeface="Century Gothic"/>
              </a:rPr>
              <a:t>είναι </a:t>
            </a:r>
            <a:r>
              <a:rPr sz="2400" spc="-10" dirty="0">
                <a:latin typeface="Century Gothic"/>
                <a:cs typeface="Century Gothic"/>
              </a:rPr>
              <a:t>αποδεκτές</a:t>
            </a:r>
            <a:r>
              <a:rPr sz="2400" spc="-21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για</a:t>
            </a:r>
            <a:endParaRPr sz="2400">
              <a:latin typeface="Century Gothic"/>
              <a:cs typeface="Century Gothic"/>
            </a:endParaRPr>
          </a:p>
          <a:p>
            <a:pPr marL="413384" marR="706755" indent="-287020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414020" algn="l"/>
              </a:tabLst>
            </a:pPr>
            <a:r>
              <a:rPr sz="2400" dirty="0">
                <a:latin typeface="Century Gothic"/>
                <a:cs typeface="Century Gothic"/>
              </a:rPr>
              <a:t>τις </a:t>
            </a:r>
            <a:r>
              <a:rPr sz="2400" spc="-10" dirty="0">
                <a:latin typeface="Century Gothic"/>
                <a:cs typeface="Century Gothic"/>
              </a:rPr>
              <a:t>Συμφωνίες </a:t>
            </a:r>
            <a:r>
              <a:rPr sz="2400" spc="-15" dirty="0">
                <a:latin typeface="Century Gothic"/>
                <a:cs typeface="Century Gothic"/>
              </a:rPr>
              <a:t>Επιχορήγησης </a:t>
            </a:r>
            <a:r>
              <a:rPr sz="2400" spc="-25" dirty="0">
                <a:latin typeface="Century Gothic"/>
                <a:cs typeface="Century Gothic"/>
              </a:rPr>
              <a:t>φοιτητών</a:t>
            </a:r>
            <a:r>
              <a:rPr sz="2400" spc="-160" dirty="0">
                <a:latin typeface="Century Gothic"/>
                <a:cs typeface="Century Gothic"/>
              </a:rPr>
              <a:t> </a:t>
            </a:r>
            <a:r>
              <a:rPr sz="2400" spc="-30" dirty="0">
                <a:latin typeface="Century Gothic"/>
                <a:cs typeface="Century Gothic"/>
              </a:rPr>
              <a:t>και  </a:t>
            </a:r>
            <a:r>
              <a:rPr sz="2400" spc="-15" dirty="0">
                <a:latin typeface="Century Gothic"/>
                <a:cs typeface="Century Gothic"/>
              </a:rPr>
              <a:t>προσωπικού</a:t>
            </a:r>
            <a:endParaRPr sz="2400">
              <a:latin typeface="Century Gothic"/>
              <a:cs typeface="Century Gothic"/>
            </a:endParaRPr>
          </a:p>
          <a:p>
            <a:pPr marL="413384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414020" algn="l"/>
              </a:tabLst>
            </a:pPr>
            <a:r>
              <a:rPr sz="2400" dirty="0">
                <a:latin typeface="Century Gothic"/>
                <a:cs typeface="Century Gothic"/>
              </a:rPr>
              <a:t>τις </a:t>
            </a:r>
            <a:r>
              <a:rPr sz="2400" spc="-10" dirty="0">
                <a:latin typeface="Century Gothic"/>
                <a:cs typeface="Century Gothic"/>
              </a:rPr>
              <a:t>Διμερείς</a:t>
            </a:r>
            <a:r>
              <a:rPr sz="2400" spc="-6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Συμφωνίες</a:t>
            </a:r>
            <a:endParaRPr sz="2400">
              <a:latin typeface="Century Gothic"/>
              <a:cs typeface="Century Gothic"/>
            </a:endParaRPr>
          </a:p>
          <a:p>
            <a:pPr marL="413384" marR="1440815" indent="-287020">
              <a:lnSpc>
                <a:spcPts val="2610"/>
              </a:lnSpc>
              <a:spcBef>
                <a:spcPts val="620"/>
              </a:spcBef>
              <a:buFont typeface="Arial"/>
              <a:buChar char="–"/>
              <a:tabLst>
                <a:tab pos="414020" algn="l"/>
                <a:tab pos="1934210" algn="l"/>
              </a:tabLst>
            </a:pPr>
            <a:r>
              <a:rPr sz="2400" dirty="0">
                <a:latin typeface="Century Gothic"/>
                <a:cs typeface="Century Gothic"/>
              </a:rPr>
              <a:t>τις </a:t>
            </a:r>
            <a:r>
              <a:rPr sz="2400" spc="-10" dirty="0">
                <a:latin typeface="Century Gothic"/>
                <a:cs typeface="Century Gothic"/>
              </a:rPr>
              <a:t>Συμφωνίες</a:t>
            </a:r>
            <a:r>
              <a:rPr sz="2400" spc="-135" dirty="0">
                <a:latin typeface="Century Gothic"/>
                <a:cs typeface="Century Gothic"/>
              </a:rPr>
              <a:t> </a:t>
            </a:r>
            <a:r>
              <a:rPr sz="2400" spc="-15" dirty="0">
                <a:latin typeface="Century Gothic"/>
                <a:cs typeface="Century Gothic"/>
              </a:rPr>
              <a:t>Εκμάθησης/Πρακτικής  Άσκησης	</a:t>
            </a:r>
            <a:r>
              <a:rPr sz="2400" spc="-5" dirty="0">
                <a:latin typeface="Century Gothic"/>
                <a:cs typeface="Century Gothic"/>
              </a:rPr>
              <a:t>σπουδαστών</a:t>
            </a:r>
            <a:endParaRPr sz="2400">
              <a:latin typeface="Century Gothic"/>
              <a:cs typeface="Century Gothic"/>
            </a:endParaRPr>
          </a:p>
          <a:p>
            <a:pPr marL="413384" marR="880110" indent="-287020">
              <a:lnSpc>
                <a:spcPct val="100000"/>
              </a:lnSpc>
              <a:spcBef>
                <a:spcPts val="254"/>
              </a:spcBef>
              <a:buFont typeface="Arial"/>
              <a:buChar char="–"/>
              <a:tabLst>
                <a:tab pos="414020" algn="l"/>
              </a:tabLst>
            </a:pPr>
            <a:r>
              <a:rPr sz="2400" spc="-10" dirty="0">
                <a:latin typeface="Century Gothic"/>
                <a:cs typeface="Century Gothic"/>
              </a:rPr>
              <a:t>Συμφωνίες </a:t>
            </a:r>
            <a:r>
              <a:rPr sz="2400" spc="-25" dirty="0">
                <a:latin typeface="Century Gothic"/>
                <a:cs typeface="Century Gothic"/>
              </a:rPr>
              <a:t>κινητικότητας </a:t>
            </a:r>
            <a:r>
              <a:rPr sz="2400" spc="-5" dirty="0">
                <a:latin typeface="Century Gothic"/>
                <a:cs typeface="Century Gothic"/>
              </a:rPr>
              <a:t>για</a:t>
            </a:r>
            <a:r>
              <a:rPr sz="2400" spc="-185" dirty="0">
                <a:latin typeface="Century Gothic"/>
                <a:cs typeface="Century Gothic"/>
              </a:rPr>
              <a:t> </a:t>
            </a:r>
            <a:r>
              <a:rPr sz="2400" spc="-25" dirty="0">
                <a:latin typeface="Century Gothic"/>
                <a:cs typeface="Century Gothic"/>
              </a:rPr>
              <a:t>Διδασκαλία/  </a:t>
            </a:r>
            <a:r>
              <a:rPr sz="2400" spc="-15" dirty="0">
                <a:latin typeface="Century Gothic"/>
                <a:cs typeface="Century Gothic"/>
              </a:rPr>
              <a:t>Εκπαίδευση</a:t>
            </a:r>
            <a:endParaRPr sz="2400">
              <a:latin typeface="Century Gothic"/>
              <a:cs typeface="Century Gothic"/>
            </a:endParaRPr>
          </a:p>
          <a:p>
            <a:pPr marL="12700" marR="5080">
              <a:lnSpc>
                <a:spcPct val="100699"/>
              </a:lnSpc>
              <a:spcBef>
                <a:spcPts val="509"/>
              </a:spcBef>
            </a:pPr>
            <a:r>
              <a:rPr sz="2400" b="1" dirty="0">
                <a:solidFill>
                  <a:srgbClr val="30859C"/>
                </a:solidFill>
                <a:latin typeface="Century Gothic"/>
                <a:cs typeface="Century Gothic"/>
              </a:rPr>
              <a:t>Η </a:t>
            </a:r>
            <a:r>
              <a:rPr sz="2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ηλεκτρονική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υπογραφή </a:t>
            </a:r>
            <a:r>
              <a:rPr sz="2400" b="1" dirty="0">
                <a:solidFill>
                  <a:srgbClr val="30859C"/>
                </a:solidFill>
                <a:latin typeface="Century Gothic"/>
                <a:cs typeface="Century Gothic"/>
              </a:rPr>
              <a:t>ΔΕΝ είναι </a:t>
            </a:r>
            <a:r>
              <a:rPr sz="2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απλά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typed  </a:t>
            </a:r>
            <a:r>
              <a:rPr sz="24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αλλά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μια σαρωμένη υπογραφή </a:t>
            </a:r>
            <a:r>
              <a:rPr sz="2400" b="1" dirty="0">
                <a:solidFill>
                  <a:srgbClr val="30859C"/>
                </a:solidFill>
                <a:latin typeface="Century Gothic"/>
                <a:cs typeface="Century Gothic"/>
              </a:rPr>
              <a:t>ή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μια </a:t>
            </a:r>
            <a:r>
              <a:rPr sz="2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κλειδωμένη 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υπογραφή </a:t>
            </a:r>
            <a:r>
              <a:rPr sz="2400" b="1" spc="-50" dirty="0">
                <a:solidFill>
                  <a:srgbClr val="30859C"/>
                </a:solidFill>
                <a:latin typeface="Century Gothic"/>
                <a:cs typeface="Century Gothic"/>
              </a:rPr>
              <a:t>PDF </a:t>
            </a:r>
            <a:r>
              <a:rPr sz="2400" b="1" dirty="0">
                <a:solidFill>
                  <a:srgbClr val="30859C"/>
                </a:solidFill>
                <a:latin typeface="Century Gothic"/>
                <a:cs typeface="Century Gothic"/>
              </a:rPr>
              <a:t>ή </a:t>
            </a:r>
            <a:r>
              <a:rPr sz="24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άλλη </a:t>
            </a:r>
            <a:r>
              <a:rPr sz="24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μορφή ασφαλούς  </a:t>
            </a:r>
            <a:r>
              <a:rPr sz="24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υπογραφής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4297" y="1507997"/>
            <a:ext cx="4640580" cy="2294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entury Gothic"/>
                <a:cs typeface="Century Gothic"/>
              </a:rPr>
              <a:t>Το </a:t>
            </a:r>
            <a:r>
              <a:rPr sz="2400" spc="-5" dirty="0">
                <a:latin typeface="Century Gothic"/>
                <a:cs typeface="Century Gothic"/>
              </a:rPr>
              <a:t>ΙΔΕΠ </a:t>
            </a:r>
            <a:r>
              <a:rPr sz="2400" dirty="0">
                <a:latin typeface="Century Gothic"/>
                <a:cs typeface="Century Gothic"/>
              </a:rPr>
              <a:t>διεξάγει</a:t>
            </a:r>
            <a:r>
              <a:rPr sz="2400" spc="-8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συγκεκριμένο  </a:t>
            </a:r>
            <a:r>
              <a:rPr sz="2400" spc="-5" dirty="0">
                <a:latin typeface="Century Gothic"/>
                <a:cs typeface="Century Gothic"/>
              </a:rPr>
              <a:t>αριθμό </a:t>
            </a:r>
            <a:r>
              <a:rPr sz="2400" dirty="0">
                <a:latin typeface="Century Gothic"/>
                <a:cs typeface="Century Gothic"/>
              </a:rPr>
              <a:t>ελέγχων σε </a:t>
            </a:r>
            <a:r>
              <a:rPr sz="2400" spc="-10" dirty="0">
                <a:latin typeface="Century Gothic"/>
                <a:cs typeface="Century Gothic"/>
              </a:rPr>
              <a:t>διάφορα  </a:t>
            </a:r>
            <a:r>
              <a:rPr sz="2400" dirty="0">
                <a:latin typeface="Century Gothic"/>
                <a:cs typeface="Century Gothic"/>
              </a:rPr>
              <a:t>επίπεδα</a:t>
            </a:r>
            <a:endParaRPr sz="2400">
              <a:latin typeface="Century Gothic"/>
              <a:cs typeface="Century Gothic"/>
            </a:endParaRPr>
          </a:p>
          <a:p>
            <a:pPr marL="355600" marR="67627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38784" algn="l"/>
                <a:tab pos="439420" algn="l"/>
              </a:tabLst>
            </a:pPr>
            <a:r>
              <a:rPr dirty="0"/>
              <a:t>	</a:t>
            </a:r>
            <a:r>
              <a:rPr sz="2400" spc="-5" dirty="0">
                <a:latin typeface="Century Gothic"/>
                <a:cs typeface="Century Gothic"/>
              </a:rPr>
              <a:t>Οι δικαιούχοι </a:t>
            </a:r>
            <a:r>
              <a:rPr sz="2400" dirty="0">
                <a:latin typeface="Century Gothic"/>
                <a:cs typeface="Century Gothic"/>
              </a:rPr>
              <a:t>δίνουν τη  </a:t>
            </a:r>
            <a:r>
              <a:rPr sz="2400" spc="-5" dirty="0">
                <a:latin typeface="Century Gothic"/>
                <a:cs typeface="Century Gothic"/>
              </a:rPr>
              <a:t>συγκατάθεση </a:t>
            </a:r>
            <a:r>
              <a:rPr sz="2400" dirty="0">
                <a:latin typeface="Century Gothic"/>
                <a:cs typeface="Century Gothic"/>
              </a:rPr>
              <a:t>τους με τη  </a:t>
            </a:r>
            <a:r>
              <a:rPr sz="2400" spc="-5" dirty="0">
                <a:latin typeface="Century Gothic"/>
                <a:cs typeface="Century Gothic"/>
              </a:rPr>
              <a:t>Συμφωνία</a:t>
            </a:r>
            <a:r>
              <a:rPr sz="2400" spc="-110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επιχορήγησης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6486" y="2173350"/>
            <a:ext cx="13093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Έλεγχοι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1865" y="908685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49192" y="604773"/>
            <a:ext cx="22669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Είδη</a:t>
            </a:r>
            <a:r>
              <a:rPr spc="-65" dirty="0"/>
              <a:t> </a:t>
            </a:r>
            <a:r>
              <a:rPr spc="-10" dirty="0"/>
              <a:t>Ελέγχων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437" y="1296162"/>
            <a:ext cx="8270240" cy="3867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On-the-spot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check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during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project implementation:  Διενεργείται κατά τη διάρκεια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υλοποίησης 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έργου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ώστε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Εθνική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Υπηρεσία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επαληθεύει άμεσα την πραγματοποίηση και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επιλεξιμότητα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όλων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των</a:t>
            </a:r>
            <a:r>
              <a:rPr sz="20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δραστηριοτήτων</a:t>
            </a:r>
            <a:endParaRPr sz="2000">
              <a:latin typeface="Century Gothic"/>
              <a:cs typeface="Century Gothic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Final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report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check: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Έλεγχος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τελικής έκθεσης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(και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ενδιάμεσης  έκθεσης όπου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ισχύει)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Desk check: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Έλεγχος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υποστηρικτικών αρχείων που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διεξάγεται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κατά το στάδιο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τελικής έκθεσης ή μετά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την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υποβολή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της.  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δικαιούχος πρέπει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υποβάλει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δικαιολογητικά για τις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κατηγορίες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προϋπολογισμού 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θα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ζητηθούν από το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ΙΔΕΠ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Systems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check: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Πραγματοποιείται για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διαπιστωθεί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  συμμόρφωση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δικαιούχου με τις δεσμεύσεις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000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ECHE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4297" y="2386076"/>
            <a:ext cx="5114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Εργαλείο Διαχείρισης</a:t>
            </a:r>
            <a:r>
              <a:rPr sz="24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1537" y="2173350"/>
            <a:ext cx="23793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0859C"/>
                </a:solidFill>
              </a:rPr>
              <a:t>Mobility</a:t>
            </a:r>
            <a:r>
              <a:rPr spc="-35" dirty="0">
                <a:solidFill>
                  <a:srgbClr val="30859C"/>
                </a:solidFill>
              </a:rPr>
              <a:t> </a:t>
            </a:r>
            <a:r>
              <a:rPr spc="-5" dirty="0">
                <a:solidFill>
                  <a:srgbClr val="30859C"/>
                </a:solidFill>
              </a:rPr>
              <a:t>Tool+</a:t>
            </a:r>
          </a:p>
        </p:txBody>
      </p:sp>
      <p:sp>
        <p:nvSpPr>
          <p:cNvPr id="4" name="object 4"/>
          <p:cNvSpPr/>
          <p:nvPr/>
        </p:nvSpPr>
        <p:spPr>
          <a:xfrm>
            <a:off x="3347846" y="908685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2854" y="376554"/>
            <a:ext cx="3097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Mobility Tool</a:t>
            </a:r>
            <a:r>
              <a:rPr dirty="0"/>
              <a:t> </a:t>
            </a:r>
            <a:r>
              <a:rPr spc="-10" dirty="0"/>
              <a:t>(1/3)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166535"/>
            <a:ext cx="8595995" cy="386397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518159">
              <a:lnSpc>
                <a:spcPct val="100000"/>
              </a:lnSpc>
              <a:spcBef>
                <a:spcPts val="570"/>
              </a:spcBef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Mobility Tool –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Εργαλείο ηλεκτρονικής διαχείρισης του</a:t>
            </a:r>
            <a:r>
              <a:rPr sz="2000" b="1" spc="-8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Σχεδίου</a:t>
            </a:r>
            <a:endParaRPr sz="2000">
              <a:latin typeface="Century Gothic"/>
              <a:cs typeface="Century Gothic"/>
            </a:endParaRPr>
          </a:p>
          <a:p>
            <a:pPr marL="756285" indent="-343535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spc="-5" dirty="0">
                <a:latin typeface="Century Gothic"/>
                <a:cs typeface="Century Gothic"/>
              </a:rPr>
              <a:t>Πραγματοποιείται </a:t>
            </a:r>
            <a:r>
              <a:rPr sz="2000" dirty="0">
                <a:latin typeface="Century Gothic"/>
                <a:cs typeface="Century Gothic"/>
              </a:rPr>
              <a:t>η καταχώρηση</a:t>
            </a:r>
            <a:r>
              <a:rPr sz="2000" spc="-7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κινητικοτήτων</a:t>
            </a:r>
            <a:endParaRPr sz="2000">
              <a:latin typeface="Century Gothic"/>
              <a:cs typeface="Century Gothic"/>
            </a:endParaRPr>
          </a:p>
          <a:p>
            <a:pPr marL="756285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Έλεγχος κονδυλίου </a:t>
            </a:r>
            <a:r>
              <a:rPr sz="2000" spc="-5" dirty="0">
                <a:latin typeface="Century Gothic"/>
                <a:cs typeface="Century Gothic"/>
              </a:rPr>
              <a:t>που </a:t>
            </a:r>
            <a:r>
              <a:rPr sz="2000" dirty="0">
                <a:latin typeface="Century Gothic"/>
                <a:cs typeface="Century Gothic"/>
              </a:rPr>
              <a:t>έχει</a:t>
            </a:r>
            <a:r>
              <a:rPr sz="2000" spc="-8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ξοδευτεί/δεσμευτεί</a:t>
            </a:r>
            <a:endParaRPr sz="2000">
              <a:latin typeface="Century Gothic"/>
              <a:cs typeface="Century Gothic"/>
            </a:endParaRPr>
          </a:p>
          <a:p>
            <a:pPr marL="756285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Υποβολή Τελικής </a:t>
            </a:r>
            <a:r>
              <a:rPr sz="2000" spc="-5" dirty="0">
                <a:latin typeface="Century Gothic"/>
                <a:cs typeface="Century Gothic"/>
              </a:rPr>
              <a:t>Έκθεσης Σχεδίου </a:t>
            </a:r>
            <a:r>
              <a:rPr sz="2000" dirty="0">
                <a:latin typeface="Century Gothic"/>
                <a:cs typeface="Century Gothic"/>
              </a:rPr>
              <a:t>και Interim Report</a:t>
            </a:r>
            <a:r>
              <a:rPr sz="2000" spc="-12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(KA107)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5" dirty="0">
                <a:latin typeface="Century Gothic"/>
                <a:cs typeface="Century Gothic"/>
              </a:rPr>
              <a:t>To Mobility Tool </a:t>
            </a:r>
            <a:r>
              <a:rPr sz="2000" dirty="0">
                <a:latin typeface="Century Gothic"/>
                <a:cs typeface="Century Gothic"/>
              </a:rPr>
              <a:t>με </a:t>
            </a:r>
            <a:r>
              <a:rPr sz="2000" spc="-5" dirty="0">
                <a:latin typeface="Century Gothic"/>
                <a:cs typeface="Century Gothic"/>
              </a:rPr>
              <a:t>την υπογραφή της Συμφωνίας Επιχορήγησης και  από το ΙΔΕΠ ειδοποιεί ηλεκτρονικά το δικαιούχο </a:t>
            </a:r>
            <a:r>
              <a:rPr sz="2000" dirty="0">
                <a:latin typeface="Century Gothic"/>
                <a:cs typeface="Century Gothic"/>
              </a:rPr>
              <a:t>ίδρυμα </a:t>
            </a:r>
            <a:r>
              <a:rPr sz="2000" spc="-5" dirty="0">
                <a:latin typeface="Century Gothic"/>
                <a:cs typeface="Century Gothic"/>
              </a:rPr>
              <a:t>ότι μπορεί </a:t>
            </a:r>
            <a:r>
              <a:rPr sz="2000" spc="15" dirty="0">
                <a:latin typeface="Century Gothic"/>
                <a:cs typeface="Century Gothic"/>
              </a:rPr>
              <a:t>να  </a:t>
            </a:r>
            <a:r>
              <a:rPr sz="2000" dirty="0">
                <a:latin typeface="Century Gothic"/>
                <a:cs typeface="Century Gothic"/>
              </a:rPr>
              <a:t>καταχωρεί στοιχεία </a:t>
            </a:r>
            <a:r>
              <a:rPr sz="2000" spc="-5" dirty="0">
                <a:latin typeface="Century Gothic"/>
                <a:cs typeface="Century Gothic"/>
              </a:rPr>
              <a:t>που αφορούν </a:t>
            </a:r>
            <a:r>
              <a:rPr sz="2000" dirty="0">
                <a:latin typeface="Century Gothic"/>
                <a:cs typeface="Century Gothic"/>
              </a:rPr>
              <a:t>στο</a:t>
            </a:r>
            <a:r>
              <a:rPr sz="2000" spc="-9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Σχέδιο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2000" dirty="0">
                <a:latin typeface="Century Gothic"/>
                <a:cs typeface="Century Gothic"/>
              </a:rPr>
              <a:t>Η ενημέρωση </a:t>
            </a:r>
            <a:r>
              <a:rPr sz="2000" spc="-5" dirty="0">
                <a:latin typeface="Century Gothic"/>
                <a:cs typeface="Century Gothic"/>
              </a:rPr>
              <a:t>αποστέλλεται πάντοτε </a:t>
            </a:r>
            <a:r>
              <a:rPr sz="2000" dirty="0">
                <a:latin typeface="Century Gothic"/>
                <a:cs typeface="Century Gothic"/>
              </a:rPr>
              <a:t>στο </a:t>
            </a:r>
            <a:r>
              <a:rPr sz="2000" spc="-5" dirty="0">
                <a:latin typeface="Century Gothic"/>
                <a:cs typeface="Century Gothic"/>
              </a:rPr>
              <a:t>άτομο </a:t>
            </a:r>
            <a:r>
              <a:rPr sz="2000" dirty="0">
                <a:latin typeface="Century Gothic"/>
                <a:cs typeface="Century Gothic"/>
              </a:rPr>
              <a:t>επαφής </a:t>
            </a:r>
            <a:r>
              <a:rPr sz="2000" spc="-5" dirty="0">
                <a:latin typeface="Century Gothic"/>
                <a:cs typeface="Century Gothic"/>
              </a:rPr>
              <a:t>που </a:t>
            </a:r>
            <a:r>
              <a:rPr sz="2000" dirty="0">
                <a:latin typeface="Century Gothic"/>
                <a:cs typeface="Century Gothic"/>
              </a:rPr>
              <a:t>έχετε  </a:t>
            </a:r>
            <a:r>
              <a:rPr sz="2000" spc="-5" dirty="0">
                <a:latin typeface="Century Gothic"/>
                <a:cs typeface="Century Gothic"/>
              </a:rPr>
              <a:t>δηλώσει </a:t>
            </a:r>
            <a:r>
              <a:rPr sz="2000" dirty="0">
                <a:latin typeface="Century Gothic"/>
                <a:cs typeface="Century Gothic"/>
              </a:rPr>
              <a:t>κατά την </a:t>
            </a:r>
            <a:r>
              <a:rPr sz="2000" spc="-5" dirty="0">
                <a:latin typeface="Century Gothic"/>
                <a:cs typeface="Century Gothic"/>
              </a:rPr>
              <a:t>υποβολή </a:t>
            </a:r>
            <a:r>
              <a:rPr sz="2000" dirty="0">
                <a:latin typeface="Century Gothic"/>
                <a:cs typeface="Century Gothic"/>
              </a:rPr>
              <a:t>της αίτησής σας για</a:t>
            </a:r>
            <a:r>
              <a:rPr sz="2000" spc="-9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χρηματοδότηση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2854" y="388747"/>
            <a:ext cx="3097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Mobility Tool</a:t>
            </a:r>
            <a:r>
              <a:rPr dirty="0"/>
              <a:t> </a:t>
            </a:r>
            <a:r>
              <a:rPr spc="-10" dirty="0"/>
              <a:t>(2/3)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23848"/>
            <a:ext cx="7930515" cy="41135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40335">
              <a:lnSpc>
                <a:spcPct val="100000"/>
              </a:lnSpc>
              <a:spcBef>
                <a:spcPts val="105"/>
              </a:spcBef>
            </a:pPr>
            <a:r>
              <a:rPr sz="2000" spc="5" dirty="0">
                <a:latin typeface="Century Gothic"/>
                <a:cs typeface="Century Gothic"/>
              </a:rPr>
              <a:t>Ο </a:t>
            </a:r>
            <a:r>
              <a:rPr sz="2000" b="1" spc="-5" dirty="0">
                <a:solidFill>
                  <a:srgbClr val="205868"/>
                </a:solidFill>
                <a:latin typeface="Century Gothic"/>
                <a:cs typeface="Century Gothic"/>
              </a:rPr>
              <a:t>Legal Representative </a:t>
            </a:r>
            <a:r>
              <a:rPr sz="2000" dirty="0">
                <a:latin typeface="Century Gothic"/>
                <a:cs typeface="Century Gothic"/>
              </a:rPr>
              <a:t>και ο </a:t>
            </a:r>
            <a:r>
              <a:rPr sz="2000" b="1" dirty="0">
                <a:solidFill>
                  <a:srgbClr val="205868"/>
                </a:solidFill>
                <a:latin typeface="Century Gothic"/>
                <a:cs typeface="Century Gothic"/>
              </a:rPr>
              <a:t>Contact </a:t>
            </a:r>
            <a:r>
              <a:rPr sz="2000" b="1" spc="-5" dirty="0">
                <a:solidFill>
                  <a:srgbClr val="205868"/>
                </a:solidFill>
                <a:latin typeface="Century Gothic"/>
                <a:cs typeface="Century Gothic"/>
              </a:rPr>
              <a:t>Person </a:t>
            </a:r>
            <a:r>
              <a:rPr sz="2000" dirty="0">
                <a:latin typeface="Century Gothic"/>
                <a:cs typeface="Century Gothic"/>
              </a:rPr>
              <a:t>εισάγoνται  </a:t>
            </a:r>
            <a:r>
              <a:rPr sz="2000" spc="-5" dirty="0">
                <a:latin typeface="Century Gothic"/>
                <a:cs typeface="Century Gothic"/>
              </a:rPr>
              <a:t>αυτόματα </a:t>
            </a:r>
            <a:r>
              <a:rPr sz="2000" dirty="0">
                <a:latin typeface="Century Gothic"/>
                <a:cs typeface="Century Gothic"/>
              </a:rPr>
              <a:t>ως επαφές και μπορούν , εφόσον έχουν </a:t>
            </a:r>
            <a:r>
              <a:rPr sz="2000" spc="-5" dirty="0">
                <a:latin typeface="Century Gothic"/>
                <a:cs typeface="Century Gothic"/>
              </a:rPr>
              <a:t>EU Login </a:t>
            </a:r>
            <a:r>
              <a:rPr sz="2000" dirty="0">
                <a:latin typeface="Century Gothic"/>
                <a:cs typeface="Century Gothic"/>
              </a:rPr>
              <a:t>στο  εμαιλ </a:t>
            </a:r>
            <a:r>
              <a:rPr sz="2000" spc="-5" dirty="0">
                <a:latin typeface="Century Gothic"/>
                <a:cs typeface="Century Gothic"/>
              </a:rPr>
              <a:t>που υπήρχε </a:t>
            </a:r>
            <a:r>
              <a:rPr sz="2000" dirty="0">
                <a:latin typeface="Century Gothic"/>
                <a:cs typeface="Century Gothic"/>
              </a:rPr>
              <a:t>στην αίτηση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spc="-5" dirty="0">
                <a:latin typeface="Century Gothic"/>
                <a:cs typeface="Century Gothic"/>
              </a:rPr>
              <a:t>δουν </a:t>
            </a:r>
            <a:r>
              <a:rPr sz="2000" dirty="0">
                <a:latin typeface="Century Gothic"/>
                <a:cs typeface="Century Gothic"/>
              </a:rPr>
              <a:t>το</a:t>
            </a:r>
            <a:r>
              <a:rPr sz="2000" spc="-12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σχέδιο.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  <a:tab pos="4834890" algn="l"/>
              </a:tabLst>
            </a:pPr>
            <a:r>
              <a:rPr sz="2000" spc="-5" dirty="0">
                <a:latin typeface="Century Gothic"/>
                <a:cs typeface="Century Gothic"/>
              </a:rPr>
              <a:t>Εάν δεν </a:t>
            </a:r>
            <a:r>
              <a:rPr sz="2000" dirty="0">
                <a:latin typeface="Century Gothic"/>
                <a:cs typeface="Century Gothic"/>
              </a:rPr>
              <a:t>εμφανίζονται τα</a:t>
            </a:r>
            <a:r>
              <a:rPr sz="2000" spc="-3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Σχέδιά</a:t>
            </a:r>
            <a:r>
              <a:rPr sz="2000" spc="-2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σας,	επικοινωνήστε με την</a:t>
            </a:r>
            <a:r>
              <a:rPr sz="2000" spc="-7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ΕΥ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entury Gothic"/>
                <a:cs typeface="Century Gothic"/>
              </a:rPr>
              <a:t>Στο </a:t>
            </a:r>
            <a:r>
              <a:rPr sz="2000" spc="-5" dirty="0">
                <a:latin typeface="Century Gothic"/>
                <a:cs typeface="Century Gothic"/>
              </a:rPr>
              <a:t>Mobility Tool καταγράφονται </a:t>
            </a:r>
            <a:r>
              <a:rPr sz="2000" dirty="0">
                <a:latin typeface="Century Gothic"/>
                <a:cs typeface="Century Gothic"/>
              </a:rPr>
              <a:t>όλες </a:t>
            </a:r>
            <a:r>
              <a:rPr sz="2000" spc="-5" dirty="0">
                <a:latin typeface="Century Gothic"/>
                <a:cs typeface="Century Gothic"/>
              </a:rPr>
              <a:t>οι πληροφορίες</a:t>
            </a:r>
            <a:r>
              <a:rPr sz="2000" spc="-5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σχετικά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entury Gothic"/>
                <a:cs typeface="Century Gothic"/>
              </a:rPr>
              <a:t>με τις κινητικότητες </a:t>
            </a:r>
            <a:r>
              <a:rPr sz="2000" spc="-5" dirty="0">
                <a:latin typeface="Century Gothic"/>
                <a:cs typeface="Century Gothic"/>
              </a:rPr>
              <a:t>που </a:t>
            </a:r>
            <a:r>
              <a:rPr sz="2000" dirty="0">
                <a:latin typeface="Century Gothic"/>
                <a:cs typeface="Century Gothic"/>
              </a:rPr>
              <a:t>υλοποιούνται στα πλαίσια </a:t>
            </a:r>
            <a:r>
              <a:rPr sz="2000" spc="-5" dirty="0">
                <a:latin typeface="Century Gothic"/>
                <a:cs typeface="Century Gothic"/>
              </a:rPr>
              <a:t>του</a:t>
            </a:r>
            <a:r>
              <a:rPr sz="2000" spc="-19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έργου:</a:t>
            </a:r>
            <a:endParaRPr sz="2000">
              <a:latin typeface="Century Gothic"/>
              <a:cs typeface="Century Gothic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Ολοκληρωμένες</a:t>
            </a:r>
            <a:r>
              <a:rPr sz="2000" spc="-4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κινητικότητες</a:t>
            </a:r>
            <a:endParaRPr sz="2000">
              <a:latin typeface="Century Gothic"/>
              <a:cs typeface="Century Gothic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Κινητικότητες με </a:t>
            </a:r>
            <a:r>
              <a:rPr sz="2000" spc="5" dirty="0">
                <a:latin typeface="Century Gothic"/>
                <a:cs typeface="Century Gothic"/>
              </a:rPr>
              <a:t>μηδενική </a:t>
            </a:r>
            <a:r>
              <a:rPr sz="2000" dirty="0">
                <a:latin typeface="Century Gothic"/>
                <a:cs typeface="Century Gothic"/>
              </a:rPr>
              <a:t>επιχορήγηση </a:t>
            </a:r>
            <a:r>
              <a:rPr sz="2000" spc="-5" dirty="0">
                <a:latin typeface="Century Gothic"/>
                <a:cs typeface="Century Gothic"/>
              </a:rPr>
              <a:t>(zero</a:t>
            </a:r>
            <a:r>
              <a:rPr sz="2000" spc="-7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grant)</a:t>
            </a:r>
            <a:endParaRPr sz="2000">
              <a:latin typeface="Century Gothic"/>
              <a:cs typeface="Century Gothic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dirty="0">
                <a:latin typeface="Century Gothic"/>
                <a:cs typeface="Century Gothic"/>
              </a:rPr>
              <a:t>Εγκεκριμένες κινητικότητες </a:t>
            </a:r>
            <a:r>
              <a:rPr sz="2000" spc="-5" dirty="0">
                <a:latin typeface="Century Gothic"/>
                <a:cs typeface="Century Gothic"/>
              </a:rPr>
              <a:t>που δεν </a:t>
            </a:r>
            <a:r>
              <a:rPr sz="2000" dirty="0">
                <a:latin typeface="Century Gothic"/>
                <a:cs typeface="Century Gothic"/>
              </a:rPr>
              <a:t>έχουν </a:t>
            </a:r>
            <a:r>
              <a:rPr sz="2000" spc="-5" dirty="0">
                <a:latin typeface="Century Gothic"/>
                <a:cs typeface="Century Gothic"/>
              </a:rPr>
              <a:t>υλοποιηθεί</a:t>
            </a:r>
            <a:r>
              <a:rPr sz="2000" spc="-9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ακόμα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entury Gothic"/>
                <a:cs typeface="Century Gothic"/>
              </a:rPr>
              <a:t>Επιλογή save </a:t>
            </a:r>
            <a:r>
              <a:rPr sz="2000" spc="-5" dirty="0">
                <a:latin typeface="Century Gothic"/>
                <a:cs typeface="Century Gothic"/>
              </a:rPr>
              <a:t>draft</a:t>
            </a:r>
            <a:r>
              <a:rPr sz="2000" spc="-7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mobility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Τουλάχιστον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μία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φορά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τον μήνα κατά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τη διάρκεια του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έργου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κινητικότητας,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ο δικαιούχος επικαιροποιεί </a:t>
            </a:r>
            <a:r>
              <a:rPr sz="20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το</a:t>
            </a:r>
            <a:r>
              <a:rPr sz="2000" b="1" spc="-8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30859C"/>
                </a:solidFill>
                <a:latin typeface="Century Gothic"/>
                <a:cs typeface="Century Gothic"/>
              </a:rPr>
              <a:t>ΜΤ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1447" y="607263"/>
            <a:ext cx="667512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40535">
              <a:lnSpc>
                <a:spcPct val="100000"/>
              </a:lnSpc>
              <a:spcBef>
                <a:spcPts val="95"/>
              </a:spcBef>
              <a:tabLst>
                <a:tab pos="4094479" algn="l"/>
              </a:tabLst>
            </a:pPr>
            <a:r>
              <a:rPr spc="-5" dirty="0"/>
              <a:t>Mobility</a:t>
            </a:r>
            <a:r>
              <a:rPr spc="30" dirty="0"/>
              <a:t> </a:t>
            </a:r>
            <a:r>
              <a:rPr spc="-5" dirty="0"/>
              <a:t>Tool	</a:t>
            </a:r>
            <a:r>
              <a:rPr spc="-10" dirty="0"/>
              <a:t>(3/3)  </a:t>
            </a:r>
            <a:r>
              <a:rPr spc="-10" dirty="0">
                <a:solidFill>
                  <a:srgbClr val="30859C"/>
                </a:solidFill>
              </a:rPr>
              <a:t>Υποστηρικτικά αρχεία </a:t>
            </a:r>
            <a:r>
              <a:rPr spc="-5" dirty="0">
                <a:solidFill>
                  <a:srgbClr val="30859C"/>
                </a:solidFill>
              </a:rPr>
              <a:t>Τελικής</a:t>
            </a:r>
            <a:r>
              <a:rPr spc="75" dirty="0">
                <a:solidFill>
                  <a:srgbClr val="30859C"/>
                </a:solidFill>
              </a:rPr>
              <a:t> </a:t>
            </a:r>
            <a:r>
              <a:rPr spc="-5" dirty="0">
                <a:solidFill>
                  <a:srgbClr val="30859C"/>
                </a:solidFill>
              </a:rPr>
              <a:t>Έκθεσης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894713"/>
            <a:ext cx="8072755" cy="3196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Declaration of Honour 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(ΟΧΙ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ΙΔΙΟ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ΜΕ ΤΗΝ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ΑΙΤΗΣΗ)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Participant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Report: 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σχετικός Σύνδεσμος στέλνεται αυτόματα  στην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ηλεκτρονική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διεύθυνση που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έχει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δηλωθεί στην  καταχωρημένη κινητικότητα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. Ο κάθε συμμετέχων συμπληρώνει  ηλεκτρονικά το δικό του ερωτηματολόγιο και το</a:t>
            </a:r>
            <a:r>
              <a:rPr sz="2000" spc="-1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υποβάλλει</a:t>
            </a:r>
            <a:endParaRPr sz="2000">
              <a:latin typeface="Century Gothic"/>
              <a:cs typeface="Century Gothic"/>
            </a:endParaRPr>
          </a:p>
          <a:p>
            <a:pPr marL="355600" marR="6985" indent="-342900" algn="just">
              <a:lnSpc>
                <a:spcPct val="15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Αποδείξεις πληρωμών για ειδικές δαπάνες/συμμετοχή ατόμων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με ειδικές</a:t>
            </a:r>
            <a:r>
              <a:rPr sz="2000" spc="-3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ανάγκες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9210" y="964818"/>
            <a:ext cx="3881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</a:t>
            </a:r>
            <a:r>
              <a:rPr spc="-20" dirty="0"/>
              <a:t> </a:t>
            </a:r>
            <a:r>
              <a:rPr spc="-10" dirty="0"/>
              <a:t>Φοιτητών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495" y="1700911"/>
            <a:ext cx="8058150" cy="3592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165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κινητικότητας:</a:t>
            </a:r>
            <a:endParaRPr sz="1900">
              <a:latin typeface="Century Gothic"/>
              <a:cs typeface="Century Gothic"/>
            </a:endParaRPr>
          </a:p>
          <a:p>
            <a:pPr marL="756285" lvl="1" indent="-287020">
              <a:lnSpc>
                <a:spcPts val="2165"/>
              </a:lnSpc>
              <a:buFont typeface="Arial"/>
              <a:buChar char="-"/>
              <a:tabLst>
                <a:tab pos="756285" algn="l"/>
                <a:tab pos="75692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Σπουδές: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3 μήνες-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12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μήνες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(ανά κύκλο</a:t>
            </a:r>
            <a:r>
              <a:rPr sz="1900" spc="6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σπουδών)</a:t>
            </a:r>
            <a:endParaRPr sz="1900">
              <a:latin typeface="Century Gothic"/>
              <a:cs typeface="Century Gothic"/>
            </a:endParaRPr>
          </a:p>
          <a:p>
            <a:pPr marL="756285" lvl="1" indent="-287020">
              <a:lnSpc>
                <a:spcPts val="2250"/>
              </a:lnSpc>
              <a:spcBef>
                <a:spcPts val="225"/>
              </a:spcBef>
              <a:buFont typeface="Arial"/>
              <a:buChar char="-"/>
              <a:tabLst>
                <a:tab pos="756285" algn="l"/>
                <a:tab pos="756920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Πρακτική: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2 μήνες-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12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μήνες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(ανά κύκλο</a:t>
            </a:r>
            <a:r>
              <a:rPr sz="1900" spc="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σπουδών)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ts val="191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Επιτρέπονται</a:t>
            </a:r>
            <a:r>
              <a:rPr sz="1900" spc="3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πολλαπλές</a:t>
            </a:r>
            <a:r>
              <a:rPr sz="1900" spc="3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κινητικότητες,</a:t>
            </a:r>
            <a:r>
              <a:rPr sz="1900" spc="4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αλλά</a:t>
            </a:r>
            <a:r>
              <a:rPr sz="1900" spc="3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1900" spc="3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συνολική</a:t>
            </a:r>
            <a:r>
              <a:rPr sz="1900" spc="38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endParaRPr sz="1900">
              <a:latin typeface="Century Gothic"/>
              <a:cs typeface="Century Gothic"/>
            </a:endParaRPr>
          </a:p>
          <a:p>
            <a:pPr marL="355600">
              <a:lnSpc>
                <a:spcPts val="1939"/>
              </a:lnSpc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δεν μπορεί 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υπερβαίνει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τους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12 μήνες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ανά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κύκλο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σπουδών</a:t>
            </a:r>
            <a:endParaRPr sz="19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5300"/>
              </a:lnSpc>
              <a:spcBef>
                <a:spcPts val="254"/>
              </a:spcBef>
              <a:buFont typeface="Arial"/>
              <a:buChar char="•"/>
              <a:tabLst>
                <a:tab pos="354965" algn="l"/>
                <a:tab pos="355600" algn="l"/>
                <a:tab pos="808355" algn="l"/>
                <a:tab pos="2223770" algn="l"/>
                <a:tab pos="3068320" algn="l"/>
                <a:tab pos="4801870" algn="l"/>
                <a:tab pos="5530215" algn="l"/>
                <a:tab pos="6637020" algn="l"/>
                <a:tab pos="7071359" algn="l"/>
              </a:tabLst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o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ne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-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c</a:t>
            </a:r>
            <a:r>
              <a:rPr sz="1900" spc="-20" dirty="0">
                <a:solidFill>
                  <a:srgbClr val="404040"/>
                </a:solidFill>
                <a:latin typeface="Century Gothic"/>
                <a:cs typeface="Century Gothic"/>
              </a:rPr>
              <a:t>y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cle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stud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y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p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r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o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g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ra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m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mes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25" dirty="0">
                <a:solidFill>
                  <a:srgbClr val="404040"/>
                </a:solidFill>
                <a:latin typeface="Century Gothic"/>
                <a:cs typeface="Century Gothic"/>
              </a:rPr>
              <a:t>(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.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χ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.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ρικ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ή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)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	</a:t>
            </a:r>
            <a:r>
              <a:rPr sz="1900" spc="5" dirty="0">
                <a:solidFill>
                  <a:srgbClr val="404040"/>
                </a:solidFill>
                <a:latin typeface="Century Gothic"/>
                <a:cs typeface="Century Gothic"/>
              </a:rPr>
              <a:t>φ</a:t>
            </a:r>
            <a:r>
              <a:rPr sz="1900" spc="-15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ητές 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δικαιούνται κινητικότητα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μέχρι και </a:t>
            </a:r>
            <a:r>
              <a:rPr sz="1900" dirty="0">
                <a:solidFill>
                  <a:srgbClr val="404040"/>
                </a:solidFill>
                <a:latin typeface="Century Gothic"/>
                <a:cs typeface="Century Gothic"/>
              </a:rPr>
              <a:t>24</a:t>
            </a:r>
            <a:r>
              <a:rPr sz="1900" spc="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μήνες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ts val="1939"/>
              </a:lnSpc>
              <a:spcBef>
                <a:spcPts val="15"/>
              </a:spcBef>
              <a:buFont typeface="Arial"/>
              <a:buChar char="•"/>
              <a:tabLst>
                <a:tab pos="354965" algn="l"/>
                <a:tab pos="355600" algn="l"/>
                <a:tab pos="755015" algn="l"/>
                <a:tab pos="1696720" algn="l"/>
                <a:tab pos="2919095" algn="l"/>
                <a:tab pos="4478655" algn="l"/>
                <a:tab pos="5261610" algn="l"/>
                <a:tab pos="6842759" algn="l"/>
                <a:tab pos="7065009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Οι	ημέρες	διακοπής	(interruption	days)	επιτρέπονται	-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αφού</a:t>
            </a:r>
            <a:endParaRPr sz="1900">
              <a:latin typeface="Century Gothic"/>
              <a:cs typeface="Century Gothic"/>
            </a:endParaRPr>
          </a:p>
          <a:p>
            <a:pPr marL="355600">
              <a:lnSpc>
                <a:spcPts val="1595"/>
              </a:lnSpc>
              <a:tabLst>
                <a:tab pos="2437765" algn="l"/>
                <a:tab pos="4105275" algn="l"/>
                <a:tab pos="4425315" algn="l"/>
                <a:tab pos="5253990" algn="l"/>
                <a:tab pos="6111240" algn="l"/>
                <a:tab pos="7415530" algn="l"/>
              </a:tabLst>
            </a:pP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δικαιολογηθούν	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καταλλήλως	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-	αλλά	δεν	μπορούν	</a:t>
            </a:r>
            <a:r>
              <a:rPr sz="1900" spc="10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endParaRPr sz="1900">
              <a:latin typeface="Century Gothic"/>
              <a:cs typeface="Century Gothic"/>
            </a:endParaRPr>
          </a:p>
          <a:p>
            <a:pPr marL="355600">
              <a:lnSpc>
                <a:spcPts val="1850"/>
              </a:lnSpc>
            </a:pP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συμπεριληφθούν </a:t>
            </a:r>
            <a:r>
              <a:rPr sz="1900" spc="-5" dirty="0">
                <a:solidFill>
                  <a:srgbClr val="404040"/>
                </a:solidFill>
                <a:latin typeface="Century Gothic"/>
                <a:cs typeface="Century Gothic"/>
              </a:rPr>
              <a:t>στην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ελάχιστη</a:t>
            </a:r>
            <a:r>
              <a:rPr sz="1900" spc="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ts val="1850"/>
              </a:lnSpc>
              <a:buFont typeface="Arial"/>
              <a:buChar char="•"/>
              <a:tabLst>
                <a:tab pos="354965" algn="l"/>
                <a:tab pos="355600" algn="l"/>
                <a:tab pos="2071370" algn="l"/>
                <a:tab pos="2771140" algn="l"/>
                <a:tab pos="5312410" algn="l"/>
                <a:tab pos="5825490" algn="l"/>
                <a:tab pos="6502400" algn="l"/>
              </a:tabLst>
            </a:pP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Kινητικότητες	</a:t>
            </a:r>
            <a:r>
              <a:rPr sz="1900" spc="-10" dirty="0">
                <a:solidFill>
                  <a:srgbClr val="FF0000"/>
                </a:solidFill>
                <a:latin typeface="Century Gothic"/>
                <a:cs typeface="Century Gothic"/>
              </a:rPr>
              <a:t>που	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πραγματοποιούνται	σε	δύο	περιόδους</a:t>
            </a:r>
            <a:endParaRPr sz="1900">
              <a:latin typeface="Century Gothic"/>
              <a:cs typeface="Century Gothic"/>
            </a:endParaRPr>
          </a:p>
          <a:p>
            <a:pPr marL="355600">
              <a:lnSpc>
                <a:spcPts val="1595"/>
              </a:lnSpc>
            </a:pP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συμφωνίας/δύο</a:t>
            </a:r>
            <a:r>
              <a:rPr sz="1900" spc="35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προσκλήσεις,</a:t>
            </a:r>
            <a:r>
              <a:rPr sz="1900" spc="37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10" dirty="0">
                <a:solidFill>
                  <a:srgbClr val="FF0000"/>
                </a:solidFill>
                <a:latin typeface="Century Gothic"/>
                <a:cs typeface="Century Gothic"/>
              </a:rPr>
              <a:t>θα</a:t>
            </a:r>
            <a:r>
              <a:rPr sz="1900" spc="36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πρέπει</a:t>
            </a:r>
            <a:r>
              <a:rPr sz="1900" spc="34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5" dirty="0">
                <a:solidFill>
                  <a:srgbClr val="FF0000"/>
                </a:solidFill>
                <a:latin typeface="Century Gothic"/>
                <a:cs typeface="Century Gothic"/>
              </a:rPr>
              <a:t>να</a:t>
            </a:r>
            <a:r>
              <a:rPr sz="1900" spc="36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αναφέρονται</a:t>
            </a:r>
            <a:r>
              <a:rPr sz="1900" spc="35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ως</a:t>
            </a:r>
            <a:endParaRPr sz="1900">
              <a:latin typeface="Century Gothic"/>
              <a:cs typeface="Century Gothic"/>
            </a:endParaRPr>
          </a:p>
          <a:p>
            <a:pPr marL="355600" marR="337185">
              <a:lnSpc>
                <a:spcPct val="70000"/>
              </a:lnSpc>
              <a:spcBef>
                <a:spcPts val="340"/>
              </a:spcBef>
              <a:tabLst>
                <a:tab pos="1417955" algn="l"/>
                <a:tab pos="3083560" algn="l"/>
                <a:tab pos="5198110" algn="l"/>
                <a:tab pos="6146165" algn="l"/>
                <a:tab pos="7148830" algn="l"/>
              </a:tabLst>
            </a:pP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δ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ύ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ο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χω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ρ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ι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σ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τ</a:t>
            </a:r>
            <a:r>
              <a:rPr sz="1900" spc="5" dirty="0">
                <a:solidFill>
                  <a:srgbClr val="FF0000"/>
                </a:solidFill>
                <a:latin typeface="Century Gothic"/>
                <a:cs typeface="Century Gothic"/>
              </a:rPr>
              <a:t>έ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ς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μ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ε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τ</a:t>
            </a:r>
            <a:r>
              <a:rPr sz="1900" spc="-10" dirty="0">
                <a:solidFill>
                  <a:srgbClr val="FF0000"/>
                </a:solidFill>
                <a:latin typeface="Century Gothic"/>
                <a:cs typeface="Century Gothic"/>
              </a:rPr>
              <a:t>ακ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ι</a:t>
            </a:r>
            <a:r>
              <a:rPr sz="1900" spc="5" dirty="0">
                <a:solidFill>
                  <a:srgbClr val="FF0000"/>
                </a:solidFill>
                <a:latin typeface="Century Gothic"/>
                <a:cs typeface="Century Gothic"/>
              </a:rPr>
              <a:t>ν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ή</a:t>
            </a:r>
            <a:r>
              <a:rPr sz="1900" spc="-15" dirty="0">
                <a:solidFill>
                  <a:srgbClr val="FF0000"/>
                </a:solidFill>
                <a:latin typeface="Century Gothic"/>
                <a:cs typeface="Century Gothic"/>
              </a:rPr>
              <a:t>σ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ει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ς</a:t>
            </a:r>
            <a:r>
              <a:rPr sz="1900" spc="-5" dirty="0">
                <a:solidFill>
                  <a:srgbClr val="FF0000"/>
                </a:solidFill>
                <a:latin typeface="Century Gothic"/>
                <a:cs typeface="Century Gothic"/>
              </a:rPr>
              <a:t>.</a:t>
            </a:r>
            <a:r>
              <a:rPr sz="1900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Για</a:t>
            </a:r>
            <a:r>
              <a:rPr sz="1900" b="1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την</a:t>
            </a:r>
            <a:r>
              <a:rPr sz="1900" b="1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19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κ</a:t>
            </a:r>
            <a:r>
              <a:rPr sz="1900" b="1" spc="5" dirty="0">
                <a:solidFill>
                  <a:srgbClr val="FF0000"/>
                </a:solidFill>
                <a:latin typeface="Century Gothic"/>
                <a:cs typeface="Century Gothic"/>
              </a:rPr>
              <a:t>ά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θε  </a:t>
            </a:r>
            <a:r>
              <a:rPr sz="19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μετακίνηση/κινητικότητα θα ισχύει 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η ελάχιστη</a:t>
            </a:r>
            <a:r>
              <a:rPr sz="1900" b="1" spc="8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9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διάρκεια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51628" y="381761"/>
            <a:ext cx="1453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EU</a:t>
            </a:r>
            <a:r>
              <a:rPr spc="-80" dirty="0"/>
              <a:t> </a:t>
            </a:r>
            <a:r>
              <a:rPr spc="-5" dirty="0"/>
              <a:t>Login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55085" y="951433"/>
            <a:ext cx="5453380" cy="471741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55600" marR="50800" indent="-343535">
              <a:lnSpc>
                <a:spcPts val="1820"/>
              </a:lnSpc>
              <a:spcBef>
                <a:spcPts val="5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Εάν δεν έχετε ήδη EU Login στο </a:t>
            </a:r>
            <a:r>
              <a:rPr sz="1900" dirty="0">
                <a:latin typeface="Century Gothic"/>
                <a:cs typeface="Century Gothic"/>
              </a:rPr>
              <a:t>email </a:t>
            </a:r>
            <a:r>
              <a:rPr sz="1900" spc="-10" dirty="0">
                <a:latin typeface="Century Gothic"/>
                <a:cs typeface="Century Gothic"/>
              </a:rPr>
              <a:t>που  </a:t>
            </a:r>
            <a:r>
              <a:rPr sz="1900" spc="-5" dirty="0">
                <a:latin typeface="Century Gothic"/>
                <a:cs typeface="Century Gothic"/>
              </a:rPr>
              <a:t>είχατε καταχωρίσει στην αίτηση, μπορείτε </a:t>
            </a:r>
            <a:r>
              <a:rPr sz="1900" spc="5" dirty="0">
                <a:latin typeface="Century Gothic"/>
                <a:cs typeface="Century Gothic"/>
              </a:rPr>
              <a:t>να  </a:t>
            </a:r>
            <a:r>
              <a:rPr sz="1900" spc="-5" dirty="0">
                <a:latin typeface="Century Gothic"/>
                <a:cs typeface="Century Gothic"/>
              </a:rPr>
              <a:t>δημιουργήσετε.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350">
              <a:latin typeface="Times New Roman"/>
              <a:cs typeface="Times New Roman"/>
            </a:endParaRPr>
          </a:p>
          <a:p>
            <a:pPr marL="355600" marR="577850" indent="-343535">
              <a:lnSpc>
                <a:spcPts val="183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dirty="0">
                <a:latin typeface="Century Gothic"/>
                <a:cs typeface="Century Gothic"/>
              </a:rPr>
              <a:t>Email </a:t>
            </a:r>
            <a:r>
              <a:rPr sz="1900" spc="-5" dirty="0">
                <a:latin typeface="Century Gothic"/>
                <a:cs typeface="Century Gothic"/>
              </a:rPr>
              <a:t>για δημιουργία </a:t>
            </a:r>
            <a:r>
              <a:rPr sz="1900" spc="-10" dirty="0">
                <a:latin typeface="Century Gothic"/>
                <a:cs typeface="Century Gothic"/>
              </a:rPr>
              <a:t>κωδικού (εντός </a:t>
            </a:r>
            <a:r>
              <a:rPr sz="1900" dirty="0">
                <a:latin typeface="Century Gothic"/>
                <a:cs typeface="Century Gothic"/>
              </a:rPr>
              <a:t>24  </a:t>
            </a:r>
            <a:r>
              <a:rPr sz="1900" spc="-5" dirty="0">
                <a:latin typeface="Century Gothic"/>
                <a:cs typeface="Century Gothic"/>
              </a:rPr>
              <a:t>ωρών)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350">
              <a:latin typeface="Times New Roman"/>
              <a:cs typeface="Times New Roman"/>
            </a:endParaRPr>
          </a:p>
          <a:p>
            <a:pPr marL="355600" marR="48260" indent="-343535">
              <a:lnSpc>
                <a:spcPct val="8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latin typeface="Century Gothic"/>
                <a:cs typeface="Century Gothic"/>
              </a:rPr>
              <a:t>Σχετικός </a:t>
            </a:r>
            <a:r>
              <a:rPr sz="1900" spc="-5" dirty="0">
                <a:latin typeface="Century Gothic"/>
                <a:cs typeface="Century Gothic"/>
              </a:rPr>
              <a:t>σύνδεσμος από </a:t>
            </a:r>
            <a:r>
              <a:rPr sz="1900" spc="-10" dirty="0">
                <a:latin typeface="Century Gothic"/>
                <a:cs typeface="Century Gothic"/>
              </a:rPr>
              <a:t>την </a:t>
            </a:r>
            <a:r>
              <a:rPr sz="1900" spc="-5" dirty="0">
                <a:latin typeface="Century Gothic"/>
                <a:cs typeface="Century Gothic"/>
              </a:rPr>
              <a:t>ιστοσελίδα </a:t>
            </a:r>
            <a:r>
              <a:rPr sz="1900" spc="-10" dirty="0">
                <a:latin typeface="Century Gothic"/>
                <a:cs typeface="Century Gothic"/>
              </a:rPr>
              <a:t>του  </a:t>
            </a:r>
            <a:r>
              <a:rPr sz="1900" spc="-5" dirty="0">
                <a:latin typeface="Century Gothic"/>
                <a:cs typeface="Century Gothic"/>
              </a:rPr>
              <a:t>ΙΔΕΠ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35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entury Gothic"/>
                <a:cs typeface="Century Gothic"/>
              </a:rPr>
              <a:t>Αφού συνδεθείτε, θα μπορείτε </a:t>
            </a:r>
            <a:r>
              <a:rPr sz="1900" spc="5" dirty="0">
                <a:latin typeface="Century Gothic"/>
                <a:cs typeface="Century Gothic"/>
              </a:rPr>
              <a:t>να </a:t>
            </a:r>
            <a:r>
              <a:rPr sz="1900" spc="-10" dirty="0">
                <a:latin typeface="Century Gothic"/>
                <a:cs typeface="Century Gothic"/>
              </a:rPr>
              <a:t>δείτε μια  λίστα </a:t>
            </a:r>
            <a:r>
              <a:rPr sz="1900" spc="-5" dirty="0">
                <a:latin typeface="Century Gothic"/>
                <a:cs typeface="Century Gothic"/>
              </a:rPr>
              <a:t>με τα έργα </a:t>
            </a:r>
            <a:r>
              <a:rPr sz="1900" spc="-10" dirty="0">
                <a:latin typeface="Century Gothic"/>
                <a:cs typeface="Century Gothic"/>
              </a:rPr>
              <a:t>τα </a:t>
            </a:r>
            <a:r>
              <a:rPr sz="1900" spc="-5" dirty="0">
                <a:latin typeface="Century Gothic"/>
                <a:cs typeface="Century Gothic"/>
              </a:rPr>
              <a:t>οποία είναι </a:t>
            </a:r>
            <a:r>
              <a:rPr sz="1900" dirty="0">
                <a:latin typeface="Century Gothic"/>
                <a:cs typeface="Century Gothic"/>
              </a:rPr>
              <a:t>συνδεδεμένα  </a:t>
            </a:r>
            <a:r>
              <a:rPr sz="1900" spc="-5" dirty="0">
                <a:latin typeface="Century Gothic"/>
                <a:cs typeface="Century Gothic"/>
              </a:rPr>
              <a:t>με το συγκεκριμένο</a:t>
            </a:r>
            <a:r>
              <a:rPr sz="1900" spc="-10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email.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350">
              <a:latin typeface="Times New Roman"/>
              <a:cs typeface="Times New Roman"/>
            </a:endParaRPr>
          </a:p>
          <a:p>
            <a:pPr marL="355600" marR="38100" indent="-343535">
              <a:lnSpc>
                <a:spcPct val="80000"/>
              </a:lnSpc>
              <a:buFont typeface="Arial"/>
              <a:buChar char="•"/>
              <a:tabLst>
                <a:tab pos="355600" algn="l"/>
                <a:tab pos="356235" algn="l"/>
                <a:tab pos="3224530" algn="l"/>
              </a:tabLst>
            </a:pPr>
            <a:r>
              <a:rPr sz="1900" spc="-5" dirty="0">
                <a:latin typeface="Century Gothic"/>
                <a:cs typeface="Century Gothic"/>
              </a:rPr>
              <a:t>Για σκοπούς καλύτερης </a:t>
            </a:r>
            <a:r>
              <a:rPr sz="1900" spc="-10" dirty="0">
                <a:latin typeface="Century Gothic"/>
                <a:cs typeface="Century Gothic"/>
              </a:rPr>
              <a:t>διαχείρισης, </a:t>
            </a:r>
            <a:r>
              <a:rPr sz="1900" spc="-5" dirty="0">
                <a:latin typeface="Century Gothic"/>
                <a:cs typeface="Century Gothic"/>
              </a:rPr>
              <a:t>είναι  καλύτερα</a:t>
            </a:r>
            <a:r>
              <a:rPr sz="1900" spc="5" dirty="0">
                <a:latin typeface="Century Gothic"/>
                <a:cs typeface="Century Gothic"/>
              </a:rPr>
              <a:t> να</a:t>
            </a:r>
            <a:r>
              <a:rPr sz="1900" spc="-5" dirty="0">
                <a:latin typeface="Century Gothic"/>
                <a:cs typeface="Century Gothic"/>
              </a:rPr>
              <a:t> εισαγάγετε	και </a:t>
            </a:r>
            <a:r>
              <a:rPr sz="1900" dirty="0">
                <a:latin typeface="Century Gothic"/>
                <a:cs typeface="Century Gothic"/>
              </a:rPr>
              <a:t>ένα </a:t>
            </a:r>
            <a:r>
              <a:rPr sz="1900" spc="-5" dirty="0">
                <a:latin typeface="Century Gothic"/>
                <a:cs typeface="Century Gothic"/>
              </a:rPr>
              <a:t>Generic  </a:t>
            </a:r>
            <a:r>
              <a:rPr sz="1900" dirty="0">
                <a:latin typeface="Century Gothic"/>
                <a:cs typeface="Century Gothic"/>
              </a:rPr>
              <a:t>email </a:t>
            </a:r>
            <a:r>
              <a:rPr sz="1900" spc="-10" dirty="0">
                <a:latin typeface="Century Gothic"/>
                <a:cs typeface="Century Gothic"/>
              </a:rPr>
              <a:t>account </a:t>
            </a:r>
            <a:r>
              <a:rPr sz="1900" spc="-5" dirty="0">
                <a:latin typeface="Century Gothic"/>
                <a:cs typeface="Century Gothic"/>
              </a:rPr>
              <a:t>για πρόσβαση </a:t>
            </a:r>
            <a:r>
              <a:rPr sz="1900" spc="-10" dirty="0">
                <a:latin typeface="Century Gothic"/>
                <a:cs typeface="Century Gothic"/>
              </a:rPr>
              <a:t>στο Σχέδιο </a:t>
            </a:r>
            <a:r>
              <a:rPr sz="1900" spc="-5" dirty="0">
                <a:latin typeface="Century Gothic"/>
                <a:cs typeface="Century Gothic"/>
              </a:rPr>
              <a:t>με  </a:t>
            </a:r>
            <a:r>
              <a:rPr sz="1900" dirty="0">
                <a:latin typeface="Century Gothic"/>
                <a:cs typeface="Century Gothic"/>
              </a:rPr>
              <a:t>edit</a:t>
            </a:r>
            <a:r>
              <a:rPr sz="1900" spc="-10" dirty="0">
                <a:latin typeface="Century Gothic"/>
                <a:cs typeface="Century Gothic"/>
              </a:rPr>
              <a:t> </a:t>
            </a:r>
            <a:r>
              <a:rPr sz="1900" dirty="0">
                <a:latin typeface="Century Gothic"/>
                <a:cs typeface="Century Gothic"/>
              </a:rPr>
              <a:t>rights</a:t>
            </a:r>
            <a:endParaRPr sz="19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16586"/>
            <a:ext cx="2954273" cy="47090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7504" y="4077093"/>
            <a:ext cx="2952369" cy="2628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1411" y="2194305"/>
            <a:ext cx="2427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404040"/>
                </a:solidFill>
                <a:latin typeface="Century Gothic"/>
                <a:cs typeface="Century Gothic"/>
              </a:rPr>
              <a:t>Yammer</a:t>
            </a:r>
            <a:r>
              <a:rPr sz="2400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Groups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1411" y="3072510"/>
            <a:ext cx="102044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404040"/>
                </a:solidFill>
                <a:latin typeface="Century Gothic"/>
                <a:cs typeface="Century Gothic"/>
              </a:rPr>
              <a:t>Tool</a:t>
            </a:r>
            <a:r>
              <a:rPr sz="24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400" spc="5" dirty="0">
                <a:solidFill>
                  <a:srgbClr val="404040"/>
                </a:solidFill>
                <a:latin typeface="Century Gothic"/>
                <a:cs typeface="Century Gothic"/>
              </a:rPr>
              <a:t>kit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61286" y="1734438"/>
            <a:ext cx="3232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5</a:t>
            </a:r>
            <a:r>
              <a:rPr sz="28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4656" y="2246502"/>
            <a:ext cx="20732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09245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0859C"/>
                </a:solidFill>
              </a:rPr>
              <a:t>ΜΚΔ </a:t>
            </a:r>
            <a:r>
              <a:rPr spc="-10" dirty="0">
                <a:solidFill>
                  <a:srgbClr val="30859C"/>
                </a:solidFill>
              </a:rPr>
              <a:t>και  Επι</a:t>
            </a:r>
            <a:r>
              <a:rPr spc="-20" dirty="0">
                <a:solidFill>
                  <a:srgbClr val="30859C"/>
                </a:solidFill>
              </a:rPr>
              <a:t>κ</a:t>
            </a:r>
            <a:r>
              <a:rPr spc="-10" dirty="0">
                <a:solidFill>
                  <a:srgbClr val="30859C"/>
                </a:solidFill>
              </a:rPr>
              <a:t>οι</a:t>
            </a:r>
            <a:r>
              <a:rPr spc="-15" dirty="0">
                <a:solidFill>
                  <a:srgbClr val="30859C"/>
                </a:solidFill>
              </a:rPr>
              <a:t>ν</a:t>
            </a:r>
            <a:r>
              <a:rPr spc="-10" dirty="0">
                <a:solidFill>
                  <a:srgbClr val="30859C"/>
                </a:solidFill>
              </a:rPr>
              <a:t>ωνία</a:t>
            </a:r>
          </a:p>
        </p:txBody>
      </p:sp>
      <p:sp>
        <p:nvSpPr>
          <p:cNvPr id="6" name="object 6"/>
          <p:cNvSpPr/>
          <p:nvPr/>
        </p:nvSpPr>
        <p:spPr>
          <a:xfrm>
            <a:off x="3563873" y="1052702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582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8992" y="748741"/>
            <a:ext cx="56127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Διάδοση Αποτελεσμάτων &amp;</a:t>
            </a:r>
            <a:r>
              <a:rPr spc="-20" dirty="0"/>
              <a:t> </a:t>
            </a:r>
            <a:r>
              <a:rPr spc="-5" dirty="0"/>
              <a:t>ΜΚΔ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3430" y="1584197"/>
            <a:ext cx="7948930" cy="31997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0209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10209" algn="l"/>
                <a:tab pos="410845" algn="l"/>
              </a:tabLst>
            </a:pPr>
            <a:r>
              <a:rPr sz="2000" dirty="0">
                <a:latin typeface="Century Gothic"/>
                <a:cs typeface="Century Gothic"/>
              </a:rPr>
              <a:t>Ο δικαιούχος μπορεί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dirty="0">
                <a:latin typeface="Century Gothic"/>
                <a:cs typeface="Century Gothic"/>
              </a:rPr>
              <a:t>χρησιμοποιήσει το Erasmus+</a:t>
            </a:r>
            <a:r>
              <a:rPr sz="2000" spc="-185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Projects</a:t>
            </a:r>
            <a:endParaRPr sz="2000">
              <a:latin typeface="Century Gothic"/>
              <a:cs typeface="Century Gothic"/>
            </a:endParaRPr>
          </a:p>
          <a:p>
            <a:pPr marL="267970" algn="ctr">
              <a:lnSpc>
                <a:spcPct val="100000"/>
              </a:lnSpc>
            </a:pPr>
            <a:r>
              <a:rPr sz="2000" dirty="0">
                <a:latin typeface="Century Gothic"/>
                <a:cs typeface="Century Gothic"/>
              </a:rPr>
              <a:t>Results Platform</a:t>
            </a:r>
            <a:r>
              <a:rPr sz="2000" spc="-8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για</a:t>
            </a:r>
            <a:endParaRPr sz="2000">
              <a:latin typeface="Century Gothic"/>
              <a:cs typeface="Century Gothic"/>
            </a:endParaRPr>
          </a:p>
          <a:p>
            <a:pPr marL="265430" algn="ctr">
              <a:lnSpc>
                <a:spcPct val="100000"/>
              </a:lnSpc>
            </a:pP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http://ec.europa.eu/programmes/erasmus-plus/projects/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279400" marR="5080" indent="-266700" algn="just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5600" algn="l"/>
              </a:tabLst>
            </a:pPr>
            <a:r>
              <a:rPr dirty="0"/>
              <a:t>	</a:t>
            </a:r>
            <a:r>
              <a:rPr sz="2000" dirty="0">
                <a:latin typeface="Century Gothic"/>
                <a:cs typeface="Century Gothic"/>
              </a:rPr>
              <a:t>O δικαιούχος </a:t>
            </a:r>
            <a:r>
              <a:rPr sz="2000" spc="-5" dirty="0">
                <a:latin typeface="Century Gothic"/>
                <a:cs typeface="Century Gothic"/>
              </a:rPr>
              <a:t>υποχρεούται </a:t>
            </a:r>
            <a:r>
              <a:rPr sz="2000" spc="10" dirty="0">
                <a:latin typeface="Century Gothic"/>
                <a:cs typeface="Century Gothic"/>
              </a:rPr>
              <a:t>να </a:t>
            </a:r>
            <a:r>
              <a:rPr sz="2000" dirty="0">
                <a:latin typeface="Century Gothic"/>
                <a:cs typeface="Century Gothic"/>
              </a:rPr>
              <a:t>γνωστοποιεί την προέλευση της  επιχορήγησής του στα πλαίσια του </a:t>
            </a:r>
            <a:r>
              <a:rPr sz="2000" spc="-5" dirty="0">
                <a:latin typeface="Century Gothic"/>
                <a:cs typeface="Century Gothic"/>
              </a:rPr>
              <a:t>Προγράμματος Erasmus+  </a:t>
            </a:r>
            <a:r>
              <a:rPr sz="2000" dirty="0">
                <a:latin typeface="Century Gothic"/>
                <a:cs typeface="Century Gothic"/>
              </a:rPr>
              <a:t>στο </a:t>
            </a:r>
            <a:r>
              <a:rPr sz="2000" spc="-5" dirty="0">
                <a:latin typeface="Century Gothic"/>
                <a:cs typeface="Century Gothic"/>
              </a:rPr>
              <a:t>παραχθέν </a:t>
            </a:r>
            <a:r>
              <a:rPr sz="2000" dirty="0">
                <a:latin typeface="Century Gothic"/>
                <a:cs typeface="Century Gothic"/>
              </a:rPr>
              <a:t>επικοινωνιακό/προωθητικό υλικό, σε</a:t>
            </a:r>
            <a:r>
              <a:rPr sz="2000" spc="-114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αναφορές,</a:t>
            </a:r>
            <a:endParaRPr sz="2000">
              <a:latin typeface="Century Gothic"/>
              <a:cs typeface="Century Gothic"/>
            </a:endParaRPr>
          </a:p>
          <a:p>
            <a:pPr marL="1308100" algn="just">
              <a:lnSpc>
                <a:spcPct val="100000"/>
              </a:lnSpc>
            </a:pPr>
            <a:r>
              <a:rPr sz="2000" dirty="0">
                <a:latin typeface="Century Gothic"/>
                <a:cs typeface="Century Gothic"/>
              </a:rPr>
              <a:t>εκδηλώσεις, Μέσα Κοινωνικής Δικτύωσης</a:t>
            </a:r>
            <a:r>
              <a:rPr sz="2000" spc="-120" dirty="0">
                <a:latin typeface="Century Gothic"/>
                <a:cs typeface="Century Gothic"/>
              </a:rPr>
              <a:t> </a:t>
            </a:r>
            <a:r>
              <a:rPr sz="2000" dirty="0">
                <a:latin typeface="Century Gothic"/>
                <a:cs typeface="Century Gothic"/>
              </a:rPr>
              <a:t>κλπ.</a:t>
            </a:r>
            <a:endParaRPr sz="2000">
              <a:latin typeface="Century Gothic"/>
              <a:cs typeface="Century Gothic"/>
            </a:endParaRPr>
          </a:p>
          <a:p>
            <a:pPr marL="181610">
              <a:lnSpc>
                <a:spcPct val="100000"/>
              </a:lnSpc>
              <a:spcBef>
                <a:spcPts val="1225"/>
              </a:spcBef>
            </a:pP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https://eacea.ec.europa.eu/about-eacea/visual-identity_en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1717" y="460629"/>
            <a:ext cx="48964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ΜΚΔ </a:t>
            </a:r>
            <a:r>
              <a:rPr spc="-10" dirty="0"/>
              <a:t>του ΙΔΕΠ </a:t>
            </a:r>
            <a:r>
              <a:rPr spc="-5" dirty="0"/>
              <a:t>&amp;</a:t>
            </a:r>
            <a:r>
              <a:rPr spc="15" dirty="0"/>
              <a:t> </a:t>
            </a:r>
            <a:r>
              <a:rPr spc="-10" dirty="0"/>
              <a:t>Επικοινωνία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406" y="1025143"/>
            <a:ext cx="7548880" cy="4541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275"/>
              </a:lnSpc>
              <a:spcBef>
                <a:spcPts val="95"/>
              </a:spcBef>
            </a:pP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Επικοινωνήστε μαζί</a:t>
            </a:r>
            <a:r>
              <a:rPr sz="1900" b="1" spc="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μας...</a:t>
            </a:r>
            <a:endParaRPr sz="1900">
              <a:latin typeface="Century Gothic"/>
              <a:cs typeface="Century Gothic"/>
            </a:endParaRPr>
          </a:p>
          <a:p>
            <a:pPr marL="355600" marR="5080" indent="-342900">
              <a:lnSpc>
                <a:spcPts val="182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Μέσω Yammer </a:t>
            </a:r>
            <a:r>
              <a:rPr sz="1900" spc="-10" dirty="0">
                <a:latin typeface="Century Gothic"/>
                <a:cs typeface="Century Gothic"/>
              </a:rPr>
              <a:t>για ερωτήματα που </a:t>
            </a:r>
            <a:r>
              <a:rPr sz="1900" spc="-5" dirty="0">
                <a:latin typeface="Century Gothic"/>
                <a:cs typeface="Century Gothic"/>
              </a:rPr>
              <a:t>ενδεχομένως </a:t>
            </a:r>
            <a:r>
              <a:rPr sz="1900" spc="-10" dirty="0">
                <a:latin typeface="Century Gothic"/>
                <a:cs typeface="Century Gothic"/>
              </a:rPr>
              <a:t>αφορούν </a:t>
            </a:r>
            <a:r>
              <a:rPr sz="1900" spc="-5" dirty="0">
                <a:latin typeface="Century Gothic"/>
                <a:cs typeface="Century Gothic"/>
              </a:rPr>
              <a:t>και  άλλα </a:t>
            </a:r>
            <a:r>
              <a:rPr sz="1900" spc="-10" dirty="0">
                <a:latin typeface="Century Gothic"/>
                <a:cs typeface="Century Gothic"/>
              </a:rPr>
              <a:t>ιδρύματα</a:t>
            </a:r>
            <a:r>
              <a:rPr sz="1900" spc="25" dirty="0">
                <a:latin typeface="Century Gothic"/>
                <a:cs typeface="Century Gothic"/>
              </a:rPr>
              <a:t> </a:t>
            </a:r>
            <a:r>
              <a:rPr sz="1900" spc="-10" dirty="0">
                <a:latin typeface="Century Gothic"/>
                <a:cs typeface="Century Gothic"/>
              </a:rPr>
              <a:t>(FAQ)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ts val="205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10" dirty="0">
                <a:latin typeface="Century Gothic"/>
                <a:cs typeface="Century Gothic"/>
              </a:rPr>
              <a:t>Προσωπικά </a:t>
            </a:r>
            <a:r>
              <a:rPr sz="1900" spc="-5" dirty="0">
                <a:latin typeface="Century Gothic"/>
                <a:cs typeface="Century Gothic"/>
              </a:rPr>
              <a:t>για </a:t>
            </a:r>
            <a:r>
              <a:rPr sz="1900" spc="-10" dirty="0">
                <a:latin typeface="Century Gothic"/>
                <a:cs typeface="Century Gothic"/>
              </a:rPr>
              <a:t>ερωτήματα που αφορούν </a:t>
            </a:r>
            <a:r>
              <a:rPr sz="1900" spc="-5" dirty="0">
                <a:latin typeface="Century Gothic"/>
                <a:cs typeface="Century Gothic"/>
              </a:rPr>
              <a:t>μόνο </a:t>
            </a:r>
            <a:r>
              <a:rPr sz="1900" spc="-10" dirty="0">
                <a:latin typeface="Century Gothic"/>
                <a:cs typeface="Century Gothic"/>
              </a:rPr>
              <a:t>το δικό</a:t>
            </a:r>
            <a:r>
              <a:rPr sz="1900" spc="190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σας</a:t>
            </a:r>
            <a:endParaRPr sz="1900">
              <a:latin typeface="Century Gothic"/>
              <a:cs typeface="Century Gothic"/>
            </a:endParaRPr>
          </a:p>
          <a:p>
            <a:pPr marL="355600">
              <a:lnSpc>
                <a:spcPts val="2050"/>
              </a:lnSpc>
            </a:pPr>
            <a:r>
              <a:rPr sz="1900" spc="-10" dirty="0">
                <a:latin typeface="Century Gothic"/>
                <a:cs typeface="Century Gothic"/>
              </a:rPr>
              <a:t>ίδρυμα (στοιχεία </a:t>
            </a:r>
            <a:r>
              <a:rPr sz="1900" spc="-5" dirty="0">
                <a:latin typeface="Century Gothic"/>
                <a:cs typeface="Century Gothic"/>
              </a:rPr>
              <a:t>επικοινωνίας </a:t>
            </a:r>
            <a:r>
              <a:rPr sz="1900" spc="-10" dirty="0">
                <a:latin typeface="Century Gothic"/>
                <a:cs typeface="Century Gothic"/>
              </a:rPr>
              <a:t>προσωπικού</a:t>
            </a:r>
            <a:r>
              <a:rPr sz="1900" spc="135" dirty="0">
                <a:latin typeface="Century Gothic"/>
                <a:cs typeface="Century Gothic"/>
              </a:rPr>
              <a:t> </a:t>
            </a:r>
            <a:r>
              <a:rPr sz="1900" spc="-5" dirty="0">
                <a:latin typeface="Century Gothic"/>
                <a:cs typeface="Century Gothic"/>
              </a:rPr>
              <a:t>ΙΔΕΠ)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ts val="2275"/>
              </a:lnSpc>
            </a:pPr>
            <a:r>
              <a:rPr sz="19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Ακολουθείστε </a:t>
            </a: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μας</a:t>
            </a:r>
            <a:r>
              <a:rPr sz="1900" b="1" spc="3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9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στο…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ts val="2275"/>
              </a:lnSpc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Facebook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Twitter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4"/>
              </a:rPr>
              <a:t>Instagram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10" dirty="0">
                <a:latin typeface="Century Gothic"/>
                <a:cs typeface="Century Gothic"/>
              </a:rPr>
              <a:t>Ιστορίες Επιτυχίας μέσω</a:t>
            </a:r>
            <a:r>
              <a:rPr sz="1900" spc="7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19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5"/>
              </a:rPr>
              <a:t>socialmedia@llp.org.cy</a:t>
            </a:r>
            <a:endParaRPr sz="19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buClr>
                <a:srgbClr val="30859C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6"/>
              </a:rPr>
              <a:t>Newsletter</a:t>
            </a:r>
            <a:r>
              <a:rPr sz="1900" spc="-5" dirty="0">
                <a:solidFill>
                  <a:srgbClr val="0000FF"/>
                </a:solidFill>
                <a:latin typeface="Century Gothic"/>
                <a:cs typeface="Century Gothic"/>
                <a:hlinkClick r:id="rId6"/>
              </a:rPr>
              <a:t> </a:t>
            </a:r>
            <a:r>
              <a:rPr sz="1900" spc="-10" dirty="0">
                <a:solidFill>
                  <a:srgbClr val="30859C"/>
                </a:solidFill>
                <a:latin typeface="Century Gothic"/>
                <a:cs typeface="Century Gothic"/>
              </a:rPr>
              <a:t>(εγγραφή στη λίστα </a:t>
            </a:r>
            <a:r>
              <a:rPr sz="1900" spc="-5" dirty="0">
                <a:solidFill>
                  <a:srgbClr val="30859C"/>
                </a:solidFill>
                <a:latin typeface="Century Gothic"/>
                <a:cs typeface="Century Gothic"/>
              </a:rPr>
              <a:t>επαφών </a:t>
            </a:r>
            <a:r>
              <a:rPr sz="1900" spc="-10" dirty="0">
                <a:solidFill>
                  <a:srgbClr val="30859C"/>
                </a:solidFill>
                <a:latin typeface="Century Gothic"/>
                <a:cs typeface="Century Gothic"/>
              </a:rPr>
              <a:t>του</a:t>
            </a:r>
            <a:r>
              <a:rPr sz="1900" spc="13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30859C"/>
                </a:solidFill>
                <a:latin typeface="Century Gothic"/>
                <a:cs typeface="Century Gothic"/>
              </a:rPr>
              <a:t>ΙΔΕΠ)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har char="•"/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ts val="2275"/>
              </a:lnSpc>
            </a:pPr>
            <a:r>
              <a:rPr sz="19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Επικοινωνείστε </a:t>
            </a: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μαζί</a:t>
            </a:r>
            <a:r>
              <a:rPr sz="1900" b="1" spc="30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19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μας...</a:t>
            </a:r>
            <a:endParaRPr sz="1900">
              <a:latin typeface="Century Gothic"/>
              <a:cs typeface="Century Gothic"/>
            </a:endParaRPr>
          </a:p>
          <a:p>
            <a:pPr marL="12700" marR="2647950">
              <a:lnSpc>
                <a:spcPts val="2280"/>
              </a:lnSpc>
              <a:spcBef>
                <a:spcPts val="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10" dirty="0">
                <a:latin typeface="Century Gothic"/>
                <a:cs typeface="Century Gothic"/>
              </a:rPr>
              <a:t>Στοιχεία </a:t>
            </a:r>
            <a:r>
              <a:rPr sz="1900" spc="-5" dirty="0">
                <a:latin typeface="Century Gothic"/>
                <a:cs typeface="Century Gothic"/>
              </a:rPr>
              <a:t>επικοινωνίας </a:t>
            </a:r>
            <a:r>
              <a:rPr sz="1900" spc="-10" dirty="0">
                <a:latin typeface="Century Gothic"/>
                <a:cs typeface="Century Gothic"/>
              </a:rPr>
              <a:t>προσωπικού </a:t>
            </a:r>
            <a:r>
              <a:rPr sz="1900" spc="-5" dirty="0">
                <a:latin typeface="Century Gothic"/>
                <a:cs typeface="Century Gothic"/>
              </a:rPr>
              <a:t>ΙΔΕΠ </a:t>
            </a: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9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7"/>
              </a:rPr>
              <a:t>http://erasmusplus.cy/prosopiko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2953" y="2258060"/>
            <a:ext cx="11322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6.</a:t>
            </a:r>
            <a:r>
              <a:rPr sz="2800" b="1" spc="-7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2800" b="1" spc="-10" dirty="0">
                <a:solidFill>
                  <a:srgbClr val="30859C"/>
                </a:solidFill>
                <a:latin typeface="Century Gothic"/>
                <a:cs typeface="Century Gothic"/>
              </a:rPr>
              <a:t>NΕΑ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27757" y="929386"/>
            <a:ext cx="0" cy="4968875"/>
          </a:xfrm>
          <a:custGeom>
            <a:avLst/>
            <a:gdLst/>
            <a:ahLst/>
            <a:cxnLst/>
            <a:rect l="l" t="t" r="r" b="b"/>
            <a:pathLst>
              <a:path h="4968875">
                <a:moveTo>
                  <a:pt x="0" y="0"/>
                </a:moveTo>
                <a:lnTo>
                  <a:pt x="0" y="4968494"/>
                </a:lnTo>
              </a:path>
            </a:pathLst>
          </a:custGeom>
          <a:ln w="53975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50895" y="938631"/>
            <a:ext cx="5902960" cy="453834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Inter-institutional</a:t>
            </a:r>
            <a:r>
              <a:rPr sz="2000" b="1" spc="-6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Agreements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Φεβρουάριο – Οκτώβριο</a:t>
            </a:r>
            <a:r>
              <a:rPr sz="2000" b="1" spc="-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2020: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Testing</a:t>
            </a:r>
            <a:endParaRPr sz="2000">
              <a:latin typeface="Century Gothic"/>
              <a:cs typeface="Century Gothic"/>
            </a:endParaRPr>
          </a:p>
          <a:p>
            <a:pPr marL="12700" marR="656590">
              <a:lnSpc>
                <a:spcPct val="109800"/>
              </a:lnSpc>
              <a:spcBef>
                <a:spcPts val="254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Ιανουάριο - Οκτώβριο </a:t>
            </a: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2021: 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Ενεργοποίηση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της διαδικασίας</a:t>
            </a:r>
            <a:r>
              <a:rPr sz="2000" spc="-1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ανανέωσης 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συμφωνιών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9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2022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Call: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Παύουν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ισχύουν οι υπάρχουσες</a:t>
            </a:r>
            <a:r>
              <a:rPr sz="2000" spc="-1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συμφωνίες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935"/>
              </a:spcBef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Erasmus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Without</a:t>
            </a:r>
            <a:r>
              <a:rPr sz="2000" b="1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Papers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2021: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Online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Learning</a:t>
            </a:r>
            <a:r>
              <a:rPr sz="2000" b="1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Agreements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2022: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Digital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Inter-institutional</a:t>
            </a:r>
            <a:r>
              <a:rPr sz="2000" b="1" spc="-9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Agreements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2023: Nominations and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Transcripts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of</a:t>
            </a:r>
            <a:r>
              <a:rPr sz="2000" b="1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Records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6654" y="604773"/>
            <a:ext cx="341185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000000"/>
                </a:solidFill>
              </a:rPr>
              <a:t>Χρήσιμοι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Σύνδεσμοι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154937"/>
            <a:ext cx="8279765" cy="4860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7343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entury Gothic"/>
                <a:cs typeface="Century Gothic"/>
              </a:rPr>
              <a:t>Διαχείριση Σχεδίων </a:t>
            </a:r>
            <a:r>
              <a:rPr sz="1300" b="1" spc="-10" dirty="0">
                <a:latin typeface="Century Gothic"/>
                <a:cs typeface="Century Gothic"/>
              </a:rPr>
              <a:t>ΚΑ103 </a:t>
            </a:r>
            <a:r>
              <a:rPr sz="1300" b="1" spc="-5" dirty="0">
                <a:latin typeface="Century Gothic"/>
                <a:cs typeface="Century Gothic"/>
              </a:rPr>
              <a:t>&amp; </a:t>
            </a:r>
            <a:r>
              <a:rPr sz="1300" b="1" spc="-10" dirty="0">
                <a:latin typeface="Century Gothic"/>
                <a:cs typeface="Century Gothic"/>
              </a:rPr>
              <a:t>ΚΑ107 </a:t>
            </a:r>
            <a:r>
              <a:rPr sz="1300" b="1" spc="-5" dirty="0">
                <a:latin typeface="Century Gothic"/>
                <a:cs typeface="Century Gothic"/>
              </a:rPr>
              <a:t>Ιστοσελίδα ΙΔΕΠ</a:t>
            </a:r>
            <a:r>
              <a:rPr sz="1300" spc="-5" dirty="0">
                <a:latin typeface="Century Gothic"/>
                <a:cs typeface="Century Gothic"/>
              </a:rPr>
              <a:t>: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http://www.erasmusplus.cy/tritovathmia- </a:t>
            </a:r>
            <a:r>
              <a:rPr sz="1300" spc="-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ekpedefsi-1-management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10" dirty="0">
                <a:latin typeface="Century Gothic"/>
                <a:cs typeface="Century Gothic"/>
              </a:rPr>
              <a:t>Ηλεκτρονικά Εργαλεία:</a:t>
            </a:r>
            <a:r>
              <a:rPr sz="1300" b="1" spc="95" dirty="0">
                <a:latin typeface="Century Gothic"/>
                <a:cs typeface="Century Gothic"/>
              </a:rPr>
              <a:t> </a:t>
            </a:r>
            <a:r>
              <a:rPr sz="13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http://www.erasmusplus.cy/Tools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300" b="1" spc="-5" dirty="0">
                <a:latin typeface="Century Gothic"/>
                <a:cs typeface="Century Gothic"/>
              </a:rPr>
              <a:t>Παρουσιάσεις:</a:t>
            </a:r>
            <a:r>
              <a:rPr sz="1300" b="1" spc="50" dirty="0"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4"/>
              </a:rPr>
              <a:t>http://www.erasmusplus.cy/default.aspx?articleid=9515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5" dirty="0">
                <a:latin typeface="Century Gothic"/>
                <a:cs typeface="Century Gothic"/>
              </a:rPr>
              <a:t>OLS:</a:t>
            </a:r>
            <a:r>
              <a:rPr sz="1300" b="1" spc="-10" dirty="0">
                <a:latin typeface="Century Gothic"/>
                <a:cs typeface="Century Gothic"/>
              </a:rPr>
              <a:t> </a:t>
            </a:r>
            <a:r>
              <a:rPr sz="13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5"/>
              </a:rPr>
              <a:t>https://app.erasmusplusols.eu/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300" b="1" spc="-5" dirty="0">
                <a:latin typeface="Century Gothic"/>
                <a:cs typeface="Century Gothic"/>
              </a:rPr>
              <a:t>Erasmus </a:t>
            </a:r>
            <a:r>
              <a:rPr sz="1300" b="1" spc="-10" dirty="0">
                <a:latin typeface="Century Gothic"/>
                <a:cs typeface="Century Gothic"/>
              </a:rPr>
              <a:t>Charter </a:t>
            </a:r>
            <a:r>
              <a:rPr sz="1300" b="1" spc="-5" dirty="0">
                <a:latin typeface="Century Gothic"/>
                <a:cs typeface="Century Gothic"/>
              </a:rPr>
              <a:t>for Higher </a:t>
            </a:r>
            <a:r>
              <a:rPr sz="1300" b="1" spc="-10" dirty="0">
                <a:latin typeface="Century Gothic"/>
                <a:cs typeface="Century Gothic"/>
              </a:rPr>
              <a:t>Education 2021-2027</a:t>
            </a:r>
            <a:r>
              <a:rPr sz="1300" b="1" spc="145" dirty="0">
                <a:latin typeface="Century Gothic"/>
                <a:cs typeface="Century Gothic"/>
              </a:rPr>
              <a:t> </a:t>
            </a:r>
            <a:r>
              <a:rPr sz="1300" b="1" spc="-5" dirty="0">
                <a:latin typeface="Century Gothic"/>
                <a:cs typeface="Century Gothic"/>
              </a:rPr>
              <a:t>Guidelines</a:t>
            </a:r>
            <a:endParaRPr sz="1300">
              <a:latin typeface="Century Gothic"/>
              <a:cs typeface="Century Gothic"/>
            </a:endParaRPr>
          </a:p>
          <a:p>
            <a:pPr marL="12700" marR="648335">
              <a:lnSpc>
                <a:spcPct val="100000"/>
              </a:lnSpc>
            </a:pPr>
            <a:r>
              <a:rPr sz="1300" b="1" spc="-5" dirty="0">
                <a:latin typeface="Century Gothic"/>
                <a:cs typeface="Century Gothic"/>
              </a:rPr>
              <a:t>: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6"/>
              </a:rPr>
              <a:t>http://www.erasmusplus.cy/uploadfiles/IDEP/Aitiseis/2020/%CE%97%CE%95-charter-annotated- </a:t>
            </a:r>
            <a:r>
              <a:rPr sz="1300" spc="-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6"/>
              </a:rPr>
              <a:t>guidelines-feb2020_en.pdf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5" dirty="0">
                <a:latin typeface="Century Gothic"/>
                <a:cs typeface="Century Gothic"/>
              </a:rPr>
              <a:t>Erasmus Programme Guide </a:t>
            </a:r>
            <a:r>
              <a:rPr sz="1300" b="1" spc="-10" dirty="0">
                <a:latin typeface="Century Gothic"/>
                <a:cs typeface="Century Gothic"/>
              </a:rPr>
              <a:t>2020:</a:t>
            </a:r>
            <a:r>
              <a:rPr sz="1300" b="1" spc="50" dirty="0"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7"/>
              </a:rPr>
              <a:t>https://ec.europa.eu/programmes/erasmus-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7"/>
              </a:rPr>
              <a:t>plus/resources/documents/erasmus-programme-guide-2020_en</a:t>
            </a:r>
            <a:endParaRPr sz="1300">
              <a:latin typeface="Century Gothic"/>
              <a:cs typeface="Century Gothic"/>
            </a:endParaRPr>
          </a:p>
          <a:p>
            <a:pPr marL="12700" marR="205740">
              <a:lnSpc>
                <a:spcPct val="100000"/>
              </a:lnSpc>
              <a:spcBef>
                <a:spcPts val="310"/>
              </a:spcBef>
            </a:pPr>
            <a:r>
              <a:rPr sz="1300" b="1" spc="-5" dirty="0">
                <a:latin typeface="Century Gothic"/>
                <a:cs typeface="Century Gothic"/>
              </a:rPr>
              <a:t>ICM International Credit Mobility Guide (February </a:t>
            </a:r>
            <a:r>
              <a:rPr sz="1300" b="1" spc="-10" dirty="0">
                <a:latin typeface="Century Gothic"/>
                <a:cs typeface="Century Gothic"/>
              </a:rPr>
              <a:t>2020):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8"/>
              </a:rPr>
              <a:t>https://ec.europa.eu/programmes/erasmus- </a:t>
            </a:r>
            <a:r>
              <a:rPr sz="1300" spc="-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8"/>
              </a:rPr>
              <a:t>plus/sites/erasmusplus2/files/handbook-erasmus-icm_feb2020_en.pdf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10" dirty="0">
                <a:latin typeface="Century Gothic"/>
                <a:cs typeface="Century Gothic"/>
              </a:rPr>
              <a:t>Συμμετοχή </a:t>
            </a:r>
            <a:r>
              <a:rPr sz="1300" b="1" spc="-5" dirty="0">
                <a:latin typeface="Century Gothic"/>
                <a:cs typeface="Century Gothic"/>
              </a:rPr>
              <a:t>Ατόμων με Ειδικές</a:t>
            </a:r>
            <a:r>
              <a:rPr sz="1300" b="1" spc="25" dirty="0">
                <a:latin typeface="Century Gothic"/>
                <a:cs typeface="Century Gothic"/>
              </a:rPr>
              <a:t> </a:t>
            </a:r>
            <a:r>
              <a:rPr sz="1300" b="1" spc="-10" dirty="0">
                <a:latin typeface="Century Gothic"/>
                <a:cs typeface="Century Gothic"/>
              </a:rPr>
              <a:t>Ανάγκες: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5" dirty="0">
                <a:latin typeface="Century Gothic"/>
                <a:cs typeface="Century Gothic"/>
              </a:rPr>
              <a:t>Γενικές πληροφορίες για </a:t>
            </a:r>
            <a:r>
              <a:rPr sz="1300" b="1" spc="-10" dirty="0">
                <a:latin typeface="Century Gothic"/>
                <a:cs typeface="Century Gothic"/>
              </a:rPr>
              <a:t>υποβολή </a:t>
            </a:r>
            <a:r>
              <a:rPr sz="1300" b="1" spc="-5" dirty="0">
                <a:latin typeface="Century Gothic"/>
                <a:cs typeface="Century Gothic"/>
              </a:rPr>
              <a:t>αίτησης πρόσθετης</a:t>
            </a:r>
            <a:r>
              <a:rPr sz="1300" b="1" spc="130" dirty="0">
                <a:latin typeface="Century Gothic"/>
                <a:cs typeface="Century Gothic"/>
              </a:rPr>
              <a:t> </a:t>
            </a:r>
            <a:r>
              <a:rPr sz="1300" b="1" spc="-10" dirty="0">
                <a:latin typeface="Century Gothic"/>
                <a:cs typeface="Century Gothic"/>
              </a:rPr>
              <a:t>χρηματοδότησης:</a:t>
            </a:r>
            <a:endParaRPr sz="1300">
              <a:latin typeface="Century Gothic"/>
              <a:cs typeface="Century Gothic"/>
            </a:endParaRPr>
          </a:p>
          <a:p>
            <a:pPr marL="12700" marR="25400">
              <a:lnSpc>
                <a:spcPct val="100000"/>
              </a:lnSpc>
              <a:spcBef>
                <a:spcPts val="310"/>
              </a:spcBef>
            </a:pP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9"/>
              </a:rPr>
              <a:t>http://www.erasmusplus.cy/uploadfiles/IDEP/Diaxeirisi/KA1/General/Special_Needs_Support_Informatio </a:t>
            </a:r>
            <a:r>
              <a:rPr sz="1300" spc="-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9"/>
              </a:rPr>
              <a:t>n_PartA_updated.pdf</a:t>
            </a:r>
            <a:endParaRPr sz="13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315"/>
              </a:spcBef>
            </a:pPr>
            <a:r>
              <a:rPr sz="1300" b="1" spc="-10" dirty="0">
                <a:latin typeface="Century Gothic"/>
                <a:cs typeface="Century Gothic"/>
              </a:rPr>
              <a:t>Υποβολή </a:t>
            </a:r>
            <a:r>
              <a:rPr sz="1300" b="1" spc="-5" dirty="0">
                <a:latin typeface="Century Gothic"/>
                <a:cs typeface="Century Gothic"/>
              </a:rPr>
              <a:t>Αίτησης </a:t>
            </a:r>
            <a:r>
              <a:rPr sz="1300" b="1" spc="-10" dirty="0">
                <a:latin typeface="Century Gothic"/>
                <a:cs typeface="Century Gothic"/>
              </a:rPr>
              <a:t>για Πρόσθετη Χρηματοδότηση </a:t>
            </a:r>
            <a:r>
              <a:rPr sz="1300" b="1" spc="-5" dirty="0">
                <a:latin typeface="Century Gothic"/>
                <a:cs typeface="Century Gothic"/>
              </a:rPr>
              <a:t>ΑΜΕΑ: 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10"/>
              </a:rPr>
              <a:t>http://www.erasmusplus.cy/uploadfiles/IDEP/Diaxeirisi/KA1/General/Special_Needs_Support_Applicatio </a:t>
            </a:r>
            <a:r>
              <a:rPr sz="1300" spc="-5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13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10"/>
              </a:rPr>
              <a:t>n_Form_PartB_updated.doc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300" b="1" spc="-10" dirty="0">
                <a:latin typeface="Century Gothic"/>
                <a:cs typeface="Century Gothic"/>
              </a:rPr>
              <a:t>ECTS </a:t>
            </a:r>
            <a:r>
              <a:rPr sz="1300" b="1" spc="-5" dirty="0">
                <a:latin typeface="Century Gothic"/>
                <a:cs typeface="Century Gothic"/>
              </a:rPr>
              <a:t>Users Guide:</a:t>
            </a:r>
            <a:r>
              <a:rPr sz="1300" b="1" spc="55" dirty="0"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11"/>
              </a:rPr>
              <a:t>https://ec.europa.eu/education/sites/education/files/document-library-docs/ects-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11"/>
              </a:rPr>
              <a:t>users-guide_en.pdf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5" dirty="0">
                <a:latin typeface="Century Gothic"/>
                <a:cs typeface="Century Gothic"/>
              </a:rPr>
              <a:t>Brexit Transition </a:t>
            </a:r>
            <a:r>
              <a:rPr sz="1300" b="1" spc="-10" dirty="0">
                <a:latin typeface="Century Gothic"/>
                <a:cs typeface="Century Gothic"/>
              </a:rPr>
              <a:t>Period:</a:t>
            </a:r>
            <a:r>
              <a:rPr sz="1300" b="1" spc="50" dirty="0">
                <a:latin typeface="Century Gothic"/>
                <a:cs typeface="Century Gothic"/>
              </a:rPr>
              <a:t> </a:t>
            </a:r>
            <a:r>
              <a:rPr sz="13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12"/>
              </a:rPr>
              <a:t>https://www.erasmusplus.org.uk/the-transition-period</a:t>
            </a:r>
            <a:endParaRPr sz="1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1270" y="860806"/>
            <a:ext cx="42252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30859C"/>
                </a:solidFill>
              </a:rPr>
              <a:t>Στοιχεία</a:t>
            </a:r>
            <a:r>
              <a:rPr sz="3200" spc="-55" dirty="0">
                <a:solidFill>
                  <a:srgbClr val="30859C"/>
                </a:solidFill>
              </a:rPr>
              <a:t> </a:t>
            </a:r>
            <a:r>
              <a:rPr sz="3200" spc="-5" dirty="0">
                <a:solidFill>
                  <a:srgbClr val="30859C"/>
                </a:solidFill>
              </a:rPr>
              <a:t>Επικοινωνίας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18540" y="2026513"/>
            <a:ext cx="3930015" cy="304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0"/>
              </a:spcBef>
            </a:pP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Θέκλα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Χριστοδουλίδου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Συντονίστρια Βασικής Δράσης</a:t>
            </a:r>
            <a:r>
              <a:rPr sz="2000" spc="-19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1 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Τηλ.: 22</a:t>
            </a:r>
            <a:r>
              <a:rPr sz="2000" b="1" spc="5" dirty="0">
                <a:solidFill>
                  <a:srgbClr val="404040"/>
                </a:solidFill>
                <a:latin typeface="Century Gothic"/>
                <a:cs typeface="Century Gothic"/>
              </a:rPr>
              <a:t> 448893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tchristodoulidou@llp.org.cy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1073150">
              <a:lnSpc>
                <a:spcPct val="110000"/>
              </a:lnSpc>
            </a:pP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Σταυρούλα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Αντωνίου 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Λειτουργός ΑΕ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και</a:t>
            </a:r>
            <a:r>
              <a:rPr sz="20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ΜΚΔ  </a:t>
            </a:r>
            <a:r>
              <a:rPr sz="2000" b="1" spc="-5" dirty="0">
                <a:solidFill>
                  <a:srgbClr val="404040"/>
                </a:solidFill>
                <a:latin typeface="Century Gothic"/>
                <a:cs typeface="Century Gothic"/>
              </a:rPr>
              <a:t>Τηλ:</a:t>
            </a:r>
            <a:r>
              <a:rPr sz="2000" b="1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404040"/>
                </a:solidFill>
                <a:latin typeface="Century Gothic"/>
                <a:cs typeface="Century Gothic"/>
              </a:rPr>
              <a:t>22448891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20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santoniou@llp.org.cy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65521" y="3217291"/>
            <a:ext cx="21844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Ερωτήσεις;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82597" y="670051"/>
            <a:ext cx="422719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Σας </a:t>
            </a:r>
            <a:r>
              <a:rPr sz="3200" b="1" dirty="0">
                <a:solidFill>
                  <a:srgbClr val="30859C"/>
                </a:solidFill>
                <a:latin typeface="Century Gothic"/>
                <a:cs typeface="Century Gothic"/>
              </a:rPr>
              <a:t>ευχαριστούμε</a:t>
            </a:r>
            <a:r>
              <a:rPr sz="3200" b="1" spc="-5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3200" b="1" spc="-5" dirty="0">
                <a:solidFill>
                  <a:srgbClr val="30859C"/>
                </a:solidFill>
                <a:latin typeface="Century Gothic"/>
                <a:cs typeface="Century Gothic"/>
              </a:rPr>
              <a:t>για  την </a:t>
            </a:r>
            <a:r>
              <a:rPr sz="3200" b="1" dirty="0">
                <a:solidFill>
                  <a:srgbClr val="30859C"/>
                </a:solidFill>
                <a:latin typeface="Century Gothic"/>
                <a:cs typeface="Century Gothic"/>
              </a:rPr>
              <a:t>προσοχή</a:t>
            </a:r>
            <a:r>
              <a:rPr sz="3200" b="1" spc="-15" dirty="0">
                <a:solidFill>
                  <a:srgbClr val="30859C"/>
                </a:solidFill>
                <a:latin typeface="Century Gothic"/>
                <a:cs typeface="Century Gothic"/>
              </a:rPr>
              <a:t> </a:t>
            </a:r>
            <a:r>
              <a:rPr sz="3200" b="1" dirty="0">
                <a:solidFill>
                  <a:srgbClr val="30859C"/>
                </a:solidFill>
                <a:latin typeface="Century Gothic"/>
                <a:cs typeface="Century Gothic"/>
              </a:rPr>
              <a:t>σας!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64413" y="2427849"/>
            <a:ext cx="4182110" cy="2125980"/>
          </a:xfrm>
          <a:custGeom>
            <a:avLst/>
            <a:gdLst/>
            <a:ahLst/>
            <a:cxnLst/>
            <a:rect l="l" t="t" r="r" b="b"/>
            <a:pathLst>
              <a:path w="4182109" h="2125979">
                <a:moveTo>
                  <a:pt x="380586" y="699779"/>
                </a:moveTo>
                <a:lnTo>
                  <a:pt x="375362" y="660924"/>
                </a:lnTo>
                <a:lnTo>
                  <a:pt x="374939" y="622544"/>
                </a:lnTo>
                <a:lnTo>
                  <a:pt x="379149" y="584793"/>
                </a:lnTo>
                <a:lnTo>
                  <a:pt x="400796" y="511788"/>
                </a:lnTo>
                <a:lnTo>
                  <a:pt x="417896" y="476841"/>
                </a:lnTo>
                <a:lnTo>
                  <a:pt x="438958" y="443133"/>
                </a:lnTo>
                <a:lnTo>
                  <a:pt x="463813" y="410818"/>
                </a:lnTo>
                <a:lnTo>
                  <a:pt x="492293" y="380050"/>
                </a:lnTo>
                <a:lnTo>
                  <a:pt x="524230" y="350980"/>
                </a:lnTo>
                <a:lnTo>
                  <a:pt x="559456" y="323761"/>
                </a:lnTo>
                <a:lnTo>
                  <a:pt x="597803" y="298548"/>
                </a:lnTo>
                <a:lnTo>
                  <a:pt x="639103" y="275491"/>
                </a:lnTo>
                <a:lnTo>
                  <a:pt x="683188" y="254745"/>
                </a:lnTo>
                <a:lnTo>
                  <a:pt x="729890" y="236462"/>
                </a:lnTo>
                <a:lnTo>
                  <a:pt x="779042" y="220794"/>
                </a:lnTo>
                <a:lnTo>
                  <a:pt x="830475" y="207896"/>
                </a:lnTo>
                <a:lnTo>
                  <a:pt x="884021" y="197919"/>
                </a:lnTo>
                <a:lnTo>
                  <a:pt x="939513" y="191017"/>
                </a:lnTo>
                <a:lnTo>
                  <a:pt x="993872" y="187505"/>
                </a:lnTo>
                <a:lnTo>
                  <a:pt x="1048181" y="187136"/>
                </a:lnTo>
                <a:lnTo>
                  <a:pt x="1102162" y="189874"/>
                </a:lnTo>
                <a:lnTo>
                  <a:pt x="1155540" y="195684"/>
                </a:lnTo>
                <a:lnTo>
                  <a:pt x="1208036" y="204531"/>
                </a:lnTo>
                <a:lnTo>
                  <a:pt x="1259374" y="216377"/>
                </a:lnTo>
                <a:lnTo>
                  <a:pt x="1309278" y="231189"/>
                </a:lnTo>
                <a:lnTo>
                  <a:pt x="1357470" y="248929"/>
                </a:lnTo>
                <a:lnTo>
                  <a:pt x="1384554" y="217513"/>
                </a:lnTo>
                <a:lnTo>
                  <a:pt x="1415474" y="188706"/>
                </a:lnTo>
                <a:lnTo>
                  <a:pt x="1449877" y="162580"/>
                </a:lnTo>
                <a:lnTo>
                  <a:pt x="1487414" y="139211"/>
                </a:lnTo>
                <a:lnTo>
                  <a:pt x="1527735" y="118674"/>
                </a:lnTo>
                <a:lnTo>
                  <a:pt x="1570487" y="101042"/>
                </a:lnTo>
                <a:lnTo>
                  <a:pt x="1615322" y="86392"/>
                </a:lnTo>
                <a:lnTo>
                  <a:pt x="1661889" y="74796"/>
                </a:lnTo>
                <a:lnTo>
                  <a:pt x="1709836" y="66331"/>
                </a:lnTo>
                <a:lnTo>
                  <a:pt x="1758814" y="61070"/>
                </a:lnTo>
                <a:lnTo>
                  <a:pt x="1808473" y="59088"/>
                </a:lnTo>
                <a:lnTo>
                  <a:pt x="1858461" y="60459"/>
                </a:lnTo>
                <a:lnTo>
                  <a:pt x="1908428" y="65259"/>
                </a:lnTo>
                <a:lnTo>
                  <a:pt x="1958024" y="73562"/>
                </a:lnTo>
                <a:lnTo>
                  <a:pt x="2006898" y="85442"/>
                </a:lnTo>
                <a:lnTo>
                  <a:pt x="2054700" y="100974"/>
                </a:lnTo>
                <a:lnTo>
                  <a:pt x="2117771" y="128390"/>
                </a:lnTo>
                <a:lnTo>
                  <a:pt x="2174461" y="161807"/>
                </a:lnTo>
                <a:lnTo>
                  <a:pt x="2201054" y="129999"/>
                </a:lnTo>
                <a:lnTo>
                  <a:pt x="2232414" y="101362"/>
                </a:lnTo>
                <a:lnTo>
                  <a:pt x="2268013" y="76019"/>
                </a:lnTo>
                <a:lnTo>
                  <a:pt x="2307320" y="54092"/>
                </a:lnTo>
                <a:lnTo>
                  <a:pt x="2349805" y="35704"/>
                </a:lnTo>
                <a:lnTo>
                  <a:pt x="2394938" y="20978"/>
                </a:lnTo>
                <a:lnTo>
                  <a:pt x="2442190" y="10037"/>
                </a:lnTo>
                <a:lnTo>
                  <a:pt x="2491029" y="3003"/>
                </a:lnTo>
                <a:lnTo>
                  <a:pt x="2540927" y="0"/>
                </a:lnTo>
                <a:lnTo>
                  <a:pt x="2591352" y="1149"/>
                </a:lnTo>
                <a:lnTo>
                  <a:pt x="2641776" y="6574"/>
                </a:lnTo>
                <a:lnTo>
                  <a:pt x="2691669" y="16398"/>
                </a:lnTo>
                <a:lnTo>
                  <a:pt x="2740500" y="30743"/>
                </a:lnTo>
                <a:lnTo>
                  <a:pt x="2782376" y="47330"/>
                </a:lnTo>
                <a:lnTo>
                  <a:pt x="2821097" y="67049"/>
                </a:lnTo>
                <a:lnTo>
                  <a:pt x="2856318" y="89697"/>
                </a:lnTo>
                <a:lnTo>
                  <a:pt x="2887693" y="115071"/>
                </a:lnTo>
                <a:lnTo>
                  <a:pt x="2922870" y="89341"/>
                </a:lnTo>
                <a:lnTo>
                  <a:pt x="2961078" y="66828"/>
                </a:lnTo>
                <a:lnTo>
                  <a:pt x="3001910" y="47555"/>
                </a:lnTo>
                <a:lnTo>
                  <a:pt x="3044964" y="31544"/>
                </a:lnTo>
                <a:lnTo>
                  <a:pt x="3089834" y="18819"/>
                </a:lnTo>
                <a:lnTo>
                  <a:pt x="3136117" y="9403"/>
                </a:lnTo>
                <a:lnTo>
                  <a:pt x="3183407" y="3319"/>
                </a:lnTo>
                <a:lnTo>
                  <a:pt x="3231301" y="589"/>
                </a:lnTo>
                <a:lnTo>
                  <a:pt x="3279394" y="1237"/>
                </a:lnTo>
                <a:lnTo>
                  <a:pt x="3327282" y="5287"/>
                </a:lnTo>
                <a:lnTo>
                  <a:pt x="3374560" y="12760"/>
                </a:lnTo>
                <a:lnTo>
                  <a:pt x="3420824" y="23680"/>
                </a:lnTo>
                <a:lnTo>
                  <a:pt x="3465670" y="38070"/>
                </a:lnTo>
                <a:lnTo>
                  <a:pt x="3508693" y="55953"/>
                </a:lnTo>
                <a:lnTo>
                  <a:pt x="3549490" y="77352"/>
                </a:lnTo>
                <a:lnTo>
                  <a:pt x="3596063" y="108669"/>
                </a:lnTo>
                <a:lnTo>
                  <a:pt x="3635657" y="143882"/>
                </a:lnTo>
                <a:lnTo>
                  <a:pt x="3667813" y="182435"/>
                </a:lnTo>
                <a:lnTo>
                  <a:pt x="3692075" y="223774"/>
                </a:lnTo>
                <a:lnTo>
                  <a:pt x="3707986" y="267344"/>
                </a:lnTo>
                <a:lnTo>
                  <a:pt x="3761411" y="279593"/>
                </a:lnTo>
                <a:lnTo>
                  <a:pt x="3811608" y="295435"/>
                </a:lnTo>
                <a:lnTo>
                  <a:pt x="3858357" y="314601"/>
                </a:lnTo>
                <a:lnTo>
                  <a:pt x="3901436" y="336825"/>
                </a:lnTo>
                <a:lnTo>
                  <a:pt x="3940626" y="361837"/>
                </a:lnTo>
                <a:lnTo>
                  <a:pt x="3975706" y="389370"/>
                </a:lnTo>
                <a:lnTo>
                  <a:pt x="4006454" y="419156"/>
                </a:lnTo>
                <a:lnTo>
                  <a:pt x="4032652" y="450926"/>
                </a:lnTo>
                <a:lnTo>
                  <a:pt x="4054077" y="484414"/>
                </a:lnTo>
                <a:lnTo>
                  <a:pt x="4070509" y="519350"/>
                </a:lnTo>
                <a:lnTo>
                  <a:pt x="4087514" y="592497"/>
                </a:lnTo>
                <a:lnTo>
                  <a:pt x="4087646" y="630171"/>
                </a:lnTo>
                <a:lnTo>
                  <a:pt x="4081902" y="668223"/>
                </a:lnTo>
                <a:lnTo>
                  <a:pt x="4070063" y="706383"/>
                </a:lnTo>
                <a:lnTo>
                  <a:pt x="4053203" y="741870"/>
                </a:lnTo>
                <a:lnTo>
                  <a:pt x="4046441" y="753373"/>
                </a:lnTo>
                <a:lnTo>
                  <a:pt x="4080632" y="787238"/>
                </a:lnTo>
                <a:lnTo>
                  <a:pt x="4109786" y="822472"/>
                </a:lnTo>
                <a:lnTo>
                  <a:pt x="4133945" y="858852"/>
                </a:lnTo>
                <a:lnTo>
                  <a:pt x="4153152" y="896152"/>
                </a:lnTo>
                <a:lnTo>
                  <a:pt x="4167449" y="934149"/>
                </a:lnTo>
                <a:lnTo>
                  <a:pt x="4176879" y="972617"/>
                </a:lnTo>
                <a:lnTo>
                  <a:pt x="4181485" y="1011333"/>
                </a:lnTo>
                <a:lnTo>
                  <a:pt x="4181309" y="1050070"/>
                </a:lnTo>
                <a:lnTo>
                  <a:pt x="4176393" y="1088605"/>
                </a:lnTo>
                <a:lnTo>
                  <a:pt x="4166781" y="1126714"/>
                </a:lnTo>
                <a:lnTo>
                  <a:pt x="4152515" y="1164171"/>
                </a:lnTo>
                <a:lnTo>
                  <a:pt x="4133638" y="1200752"/>
                </a:lnTo>
                <a:lnTo>
                  <a:pt x="4110191" y="1236232"/>
                </a:lnTo>
                <a:lnTo>
                  <a:pt x="4082219" y="1270387"/>
                </a:lnTo>
                <a:lnTo>
                  <a:pt x="4049763" y="1302992"/>
                </a:lnTo>
                <a:lnTo>
                  <a:pt x="4012865" y="1333823"/>
                </a:lnTo>
                <a:lnTo>
                  <a:pt x="3971569" y="1362654"/>
                </a:lnTo>
                <a:lnTo>
                  <a:pt x="3925918" y="1389262"/>
                </a:lnTo>
                <a:lnTo>
                  <a:pt x="3879971" y="1411601"/>
                </a:lnTo>
                <a:lnTo>
                  <a:pt x="3831604" y="1431064"/>
                </a:lnTo>
                <a:lnTo>
                  <a:pt x="3781106" y="1447571"/>
                </a:lnTo>
                <a:lnTo>
                  <a:pt x="3728767" y="1461041"/>
                </a:lnTo>
                <a:lnTo>
                  <a:pt x="3674875" y="1471392"/>
                </a:lnTo>
                <a:lnTo>
                  <a:pt x="3619721" y="1478543"/>
                </a:lnTo>
                <a:lnTo>
                  <a:pt x="3616364" y="1518096"/>
                </a:lnTo>
                <a:lnTo>
                  <a:pt x="3607436" y="1556474"/>
                </a:lnTo>
                <a:lnTo>
                  <a:pt x="3593219" y="1593485"/>
                </a:lnTo>
                <a:lnTo>
                  <a:pt x="3573997" y="1628935"/>
                </a:lnTo>
                <a:lnTo>
                  <a:pt x="3550052" y="1662632"/>
                </a:lnTo>
                <a:lnTo>
                  <a:pt x="3521668" y="1694383"/>
                </a:lnTo>
                <a:lnTo>
                  <a:pt x="3489128" y="1723995"/>
                </a:lnTo>
                <a:lnTo>
                  <a:pt x="3452716" y="1751276"/>
                </a:lnTo>
                <a:lnTo>
                  <a:pt x="3412713" y="1776032"/>
                </a:lnTo>
                <a:lnTo>
                  <a:pt x="3369404" y="1798072"/>
                </a:lnTo>
                <a:lnTo>
                  <a:pt x="3323072" y="1817202"/>
                </a:lnTo>
                <a:lnTo>
                  <a:pt x="3273999" y="1833230"/>
                </a:lnTo>
                <a:lnTo>
                  <a:pt x="3222469" y="1845963"/>
                </a:lnTo>
                <a:lnTo>
                  <a:pt x="3168765" y="1855208"/>
                </a:lnTo>
                <a:lnTo>
                  <a:pt x="3113170" y="1860773"/>
                </a:lnTo>
                <a:lnTo>
                  <a:pt x="3055968" y="1862464"/>
                </a:lnTo>
                <a:lnTo>
                  <a:pt x="3004584" y="1860516"/>
                </a:lnTo>
                <a:lnTo>
                  <a:pt x="2953893" y="1855347"/>
                </a:lnTo>
                <a:lnTo>
                  <a:pt x="2904203" y="1847018"/>
                </a:lnTo>
                <a:lnTo>
                  <a:pt x="2855825" y="1835587"/>
                </a:lnTo>
                <a:lnTo>
                  <a:pt x="2809070" y="1821116"/>
                </a:lnTo>
                <a:lnTo>
                  <a:pt x="2764249" y="1803663"/>
                </a:lnTo>
                <a:lnTo>
                  <a:pt x="2746657" y="1838815"/>
                </a:lnTo>
                <a:lnTo>
                  <a:pt x="2725376" y="1872326"/>
                </a:lnTo>
                <a:lnTo>
                  <a:pt x="2700617" y="1904117"/>
                </a:lnTo>
                <a:lnTo>
                  <a:pt x="2672588" y="1934111"/>
                </a:lnTo>
                <a:lnTo>
                  <a:pt x="2641499" y="1962231"/>
                </a:lnTo>
                <a:lnTo>
                  <a:pt x="2607559" y="1988397"/>
                </a:lnTo>
                <a:lnTo>
                  <a:pt x="2570978" y="2012533"/>
                </a:lnTo>
                <a:lnTo>
                  <a:pt x="2531965" y="2034561"/>
                </a:lnTo>
                <a:lnTo>
                  <a:pt x="2490728" y="2054404"/>
                </a:lnTo>
                <a:lnTo>
                  <a:pt x="2447479" y="2071982"/>
                </a:lnTo>
                <a:lnTo>
                  <a:pt x="2402425" y="2087220"/>
                </a:lnTo>
                <a:lnTo>
                  <a:pt x="2355777" y="2100038"/>
                </a:lnTo>
                <a:lnTo>
                  <a:pt x="2307743" y="2110360"/>
                </a:lnTo>
                <a:lnTo>
                  <a:pt x="2258534" y="2118108"/>
                </a:lnTo>
                <a:lnTo>
                  <a:pt x="2208358" y="2123203"/>
                </a:lnTo>
                <a:lnTo>
                  <a:pt x="2157424" y="2125568"/>
                </a:lnTo>
                <a:lnTo>
                  <a:pt x="2105943" y="2125126"/>
                </a:lnTo>
                <a:lnTo>
                  <a:pt x="2054123" y="2121799"/>
                </a:lnTo>
                <a:lnTo>
                  <a:pt x="2002174" y="2115508"/>
                </a:lnTo>
                <a:lnTo>
                  <a:pt x="1950306" y="2106177"/>
                </a:lnTo>
                <a:lnTo>
                  <a:pt x="1897067" y="2093221"/>
                </a:lnTo>
                <a:lnTo>
                  <a:pt x="1845914" y="2077207"/>
                </a:lnTo>
                <a:lnTo>
                  <a:pt x="1797097" y="2058267"/>
                </a:lnTo>
                <a:lnTo>
                  <a:pt x="1750868" y="2036533"/>
                </a:lnTo>
                <a:lnTo>
                  <a:pt x="1707479" y="2012139"/>
                </a:lnTo>
                <a:lnTo>
                  <a:pt x="1667181" y="1985216"/>
                </a:lnTo>
                <a:lnTo>
                  <a:pt x="1630226" y="1955896"/>
                </a:lnTo>
                <a:lnTo>
                  <a:pt x="1596865" y="1924313"/>
                </a:lnTo>
                <a:lnTo>
                  <a:pt x="1550212" y="1942265"/>
                </a:lnTo>
                <a:lnTo>
                  <a:pt x="1502539" y="1957675"/>
                </a:lnTo>
                <a:lnTo>
                  <a:pt x="1454018" y="1970573"/>
                </a:lnTo>
                <a:lnTo>
                  <a:pt x="1404823" y="1980990"/>
                </a:lnTo>
                <a:lnTo>
                  <a:pt x="1355127" y="1988955"/>
                </a:lnTo>
                <a:lnTo>
                  <a:pt x="1305104" y="1994498"/>
                </a:lnTo>
                <a:lnTo>
                  <a:pt x="1254927" y="1997648"/>
                </a:lnTo>
                <a:lnTo>
                  <a:pt x="1204770" y="1998436"/>
                </a:lnTo>
                <a:lnTo>
                  <a:pt x="1154805" y="1996891"/>
                </a:lnTo>
                <a:lnTo>
                  <a:pt x="1105206" y="1993043"/>
                </a:lnTo>
                <a:lnTo>
                  <a:pt x="1056147" y="1986922"/>
                </a:lnTo>
                <a:lnTo>
                  <a:pt x="1007800" y="1978558"/>
                </a:lnTo>
                <a:lnTo>
                  <a:pt x="960339" y="1967981"/>
                </a:lnTo>
                <a:lnTo>
                  <a:pt x="913938" y="1955219"/>
                </a:lnTo>
                <a:lnTo>
                  <a:pt x="868770" y="1940304"/>
                </a:lnTo>
                <a:lnTo>
                  <a:pt x="825008" y="1923265"/>
                </a:lnTo>
                <a:lnTo>
                  <a:pt x="782826" y="1904131"/>
                </a:lnTo>
                <a:lnTo>
                  <a:pt x="742396" y="1882933"/>
                </a:lnTo>
                <a:lnTo>
                  <a:pt x="703893" y="1859701"/>
                </a:lnTo>
                <a:lnTo>
                  <a:pt x="667489" y="1834464"/>
                </a:lnTo>
                <a:lnTo>
                  <a:pt x="633359" y="1807251"/>
                </a:lnTo>
                <a:lnTo>
                  <a:pt x="601674" y="1778094"/>
                </a:lnTo>
                <a:lnTo>
                  <a:pt x="572610" y="1747021"/>
                </a:lnTo>
                <a:lnTo>
                  <a:pt x="569943" y="1743846"/>
                </a:lnTo>
                <a:lnTo>
                  <a:pt x="567276" y="1740798"/>
                </a:lnTo>
                <a:lnTo>
                  <a:pt x="564736" y="1737623"/>
                </a:lnTo>
                <a:lnTo>
                  <a:pt x="507467" y="1739600"/>
                </a:lnTo>
                <a:lnTo>
                  <a:pt x="451666" y="1736336"/>
                </a:lnTo>
                <a:lnTo>
                  <a:pt x="397889" y="1728136"/>
                </a:lnTo>
                <a:lnTo>
                  <a:pt x="346695" y="1715304"/>
                </a:lnTo>
                <a:lnTo>
                  <a:pt x="298641" y="1698145"/>
                </a:lnTo>
                <a:lnTo>
                  <a:pt x="254284" y="1676965"/>
                </a:lnTo>
                <a:lnTo>
                  <a:pt x="214181" y="1652067"/>
                </a:lnTo>
                <a:lnTo>
                  <a:pt x="178891" y="1623756"/>
                </a:lnTo>
                <a:lnTo>
                  <a:pt x="148969" y="1592337"/>
                </a:lnTo>
                <a:lnTo>
                  <a:pt x="124975" y="1558115"/>
                </a:lnTo>
                <a:lnTo>
                  <a:pt x="107464" y="1521394"/>
                </a:lnTo>
                <a:lnTo>
                  <a:pt x="96995" y="1482480"/>
                </a:lnTo>
                <a:lnTo>
                  <a:pt x="94289" y="1440030"/>
                </a:lnTo>
                <a:lnTo>
                  <a:pt x="100452" y="1398194"/>
                </a:lnTo>
                <a:lnTo>
                  <a:pt x="115187" y="1357607"/>
                </a:lnTo>
                <a:lnTo>
                  <a:pt x="138199" y="1318904"/>
                </a:lnTo>
                <a:lnTo>
                  <a:pt x="169191" y="1282720"/>
                </a:lnTo>
                <a:lnTo>
                  <a:pt x="207866" y="1249689"/>
                </a:lnTo>
                <a:lnTo>
                  <a:pt x="160625" y="1227324"/>
                </a:lnTo>
                <a:lnTo>
                  <a:pt x="119099" y="1201376"/>
                </a:lnTo>
                <a:lnTo>
                  <a:pt x="83467" y="1172320"/>
                </a:lnTo>
                <a:lnTo>
                  <a:pt x="53909" y="1140634"/>
                </a:lnTo>
                <a:lnTo>
                  <a:pt x="30603" y="1106792"/>
                </a:lnTo>
                <a:lnTo>
                  <a:pt x="13730" y="1071270"/>
                </a:lnTo>
                <a:lnTo>
                  <a:pt x="3469" y="1034544"/>
                </a:lnTo>
                <a:lnTo>
                  <a:pt x="0" y="997091"/>
                </a:lnTo>
                <a:lnTo>
                  <a:pt x="3501" y="959385"/>
                </a:lnTo>
                <a:lnTo>
                  <a:pt x="14152" y="921903"/>
                </a:lnTo>
                <a:lnTo>
                  <a:pt x="32134" y="885120"/>
                </a:lnTo>
                <a:lnTo>
                  <a:pt x="57625" y="849512"/>
                </a:lnTo>
                <a:lnTo>
                  <a:pt x="89647" y="816778"/>
                </a:lnTo>
                <a:lnTo>
                  <a:pt x="127267" y="787672"/>
                </a:lnTo>
                <a:lnTo>
                  <a:pt x="169849" y="762477"/>
                </a:lnTo>
                <a:lnTo>
                  <a:pt x="216753" y="741480"/>
                </a:lnTo>
                <a:lnTo>
                  <a:pt x="267343" y="724963"/>
                </a:lnTo>
                <a:lnTo>
                  <a:pt x="320981" y="713212"/>
                </a:lnTo>
                <a:lnTo>
                  <a:pt x="377030" y="706510"/>
                </a:lnTo>
                <a:lnTo>
                  <a:pt x="380586" y="699779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08015" y="4733290"/>
            <a:ext cx="156210" cy="1560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16397" y="4619497"/>
            <a:ext cx="236220" cy="236220"/>
          </a:xfrm>
          <a:custGeom>
            <a:avLst/>
            <a:gdLst/>
            <a:ahLst/>
            <a:cxnLst/>
            <a:rect l="l" t="t" r="r" b="b"/>
            <a:pathLst>
              <a:path w="236220" h="236220">
                <a:moveTo>
                  <a:pt x="236092" y="117982"/>
                </a:moveTo>
                <a:lnTo>
                  <a:pt x="226818" y="163976"/>
                </a:lnTo>
                <a:lnTo>
                  <a:pt x="201517" y="201517"/>
                </a:lnTo>
                <a:lnTo>
                  <a:pt x="163976" y="226818"/>
                </a:lnTo>
                <a:lnTo>
                  <a:pt x="117982" y="236093"/>
                </a:lnTo>
                <a:lnTo>
                  <a:pt x="72062" y="226818"/>
                </a:lnTo>
                <a:lnTo>
                  <a:pt x="34559" y="201517"/>
                </a:lnTo>
                <a:lnTo>
                  <a:pt x="9272" y="163976"/>
                </a:lnTo>
                <a:lnTo>
                  <a:pt x="0" y="117982"/>
                </a:lnTo>
                <a:lnTo>
                  <a:pt x="9272" y="72062"/>
                </a:lnTo>
                <a:lnTo>
                  <a:pt x="34559" y="34559"/>
                </a:lnTo>
                <a:lnTo>
                  <a:pt x="72062" y="9272"/>
                </a:lnTo>
                <a:lnTo>
                  <a:pt x="117982" y="0"/>
                </a:lnTo>
                <a:lnTo>
                  <a:pt x="163976" y="9272"/>
                </a:lnTo>
                <a:lnTo>
                  <a:pt x="201517" y="34559"/>
                </a:lnTo>
                <a:lnTo>
                  <a:pt x="226818" y="72062"/>
                </a:lnTo>
                <a:lnTo>
                  <a:pt x="236092" y="117982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70372" y="4387850"/>
            <a:ext cx="354330" cy="354330"/>
          </a:xfrm>
          <a:custGeom>
            <a:avLst/>
            <a:gdLst/>
            <a:ahLst/>
            <a:cxnLst/>
            <a:rect l="l" t="t" r="r" b="b"/>
            <a:pathLst>
              <a:path w="354329" h="354329">
                <a:moveTo>
                  <a:pt x="354202" y="177164"/>
                </a:moveTo>
                <a:lnTo>
                  <a:pt x="347880" y="224233"/>
                </a:lnTo>
                <a:lnTo>
                  <a:pt x="330035" y="266525"/>
                </a:lnTo>
                <a:lnTo>
                  <a:pt x="302355" y="302355"/>
                </a:lnTo>
                <a:lnTo>
                  <a:pt x="266525" y="330035"/>
                </a:lnTo>
                <a:lnTo>
                  <a:pt x="224233" y="347880"/>
                </a:lnTo>
                <a:lnTo>
                  <a:pt x="177164" y="354202"/>
                </a:lnTo>
                <a:lnTo>
                  <a:pt x="130086" y="347880"/>
                </a:lnTo>
                <a:lnTo>
                  <a:pt x="87771" y="330035"/>
                </a:lnTo>
                <a:lnTo>
                  <a:pt x="51911" y="302355"/>
                </a:lnTo>
                <a:lnTo>
                  <a:pt x="24200" y="266525"/>
                </a:lnTo>
                <a:lnTo>
                  <a:pt x="6332" y="224233"/>
                </a:lnTo>
                <a:lnTo>
                  <a:pt x="0" y="177164"/>
                </a:lnTo>
                <a:lnTo>
                  <a:pt x="6332" y="130086"/>
                </a:lnTo>
                <a:lnTo>
                  <a:pt x="24200" y="87771"/>
                </a:lnTo>
                <a:lnTo>
                  <a:pt x="51911" y="51911"/>
                </a:lnTo>
                <a:lnTo>
                  <a:pt x="87771" y="24200"/>
                </a:lnTo>
                <a:lnTo>
                  <a:pt x="130086" y="6332"/>
                </a:lnTo>
                <a:lnTo>
                  <a:pt x="177164" y="0"/>
                </a:lnTo>
                <a:lnTo>
                  <a:pt x="224233" y="6332"/>
                </a:lnTo>
                <a:lnTo>
                  <a:pt x="266525" y="24200"/>
                </a:lnTo>
                <a:lnTo>
                  <a:pt x="302355" y="51911"/>
                </a:lnTo>
                <a:lnTo>
                  <a:pt x="330035" y="87771"/>
                </a:lnTo>
                <a:lnTo>
                  <a:pt x="347880" y="130086"/>
                </a:lnTo>
                <a:lnTo>
                  <a:pt x="354202" y="177164"/>
                </a:lnTo>
                <a:close/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76725" y="3669157"/>
            <a:ext cx="245110" cy="40005"/>
          </a:xfrm>
          <a:custGeom>
            <a:avLst/>
            <a:gdLst/>
            <a:ahLst/>
            <a:cxnLst/>
            <a:rect l="l" t="t" r="r" b="b"/>
            <a:pathLst>
              <a:path w="245110" h="40004">
                <a:moveTo>
                  <a:pt x="244983" y="39243"/>
                </a:moveTo>
                <a:lnTo>
                  <a:pt x="193791" y="39867"/>
                </a:lnTo>
                <a:lnTo>
                  <a:pt x="143149" y="36164"/>
                </a:lnTo>
                <a:lnTo>
                  <a:pt x="93604" y="28224"/>
                </a:lnTo>
                <a:lnTo>
                  <a:pt x="45704" y="16139"/>
                </a:lnTo>
                <a:lnTo>
                  <a:pt x="0" y="0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30546" y="4137405"/>
            <a:ext cx="107314" cy="19050"/>
          </a:xfrm>
          <a:custGeom>
            <a:avLst/>
            <a:gdLst/>
            <a:ahLst/>
            <a:cxnLst/>
            <a:rect l="l" t="t" r="r" b="b"/>
            <a:pathLst>
              <a:path w="107314" h="19050">
                <a:moveTo>
                  <a:pt x="107187" y="0"/>
                </a:moveTo>
                <a:lnTo>
                  <a:pt x="81099" y="6526"/>
                </a:lnTo>
                <a:lnTo>
                  <a:pt x="54498" y="11826"/>
                </a:lnTo>
                <a:lnTo>
                  <a:pt x="27445" y="15912"/>
                </a:lnTo>
                <a:lnTo>
                  <a:pt x="0" y="18796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96382" y="4257928"/>
            <a:ext cx="64769" cy="85725"/>
          </a:xfrm>
          <a:custGeom>
            <a:avLst/>
            <a:gdLst/>
            <a:ahLst/>
            <a:cxnLst/>
            <a:rect l="l" t="t" r="r" b="b"/>
            <a:pathLst>
              <a:path w="64770" h="85725">
                <a:moveTo>
                  <a:pt x="64642" y="85598"/>
                </a:moveTo>
                <a:lnTo>
                  <a:pt x="46023" y="65151"/>
                </a:lnTo>
                <a:lnTo>
                  <a:pt x="29035" y="44037"/>
                </a:lnTo>
                <a:lnTo>
                  <a:pt x="13690" y="22304"/>
                </a:lnTo>
                <a:lnTo>
                  <a:pt x="0" y="0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29043" y="4130166"/>
            <a:ext cx="26034" cy="93980"/>
          </a:xfrm>
          <a:custGeom>
            <a:avLst/>
            <a:gdLst/>
            <a:ahLst/>
            <a:cxnLst/>
            <a:rect l="l" t="t" r="r" b="b"/>
            <a:pathLst>
              <a:path w="26034" h="93979">
                <a:moveTo>
                  <a:pt x="25780" y="0"/>
                </a:moveTo>
                <a:lnTo>
                  <a:pt x="22020" y="23808"/>
                </a:lnTo>
                <a:lnTo>
                  <a:pt x="16462" y="47402"/>
                </a:lnTo>
                <a:lnTo>
                  <a:pt x="9118" y="70758"/>
                </a:lnTo>
                <a:lnTo>
                  <a:pt x="0" y="93852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67396" y="3549903"/>
            <a:ext cx="314325" cy="351155"/>
          </a:xfrm>
          <a:custGeom>
            <a:avLst/>
            <a:gdLst/>
            <a:ahLst/>
            <a:cxnLst/>
            <a:rect l="l" t="t" r="r" b="b"/>
            <a:pathLst>
              <a:path w="314325" h="351154">
                <a:moveTo>
                  <a:pt x="0" y="0"/>
                </a:moveTo>
                <a:lnTo>
                  <a:pt x="51042" y="19525"/>
                </a:lnTo>
                <a:lnTo>
                  <a:pt x="98303" y="42319"/>
                </a:lnTo>
                <a:lnTo>
                  <a:pt x="141543" y="68117"/>
                </a:lnTo>
                <a:lnTo>
                  <a:pt x="180528" y="96654"/>
                </a:lnTo>
                <a:lnTo>
                  <a:pt x="215018" y="127666"/>
                </a:lnTo>
                <a:lnTo>
                  <a:pt x="244778" y="160889"/>
                </a:lnTo>
                <a:lnTo>
                  <a:pt x="269571" y="196057"/>
                </a:lnTo>
                <a:lnTo>
                  <a:pt x="289159" y="232907"/>
                </a:lnTo>
                <a:lnTo>
                  <a:pt x="303305" y="271174"/>
                </a:lnTo>
                <a:lnTo>
                  <a:pt x="311773" y="310593"/>
                </a:lnTo>
                <a:lnTo>
                  <a:pt x="314325" y="350901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68868" y="3176142"/>
            <a:ext cx="140335" cy="132080"/>
          </a:xfrm>
          <a:custGeom>
            <a:avLst/>
            <a:gdLst/>
            <a:ahLst/>
            <a:cxnLst/>
            <a:rect l="l" t="t" r="r" b="b"/>
            <a:pathLst>
              <a:path w="140334" h="132079">
                <a:moveTo>
                  <a:pt x="139953" y="0"/>
                </a:moveTo>
                <a:lnTo>
                  <a:pt x="113389" y="36899"/>
                </a:lnTo>
                <a:lnTo>
                  <a:pt x="80978" y="71358"/>
                </a:lnTo>
                <a:lnTo>
                  <a:pt x="43066" y="103030"/>
                </a:lnTo>
                <a:lnTo>
                  <a:pt x="0" y="131572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73034" y="2687827"/>
            <a:ext cx="7620" cy="62230"/>
          </a:xfrm>
          <a:custGeom>
            <a:avLst/>
            <a:gdLst/>
            <a:ahLst/>
            <a:cxnLst/>
            <a:rect l="l" t="t" r="r" b="b"/>
            <a:pathLst>
              <a:path w="7620" h="62230">
                <a:moveTo>
                  <a:pt x="0" y="0"/>
                </a:moveTo>
                <a:lnTo>
                  <a:pt x="3454" y="15400"/>
                </a:lnTo>
                <a:lnTo>
                  <a:pt x="5826" y="30908"/>
                </a:lnTo>
                <a:lnTo>
                  <a:pt x="7125" y="46487"/>
                </a:lnTo>
                <a:lnTo>
                  <a:pt x="7366" y="62102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79081" y="2536063"/>
            <a:ext cx="71755" cy="79375"/>
          </a:xfrm>
          <a:custGeom>
            <a:avLst/>
            <a:gdLst/>
            <a:ahLst/>
            <a:cxnLst/>
            <a:rect l="l" t="t" r="r" b="b"/>
            <a:pathLst>
              <a:path w="71754" h="79375">
                <a:moveTo>
                  <a:pt x="0" y="79248"/>
                </a:moveTo>
                <a:lnTo>
                  <a:pt x="14801" y="58114"/>
                </a:lnTo>
                <a:lnTo>
                  <a:pt x="31734" y="37814"/>
                </a:lnTo>
                <a:lnTo>
                  <a:pt x="50738" y="18418"/>
                </a:lnTo>
                <a:lnTo>
                  <a:pt x="71754" y="0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08521" y="2584704"/>
            <a:ext cx="34925" cy="68580"/>
          </a:xfrm>
          <a:custGeom>
            <a:avLst/>
            <a:gdLst/>
            <a:ahLst/>
            <a:cxnLst/>
            <a:rect l="l" t="t" r="r" b="b"/>
            <a:pathLst>
              <a:path w="34925" h="68580">
                <a:moveTo>
                  <a:pt x="0" y="68325"/>
                </a:moveTo>
                <a:lnTo>
                  <a:pt x="6328" y="50738"/>
                </a:lnTo>
                <a:lnTo>
                  <a:pt x="14239" y="33448"/>
                </a:lnTo>
                <a:lnTo>
                  <a:pt x="23699" y="16515"/>
                </a:lnTo>
                <a:lnTo>
                  <a:pt x="34670" y="0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21376" y="2676270"/>
            <a:ext cx="125730" cy="66675"/>
          </a:xfrm>
          <a:custGeom>
            <a:avLst/>
            <a:gdLst/>
            <a:ahLst/>
            <a:cxnLst/>
            <a:rect l="l" t="t" r="r" b="b"/>
            <a:pathLst>
              <a:path w="125729" h="66675">
                <a:moveTo>
                  <a:pt x="0" y="0"/>
                </a:moveTo>
                <a:lnTo>
                  <a:pt x="33611" y="14591"/>
                </a:lnTo>
                <a:lnTo>
                  <a:pt x="65817" y="30527"/>
                </a:lnTo>
                <a:lnTo>
                  <a:pt x="96547" y="47773"/>
                </a:lnTo>
                <a:lnTo>
                  <a:pt x="125729" y="66293"/>
                </a:lnTo>
              </a:path>
            </a:pathLst>
          </a:custGeom>
          <a:ln w="38100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45000" y="3127755"/>
            <a:ext cx="22225" cy="69850"/>
          </a:xfrm>
          <a:custGeom>
            <a:avLst/>
            <a:gdLst/>
            <a:ahLst/>
            <a:cxnLst/>
            <a:rect l="l" t="t" r="r" b="b"/>
            <a:pathLst>
              <a:path w="22225" h="69850">
                <a:moveTo>
                  <a:pt x="21971" y="69723"/>
                </a:moveTo>
                <a:lnTo>
                  <a:pt x="14966" y="52506"/>
                </a:lnTo>
                <a:lnTo>
                  <a:pt x="8985" y="35147"/>
                </a:lnTo>
                <a:lnTo>
                  <a:pt x="4004" y="17645"/>
                </a:lnTo>
                <a:lnTo>
                  <a:pt x="0" y="0"/>
                </a:lnTo>
              </a:path>
            </a:pathLst>
          </a:custGeom>
          <a:ln w="38099">
            <a:solidFill>
              <a:srgbClr val="30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6567" y="892810"/>
            <a:ext cx="51733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 για </a:t>
            </a:r>
            <a:r>
              <a:rPr spc="-5" dirty="0"/>
              <a:t>σπουδές</a:t>
            </a:r>
            <a:r>
              <a:rPr spc="30" dirty="0"/>
              <a:t> </a:t>
            </a:r>
            <a:r>
              <a:rPr spc="-10" dirty="0"/>
              <a:t>SMS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0732" y="1771878"/>
            <a:ext cx="7849234" cy="2798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60425" indent="-342900">
              <a:lnSpc>
                <a:spcPct val="1125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06883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Απαιτείται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υπογεγραμμένη</a:t>
            </a:r>
            <a:r>
              <a:rPr sz="2000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sz="20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Διμερής </a:t>
            </a:r>
            <a:r>
              <a:rPr sz="20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συμφωνία</a:t>
            </a:r>
            <a:r>
              <a:rPr sz="2000" spc="5" dirty="0">
                <a:solidFill>
                  <a:srgbClr val="0000FF"/>
                </a:solidFill>
                <a:latin typeface="Century Gothic"/>
                <a:cs typeface="Century Gothic"/>
                <a:hlinkClick r:id="rId2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πριν</a:t>
            </a:r>
            <a:r>
              <a:rPr sz="2000" spc="-1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 οποιαδήποτε	κινητικότητα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8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Απαιτείται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ακαδημαϊκή</a:t>
            </a:r>
            <a:r>
              <a:rPr sz="2000" spc="-7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αναγνώριση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7573009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Η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ί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ος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φοίτησης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στο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ξ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ωτερικ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μπορεί</a:t>
            </a:r>
            <a:r>
              <a:rPr sz="2000" spc="-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1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spc="-3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υαστε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ί	με  περίοδο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πρακτικής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άσκησης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(ελάχιστη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διάρκεια κινητικότητας  σε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αυτή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περίπτωση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 3</a:t>
            </a:r>
            <a:r>
              <a:rPr sz="2000" spc="-7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μήνες)</a:t>
            </a:r>
            <a:endParaRPr sz="20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732091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 προπτυχιακοί φοιτητές μπορούν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να</a:t>
            </a:r>
            <a:r>
              <a:rPr sz="2000" spc="-8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συμμετέχουν από	το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2ο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έτος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σπουδών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3302" y="388747"/>
            <a:ext cx="69996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Κινητικότητα για Πρακτική </a:t>
            </a:r>
            <a:r>
              <a:rPr spc="-5" dirty="0"/>
              <a:t>Άσκηση -</a:t>
            </a:r>
            <a:r>
              <a:rPr spc="110" dirty="0"/>
              <a:t> </a:t>
            </a:r>
            <a:r>
              <a:rPr spc="-10" dirty="0"/>
              <a:t>SMP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8131" y="1100175"/>
            <a:ext cx="8058150" cy="454533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6870" indent="-343535" algn="just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750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Μπορεί </a:t>
            </a:r>
            <a:r>
              <a:rPr sz="2000" spc="10" dirty="0">
                <a:solidFill>
                  <a:srgbClr val="404040"/>
                </a:solidFill>
                <a:latin typeface="Century Gothic"/>
                <a:cs typeface="Century Gothic"/>
              </a:rPr>
              <a:t>να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γίνει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από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το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1ο έτος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σπουδών και</a:t>
            </a:r>
            <a:r>
              <a:rPr sz="2000" spc="-12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άνω</a:t>
            </a:r>
            <a:endParaRPr sz="2000">
              <a:latin typeface="Century Gothic"/>
              <a:cs typeface="Century Gothic"/>
            </a:endParaRPr>
          </a:p>
          <a:p>
            <a:pPr marL="356870" indent="-343535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750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Υποστηρίζονται 3 τύποι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πρακτικής</a:t>
            </a:r>
            <a:r>
              <a:rPr sz="2000" spc="-10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άσκησης:</a:t>
            </a:r>
            <a:endParaRPr sz="2000">
              <a:latin typeface="Century Gothic"/>
              <a:cs typeface="Century Gothic"/>
            </a:endParaRPr>
          </a:p>
          <a:p>
            <a:pPr marL="356870" marR="542925" lvl="1" indent="-288925" algn="just">
              <a:lnSpc>
                <a:spcPts val="1920"/>
              </a:lnSpc>
              <a:spcBef>
                <a:spcPts val="484"/>
              </a:spcBef>
              <a:buFont typeface="Arial"/>
              <a:buChar char="–"/>
              <a:tabLst>
                <a:tab pos="35750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Περίοδοι πρακτικής άσκησης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ενσωματωμένες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στο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πρόγραμμα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σπουδών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(μετρούν προς την ολοκλήρωση 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ενός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προγράμματος</a:t>
            </a:r>
            <a:r>
              <a:rPr sz="2000" spc="5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σπουδών)</a:t>
            </a:r>
            <a:endParaRPr sz="2000">
              <a:latin typeface="Century Gothic"/>
              <a:cs typeface="Century Gothic"/>
            </a:endParaRPr>
          </a:p>
          <a:p>
            <a:pPr marL="356870" marR="5715" lvl="1" indent="-288925">
              <a:lnSpc>
                <a:spcPts val="1920"/>
              </a:lnSpc>
              <a:spcBef>
                <a:spcPts val="495"/>
              </a:spcBef>
              <a:buFont typeface="Arial"/>
              <a:buChar char="–"/>
              <a:tabLst>
                <a:tab pos="356870" algn="l"/>
                <a:tab pos="357505" algn="l"/>
                <a:tab pos="89471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Εθελοντικές περίοδοι πρακτικής άσκησης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(μη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υποχρεωτικές για  την	ολοκλήρωση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προγράμματος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σπουδών)</a:t>
            </a:r>
            <a:endParaRPr sz="2000">
              <a:latin typeface="Century Gothic"/>
              <a:cs typeface="Century Gothic"/>
            </a:endParaRPr>
          </a:p>
          <a:p>
            <a:pPr marL="356870" marR="5080" lvl="1" indent="-288925">
              <a:lnSpc>
                <a:spcPct val="100000"/>
              </a:lnSpc>
              <a:spcBef>
                <a:spcPts val="495"/>
              </a:spcBef>
              <a:buFont typeface="Arial"/>
              <a:buChar char="–"/>
              <a:tabLst>
                <a:tab pos="356870" algn="l"/>
                <a:tab pos="357505" algn="l"/>
                <a:tab pos="1602105" algn="l"/>
                <a:tab pos="3039745" algn="l"/>
                <a:tab pos="4377690" algn="l"/>
                <a:tab pos="4955540" algn="l"/>
                <a:tab pos="5885815" algn="l"/>
                <a:tab pos="7588250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Πε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ί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δ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οι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π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ρ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α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κής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ά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σκησης	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γ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α	</a:t>
            </a:r>
            <a:r>
              <a:rPr sz="2000" spc="15" dirty="0">
                <a:solidFill>
                  <a:srgbClr val="404040"/>
                </a:solidFill>
                <a:latin typeface="Century Gothic"/>
                <a:cs typeface="Century Gothic"/>
              </a:rPr>
              <a:t>ν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έους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απ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όφ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ι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ο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υ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ς	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των 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Χωρών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</a:t>
            </a:r>
            <a:r>
              <a:rPr sz="2000" spc="-5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Προγράμματος</a:t>
            </a:r>
            <a:endParaRPr sz="2000">
              <a:latin typeface="Century Gothic"/>
              <a:cs typeface="Century Gothic"/>
            </a:endParaRPr>
          </a:p>
          <a:p>
            <a:pPr marL="355600" marR="761365" indent="-343535">
              <a:lnSpc>
                <a:spcPct val="133000"/>
              </a:lnSpc>
              <a:spcBef>
                <a:spcPts val="365"/>
              </a:spcBef>
              <a:buFont typeface="Arial"/>
              <a:buChar char="•"/>
              <a:tabLst>
                <a:tab pos="355600" algn="l"/>
                <a:tab pos="356235" algn="l"/>
                <a:tab pos="4114165" algn="l"/>
              </a:tabLst>
            </a:pP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Επιλογή των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νέων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αποφοίτων	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πριν την ολοκλήρωση</a:t>
            </a:r>
            <a:r>
              <a:rPr sz="2000" spc="-10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  προγράμματος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σπουδών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</a:t>
            </a:r>
            <a:endParaRPr sz="2000">
              <a:latin typeface="Century Gothic"/>
              <a:cs typeface="Century Gothic"/>
            </a:endParaRPr>
          </a:p>
          <a:p>
            <a:pPr marL="355600" indent="-343535">
              <a:lnSpc>
                <a:spcPct val="100000"/>
              </a:lnSpc>
              <a:spcBef>
                <a:spcPts val="1610"/>
              </a:spcBef>
              <a:buFont typeface="Arial"/>
              <a:buChar char="•"/>
              <a:tabLst>
                <a:tab pos="355600" algn="l"/>
                <a:tab pos="356235" algn="l"/>
                <a:tab pos="6016625" algn="l"/>
              </a:tabLst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Ολοκλήρωση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κινητικότητας: εντός</a:t>
            </a:r>
            <a:r>
              <a:rPr sz="2000" spc="-40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ενός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έτους	μετά</a:t>
            </a:r>
            <a:r>
              <a:rPr sz="2000" spc="-2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την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  <a:spcBef>
                <a:spcPts val="790"/>
              </a:spcBef>
            </a:pP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αποφοίτησή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τους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4946</Words>
  <Application>Microsoft Office PowerPoint</Application>
  <PresentationFormat>On-screen Show (4:3)</PresentationFormat>
  <Paragraphs>874</Paragraphs>
  <Slides>77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Office Theme</vt:lpstr>
      <vt:lpstr>E R A S M U S +</vt:lpstr>
      <vt:lpstr>Ατζέντα Hμερίδας</vt:lpstr>
      <vt:lpstr>Κινητικότητες και  Χρηματοδότηση</vt:lpstr>
      <vt:lpstr>Επιλέξιμα είδη κινητικοτήτων ΚΑ103 &amp; KA107</vt:lpstr>
      <vt:lpstr>Επιλέξιμοι οργανισμοί για κινητικότητες  ΚΑ103 &amp; ΚΑ107</vt:lpstr>
      <vt:lpstr>Μη επιλέξιμοι Οργανισμοί Υποδοχής για SMPs</vt:lpstr>
      <vt:lpstr>Κινητικότητα Φοιτητών</vt:lpstr>
      <vt:lpstr>Κινητικότητα για σπουδές SMS</vt:lpstr>
      <vt:lpstr>Κινητικότητα για Πρακτική Άσκηση - SMP</vt:lpstr>
      <vt:lpstr>Κινητικότητα προσωπικού</vt:lpstr>
      <vt:lpstr>Κινητικότητα Προσωπικού για Διδασκαλία - STA</vt:lpstr>
      <vt:lpstr>Κινητικότητα για Εκπαίδευση/Κατάρτιση - STT</vt:lpstr>
      <vt:lpstr>Αλλαγές στις εγκριθείσες κινητικότητες</vt:lpstr>
      <vt:lpstr>Χρηματοδότηση</vt:lpstr>
      <vt:lpstr>Κατηγορίες Κονδυλίων</vt:lpstr>
      <vt:lpstr>Οργανωτικά έξοδα (1/2)</vt:lpstr>
      <vt:lpstr>Οργανωτικά έξοδα (2/2)</vt:lpstr>
      <vt:lpstr>Ταξιδιωτικά έξοδα (1/2)</vt:lpstr>
      <vt:lpstr>Ταξιδιωτικά έξοδα (2/2)</vt:lpstr>
      <vt:lpstr>Έξοδα διαβίωσης προσωπικού ΚΑ103</vt:lpstr>
      <vt:lpstr>Έξοδα διαβίωσης φοιτητών ΚΑ103</vt:lpstr>
      <vt:lpstr>Έξοδα διαβίωσης KA107</vt:lpstr>
      <vt:lpstr>Επιχορήγηση ατόμων με ειδικές ανάγκες (1/2)</vt:lpstr>
      <vt:lpstr>Επιχορήγηση ατόμων με ειδικές ανάγκες (2/2)</vt:lpstr>
      <vt:lpstr>Ειδικές Δαπάνες (για ΚΑ103)</vt:lpstr>
      <vt:lpstr>Χρηματοδότηση κινητικοτήτων</vt:lpstr>
      <vt:lpstr>PowerPoint Presentation</vt:lpstr>
      <vt:lpstr>Συμφωνία &amp; Παραρτήματα  Mono-beneficiary Agreement</vt:lpstr>
      <vt:lpstr>Συμφωνία και Παραρτήματα</vt:lpstr>
      <vt:lpstr>Έλεγχος ορθότητας στοιχείων Συμφωνίας</vt:lpstr>
      <vt:lpstr>Σημεία αναφοράς για τη Συμφωνία  Επιχορήγησης</vt:lpstr>
      <vt:lpstr>Πληρωμές</vt:lpstr>
      <vt:lpstr>Τροποποιήσεις των Συμφωνιών  KA103 &amp; KA107</vt:lpstr>
      <vt:lpstr>Μεταφορές κονδυλίων χωρίς τροποποίηση KA103</vt:lpstr>
      <vt:lpstr>Μεταφορές κονδυλίων χωρίς τροποποίηση KA107*</vt:lpstr>
      <vt:lpstr>Αλλαγές κινητικοτήτων χωρίς τροποποίηση KA107</vt:lpstr>
      <vt:lpstr>Αλλαγές που απαιτούν τροποποίηση της Συμφωνίας KA107</vt:lpstr>
      <vt:lpstr>Αλλαγές που ΔΕΝ επιτρέπονται ούτε με τροποποίηση  της Συμφωνίας KA107</vt:lpstr>
      <vt:lpstr>Διευθετήσεις  λόγω πανδημίας  Covid19</vt:lpstr>
      <vt:lpstr>Διάρκεια Σχεδίου</vt:lpstr>
      <vt:lpstr>Εφαρμογή ρήτρας “force majeure”</vt:lpstr>
      <vt:lpstr>Tι καλύπτει η ρήτρα “force majeure”;</vt:lpstr>
      <vt:lpstr>Blended/Virtual Mobilities (1/3)</vt:lpstr>
      <vt:lpstr>Blended/Virtual Mobilities (2/3)</vt:lpstr>
      <vt:lpstr>Blended/Virtual Mobilities (3/3)</vt:lpstr>
      <vt:lpstr>Αλλαγές κινητικοτήτων για ΚΑ107  λόγω Covid19</vt:lpstr>
      <vt:lpstr>PowerPoint Presentation</vt:lpstr>
      <vt:lpstr>1. Προγραμματισμός του Σχεδίου - Planning</vt:lpstr>
      <vt:lpstr>2. Ανάπτυξη των Δραστηριοτήτων - Development</vt:lpstr>
      <vt:lpstr>3. Εφαρμογή του σχεδίου - Implementation (1/2)</vt:lpstr>
      <vt:lpstr>3. Εφαρμογή του σχεδίου-Implementation (2/2)</vt:lpstr>
      <vt:lpstr>Πριν την Κινητικότητα (1/2)</vt:lpstr>
      <vt:lpstr>Πριν την Κινητικότητα (2/2)</vt:lpstr>
      <vt:lpstr>Κατά τη διάρκεια της κινητικότητας</vt:lpstr>
      <vt:lpstr>Μετά την Κινητικότητα (1/2)</vt:lpstr>
      <vt:lpstr>Μετά την Κινητικότητα (2/2)</vt:lpstr>
      <vt:lpstr>4. Ολοκλήρωση του Σχεδίου - Closing</vt:lpstr>
      <vt:lpstr>Εισερχόμενη Κινητικότητα</vt:lpstr>
      <vt:lpstr>Brexit</vt:lpstr>
      <vt:lpstr>PowerPoint Presentation</vt:lpstr>
      <vt:lpstr>Αρχείο Σχεδίου στον Οργανισμό</vt:lpstr>
      <vt:lpstr>Αρχείο Σχεδίου στον Οργανισμό</vt:lpstr>
      <vt:lpstr>Υπογραφές στα έντυπα</vt:lpstr>
      <vt:lpstr>PowerPoint Presentation</vt:lpstr>
      <vt:lpstr>Είδη Ελέγχων</vt:lpstr>
      <vt:lpstr>Mobility Tool+</vt:lpstr>
      <vt:lpstr>Mobility Tool (1/3)</vt:lpstr>
      <vt:lpstr>Mobility Tool (2/3)</vt:lpstr>
      <vt:lpstr>Mobility Tool (3/3)  Υποστηρικτικά αρχεία Τελικής Έκθεσης</vt:lpstr>
      <vt:lpstr>EU Login</vt:lpstr>
      <vt:lpstr>ΜΚΔ και  Επικοινωνία</vt:lpstr>
      <vt:lpstr>Διάδοση Αποτελεσμάτων &amp; ΜΚΔ</vt:lpstr>
      <vt:lpstr>ΜΚΔ του ΙΔΕΠ &amp; Επικοινωνία</vt:lpstr>
      <vt:lpstr>PowerPoint Presentation</vt:lpstr>
      <vt:lpstr>Χρήσιμοι Σύνδεσμοι</vt:lpstr>
      <vt:lpstr>Στοιχεία Επικοινωνίας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XGeorgiou</dc:creator>
  <cp:lastModifiedBy>Stavroula Antoniou</cp:lastModifiedBy>
  <cp:revision>1</cp:revision>
  <dcterms:created xsi:type="dcterms:W3CDTF">2020-09-03T05:46:30Z</dcterms:created>
  <dcterms:modified xsi:type="dcterms:W3CDTF">2020-09-03T05:47:05Z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2020-09-03T00:00:00Z</vt:filetime>
  </property>
</Properties>
</file>