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media/image4.jpg" ContentType="image/jpeg"/>
  <Override PartName="/ppt/media/image5.jpg" ContentType="image/jpeg"/>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30.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6"/>
  </p:notesMasterIdLst>
  <p:sldIdLst>
    <p:sldId id="382" r:id="rId3"/>
    <p:sldId id="383" r:id="rId4"/>
    <p:sldId id="258" r:id="rId5"/>
    <p:sldId id="391" r:id="rId6"/>
    <p:sldId id="398" r:id="rId7"/>
    <p:sldId id="392" r:id="rId8"/>
    <p:sldId id="397" r:id="rId9"/>
    <p:sldId id="393" r:id="rId10"/>
    <p:sldId id="394" r:id="rId11"/>
    <p:sldId id="395" r:id="rId12"/>
    <p:sldId id="396" r:id="rId13"/>
    <p:sldId id="335" r:id="rId14"/>
    <p:sldId id="337" r:id="rId15"/>
    <p:sldId id="338" r:id="rId16"/>
    <p:sldId id="334" r:id="rId17"/>
    <p:sldId id="339" r:id="rId18"/>
    <p:sldId id="340" r:id="rId19"/>
    <p:sldId id="344" r:id="rId20"/>
    <p:sldId id="399" r:id="rId21"/>
    <p:sldId id="400" r:id="rId22"/>
    <p:sldId id="401" r:id="rId23"/>
    <p:sldId id="336" r:id="rId24"/>
    <p:sldId id="342" r:id="rId25"/>
    <p:sldId id="341" r:id="rId26"/>
    <p:sldId id="345" r:id="rId27"/>
    <p:sldId id="343" r:id="rId28"/>
    <p:sldId id="362" r:id="rId29"/>
    <p:sldId id="347" r:id="rId30"/>
    <p:sldId id="363" r:id="rId31"/>
    <p:sldId id="353" r:id="rId32"/>
    <p:sldId id="372" r:id="rId33"/>
    <p:sldId id="355" r:id="rId34"/>
    <p:sldId id="354" r:id="rId35"/>
    <p:sldId id="358" r:id="rId36"/>
    <p:sldId id="359" r:id="rId37"/>
    <p:sldId id="357" r:id="rId38"/>
    <p:sldId id="356" r:id="rId39"/>
    <p:sldId id="375" r:id="rId40"/>
    <p:sldId id="360" r:id="rId41"/>
    <p:sldId id="278" r:id="rId42"/>
    <p:sldId id="279" r:id="rId43"/>
    <p:sldId id="281" r:id="rId44"/>
    <p:sldId id="268" r:id="rId45"/>
    <p:sldId id="282" r:id="rId46"/>
    <p:sldId id="283" r:id="rId47"/>
    <p:sldId id="284" r:id="rId48"/>
    <p:sldId id="285" r:id="rId49"/>
    <p:sldId id="286" r:id="rId50"/>
    <p:sldId id="287" r:id="rId51"/>
    <p:sldId id="379" r:id="rId52"/>
    <p:sldId id="289" r:id="rId53"/>
    <p:sldId id="376" r:id="rId54"/>
    <p:sldId id="294" r:id="rId55"/>
    <p:sldId id="297" r:id="rId56"/>
    <p:sldId id="296" r:id="rId57"/>
    <p:sldId id="298" r:id="rId58"/>
    <p:sldId id="299" r:id="rId59"/>
    <p:sldId id="300" r:id="rId60"/>
    <p:sldId id="302" r:id="rId61"/>
    <p:sldId id="303" r:id="rId62"/>
    <p:sldId id="304" r:id="rId63"/>
    <p:sldId id="305" r:id="rId64"/>
    <p:sldId id="306" r:id="rId65"/>
    <p:sldId id="380" r:id="rId66"/>
    <p:sldId id="307" r:id="rId67"/>
    <p:sldId id="385" r:id="rId68"/>
    <p:sldId id="402" r:id="rId69"/>
    <p:sldId id="403" r:id="rId70"/>
    <p:sldId id="386" r:id="rId71"/>
    <p:sldId id="388" r:id="rId72"/>
    <p:sldId id="308" r:id="rId73"/>
    <p:sldId id="309" r:id="rId74"/>
    <p:sldId id="310" r:id="rId75"/>
    <p:sldId id="311" r:id="rId76"/>
    <p:sldId id="313" r:id="rId77"/>
    <p:sldId id="314" r:id="rId78"/>
    <p:sldId id="315" r:id="rId79"/>
    <p:sldId id="316" r:id="rId80"/>
    <p:sldId id="317" r:id="rId81"/>
    <p:sldId id="318" r:id="rId82"/>
    <p:sldId id="319" r:id="rId83"/>
    <p:sldId id="320" r:id="rId84"/>
    <p:sldId id="321" r:id="rId85"/>
    <p:sldId id="322" r:id="rId86"/>
    <p:sldId id="389" r:id="rId87"/>
    <p:sldId id="390" r:id="rId88"/>
    <p:sldId id="325" r:id="rId89"/>
    <p:sldId id="326" r:id="rId90"/>
    <p:sldId id="328" r:id="rId91"/>
    <p:sldId id="327" r:id="rId92"/>
    <p:sldId id="330" r:id="rId93"/>
    <p:sldId id="331" r:id="rId94"/>
    <p:sldId id="332" r:id="rId95"/>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1" autoAdjust="0"/>
    <p:restoredTop sz="94660"/>
  </p:normalViewPr>
  <p:slideViewPr>
    <p:cSldViewPr>
      <p:cViewPr varScale="1">
        <p:scale>
          <a:sx n="88" d="100"/>
          <a:sy n="88" d="100"/>
        </p:scale>
        <p:origin x="1166" y="72"/>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A81AA-F241-44A8-B507-8603DCBB4FBE}">
      <dgm:prSet phldrT="[Text]" custT="1"/>
      <dgm:spPr>
        <a:solidFill>
          <a:schemeClr val="accent5">
            <a:lumMod val="75000"/>
          </a:schemeClr>
        </a:solidFill>
      </dgm:spPr>
      <dgm:t>
        <a:bodyPr/>
        <a:lstStyle/>
        <a:p>
          <a:r>
            <a:rPr lang="el-GR" sz="2400" b="0" dirty="0" smtClean="0">
              <a:latin typeface="Century Gothic" panose="020B0502020202020204" pitchFamily="34" charset="0"/>
            </a:rPr>
            <a:t>Βάσει μοναδιαίου κόστους</a:t>
          </a:r>
          <a:endParaRPr lang="en-US" sz="2400" b="0" dirty="0">
            <a:latin typeface="Century Gothic" panose="020B0502020202020204" pitchFamily="34" charset="0"/>
          </a:endParaRPr>
        </a:p>
      </dgm:t>
    </dgm:pt>
    <dgm:pt modelId="{584EAC28-7971-4AD6-82CB-4D28D326159A}" type="parTrans" cxnId="{DE6B385D-6A20-4683-A490-FEB3C0547D65}">
      <dgm:prSet/>
      <dgm:spPr/>
      <dgm:t>
        <a:bodyPr/>
        <a:lstStyle/>
        <a:p>
          <a:endParaRPr lang="en-US"/>
        </a:p>
      </dgm:t>
    </dgm:pt>
    <dgm:pt modelId="{787BC3D2-C5FD-4B27-B5BC-435D87F2370D}" type="sibTrans" cxnId="{DE6B385D-6A20-4683-A490-FEB3C0547D65}">
      <dgm:prSet/>
      <dgm:spPr/>
      <dgm:t>
        <a:bodyPr/>
        <a:lstStyle/>
        <a:p>
          <a:endParaRPr lang="en-US"/>
        </a:p>
      </dgm:t>
    </dgm:pt>
    <dgm:pt modelId="{7208BF59-1FE9-426B-AF23-5D9DBA858B49}">
      <dgm:prSet phldrT="[Text]" custT="1"/>
      <dgm:spPr/>
      <dgm:t>
        <a:bodyPr/>
        <a:lstStyle/>
        <a:p>
          <a:pPr marL="171450" indent="0" defTabSz="755650">
            <a:lnSpc>
              <a:spcPct val="90000"/>
            </a:lnSpc>
            <a:spcBef>
              <a:spcPct val="0"/>
            </a:spcBef>
            <a:spcAft>
              <a:spcPct val="20000"/>
            </a:spcAft>
            <a:buNone/>
          </a:pPr>
          <a:r>
            <a:rPr lang="el-GR" sz="2400" dirty="0" smtClean="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dgm:t>
    </dgm:pt>
    <dgm:pt modelId="{37FCC0E3-1033-45A1-A752-23033847080D}" type="parTrans" cxnId="{77CD7D68-2A03-4D4B-B847-062E96B45DA7}">
      <dgm:prSet/>
      <dgm:spPr/>
      <dgm:t>
        <a:bodyPr/>
        <a:lstStyle/>
        <a:p>
          <a:endParaRPr lang="en-US"/>
        </a:p>
      </dgm:t>
    </dgm:pt>
    <dgm:pt modelId="{E8E19BF2-5227-4D16-8C08-DCC0679A0E8E}" type="sibTrans" cxnId="{77CD7D68-2A03-4D4B-B847-062E96B45DA7}">
      <dgm:prSet/>
      <dgm:spPr/>
      <dgm:t>
        <a:bodyPr/>
        <a:lstStyle/>
        <a:p>
          <a:endParaRPr lang="en-US"/>
        </a:p>
      </dgm:t>
    </dgm:pt>
    <dgm:pt modelId="{5AEF1A82-1E49-4640-9F7F-167CCADB81D7}">
      <dgm:prSet phldrT="[Text]" custT="1"/>
      <dgm:spPr>
        <a:solidFill>
          <a:schemeClr val="accent5">
            <a:lumMod val="75000"/>
          </a:schemeClr>
        </a:solidFill>
      </dgm:spPr>
      <dgm:t>
        <a:bodyPr/>
        <a:lstStyle/>
        <a:p>
          <a:r>
            <a:rPr lang="el-GR" sz="2400" b="0" dirty="0" smtClean="0">
              <a:latin typeface="Century Gothic" panose="020B0502020202020204" pitchFamily="34" charset="0"/>
            </a:rPr>
            <a:t>Βάσει πραγματικών εξόδων</a:t>
          </a:r>
          <a:endParaRPr lang="en-US" sz="2400" b="0" dirty="0">
            <a:latin typeface="Century Gothic" panose="020B0502020202020204" pitchFamily="34" charset="0"/>
          </a:endParaRPr>
        </a:p>
      </dgm:t>
    </dgm:pt>
    <dgm:pt modelId="{B85CE9F9-30EB-497A-9B41-979B5E037035}" type="parTrans" cxnId="{DB152ED4-F187-4A18-9893-B8ED2DEDCDD2}">
      <dgm:prSet/>
      <dgm:spPr/>
      <dgm:t>
        <a:bodyPr/>
        <a:lstStyle/>
        <a:p>
          <a:endParaRPr lang="en-US"/>
        </a:p>
      </dgm:t>
    </dgm:pt>
    <dgm:pt modelId="{A672B1EC-8EEF-4E55-A801-552176B0608C}" type="sibTrans" cxnId="{DB152ED4-F187-4A18-9893-B8ED2DEDCDD2}">
      <dgm:prSet/>
      <dgm:spPr/>
      <dgm:t>
        <a:bodyPr/>
        <a:lstStyle/>
        <a:p>
          <a:endParaRPr lang="en-US"/>
        </a:p>
      </dgm:t>
    </dgm:pt>
    <dgm:pt modelId="{A453FD26-6B35-4400-88CF-FF0CEF2833E9}">
      <dgm:prSet phldrT="[Text]" custT="1"/>
      <dgm:spPr/>
      <dgm:t>
        <a:bodyPr/>
        <a:lstStyle/>
        <a:p>
          <a:r>
            <a:rPr lang="el-GR" sz="2400" dirty="0" smtClean="0">
              <a:solidFill>
                <a:schemeClr val="tx1">
                  <a:lumMod val="75000"/>
                  <a:lumOff val="25000"/>
                </a:schemeClr>
              </a:solidFill>
              <a:latin typeface="Century Gothic" panose="020B0502020202020204" pitchFamily="34" charset="0"/>
            </a:rPr>
            <a:t>Επιχορήγηση ατόμων με αναπηρία (</a:t>
          </a:r>
          <a:r>
            <a:rPr lang="en-GB" sz="2400" dirty="0" smtClean="0">
              <a:solidFill>
                <a:schemeClr val="tx1">
                  <a:lumMod val="75000"/>
                  <a:lumOff val="25000"/>
                </a:schemeClr>
              </a:solidFill>
              <a:latin typeface="Century Gothic" panose="020B0502020202020204" pitchFamily="34" charset="0"/>
            </a:rPr>
            <a:t>special needs</a:t>
          </a:r>
          <a:r>
            <a:rPr lang="en-US" sz="2400" dirty="0" smtClean="0">
              <a:solidFill>
                <a:schemeClr val="tx1">
                  <a:lumMod val="75000"/>
                  <a:lumOff val="25000"/>
                </a:schemeClr>
              </a:solidFill>
              <a:latin typeface="Century Gothic" panose="020B0502020202020204" pitchFamily="34" charset="0"/>
            </a:rPr>
            <a:t>)</a:t>
          </a:r>
          <a:endParaRPr lang="en-US" sz="2400" dirty="0"/>
        </a:p>
      </dgm:t>
    </dgm:pt>
    <dgm:pt modelId="{540201CB-69CD-49D3-976A-46B6FFFC3AFB}" type="parTrans" cxnId="{A43649EA-005D-4AAF-BBFB-28E9D9AF2B16}">
      <dgm:prSet/>
      <dgm:spPr/>
      <dgm:t>
        <a:bodyPr/>
        <a:lstStyle/>
        <a:p>
          <a:endParaRPr lang="en-US"/>
        </a:p>
      </dgm:t>
    </dgm:pt>
    <dgm:pt modelId="{FBD84BEE-CBE5-442C-9522-2A08CAB83FEB}" type="sibTrans" cxnId="{A43649EA-005D-4AAF-BBFB-28E9D9AF2B16}">
      <dgm:prSet/>
      <dgm:spPr/>
      <dgm:t>
        <a:bodyPr/>
        <a:lstStyle/>
        <a:p>
          <a:endParaRPr lang="en-US"/>
        </a:p>
      </dgm:t>
    </dgm:pt>
    <dgm:pt modelId="{205528CA-998B-4905-8146-F17842DC4057}">
      <dgm:prSet custT="1"/>
      <dgm:spPr/>
      <dgm:t>
        <a:bodyPr/>
        <a:lstStyle/>
        <a:p>
          <a:pPr marL="171450" indent="0" defTabSz="755650">
            <a:lnSpc>
              <a:spcPct val="90000"/>
            </a:lnSpc>
            <a:spcBef>
              <a:spcPct val="0"/>
            </a:spcBef>
            <a:spcAft>
              <a:spcPct val="20000"/>
            </a:spcAft>
            <a:buNone/>
          </a:pPr>
          <a:r>
            <a:rPr lang="el-GR" sz="2400" dirty="0" smtClean="0">
              <a:solidFill>
                <a:schemeClr val="tx1">
                  <a:lumMod val="75000"/>
                  <a:lumOff val="25000"/>
                </a:schemeClr>
              </a:solidFill>
              <a:latin typeface="Century Gothic" panose="020B0502020202020204" pitchFamily="34" charset="0"/>
            </a:rPr>
            <a:t>Έξοδα διαβίωσης </a:t>
          </a:r>
        </a:p>
      </dgm:t>
    </dgm:pt>
    <dgm:pt modelId="{830DEE71-C35B-434C-8A21-5CD5DC38FC60}" type="parTrans" cxnId="{CA027674-484A-4F92-826F-DBDEE3273D8F}">
      <dgm:prSet/>
      <dgm:spPr/>
      <dgm:t>
        <a:bodyPr/>
        <a:lstStyle/>
        <a:p>
          <a:endParaRPr lang="en-US"/>
        </a:p>
      </dgm:t>
    </dgm:pt>
    <dgm:pt modelId="{52E4B5DC-076D-41A3-A381-4E06AD5C6D4E}" type="sibTrans" cxnId="{CA027674-484A-4F92-826F-DBDEE3273D8F}">
      <dgm:prSet/>
      <dgm:spPr/>
      <dgm:t>
        <a:bodyPr/>
        <a:lstStyle/>
        <a:p>
          <a:endParaRPr lang="en-US"/>
        </a:p>
      </dgm:t>
    </dgm:pt>
    <dgm:pt modelId="{BF39CBCD-97F2-4589-83CC-A75F860D6E3D}">
      <dgm:prSet custT="1"/>
      <dgm:spPr/>
      <dgm:t>
        <a:bodyPr/>
        <a:lstStyle/>
        <a:p>
          <a:r>
            <a:rPr lang="el-GR" sz="2400" dirty="0" smtClean="0">
              <a:solidFill>
                <a:schemeClr val="tx1">
                  <a:lumMod val="75000"/>
                  <a:lumOff val="25000"/>
                </a:schemeClr>
              </a:solidFill>
              <a:latin typeface="Century Gothic" panose="020B0502020202020204" pitchFamily="34" charset="0"/>
            </a:rPr>
            <a:t>Ειδικές δαπάνες</a:t>
          </a:r>
          <a:endParaRPr lang="en-GB" sz="2400"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p>
      </dgm:t>
    </dgm:pt>
    <dgm:pt modelId="{04E214FE-1D61-4B92-9D03-1A9833DF945D}" type="sibTrans" cxnId="{FE1EF0CF-8BE1-443B-8CC6-486A5498E4E1}">
      <dgm:prSet/>
      <dgm:spPr/>
      <dgm:t>
        <a:bodyPr/>
        <a:lstStyle/>
        <a:p>
          <a:endParaRPr lang="en-US"/>
        </a:p>
      </dgm:t>
    </dgm:pt>
    <dgm:pt modelId="{E9B1B039-B691-4212-9245-4FB366CEF390}">
      <dgm:prSet phldrT="[Text]" custT="1"/>
      <dgm:spPr/>
      <dgm:t>
        <a:bodyPr/>
        <a:lstStyle/>
        <a:p>
          <a:pPr marL="171450" indent="0" defTabSz="755650">
            <a:lnSpc>
              <a:spcPct val="90000"/>
            </a:lnSpc>
            <a:spcBef>
              <a:spcPct val="0"/>
            </a:spcBef>
            <a:spcAft>
              <a:spcPct val="20000"/>
            </a:spcAft>
            <a:buNone/>
          </a:pPr>
          <a:r>
            <a:rPr lang="en-US" sz="2400" dirty="0" smtClean="0">
              <a:solidFill>
                <a:schemeClr val="tx1">
                  <a:lumMod val="75000"/>
                  <a:lumOff val="25000"/>
                </a:schemeClr>
              </a:solidFill>
              <a:latin typeface="Century Gothic" panose="020B0502020202020204" pitchFamily="34" charset="0"/>
            </a:rPr>
            <a:t>Inclusion </a:t>
          </a:r>
          <a:r>
            <a:rPr lang="en-US" sz="2400" dirty="0" smtClean="0">
              <a:solidFill>
                <a:schemeClr val="tx1">
                  <a:lumMod val="75000"/>
                  <a:lumOff val="25000"/>
                </a:schemeClr>
              </a:solidFill>
              <a:latin typeface="Century Gothic" panose="020B0502020202020204" pitchFamily="34" charset="0"/>
            </a:rPr>
            <a:t>support</a:t>
          </a:r>
          <a:endParaRPr lang="en-US" sz="2400" dirty="0">
            <a:solidFill>
              <a:schemeClr val="tx1">
                <a:lumMod val="75000"/>
                <a:lumOff val="25000"/>
              </a:schemeClr>
            </a:solidFill>
            <a:latin typeface="Century Gothic" panose="020B0502020202020204" pitchFamily="34" charset="0"/>
          </a:endParaRPr>
        </a:p>
      </dgm:t>
    </dgm:pt>
    <dgm:pt modelId="{9668A903-0328-4C42-A1A1-91228878B549}" type="parTrans" cxnId="{0260181A-F0F6-44DC-A9F2-CEBFAC8C0222}">
      <dgm:prSet/>
      <dgm:spPr/>
      <dgm:t>
        <a:bodyPr/>
        <a:lstStyle/>
        <a:p>
          <a:endParaRPr lang="en-US"/>
        </a:p>
      </dgm:t>
    </dgm:pt>
    <dgm:pt modelId="{4E1CC286-0F4F-4B54-8C5A-81188A35770B}" type="sibTrans" cxnId="{0260181A-F0F6-44DC-A9F2-CEBFAC8C0222}">
      <dgm:prSet/>
      <dgm:spPr/>
      <dgm:t>
        <a:bodyPr/>
        <a:lstStyle/>
        <a:p>
          <a:endParaRPr lang="en-US"/>
        </a:p>
      </dgm:t>
    </dgm:pt>
    <dgm:pt modelId="{69E96409-1143-4033-9BCC-E3C5D3F51165}">
      <dgm:prSet phldrT="[Text]" custT="1"/>
      <dgm:spPr/>
      <dgm:t>
        <a:bodyPr/>
        <a:lstStyle/>
        <a:p>
          <a:pPr marL="171450" indent="0" defTabSz="755650">
            <a:lnSpc>
              <a:spcPct val="90000"/>
            </a:lnSpc>
            <a:spcBef>
              <a:spcPct val="0"/>
            </a:spcBef>
            <a:spcAft>
              <a:spcPct val="20000"/>
            </a:spcAft>
            <a:buNone/>
          </a:pPr>
          <a:r>
            <a:rPr lang="el-GR" sz="2400" dirty="0" smtClean="0">
              <a:solidFill>
                <a:schemeClr val="tx1">
                  <a:lumMod val="75000"/>
                  <a:lumOff val="25000"/>
                </a:schemeClr>
              </a:solidFill>
              <a:latin typeface="Century Gothic" panose="020B0502020202020204" pitchFamily="34" charset="0"/>
            </a:rPr>
            <a:t>Έξοδα </a:t>
          </a:r>
          <a:r>
            <a:rPr lang="el-GR" sz="2400" dirty="0" err="1" smtClean="0">
              <a:solidFill>
                <a:schemeClr val="tx1">
                  <a:lumMod val="75000"/>
                  <a:lumOff val="25000"/>
                </a:schemeClr>
              </a:solidFill>
              <a:latin typeface="Century Gothic" panose="020B0502020202020204" pitchFamily="34" charset="0"/>
            </a:rPr>
            <a:t>ταξιδίου</a:t>
          </a:r>
          <a:r>
            <a:rPr lang="el-GR" sz="2400" dirty="0" smtClean="0">
              <a:solidFill>
                <a:schemeClr val="tx1">
                  <a:lumMod val="75000"/>
                  <a:lumOff val="25000"/>
                </a:schemeClr>
              </a:solidFill>
              <a:latin typeface="Century Gothic" panose="020B0502020202020204" pitchFamily="34" charset="0"/>
            </a:rPr>
            <a:t> </a:t>
          </a:r>
          <a:endParaRPr lang="en-US" sz="2400" dirty="0">
            <a:solidFill>
              <a:schemeClr val="tx1">
                <a:lumMod val="75000"/>
                <a:lumOff val="25000"/>
              </a:schemeClr>
            </a:solidFill>
            <a:latin typeface="Century Gothic" panose="020B0502020202020204" pitchFamily="34" charset="0"/>
          </a:endParaRPr>
        </a:p>
      </dgm:t>
    </dgm:pt>
    <dgm:pt modelId="{A6ADA10F-8D8B-4ED8-99A7-127AC6784E9F}" type="parTrans" cxnId="{5579185D-073A-475B-B383-5C7995FC2A1E}">
      <dgm:prSet/>
      <dgm:spPr/>
    </dgm:pt>
    <dgm:pt modelId="{2F4C4050-5C0B-4A08-BD3C-34E3A755EC21}" type="sibTrans" cxnId="{5579185D-073A-475B-B383-5C7995FC2A1E}">
      <dgm:prSet/>
      <dgm:spPr/>
    </dgm:pt>
    <dgm:pt modelId="{6245224C-24B1-4EB6-89E4-DD24CF4C1E74}" type="pres">
      <dgm:prSet presAssocID="{EC97BECF-4265-4660-928E-19C0CED322FC}" presName="linear" presStyleCnt="0">
        <dgm:presLayoutVars>
          <dgm:animLvl val="lvl"/>
          <dgm:resizeHandles val="exact"/>
        </dgm:presLayoutVars>
      </dgm:prSet>
      <dgm:spPr/>
      <dgm:t>
        <a:bodyPr/>
        <a:lstStyle/>
        <a:p>
          <a:endParaRPr lang="en-US"/>
        </a:p>
      </dgm:t>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t>
        <a:bodyPr/>
        <a:lstStyle/>
        <a:p>
          <a:endParaRPr lang="en-US"/>
        </a:p>
      </dgm:t>
    </dgm:pt>
    <dgm:pt modelId="{95500D3E-20F7-4931-A624-9154A111CE1B}" type="pres">
      <dgm:prSet presAssocID="{0AEA81AA-F241-44A8-B507-8603DCBB4FBE}" presName="childText" presStyleLbl="revTx" presStyleIdx="0" presStyleCnt="2">
        <dgm:presLayoutVars>
          <dgm:bulletEnabled val="1"/>
        </dgm:presLayoutVars>
      </dgm:prSet>
      <dgm:spPr/>
      <dgm:t>
        <a:bodyPr/>
        <a:lstStyle/>
        <a:p>
          <a:endParaRPr lang="en-US"/>
        </a:p>
      </dgm:t>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t>
        <a:bodyPr/>
        <a:lstStyle/>
        <a:p>
          <a:endParaRPr lang="en-US"/>
        </a:p>
      </dgm:t>
    </dgm:pt>
    <dgm:pt modelId="{5661C2E9-7FB6-40F4-A401-8B2B73FC6636}" type="pres">
      <dgm:prSet presAssocID="{5AEF1A82-1E49-4640-9F7F-167CCADB81D7}" presName="childText" presStyleLbl="revTx" presStyleIdx="1" presStyleCnt="2">
        <dgm:presLayoutVars>
          <dgm:bulletEnabled val="1"/>
        </dgm:presLayoutVars>
      </dgm:prSet>
      <dgm:spPr/>
      <dgm:t>
        <a:bodyPr/>
        <a:lstStyle/>
        <a:p>
          <a:endParaRPr lang="en-US"/>
        </a:p>
      </dgm:t>
    </dgm:pt>
  </dgm:ptLst>
  <dgm:cxnLst>
    <dgm:cxn modelId="{690EEFBD-6690-4544-9D93-2F288B36E3B0}" type="presOf" srcId="{BF39CBCD-97F2-4589-83CC-A75F860D6E3D}" destId="{5661C2E9-7FB6-40F4-A401-8B2B73FC6636}" srcOrd="0" destOrd="1" presId="urn:microsoft.com/office/officeart/2005/8/layout/vList2"/>
    <dgm:cxn modelId="{81EAFDE9-7C25-4B0E-982E-7254F20B88AC}" type="presOf" srcId="{7208BF59-1FE9-426B-AF23-5D9DBA858B49}" destId="{95500D3E-20F7-4931-A624-9154A111CE1B}" srcOrd="0" destOrd="0" presId="urn:microsoft.com/office/officeart/2005/8/layout/vList2"/>
    <dgm:cxn modelId="{0260181A-F0F6-44DC-A9F2-CEBFAC8C0222}" srcId="{0AEA81AA-F241-44A8-B507-8603DCBB4FBE}" destId="{E9B1B039-B691-4212-9245-4FB366CEF390}" srcOrd="1" destOrd="0" parTransId="{9668A903-0328-4C42-A1A1-91228878B549}" sibTransId="{4E1CC286-0F4F-4B54-8C5A-81188A35770B}"/>
    <dgm:cxn modelId="{FE1EF0CF-8BE1-443B-8CC6-486A5498E4E1}" srcId="{5AEF1A82-1E49-4640-9F7F-167CCADB81D7}" destId="{BF39CBCD-97F2-4589-83CC-A75F860D6E3D}" srcOrd="1" destOrd="0" parTransId="{A61069C9-2EB1-4629-B608-E8BCE5B4327C}" sibTransId="{04E214FE-1D61-4B92-9D03-1A9833DF945D}"/>
    <dgm:cxn modelId="{4DF94594-A45B-4C04-B64E-9E60031F0DF3}" type="presOf" srcId="{5AEF1A82-1E49-4640-9F7F-167CCADB81D7}" destId="{7FB70556-8499-4A16-9503-7601EF30D601}" srcOrd="0" destOrd="0" presId="urn:microsoft.com/office/officeart/2005/8/layout/vList2"/>
    <dgm:cxn modelId="{B69536ED-F9D6-4DF7-B5AB-D7CF9F008167}" type="presOf" srcId="{0AEA81AA-F241-44A8-B507-8603DCBB4FBE}" destId="{B6AFAD86-D97F-49F3-991D-89CB1110D0FC}" srcOrd="0" destOrd="0" presId="urn:microsoft.com/office/officeart/2005/8/layout/vList2"/>
    <dgm:cxn modelId="{5579185D-073A-475B-B383-5C7995FC2A1E}" srcId="{0AEA81AA-F241-44A8-B507-8603DCBB4FBE}" destId="{69E96409-1143-4033-9BCC-E3C5D3F51165}" srcOrd="2" destOrd="0" parTransId="{A6ADA10F-8D8B-4ED8-99A7-127AC6784E9F}" sibTransId="{2F4C4050-5C0B-4A08-BD3C-34E3A755EC21}"/>
    <dgm:cxn modelId="{5C1168BA-8025-4F44-9071-79054CF11B34}" type="presOf" srcId="{205528CA-998B-4905-8146-F17842DC4057}" destId="{95500D3E-20F7-4931-A624-9154A111CE1B}" srcOrd="0" destOrd="3" presId="urn:microsoft.com/office/officeart/2005/8/layout/vList2"/>
    <dgm:cxn modelId="{A43649EA-005D-4AAF-BBFB-28E9D9AF2B16}" srcId="{5AEF1A82-1E49-4640-9F7F-167CCADB81D7}" destId="{A453FD26-6B35-4400-88CF-FF0CEF2833E9}" srcOrd="0" destOrd="0" parTransId="{540201CB-69CD-49D3-976A-46B6FFFC3AFB}" sibTransId="{FBD84BEE-CBE5-442C-9522-2A08CAB83FEB}"/>
    <dgm:cxn modelId="{55C23C13-F3C6-48DD-88C9-190F358B027B}" type="presOf" srcId="{EC97BECF-4265-4660-928E-19C0CED322FC}" destId="{6245224C-24B1-4EB6-89E4-DD24CF4C1E74}" srcOrd="0" destOrd="0" presId="urn:microsoft.com/office/officeart/2005/8/layout/vList2"/>
    <dgm:cxn modelId="{CA027674-484A-4F92-826F-DBDEE3273D8F}" srcId="{0AEA81AA-F241-44A8-B507-8603DCBB4FBE}" destId="{205528CA-998B-4905-8146-F17842DC4057}" srcOrd="3" destOrd="0" parTransId="{830DEE71-C35B-434C-8A21-5CD5DC38FC60}" sibTransId="{52E4B5DC-076D-41A3-A381-4E06AD5C6D4E}"/>
    <dgm:cxn modelId="{DB152ED4-F187-4A18-9893-B8ED2DEDCDD2}" srcId="{EC97BECF-4265-4660-928E-19C0CED322FC}" destId="{5AEF1A82-1E49-4640-9F7F-167CCADB81D7}" srcOrd="1" destOrd="0" parTransId="{B85CE9F9-30EB-497A-9B41-979B5E037035}" sibTransId="{A672B1EC-8EEF-4E55-A801-552176B0608C}"/>
    <dgm:cxn modelId="{6825CED4-FDD2-4F4E-8859-AD27FC70AC91}" type="presOf" srcId="{E9B1B039-B691-4212-9245-4FB366CEF390}" destId="{95500D3E-20F7-4931-A624-9154A111CE1B}" srcOrd="0" destOrd="1" presId="urn:microsoft.com/office/officeart/2005/8/layout/vList2"/>
    <dgm:cxn modelId="{675E66B0-B036-46EB-881D-29CBB6092B4B}" type="presOf" srcId="{69E96409-1143-4033-9BCC-E3C5D3F51165}" destId="{95500D3E-20F7-4931-A624-9154A111CE1B}" srcOrd="0" destOrd="2"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DE61C22B-D9BC-4474-B398-101AE438AD99}" type="presOf" srcId="{A453FD26-6B35-4400-88CF-FF0CEF2833E9}" destId="{5661C2E9-7FB6-40F4-A401-8B2B73FC6636}" srcOrd="0" destOrd="0"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22833415-7D3F-408D-A933-2B6A8421F3DB}" type="presParOf" srcId="{6245224C-24B1-4EB6-89E4-DD24CF4C1E74}" destId="{B6AFAD86-D97F-49F3-991D-89CB1110D0FC}" srcOrd="0" destOrd="0" presId="urn:microsoft.com/office/officeart/2005/8/layout/vList2"/>
    <dgm:cxn modelId="{60C0DA99-D400-4030-9FCB-1F3EB6DA6067}" type="presParOf" srcId="{6245224C-24B1-4EB6-89E4-DD24CF4C1E74}" destId="{95500D3E-20F7-4931-A624-9154A111CE1B}" srcOrd="1" destOrd="0" presId="urn:microsoft.com/office/officeart/2005/8/layout/vList2"/>
    <dgm:cxn modelId="{8419A36E-2E70-40C1-BEA6-5B8A805DD2D6}" type="presParOf" srcId="{6245224C-24B1-4EB6-89E4-DD24CF4C1E74}" destId="{7FB70556-8499-4A16-9503-7601EF30D601}" srcOrd="2" destOrd="0" presId="urn:microsoft.com/office/officeart/2005/8/layout/vList2"/>
    <dgm:cxn modelId="{C7B20197-A7EF-4E0C-8A86-B1BF771190CD}"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215992" y="0"/>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b="0" kern="1200" dirty="0" smtClean="0">
              <a:latin typeface="Century Gothic" panose="020B0502020202020204" pitchFamily="34" charset="0"/>
            </a:rPr>
            <a:t>Βάσει μοναδιαίου κόστους</a:t>
          </a:r>
          <a:endParaRPr lang="en-US" sz="2400" b="0" kern="1200" dirty="0">
            <a:latin typeface="Century Gothic" panose="020B0502020202020204" pitchFamily="34" charset="0"/>
          </a:endParaRPr>
        </a:p>
      </dsp:txBody>
      <dsp:txXfrm>
        <a:off x="254373" y="38381"/>
        <a:ext cx="7917162" cy="709478"/>
      </dsp:txXfrm>
    </dsp:sp>
    <dsp:sp modelId="{95500D3E-20F7-4931-A624-9154A111CE1B}">
      <dsp:nvSpPr>
        <dsp:cNvPr id="0" name=""/>
        <dsp:cNvSpPr/>
      </dsp:nvSpPr>
      <dsp:spPr>
        <a:xfrm>
          <a:off x="0" y="793105"/>
          <a:ext cx="8496944"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171450" lvl="1" indent="0" algn="l" defTabSz="75565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Οργανωτικά έξοδα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Char char="••"/>
          </a:pPr>
          <a:r>
            <a:rPr lang="en-US" sz="2400" kern="1200" dirty="0" smtClean="0">
              <a:solidFill>
                <a:schemeClr val="tx1">
                  <a:lumMod val="75000"/>
                  <a:lumOff val="25000"/>
                </a:schemeClr>
              </a:solidFill>
              <a:latin typeface="Century Gothic" panose="020B0502020202020204" pitchFamily="34" charset="0"/>
            </a:rPr>
            <a:t>Inclusion </a:t>
          </a:r>
          <a:r>
            <a:rPr lang="en-US" sz="2400" kern="1200" dirty="0" smtClean="0">
              <a:solidFill>
                <a:schemeClr val="tx1">
                  <a:lumMod val="75000"/>
                  <a:lumOff val="25000"/>
                </a:schemeClr>
              </a:solidFill>
              <a:latin typeface="Century Gothic" panose="020B0502020202020204" pitchFamily="34" charset="0"/>
            </a:rPr>
            <a:t>support</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Έξοδα </a:t>
          </a:r>
          <a:r>
            <a:rPr lang="el-GR" sz="2400" kern="1200" dirty="0" err="1" smtClean="0">
              <a:solidFill>
                <a:schemeClr val="tx1">
                  <a:lumMod val="75000"/>
                  <a:lumOff val="25000"/>
                </a:schemeClr>
              </a:solidFill>
              <a:latin typeface="Century Gothic" panose="020B0502020202020204" pitchFamily="34" charset="0"/>
            </a:rPr>
            <a:t>ταξιδίου</a:t>
          </a:r>
          <a:r>
            <a:rPr lang="el-GR" sz="2400" kern="1200" dirty="0" smtClean="0">
              <a:solidFill>
                <a:schemeClr val="tx1">
                  <a:lumMod val="75000"/>
                  <a:lumOff val="25000"/>
                </a:schemeClr>
              </a:solidFill>
              <a:latin typeface="Century Gothic" panose="020B0502020202020204" pitchFamily="34" charset="0"/>
            </a:rPr>
            <a:t> </a:t>
          </a:r>
          <a:endParaRPr lang="en-US" sz="2400" kern="1200" dirty="0">
            <a:solidFill>
              <a:schemeClr val="tx1">
                <a:lumMod val="75000"/>
                <a:lumOff val="25000"/>
              </a:schemeClr>
            </a:solidFill>
            <a:latin typeface="Century Gothic" panose="020B0502020202020204" pitchFamily="34" charset="0"/>
          </a:endParaRPr>
        </a:p>
        <a:p>
          <a:pPr marL="171450" lvl="1" indent="0" algn="l" defTabSz="75565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Έξοδα διαβίωσης </a:t>
          </a:r>
        </a:p>
      </dsp:txBody>
      <dsp:txXfrm>
        <a:off x="0" y="793105"/>
        <a:ext cx="8496944" cy="1651860"/>
      </dsp:txXfrm>
    </dsp:sp>
    <dsp:sp modelId="{7FB70556-8499-4A16-9503-7601EF30D601}">
      <dsp:nvSpPr>
        <dsp:cNvPr id="0" name=""/>
        <dsp:cNvSpPr/>
      </dsp:nvSpPr>
      <dsp:spPr>
        <a:xfrm>
          <a:off x="251509" y="2444965"/>
          <a:ext cx="7993924" cy="78624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b="0" kern="1200" dirty="0" smtClean="0">
              <a:latin typeface="Century Gothic" panose="020B0502020202020204" pitchFamily="34" charset="0"/>
            </a:rPr>
            <a:t>Βάσει πραγματικών εξόδων</a:t>
          </a:r>
          <a:endParaRPr lang="en-US" sz="2400" b="0" kern="1200" dirty="0">
            <a:latin typeface="Century Gothic" panose="020B0502020202020204" pitchFamily="34" charset="0"/>
          </a:endParaRPr>
        </a:p>
      </dsp:txBody>
      <dsp:txXfrm>
        <a:off x="289890" y="2483346"/>
        <a:ext cx="7917162" cy="709478"/>
      </dsp:txXfrm>
    </dsp:sp>
    <dsp:sp modelId="{5661C2E9-7FB6-40F4-A401-8B2B73FC6636}">
      <dsp:nvSpPr>
        <dsp:cNvPr id="0" name=""/>
        <dsp:cNvSpPr/>
      </dsp:nvSpPr>
      <dsp:spPr>
        <a:xfrm>
          <a:off x="0" y="3231205"/>
          <a:ext cx="849694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Επιχορήγηση ατόμων με αναπηρία (</a:t>
          </a:r>
          <a:r>
            <a:rPr lang="en-GB" sz="2400" kern="1200" dirty="0" smtClean="0">
              <a:solidFill>
                <a:schemeClr val="tx1">
                  <a:lumMod val="75000"/>
                  <a:lumOff val="25000"/>
                </a:schemeClr>
              </a:solidFill>
              <a:latin typeface="Century Gothic" panose="020B0502020202020204" pitchFamily="34" charset="0"/>
            </a:rPr>
            <a:t>special needs</a:t>
          </a:r>
          <a:r>
            <a:rPr lang="en-US" sz="2400" kern="1200" dirty="0" smtClean="0">
              <a:solidFill>
                <a:schemeClr val="tx1">
                  <a:lumMod val="75000"/>
                  <a:lumOff val="25000"/>
                </a:schemeClr>
              </a:solidFill>
              <a:latin typeface="Century Gothic" panose="020B0502020202020204" pitchFamily="34" charset="0"/>
            </a:rPr>
            <a:t>)</a:t>
          </a:r>
          <a:endParaRPr lang="en-US" sz="2400" kern="1200" dirty="0"/>
        </a:p>
        <a:p>
          <a:pPr marL="228600" lvl="1" indent="-228600" algn="l" defTabSz="1066800">
            <a:lnSpc>
              <a:spcPct val="90000"/>
            </a:lnSpc>
            <a:spcBef>
              <a:spcPct val="0"/>
            </a:spcBef>
            <a:spcAft>
              <a:spcPct val="20000"/>
            </a:spcAft>
            <a:buChar char="••"/>
          </a:pPr>
          <a:r>
            <a:rPr lang="el-GR" sz="2400" kern="1200" dirty="0" smtClean="0">
              <a:solidFill>
                <a:schemeClr val="tx1">
                  <a:lumMod val="75000"/>
                  <a:lumOff val="25000"/>
                </a:schemeClr>
              </a:solidFill>
              <a:latin typeface="Century Gothic" panose="020B0502020202020204" pitchFamily="34" charset="0"/>
            </a:rPr>
            <a:t>Ειδικές δαπάνες</a:t>
          </a:r>
          <a:endParaRPr lang="en-GB" sz="2400" kern="1200" dirty="0">
            <a:solidFill>
              <a:schemeClr val="tx1">
                <a:lumMod val="75000"/>
                <a:lumOff val="25000"/>
              </a:schemeClr>
            </a:solidFill>
            <a:latin typeface="Century Gothic" panose="020B0502020202020204" pitchFamily="34" charset="0"/>
          </a:endParaRPr>
        </a:p>
      </dsp:txBody>
      <dsp:txXfrm>
        <a:off x="0" y="3231205"/>
        <a:ext cx="8496944" cy="825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F64AEC06-31B7-43AA-B72E-F4824052F8DC}" type="datetimeFigureOut">
              <a:rPr lang="en-GB" smtClean="0"/>
              <a:t>05/10/2021</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08CB8BC1-7802-4A5E-AE8A-00422562E19F}" type="slidenum">
              <a:rPr lang="en-GB" smtClean="0"/>
              <a:t>‹#›</a:t>
            </a:fld>
            <a:endParaRPr lang="en-GB"/>
          </a:p>
        </p:txBody>
      </p:sp>
    </p:spTree>
    <p:extLst>
      <p:ext uri="{BB962C8B-B14F-4D97-AF65-F5344CB8AC3E}">
        <p14:creationId xmlns:p14="http://schemas.microsoft.com/office/powerpoint/2010/main" val="182544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Καλή σας μέρα, για</a:t>
            </a:r>
            <a:r>
              <a:rPr lang="el-GR" baseline="0" dirty="0" smtClean="0"/>
              <a:t> </a:t>
            </a:r>
            <a:r>
              <a:rPr lang="el-GR" baseline="0" dirty="0" err="1" smtClean="0"/>
              <a:t>οσους</a:t>
            </a:r>
            <a:r>
              <a:rPr lang="el-GR" baseline="0" dirty="0" smtClean="0"/>
              <a:t> δε με γνωρίζουν </a:t>
            </a:r>
            <a:r>
              <a:rPr lang="el-GR" baseline="0" dirty="0" err="1" smtClean="0"/>
              <a:t>ειμαι</a:t>
            </a:r>
            <a:r>
              <a:rPr lang="el-GR" baseline="0" dirty="0" smtClean="0"/>
              <a:t> η </a:t>
            </a:r>
            <a:r>
              <a:rPr lang="el-GR" baseline="0" dirty="0" err="1" smtClean="0"/>
              <a:t>Σταυρη</a:t>
            </a:r>
            <a:r>
              <a:rPr lang="el-GR" baseline="0" dirty="0" smtClean="0"/>
              <a:t> Αντωνίου και </a:t>
            </a:r>
            <a:r>
              <a:rPr lang="el-GR" baseline="0" dirty="0" err="1" smtClean="0"/>
              <a:t>ειμαι</a:t>
            </a:r>
            <a:r>
              <a:rPr lang="el-GR" baseline="0" dirty="0" smtClean="0"/>
              <a:t> </a:t>
            </a:r>
            <a:r>
              <a:rPr lang="el-GR" baseline="0" dirty="0" err="1" smtClean="0"/>
              <a:t>λειτουργοε</a:t>
            </a:r>
            <a:r>
              <a:rPr lang="el-GR" baseline="0" dirty="0" smtClean="0"/>
              <a:t> της </a:t>
            </a:r>
            <a:r>
              <a:rPr lang="el-GR" baseline="0" dirty="0" err="1" smtClean="0"/>
              <a:t>Αντωτερης</a:t>
            </a:r>
            <a:r>
              <a:rPr lang="el-GR" baseline="0" dirty="0" smtClean="0"/>
              <a:t> </a:t>
            </a:r>
            <a:r>
              <a:rPr lang="el-GR" baseline="0" dirty="0" err="1" smtClean="0"/>
              <a:t>Εκαπιδεσυης</a:t>
            </a:r>
            <a:r>
              <a:rPr lang="el-GR" baseline="0" dirty="0" smtClean="0"/>
              <a:t>. </a:t>
            </a:r>
            <a:r>
              <a:rPr lang="el-GR" baseline="0" dirty="0" err="1" smtClean="0"/>
              <a:t>Στοχος</a:t>
            </a:r>
            <a:r>
              <a:rPr lang="el-GR" baseline="0" dirty="0" smtClean="0"/>
              <a:t> της </a:t>
            </a:r>
            <a:r>
              <a:rPr lang="el-GR" baseline="0" dirty="0" err="1" smtClean="0"/>
              <a:t>σημερινης</a:t>
            </a:r>
            <a:r>
              <a:rPr lang="el-GR" baseline="0" dirty="0" smtClean="0"/>
              <a:t> </a:t>
            </a:r>
            <a:r>
              <a:rPr lang="el-GR" baseline="0" dirty="0" err="1" smtClean="0"/>
              <a:t>ημεριδασ</a:t>
            </a:r>
            <a:r>
              <a:rPr lang="el-GR" baseline="0" dirty="0" smtClean="0"/>
              <a:t> είναι </a:t>
            </a:r>
            <a:r>
              <a:rPr lang="el-GR" baseline="0" dirty="0" err="1" smtClean="0"/>
              <a:t>πρωτιστως</a:t>
            </a:r>
            <a:r>
              <a:rPr lang="el-GR" baseline="0" dirty="0" smtClean="0"/>
              <a:t> να </a:t>
            </a:r>
            <a:r>
              <a:rPr lang="el-GR" baseline="0" dirty="0" err="1" smtClean="0"/>
              <a:t>γινουν</a:t>
            </a:r>
            <a:r>
              <a:rPr lang="el-GR" baseline="0" dirty="0" smtClean="0"/>
              <a:t> </a:t>
            </a:r>
            <a:r>
              <a:rPr lang="el-GR" baseline="0" dirty="0" err="1" smtClean="0"/>
              <a:t>αντιληπτες</a:t>
            </a:r>
            <a:r>
              <a:rPr lang="el-GR" baseline="0" dirty="0" smtClean="0"/>
              <a:t> οι </a:t>
            </a:r>
            <a:r>
              <a:rPr lang="el-GR" baseline="0" dirty="0" err="1" smtClean="0"/>
              <a:t>επιλεξιμες</a:t>
            </a:r>
            <a:r>
              <a:rPr lang="el-GR" baseline="0" dirty="0" smtClean="0"/>
              <a:t> </a:t>
            </a:r>
            <a:r>
              <a:rPr lang="el-GR" baseline="0" dirty="0" err="1" smtClean="0"/>
              <a:t>κινητικοτητες</a:t>
            </a:r>
            <a:r>
              <a:rPr lang="el-GR" baseline="0" dirty="0" smtClean="0"/>
              <a:t> της </a:t>
            </a:r>
            <a:r>
              <a:rPr lang="el-GR" baseline="0" dirty="0" err="1" smtClean="0"/>
              <a:t>Προσκλησης</a:t>
            </a:r>
            <a:r>
              <a:rPr lang="el-GR" baseline="0" dirty="0" smtClean="0"/>
              <a:t> 2021 </a:t>
            </a:r>
            <a:r>
              <a:rPr lang="el-GR" baseline="0" dirty="0" err="1" smtClean="0"/>
              <a:t>καθως</a:t>
            </a:r>
            <a:r>
              <a:rPr lang="el-GR" baseline="0" dirty="0" smtClean="0"/>
              <a:t> και η </a:t>
            </a:r>
            <a:r>
              <a:rPr lang="el-GR" baseline="0" dirty="0" err="1" smtClean="0"/>
              <a:t>αντιστοιχη</a:t>
            </a:r>
            <a:r>
              <a:rPr lang="el-GR" baseline="0" dirty="0" smtClean="0"/>
              <a:t> </a:t>
            </a:r>
            <a:r>
              <a:rPr lang="el-GR" baseline="0" dirty="0" err="1" smtClean="0"/>
              <a:t>χρηματοδοτηση</a:t>
            </a:r>
            <a:r>
              <a:rPr lang="el-GR" baseline="0" dirty="0" smtClean="0"/>
              <a:t> τους. </a:t>
            </a:r>
            <a:r>
              <a:rPr lang="el-GR" baseline="0" dirty="0" err="1" smtClean="0"/>
              <a:t>Αφου</a:t>
            </a:r>
            <a:r>
              <a:rPr lang="el-GR" baseline="0" dirty="0" smtClean="0"/>
              <a:t> </a:t>
            </a:r>
            <a:r>
              <a:rPr lang="el-GR" baseline="0" dirty="0" err="1" smtClean="0"/>
              <a:t>καλυψουμε</a:t>
            </a:r>
            <a:r>
              <a:rPr lang="el-GR" baseline="0" dirty="0" smtClean="0"/>
              <a:t> τα </a:t>
            </a:r>
            <a:r>
              <a:rPr lang="el-GR" baseline="0" dirty="0" err="1" smtClean="0"/>
              <a:t>σημεια</a:t>
            </a:r>
            <a:r>
              <a:rPr lang="el-GR" baseline="0" dirty="0" smtClean="0"/>
              <a:t> 1 2 και 3 </a:t>
            </a:r>
            <a:r>
              <a:rPr lang="el-GR" baseline="0" dirty="0" err="1" smtClean="0"/>
              <a:t>δηλαδη</a:t>
            </a:r>
            <a:r>
              <a:rPr lang="el-GR" baseline="0" dirty="0" smtClean="0"/>
              <a:t> </a:t>
            </a:r>
            <a:r>
              <a:rPr lang="el-GR" baseline="0" dirty="0" err="1" smtClean="0"/>
              <a:t>Κινητικοτητες</a:t>
            </a:r>
            <a:r>
              <a:rPr lang="el-GR" baseline="0" dirty="0" smtClean="0"/>
              <a:t> </a:t>
            </a:r>
            <a:r>
              <a:rPr lang="el-GR" baseline="0" dirty="0" err="1" smtClean="0"/>
              <a:t>Χρηματοδοτηση</a:t>
            </a:r>
            <a:r>
              <a:rPr lang="el-GR" baseline="0" dirty="0" smtClean="0"/>
              <a:t> και </a:t>
            </a:r>
            <a:r>
              <a:rPr lang="el-GR" baseline="0" dirty="0" err="1" smtClean="0"/>
              <a:t>Συμφωνια</a:t>
            </a:r>
            <a:r>
              <a:rPr lang="el-GR" baseline="0" dirty="0" smtClean="0"/>
              <a:t> </a:t>
            </a:r>
            <a:r>
              <a:rPr lang="el-GR" baseline="0" dirty="0" err="1" smtClean="0"/>
              <a:t>Επιχορηγησης</a:t>
            </a:r>
            <a:r>
              <a:rPr lang="el-GR" baseline="0" dirty="0" smtClean="0"/>
              <a:t>, θα </a:t>
            </a:r>
            <a:r>
              <a:rPr lang="el-GR" baseline="0" dirty="0" err="1" smtClean="0"/>
              <a:t>εχουμε</a:t>
            </a:r>
            <a:r>
              <a:rPr lang="el-GR" baseline="0" dirty="0" smtClean="0"/>
              <a:t> ένα 10λεπτο </a:t>
            </a:r>
            <a:r>
              <a:rPr lang="el-GR" baseline="0" dirty="0" err="1" smtClean="0"/>
              <a:t>διαλειμα</a:t>
            </a:r>
            <a:r>
              <a:rPr lang="el-GR" baseline="0" dirty="0" smtClean="0"/>
              <a:t> στο </a:t>
            </a:r>
            <a:r>
              <a:rPr lang="el-GR" baseline="0" dirty="0" err="1" smtClean="0"/>
              <a:t>οποιο</a:t>
            </a:r>
            <a:r>
              <a:rPr lang="el-GR" baseline="0" dirty="0" smtClean="0"/>
              <a:t> </a:t>
            </a:r>
            <a:r>
              <a:rPr lang="el-GR" baseline="0" dirty="0" err="1" smtClean="0"/>
              <a:t>καλειστε</a:t>
            </a:r>
            <a:r>
              <a:rPr lang="el-GR" baseline="0" dirty="0" smtClean="0"/>
              <a:t> να </a:t>
            </a:r>
            <a:r>
              <a:rPr lang="el-GR" baseline="0" dirty="0" err="1" smtClean="0"/>
              <a:t>ενημερωσετε</a:t>
            </a:r>
            <a:r>
              <a:rPr lang="el-GR" baseline="0" dirty="0" smtClean="0"/>
              <a:t> για </a:t>
            </a:r>
            <a:r>
              <a:rPr lang="el-GR" baseline="0" dirty="0" err="1" smtClean="0"/>
              <a:t>τυχον</a:t>
            </a:r>
            <a:r>
              <a:rPr lang="el-GR" baseline="0" dirty="0" smtClean="0"/>
              <a:t> </a:t>
            </a:r>
            <a:r>
              <a:rPr lang="el-GR" baseline="0" dirty="0" err="1" smtClean="0"/>
              <a:t>ερωτηματα</a:t>
            </a:r>
            <a:r>
              <a:rPr lang="el-GR" baseline="0" dirty="0" smtClean="0"/>
              <a:t> σας το </a:t>
            </a:r>
            <a:r>
              <a:rPr lang="el-GR" baseline="0" dirty="0" err="1" smtClean="0"/>
              <a:t>συνδεσμο</a:t>
            </a:r>
            <a:r>
              <a:rPr lang="el-GR" baseline="0" dirty="0" smtClean="0"/>
              <a:t> στο </a:t>
            </a:r>
            <a:r>
              <a:rPr lang="en-GB" baseline="0" dirty="0" err="1" smtClean="0"/>
              <a:t>slido</a:t>
            </a:r>
            <a:r>
              <a:rPr lang="en-GB" baseline="0" dirty="0" smtClean="0"/>
              <a:t> . </a:t>
            </a:r>
            <a:r>
              <a:rPr lang="el-GR" baseline="0" dirty="0" smtClean="0"/>
              <a:t>Θα </a:t>
            </a:r>
            <a:r>
              <a:rPr lang="el-GR" baseline="0" dirty="0" err="1" smtClean="0"/>
              <a:t>δοθουν</a:t>
            </a:r>
            <a:r>
              <a:rPr lang="el-GR" baseline="0" dirty="0" smtClean="0"/>
              <a:t> 10 </a:t>
            </a:r>
            <a:r>
              <a:rPr lang="el-GR" baseline="0" dirty="0" err="1" smtClean="0"/>
              <a:t>λπτα</a:t>
            </a:r>
            <a:r>
              <a:rPr lang="el-GR" baseline="0" dirty="0" smtClean="0"/>
              <a:t> για την </a:t>
            </a:r>
            <a:r>
              <a:rPr lang="el-GR" baseline="0" dirty="0" err="1" smtClean="0"/>
              <a:t>υποβολη</a:t>
            </a:r>
            <a:r>
              <a:rPr lang="el-GR" baseline="0" dirty="0" smtClean="0"/>
              <a:t> </a:t>
            </a:r>
            <a:r>
              <a:rPr lang="el-GR" baseline="0" dirty="0" err="1" smtClean="0"/>
              <a:t>ερωτμάτων</a:t>
            </a:r>
            <a:r>
              <a:rPr lang="el-GR" baseline="0" dirty="0" smtClean="0"/>
              <a:t> και άλλα 10 για την απάντηση </a:t>
            </a:r>
            <a:r>
              <a:rPr lang="el-GR" baseline="0" dirty="0" err="1" smtClean="0"/>
              <a:t>τους.Ακολουθως</a:t>
            </a:r>
            <a:r>
              <a:rPr lang="el-GR" baseline="0" dirty="0" smtClean="0"/>
              <a:t> </a:t>
            </a:r>
            <a:r>
              <a:rPr lang="el-GR" baseline="0" dirty="0" err="1" smtClean="0"/>
              <a:t>αφου</a:t>
            </a:r>
            <a:r>
              <a:rPr lang="el-GR" baseline="0" dirty="0" smtClean="0"/>
              <a:t> </a:t>
            </a:r>
            <a:r>
              <a:rPr lang="el-GR" baseline="0" dirty="0" err="1" smtClean="0"/>
              <a:t>καλυψουμε</a:t>
            </a:r>
            <a:r>
              <a:rPr lang="el-GR" baseline="0" dirty="0" smtClean="0"/>
              <a:t> τα </a:t>
            </a:r>
            <a:r>
              <a:rPr lang="el-GR" baseline="0" dirty="0" err="1" smtClean="0"/>
              <a:t>σημεια</a:t>
            </a:r>
            <a:r>
              <a:rPr lang="el-GR" baseline="0" dirty="0" smtClean="0"/>
              <a:t> 4 </a:t>
            </a:r>
            <a:r>
              <a:rPr lang="el-GR" baseline="0" dirty="0" err="1" smtClean="0"/>
              <a:t>μεχρι</a:t>
            </a:r>
            <a:r>
              <a:rPr lang="el-GR" baseline="0" dirty="0" smtClean="0"/>
              <a:t> 6 θα </a:t>
            </a:r>
            <a:r>
              <a:rPr lang="el-GR" baseline="0" dirty="0" err="1" smtClean="0"/>
              <a:t>δοθει</a:t>
            </a:r>
            <a:r>
              <a:rPr lang="el-GR" baseline="0" dirty="0" smtClean="0"/>
              <a:t> χρόνος για </a:t>
            </a:r>
            <a:r>
              <a:rPr lang="el-GR" baseline="0" dirty="0" err="1" smtClean="0"/>
              <a:t>επιπλεον</a:t>
            </a:r>
            <a:r>
              <a:rPr lang="el-GR" baseline="0" dirty="0" smtClean="0"/>
              <a:t> </a:t>
            </a:r>
            <a:r>
              <a:rPr lang="el-GR" baseline="0" dirty="0" err="1" smtClean="0"/>
              <a:t>ερωτηματα</a:t>
            </a:r>
            <a:r>
              <a:rPr lang="el-GR" baseline="0" dirty="0" smtClean="0"/>
              <a:t>. Με το </a:t>
            </a:r>
            <a:r>
              <a:rPr lang="el-GR" baseline="0" dirty="0" err="1" smtClean="0"/>
              <a:t>περας</a:t>
            </a:r>
            <a:r>
              <a:rPr lang="el-GR" baseline="0" dirty="0" smtClean="0"/>
              <a:t> της </a:t>
            </a:r>
            <a:r>
              <a:rPr lang="el-GR" baseline="0" dirty="0" err="1" smtClean="0"/>
              <a:t>ημεριδας</a:t>
            </a:r>
            <a:r>
              <a:rPr lang="el-GR" baseline="0" dirty="0" smtClean="0"/>
              <a:t> θα </a:t>
            </a:r>
            <a:r>
              <a:rPr lang="el-GR" baseline="0" dirty="0" err="1" smtClean="0"/>
              <a:t>κοινοποιηθουν</a:t>
            </a:r>
            <a:r>
              <a:rPr lang="el-GR" baseline="0" dirty="0" smtClean="0"/>
              <a:t> </a:t>
            </a:r>
            <a:r>
              <a:rPr lang="el-GR" baseline="0" dirty="0" err="1" smtClean="0"/>
              <a:t>τοσο</a:t>
            </a:r>
            <a:r>
              <a:rPr lang="el-GR" baseline="0" dirty="0" smtClean="0"/>
              <a:t> η </a:t>
            </a:r>
            <a:r>
              <a:rPr lang="el-GR" baseline="0" dirty="0" err="1" smtClean="0"/>
              <a:t>υφισταμενη</a:t>
            </a:r>
            <a:r>
              <a:rPr lang="el-GR" baseline="0" dirty="0" smtClean="0"/>
              <a:t> </a:t>
            </a:r>
            <a:r>
              <a:rPr lang="el-GR" baseline="0" dirty="0" err="1" smtClean="0"/>
              <a:t>παρουσιαση</a:t>
            </a:r>
            <a:r>
              <a:rPr lang="el-GR" baseline="0" dirty="0" smtClean="0"/>
              <a:t>, το </a:t>
            </a:r>
            <a:r>
              <a:rPr lang="en-GB" baseline="0" dirty="0" smtClean="0"/>
              <a:t>recording </a:t>
            </a:r>
            <a:r>
              <a:rPr lang="el-GR" baseline="0" dirty="0" smtClean="0"/>
              <a:t>της </a:t>
            </a:r>
            <a:r>
              <a:rPr lang="el-GR" baseline="0" dirty="0" err="1" smtClean="0"/>
              <a:t>αλλα</a:t>
            </a:r>
            <a:r>
              <a:rPr lang="el-GR" baseline="0" dirty="0" smtClean="0"/>
              <a:t> και τα </a:t>
            </a:r>
            <a:r>
              <a:rPr lang="en-GB" baseline="0" dirty="0" smtClean="0"/>
              <a:t>Q and As </a:t>
            </a:r>
            <a:r>
              <a:rPr lang="el-GR" baseline="0" dirty="0" smtClean="0"/>
              <a:t>που αφορούν στα ερωτήματα σας.</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a:t>
            </a:fld>
            <a:endParaRPr lang="en-GB"/>
          </a:p>
        </p:txBody>
      </p:sp>
    </p:spTree>
    <p:extLst>
      <p:ext uri="{BB962C8B-B14F-4D97-AF65-F5344CB8AC3E}">
        <p14:creationId xmlns:p14="http://schemas.microsoft.com/office/powerpoint/2010/main" val="138683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Επιπλέον , εξίσου </a:t>
            </a:r>
            <a:r>
              <a:rPr lang="el-GR" dirty="0" err="1" smtClean="0"/>
              <a:t>σημεντικο</a:t>
            </a:r>
            <a:r>
              <a:rPr lang="el-GR" dirty="0" smtClean="0"/>
              <a:t> στις </a:t>
            </a:r>
            <a:r>
              <a:rPr lang="el-GR" dirty="0" err="1" smtClean="0"/>
              <a:t>περιπτωσεις</a:t>
            </a:r>
            <a:r>
              <a:rPr lang="el-GR" dirty="0" smtClean="0"/>
              <a:t> που</a:t>
            </a:r>
            <a:r>
              <a:rPr lang="el-GR" baseline="0" dirty="0" smtClean="0"/>
              <a:t> </a:t>
            </a:r>
            <a:r>
              <a:rPr lang="el-GR" baseline="0" dirty="0" err="1" smtClean="0"/>
              <a:t>εχουμε</a:t>
            </a:r>
            <a:r>
              <a:rPr lang="el-GR" baseline="0" dirty="0" smtClean="0"/>
              <a:t> </a:t>
            </a:r>
            <a:r>
              <a:rPr lang="el-GR" baseline="0" dirty="0" err="1" smtClean="0"/>
              <a:t>μικρης</a:t>
            </a:r>
            <a:r>
              <a:rPr lang="el-GR" baseline="0" dirty="0" smtClean="0"/>
              <a:t> διάρκειας </a:t>
            </a:r>
            <a:r>
              <a:rPr lang="el-GR" baseline="0" dirty="0" err="1" smtClean="0"/>
              <a:t>κινητικοτηατ</a:t>
            </a:r>
            <a:r>
              <a:rPr lang="el-GR" baseline="0" dirty="0" smtClean="0"/>
              <a:t> για </a:t>
            </a:r>
            <a:r>
              <a:rPr lang="el-GR" baseline="0" dirty="0" err="1" smtClean="0"/>
              <a:t>σπουδες</a:t>
            </a:r>
            <a:r>
              <a:rPr lang="el-GR" baseline="0" dirty="0" smtClean="0"/>
              <a:t> , η </a:t>
            </a:r>
            <a:r>
              <a:rPr lang="el-GR" baseline="0" dirty="0" err="1" smtClean="0"/>
              <a:t>περιοδος</a:t>
            </a:r>
            <a:r>
              <a:rPr lang="el-GR" baseline="0" dirty="0" smtClean="0"/>
              <a:t> αυτή να </a:t>
            </a:r>
            <a:r>
              <a:rPr lang="el-GR" baseline="0" dirty="0" err="1" smtClean="0"/>
              <a:t>πιστωνεται</a:t>
            </a:r>
            <a:r>
              <a:rPr lang="el-GR" baseline="0" dirty="0" smtClean="0"/>
              <a:t> με 3 </a:t>
            </a:r>
            <a:r>
              <a:rPr lang="en-GB" baseline="0" dirty="0" err="1" smtClean="0"/>
              <a:t>ects</a:t>
            </a:r>
            <a:r>
              <a:rPr lang="en-GB" baseline="0" dirty="0" smtClean="0"/>
              <a:t> </a:t>
            </a:r>
            <a:r>
              <a:rPr lang="el-GR" baseline="0" dirty="0" smtClean="0"/>
              <a:t>στο </a:t>
            </a:r>
            <a:r>
              <a:rPr lang="el-GR" baseline="0" dirty="0" err="1" smtClean="0"/>
              <a:t>συνολο</a:t>
            </a:r>
            <a:r>
              <a:rPr lang="el-GR" baseline="0" dirty="0" smtClean="0"/>
              <a:t> της &lt;9 </a:t>
            </a:r>
            <a:r>
              <a:rPr lang="el-GR" baseline="0" dirty="0" err="1" smtClean="0"/>
              <a:t>δηλαδη</a:t>
            </a:r>
            <a:r>
              <a:rPr lang="el-GR" baseline="0" dirty="0" smtClean="0"/>
              <a:t> στο </a:t>
            </a:r>
            <a:r>
              <a:rPr lang="el-GR" baseline="0" dirty="0" err="1" smtClean="0"/>
              <a:t>φυσικο</a:t>
            </a:r>
            <a:r>
              <a:rPr lang="el-GR" baseline="0" dirty="0" smtClean="0"/>
              <a:t> και στο </a:t>
            </a:r>
            <a:r>
              <a:rPr lang="el-GR" baseline="0" dirty="0" err="1" smtClean="0"/>
              <a:t>διαδυκτικο</a:t>
            </a:r>
            <a:r>
              <a:rPr lang="el-GR" baseline="0" dirty="0" smtClean="0"/>
              <a:t> κομμάτι ).</a:t>
            </a:r>
            <a:r>
              <a:rPr lang="el-GR" baseline="0" dirty="0" err="1" smtClean="0"/>
              <a:t>Οπου</a:t>
            </a:r>
            <a:r>
              <a:rPr lang="el-GR" baseline="0" dirty="0" smtClean="0"/>
              <a:t> η </a:t>
            </a:r>
            <a:r>
              <a:rPr lang="el-GR" baseline="0" dirty="0" err="1" smtClean="0"/>
              <a:t>πιστωση</a:t>
            </a:r>
            <a:r>
              <a:rPr lang="el-GR" baseline="0" dirty="0" smtClean="0"/>
              <a:t> σε </a:t>
            </a:r>
            <a:r>
              <a:rPr lang="en-GB" baseline="0" dirty="0" err="1" smtClean="0"/>
              <a:t>ects</a:t>
            </a:r>
            <a:r>
              <a:rPr lang="en-GB" baseline="0" dirty="0" smtClean="0"/>
              <a:t> </a:t>
            </a:r>
            <a:r>
              <a:rPr lang="el-GR" baseline="0" dirty="0" smtClean="0"/>
              <a:t>δεν είναι </a:t>
            </a:r>
            <a:r>
              <a:rPr lang="el-GR" baseline="0" dirty="0" err="1" smtClean="0"/>
              <a:t>συνατη</a:t>
            </a:r>
            <a:r>
              <a:rPr lang="el-GR" baseline="0" dirty="0" smtClean="0"/>
              <a:t> </a:t>
            </a:r>
            <a:r>
              <a:rPr lang="el-GR" baseline="0" dirty="0" err="1" smtClean="0"/>
              <a:t>π.χ</a:t>
            </a:r>
            <a:r>
              <a:rPr lang="el-GR" baseline="0" dirty="0" smtClean="0"/>
              <a:t> στις </a:t>
            </a:r>
            <a:r>
              <a:rPr lang="el-GR" baseline="0" dirty="0" err="1" smtClean="0"/>
              <a:t>μετακινησεις</a:t>
            </a:r>
            <a:r>
              <a:rPr lang="el-GR" baseline="0" dirty="0" smtClean="0"/>
              <a:t> Διδακτορικών </a:t>
            </a:r>
            <a:r>
              <a:rPr lang="el-GR" baseline="0" dirty="0" err="1" smtClean="0"/>
              <a:t>Φοιτητων</a:t>
            </a:r>
            <a:r>
              <a:rPr lang="el-GR" baseline="0" dirty="0" smtClean="0"/>
              <a:t>/</a:t>
            </a:r>
            <a:r>
              <a:rPr lang="el-GR" baseline="0" dirty="0" err="1" smtClean="0"/>
              <a:t>τριων</a:t>
            </a:r>
            <a:r>
              <a:rPr lang="el-GR" baseline="0" dirty="0" smtClean="0"/>
              <a:t> τα 3 </a:t>
            </a:r>
            <a:r>
              <a:rPr lang="en-GB" baseline="0" dirty="0" err="1" smtClean="0"/>
              <a:t>ects</a:t>
            </a:r>
            <a:r>
              <a:rPr lang="en-GB" baseline="0" dirty="0" smtClean="0"/>
              <a:t> </a:t>
            </a:r>
            <a:r>
              <a:rPr lang="el-GR" baseline="0" dirty="0" smtClean="0"/>
              <a:t>θα </a:t>
            </a:r>
            <a:r>
              <a:rPr lang="el-GR" baseline="0" dirty="0" err="1" smtClean="0"/>
              <a:t>λειτουργουν</a:t>
            </a:r>
            <a:r>
              <a:rPr lang="el-GR" baseline="0" dirty="0" smtClean="0"/>
              <a:t> ως </a:t>
            </a:r>
            <a:r>
              <a:rPr lang="el-GR" baseline="0" dirty="0" err="1" smtClean="0"/>
              <a:t>ενδιεξη</a:t>
            </a:r>
            <a:r>
              <a:rPr lang="el-GR" baseline="0" dirty="0" smtClean="0"/>
              <a:t> του </a:t>
            </a:r>
            <a:r>
              <a:rPr lang="el-GR" baseline="0" dirty="0" err="1" smtClean="0"/>
              <a:t>απιτουμενου</a:t>
            </a:r>
            <a:r>
              <a:rPr lang="el-GR" baseline="0" dirty="0" smtClean="0"/>
              <a:t> </a:t>
            </a:r>
            <a:r>
              <a:rPr lang="el-GR" baseline="0" dirty="0" err="1" smtClean="0"/>
              <a:t>φορτου</a:t>
            </a:r>
            <a:r>
              <a:rPr lang="el-GR" baseline="0" dirty="0" smtClean="0"/>
              <a:t> </a:t>
            </a:r>
            <a:r>
              <a:rPr lang="el-GR" baseline="0" dirty="0" err="1" smtClean="0"/>
              <a:t>εργασιας</a:t>
            </a:r>
            <a:r>
              <a:rPr lang="el-GR" baseline="0" dirty="0" smtClean="0"/>
              <a:t> στο </a:t>
            </a:r>
            <a:r>
              <a:rPr lang="el-GR" baseline="0" dirty="0" err="1" smtClean="0"/>
              <a:t>συνολο</a:t>
            </a:r>
            <a:r>
              <a:rPr lang="el-GR" baseline="0" dirty="0" smtClean="0"/>
              <a:t> της </a:t>
            </a:r>
            <a:r>
              <a:rPr lang="el-GR" baseline="0" dirty="0" err="1" smtClean="0"/>
              <a:t>κινηρικοτητας</a:t>
            </a:r>
            <a:r>
              <a:rPr lang="el-GR" baseline="0" dirty="0" smtClean="0"/>
              <a:t> . </a:t>
            </a:r>
            <a:r>
              <a:rPr lang="el-GR" baseline="0" dirty="0" err="1" smtClean="0"/>
              <a:t>Γινεται</a:t>
            </a:r>
            <a:r>
              <a:rPr lang="el-GR" baseline="0" dirty="0" smtClean="0"/>
              <a:t> </a:t>
            </a:r>
            <a:r>
              <a:rPr lang="el-GR" baseline="0" dirty="0" err="1" smtClean="0"/>
              <a:t>συσταση</a:t>
            </a:r>
            <a:r>
              <a:rPr lang="el-GR" baseline="0" dirty="0" smtClean="0"/>
              <a:t> </a:t>
            </a:r>
            <a:r>
              <a:rPr lang="el-GR" baseline="0" dirty="0" err="1" smtClean="0"/>
              <a:t>επισης</a:t>
            </a:r>
            <a:r>
              <a:rPr lang="el-GR" baseline="0" dirty="0" smtClean="0"/>
              <a:t> όπως και για τις </a:t>
            </a:r>
            <a:r>
              <a:rPr lang="el-GR" baseline="0" dirty="0" err="1" smtClean="0"/>
              <a:t>περιπτωσεις</a:t>
            </a:r>
            <a:r>
              <a:rPr lang="el-GR" baseline="0" dirty="0" smtClean="0"/>
              <a:t> </a:t>
            </a:r>
            <a:r>
              <a:rPr lang="el-GR" baseline="0" dirty="0" err="1" smtClean="0"/>
              <a:t>τοποθετησης</a:t>
            </a:r>
            <a:r>
              <a:rPr lang="el-GR" baseline="0" dirty="0" smtClean="0"/>
              <a:t> </a:t>
            </a:r>
            <a:r>
              <a:rPr lang="el-GR" baseline="0" dirty="0" err="1" smtClean="0"/>
              <a:t>μικρης</a:t>
            </a:r>
            <a:r>
              <a:rPr lang="el-GR" baseline="0" dirty="0" smtClean="0"/>
              <a:t> διάρκειας να </a:t>
            </a:r>
            <a:r>
              <a:rPr lang="el-GR" baseline="0" dirty="0" err="1" smtClean="0"/>
              <a:t>πραγαμτοποιεται</a:t>
            </a:r>
            <a:r>
              <a:rPr lang="el-GR" baseline="0" dirty="0" smtClean="0"/>
              <a:t> η </a:t>
            </a:r>
            <a:r>
              <a:rPr lang="el-GR" baseline="0" dirty="0" err="1" smtClean="0"/>
              <a:t>πιστωση</a:t>
            </a:r>
            <a:r>
              <a:rPr lang="el-GR" baseline="0" dirty="0" smtClean="0"/>
              <a:t> των </a:t>
            </a:r>
            <a:r>
              <a:rPr lang="en-GB" baseline="0" dirty="0" smtClean="0"/>
              <a:t>3 </a:t>
            </a:r>
            <a:r>
              <a:rPr lang="en-GB" baseline="0" dirty="0" err="1" smtClean="0"/>
              <a:t>ects</a:t>
            </a:r>
            <a:r>
              <a:rPr lang="en-GB" baseline="0" dirty="0" smtClean="0"/>
              <a:t> </a:t>
            </a:r>
            <a:r>
              <a:rPr lang="el-GR" baseline="0" dirty="0" smtClean="0"/>
              <a:t> </a:t>
            </a:r>
            <a:r>
              <a:rPr lang="el-GR" baseline="0" dirty="0" err="1" smtClean="0"/>
              <a:t>οπου</a:t>
            </a:r>
            <a:r>
              <a:rPr lang="el-GR" baseline="0" dirty="0" smtClean="0"/>
              <a:t> οι </a:t>
            </a:r>
            <a:r>
              <a:rPr lang="el-GR" baseline="0" dirty="0" err="1" smtClean="0"/>
              <a:t>τοποθετησεις</a:t>
            </a:r>
            <a:r>
              <a:rPr lang="el-GR" baseline="0" dirty="0" smtClean="0"/>
              <a:t> </a:t>
            </a:r>
            <a:r>
              <a:rPr lang="el-GR" baseline="0" dirty="0" err="1" smtClean="0"/>
              <a:t>αποτελουν</a:t>
            </a:r>
            <a:r>
              <a:rPr lang="el-GR" baseline="0" dirty="0" smtClean="0"/>
              <a:t> </a:t>
            </a:r>
            <a:r>
              <a:rPr lang="el-GR" baseline="0" dirty="0" err="1" smtClean="0"/>
              <a:t>υποχρεωτικο</a:t>
            </a:r>
            <a:r>
              <a:rPr lang="el-GR" baseline="0" dirty="0" smtClean="0"/>
              <a:t> </a:t>
            </a:r>
            <a:r>
              <a:rPr lang="el-GR" baseline="0" dirty="0" err="1" smtClean="0"/>
              <a:t>κομματι</a:t>
            </a:r>
            <a:r>
              <a:rPr lang="el-GR" baseline="0" dirty="0" smtClean="0"/>
              <a:t> των </a:t>
            </a:r>
            <a:r>
              <a:rPr lang="el-GR" baseline="0" dirty="0" err="1" smtClean="0"/>
              <a:t>σπουδων</a:t>
            </a:r>
            <a:r>
              <a:rPr lang="el-GR" baseline="0" dirty="0" smtClean="0"/>
              <a:t> </a:t>
            </a:r>
            <a:r>
              <a:rPr lang="en-GB" baseline="0" dirty="0" smtClean="0"/>
              <a:t>. </a:t>
            </a:r>
            <a:r>
              <a:rPr lang="el-GR" baseline="0" dirty="0" smtClean="0"/>
              <a:t>Στις </a:t>
            </a:r>
            <a:r>
              <a:rPr lang="el-GR" baseline="0" dirty="0" err="1" smtClean="0"/>
              <a:t>περιπτωσεις</a:t>
            </a:r>
            <a:r>
              <a:rPr lang="el-GR" baseline="0" dirty="0" smtClean="0"/>
              <a:t> μη υποχρεωτικών </a:t>
            </a:r>
            <a:r>
              <a:rPr lang="el-GR" baseline="0" dirty="0" err="1" smtClean="0"/>
              <a:t>τοποθετησεων</a:t>
            </a:r>
            <a:r>
              <a:rPr lang="el-GR" baseline="0" dirty="0" smtClean="0"/>
              <a:t> </a:t>
            </a:r>
            <a:r>
              <a:rPr lang="el-GR" baseline="0" dirty="0" err="1" smtClean="0"/>
              <a:t>μικρης</a:t>
            </a:r>
            <a:r>
              <a:rPr lang="el-GR" baseline="0" dirty="0" smtClean="0"/>
              <a:t> διάρκειας τα 3 </a:t>
            </a:r>
            <a:r>
              <a:rPr lang="en-GB" baseline="0" dirty="0" err="1" smtClean="0"/>
              <a:t>ects</a:t>
            </a:r>
            <a:r>
              <a:rPr lang="en-GB" baseline="0" dirty="0" smtClean="0"/>
              <a:t> </a:t>
            </a:r>
            <a:r>
              <a:rPr lang="el-GR" baseline="0" dirty="0" smtClean="0"/>
              <a:t>θα </a:t>
            </a:r>
            <a:r>
              <a:rPr lang="el-GR" baseline="0" dirty="0" err="1" smtClean="0"/>
              <a:t>λειτουργουν</a:t>
            </a:r>
            <a:r>
              <a:rPr lang="el-GR" baseline="0" dirty="0" smtClean="0"/>
              <a:t> ως </a:t>
            </a:r>
            <a:r>
              <a:rPr lang="el-GR" baseline="0" dirty="0" err="1" smtClean="0"/>
              <a:t>ενδιεξη</a:t>
            </a:r>
            <a:r>
              <a:rPr lang="el-GR" baseline="0" dirty="0" smtClean="0"/>
              <a:t> για το </a:t>
            </a:r>
            <a:r>
              <a:rPr lang="el-GR" baseline="0" dirty="0" err="1" smtClean="0"/>
              <a:t>φορτο</a:t>
            </a:r>
            <a:r>
              <a:rPr lang="el-GR" baseline="0" dirty="0" smtClean="0"/>
              <a:t> </a:t>
            </a:r>
            <a:r>
              <a:rPr lang="el-GR" baseline="0" dirty="0" err="1" smtClean="0"/>
              <a:t>εργασιας</a:t>
            </a:r>
            <a:r>
              <a:rPr lang="el-GR" baseline="0" dirty="0" smtClean="0"/>
              <a:t> που </a:t>
            </a:r>
            <a:r>
              <a:rPr lang="el-GR" baseline="0" dirty="0" err="1" smtClean="0"/>
              <a:t>αναμενεται</a:t>
            </a:r>
            <a:r>
              <a:rPr lang="el-GR" baseline="0" dirty="0" smtClean="0"/>
              <a:t> να </a:t>
            </a:r>
            <a:r>
              <a:rPr lang="el-GR" baseline="0" dirty="0" err="1" smtClean="0"/>
              <a:t>καλυψει</a:t>
            </a:r>
            <a:r>
              <a:rPr lang="el-GR" baseline="0" dirty="0" smtClean="0"/>
              <a:t> η </a:t>
            </a:r>
            <a:r>
              <a:rPr lang="el-GR" baseline="0" dirty="0" err="1" smtClean="0"/>
              <a:t>κινητικοτητα</a:t>
            </a:r>
            <a:r>
              <a:rPr lang="el-GR" baseline="0" dirty="0" smtClean="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16</a:t>
            </a:fld>
            <a:endParaRPr lang="en-GB"/>
          </a:p>
        </p:txBody>
      </p:sp>
    </p:spTree>
    <p:extLst>
      <p:ext uri="{BB962C8B-B14F-4D97-AF65-F5344CB8AC3E}">
        <p14:creationId xmlns:p14="http://schemas.microsoft.com/office/powerpoint/2010/main" val="14237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err="1" smtClean="0"/>
              <a:t>Διεθκρινίζεται</a:t>
            </a:r>
            <a:r>
              <a:rPr lang="el-GR" dirty="0" smtClean="0"/>
              <a:t> </a:t>
            </a:r>
            <a:r>
              <a:rPr lang="el-GR" dirty="0" err="1" smtClean="0"/>
              <a:t>επισης</a:t>
            </a:r>
            <a:r>
              <a:rPr lang="el-GR" dirty="0" smtClean="0"/>
              <a:t> ότι Στις </a:t>
            </a:r>
            <a:r>
              <a:rPr lang="el-GR" dirty="0" err="1" smtClean="0"/>
              <a:t>περιπτωσεις</a:t>
            </a:r>
            <a:r>
              <a:rPr lang="el-GR" dirty="0" smtClean="0"/>
              <a:t> μακράς διάρκειας κινητικοτήτων  </a:t>
            </a:r>
            <a:r>
              <a:rPr lang="el-GR" sz="1200" b="1" dirty="0" smtClean="0"/>
              <a:t>Δεν υπάρχει ελάχιστη απαίτηση πιστωτικών μονάδων ECTS  </a:t>
            </a:r>
            <a:r>
              <a:rPr lang="el-GR" sz="1200" b="1" dirty="0" err="1" smtClean="0"/>
              <a:t>καθως</a:t>
            </a:r>
            <a:r>
              <a:rPr lang="el-GR" sz="1200" b="1" dirty="0" smtClean="0"/>
              <a:t> επίσης ούτε ελάχιστη διάρκεια για το διαδικτυακό μέρος.</a:t>
            </a:r>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17</a:t>
            </a:fld>
            <a:endParaRPr lang="en-GB"/>
          </a:p>
        </p:txBody>
      </p:sp>
    </p:spTree>
    <p:extLst>
      <p:ext uri="{BB962C8B-B14F-4D97-AF65-F5344CB8AC3E}">
        <p14:creationId xmlns:p14="http://schemas.microsoft.com/office/powerpoint/2010/main" val="396600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Ας </a:t>
            </a:r>
            <a:r>
              <a:rPr lang="el-GR" dirty="0" err="1" smtClean="0"/>
              <a:t>δουμε</a:t>
            </a:r>
            <a:r>
              <a:rPr lang="el-GR" baseline="0" dirty="0" smtClean="0"/>
              <a:t> </a:t>
            </a:r>
            <a:r>
              <a:rPr lang="el-GR" baseline="0" dirty="0" err="1" smtClean="0"/>
              <a:t>καποια</a:t>
            </a:r>
            <a:r>
              <a:rPr lang="el-GR" baseline="0" dirty="0" smtClean="0"/>
              <a:t> </a:t>
            </a:r>
            <a:r>
              <a:rPr lang="el-GR" baseline="0" dirty="0" err="1" smtClean="0"/>
              <a:t>παραδειγματα</a:t>
            </a:r>
            <a:r>
              <a:rPr lang="el-GR" baseline="0" dirty="0" smtClean="0"/>
              <a:t> </a:t>
            </a:r>
            <a:r>
              <a:rPr lang="el-GR" baseline="0" dirty="0" err="1" smtClean="0"/>
              <a:t>εφαρμογης</a:t>
            </a:r>
            <a:r>
              <a:rPr lang="el-GR" baseline="0" dirty="0" smtClean="0"/>
              <a:t> των </a:t>
            </a:r>
            <a:r>
              <a:rPr lang="el-GR" baseline="0" dirty="0" err="1" smtClean="0"/>
              <a:t>μεικτων</a:t>
            </a:r>
            <a:r>
              <a:rPr lang="el-GR" baseline="0" dirty="0" smtClean="0"/>
              <a:t> </a:t>
            </a:r>
            <a:r>
              <a:rPr lang="el-GR" baseline="0" dirty="0" err="1" smtClean="0"/>
              <a:t>κινητικοτων</a:t>
            </a:r>
            <a:r>
              <a:rPr lang="el-GR" baseline="0" dirty="0" smtClean="0"/>
              <a:t>. Για δική σας </a:t>
            </a:r>
            <a:r>
              <a:rPr lang="el-GR" baseline="0" dirty="0" err="1" smtClean="0"/>
              <a:t>διευκολυνση</a:t>
            </a:r>
            <a:r>
              <a:rPr lang="el-GR" baseline="0" dirty="0" smtClean="0"/>
              <a:t> </a:t>
            </a:r>
            <a:r>
              <a:rPr lang="en-GB" baseline="0" dirty="0" smtClean="0"/>
              <a:t>o </a:t>
            </a:r>
            <a:r>
              <a:rPr lang="el-GR" baseline="0" dirty="0" smtClean="0"/>
              <a:t>συγκεκριμένος </a:t>
            </a:r>
            <a:r>
              <a:rPr lang="el-GR" baseline="0" dirty="0" err="1" smtClean="0"/>
              <a:t>οδηγος</a:t>
            </a:r>
            <a:r>
              <a:rPr lang="el-GR" baseline="0" dirty="0" smtClean="0"/>
              <a:t> </a:t>
            </a:r>
            <a:r>
              <a:rPr lang="el-GR" baseline="0" dirty="0" err="1" smtClean="0"/>
              <a:t>εχει</a:t>
            </a:r>
            <a:r>
              <a:rPr lang="el-GR" baseline="0" dirty="0" smtClean="0"/>
              <a:t> </a:t>
            </a:r>
            <a:r>
              <a:rPr lang="el-GR" baseline="0" dirty="0" err="1" smtClean="0"/>
              <a:t>καταρτιστει</a:t>
            </a:r>
            <a:r>
              <a:rPr lang="el-GR" baseline="0" dirty="0" smtClean="0"/>
              <a:t> από την ΕΕ και  είναι </a:t>
            </a:r>
            <a:r>
              <a:rPr lang="el-GR" baseline="0" dirty="0" err="1" smtClean="0"/>
              <a:t>αναρτημενος</a:t>
            </a:r>
            <a:r>
              <a:rPr lang="el-GR" baseline="0" dirty="0" smtClean="0"/>
              <a:t> στη </a:t>
            </a:r>
            <a:r>
              <a:rPr lang="el-GR" baseline="0" dirty="0" err="1" smtClean="0"/>
              <a:t>Διαχειριση</a:t>
            </a:r>
            <a:r>
              <a:rPr lang="el-GR" baseline="0" dirty="0" smtClean="0"/>
              <a:t> </a:t>
            </a:r>
            <a:r>
              <a:rPr lang="el-GR" baseline="0" dirty="0" err="1" smtClean="0"/>
              <a:t>Σχεδιου</a:t>
            </a:r>
            <a:r>
              <a:rPr lang="el-GR" baseline="0" dirty="0" smtClean="0"/>
              <a:t> </a:t>
            </a:r>
            <a:r>
              <a:rPr lang="el-GR" baseline="0" dirty="0" err="1" smtClean="0"/>
              <a:t>κατω</a:t>
            </a:r>
            <a:r>
              <a:rPr lang="el-GR" baseline="0" dirty="0" smtClean="0"/>
              <a:t> από την Τριτοβάθμια </a:t>
            </a:r>
            <a:r>
              <a:rPr lang="el-GR" baseline="0" dirty="0" err="1" smtClean="0"/>
              <a:t>Εκαπιδευση</a:t>
            </a:r>
            <a:r>
              <a:rPr lang="el-GR" baseline="0" dirty="0" smtClean="0"/>
              <a:t> στην </a:t>
            </a:r>
            <a:r>
              <a:rPr lang="el-GR" baseline="0" dirty="0" err="1" smtClean="0"/>
              <a:t>ισοτσελίδα</a:t>
            </a:r>
            <a:r>
              <a:rPr lang="el-GR" baseline="0" dirty="0" smtClean="0"/>
              <a:t> του ΙΔΕΠ.  Φοιτητής η </a:t>
            </a:r>
            <a:r>
              <a:rPr lang="el-GR" baseline="0" dirty="0" err="1" smtClean="0"/>
              <a:t>φοιτηρια</a:t>
            </a:r>
            <a:r>
              <a:rPr lang="el-GR" baseline="0" dirty="0" smtClean="0"/>
              <a:t> ο </a:t>
            </a:r>
            <a:r>
              <a:rPr lang="el-GR" baseline="0" dirty="0" err="1" smtClean="0"/>
              <a:t>οποιος</a:t>
            </a:r>
            <a:r>
              <a:rPr lang="el-GR" baseline="0" dirty="0" smtClean="0"/>
              <a:t>/ </a:t>
            </a:r>
            <a:r>
              <a:rPr lang="el-GR" baseline="0" dirty="0" err="1" smtClean="0"/>
              <a:t>οποια</a:t>
            </a:r>
            <a:r>
              <a:rPr lang="el-GR" baseline="0" dirty="0" smtClean="0"/>
              <a:t> εργάζεται κατά τη διάρκεια των </a:t>
            </a:r>
            <a:r>
              <a:rPr lang="el-GR" baseline="0" dirty="0" err="1" smtClean="0"/>
              <a:t>σπουδω</a:t>
            </a:r>
            <a:r>
              <a:rPr lang="el-GR" baseline="0" dirty="0" smtClean="0"/>
              <a:t> του συμμετέχει σε </a:t>
            </a:r>
            <a:r>
              <a:rPr lang="el-GR" baseline="0" dirty="0" err="1" smtClean="0"/>
              <a:t>μικρης</a:t>
            </a:r>
            <a:r>
              <a:rPr lang="el-GR" baseline="0" dirty="0" smtClean="0"/>
              <a:t> διάρκειας </a:t>
            </a:r>
            <a:r>
              <a:rPr lang="el-GR" baseline="0" dirty="0" err="1" smtClean="0"/>
              <a:t>κινητικοτητα</a:t>
            </a:r>
            <a:r>
              <a:rPr lang="el-GR" baseline="0" dirty="0" smtClean="0"/>
              <a:t> και </a:t>
            </a:r>
            <a:r>
              <a:rPr lang="el-GR" baseline="0" dirty="0" err="1" smtClean="0"/>
              <a:t>επισκεπεται</a:t>
            </a:r>
            <a:r>
              <a:rPr lang="el-GR" baseline="0" dirty="0" smtClean="0"/>
              <a:t> το </a:t>
            </a:r>
            <a:r>
              <a:rPr lang="el-GR" baseline="0" dirty="0" err="1" smtClean="0"/>
              <a:t>ιδρυμα</a:t>
            </a:r>
            <a:r>
              <a:rPr lang="el-GR" baseline="0" dirty="0" smtClean="0"/>
              <a:t> </a:t>
            </a:r>
            <a:r>
              <a:rPr lang="el-GR" baseline="0" dirty="0" err="1" smtClean="0"/>
              <a:t>φιλοξενιας</a:t>
            </a:r>
            <a:r>
              <a:rPr lang="el-GR" baseline="0" dirty="0" smtClean="0"/>
              <a:t> για </a:t>
            </a:r>
            <a:r>
              <a:rPr lang="el-GR" baseline="0" dirty="0" err="1" smtClean="0"/>
              <a:t>περιοδο</a:t>
            </a:r>
            <a:r>
              <a:rPr lang="el-GR" baseline="0" dirty="0" smtClean="0"/>
              <a:t> 3 εβδομάδων. Θα </a:t>
            </a:r>
            <a:r>
              <a:rPr lang="el-GR" baseline="0" dirty="0" err="1" smtClean="0"/>
              <a:t>συνεχισει</a:t>
            </a:r>
            <a:r>
              <a:rPr lang="el-GR" baseline="0" dirty="0" smtClean="0"/>
              <a:t> την </a:t>
            </a:r>
            <a:r>
              <a:rPr lang="el-GR" baseline="0" dirty="0" err="1" smtClean="0"/>
              <a:t>περιοδο</a:t>
            </a:r>
            <a:r>
              <a:rPr lang="el-GR" baseline="0" dirty="0" smtClean="0"/>
              <a:t> </a:t>
            </a:r>
            <a:r>
              <a:rPr lang="el-GR" baseline="0" dirty="0" err="1" smtClean="0"/>
              <a:t>παρακολουθησης</a:t>
            </a:r>
            <a:r>
              <a:rPr lang="el-GR" baseline="0" dirty="0" smtClean="0"/>
              <a:t> </a:t>
            </a:r>
            <a:r>
              <a:rPr lang="el-GR" baseline="0" dirty="0" err="1" smtClean="0"/>
              <a:t>μαθηματων</a:t>
            </a:r>
            <a:r>
              <a:rPr lang="el-GR" baseline="0" dirty="0" smtClean="0"/>
              <a:t> </a:t>
            </a:r>
            <a:r>
              <a:rPr lang="el-GR" baseline="0" dirty="0" err="1" smtClean="0"/>
              <a:t>διαδυκριακαι</a:t>
            </a:r>
            <a:r>
              <a:rPr lang="el-GR" baseline="0" dirty="0" smtClean="0"/>
              <a:t> με </a:t>
            </a:r>
            <a:r>
              <a:rPr lang="el-GR" baseline="0" dirty="0" err="1" smtClean="0"/>
              <a:t>παρακολουθηση</a:t>
            </a:r>
            <a:r>
              <a:rPr lang="el-GR" baseline="0" dirty="0" smtClean="0"/>
              <a:t> από τη </a:t>
            </a:r>
            <a:r>
              <a:rPr lang="el-GR" baseline="0" dirty="0" err="1" smtClean="0"/>
              <a:t>χωρα</a:t>
            </a:r>
            <a:r>
              <a:rPr lang="el-GR" baseline="0" dirty="0" smtClean="0"/>
              <a:t> </a:t>
            </a:r>
            <a:r>
              <a:rPr lang="el-GR" baseline="0" dirty="0" err="1" smtClean="0"/>
              <a:t>διαμονης</a:t>
            </a:r>
            <a:r>
              <a:rPr lang="el-GR" baseline="0" dirty="0" smtClean="0"/>
              <a:t> του. Αυτή </a:t>
            </a:r>
            <a:r>
              <a:rPr lang="el-GR" baseline="0" dirty="0" err="1" smtClean="0"/>
              <a:t>μετακινηση</a:t>
            </a:r>
            <a:r>
              <a:rPr lang="el-GR" baseline="0" dirty="0" smtClean="0"/>
              <a:t> </a:t>
            </a:r>
            <a:r>
              <a:rPr lang="el-GR" baseline="0" dirty="0" err="1" smtClean="0"/>
              <a:t>προυποθετει</a:t>
            </a:r>
            <a:r>
              <a:rPr lang="el-GR" baseline="0" dirty="0" smtClean="0"/>
              <a:t> </a:t>
            </a:r>
            <a:r>
              <a:rPr lang="el-GR" baseline="0" dirty="0" err="1" smtClean="0"/>
              <a:t>βεβαια</a:t>
            </a:r>
            <a:r>
              <a:rPr lang="el-GR" baseline="0" dirty="0" smtClean="0"/>
              <a:t> ότι τα 2 </a:t>
            </a:r>
            <a:r>
              <a:rPr lang="el-GR" baseline="0" dirty="0" err="1" smtClean="0"/>
              <a:t>ιδρυματα</a:t>
            </a:r>
            <a:r>
              <a:rPr lang="el-GR" baseline="0" dirty="0" smtClean="0"/>
              <a:t> </a:t>
            </a:r>
            <a:r>
              <a:rPr lang="el-GR" baseline="0" dirty="0" err="1" smtClean="0"/>
              <a:t>εχουν</a:t>
            </a:r>
            <a:r>
              <a:rPr lang="el-GR" baseline="0" dirty="0" smtClean="0"/>
              <a:t> </a:t>
            </a:r>
            <a:r>
              <a:rPr lang="el-GR" baseline="0" dirty="0" err="1" smtClean="0"/>
              <a:t>ερθει</a:t>
            </a:r>
            <a:r>
              <a:rPr lang="el-GR" baseline="0" dirty="0" smtClean="0"/>
              <a:t> σε </a:t>
            </a:r>
            <a:r>
              <a:rPr lang="el-GR" baseline="0" dirty="0" err="1" smtClean="0"/>
              <a:t>επικοινωνια</a:t>
            </a:r>
            <a:r>
              <a:rPr lang="el-GR" baseline="0" dirty="0" smtClean="0"/>
              <a:t> πριν την </a:t>
            </a:r>
            <a:r>
              <a:rPr lang="el-GR" baseline="0" dirty="0" err="1" smtClean="0"/>
              <a:t>ολοκληρωσης</a:t>
            </a:r>
            <a:r>
              <a:rPr lang="el-GR" baseline="0" dirty="0" smtClean="0"/>
              <a:t> της εν </a:t>
            </a:r>
            <a:r>
              <a:rPr lang="el-GR" baseline="0" dirty="0" err="1" smtClean="0"/>
              <a:t>λογω</a:t>
            </a:r>
            <a:r>
              <a:rPr lang="el-GR" baseline="0" dirty="0" smtClean="0"/>
              <a:t> </a:t>
            </a:r>
            <a:r>
              <a:rPr lang="el-GR" baseline="0" dirty="0" err="1" smtClean="0"/>
              <a:t>κινητικοτητας</a:t>
            </a:r>
            <a:r>
              <a:rPr lang="el-GR" baseline="0" dirty="0" smtClean="0"/>
              <a:t> και ότι ο </a:t>
            </a:r>
            <a:r>
              <a:rPr lang="el-GR" baseline="0" dirty="0" err="1" smtClean="0"/>
              <a:t>φοιτητης</a:t>
            </a:r>
            <a:r>
              <a:rPr lang="el-GR" baseline="0" dirty="0" smtClean="0"/>
              <a:t> η </a:t>
            </a:r>
            <a:r>
              <a:rPr lang="el-GR" baseline="0" dirty="0" err="1" smtClean="0"/>
              <a:t>φποιτητρια</a:t>
            </a:r>
            <a:r>
              <a:rPr lang="el-GR" baseline="0" dirty="0" smtClean="0"/>
              <a:t> θα </a:t>
            </a:r>
            <a:r>
              <a:rPr lang="el-GR" baseline="0" dirty="0" err="1" smtClean="0"/>
              <a:t>εχει</a:t>
            </a:r>
            <a:r>
              <a:rPr lang="el-GR" baseline="0" dirty="0" smtClean="0"/>
              <a:t> την </a:t>
            </a:r>
            <a:r>
              <a:rPr lang="el-GR" baseline="0" dirty="0" err="1" smtClean="0"/>
              <a:t>ευκαιρια</a:t>
            </a:r>
            <a:r>
              <a:rPr lang="el-GR" baseline="0" dirty="0" smtClean="0"/>
              <a:t> να </a:t>
            </a:r>
            <a:r>
              <a:rPr lang="el-GR" baseline="0" dirty="0" err="1" smtClean="0"/>
              <a:t>παακολουησει</a:t>
            </a:r>
            <a:r>
              <a:rPr lang="el-GR" baseline="0" dirty="0" smtClean="0"/>
              <a:t> το </a:t>
            </a:r>
            <a:r>
              <a:rPr lang="el-GR" baseline="0" dirty="0" err="1" smtClean="0"/>
              <a:t>θπολοιπο</a:t>
            </a:r>
            <a:r>
              <a:rPr lang="el-GR" baseline="0" dirty="0" smtClean="0"/>
              <a:t> των </a:t>
            </a:r>
            <a:r>
              <a:rPr lang="el-GR" baseline="0" dirty="0" err="1" smtClean="0"/>
              <a:t>σπουδων</a:t>
            </a:r>
            <a:r>
              <a:rPr lang="el-GR" baseline="0" dirty="0" smtClean="0"/>
              <a:t> </a:t>
            </a:r>
            <a:r>
              <a:rPr lang="el-GR" baseline="0" dirty="0" err="1" smtClean="0"/>
              <a:t>διαδυκτιακα</a:t>
            </a:r>
            <a:r>
              <a:rPr lang="el-GR" baseline="0" dirty="0" smtClean="0"/>
              <a:t>.  Και στην περιπτωση ΤΟΥ </a:t>
            </a:r>
            <a:r>
              <a:rPr lang="el-GR" baseline="0" dirty="0" err="1" smtClean="0"/>
              <a:t>Μεικτου</a:t>
            </a:r>
            <a:r>
              <a:rPr lang="el-GR" baseline="0" dirty="0" smtClean="0"/>
              <a:t> </a:t>
            </a:r>
            <a:r>
              <a:rPr lang="el-GR" baseline="0" dirty="0" err="1" smtClean="0"/>
              <a:t>Ενατικου</a:t>
            </a:r>
            <a:r>
              <a:rPr lang="el-GR" baseline="0" dirty="0" smtClean="0"/>
              <a:t> </a:t>
            </a:r>
            <a:r>
              <a:rPr lang="el-GR" baseline="0" dirty="0" err="1" smtClean="0"/>
              <a:t>Προγραμμτος</a:t>
            </a:r>
            <a:r>
              <a:rPr lang="el-GR" baseline="0" dirty="0" smtClean="0"/>
              <a:t> μια </a:t>
            </a:r>
            <a:r>
              <a:rPr lang="el-GR" baseline="0" dirty="0" err="1" smtClean="0"/>
              <a:t>φοιτητρια</a:t>
            </a:r>
            <a:r>
              <a:rPr lang="el-GR" baseline="0" dirty="0" smtClean="0"/>
              <a:t> </a:t>
            </a:r>
            <a:r>
              <a:rPr lang="el-GR" baseline="0" dirty="0" err="1" smtClean="0"/>
              <a:t>επικσεπτεται</a:t>
            </a:r>
            <a:r>
              <a:rPr lang="el-GR" baseline="0" dirty="0" smtClean="0"/>
              <a:t> το </a:t>
            </a:r>
            <a:r>
              <a:rPr lang="el-GR" baseline="0" dirty="0" err="1" smtClean="0"/>
              <a:t>ιδρυμα</a:t>
            </a:r>
            <a:r>
              <a:rPr lang="el-GR" baseline="0" dirty="0" smtClean="0"/>
              <a:t> </a:t>
            </a:r>
            <a:r>
              <a:rPr lang="el-GR" baseline="0" dirty="0" err="1" smtClean="0"/>
              <a:t>φιλοξενιας</a:t>
            </a:r>
            <a:r>
              <a:rPr lang="el-GR" baseline="0" dirty="0" smtClean="0"/>
              <a:t> για να </a:t>
            </a:r>
            <a:r>
              <a:rPr lang="el-GR" baseline="0" dirty="0" err="1" smtClean="0"/>
              <a:t>λαβει</a:t>
            </a:r>
            <a:r>
              <a:rPr lang="el-GR" baseline="0" dirty="0" smtClean="0"/>
              <a:t> </a:t>
            </a:r>
            <a:r>
              <a:rPr lang="el-GR" baseline="0" dirty="0" err="1" smtClean="0"/>
              <a:t>μερος</a:t>
            </a:r>
            <a:r>
              <a:rPr lang="el-GR" baseline="0" dirty="0" smtClean="0"/>
              <a:t> σε </a:t>
            </a:r>
            <a:r>
              <a:rPr lang="en-GB" baseline="0" dirty="0" smtClean="0"/>
              <a:t>BIP </a:t>
            </a:r>
            <a:r>
              <a:rPr lang="el-GR" baseline="0" dirty="0" smtClean="0"/>
              <a:t>διάρκειας 2 εβδομάδων.  Η </a:t>
            </a:r>
            <a:r>
              <a:rPr lang="el-GR" baseline="0" dirty="0" err="1" smtClean="0"/>
              <a:t>φοιτητρια</a:t>
            </a:r>
            <a:r>
              <a:rPr lang="el-GR" baseline="0" dirty="0" smtClean="0"/>
              <a:t> πριν κατά η </a:t>
            </a:r>
            <a:r>
              <a:rPr lang="el-GR" baseline="0" dirty="0" err="1" smtClean="0"/>
              <a:t>διάρκια</a:t>
            </a:r>
            <a:r>
              <a:rPr lang="el-GR" baseline="0" dirty="0" smtClean="0"/>
              <a:t> του </a:t>
            </a:r>
            <a:r>
              <a:rPr lang="en-GB" baseline="0" dirty="0" smtClean="0"/>
              <a:t>BIP </a:t>
            </a:r>
            <a:r>
              <a:rPr lang="el-GR" baseline="0" dirty="0" smtClean="0"/>
              <a:t>η και μετά </a:t>
            </a:r>
            <a:r>
              <a:rPr lang="el-GR" baseline="0" dirty="0" err="1" smtClean="0"/>
              <a:t>αναμενεταιοτι</a:t>
            </a:r>
            <a:r>
              <a:rPr lang="el-GR" baseline="0" dirty="0" smtClean="0"/>
              <a:t> θα </a:t>
            </a:r>
            <a:r>
              <a:rPr lang="el-GR" baseline="0" dirty="0" err="1" smtClean="0"/>
              <a:t>συνεργαζεται</a:t>
            </a:r>
            <a:r>
              <a:rPr lang="el-GR" baseline="0" dirty="0" smtClean="0"/>
              <a:t> </a:t>
            </a:r>
            <a:r>
              <a:rPr lang="el-GR" baseline="0" dirty="0" err="1" smtClean="0"/>
              <a:t>διαδυκτικά</a:t>
            </a:r>
            <a:r>
              <a:rPr lang="el-GR" baseline="0" dirty="0" smtClean="0"/>
              <a:t> από τη </a:t>
            </a:r>
            <a:r>
              <a:rPr lang="el-GR" baseline="0" dirty="0" err="1" smtClean="0"/>
              <a:t>χωρα</a:t>
            </a:r>
            <a:r>
              <a:rPr lang="el-GR" baseline="0" dirty="0" smtClean="0"/>
              <a:t> διαμονής της με τους </a:t>
            </a:r>
            <a:r>
              <a:rPr lang="el-GR" baseline="0" dirty="0" err="1" smtClean="0"/>
              <a:t>διδασκοντες</a:t>
            </a:r>
            <a:r>
              <a:rPr lang="el-GR" baseline="0" dirty="0" smtClean="0"/>
              <a:t> και </a:t>
            </a:r>
            <a:r>
              <a:rPr lang="el-GR" baseline="0" dirty="0" err="1" smtClean="0"/>
              <a:t>συμμετεχοντες</a:t>
            </a:r>
            <a:r>
              <a:rPr lang="el-GR" baseline="0" dirty="0" smtClean="0"/>
              <a:t> με </a:t>
            </a:r>
            <a:r>
              <a:rPr lang="el-GR" baseline="0" dirty="0" err="1" smtClean="0"/>
              <a:t>στοχο</a:t>
            </a:r>
            <a:r>
              <a:rPr lang="el-GR" baseline="0" dirty="0" smtClean="0"/>
              <a:t> την </a:t>
            </a:r>
            <a:r>
              <a:rPr lang="el-GR" baseline="0" dirty="0" err="1" smtClean="0"/>
              <a:t>επιτυχη</a:t>
            </a:r>
            <a:r>
              <a:rPr lang="el-GR" baseline="0" dirty="0" smtClean="0"/>
              <a:t> </a:t>
            </a:r>
            <a:r>
              <a:rPr lang="el-GR" baseline="0" dirty="0" err="1" smtClean="0"/>
              <a:t>υλοποιησης</a:t>
            </a:r>
            <a:r>
              <a:rPr lang="el-GR" baseline="0" dirty="0" smtClean="0"/>
              <a:t> του </a:t>
            </a:r>
            <a:r>
              <a:rPr lang="el-GR" baseline="0" dirty="0" err="1" smtClean="0"/>
              <a:t>προγραμματος</a:t>
            </a:r>
            <a:r>
              <a:rPr lang="el-GR" baseline="0" dirty="0" smtClean="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18</a:t>
            </a:fld>
            <a:endParaRPr lang="en-GB"/>
          </a:p>
        </p:txBody>
      </p:sp>
    </p:spTree>
    <p:extLst>
      <p:ext uri="{BB962C8B-B14F-4D97-AF65-F5344CB8AC3E}">
        <p14:creationId xmlns:p14="http://schemas.microsoft.com/office/powerpoint/2010/main" val="194158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Με τον </a:t>
            </a:r>
            <a:r>
              <a:rPr lang="el-GR" dirty="0" err="1" smtClean="0"/>
              <a:t>ιδιο</a:t>
            </a:r>
            <a:r>
              <a:rPr lang="el-GR" dirty="0" smtClean="0"/>
              <a:t> </a:t>
            </a:r>
            <a:r>
              <a:rPr lang="el-GR" dirty="0" err="1" smtClean="0"/>
              <a:t>τροπο</a:t>
            </a:r>
            <a:r>
              <a:rPr lang="el-GR" baseline="0" dirty="0" smtClean="0"/>
              <a:t> και στις </a:t>
            </a:r>
            <a:r>
              <a:rPr lang="el-GR" baseline="0" dirty="0" err="1" smtClean="0"/>
              <a:t>περιπτωσειε</a:t>
            </a:r>
            <a:r>
              <a:rPr lang="el-GR" baseline="0" dirty="0" smtClean="0"/>
              <a:t> </a:t>
            </a:r>
            <a:r>
              <a:rPr lang="el-GR" baseline="0" dirty="0" err="1" smtClean="0"/>
              <a:t>μεικτων</a:t>
            </a:r>
            <a:r>
              <a:rPr lang="el-GR" baseline="0" dirty="0" smtClean="0"/>
              <a:t> </a:t>
            </a:r>
            <a:r>
              <a:rPr lang="el-GR" baseline="0" dirty="0" err="1" smtClean="0"/>
              <a:t>κινητικοτηων</a:t>
            </a:r>
            <a:r>
              <a:rPr lang="el-GR" baseline="0" dirty="0" smtClean="0"/>
              <a:t> για </a:t>
            </a:r>
            <a:r>
              <a:rPr lang="el-GR" baseline="0" dirty="0" err="1" smtClean="0"/>
              <a:t>τοποθετησεις</a:t>
            </a:r>
            <a:r>
              <a:rPr lang="el-GR" baseline="0" dirty="0" smtClean="0"/>
              <a:t>,  </a:t>
            </a:r>
            <a:r>
              <a:rPr lang="el-GR" baseline="0" dirty="0" err="1" smtClean="0"/>
              <a:t>ενας</a:t>
            </a:r>
            <a:r>
              <a:rPr lang="el-GR" baseline="0" dirty="0" smtClean="0"/>
              <a:t> </a:t>
            </a:r>
            <a:r>
              <a:rPr lang="el-GR" baseline="0" dirty="0" err="1" smtClean="0"/>
              <a:t>φοιτητηης</a:t>
            </a:r>
            <a:r>
              <a:rPr lang="el-GR" baseline="0" dirty="0" smtClean="0"/>
              <a:t> </a:t>
            </a:r>
            <a:r>
              <a:rPr lang="el-GR" baseline="0" dirty="0" err="1" smtClean="0"/>
              <a:t>επισκεπτεται</a:t>
            </a:r>
            <a:r>
              <a:rPr lang="el-GR" baseline="0" dirty="0" smtClean="0"/>
              <a:t> με </a:t>
            </a:r>
            <a:r>
              <a:rPr lang="el-GR" baseline="0" dirty="0" err="1" smtClean="0"/>
              <a:t>φυσικη</a:t>
            </a:r>
            <a:r>
              <a:rPr lang="el-GR" baseline="0" dirty="0" smtClean="0"/>
              <a:t> </a:t>
            </a:r>
            <a:r>
              <a:rPr lang="el-GR" baseline="0" dirty="0" err="1" smtClean="0"/>
              <a:t>παρουσια</a:t>
            </a:r>
            <a:r>
              <a:rPr lang="el-GR" baseline="0" dirty="0" smtClean="0"/>
              <a:t> τον </a:t>
            </a:r>
            <a:r>
              <a:rPr lang="el-GR" baseline="0" dirty="0" err="1" smtClean="0"/>
              <a:t>οργανσιμο</a:t>
            </a:r>
            <a:r>
              <a:rPr lang="el-GR" baseline="0" dirty="0" smtClean="0"/>
              <a:t> </a:t>
            </a:r>
            <a:r>
              <a:rPr lang="el-GR" baseline="0" dirty="0" err="1" smtClean="0"/>
              <a:t>φιλοξενιας</a:t>
            </a:r>
            <a:r>
              <a:rPr lang="el-GR" baseline="0" dirty="0" smtClean="0"/>
              <a:t> </a:t>
            </a:r>
            <a:r>
              <a:rPr lang="el-GR" baseline="0" dirty="0" err="1" smtClean="0"/>
              <a:t>γιΑ</a:t>
            </a:r>
            <a:r>
              <a:rPr lang="el-GR" baseline="0" dirty="0" smtClean="0"/>
              <a:t> 2 </a:t>
            </a:r>
            <a:r>
              <a:rPr lang="el-GR" baseline="0" dirty="0" err="1" smtClean="0"/>
              <a:t>ΕΒΔΟΜΆΔΕς</a:t>
            </a:r>
            <a:r>
              <a:rPr lang="el-GR" baseline="0" dirty="0" smtClean="0"/>
              <a:t> ΓΙΑ μια </a:t>
            </a:r>
            <a:r>
              <a:rPr lang="el-GR" baseline="0" dirty="0" err="1" smtClean="0"/>
              <a:t>κινητικοτητα</a:t>
            </a:r>
            <a:r>
              <a:rPr lang="el-GR" baseline="0" dirty="0" smtClean="0"/>
              <a:t> που </a:t>
            </a:r>
            <a:r>
              <a:rPr lang="el-GR" baseline="0" dirty="0" err="1" smtClean="0"/>
              <a:t>εχει</a:t>
            </a:r>
            <a:r>
              <a:rPr lang="el-GR" baseline="0" dirty="0" smtClean="0"/>
              <a:t> </a:t>
            </a:r>
            <a:r>
              <a:rPr lang="el-GR" baseline="0" dirty="0" err="1" smtClean="0"/>
              <a:t>διαρκεια</a:t>
            </a:r>
            <a:r>
              <a:rPr lang="el-GR" baseline="0" dirty="0" smtClean="0"/>
              <a:t> τριών </a:t>
            </a:r>
            <a:r>
              <a:rPr lang="el-GR" baseline="0" dirty="0" err="1" smtClean="0"/>
              <a:t>μηνων</a:t>
            </a:r>
            <a:r>
              <a:rPr lang="el-GR" baseline="0" dirty="0" smtClean="0"/>
              <a:t>. Στον </a:t>
            </a:r>
            <a:r>
              <a:rPr lang="el-GR" baseline="0" dirty="0" err="1" smtClean="0"/>
              <a:t>οδηγο</a:t>
            </a:r>
            <a:r>
              <a:rPr lang="el-GR" baseline="0" dirty="0" smtClean="0"/>
              <a:t> </a:t>
            </a:r>
            <a:r>
              <a:rPr lang="en-GB" baseline="0" dirty="0" smtClean="0"/>
              <a:t>Higher Education Mobility Handbook</a:t>
            </a:r>
            <a:r>
              <a:rPr lang="el-GR" baseline="0" dirty="0" smtClean="0"/>
              <a:t>, </a:t>
            </a:r>
            <a:r>
              <a:rPr lang="el-GR" baseline="0" dirty="0" err="1" smtClean="0"/>
              <a:t>επισης</a:t>
            </a:r>
            <a:r>
              <a:rPr lang="el-GR" baseline="0" dirty="0" smtClean="0"/>
              <a:t> </a:t>
            </a:r>
            <a:r>
              <a:rPr lang="el-GR" baseline="0" dirty="0" err="1" smtClean="0"/>
              <a:t>ναδτημένος</a:t>
            </a:r>
            <a:r>
              <a:rPr lang="el-GR" baseline="0" dirty="0" smtClean="0"/>
              <a:t> στη </a:t>
            </a:r>
            <a:r>
              <a:rPr lang="el-GR" baseline="0" dirty="0" err="1" smtClean="0"/>
              <a:t>Διαχειριση</a:t>
            </a:r>
            <a:r>
              <a:rPr lang="el-GR" baseline="0" dirty="0" smtClean="0"/>
              <a:t> Σχεδίων </a:t>
            </a:r>
            <a:r>
              <a:rPr lang="en-GB" baseline="0" dirty="0" smtClean="0"/>
              <a:t> </a:t>
            </a:r>
            <a:r>
              <a:rPr lang="el-GR" baseline="0" dirty="0" err="1" smtClean="0"/>
              <a:t>γινεται</a:t>
            </a:r>
            <a:r>
              <a:rPr lang="el-GR" baseline="0" dirty="0" smtClean="0"/>
              <a:t> αναφορά σε </a:t>
            </a:r>
            <a:r>
              <a:rPr lang="el-GR" baseline="0" dirty="0" err="1" smtClean="0"/>
              <a:t>παραδειγματα</a:t>
            </a:r>
            <a:r>
              <a:rPr lang="el-GR" baseline="0" dirty="0" smtClean="0"/>
              <a:t> </a:t>
            </a:r>
            <a:r>
              <a:rPr lang="el-GR" baseline="0" dirty="0" err="1" smtClean="0"/>
              <a:t>ποιοτικης</a:t>
            </a:r>
            <a:r>
              <a:rPr lang="el-GR" baseline="0" dirty="0" smtClean="0"/>
              <a:t> κατάρτισης και </a:t>
            </a:r>
            <a:r>
              <a:rPr lang="el-GR" baseline="0" dirty="0" err="1" smtClean="0"/>
              <a:t>υλοποιησης</a:t>
            </a:r>
            <a:r>
              <a:rPr lang="el-GR" baseline="0" dirty="0" smtClean="0"/>
              <a:t> </a:t>
            </a:r>
            <a:r>
              <a:rPr lang="el-GR" baseline="0" dirty="0" err="1" smtClean="0"/>
              <a:t>μεικτων</a:t>
            </a:r>
            <a:r>
              <a:rPr lang="el-GR" baseline="0" dirty="0" smtClean="0"/>
              <a:t> </a:t>
            </a:r>
            <a:r>
              <a:rPr lang="el-GR" baseline="0" dirty="0" err="1" smtClean="0"/>
              <a:t>κινητικοτηων</a:t>
            </a:r>
            <a:r>
              <a:rPr lang="el-GR" baseline="0" dirty="0" smtClean="0"/>
              <a:t> για </a:t>
            </a:r>
            <a:r>
              <a:rPr lang="el-GR" baseline="0" dirty="0" err="1" smtClean="0"/>
              <a:t>οσους</a:t>
            </a:r>
            <a:r>
              <a:rPr lang="el-GR" baseline="0" dirty="0" smtClean="0"/>
              <a:t> </a:t>
            </a:r>
            <a:r>
              <a:rPr lang="el-GR" baseline="0" dirty="0" err="1" smtClean="0"/>
              <a:t>ενδιαφερονται</a:t>
            </a:r>
            <a:r>
              <a:rPr lang="el-GR" baseline="0" dirty="0" smtClean="0"/>
              <a:t> να </a:t>
            </a:r>
            <a:r>
              <a:rPr lang="el-GR" baseline="0" dirty="0" err="1" smtClean="0"/>
              <a:t>εμβαθυνουν</a:t>
            </a:r>
            <a:r>
              <a:rPr lang="el-GR" baseline="0" dirty="0" smtClean="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19</a:t>
            </a:fld>
            <a:endParaRPr lang="en-GB"/>
          </a:p>
        </p:txBody>
      </p:sp>
    </p:spTree>
    <p:extLst>
      <p:ext uri="{BB962C8B-B14F-4D97-AF65-F5344CB8AC3E}">
        <p14:creationId xmlns:p14="http://schemas.microsoft.com/office/powerpoint/2010/main" val="175635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a:t>
            </a:r>
            <a:r>
              <a:rPr lang="el-GR" dirty="0" err="1" smtClean="0"/>
              <a:t>μεικτη</a:t>
            </a:r>
            <a:r>
              <a:rPr lang="el-GR" dirty="0" smtClean="0"/>
              <a:t> </a:t>
            </a:r>
            <a:r>
              <a:rPr lang="el-GR" dirty="0" err="1" smtClean="0"/>
              <a:t>κινητικοτητα</a:t>
            </a:r>
            <a:r>
              <a:rPr lang="el-GR" dirty="0" smtClean="0"/>
              <a:t> είναι</a:t>
            </a:r>
            <a:r>
              <a:rPr lang="el-GR" baseline="0" dirty="0" smtClean="0"/>
              <a:t> </a:t>
            </a:r>
            <a:r>
              <a:rPr lang="el-GR" baseline="0" dirty="0" err="1" smtClean="0"/>
              <a:t>ισως</a:t>
            </a:r>
            <a:r>
              <a:rPr lang="el-GR" baseline="0" dirty="0" smtClean="0"/>
              <a:t> και το </a:t>
            </a:r>
            <a:r>
              <a:rPr lang="el-GR" baseline="0" dirty="0" err="1" smtClean="0"/>
              <a:t>καλυτερο</a:t>
            </a:r>
            <a:r>
              <a:rPr lang="el-GR" baseline="0" dirty="0" smtClean="0"/>
              <a:t> </a:t>
            </a:r>
            <a:r>
              <a:rPr lang="el-GR" baseline="0" dirty="0" err="1" smtClean="0"/>
              <a:t>παραδειγμα</a:t>
            </a:r>
            <a:r>
              <a:rPr lang="el-GR" baseline="0" dirty="0" smtClean="0"/>
              <a:t> για το πώς </a:t>
            </a:r>
            <a:r>
              <a:rPr lang="el-GR" baseline="0" dirty="0" err="1" smtClean="0"/>
              <a:t>μπορουν</a:t>
            </a:r>
            <a:r>
              <a:rPr lang="el-GR" baseline="0" dirty="0" smtClean="0"/>
              <a:t> τα </a:t>
            </a:r>
            <a:r>
              <a:rPr lang="el-GR" baseline="0" dirty="0" err="1" smtClean="0"/>
              <a:t>ιδτυματα</a:t>
            </a:r>
            <a:r>
              <a:rPr lang="el-GR" baseline="0" dirty="0" smtClean="0"/>
              <a:t> να </a:t>
            </a:r>
            <a:r>
              <a:rPr lang="el-GR" baseline="0" dirty="0" err="1" smtClean="0"/>
              <a:t>συμπεριλαβουν</a:t>
            </a:r>
            <a:r>
              <a:rPr lang="el-GR" baseline="0" dirty="0" smtClean="0"/>
              <a:t> ατομα με </a:t>
            </a:r>
            <a:r>
              <a:rPr lang="el-GR" baseline="0" dirty="0" err="1" smtClean="0"/>
              <a:t>αναπηρια</a:t>
            </a:r>
            <a:r>
              <a:rPr lang="el-GR" baseline="0" dirty="0" smtClean="0"/>
              <a:t> ή </a:t>
            </a:r>
            <a:r>
              <a:rPr lang="el-GR" baseline="0" dirty="0" err="1" smtClean="0"/>
              <a:t>άτομαι</a:t>
            </a:r>
            <a:r>
              <a:rPr lang="el-GR" baseline="0" dirty="0" smtClean="0"/>
              <a:t> που </a:t>
            </a:r>
            <a:r>
              <a:rPr lang="el-GR" baseline="0" dirty="0" err="1" smtClean="0"/>
              <a:t>εμιμπτουν</a:t>
            </a:r>
            <a:r>
              <a:rPr lang="el-GR" baseline="0" dirty="0" smtClean="0"/>
              <a:t> στην </a:t>
            </a:r>
            <a:r>
              <a:rPr lang="el-GR" baseline="0" dirty="0" err="1" smtClean="0"/>
              <a:t>κατηγορια</a:t>
            </a:r>
            <a:r>
              <a:rPr lang="el-GR" baseline="0" dirty="0" smtClean="0"/>
              <a:t> </a:t>
            </a:r>
            <a:r>
              <a:rPr lang="el-GR" baseline="0" dirty="0" err="1" smtClean="0"/>
              <a:t>λιγοτερες</a:t>
            </a:r>
            <a:r>
              <a:rPr lang="el-GR" baseline="0" dirty="0" smtClean="0"/>
              <a:t> </a:t>
            </a:r>
            <a:r>
              <a:rPr lang="el-GR" baseline="0" dirty="0" err="1" smtClean="0"/>
              <a:t>ευκαιριες</a:t>
            </a:r>
            <a:r>
              <a:rPr lang="el-GR" baseline="0" dirty="0" smtClean="0"/>
              <a:t> σε </a:t>
            </a:r>
            <a:r>
              <a:rPr lang="el-GR" baseline="0" dirty="0" err="1" smtClean="0"/>
              <a:t>περιοδους</a:t>
            </a:r>
            <a:r>
              <a:rPr lang="el-GR" baseline="0" dirty="0" smtClean="0"/>
              <a:t> </a:t>
            </a:r>
            <a:r>
              <a:rPr lang="el-GR" baseline="0" dirty="0" err="1" smtClean="0"/>
              <a:t>κινητικοτιητας</a:t>
            </a:r>
            <a:r>
              <a:rPr lang="el-GR" baseline="0" dirty="0" smtClean="0"/>
              <a:t> . Πέραν των </a:t>
            </a:r>
            <a:r>
              <a:rPr lang="el-GR" baseline="0" dirty="0" err="1" smtClean="0"/>
              <a:t>ατομων</a:t>
            </a:r>
            <a:r>
              <a:rPr lang="el-GR" baseline="0" dirty="0" smtClean="0"/>
              <a:t> με </a:t>
            </a:r>
            <a:r>
              <a:rPr lang="el-GR" baseline="0" dirty="0" err="1" smtClean="0"/>
              <a:t>αναπηρια</a:t>
            </a:r>
            <a:r>
              <a:rPr lang="el-GR" baseline="0" dirty="0" smtClean="0"/>
              <a:t> ή και </a:t>
            </a:r>
            <a:r>
              <a:rPr lang="el-GR" baseline="0" dirty="0" err="1" smtClean="0"/>
              <a:t>αυτων</a:t>
            </a:r>
            <a:r>
              <a:rPr lang="el-GR" baseline="0" dirty="0" smtClean="0"/>
              <a:t> που </a:t>
            </a:r>
            <a:r>
              <a:rPr lang="el-GR" baseline="0" dirty="0" err="1" smtClean="0"/>
              <a:t>εμιμπτουν</a:t>
            </a:r>
            <a:r>
              <a:rPr lang="el-GR" baseline="0" dirty="0" smtClean="0"/>
              <a:t> στην κατηγορία λιγότερες ευκαιρίες στις </a:t>
            </a:r>
            <a:r>
              <a:rPr lang="el-GR" baseline="0" dirty="0" err="1" smtClean="0"/>
              <a:t>περιπτωσεις</a:t>
            </a:r>
            <a:r>
              <a:rPr lang="el-GR" baseline="0" dirty="0" smtClean="0"/>
              <a:t> </a:t>
            </a:r>
            <a:r>
              <a:rPr lang="el-GR" baseline="0" dirty="0" err="1" smtClean="0"/>
              <a:t>φοιτητων</a:t>
            </a:r>
            <a:r>
              <a:rPr lang="el-GR" baseline="0" dirty="0" smtClean="0"/>
              <a:t> </a:t>
            </a:r>
            <a:r>
              <a:rPr lang="el-GR" baseline="0" dirty="0" err="1" smtClean="0"/>
              <a:t>Τριτων</a:t>
            </a:r>
            <a:r>
              <a:rPr lang="el-GR" baseline="0" dirty="0" smtClean="0"/>
              <a:t> </a:t>
            </a:r>
            <a:r>
              <a:rPr lang="el-GR" baseline="0" dirty="0" err="1" smtClean="0"/>
              <a:t>χωρων</a:t>
            </a:r>
            <a:r>
              <a:rPr lang="el-GR" baseline="0" dirty="0" smtClean="0"/>
              <a:t>  που συμμετέχουν στην </a:t>
            </a:r>
            <a:r>
              <a:rPr lang="el-GR" baseline="0" dirty="0" err="1" smtClean="0"/>
              <a:t>κινητικοτητα</a:t>
            </a:r>
            <a:r>
              <a:rPr lang="el-GR" baseline="0" dirty="0" smtClean="0"/>
              <a:t> ΚΑΙ </a:t>
            </a:r>
            <a:r>
              <a:rPr lang="el-GR" baseline="0" dirty="0" err="1" smtClean="0"/>
              <a:t>αντιμετωπιζουν</a:t>
            </a:r>
            <a:r>
              <a:rPr lang="el-GR" baseline="0" dirty="0" smtClean="0"/>
              <a:t> </a:t>
            </a:r>
            <a:r>
              <a:rPr lang="el-GR" baseline="0" dirty="0" err="1" smtClean="0"/>
              <a:t>προβληματα</a:t>
            </a:r>
            <a:r>
              <a:rPr lang="el-GR" baseline="0" dirty="0" smtClean="0"/>
              <a:t> με τη </a:t>
            </a:r>
            <a:r>
              <a:rPr lang="el-GR" baseline="0" dirty="0" err="1" smtClean="0"/>
              <a:t>αδεια</a:t>
            </a:r>
            <a:r>
              <a:rPr lang="el-GR" baseline="0" dirty="0" smtClean="0"/>
              <a:t>/</a:t>
            </a:r>
            <a:r>
              <a:rPr lang="el-GR" baseline="0" dirty="0" err="1" smtClean="0"/>
              <a:t>θεωρηση</a:t>
            </a:r>
            <a:r>
              <a:rPr lang="el-GR" baseline="0" dirty="0" smtClean="0"/>
              <a:t> </a:t>
            </a:r>
            <a:r>
              <a:rPr lang="el-GR" baseline="0" dirty="0" err="1" smtClean="0"/>
              <a:t>εισοδου</a:t>
            </a:r>
            <a:r>
              <a:rPr lang="el-GR" baseline="0" dirty="0" smtClean="0"/>
              <a:t> η </a:t>
            </a:r>
            <a:r>
              <a:rPr lang="el-GR" baseline="0" dirty="0" err="1" smtClean="0"/>
              <a:t>μεικτη</a:t>
            </a:r>
            <a:r>
              <a:rPr lang="el-GR" baseline="0" dirty="0" smtClean="0"/>
              <a:t> </a:t>
            </a:r>
            <a:r>
              <a:rPr lang="el-GR" baseline="0" dirty="0" err="1" smtClean="0"/>
              <a:t>κινητικοτητα</a:t>
            </a:r>
            <a:r>
              <a:rPr lang="el-GR" baseline="0" dirty="0" smtClean="0"/>
              <a:t> </a:t>
            </a:r>
            <a:r>
              <a:rPr lang="el-GR" baseline="0" dirty="0" err="1" smtClean="0"/>
              <a:t>μπορει</a:t>
            </a:r>
            <a:r>
              <a:rPr lang="el-GR" baseline="0" dirty="0" smtClean="0"/>
              <a:t> να </a:t>
            </a:r>
            <a:r>
              <a:rPr lang="el-GR" baseline="0" dirty="0" err="1" smtClean="0"/>
              <a:t>βοηθησει</a:t>
            </a:r>
            <a:r>
              <a:rPr lang="el-GR" baseline="0" dirty="0" smtClean="0"/>
              <a:t> </a:t>
            </a:r>
            <a:r>
              <a:rPr lang="el-GR" baseline="0" dirty="0" err="1" smtClean="0"/>
              <a:t>καθοτι</a:t>
            </a:r>
            <a:r>
              <a:rPr lang="el-GR" baseline="0" dirty="0" smtClean="0"/>
              <a:t> τους επιτρέπει να </a:t>
            </a:r>
            <a:r>
              <a:rPr lang="el-GR" baseline="0" dirty="0" err="1" smtClean="0"/>
              <a:t>συμπληρωσουν</a:t>
            </a:r>
            <a:r>
              <a:rPr lang="el-GR" baseline="0" dirty="0" smtClean="0"/>
              <a:t> την ελάχιστη διάρκεια των 2 </a:t>
            </a:r>
            <a:r>
              <a:rPr lang="el-GR" baseline="0" dirty="0" err="1" smtClean="0"/>
              <a:t>μηνων</a:t>
            </a:r>
            <a:r>
              <a:rPr lang="el-GR" baseline="0" dirty="0" smtClean="0"/>
              <a:t> με </a:t>
            </a:r>
            <a:r>
              <a:rPr lang="el-GR" baseline="0" dirty="0" err="1" smtClean="0"/>
              <a:t>φθσικη</a:t>
            </a:r>
            <a:r>
              <a:rPr lang="el-GR" baseline="0" dirty="0" smtClean="0"/>
              <a:t> </a:t>
            </a:r>
            <a:r>
              <a:rPr lang="el-GR" baseline="0" dirty="0" err="1" smtClean="0"/>
              <a:t>παρουσια</a:t>
            </a:r>
            <a:r>
              <a:rPr lang="el-GR" baseline="0" dirty="0" smtClean="0"/>
              <a:t> ενώ η </a:t>
            </a:r>
            <a:r>
              <a:rPr lang="el-GR" baseline="0" dirty="0" err="1" smtClean="0"/>
              <a:t>υπολοιπι</a:t>
            </a:r>
            <a:r>
              <a:rPr lang="el-GR" baseline="0" dirty="0" smtClean="0"/>
              <a:t> </a:t>
            </a:r>
            <a:r>
              <a:rPr lang="el-GR" baseline="0" dirty="0" err="1" smtClean="0"/>
              <a:t>περιοδος</a:t>
            </a:r>
            <a:r>
              <a:rPr lang="el-GR" baseline="0" dirty="0" smtClean="0"/>
              <a:t> </a:t>
            </a:r>
            <a:r>
              <a:rPr lang="el-GR" baseline="0" dirty="0" err="1" smtClean="0"/>
              <a:t>μπορει</a:t>
            </a:r>
            <a:r>
              <a:rPr lang="el-GR" baseline="0" dirty="0" smtClean="0"/>
              <a:t> να </a:t>
            </a:r>
            <a:r>
              <a:rPr lang="el-GR" baseline="0" dirty="0" err="1" smtClean="0"/>
              <a:t>ολοκληρωθει</a:t>
            </a:r>
            <a:r>
              <a:rPr lang="el-GR" baseline="0" dirty="0" smtClean="0"/>
              <a:t> </a:t>
            </a:r>
            <a:r>
              <a:rPr lang="el-GR" baseline="0" dirty="0" err="1" smtClean="0"/>
              <a:t>διδυκτικα</a:t>
            </a:r>
            <a:r>
              <a:rPr lang="el-GR" baseline="0" dirty="0" smtClean="0"/>
              <a:t> με την </a:t>
            </a:r>
            <a:r>
              <a:rPr lang="el-GR" baseline="0" dirty="0" err="1" smtClean="0"/>
              <a:t>επσιτροφη</a:t>
            </a:r>
            <a:r>
              <a:rPr lang="el-GR" baseline="0" dirty="0" smtClean="0"/>
              <a:t> τους στο </a:t>
            </a:r>
            <a:r>
              <a:rPr lang="el-GR" baseline="0" dirty="0" err="1" smtClean="0"/>
              <a:t>ιδρυμα</a:t>
            </a:r>
            <a:r>
              <a:rPr lang="el-GR" baseline="0" dirty="0" smtClean="0"/>
              <a:t> </a:t>
            </a:r>
            <a:r>
              <a:rPr lang="el-GR" baseline="0" dirty="0" err="1" smtClean="0"/>
              <a:t>αποστολης</a:t>
            </a:r>
            <a:r>
              <a:rPr lang="el-GR" baseline="0" dirty="0" smtClean="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20</a:t>
            </a:fld>
            <a:endParaRPr lang="en-GB"/>
          </a:p>
        </p:txBody>
      </p:sp>
    </p:spTree>
    <p:extLst>
      <p:ext uri="{BB962C8B-B14F-4D97-AF65-F5344CB8AC3E}">
        <p14:creationId xmlns:p14="http://schemas.microsoft.com/office/powerpoint/2010/main" val="289253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Παραδείγματα </a:t>
            </a:r>
            <a:r>
              <a:rPr lang="el-GR" dirty="0" err="1" smtClean="0"/>
              <a:t>μεικτων</a:t>
            </a:r>
            <a:r>
              <a:rPr lang="el-GR" dirty="0" smtClean="0"/>
              <a:t> </a:t>
            </a:r>
            <a:r>
              <a:rPr lang="el-GR" dirty="0" err="1" smtClean="0"/>
              <a:t>κινητικοττων</a:t>
            </a:r>
            <a:r>
              <a:rPr lang="el-GR" dirty="0" smtClean="0"/>
              <a:t> </a:t>
            </a:r>
            <a:r>
              <a:rPr lang="el-GR" dirty="0" err="1" smtClean="0"/>
              <a:t>εχουν</a:t>
            </a:r>
            <a:r>
              <a:rPr lang="el-GR" baseline="0" dirty="0" smtClean="0"/>
              <a:t> </a:t>
            </a:r>
            <a:r>
              <a:rPr lang="el-GR" baseline="0" dirty="0" err="1" smtClean="0"/>
              <a:t>εφαρμογη</a:t>
            </a:r>
            <a:r>
              <a:rPr lang="el-GR" baseline="0" dirty="0" smtClean="0"/>
              <a:t> και στην </a:t>
            </a:r>
            <a:r>
              <a:rPr lang="el-GR" baseline="0" dirty="0" err="1" smtClean="0"/>
              <a:t>κινητικοτητα</a:t>
            </a:r>
            <a:r>
              <a:rPr lang="el-GR" baseline="0" dirty="0" smtClean="0"/>
              <a:t> </a:t>
            </a:r>
            <a:r>
              <a:rPr lang="el-GR" baseline="0" dirty="0" err="1" smtClean="0"/>
              <a:t>προωσπικου</a:t>
            </a:r>
            <a:r>
              <a:rPr lang="el-GR" baseline="0" dirty="0" smtClean="0"/>
              <a:t> – </a:t>
            </a:r>
            <a:r>
              <a:rPr lang="el-GR" baseline="0" dirty="0" err="1" smtClean="0"/>
              <a:t>οπου</a:t>
            </a:r>
            <a:r>
              <a:rPr lang="el-GR" baseline="0" dirty="0" smtClean="0"/>
              <a:t> για παράδειγμα </a:t>
            </a:r>
            <a:r>
              <a:rPr lang="el-GR" baseline="0" dirty="0" err="1" smtClean="0"/>
              <a:t>ενας</a:t>
            </a:r>
            <a:r>
              <a:rPr lang="el-GR" baseline="0" dirty="0" smtClean="0"/>
              <a:t> μέλος του </a:t>
            </a:r>
            <a:r>
              <a:rPr lang="el-GR" baseline="0" dirty="0" err="1" smtClean="0"/>
              <a:t>διδακτικου</a:t>
            </a:r>
            <a:r>
              <a:rPr lang="el-GR" baseline="0" dirty="0" smtClean="0"/>
              <a:t> </a:t>
            </a:r>
            <a:r>
              <a:rPr lang="el-GR" baseline="0" dirty="0" err="1" smtClean="0"/>
              <a:t>προσωπικου</a:t>
            </a:r>
            <a:r>
              <a:rPr lang="el-GR" baseline="0" dirty="0" smtClean="0"/>
              <a:t> </a:t>
            </a:r>
            <a:r>
              <a:rPr lang="el-GR" baseline="0" dirty="0" err="1" smtClean="0"/>
              <a:t>παραδιδει</a:t>
            </a:r>
            <a:r>
              <a:rPr lang="el-GR" baseline="0" dirty="0" smtClean="0"/>
              <a:t> με </a:t>
            </a:r>
            <a:r>
              <a:rPr lang="el-GR" baseline="0" dirty="0" err="1" smtClean="0"/>
              <a:t>φυσικη</a:t>
            </a:r>
            <a:r>
              <a:rPr lang="el-GR" baseline="0" dirty="0" smtClean="0"/>
              <a:t> </a:t>
            </a:r>
            <a:r>
              <a:rPr lang="el-GR" baseline="0" dirty="0" err="1" smtClean="0"/>
              <a:t>παρουσια</a:t>
            </a:r>
            <a:r>
              <a:rPr lang="el-GR" baseline="0" dirty="0" smtClean="0"/>
              <a:t> τις </a:t>
            </a:r>
            <a:r>
              <a:rPr lang="el-GR" baseline="0" dirty="0" err="1" smtClean="0"/>
              <a:t>πιτουμενες</a:t>
            </a:r>
            <a:r>
              <a:rPr lang="el-GR" baseline="0" dirty="0" smtClean="0"/>
              <a:t> </a:t>
            </a:r>
            <a:r>
              <a:rPr lang="el-GR" baseline="0" dirty="0" err="1" smtClean="0"/>
              <a:t>ωρες</a:t>
            </a:r>
            <a:r>
              <a:rPr lang="el-GR" baseline="0" dirty="0" smtClean="0"/>
              <a:t> </a:t>
            </a:r>
            <a:r>
              <a:rPr lang="el-GR" baseline="0" dirty="0" err="1" smtClean="0"/>
              <a:t>διδιασκλαιες</a:t>
            </a:r>
            <a:r>
              <a:rPr lang="el-GR" baseline="0" dirty="0" smtClean="0"/>
              <a:t> στο </a:t>
            </a:r>
            <a:r>
              <a:rPr lang="el-GR" baseline="0" dirty="0" err="1" smtClean="0"/>
              <a:t>ιδρυμα</a:t>
            </a:r>
            <a:r>
              <a:rPr lang="el-GR" baseline="0" dirty="0" smtClean="0"/>
              <a:t> υποδοχής ενώ </a:t>
            </a:r>
            <a:r>
              <a:rPr lang="el-GR" baseline="0" dirty="0" err="1" smtClean="0"/>
              <a:t>επσιτρεφοντας</a:t>
            </a:r>
            <a:r>
              <a:rPr lang="el-GR" baseline="0" dirty="0" smtClean="0"/>
              <a:t> στο </a:t>
            </a:r>
            <a:r>
              <a:rPr lang="el-GR" baseline="0" dirty="0" err="1" smtClean="0"/>
              <a:t>ιδρυμα</a:t>
            </a:r>
            <a:r>
              <a:rPr lang="el-GR" baseline="0" dirty="0" smtClean="0"/>
              <a:t> </a:t>
            </a:r>
            <a:r>
              <a:rPr lang="el-GR" baseline="0" dirty="0" err="1" smtClean="0"/>
              <a:t>αποστολης</a:t>
            </a:r>
            <a:r>
              <a:rPr lang="el-GR" baseline="0" dirty="0" smtClean="0"/>
              <a:t> </a:t>
            </a:r>
            <a:r>
              <a:rPr lang="el-GR" baseline="0" dirty="0" err="1" smtClean="0"/>
              <a:t>λαμβλανει</a:t>
            </a:r>
            <a:r>
              <a:rPr lang="el-GR" baseline="0" dirty="0" smtClean="0"/>
              <a:t> </a:t>
            </a:r>
            <a:r>
              <a:rPr lang="el-GR" baseline="0" dirty="0" err="1" smtClean="0"/>
              <a:t>διαδυκτικα</a:t>
            </a:r>
            <a:r>
              <a:rPr lang="el-GR" baseline="0" dirty="0" smtClean="0"/>
              <a:t> την </a:t>
            </a:r>
            <a:r>
              <a:rPr lang="el-GR" baseline="0" dirty="0" err="1" smtClean="0"/>
              <a:t>περιοδο</a:t>
            </a:r>
            <a:r>
              <a:rPr lang="el-GR" baseline="0" dirty="0" smtClean="0"/>
              <a:t> κατάρτισης του.</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21</a:t>
            </a:fld>
            <a:endParaRPr lang="en-GB"/>
          </a:p>
        </p:txBody>
      </p:sp>
    </p:spTree>
    <p:extLst>
      <p:ext uri="{BB962C8B-B14F-4D97-AF65-F5344CB8AC3E}">
        <p14:creationId xmlns:p14="http://schemas.microsoft.com/office/powerpoint/2010/main" val="309705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Και</a:t>
            </a:r>
            <a:r>
              <a:rPr lang="el-GR" baseline="0" dirty="0" smtClean="0"/>
              <a:t> προχωράμε στα Μεικτά Εντατικά Προγράμματα. Τα </a:t>
            </a:r>
            <a:r>
              <a:rPr lang="el-GR" baseline="0" dirty="0" smtClean="0"/>
              <a:t>Μεικτά Εντατικά Προγράμματα ή </a:t>
            </a:r>
            <a:r>
              <a:rPr lang="en-GB" baseline="0" dirty="0" smtClean="0"/>
              <a:t>BIPs</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22</a:t>
            </a:fld>
            <a:endParaRPr lang="en-GB"/>
          </a:p>
        </p:txBody>
      </p:sp>
    </p:spTree>
    <p:extLst>
      <p:ext uri="{BB962C8B-B14F-4D97-AF65-F5344CB8AC3E}">
        <p14:creationId xmlns:p14="http://schemas.microsoft.com/office/powerpoint/2010/main" val="262405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Αναφορικά με τη δομή των </a:t>
            </a:r>
            <a:r>
              <a:rPr lang="en-GB" dirty="0" smtClean="0"/>
              <a:t>BIPs</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23</a:t>
            </a:fld>
            <a:endParaRPr lang="en-GB"/>
          </a:p>
        </p:txBody>
      </p:sp>
    </p:spTree>
    <p:extLst>
      <p:ext uri="{BB962C8B-B14F-4D97-AF65-F5344CB8AC3E}">
        <p14:creationId xmlns:p14="http://schemas.microsoft.com/office/powerpoint/2010/main" val="200365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25</a:t>
            </a:fld>
            <a:endParaRPr lang="en-GB"/>
          </a:p>
        </p:txBody>
      </p:sp>
    </p:spTree>
    <p:extLst>
      <p:ext uri="{BB962C8B-B14F-4D97-AF65-F5344CB8AC3E}">
        <p14:creationId xmlns:p14="http://schemas.microsoft.com/office/powerpoint/2010/main" val="387700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t>Το Χ ίδρυμα,</a:t>
            </a:r>
            <a:r>
              <a:rPr lang="el-GR" sz="1200" baseline="0" dirty="0" smtClean="0"/>
              <a:t> </a:t>
            </a:r>
            <a:r>
              <a:rPr lang="el-GR" sz="1200" baseline="0" dirty="0" err="1" smtClean="0"/>
              <a:t>ιδρυμα</a:t>
            </a:r>
            <a:r>
              <a:rPr lang="el-GR" sz="1200" baseline="0" dirty="0" smtClean="0"/>
              <a:t> </a:t>
            </a:r>
            <a:r>
              <a:rPr lang="el-GR" sz="1200" dirty="0" smtClean="0"/>
              <a:t>συντονιστής /ίδρυμα υποδοχής </a:t>
            </a:r>
            <a:r>
              <a:rPr lang="el-GR" sz="1200" dirty="0" err="1" smtClean="0"/>
              <a:t>φιλοξενει</a:t>
            </a:r>
            <a:r>
              <a:rPr lang="el-GR" sz="1200" baseline="0" dirty="0" smtClean="0"/>
              <a:t> 25 </a:t>
            </a:r>
            <a:r>
              <a:rPr lang="el-GR" sz="1200" baseline="0" dirty="0" err="1" smtClean="0"/>
              <a:t>μαθητετομενου</a:t>
            </a:r>
            <a:r>
              <a:rPr lang="el-GR" sz="1200" baseline="0" dirty="0" smtClean="0"/>
              <a:t>;/ </a:t>
            </a:r>
            <a:r>
              <a:rPr lang="el-GR" sz="1200" baseline="0" dirty="0" err="1" smtClean="0"/>
              <a:t>ες</a:t>
            </a:r>
            <a:r>
              <a:rPr lang="el-GR" sz="1200" baseline="0" dirty="0" smtClean="0"/>
              <a:t> , σε </a:t>
            </a:r>
            <a:r>
              <a:rPr lang="el-GR" sz="1200" baseline="0" dirty="0" err="1" smtClean="0"/>
              <a:t>προγραμμα</a:t>
            </a:r>
            <a:r>
              <a:rPr lang="el-GR" sz="1200" baseline="0" dirty="0" smtClean="0"/>
              <a:t> </a:t>
            </a:r>
            <a:r>
              <a:rPr lang="el-GR" sz="1200" baseline="0" dirty="0" err="1" smtClean="0"/>
              <a:t>φθσικης</a:t>
            </a:r>
            <a:r>
              <a:rPr lang="el-GR" sz="1200" baseline="0" dirty="0" smtClean="0"/>
              <a:t> διάρκειας 12 ημερών με </a:t>
            </a:r>
            <a:r>
              <a:rPr lang="el-GR" sz="1200" baseline="0" dirty="0" err="1" smtClean="0"/>
              <a:t>διαδυκτικαο</a:t>
            </a:r>
            <a:r>
              <a:rPr lang="el-GR" sz="1200" baseline="0" dirty="0" smtClean="0"/>
              <a:t> μέρος 3 διάρκειας 3 εβδομάδων. Στο </a:t>
            </a:r>
            <a:r>
              <a:rPr lang="el-GR" sz="1200" baseline="0" dirty="0" err="1" smtClean="0"/>
              <a:t>προγραμμα</a:t>
            </a:r>
            <a:r>
              <a:rPr lang="el-GR" sz="1200" baseline="0" dirty="0" smtClean="0"/>
              <a:t> </a:t>
            </a:r>
            <a:r>
              <a:rPr lang="el-GR" sz="1200" baseline="0" dirty="0" err="1" smtClean="0"/>
              <a:t>συμμετεχουν</a:t>
            </a:r>
            <a:r>
              <a:rPr lang="el-GR" sz="1200" baseline="0" dirty="0" smtClean="0"/>
              <a:t> </a:t>
            </a:r>
            <a:r>
              <a:rPr lang="el-GR" sz="1200" baseline="0" dirty="0" err="1" smtClean="0"/>
              <a:t>φοιτητες</a:t>
            </a:r>
            <a:r>
              <a:rPr lang="el-GR" sz="1200" baseline="0" dirty="0" smtClean="0"/>
              <a:t> του </a:t>
            </a:r>
            <a:r>
              <a:rPr lang="el-GR" sz="1200" baseline="0" dirty="0" err="1" smtClean="0"/>
              <a:t>ιδρυματος</a:t>
            </a:r>
            <a:r>
              <a:rPr lang="el-GR" sz="1200" baseline="0" dirty="0" smtClean="0"/>
              <a:t> </a:t>
            </a:r>
            <a:r>
              <a:rPr lang="el-GR" sz="1200" baseline="0" dirty="0" err="1" smtClean="0"/>
              <a:t>υποδοχης</a:t>
            </a:r>
            <a:r>
              <a:rPr lang="el-GR" sz="1200" baseline="0" dirty="0" smtClean="0"/>
              <a:t> 5 στο </a:t>
            </a:r>
            <a:r>
              <a:rPr lang="el-GR" sz="1200" baseline="0" dirty="0" err="1" smtClean="0"/>
              <a:t>συνολο</a:t>
            </a:r>
            <a:r>
              <a:rPr lang="el-GR" sz="1200" baseline="0" dirty="0" smtClean="0"/>
              <a:t> ΟΙ </a:t>
            </a:r>
            <a:r>
              <a:rPr lang="el-GR" sz="1200" baseline="0" dirty="0" err="1" smtClean="0"/>
              <a:t>οποιο</a:t>
            </a:r>
            <a:r>
              <a:rPr lang="el-GR" sz="1200" baseline="0" dirty="0" smtClean="0"/>
              <a:t> δεν θα </a:t>
            </a:r>
            <a:r>
              <a:rPr lang="el-GR" sz="1200" baseline="0" dirty="0" err="1" smtClean="0"/>
              <a:t>λαβουν</a:t>
            </a:r>
            <a:r>
              <a:rPr lang="el-GR" sz="1200" baseline="0" dirty="0" smtClean="0"/>
              <a:t> </a:t>
            </a:r>
            <a:r>
              <a:rPr lang="el-GR" sz="1200" baseline="0" dirty="0" err="1" smtClean="0"/>
              <a:t>οποιαδηποτε</a:t>
            </a:r>
            <a:r>
              <a:rPr lang="el-GR" sz="1200" baseline="0" dirty="0" smtClean="0"/>
              <a:t> </a:t>
            </a:r>
            <a:r>
              <a:rPr lang="el-GR" sz="1200" baseline="0" dirty="0" err="1" smtClean="0"/>
              <a:t>χρηματοδοτηση</a:t>
            </a:r>
            <a:r>
              <a:rPr lang="el-GR" sz="1200" baseline="0" dirty="0" smtClean="0"/>
              <a:t> από το </a:t>
            </a:r>
            <a:r>
              <a:rPr lang="el-GR" sz="1200" baseline="0" dirty="0" err="1" smtClean="0"/>
              <a:t>προγραμμα</a:t>
            </a:r>
            <a:r>
              <a:rPr lang="el-GR" sz="1200" baseline="0" dirty="0" smtClean="0"/>
              <a:t> ενώ </a:t>
            </a:r>
            <a:r>
              <a:rPr lang="el-GR" sz="1200" baseline="0" dirty="0" err="1" smtClean="0"/>
              <a:t>σπο</a:t>
            </a:r>
            <a:r>
              <a:rPr lang="el-GR" sz="1200" baseline="0" dirty="0" smtClean="0"/>
              <a:t> το κάθε </a:t>
            </a:r>
            <a:r>
              <a:rPr lang="el-GR" sz="1200" baseline="0" dirty="0" err="1" smtClean="0"/>
              <a:t>ιδτυμα</a:t>
            </a:r>
            <a:r>
              <a:rPr lang="el-GR" sz="1200" baseline="0" dirty="0" smtClean="0"/>
              <a:t> </a:t>
            </a:r>
            <a:r>
              <a:rPr lang="el-GR" sz="1200" baseline="0" dirty="0" err="1" smtClean="0"/>
              <a:t>συμμέτχει</a:t>
            </a:r>
            <a:r>
              <a:rPr lang="el-GR" sz="1200" baseline="0" dirty="0" smtClean="0"/>
              <a:t> και ένα </a:t>
            </a:r>
            <a:r>
              <a:rPr lang="el-GR" sz="1200" baseline="0" dirty="0" err="1" smtClean="0"/>
              <a:t>ακαδημαικο</a:t>
            </a:r>
            <a:r>
              <a:rPr lang="el-GR" sz="1200" baseline="0" dirty="0" smtClean="0"/>
              <a:t> μέλος. Οι </a:t>
            </a:r>
            <a:r>
              <a:rPr lang="el-GR" sz="1200" baseline="0" dirty="0" err="1" smtClean="0"/>
              <a:t>εισερχομενοι</a:t>
            </a:r>
            <a:r>
              <a:rPr lang="el-GR" sz="1200" baseline="0" dirty="0" smtClean="0"/>
              <a:t> </a:t>
            </a:r>
            <a:r>
              <a:rPr lang="el-GR" sz="1200" baseline="0" dirty="0" err="1" smtClean="0"/>
              <a:t>φοιτητες</a:t>
            </a:r>
            <a:r>
              <a:rPr lang="el-GR" sz="1200" baseline="0" dirty="0" smtClean="0"/>
              <a:t> και </a:t>
            </a:r>
            <a:r>
              <a:rPr lang="el-GR" sz="1200" baseline="0" dirty="0" err="1" smtClean="0"/>
              <a:t>προσωπικο</a:t>
            </a:r>
            <a:r>
              <a:rPr lang="el-GR" sz="1200" baseline="0" dirty="0" smtClean="0"/>
              <a:t> θα </a:t>
            </a:r>
            <a:r>
              <a:rPr lang="el-GR" sz="1200" baseline="0" dirty="0" err="1" smtClean="0"/>
              <a:t>λαβουν</a:t>
            </a:r>
            <a:r>
              <a:rPr lang="el-GR" sz="1200" baseline="0" dirty="0" smtClean="0"/>
              <a:t> τα </a:t>
            </a:r>
            <a:r>
              <a:rPr lang="el-GR" sz="1200" baseline="0" dirty="0" err="1" smtClean="0"/>
              <a:t>ταξιδιωτικα</a:t>
            </a:r>
            <a:r>
              <a:rPr lang="el-GR" sz="1200" baseline="0" dirty="0" smtClean="0"/>
              <a:t> </a:t>
            </a:r>
            <a:r>
              <a:rPr lang="el-GR" sz="1200" baseline="0" dirty="0" err="1" smtClean="0"/>
              <a:t>εξοδα</a:t>
            </a:r>
            <a:r>
              <a:rPr lang="el-GR" sz="1200" baseline="0" dirty="0" smtClean="0"/>
              <a:t> και </a:t>
            </a:r>
            <a:r>
              <a:rPr lang="en-GB" sz="1200" baseline="0" dirty="0" smtClean="0"/>
              <a:t>individual support </a:t>
            </a:r>
            <a:r>
              <a:rPr lang="el-GR" sz="1200" baseline="0" dirty="0" smtClean="0"/>
              <a:t>από τι </a:t>
            </a:r>
            <a:r>
              <a:rPr lang="el-GR" sz="1200" baseline="0" dirty="0" err="1" smtClean="0"/>
              <a:t>ιδρυμα</a:t>
            </a:r>
            <a:r>
              <a:rPr lang="el-GR" sz="1200" baseline="0" dirty="0" smtClean="0"/>
              <a:t> </a:t>
            </a:r>
            <a:r>
              <a:rPr lang="el-GR" sz="1200" baseline="0" dirty="0" err="1" smtClean="0"/>
              <a:t>ασποστολης</a:t>
            </a:r>
            <a:r>
              <a:rPr lang="el-GR" sz="1200" baseline="0" dirty="0" smtClean="0"/>
              <a:t> τους.  Για να </a:t>
            </a:r>
            <a:r>
              <a:rPr lang="el-GR" sz="1200" baseline="0" dirty="0" err="1" smtClean="0"/>
              <a:t>μπορει</a:t>
            </a:r>
            <a:r>
              <a:rPr lang="el-GR" sz="1200" baseline="0" dirty="0" smtClean="0"/>
              <a:t> να </a:t>
            </a:r>
            <a:r>
              <a:rPr lang="el-GR" sz="1200" baseline="0" dirty="0" err="1" smtClean="0"/>
              <a:t>χρηματοδοτηθει</a:t>
            </a:r>
            <a:r>
              <a:rPr lang="el-GR" sz="1200" baseline="0" dirty="0" smtClean="0"/>
              <a:t> το </a:t>
            </a:r>
            <a:r>
              <a:rPr lang="el-GR" sz="1200" baseline="0" dirty="0" err="1" smtClean="0"/>
              <a:t>Μεικτο</a:t>
            </a:r>
            <a:r>
              <a:rPr lang="el-GR" sz="1200" baseline="0" dirty="0" smtClean="0"/>
              <a:t> </a:t>
            </a:r>
            <a:r>
              <a:rPr lang="el-GR" sz="1200" baseline="0" dirty="0" err="1" smtClean="0"/>
              <a:t>προγραμμα</a:t>
            </a:r>
            <a:r>
              <a:rPr lang="el-GR" sz="1200" baseline="0" dirty="0" smtClean="0"/>
              <a:t> ( από το </a:t>
            </a:r>
            <a:r>
              <a:rPr lang="el-GR" sz="1200" baseline="0" dirty="0" err="1" smtClean="0"/>
              <a:t>κονδυλι</a:t>
            </a:r>
            <a:r>
              <a:rPr lang="el-GR" sz="1200" baseline="0" dirty="0" smtClean="0"/>
              <a:t> του </a:t>
            </a:r>
            <a:r>
              <a:rPr lang="en-GB" sz="1200" baseline="0" dirty="0" smtClean="0"/>
              <a:t>OS ) </a:t>
            </a:r>
            <a:r>
              <a:rPr lang="el-GR" sz="1200" baseline="0" dirty="0" smtClean="0"/>
              <a:t> θα </a:t>
            </a:r>
            <a:r>
              <a:rPr lang="el-GR" sz="1200" baseline="0" dirty="0" err="1" smtClean="0"/>
              <a:t>πρπει</a:t>
            </a:r>
            <a:r>
              <a:rPr lang="el-GR" sz="1200" baseline="0" dirty="0" smtClean="0"/>
              <a:t> να </a:t>
            </a:r>
            <a:r>
              <a:rPr lang="el-GR" sz="1200" baseline="0" dirty="0" err="1" smtClean="0"/>
              <a:t>ικανοποιει</a:t>
            </a:r>
            <a:r>
              <a:rPr lang="el-GR" sz="1200" baseline="0" dirty="0" smtClean="0"/>
              <a:t> την ελάχιστη συμμετοχή </a:t>
            </a:r>
            <a:r>
              <a:rPr lang="el-GR" sz="1200" baseline="0" dirty="0" err="1" smtClean="0"/>
              <a:t>μαθητευομενων</a:t>
            </a:r>
            <a:r>
              <a:rPr lang="el-GR" sz="1200" baseline="0" dirty="0" smtClean="0"/>
              <a:t> / </a:t>
            </a:r>
            <a:r>
              <a:rPr lang="en-GB" sz="1200" baseline="0" dirty="0" err="1" smtClean="0"/>
              <a:t>leraners</a:t>
            </a:r>
            <a:r>
              <a:rPr lang="en-GB" sz="1200" baseline="0" dirty="0" smtClean="0"/>
              <a:t> </a:t>
            </a:r>
            <a:r>
              <a:rPr lang="el-GR" sz="1200" baseline="0" dirty="0" smtClean="0"/>
              <a:t>που είναι 15 </a:t>
            </a:r>
            <a:r>
              <a:rPr lang="en-GB" sz="1200" baseline="0" dirty="0" smtClean="0"/>
              <a:t>KAI </a:t>
            </a:r>
            <a:r>
              <a:rPr lang="el-GR" sz="1200" baseline="0" dirty="0" smtClean="0"/>
              <a:t>σε αυτή την περιπτωση 25 – </a:t>
            </a:r>
            <a:r>
              <a:rPr lang="el-GR" sz="1200" baseline="0" dirty="0" err="1" smtClean="0"/>
              <a:t>ικανοποιει</a:t>
            </a:r>
            <a:r>
              <a:rPr lang="el-GR" sz="1200" baseline="0" dirty="0" smtClean="0"/>
              <a:t> </a:t>
            </a:r>
            <a:r>
              <a:rPr lang="el-GR" sz="1200" baseline="0" dirty="0" err="1" smtClean="0"/>
              <a:t>επισης</a:t>
            </a:r>
            <a:r>
              <a:rPr lang="el-GR" sz="1200" baseline="0" dirty="0" smtClean="0"/>
              <a:t> την ελάχιστη </a:t>
            </a:r>
            <a:r>
              <a:rPr lang="el-GR" sz="1200" baseline="0" dirty="0" err="1" smtClean="0"/>
              <a:t>διαρκεια</a:t>
            </a:r>
            <a:r>
              <a:rPr lang="el-GR" sz="1200" baseline="0" dirty="0" smtClean="0"/>
              <a:t> </a:t>
            </a:r>
            <a:r>
              <a:rPr lang="el-GR" sz="1200" baseline="0" dirty="0" err="1" smtClean="0"/>
              <a:t>φυσικης</a:t>
            </a:r>
            <a:r>
              <a:rPr lang="el-GR" sz="1200" baseline="0" dirty="0" smtClean="0"/>
              <a:t> </a:t>
            </a:r>
            <a:r>
              <a:rPr lang="el-GR" sz="1200" baseline="0" dirty="0" err="1" smtClean="0"/>
              <a:t>παρουσιας</a:t>
            </a:r>
            <a:r>
              <a:rPr lang="el-GR" sz="1200" baseline="0" dirty="0" smtClean="0"/>
              <a:t> που </a:t>
            </a:r>
            <a:r>
              <a:rPr lang="el-GR" sz="1200" baseline="0" dirty="0" err="1" smtClean="0"/>
              <a:t>κθμανιεται</a:t>
            </a:r>
            <a:r>
              <a:rPr lang="el-GR" sz="1200" baseline="0" dirty="0" smtClean="0"/>
              <a:t> </a:t>
            </a:r>
            <a:r>
              <a:rPr lang="el-GR" sz="1200" baseline="0" dirty="0" err="1" smtClean="0"/>
              <a:t>μεραξυ</a:t>
            </a:r>
            <a:r>
              <a:rPr lang="el-GR" sz="1200" baseline="0" dirty="0" smtClean="0"/>
              <a:t> 5- 30 </a:t>
            </a:r>
            <a:r>
              <a:rPr lang="el-GR" sz="1200" baseline="0" dirty="0" err="1" smtClean="0"/>
              <a:t>ημερων</a:t>
            </a:r>
            <a:r>
              <a:rPr lang="el-GR" sz="1200" baseline="0" dirty="0" smtClean="0"/>
              <a:t> ( εδώ είναι 12 </a:t>
            </a:r>
            <a:r>
              <a:rPr lang="el-GR" sz="1200" baseline="0" dirty="0" err="1" smtClean="0"/>
              <a:t>ημερες</a:t>
            </a:r>
            <a:r>
              <a:rPr lang="el-GR" sz="1200" baseline="0" dirty="0" smtClean="0"/>
              <a:t> </a:t>
            </a:r>
            <a:r>
              <a:rPr lang="el-GR" sz="1200" baseline="0" dirty="0" err="1" smtClean="0"/>
              <a:t>φυσικης</a:t>
            </a:r>
            <a:r>
              <a:rPr lang="el-GR" sz="1200" baseline="0" dirty="0" smtClean="0"/>
              <a:t> </a:t>
            </a:r>
            <a:r>
              <a:rPr lang="el-GR" sz="1200" baseline="0" dirty="0" err="1" smtClean="0"/>
              <a:t>παρουσιας</a:t>
            </a:r>
            <a:r>
              <a:rPr lang="el-GR" sz="1200" baseline="0" dirty="0" smtClean="0"/>
              <a:t> ) ενώ υπάρχουν </a:t>
            </a:r>
            <a:r>
              <a:rPr lang="el-GR" sz="1200" baseline="0" dirty="0" err="1" smtClean="0"/>
              <a:t>σαφεις</a:t>
            </a:r>
            <a:r>
              <a:rPr lang="el-GR" sz="1200" baseline="0" dirty="0" smtClean="0"/>
              <a:t> </a:t>
            </a:r>
            <a:r>
              <a:rPr lang="el-GR" sz="1200" baseline="0" dirty="0" err="1" smtClean="0"/>
              <a:t>οδηγιες</a:t>
            </a:r>
            <a:r>
              <a:rPr lang="el-GR" sz="1200" baseline="0" dirty="0" smtClean="0"/>
              <a:t> και για το </a:t>
            </a:r>
            <a:r>
              <a:rPr lang="el-GR" sz="1200" baseline="0" dirty="0" err="1" smtClean="0"/>
              <a:t>διαδυκτικαο</a:t>
            </a:r>
            <a:r>
              <a:rPr lang="el-GR" sz="1200" baseline="0" dirty="0" smtClean="0"/>
              <a:t> κομμάτι. </a:t>
            </a:r>
            <a:r>
              <a:rPr lang="el-GR" sz="1200" baseline="0" dirty="0" err="1" smtClean="0"/>
              <a:t>Ενταικα</a:t>
            </a:r>
            <a:r>
              <a:rPr lang="el-GR" sz="1200" baseline="0" dirty="0" smtClean="0"/>
              <a:t> </a:t>
            </a:r>
            <a:r>
              <a:rPr lang="el-GR" sz="1200" baseline="0" dirty="0" err="1" smtClean="0"/>
              <a:t>προγραμματα</a:t>
            </a:r>
            <a:r>
              <a:rPr lang="el-GR" sz="1200" baseline="0" dirty="0" smtClean="0"/>
              <a:t> </a:t>
            </a:r>
            <a:r>
              <a:rPr lang="el-GR" sz="1200" baseline="0" dirty="0" err="1" smtClean="0"/>
              <a:t>μπορουν</a:t>
            </a:r>
            <a:r>
              <a:rPr lang="el-GR" sz="1200" baseline="0" dirty="0" smtClean="0"/>
              <a:t> να </a:t>
            </a:r>
            <a:r>
              <a:rPr lang="el-GR" sz="1200" baseline="0" dirty="0" err="1" smtClean="0"/>
              <a:t>πραγαμτοποιυντα</a:t>
            </a:r>
            <a:r>
              <a:rPr lang="el-GR" sz="1200" baseline="0" dirty="0" smtClean="0"/>
              <a:t>  και για το </a:t>
            </a:r>
            <a:r>
              <a:rPr lang="el-GR" sz="1200" baseline="0" dirty="0" err="1" smtClean="0"/>
              <a:t>προσωπικο</a:t>
            </a:r>
            <a:r>
              <a:rPr lang="el-GR" sz="1200" baseline="0" dirty="0" smtClean="0"/>
              <a:t>. Για </a:t>
            </a:r>
            <a:r>
              <a:rPr lang="el-GR" sz="1200" baseline="0" dirty="0" err="1" smtClean="0"/>
              <a:t>παραδειγμα</a:t>
            </a:r>
            <a:r>
              <a:rPr lang="el-GR" sz="1200" baseline="0" dirty="0" smtClean="0"/>
              <a:t> το ψ </a:t>
            </a:r>
            <a:r>
              <a:rPr lang="el-GR" sz="1200" baseline="0" dirty="0" err="1" smtClean="0"/>
              <a:t>ιδρυμα</a:t>
            </a:r>
            <a:r>
              <a:rPr lang="el-GR" sz="1200" baseline="0" dirty="0" smtClean="0"/>
              <a:t> </a:t>
            </a:r>
            <a:r>
              <a:rPr lang="el-GR" sz="1200" baseline="0" dirty="0" err="1" smtClean="0"/>
              <a:t>φιλοξενει</a:t>
            </a:r>
            <a:r>
              <a:rPr lang="el-GR" sz="1200" baseline="0" dirty="0" smtClean="0"/>
              <a:t> </a:t>
            </a:r>
            <a:r>
              <a:rPr lang="en-GB" sz="1200" baseline="0" dirty="0" smtClean="0"/>
              <a:t>IRO staff kai </a:t>
            </a:r>
            <a:r>
              <a:rPr lang="el-GR" sz="1200" baseline="0" dirty="0" err="1" smtClean="0"/>
              <a:t>λειτουργους</a:t>
            </a:r>
            <a:r>
              <a:rPr lang="el-GR" sz="1200" baseline="0" dirty="0" smtClean="0"/>
              <a:t> </a:t>
            </a:r>
            <a:r>
              <a:rPr lang="el-GR" sz="1200" baseline="0" dirty="0" err="1" smtClean="0"/>
              <a:t>Ανθρωπινου</a:t>
            </a:r>
            <a:r>
              <a:rPr lang="el-GR" sz="1200" baseline="0" dirty="0" smtClean="0"/>
              <a:t> </a:t>
            </a:r>
            <a:r>
              <a:rPr lang="el-GR" sz="1200" baseline="0" dirty="0" err="1" smtClean="0"/>
              <a:t>Δυναμικου</a:t>
            </a:r>
            <a:r>
              <a:rPr lang="el-GR" sz="1200" baseline="0" dirty="0" smtClean="0"/>
              <a:t> από 7 </a:t>
            </a:r>
            <a:r>
              <a:rPr lang="el-GR" sz="1200" baseline="0" dirty="0" err="1" smtClean="0"/>
              <a:t>ιδρυματα</a:t>
            </a:r>
            <a:r>
              <a:rPr lang="el-GR" sz="1200" baseline="0" dirty="0" smtClean="0"/>
              <a:t> 18 στο </a:t>
            </a:r>
            <a:r>
              <a:rPr lang="el-GR" sz="1200" baseline="0" dirty="0" err="1" smtClean="0"/>
              <a:t>συνολο</a:t>
            </a:r>
            <a:r>
              <a:rPr lang="el-GR" sz="1200" baseline="0" dirty="0" smtClean="0"/>
              <a:t> </a:t>
            </a:r>
            <a:r>
              <a:rPr lang="el-GR" sz="1200" baseline="0" dirty="0" err="1" smtClean="0"/>
              <a:t>μαθητετομενους</a:t>
            </a:r>
            <a:r>
              <a:rPr lang="el-GR" sz="1200" baseline="0" dirty="0" smtClean="0"/>
              <a:t> . Στο </a:t>
            </a:r>
            <a:r>
              <a:rPr lang="el-GR" sz="1200" baseline="0" dirty="0" err="1" smtClean="0"/>
              <a:t>προγραμμα</a:t>
            </a:r>
            <a:r>
              <a:rPr lang="el-GR" sz="1200" baseline="0" dirty="0" smtClean="0"/>
              <a:t> </a:t>
            </a:r>
            <a:r>
              <a:rPr lang="el-GR" sz="1200" baseline="0" dirty="0" err="1" smtClean="0"/>
              <a:t>συμμετεχουν</a:t>
            </a:r>
            <a:r>
              <a:rPr lang="el-GR" sz="1200" baseline="0" dirty="0" smtClean="0"/>
              <a:t> και οι </a:t>
            </a:r>
            <a:r>
              <a:rPr lang="el-GR" sz="1200" baseline="0" dirty="0" err="1" smtClean="0"/>
              <a:t>λειτουργοι</a:t>
            </a:r>
            <a:r>
              <a:rPr lang="el-GR" sz="1200" baseline="0" dirty="0" smtClean="0"/>
              <a:t> του </a:t>
            </a:r>
            <a:r>
              <a:rPr lang="el-GR" sz="1200" baseline="0" dirty="0" err="1" smtClean="0"/>
              <a:t>ιδρυματος</a:t>
            </a:r>
            <a:r>
              <a:rPr lang="el-GR" sz="1200" baseline="0" dirty="0" smtClean="0"/>
              <a:t> </a:t>
            </a:r>
            <a:r>
              <a:rPr lang="el-GR" sz="1200" baseline="0" dirty="0" err="1" smtClean="0"/>
              <a:t>φιλοξενιας</a:t>
            </a:r>
            <a:r>
              <a:rPr lang="el-GR" sz="1200" baseline="0" dirty="0" smtClean="0"/>
              <a:t>/ </a:t>
            </a:r>
            <a:r>
              <a:rPr lang="el-GR" sz="1200" baseline="0" dirty="0" err="1" smtClean="0"/>
              <a:t>υποδοχης</a:t>
            </a:r>
            <a:r>
              <a:rPr lang="el-GR" sz="1200" baseline="0" dirty="0" smtClean="0"/>
              <a:t> . Οι </a:t>
            </a:r>
            <a:r>
              <a:rPr lang="el-GR" sz="1200" baseline="0" dirty="0" err="1" smtClean="0"/>
              <a:t>συμμετεχοντες</a:t>
            </a:r>
            <a:r>
              <a:rPr lang="el-GR" sz="1200" baseline="0" dirty="0" smtClean="0"/>
              <a:t> θα </a:t>
            </a:r>
            <a:r>
              <a:rPr lang="el-GR" sz="1200" baseline="0" dirty="0" err="1" smtClean="0"/>
              <a:t>ακλυωουν</a:t>
            </a:r>
            <a:r>
              <a:rPr lang="el-GR" sz="1200" baseline="0" dirty="0" smtClean="0"/>
              <a:t> με </a:t>
            </a:r>
            <a:r>
              <a:rPr lang="el-GR" sz="1200" baseline="0" dirty="0" err="1" smtClean="0"/>
              <a:t>φθσικη</a:t>
            </a:r>
            <a:r>
              <a:rPr lang="el-GR" sz="1200" baseline="0" dirty="0" smtClean="0"/>
              <a:t> </a:t>
            </a:r>
            <a:r>
              <a:rPr lang="el-GR" sz="1200" baseline="0" dirty="0" err="1" smtClean="0"/>
              <a:t>παρουσια</a:t>
            </a:r>
            <a:r>
              <a:rPr lang="el-GR" sz="1200" baseline="0" dirty="0" smtClean="0"/>
              <a:t> την ελάχιστη διάρκεια των </a:t>
            </a:r>
            <a:r>
              <a:rPr lang="en-GB" sz="1200" baseline="0" dirty="0" smtClean="0"/>
              <a:t>BIPs </a:t>
            </a:r>
            <a:r>
              <a:rPr lang="el-GR" sz="1200" baseline="0" dirty="0" err="1" smtClean="0"/>
              <a:t>δηλαδη</a:t>
            </a:r>
            <a:r>
              <a:rPr lang="el-GR" sz="1200" baseline="0" dirty="0" smtClean="0"/>
              <a:t> τις 5 </a:t>
            </a:r>
            <a:r>
              <a:rPr lang="el-GR" sz="1200" baseline="0" dirty="0" err="1" smtClean="0"/>
              <a:t>ημερες</a:t>
            </a:r>
            <a:r>
              <a:rPr lang="el-GR" sz="1200" baseline="0" dirty="0" smtClean="0"/>
              <a:t> ενώ το </a:t>
            </a:r>
            <a:r>
              <a:rPr lang="el-GR" sz="1200" baseline="0" dirty="0" err="1" smtClean="0"/>
              <a:t>προγραμμα</a:t>
            </a:r>
            <a:r>
              <a:rPr lang="el-GR" sz="1200" baseline="0" dirty="0" smtClean="0"/>
              <a:t> </a:t>
            </a:r>
            <a:r>
              <a:rPr lang="el-GR" sz="1200" baseline="0" dirty="0" err="1" smtClean="0"/>
              <a:t>συμπληρωνεται</a:t>
            </a:r>
            <a:r>
              <a:rPr lang="el-GR" sz="1200" baseline="0" dirty="0" smtClean="0"/>
              <a:t> και από </a:t>
            </a:r>
            <a:r>
              <a:rPr lang="el-GR" sz="1200" baseline="0" dirty="0" err="1" smtClean="0"/>
              <a:t>τοαπιτουμενο</a:t>
            </a:r>
            <a:r>
              <a:rPr lang="el-GR" sz="1200" baseline="0" dirty="0" smtClean="0"/>
              <a:t> </a:t>
            </a:r>
            <a:r>
              <a:rPr lang="el-GR" sz="1200" baseline="0" dirty="0" err="1" smtClean="0"/>
              <a:t>διδυκτικαο</a:t>
            </a:r>
            <a:r>
              <a:rPr lang="el-GR" sz="1200" baseline="0" dirty="0" smtClean="0"/>
              <a:t> </a:t>
            </a:r>
            <a:r>
              <a:rPr lang="el-GR" sz="1200" baseline="0" dirty="0" err="1" smtClean="0"/>
              <a:t>κομματι</a:t>
            </a:r>
            <a:r>
              <a:rPr lang="el-GR" sz="1200" baseline="0" dirty="0" smtClean="0"/>
              <a:t> για το </a:t>
            </a:r>
            <a:r>
              <a:rPr lang="el-GR" sz="1200" baseline="0" dirty="0" err="1" smtClean="0"/>
              <a:t>οποιο</a:t>
            </a:r>
            <a:r>
              <a:rPr lang="el-GR" sz="1200" baseline="0" dirty="0" smtClean="0"/>
              <a:t> όπως </a:t>
            </a:r>
            <a:r>
              <a:rPr lang="el-GR" sz="1200" baseline="0" dirty="0" err="1" smtClean="0"/>
              <a:t>εχω</a:t>
            </a:r>
            <a:r>
              <a:rPr lang="el-GR" sz="1200" baseline="0" dirty="0" smtClean="0"/>
              <a:t> </a:t>
            </a:r>
            <a:r>
              <a:rPr lang="el-GR" sz="1200" baseline="0" dirty="0" err="1" smtClean="0"/>
              <a:t>αναφερει</a:t>
            </a:r>
            <a:r>
              <a:rPr lang="el-GR" sz="1200" baseline="0" dirty="0" smtClean="0"/>
              <a:t> δεν υπάρχει </a:t>
            </a:r>
            <a:r>
              <a:rPr lang="el-GR" sz="1200" baseline="0" dirty="0" err="1" smtClean="0"/>
              <a:t>απαιτουμενη</a:t>
            </a:r>
            <a:r>
              <a:rPr lang="el-GR" sz="1200" baseline="0" dirty="0" smtClean="0"/>
              <a:t> ελάχιστη διάρκεια. Στο </a:t>
            </a:r>
            <a:r>
              <a:rPr lang="el-GR" sz="1200" baseline="0" dirty="0" err="1" smtClean="0"/>
              <a:t>σημειο</a:t>
            </a:r>
            <a:r>
              <a:rPr lang="el-GR" sz="1200" baseline="0" dirty="0" smtClean="0"/>
              <a:t> αυτό να </a:t>
            </a:r>
            <a:r>
              <a:rPr lang="el-GR" sz="1200" baseline="0" dirty="0" err="1" smtClean="0"/>
              <a:t>ενημερωσουμε</a:t>
            </a:r>
            <a:r>
              <a:rPr lang="el-GR" sz="1200" baseline="0" dirty="0" smtClean="0"/>
              <a:t> ότι τα </a:t>
            </a:r>
            <a:r>
              <a:rPr lang="en-GB" sz="1200" baseline="0" dirty="0" smtClean="0"/>
              <a:t>BIPs </a:t>
            </a:r>
            <a:r>
              <a:rPr lang="el-GR" sz="1200" baseline="0" dirty="0" smtClean="0"/>
              <a:t>για </a:t>
            </a:r>
            <a:r>
              <a:rPr lang="el-GR" sz="1200" baseline="0" dirty="0" err="1" smtClean="0"/>
              <a:t>Προσωπικο</a:t>
            </a:r>
            <a:r>
              <a:rPr lang="el-GR" sz="1200" baseline="0" dirty="0" smtClean="0"/>
              <a:t> </a:t>
            </a:r>
            <a:r>
              <a:rPr lang="el-GR" sz="1200" baseline="0" dirty="0" err="1" smtClean="0"/>
              <a:t>διαφερουν</a:t>
            </a:r>
            <a:r>
              <a:rPr lang="el-GR" sz="1200" baseline="0" dirty="0" smtClean="0"/>
              <a:t> κατά πολύ από τις </a:t>
            </a:r>
            <a:r>
              <a:rPr lang="el-GR" sz="1200" baseline="0" dirty="0" err="1" smtClean="0"/>
              <a:t>οργανωμενες</a:t>
            </a:r>
            <a:r>
              <a:rPr lang="el-GR" sz="1200" baseline="0" dirty="0" smtClean="0"/>
              <a:t> </a:t>
            </a:r>
            <a:r>
              <a:rPr lang="el-GR" sz="1200" baseline="0" dirty="0" err="1" smtClean="0"/>
              <a:t>εβδομαδες</a:t>
            </a:r>
            <a:r>
              <a:rPr lang="el-GR" sz="1200" baseline="0" dirty="0" smtClean="0"/>
              <a:t> </a:t>
            </a:r>
            <a:r>
              <a:rPr lang="el-GR" sz="1200" baseline="0" dirty="0" err="1" smtClean="0"/>
              <a:t>καταρτισης</a:t>
            </a:r>
            <a:r>
              <a:rPr lang="el-GR" sz="1200" baseline="0" dirty="0" smtClean="0"/>
              <a:t> ή </a:t>
            </a:r>
            <a:r>
              <a:rPr lang="en-GB" sz="1200" baseline="0" dirty="0" smtClean="0"/>
              <a:t>Staff Weeks. TA </a:t>
            </a:r>
            <a:r>
              <a:rPr lang="en-GB" sz="1200" baseline="0" dirty="0" err="1" smtClean="0"/>
              <a:t>Bips</a:t>
            </a:r>
            <a:r>
              <a:rPr lang="en-GB" sz="1200" baseline="0" dirty="0" smtClean="0"/>
              <a:t> </a:t>
            </a:r>
            <a:r>
              <a:rPr lang="el-GR" sz="1200" baseline="0" dirty="0" err="1" smtClean="0"/>
              <a:t>λαμβανουν</a:t>
            </a:r>
            <a:r>
              <a:rPr lang="el-GR" sz="1200" baseline="0" dirty="0" smtClean="0"/>
              <a:t> εν αρχή </a:t>
            </a:r>
            <a:r>
              <a:rPr lang="el-GR" sz="1200" baseline="0" dirty="0" err="1" smtClean="0"/>
              <a:t>χρηματοδοτηησ</a:t>
            </a:r>
            <a:r>
              <a:rPr lang="el-GR" sz="1200" baseline="0" dirty="0" smtClean="0"/>
              <a:t> από τον </a:t>
            </a:r>
            <a:r>
              <a:rPr lang="el-GR" sz="1200" baseline="0" dirty="0" err="1" smtClean="0"/>
              <a:t>Εθνικο</a:t>
            </a:r>
            <a:r>
              <a:rPr lang="el-GR" sz="1200" baseline="0" dirty="0" smtClean="0"/>
              <a:t> </a:t>
            </a:r>
            <a:r>
              <a:rPr lang="el-GR" sz="1200" baseline="0" dirty="0" err="1" smtClean="0"/>
              <a:t>Φορεα</a:t>
            </a:r>
            <a:r>
              <a:rPr lang="el-GR" sz="1200" baseline="0" dirty="0" smtClean="0"/>
              <a:t>, τυγχάνουν </a:t>
            </a:r>
            <a:r>
              <a:rPr lang="el-GR" sz="1200" baseline="0" dirty="0" err="1" smtClean="0"/>
              <a:t>ποιοτικξς</a:t>
            </a:r>
            <a:r>
              <a:rPr lang="el-GR" sz="1200" baseline="0" dirty="0" smtClean="0"/>
              <a:t> </a:t>
            </a:r>
            <a:r>
              <a:rPr lang="el-GR" sz="1200" baseline="0" dirty="0" err="1" smtClean="0"/>
              <a:t>αξολογηησς</a:t>
            </a:r>
            <a:r>
              <a:rPr lang="el-GR" sz="1200" baseline="0" dirty="0" smtClean="0"/>
              <a:t> με το </a:t>
            </a:r>
            <a:r>
              <a:rPr lang="el-GR" sz="1200" baseline="0" dirty="0" err="1" smtClean="0"/>
              <a:t>κλεισιομο</a:t>
            </a:r>
            <a:r>
              <a:rPr lang="el-GR" sz="1200" baseline="0" dirty="0" smtClean="0"/>
              <a:t> του </a:t>
            </a:r>
            <a:r>
              <a:rPr lang="el-GR" sz="1200" baseline="0" dirty="0" err="1" smtClean="0"/>
              <a:t>σχεδιου</a:t>
            </a:r>
            <a:r>
              <a:rPr lang="el-GR" sz="1200" baseline="0" dirty="0" smtClean="0"/>
              <a:t> και </a:t>
            </a:r>
            <a:r>
              <a:rPr lang="el-GR" sz="1200" baseline="0" dirty="0" err="1" smtClean="0"/>
              <a:t>σεν</a:t>
            </a:r>
            <a:r>
              <a:rPr lang="el-GR" sz="1200" baseline="0" dirty="0" smtClean="0"/>
              <a:t> </a:t>
            </a:r>
            <a:r>
              <a:rPr lang="el-GR" sz="1200" baseline="0" dirty="0" err="1" smtClean="0"/>
              <a:t>μπορουν</a:t>
            </a:r>
            <a:r>
              <a:rPr lang="el-GR" sz="1200" baseline="0" dirty="0" smtClean="0"/>
              <a:t> να </a:t>
            </a:r>
            <a:r>
              <a:rPr lang="el-GR" sz="1200" baseline="0" dirty="0" err="1" smtClean="0"/>
              <a:t>καλυψουν</a:t>
            </a:r>
            <a:r>
              <a:rPr lang="el-GR" sz="1200" baseline="0" dirty="0" smtClean="0"/>
              <a:t> </a:t>
            </a:r>
            <a:r>
              <a:rPr lang="el-GR" sz="1200" baseline="0" dirty="0" err="1" smtClean="0"/>
              <a:t>εξοδα</a:t>
            </a:r>
            <a:r>
              <a:rPr lang="el-GR" sz="1200" baseline="0" dirty="0" smtClean="0"/>
              <a:t> </a:t>
            </a:r>
            <a:r>
              <a:rPr lang="el-GR" sz="1200" baseline="0" dirty="0" err="1" smtClean="0"/>
              <a:t>εισερχομενης</a:t>
            </a:r>
            <a:r>
              <a:rPr lang="el-GR" sz="1200" baseline="0" dirty="0" smtClean="0"/>
              <a:t> </a:t>
            </a:r>
            <a:r>
              <a:rPr lang="el-GR" sz="1200" baseline="0" dirty="0" err="1" smtClean="0"/>
              <a:t>κινητικοτητας</a:t>
            </a:r>
            <a:r>
              <a:rPr lang="el-GR" sz="1200" baseline="0" dirty="0" smtClean="0"/>
              <a:t> </a:t>
            </a:r>
            <a:r>
              <a:rPr lang="el-GR" sz="1200" baseline="0" dirty="0" err="1" smtClean="0"/>
              <a:t>προσωπικου</a:t>
            </a:r>
            <a:r>
              <a:rPr lang="el-GR" sz="1200" baseline="0" dirty="0" smtClean="0"/>
              <a:t> από </a:t>
            </a:r>
            <a:r>
              <a:rPr lang="el-GR" sz="1200" baseline="0" dirty="0" err="1" smtClean="0"/>
              <a:t>χωρες</a:t>
            </a:r>
            <a:r>
              <a:rPr lang="el-GR" sz="1200" baseline="0" dirty="0" smtClean="0"/>
              <a:t> </a:t>
            </a:r>
            <a:r>
              <a:rPr lang="el-GR" sz="1200" baseline="0" dirty="0" err="1" smtClean="0"/>
              <a:t>εατιρους</a:t>
            </a:r>
            <a:r>
              <a:rPr lang="el-GR" sz="1200" baseline="0" dirty="0" smtClean="0"/>
              <a:t>. Τα </a:t>
            </a:r>
            <a:r>
              <a:rPr lang="en-GB" sz="1200" baseline="0" dirty="0" smtClean="0"/>
              <a:t>Staff weeks </a:t>
            </a:r>
            <a:r>
              <a:rPr lang="el-GR" sz="1200" baseline="0" dirty="0" smtClean="0"/>
              <a:t>είναι </a:t>
            </a:r>
            <a:r>
              <a:rPr lang="el-GR" sz="1200" baseline="0" dirty="0" err="1" smtClean="0"/>
              <a:t>προαιρτετικα</a:t>
            </a:r>
            <a:r>
              <a:rPr lang="el-GR" sz="1200" baseline="0" dirty="0" smtClean="0"/>
              <a:t>, στην </a:t>
            </a:r>
            <a:r>
              <a:rPr lang="el-GR" sz="1200" baseline="0" dirty="0" err="1" smtClean="0"/>
              <a:t>πλειοωηφια</a:t>
            </a:r>
            <a:r>
              <a:rPr lang="el-GR" sz="1200" baseline="0" dirty="0" smtClean="0"/>
              <a:t> τους </a:t>
            </a:r>
            <a:r>
              <a:rPr lang="el-GR" sz="1200" baseline="0" dirty="0" err="1" smtClean="0"/>
              <a:t>αφορουν</a:t>
            </a:r>
            <a:r>
              <a:rPr lang="el-GR" sz="1200" baseline="0" dirty="0" smtClean="0"/>
              <a:t> </a:t>
            </a:r>
            <a:r>
              <a:rPr lang="el-GR" sz="1200" baseline="0" dirty="0" err="1" smtClean="0"/>
              <a:t>μονο</a:t>
            </a:r>
            <a:r>
              <a:rPr lang="el-GR" sz="1200" baseline="0" dirty="0" smtClean="0"/>
              <a:t> την </a:t>
            </a:r>
            <a:r>
              <a:rPr lang="el-GR" sz="1200" baseline="0" dirty="0" err="1" smtClean="0"/>
              <a:t>εκαπιδευση</a:t>
            </a:r>
            <a:r>
              <a:rPr lang="el-GR" sz="1200" baseline="0" dirty="0" smtClean="0"/>
              <a:t> </a:t>
            </a:r>
            <a:r>
              <a:rPr lang="el-GR" sz="1200" baseline="0" dirty="0" err="1" smtClean="0"/>
              <a:t>προσωπικου</a:t>
            </a:r>
            <a:r>
              <a:rPr lang="el-GR" sz="1200" baseline="0" dirty="0" smtClean="0"/>
              <a:t>, τα ιδρύματα </a:t>
            </a:r>
            <a:r>
              <a:rPr lang="el-GR" sz="1200" baseline="0" dirty="0" err="1" smtClean="0"/>
              <a:t>μπορουν</a:t>
            </a:r>
            <a:r>
              <a:rPr lang="el-GR" sz="1200" baseline="0" dirty="0" smtClean="0"/>
              <a:t> να </a:t>
            </a:r>
            <a:r>
              <a:rPr lang="el-GR" sz="1200" baseline="0" dirty="0" err="1" smtClean="0"/>
              <a:t>χρεωσουν</a:t>
            </a:r>
            <a:r>
              <a:rPr lang="el-GR" sz="1200" baseline="0" dirty="0" smtClean="0"/>
              <a:t> τους </a:t>
            </a:r>
            <a:r>
              <a:rPr lang="el-GR" sz="1200" baseline="0" dirty="0" err="1" smtClean="0"/>
              <a:t>εισερχομενους</a:t>
            </a:r>
            <a:r>
              <a:rPr lang="en-GB" sz="1200" baseline="0" dirty="0" smtClean="0"/>
              <a:t> </a:t>
            </a:r>
            <a:r>
              <a:rPr lang="en-GB" sz="1200" baseline="0" dirty="0" err="1" smtClean="0"/>
              <a:t>AKAdhmaikoyw</a:t>
            </a:r>
            <a:r>
              <a:rPr lang="en-GB" sz="1200" baseline="0" dirty="0" smtClean="0"/>
              <a:t> kai </a:t>
            </a:r>
            <a:r>
              <a:rPr lang="el-GR" sz="1200" baseline="0" dirty="0" err="1" smtClean="0"/>
              <a:t>προσωπικο</a:t>
            </a:r>
            <a:r>
              <a:rPr lang="el-GR" sz="1200" baseline="0" dirty="0" smtClean="0"/>
              <a:t>, ενώ </a:t>
            </a:r>
            <a:r>
              <a:rPr lang="el-GR" sz="1200" baseline="0" dirty="0" err="1" smtClean="0"/>
              <a:t>μπορουν</a:t>
            </a:r>
            <a:r>
              <a:rPr lang="el-GR" sz="1200" baseline="0" dirty="0" smtClean="0"/>
              <a:t> να </a:t>
            </a:r>
            <a:r>
              <a:rPr lang="el-GR" sz="1200" baseline="0" dirty="0" err="1" smtClean="0"/>
              <a:t>καλυωουν</a:t>
            </a:r>
            <a:r>
              <a:rPr lang="el-GR" sz="1200" baseline="0" dirty="0" smtClean="0"/>
              <a:t> τα </a:t>
            </a:r>
            <a:r>
              <a:rPr lang="el-GR" sz="1200" baseline="0" dirty="0" err="1" smtClean="0"/>
              <a:t>εξοδα</a:t>
            </a:r>
            <a:r>
              <a:rPr lang="el-GR" sz="1200" baseline="0" dirty="0" smtClean="0"/>
              <a:t> των </a:t>
            </a:r>
            <a:r>
              <a:rPr lang="el-GR" sz="1200" baseline="0" dirty="0" err="1" smtClean="0"/>
              <a:t>συμμετεχονων</a:t>
            </a:r>
            <a:r>
              <a:rPr lang="el-GR" sz="1200" baseline="0" dirty="0" smtClean="0"/>
              <a:t> από τη </a:t>
            </a:r>
            <a:r>
              <a:rPr lang="el-GR" sz="1200" baseline="0" dirty="0" err="1" smtClean="0"/>
              <a:t>Διεθνη</a:t>
            </a:r>
            <a:r>
              <a:rPr lang="el-GR" sz="1200" baseline="0" dirty="0" smtClean="0"/>
              <a:t> </a:t>
            </a:r>
            <a:r>
              <a:rPr lang="el-GR" sz="1200" baseline="0" dirty="0" err="1" smtClean="0"/>
              <a:t>Κινητικοτητα</a:t>
            </a:r>
            <a:r>
              <a:rPr lang="el-GR" sz="1200" baseline="0" dirty="0" smtClean="0"/>
              <a:t>. Σε </a:t>
            </a:r>
            <a:r>
              <a:rPr lang="el-GR" sz="1200" baseline="0" dirty="0" err="1" smtClean="0"/>
              <a:t>καμια</a:t>
            </a:r>
            <a:r>
              <a:rPr lang="el-GR" sz="1200" baseline="0" dirty="0" smtClean="0"/>
              <a:t> περιπτωση δεν </a:t>
            </a:r>
            <a:r>
              <a:rPr lang="el-GR" sz="1200" baseline="0" dirty="0" err="1" smtClean="0"/>
              <a:t>πρπει</a:t>
            </a:r>
            <a:r>
              <a:rPr lang="el-GR" sz="1200" baseline="0" dirty="0" smtClean="0"/>
              <a:t> να </a:t>
            </a:r>
            <a:r>
              <a:rPr lang="el-GR" sz="1200" baseline="0" dirty="0" err="1" smtClean="0"/>
              <a:t>συχεοντυται</a:t>
            </a:r>
            <a:r>
              <a:rPr lang="el-GR" sz="1200" baseline="0" dirty="0" smtClean="0"/>
              <a:t> τα </a:t>
            </a:r>
            <a:r>
              <a:rPr lang="en-GB" sz="1200" baseline="0" dirty="0" smtClean="0"/>
              <a:t>BIPs kai ta Staff Weeks </a:t>
            </a:r>
            <a:r>
              <a:rPr lang="el-GR" sz="1200" baseline="0" dirty="0" smtClean="0"/>
              <a:t>αν και </a:t>
            </a:r>
            <a:r>
              <a:rPr lang="el-GR" sz="1200" baseline="0" dirty="0" err="1" smtClean="0"/>
              <a:t>θελουμε</a:t>
            </a:r>
            <a:r>
              <a:rPr lang="el-GR" sz="1200" baseline="0" dirty="0" smtClean="0"/>
              <a:t> να </a:t>
            </a:r>
            <a:r>
              <a:rPr lang="el-GR" sz="1200" baseline="0" dirty="0" err="1" smtClean="0"/>
              <a:t>βλεπουμε</a:t>
            </a:r>
            <a:r>
              <a:rPr lang="el-GR" sz="1200" baseline="0" dirty="0" smtClean="0"/>
              <a:t> τα </a:t>
            </a:r>
            <a:r>
              <a:rPr lang="el-GR" sz="1200" baseline="0" dirty="0" err="1" smtClean="0"/>
              <a:t>ιδρυματα</a:t>
            </a:r>
            <a:r>
              <a:rPr lang="el-GR" sz="1200" baseline="0" dirty="0" smtClean="0"/>
              <a:t> να </a:t>
            </a:r>
            <a:r>
              <a:rPr lang="el-GR" sz="1200" baseline="0" dirty="0" err="1" smtClean="0"/>
              <a:t>συμμετεχουν</a:t>
            </a:r>
            <a:r>
              <a:rPr lang="el-GR" sz="1200" baseline="0" dirty="0" smtClean="0"/>
              <a:t> και στις 2 </a:t>
            </a:r>
            <a:r>
              <a:rPr lang="el-GR" sz="1200" baseline="0" dirty="0" err="1" smtClean="0"/>
              <a:t>δραστηριοτητες</a:t>
            </a:r>
            <a:r>
              <a:rPr lang="el-GR" sz="1200" baseline="0" dirty="0" smtClean="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26</a:t>
            </a:fld>
            <a:endParaRPr lang="en-GB"/>
          </a:p>
        </p:txBody>
      </p:sp>
    </p:spTree>
    <p:extLst>
      <p:ext uri="{BB962C8B-B14F-4D97-AF65-F5344CB8AC3E}">
        <p14:creationId xmlns:p14="http://schemas.microsoft.com/office/powerpoint/2010/main" val="202902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Ξεκινάμε</a:t>
            </a:r>
            <a:r>
              <a:rPr lang="el-GR" baseline="0" dirty="0" smtClean="0"/>
              <a:t> με τις </a:t>
            </a:r>
            <a:r>
              <a:rPr lang="el-GR" baseline="0" dirty="0" err="1" smtClean="0"/>
              <a:t>επιλεξιμες</a:t>
            </a:r>
            <a:r>
              <a:rPr lang="el-GR" baseline="0" dirty="0" smtClean="0"/>
              <a:t> </a:t>
            </a:r>
            <a:r>
              <a:rPr lang="el-GR" baseline="0" dirty="0" err="1" smtClean="0"/>
              <a:t>δραστηριοτητες</a:t>
            </a:r>
            <a:r>
              <a:rPr lang="el-GR" baseline="0" dirty="0" smtClean="0"/>
              <a:t> που </a:t>
            </a:r>
            <a:r>
              <a:rPr lang="el-GR" baseline="0" dirty="0" err="1" smtClean="0"/>
              <a:t>αφορουν</a:t>
            </a:r>
            <a:r>
              <a:rPr lang="el-GR" baseline="0" dirty="0" smtClean="0"/>
              <a:t> στη </a:t>
            </a:r>
            <a:r>
              <a:rPr lang="el-GR" baseline="0" dirty="0" err="1" smtClean="0"/>
              <a:t>κινητικοτητα</a:t>
            </a:r>
            <a:r>
              <a:rPr lang="el-GR" baseline="0" dirty="0" smtClean="0"/>
              <a:t> </a:t>
            </a:r>
            <a:r>
              <a:rPr lang="el-GR" baseline="0" dirty="0" err="1" smtClean="0"/>
              <a:t>φοιτητων</a:t>
            </a:r>
            <a:r>
              <a:rPr lang="el-GR" baseline="0" dirty="0" smtClean="0"/>
              <a:t> για την </a:t>
            </a:r>
            <a:r>
              <a:rPr lang="el-GR" baseline="0" dirty="0" err="1" smtClean="0"/>
              <a:t>Προσκληση</a:t>
            </a:r>
            <a:r>
              <a:rPr lang="el-GR" baseline="0" dirty="0" smtClean="0"/>
              <a:t> 2021. Οι </a:t>
            </a:r>
            <a:r>
              <a:rPr lang="el-GR" baseline="0" dirty="0" err="1" smtClean="0"/>
              <a:t>φοιτητες</a:t>
            </a:r>
            <a:r>
              <a:rPr lang="el-GR" baseline="0" dirty="0" smtClean="0"/>
              <a:t>/ </a:t>
            </a:r>
            <a:r>
              <a:rPr lang="el-GR" baseline="0" dirty="0" err="1" smtClean="0"/>
              <a:t>τριες</a:t>
            </a:r>
            <a:r>
              <a:rPr lang="el-GR" baseline="0" dirty="0" smtClean="0"/>
              <a:t> για </a:t>
            </a:r>
            <a:r>
              <a:rPr lang="el-GR" baseline="0" dirty="0" err="1" smtClean="0"/>
              <a:t>σποθδες</a:t>
            </a:r>
            <a:r>
              <a:rPr lang="el-GR" baseline="0" dirty="0" smtClean="0"/>
              <a:t> </a:t>
            </a:r>
            <a:r>
              <a:rPr lang="el-GR" baseline="0" dirty="0" err="1" smtClean="0"/>
              <a:t>μπορουν</a:t>
            </a:r>
            <a:r>
              <a:rPr lang="el-GR" baseline="0" dirty="0" smtClean="0"/>
              <a:t> να </a:t>
            </a:r>
            <a:r>
              <a:rPr lang="el-GR" baseline="0" dirty="0" err="1" smtClean="0"/>
              <a:t>συμμετεχουν</a:t>
            </a:r>
            <a:r>
              <a:rPr lang="el-GR" baseline="0" dirty="0" smtClean="0"/>
              <a:t> σε </a:t>
            </a:r>
            <a:r>
              <a:rPr lang="el-GR" baseline="0" dirty="0" err="1" smtClean="0"/>
              <a:t>περιοδους</a:t>
            </a:r>
            <a:r>
              <a:rPr lang="el-GR" baseline="0" dirty="0" smtClean="0"/>
              <a:t> </a:t>
            </a:r>
            <a:r>
              <a:rPr lang="el-GR" baseline="0" dirty="0" err="1" smtClean="0"/>
              <a:t>διαρκειας</a:t>
            </a:r>
            <a:r>
              <a:rPr lang="el-GR" baseline="0" dirty="0" smtClean="0"/>
              <a:t> </a:t>
            </a:r>
            <a:r>
              <a:rPr lang="el-GR" baseline="0" dirty="0" err="1" smtClean="0"/>
              <a:t>ειτε</a:t>
            </a:r>
            <a:r>
              <a:rPr lang="el-GR" baseline="0" dirty="0" smtClean="0"/>
              <a:t> 2-12 </a:t>
            </a:r>
            <a:r>
              <a:rPr lang="el-GR" baseline="0" dirty="0" err="1" smtClean="0"/>
              <a:t>μηνων</a:t>
            </a:r>
            <a:r>
              <a:rPr lang="el-GR" baseline="0" dirty="0" smtClean="0"/>
              <a:t> ( </a:t>
            </a:r>
            <a:r>
              <a:rPr lang="el-GR" baseline="0" dirty="0" err="1" smtClean="0"/>
              <a:t>μακρας</a:t>
            </a:r>
            <a:r>
              <a:rPr lang="el-GR" baseline="0" dirty="0" smtClean="0"/>
              <a:t> διάρκειας </a:t>
            </a:r>
            <a:r>
              <a:rPr lang="el-GR" baseline="0" dirty="0" err="1" smtClean="0"/>
              <a:t>σπουδες</a:t>
            </a:r>
            <a:r>
              <a:rPr lang="el-GR" baseline="0" dirty="0" smtClean="0"/>
              <a:t> ) </a:t>
            </a:r>
            <a:r>
              <a:rPr lang="el-GR" baseline="0" dirty="0" err="1" smtClean="0"/>
              <a:t>ειτε</a:t>
            </a:r>
            <a:r>
              <a:rPr lang="el-GR" baseline="0" dirty="0" smtClean="0"/>
              <a:t> σε </a:t>
            </a:r>
            <a:r>
              <a:rPr lang="el-GR" baseline="0" dirty="0" err="1" smtClean="0"/>
              <a:t>περιοδους</a:t>
            </a:r>
            <a:r>
              <a:rPr lang="el-GR" baseline="0" dirty="0" smtClean="0"/>
              <a:t> 5-30 </a:t>
            </a:r>
            <a:r>
              <a:rPr lang="el-GR" baseline="0" dirty="0" err="1" smtClean="0"/>
              <a:t>ημερων</a:t>
            </a:r>
            <a:r>
              <a:rPr lang="el-GR" baseline="0" dirty="0" smtClean="0"/>
              <a:t> </a:t>
            </a:r>
            <a:r>
              <a:rPr lang="el-GR" baseline="0" dirty="0" err="1" smtClean="0"/>
              <a:t>συντομης</a:t>
            </a:r>
            <a:r>
              <a:rPr lang="el-GR" baseline="0" dirty="0" smtClean="0"/>
              <a:t> διάρκειας </a:t>
            </a:r>
            <a:r>
              <a:rPr lang="el-GR" baseline="0" dirty="0" err="1" smtClean="0"/>
              <a:t>περιοδοι</a:t>
            </a:r>
            <a:r>
              <a:rPr lang="el-GR" baseline="0" dirty="0" smtClean="0"/>
              <a:t>. Η ΚΑΙΝΟΤΟΜΙΑ στην περιπτωση αυτή αφορά </a:t>
            </a:r>
            <a:r>
              <a:rPr lang="el-GR" baseline="0" dirty="0" err="1" smtClean="0"/>
              <a:t>τοσο</a:t>
            </a:r>
            <a:r>
              <a:rPr lang="el-GR" baseline="0" dirty="0" smtClean="0"/>
              <a:t> την ελάχιστη διάρκεια  (από 3 </a:t>
            </a:r>
            <a:r>
              <a:rPr lang="el-GR" baseline="0" dirty="0" err="1" smtClean="0"/>
              <a:t>μηνες</a:t>
            </a:r>
            <a:r>
              <a:rPr lang="el-GR" baseline="0" dirty="0" smtClean="0"/>
              <a:t> που ισχύει για τα </a:t>
            </a:r>
            <a:r>
              <a:rPr lang="el-GR" baseline="0" dirty="0" err="1" smtClean="0"/>
              <a:t>ανοικτα</a:t>
            </a:r>
            <a:r>
              <a:rPr lang="el-GR" baseline="0" dirty="0" smtClean="0"/>
              <a:t> </a:t>
            </a:r>
            <a:r>
              <a:rPr lang="el-GR" baseline="0" dirty="0" err="1" smtClean="0"/>
              <a:t>σχεδια</a:t>
            </a:r>
            <a:r>
              <a:rPr lang="el-GR" baseline="0" dirty="0" smtClean="0"/>
              <a:t> του 2019 και 2020 το </a:t>
            </a:r>
            <a:r>
              <a:rPr lang="el-GR" baseline="0" dirty="0" err="1" smtClean="0"/>
              <a:t>οριο</a:t>
            </a:r>
            <a:r>
              <a:rPr lang="el-GR" baseline="0" dirty="0" smtClean="0"/>
              <a:t> μειώνεται στους 2 </a:t>
            </a:r>
            <a:r>
              <a:rPr lang="el-GR" baseline="0" dirty="0" err="1" smtClean="0"/>
              <a:t>μηνες</a:t>
            </a:r>
            <a:r>
              <a:rPr lang="el-GR" baseline="0" dirty="0" smtClean="0"/>
              <a:t>, ενώ </a:t>
            </a:r>
            <a:r>
              <a:rPr lang="el-GR" baseline="0" dirty="0" err="1" smtClean="0"/>
              <a:t>εισαγεται</a:t>
            </a:r>
            <a:r>
              <a:rPr lang="el-GR" baseline="0" dirty="0" smtClean="0"/>
              <a:t> για </a:t>
            </a:r>
            <a:r>
              <a:rPr lang="el-GR" baseline="0" dirty="0" err="1" smtClean="0"/>
              <a:t>πρωτη</a:t>
            </a:r>
            <a:r>
              <a:rPr lang="el-GR" baseline="0" dirty="0" smtClean="0"/>
              <a:t> φορά η </a:t>
            </a:r>
            <a:r>
              <a:rPr lang="el-GR" baseline="0" dirty="0" err="1" smtClean="0"/>
              <a:t>μικρης</a:t>
            </a:r>
            <a:r>
              <a:rPr lang="el-GR" baseline="0" dirty="0" smtClean="0"/>
              <a:t> </a:t>
            </a:r>
            <a:r>
              <a:rPr lang="el-GR" baseline="0" dirty="0" err="1" smtClean="0"/>
              <a:t>διαρκειας</a:t>
            </a:r>
            <a:r>
              <a:rPr lang="el-GR" baseline="0" dirty="0" smtClean="0"/>
              <a:t> </a:t>
            </a:r>
            <a:r>
              <a:rPr lang="el-GR" baseline="0" dirty="0" err="1" smtClean="0"/>
              <a:t>κινητικοτητα</a:t>
            </a:r>
            <a:r>
              <a:rPr lang="el-GR" baseline="0" dirty="0" smtClean="0"/>
              <a:t> ή </a:t>
            </a:r>
            <a:r>
              <a:rPr lang="el-GR" baseline="0" dirty="0" err="1" smtClean="0"/>
              <a:t>σηορτ</a:t>
            </a:r>
            <a:r>
              <a:rPr lang="el-GR" baseline="0" dirty="0" smtClean="0"/>
              <a:t> </a:t>
            </a:r>
            <a:r>
              <a:rPr lang="el-GR" baseline="0" dirty="0" err="1" smtClean="0"/>
              <a:t>τερμ</a:t>
            </a:r>
            <a:r>
              <a:rPr lang="el-GR" baseline="0" dirty="0" smtClean="0"/>
              <a:t> </a:t>
            </a:r>
            <a:r>
              <a:rPr lang="en-GB" baseline="0" dirty="0" smtClean="0"/>
              <a:t>mobility </a:t>
            </a:r>
            <a:r>
              <a:rPr lang="el-GR" baseline="0" dirty="0" smtClean="0"/>
              <a:t>που αφορά </a:t>
            </a:r>
            <a:r>
              <a:rPr lang="el-GR" baseline="0" dirty="0" err="1" smtClean="0"/>
              <a:t>σρ</a:t>
            </a:r>
            <a:r>
              <a:rPr lang="el-GR" baseline="0" dirty="0" smtClean="0"/>
              <a:t> ατομα που </a:t>
            </a:r>
            <a:r>
              <a:rPr lang="el-GR" baseline="0" dirty="0" err="1" smtClean="0"/>
              <a:t>εμπιμπτουν</a:t>
            </a:r>
            <a:r>
              <a:rPr lang="el-GR" baseline="0" dirty="0" smtClean="0"/>
              <a:t> στην </a:t>
            </a:r>
            <a:r>
              <a:rPr lang="el-GR" baseline="0" dirty="0" err="1" smtClean="0"/>
              <a:t>κατηγορια</a:t>
            </a:r>
            <a:r>
              <a:rPr lang="el-GR" baseline="0" dirty="0" smtClean="0"/>
              <a:t> </a:t>
            </a:r>
            <a:r>
              <a:rPr lang="el-GR" baseline="0" dirty="0" err="1" smtClean="0"/>
              <a:t>λιγοτερες</a:t>
            </a:r>
            <a:r>
              <a:rPr lang="el-GR" baseline="0" dirty="0" smtClean="0"/>
              <a:t> </a:t>
            </a:r>
            <a:r>
              <a:rPr lang="el-GR" baseline="0" dirty="0" err="1" smtClean="0"/>
              <a:t>ευκαιριες</a:t>
            </a:r>
            <a:r>
              <a:rPr lang="el-GR" baseline="0" dirty="0" smtClean="0"/>
              <a:t>. Επιπλεον, οι </a:t>
            </a:r>
            <a:r>
              <a:rPr lang="el-GR" baseline="0" dirty="0" err="1" smtClean="0"/>
              <a:t>κινητικοτητες</a:t>
            </a:r>
            <a:r>
              <a:rPr lang="el-GR" baseline="0" dirty="0" smtClean="0"/>
              <a:t> </a:t>
            </a:r>
            <a:r>
              <a:rPr lang="el-GR" baseline="0" dirty="0" err="1" smtClean="0"/>
              <a:t>πραγματοποιυνται</a:t>
            </a:r>
            <a:r>
              <a:rPr lang="el-GR" baseline="0" dirty="0" smtClean="0"/>
              <a:t> </a:t>
            </a:r>
            <a:r>
              <a:rPr lang="el-GR" baseline="0" dirty="0" err="1" smtClean="0"/>
              <a:t>τοσο</a:t>
            </a:r>
            <a:r>
              <a:rPr lang="el-GR" baseline="0" dirty="0" smtClean="0"/>
              <a:t> σε </a:t>
            </a:r>
            <a:r>
              <a:rPr lang="el-GR" baseline="0" dirty="0" err="1" smtClean="0"/>
              <a:t>χωρες</a:t>
            </a:r>
            <a:r>
              <a:rPr lang="el-GR" baseline="0" dirty="0" smtClean="0"/>
              <a:t> του </a:t>
            </a:r>
            <a:r>
              <a:rPr lang="el-GR" baseline="0" dirty="0" err="1" smtClean="0"/>
              <a:t>Προγραμματος</a:t>
            </a:r>
            <a:r>
              <a:rPr lang="el-GR" baseline="0" dirty="0" smtClean="0"/>
              <a:t> </a:t>
            </a:r>
            <a:r>
              <a:rPr lang="el-GR" baseline="0" dirty="0" err="1" smtClean="0"/>
              <a:t>οσο</a:t>
            </a:r>
            <a:r>
              <a:rPr lang="el-GR" baseline="0" dirty="0" smtClean="0"/>
              <a:t> και σε </a:t>
            </a:r>
            <a:r>
              <a:rPr lang="el-GR" baseline="0" dirty="0" err="1" smtClean="0"/>
              <a:t>χωρες</a:t>
            </a:r>
            <a:r>
              <a:rPr lang="el-GR" baseline="0" dirty="0" smtClean="0"/>
              <a:t> </a:t>
            </a:r>
            <a:r>
              <a:rPr lang="el-GR" baseline="0" dirty="0" err="1" smtClean="0"/>
              <a:t>Εταιρους</a:t>
            </a:r>
            <a:r>
              <a:rPr lang="el-GR" baseline="0" dirty="0" smtClean="0"/>
              <a:t> ( επίσης μια </a:t>
            </a:r>
            <a:r>
              <a:rPr lang="el-GR" baseline="0" dirty="0" err="1" smtClean="0"/>
              <a:t>επιπλεον</a:t>
            </a:r>
            <a:r>
              <a:rPr lang="el-GR" baseline="0" dirty="0" smtClean="0"/>
              <a:t> </a:t>
            </a:r>
            <a:r>
              <a:rPr lang="el-GR" baseline="0" dirty="0" err="1" smtClean="0"/>
              <a:t>καινοτομια</a:t>
            </a:r>
            <a:r>
              <a:rPr lang="el-GR" baseline="0" dirty="0" smtClean="0"/>
              <a:t> στη Δράση ΚΑ 131 ).  </a:t>
            </a:r>
            <a:r>
              <a:rPr lang="el-GR" baseline="0" dirty="0" err="1" smtClean="0"/>
              <a:t>Παρομοιως</a:t>
            </a:r>
            <a:r>
              <a:rPr lang="el-GR" baseline="0" dirty="0" smtClean="0"/>
              <a:t> </a:t>
            </a:r>
            <a:r>
              <a:rPr lang="el-GR" baseline="0" dirty="0" err="1" smtClean="0"/>
              <a:t>κινητικοτητες</a:t>
            </a:r>
            <a:r>
              <a:rPr lang="el-GR" baseline="0" dirty="0" smtClean="0"/>
              <a:t> για </a:t>
            </a:r>
            <a:r>
              <a:rPr lang="el-GR" baseline="0" dirty="0" err="1" smtClean="0"/>
              <a:t>τοποθετηση</a:t>
            </a:r>
            <a:r>
              <a:rPr lang="el-GR" baseline="0" dirty="0" smtClean="0"/>
              <a:t> </a:t>
            </a:r>
            <a:r>
              <a:rPr lang="el-GR" baseline="0" dirty="0" err="1" smtClean="0"/>
              <a:t>φοιτηων</a:t>
            </a:r>
            <a:r>
              <a:rPr lang="el-GR" baseline="0" dirty="0" smtClean="0"/>
              <a:t>/</a:t>
            </a:r>
            <a:r>
              <a:rPr lang="el-GR" baseline="0" dirty="0" err="1" smtClean="0"/>
              <a:t>φοιτητριων</a:t>
            </a:r>
            <a:r>
              <a:rPr lang="el-GR" baseline="0" dirty="0" smtClean="0"/>
              <a:t> και </a:t>
            </a:r>
            <a:r>
              <a:rPr lang="el-GR" baseline="0" dirty="0" err="1" smtClean="0"/>
              <a:t>νεων</a:t>
            </a:r>
            <a:r>
              <a:rPr lang="el-GR" baseline="0" dirty="0" smtClean="0"/>
              <a:t> </a:t>
            </a:r>
            <a:r>
              <a:rPr lang="el-GR" baseline="0" dirty="0" err="1" smtClean="0"/>
              <a:t>αποφοιτων</a:t>
            </a:r>
            <a:r>
              <a:rPr lang="el-GR" baseline="0" dirty="0" smtClean="0"/>
              <a:t> </a:t>
            </a:r>
            <a:r>
              <a:rPr lang="el-GR" baseline="0" dirty="0" err="1" smtClean="0"/>
              <a:t>πραγματοποιουνται</a:t>
            </a:r>
            <a:r>
              <a:rPr lang="el-GR" baseline="0" dirty="0" smtClean="0"/>
              <a:t> με τις </a:t>
            </a:r>
            <a:r>
              <a:rPr lang="el-GR" baseline="0" dirty="0" err="1" smtClean="0"/>
              <a:t>ιδιες</a:t>
            </a:r>
            <a:r>
              <a:rPr lang="el-GR" baseline="0" dirty="0" smtClean="0"/>
              <a:t> </a:t>
            </a:r>
            <a:r>
              <a:rPr lang="el-GR" baseline="0" dirty="0" err="1" smtClean="0"/>
              <a:t>αναφερομενες</a:t>
            </a:r>
            <a:r>
              <a:rPr lang="el-GR" baseline="0" dirty="0" smtClean="0"/>
              <a:t> διάρκειες προς </a:t>
            </a:r>
            <a:r>
              <a:rPr lang="el-GR" baseline="0" dirty="0" err="1" smtClean="0"/>
              <a:t>ολες</a:t>
            </a:r>
            <a:r>
              <a:rPr lang="el-GR" baseline="0" dirty="0" smtClean="0"/>
              <a:t> τις </a:t>
            </a:r>
            <a:r>
              <a:rPr lang="el-GR" baseline="0" dirty="0" err="1" smtClean="0"/>
              <a:t>χωρες</a:t>
            </a:r>
            <a:r>
              <a:rPr lang="el-GR" baseline="0" dirty="0" smtClean="0"/>
              <a:t> ( </a:t>
            </a:r>
            <a:r>
              <a:rPr lang="el-GR" baseline="0" dirty="0" err="1" smtClean="0"/>
              <a:t>προγραμματος</a:t>
            </a:r>
            <a:r>
              <a:rPr lang="el-GR" baseline="0" dirty="0" smtClean="0"/>
              <a:t> και </a:t>
            </a:r>
            <a:r>
              <a:rPr lang="el-GR" baseline="0" dirty="0" err="1" smtClean="0"/>
              <a:t>τριτες</a:t>
            </a:r>
            <a:r>
              <a:rPr lang="el-GR" baseline="0" dirty="0" smtClean="0"/>
              <a:t> και προς </a:t>
            </a:r>
            <a:r>
              <a:rPr lang="el-GR" baseline="0" dirty="0" err="1" smtClean="0"/>
              <a:t>ολους</a:t>
            </a:r>
            <a:r>
              <a:rPr lang="el-GR" baseline="0" dirty="0" smtClean="0"/>
              <a:t> τους </a:t>
            </a:r>
            <a:r>
              <a:rPr lang="el-GR" baseline="0" dirty="0" err="1" smtClean="0"/>
              <a:t>κυκλους</a:t>
            </a:r>
            <a:r>
              <a:rPr lang="el-GR" baseline="0" dirty="0" smtClean="0"/>
              <a:t> </a:t>
            </a:r>
            <a:r>
              <a:rPr lang="el-GR" baseline="0" dirty="0" err="1" smtClean="0"/>
              <a:t>σποθδων</a:t>
            </a:r>
            <a:r>
              <a:rPr lang="el-GR" baseline="0" dirty="0" smtClean="0"/>
              <a:t> ) </a:t>
            </a:r>
            <a:r>
              <a:rPr lang="el-GR" baseline="0" dirty="0" err="1" smtClean="0"/>
              <a:t>δηλαδη</a:t>
            </a:r>
            <a:r>
              <a:rPr lang="el-GR" baseline="0" dirty="0" smtClean="0"/>
              <a:t> </a:t>
            </a:r>
            <a:r>
              <a:rPr lang="el-GR" baseline="0" dirty="0" err="1" smtClean="0"/>
              <a:t>συντομος</a:t>
            </a:r>
            <a:r>
              <a:rPr lang="el-GR" baseline="0" dirty="0" smtClean="0"/>
              <a:t> , </a:t>
            </a:r>
            <a:r>
              <a:rPr lang="el-GR" baseline="0" dirty="0" err="1" smtClean="0"/>
              <a:t>προπτυχθακος</a:t>
            </a:r>
            <a:r>
              <a:rPr lang="el-GR" baseline="0" dirty="0" smtClean="0"/>
              <a:t>, </a:t>
            </a:r>
            <a:r>
              <a:rPr lang="el-GR" baseline="0" dirty="0" err="1" smtClean="0"/>
              <a:t>μετπτυχικος</a:t>
            </a:r>
            <a:r>
              <a:rPr lang="el-GR" baseline="0" dirty="0" smtClean="0"/>
              <a:t> και </a:t>
            </a:r>
            <a:r>
              <a:rPr lang="el-GR" baseline="0" dirty="0" err="1" smtClean="0"/>
              <a:t>διδακτορικος</a:t>
            </a:r>
            <a:r>
              <a:rPr lang="el-GR" baseline="0" dirty="0" smtClean="0"/>
              <a:t>. </a:t>
            </a:r>
            <a:r>
              <a:rPr lang="el-GR" baseline="0" dirty="0" err="1" smtClean="0"/>
              <a:t>Περαν</a:t>
            </a:r>
            <a:r>
              <a:rPr lang="el-GR" baseline="0" dirty="0" smtClean="0"/>
              <a:t> των </a:t>
            </a:r>
            <a:r>
              <a:rPr lang="el-GR" baseline="0" dirty="0" err="1" smtClean="0"/>
              <a:t>αναφερομενων</a:t>
            </a:r>
            <a:r>
              <a:rPr lang="el-GR" baseline="0" dirty="0" smtClean="0"/>
              <a:t> </a:t>
            </a:r>
            <a:r>
              <a:rPr lang="el-GR" baseline="0" dirty="0" err="1" smtClean="0"/>
              <a:t>δραστηριοτητων</a:t>
            </a:r>
            <a:r>
              <a:rPr lang="el-GR" baseline="0" dirty="0" smtClean="0"/>
              <a:t> οι </a:t>
            </a:r>
            <a:r>
              <a:rPr lang="el-GR" baseline="0" dirty="0" err="1" smtClean="0"/>
              <a:t>σπουδστες</a:t>
            </a:r>
            <a:r>
              <a:rPr lang="el-GR" baseline="0" dirty="0" smtClean="0"/>
              <a:t>/ </a:t>
            </a:r>
            <a:r>
              <a:rPr lang="el-GR" baseline="0" dirty="0" err="1" smtClean="0"/>
              <a:t>στριες</a:t>
            </a:r>
            <a:r>
              <a:rPr lang="el-GR" baseline="0" dirty="0" smtClean="0"/>
              <a:t> θα </a:t>
            </a:r>
            <a:r>
              <a:rPr lang="el-GR" baseline="0" dirty="0" err="1" smtClean="0"/>
              <a:t>μπορουν</a:t>
            </a:r>
            <a:r>
              <a:rPr lang="el-GR" baseline="0" dirty="0" smtClean="0"/>
              <a:t> να </a:t>
            </a:r>
            <a:r>
              <a:rPr lang="el-GR" baseline="0" dirty="0" err="1" smtClean="0"/>
              <a:t>συμμετεχουν</a:t>
            </a:r>
            <a:r>
              <a:rPr lang="el-GR" baseline="0" dirty="0" smtClean="0"/>
              <a:t> σε </a:t>
            </a:r>
            <a:r>
              <a:rPr lang="el-GR" baseline="0" dirty="0" err="1" smtClean="0"/>
              <a:t>Μεικτα</a:t>
            </a:r>
            <a:r>
              <a:rPr lang="el-GR" baseline="0" dirty="0" smtClean="0"/>
              <a:t> </a:t>
            </a:r>
            <a:r>
              <a:rPr lang="el-GR" baseline="0" dirty="0" err="1" smtClean="0"/>
              <a:t>ενταικα</a:t>
            </a:r>
            <a:r>
              <a:rPr lang="el-GR" baseline="0" dirty="0" smtClean="0"/>
              <a:t> </a:t>
            </a:r>
            <a:r>
              <a:rPr lang="el-GR" baseline="0" dirty="0" err="1" smtClean="0"/>
              <a:t>προγραμματα</a:t>
            </a:r>
            <a:r>
              <a:rPr lang="el-GR" baseline="0" dirty="0" smtClean="0"/>
              <a:t> ή </a:t>
            </a:r>
            <a:r>
              <a:rPr lang="en-GB" baseline="0" dirty="0" smtClean="0"/>
              <a:t>BIPs ( </a:t>
            </a:r>
            <a:r>
              <a:rPr lang="el-GR" baseline="0" dirty="0" err="1" smtClean="0"/>
              <a:t>Βλενδεδ</a:t>
            </a:r>
            <a:r>
              <a:rPr lang="el-GR" baseline="0" dirty="0" smtClean="0"/>
              <a:t> </a:t>
            </a:r>
            <a:r>
              <a:rPr lang="en-GB" baseline="0" dirty="0" smtClean="0"/>
              <a:t>Intensive </a:t>
            </a:r>
            <a:r>
              <a:rPr lang="en-GB" baseline="0" dirty="0" err="1" smtClean="0"/>
              <a:t>Programmew</a:t>
            </a:r>
            <a:r>
              <a:rPr lang="en-GB" baseline="0" dirty="0" smtClean="0"/>
              <a:t>)  </a:t>
            </a:r>
            <a:r>
              <a:rPr lang="el-GR" baseline="0" dirty="0" smtClean="0"/>
              <a:t>τα </a:t>
            </a:r>
            <a:r>
              <a:rPr lang="el-GR" baseline="0" dirty="0" err="1" smtClean="0"/>
              <a:t>οποια</a:t>
            </a:r>
            <a:r>
              <a:rPr lang="el-GR" baseline="0" dirty="0" smtClean="0"/>
              <a:t> όμως </a:t>
            </a:r>
            <a:r>
              <a:rPr lang="el-GR" baseline="0" dirty="0" err="1" smtClean="0"/>
              <a:t>μπορουν</a:t>
            </a:r>
            <a:r>
              <a:rPr lang="el-GR" baseline="0" dirty="0" smtClean="0"/>
              <a:t> να λάβουν </a:t>
            </a:r>
            <a:r>
              <a:rPr lang="el-GR" baseline="0" dirty="0" err="1" smtClean="0"/>
              <a:t>χωρα</a:t>
            </a:r>
            <a:r>
              <a:rPr lang="el-GR" baseline="0" dirty="0" smtClean="0"/>
              <a:t> </a:t>
            </a:r>
            <a:r>
              <a:rPr lang="el-GR" baseline="0" dirty="0" err="1" smtClean="0"/>
              <a:t>μονο</a:t>
            </a:r>
            <a:r>
              <a:rPr lang="el-GR" baseline="0" dirty="0" smtClean="0"/>
              <a:t> σε </a:t>
            </a:r>
            <a:r>
              <a:rPr lang="el-GR" baseline="0" dirty="0" err="1" smtClean="0"/>
              <a:t>Χωρα</a:t>
            </a:r>
            <a:r>
              <a:rPr lang="el-GR" baseline="0" dirty="0" smtClean="0"/>
              <a:t> </a:t>
            </a:r>
            <a:r>
              <a:rPr lang="el-GR" baseline="0" dirty="0" err="1" smtClean="0"/>
              <a:t>Προγραμματος</a:t>
            </a:r>
            <a:r>
              <a:rPr lang="el-GR" baseline="0" dirty="0" smtClean="0"/>
              <a:t>. </a:t>
            </a:r>
            <a:r>
              <a:rPr lang="el-GR" baseline="0" dirty="0" err="1" smtClean="0"/>
              <a:t>Τελος</a:t>
            </a:r>
            <a:r>
              <a:rPr lang="el-GR" baseline="0" dirty="0" smtClean="0"/>
              <a:t>, η </a:t>
            </a:r>
            <a:r>
              <a:rPr lang="el-GR" baseline="0" dirty="0" err="1" smtClean="0"/>
              <a:t>νεα</a:t>
            </a:r>
            <a:r>
              <a:rPr lang="el-GR" baseline="0" dirty="0" smtClean="0"/>
              <a:t> </a:t>
            </a:r>
            <a:r>
              <a:rPr lang="el-GR" baseline="0" dirty="0" err="1" smtClean="0"/>
              <a:t>περιοδος</a:t>
            </a:r>
            <a:r>
              <a:rPr lang="el-GR" baseline="0" dirty="0" smtClean="0"/>
              <a:t> </a:t>
            </a:r>
            <a:r>
              <a:rPr lang="el-GR" baseline="0" dirty="0" err="1" smtClean="0"/>
              <a:t>εγακινιάζει</a:t>
            </a:r>
            <a:r>
              <a:rPr lang="el-GR" baseline="0" dirty="0" smtClean="0"/>
              <a:t> την </a:t>
            </a:r>
            <a:r>
              <a:rPr lang="el-GR" baseline="0" dirty="0" err="1" smtClean="0"/>
              <a:t>κινητκοττα</a:t>
            </a:r>
            <a:r>
              <a:rPr lang="el-GR" baseline="0" dirty="0" smtClean="0"/>
              <a:t> </a:t>
            </a:r>
            <a:r>
              <a:rPr lang="el-GR" baseline="0" dirty="0" err="1" smtClean="0"/>
              <a:t>διαδακτορικων</a:t>
            </a:r>
            <a:r>
              <a:rPr lang="el-GR" baseline="0" dirty="0" smtClean="0"/>
              <a:t> </a:t>
            </a:r>
            <a:r>
              <a:rPr lang="el-GR" baseline="0" dirty="0" err="1" smtClean="0"/>
              <a:t>φοιτητων</a:t>
            </a:r>
            <a:r>
              <a:rPr lang="el-GR" baseline="0" dirty="0" smtClean="0"/>
              <a:t> η </a:t>
            </a:r>
            <a:r>
              <a:rPr lang="el-GR" baseline="0" dirty="0" err="1" smtClean="0"/>
              <a:t>οποια</a:t>
            </a:r>
            <a:r>
              <a:rPr lang="el-GR" baseline="0" dirty="0" smtClean="0"/>
              <a:t> </a:t>
            </a:r>
            <a:r>
              <a:rPr lang="el-GR" baseline="0" dirty="0" err="1" smtClean="0"/>
              <a:t>μπορει</a:t>
            </a:r>
            <a:r>
              <a:rPr lang="el-GR" baseline="0" dirty="0" smtClean="0"/>
              <a:t> να είναι </a:t>
            </a:r>
            <a:r>
              <a:rPr lang="el-GR" baseline="0" dirty="0" err="1" smtClean="0"/>
              <a:t>ειτε</a:t>
            </a:r>
            <a:r>
              <a:rPr lang="el-GR" baseline="0" dirty="0" smtClean="0"/>
              <a:t> </a:t>
            </a:r>
            <a:r>
              <a:rPr lang="el-GR" baseline="0" dirty="0" err="1" smtClean="0"/>
              <a:t>μικρης</a:t>
            </a:r>
            <a:r>
              <a:rPr lang="el-GR" baseline="0" dirty="0" smtClean="0"/>
              <a:t> διάρκειας ( 5 – 30 </a:t>
            </a:r>
            <a:r>
              <a:rPr lang="el-GR" baseline="0" dirty="0" err="1" smtClean="0"/>
              <a:t>ημερες</a:t>
            </a:r>
            <a:r>
              <a:rPr lang="el-GR" baseline="0" dirty="0" smtClean="0"/>
              <a:t> ) η μακράς διάρκειας 2-12 </a:t>
            </a:r>
            <a:r>
              <a:rPr lang="el-GR" baseline="0" dirty="0" err="1" smtClean="0"/>
              <a:t>μηνες</a:t>
            </a:r>
            <a:r>
              <a:rPr lang="el-GR" baseline="0" dirty="0" smtClean="0"/>
              <a:t>. Ενώ σε </a:t>
            </a:r>
            <a:r>
              <a:rPr lang="el-GR" baseline="0" dirty="0" err="1" smtClean="0"/>
              <a:t>ολες</a:t>
            </a:r>
            <a:r>
              <a:rPr lang="el-GR" baseline="0" dirty="0" smtClean="0"/>
              <a:t> τις </a:t>
            </a:r>
            <a:r>
              <a:rPr lang="el-GR" baseline="0" dirty="0" err="1" smtClean="0"/>
              <a:t>περιπτωσεις</a:t>
            </a:r>
            <a:r>
              <a:rPr lang="el-GR" baseline="0" dirty="0" smtClean="0"/>
              <a:t> </a:t>
            </a:r>
            <a:r>
              <a:rPr lang="el-GR" baseline="0" dirty="0" err="1" smtClean="0"/>
              <a:t>μικρης</a:t>
            </a:r>
            <a:r>
              <a:rPr lang="el-GR" baseline="0" dirty="0" smtClean="0"/>
              <a:t> </a:t>
            </a:r>
            <a:r>
              <a:rPr lang="el-GR" baseline="0" dirty="0" err="1" smtClean="0"/>
              <a:t>διάρκιας</a:t>
            </a:r>
            <a:r>
              <a:rPr lang="el-GR" baseline="0" dirty="0" smtClean="0"/>
              <a:t> το </a:t>
            </a:r>
            <a:r>
              <a:rPr lang="el-GR" baseline="0" dirty="0" err="1" smtClean="0"/>
              <a:t>διαδθκτιακο</a:t>
            </a:r>
            <a:r>
              <a:rPr lang="el-GR" baseline="0" dirty="0" smtClean="0"/>
              <a:t> </a:t>
            </a:r>
            <a:r>
              <a:rPr lang="el-GR" baseline="0" dirty="0" err="1" smtClean="0"/>
              <a:t>κομάτι</a:t>
            </a:r>
            <a:r>
              <a:rPr lang="el-GR" baseline="0" dirty="0" smtClean="0"/>
              <a:t> είναι </a:t>
            </a:r>
            <a:r>
              <a:rPr lang="el-GR" baseline="0" dirty="0" err="1" smtClean="0"/>
              <a:t>υποχρεωτικο</a:t>
            </a:r>
            <a:r>
              <a:rPr lang="el-GR" baseline="0" dirty="0" smtClean="0"/>
              <a:t> </a:t>
            </a:r>
            <a:r>
              <a:rPr lang="el-GR" baseline="0" dirty="0" err="1" smtClean="0"/>
              <a:t>ειτε</a:t>
            </a:r>
            <a:r>
              <a:rPr lang="el-GR" baseline="0" dirty="0" smtClean="0"/>
              <a:t> πριν </a:t>
            </a:r>
            <a:r>
              <a:rPr lang="el-GR" baseline="0" dirty="0" err="1" smtClean="0"/>
              <a:t>ειτε</a:t>
            </a:r>
            <a:r>
              <a:rPr lang="el-GR" baseline="0" dirty="0" smtClean="0"/>
              <a:t> μετά την </a:t>
            </a:r>
            <a:r>
              <a:rPr lang="el-GR" baseline="0" dirty="0" err="1" smtClean="0"/>
              <a:t>κινητικοτητα</a:t>
            </a:r>
            <a:r>
              <a:rPr lang="el-GR" baseline="0" dirty="0" smtClean="0"/>
              <a:t> – για την </a:t>
            </a:r>
            <a:r>
              <a:rPr lang="el-GR" baseline="0" dirty="0" err="1" smtClean="0"/>
              <a:t>κινητικοτητα</a:t>
            </a:r>
            <a:r>
              <a:rPr lang="el-GR" baseline="0" dirty="0" smtClean="0"/>
              <a:t> </a:t>
            </a:r>
            <a:r>
              <a:rPr lang="el-GR" baseline="0" dirty="0" err="1" smtClean="0"/>
              <a:t>Διδακτορικων</a:t>
            </a:r>
            <a:r>
              <a:rPr lang="el-GR" baseline="0" dirty="0" smtClean="0"/>
              <a:t> το </a:t>
            </a:r>
            <a:r>
              <a:rPr lang="el-GR" baseline="0" dirty="0" err="1" smtClean="0"/>
              <a:t>διαδυκττακο</a:t>
            </a:r>
            <a:r>
              <a:rPr lang="el-GR" baseline="0" dirty="0" smtClean="0"/>
              <a:t> κομμάτι ( ή </a:t>
            </a:r>
            <a:r>
              <a:rPr lang="en-GB" baseline="0" dirty="0" smtClean="0"/>
              <a:t>virtual Mobility </a:t>
            </a:r>
            <a:r>
              <a:rPr lang="el-GR" baseline="0" dirty="0" smtClean="0"/>
              <a:t>είναι </a:t>
            </a:r>
            <a:r>
              <a:rPr lang="el-GR" baseline="0" dirty="0" err="1" smtClean="0"/>
              <a:t>προαιρετικο</a:t>
            </a:r>
            <a:r>
              <a:rPr lang="el-GR" baseline="0" dirty="0" smtClean="0"/>
              <a:t> ).  Για </a:t>
            </a:r>
            <a:r>
              <a:rPr lang="el-GR" sz="1200" i="1" dirty="0" err="1" smtClean="0">
                <a:solidFill>
                  <a:srgbClr val="404040"/>
                </a:solidFill>
                <a:latin typeface="Century Gothic"/>
                <a:cs typeface="Century Gothic"/>
              </a:rPr>
              <a:t>Για</a:t>
            </a:r>
            <a:r>
              <a:rPr lang="el-GR" sz="1200" i="1" dirty="0" smtClean="0">
                <a:solidFill>
                  <a:srgbClr val="404040"/>
                </a:solidFill>
                <a:latin typeface="Century Gothic"/>
                <a:cs typeface="Century Gothic"/>
              </a:rPr>
              <a:t> τις μακράς διάρκειας μετακινήσεις </a:t>
            </a:r>
            <a:r>
              <a:rPr lang="el-GR" sz="1200" dirty="0" smtClean="0">
                <a:solidFill>
                  <a:schemeClr val="accent5">
                    <a:lumMod val="75000"/>
                  </a:schemeClr>
                </a:solidFill>
                <a:latin typeface="Century Gothic"/>
                <a:cs typeface="Century Gothic"/>
              </a:rPr>
              <a:t>2-12 μήνες </a:t>
            </a:r>
            <a:r>
              <a:rPr lang="el-GR" sz="1200" i="1" dirty="0" smtClean="0">
                <a:solidFill>
                  <a:srgbClr val="404040"/>
                </a:solidFill>
                <a:latin typeface="Century Gothic"/>
                <a:cs typeface="Century Gothic"/>
              </a:rPr>
              <a:t>το διαδικτυακό κομμάτι είναι προαιρετικό.</a:t>
            </a:r>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a:t>
            </a:fld>
            <a:endParaRPr lang="en-GB"/>
          </a:p>
        </p:txBody>
      </p:sp>
    </p:spTree>
    <p:extLst>
      <p:ext uri="{BB962C8B-B14F-4D97-AF65-F5344CB8AC3E}">
        <p14:creationId xmlns:p14="http://schemas.microsoft.com/office/powerpoint/2010/main" val="78263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Και προχωράμε στην</a:t>
            </a:r>
            <a:r>
              <a:rPr lang="el-GR" baseline="0" dirty="0" smtClean="0"/>
              <a:t> </a:t>
            </a:r>
            <a:r>
              <a:rPr lang="el-GR" baseline="0" dirty="0" err="1" smtClean="0"/>
              <a:t>Διεθνη</a:t>
            </a:r>
            <a:r>
              <a:rPr lang="el-GR" baseline="0" dirty="0" smtClean="0"/>
              <a:t> </a:t>
            </a:r>
            <a:r>
              <a:rPr lang="el-GR" baseline="0" dirty="0" err="1" smtClean="0"/>
              <a:t>Κινητικοτητα</a:t>
            </a:r>
            <a:r>
              <a:rPr lang="el-GR" baseline="0" dirty="0" smtClean="0"/>
              <a:t> της ΚΑ131 η </a:t>
            </a:r>
            <a:r>
              <a:rPr lang="el-GR" baseline="0" dirty="0" err="1" smtClean="0"/>
              <a:t>οπποια</a:t>
            </a:r>
            <a:r>
              <a:rPr lang="el-GR" baseline="0" dirty="0" smtClean="0"/>
              <a:t> </a:t>
            </a:r>
            <a:r>
              <a:rPr lang="el-GR" baseline="0" dirty="0" err="1" smtClean="0"/>
              <a:t>λειτουργει</a:t>
            </a:r>
            <a:r>
              <a:rPr lang="el-GR" baseline="0" dirty="0" smtClean="0"/>
              <a:t> </a:t>
            </a:r>
            <a:r>
              <a:rPr lang="el-GR" baseline="0" dirty="0" err="1" smtClean="0"/>
              <a:t>συμπληρωματικα</a:t>
            </a:r>
            <a:r>
              <a:rPr lang="el-GR" baseline="0" dirty="0" smtClean="0"/>
              <a:t> στην Δράση ΚΑ107 </a:t>
            </a:r>
            <a:r>
              <a:rPr lang="el-GR" baseline="0" dirty="0" err="1" smtClean="0"/>
              <a:t>Διεθνης</a:t>
            </a:r>
            <a:r>
              <a:rPr lang="el-GR" baseline="0" dirty="0" smtClean="0"/>
              <a:t> </a:t>
            </a:r>
            <a:r>
              <a:rPr lang="el-GR" baseline="0" dirty="0" err="1" smtClean="0"/>
              <a:t>Κινητικοτητα</a:t>
            </a:r>
            <a:r>
              <a:rPr lang="el-GR" baseline="0" dirty="0" smtClean="0"/>
              <a:t> η </a:t>
            </a:r>
            <a:r>
              <a:rPr lang="el-GR" baseline="0" dirty="0" err="1" smtClean="0"/>
              <a:t>οποια</a:t>
            </a:r>
            <a:r>
              <a:rPr lang="el-GR" baseline="0" dirty="0" smtClean="0"/>
              <a:t> από την </a:t>
            </a:r>
            <a:r>
              <a:rPr lang="el-GR" baseline="0" dirty="0" err="1" smtClean="0"/>
              <a:t>Προσκληση</a:t>
            </a:r>
            <a:r>
              <a:rPr lang="el-GR" baseline="0" dirty="0" smtClean="0"/>
              <a:t> του 2022 θα είναι </a:t>
            </a:r>
            <a:r>
              <a:rPr lang="el-GR" baseline="0" dirty="0" err="1" smtClean="0"/>
              <a:t>επισης</a:t>
            </a:r>
            <a:r>
              <a:rPr lang="el-GR" baseline="0" dirty="0" smtClean="0"/>
              <a:t> </a:t>
            </a:r>
            <a:r>
              <a:rPr lang="el-GR" baseline="0" dirty="0" err="1" smtClean="0"/>
              <a:t>διαθεσιμη</a:t>
            </a:r>
            <a:r>
              <a:rPr lang="el-GR" baseline="0" dirty="0" smtClean="0"/>
              <a:t> και </a:t>
            </a:r>
            <a:r>
              <a:rPr lang="el-GR" baseline="0" dirty="0" err="1" smtClean="0"/>
              <a:t>μετονομαζεται</a:t>
            </a:r>
            <a:r>
              <a:rPr lang="el-GR" baseline="0" dirty="0" smtClean="0"/>
              <a:t> σε ΚΑ171 . Η </a:t>
            </a:r>
            <a:r>
              <a:rPr lang="el-GR" baseline="0" dirty="0" err="1" smtClean="0"/>
              <a:t>Διεθνης</a:t>
            </a:r>
            <a:r>
              <a:rPr lang="el-GR" baseline="0" dirty="0" smtClean="0"/>
              <a:t> </a:t>
            </a:r>
            <a:r>
              <a:rPr lang="el-GR" baseline="0" dirty="0" err="1" smtClean="0"/>
              <a:t>Κινητικοτητα</a:t>
            </a:r>
            <a:r>
              <a:rPr lang="el-GR" baseline="0" dirty="0" smtClean="0"/>
              <a:t> στην ΚΑ131 </a:t>
            </a:r>
            <a:r>
              <a:rPr lang="el-GR" baseline="0" dirty="0" err="1" smtClean="0"/>
              <a:t>οθσιαστικα</a:t>
            </a:r>
            <a:r>
              <a:rPr lang="el-GR" baseline="0" dirty="0" smtClean="0"/>
              <a:t> </a:t>
            </a:r>
            <a:r>
              <a:rPr lang="el-GR" baseline="0" dirty="0" err="1" smtClean="0"/>
              <a:t>δινει</a:t>
            </a:r>
            <a:r>
              <a:rPr lang="el-GR" baseline="0" dirty="0" smtClean="0"/>
              <a:t> τη </a:t>
            </a:r>
            <a:r>
              <a:rPr lang="el-GR" baseline="0" dirty="0" err="1" smtClean="0"/>
              <a:t>δυνατοτητα</a:t>
            </a:r>
            <a:r>
              <a:rPr lang="el-GR" baseline="0" dirty="0" smtClean="0"/>
              <a:t> σ </a:t>
            </a:r>
            <a:r>
              <a:rPr lang="el-GR" baseline="0" dirty="0" err="1" smtClean="0"/>
              <a:t>εολα</a:t>
            </a:r>
            <a:r>
              <a:rPr lang="el-GR" baseline="0" dirty="0" smtClean="0"/>
              <a:t> τα </a:t>
            </a:r>
            <a:r>
              <a:rPr lang="el-GR" baseline="0" dirty="0" err="1" smtClean="0"/>
              <a:t>ιδρυματα</a:t>
            </a:r>
            <a:r>
              <a:rPr lang="el-GR" baseline="0" dirty="0" smtClean="0"/>
              <a:t> που δεν </a:t>
            </a:r>
            <a:r>
              <a:rPr lang="el-GR" baseline="0" dirty="0" err="1" smtClean="0"/>
              <a:t>ειχαν</a:t>
            </a:r>
            <a:r>
              <a:rPr lang="el-GR" baseline="0" dirty="0" smtClean="0"/>
              <a:t> την </a:t>
            </a:r>
            <a:r>
              <a:rPr lang="el-GR" baseline="0" dirty="0" err="1" smtClean="0"/>
              <a:t>ευακιρι</a:t>
            </a:r>
            <a:r>
              <a:rPr lang="el-GR" baseline="0" dirty="0" smtClean="0"/>
              <a:t> αν </a:t>
            </a:r>
            <a:r>
              <a:rPr lang="el-GR" baseline="0" dirty="0" err="1" smtClean="0"/>
              <a:t>σθμμετεχουν</a:t>
            </a:r>
            <a:r>
              <a:rPr lang="el-GR" baseline="0" dirty="0" smtClean="0"/>
              <a:t> στην ΚΑ107 &lt; </a:t>
            </a:r>
            <a:r>
              <a:rPr lang="el-GR" baseline="0" dirty="0" err="1" smtClean="0"/>
              <a:t>αμφιδρομες</a:t>
            </a:r>
            <a:r>
              <a:rPr lang="el-GR" baseline="0" dirty="0" smtClean="0"/>
              <a:t> </a:t>
            </a:r>
            <a:r>
              <a:rPr lang="el-GR" baseline="0" dirty="0" err="1" smtClean="0"/>
              <a:t>μετακινησεις</a:t>
            </a:r>
            <a:r>
              <a:rPr lang="el-GR" baseline="0" dirty="0" smtClean="0"/>
              <a:t> σε από και προς </a:t>
            </a:r>
            <a:r>
              <a:rPr lang="el-GR" baseline="0" dirty="0" err="1" smtClean="0"/>
              <a:t>χωρες</a:t>
            </a:r>
            <a:r>
              <a:rPr lang="el-GR" baseline="0" dirty="0" smtClean="0"/>
              <a:t> </a:t>
            </a:r>
            <a:r>
              <a:rPr lang="el-GR" baseline="0" dirty="0" err="1" smtClean="0"/>
              <a:t>ετιατους</a:t>
            </a:r>
            <a:r>
              <a:rPr lang="el-GR" baseline="0" dirty="0" smtClean="0"/>
              <a:t> ) να </a:t>
            </a:r>
            <a:r>
              <a:rPr lang="el-GR" baseline="0" dirty="0" err="1" smtClean="0"/>
              <a:t>συμμετεχουν</a:t>
            </a:r>
            <a:r>
              <a:rPr lang="el-GR" baseline="0" dirty="0" smtClean="0"/>
              <a:t> και να </a:t>
            </a:r>
            <a:r>
              <a:rPr lang="el-GR" baseline="0" dirty="0" err="1" smtClean="0"/>
              <a:t>διοργανωσουν</a:t>
            </a:r>
            <a:r>
              <a:rPr lang="el-GR" baseline="0" dirty="0" smtClean="0"/>
              <a:t> </a:t>
            </a:r>
            <a:r>
              <a:rPr lang="el-GR" baseline="0" dirty="0" err="1" smtClean="0"/>
              <a:t>κινητικοτητες</a:t>
            </a:r>
            <a:r>
              <a:rPr lang="el-GR" baseline="0" dirty="0" smtClean="0"/>
              <a:t> με </a:t>
            </a:r>
            <a:r>
              <a:rPr lang="el-GR" baseline="0" dirty="0" err="1" smtClean="0"/>
              <a:t>ιδρυματα</a:t>
            </a:r>
            <a:r>
              <a:rPr lang="el-GR" baseline="0" dirty="0" smtClean="0"/>
              <a:t> που </a:t>
            </a:r>
            <a:r>
              <a:rPr lang="el-GR" baseline="0" dirty="0" err="1" smtClean="0"/>
              <a:t>σταρτηγικα</a:t>
            </a:r>
            <a:r>
              <a:rPr lang="el-GR" baseline="0" dirty="0" smtClean="0"/>
              <a:t> και </a:t>
            </a:r>
            <a:r>
              <a:rPr lang="el-GR" baseline="0" dirty="0" err="1" smtClean="0"/>
              <a:t>συμφωνα</a:t>
            </a:r>
            <a:r>
              <a:rPr lang="el-GR" baseline="0" dirty="0" smtClean="0"/>
              <a:t> και με το </a:t>
            </a:r>
            <a:r>
              <a:rPr lang="en-GB" baseline="0" dirty="0" smtClean="0"/>
              <a:t>Erasmus Policy </a:t>
            </a:r>
            <a:r>
              <a:rPr lang="en-GB" baseline="0" dirty="0" err="1" smtClean="0"/>
              <a:t>Staement</a:t>
            </a:r>
            <a:r>
              <a:rPr lang="en-GB" baseline="0" dirty="0" smtClean="0"/>
              <a:t> </a:t>
            </a:r>
            <a:r>
              <a:rPr lang="el-GR" baseline="0" dirty="0" smtClean="0"/>
              <a:t>τους </a:t>
            </a:r>
            <a:r>
              <a:rPr lang="el-GR" baseline="0" dirty="0" err="1" smtClean="0"/>
              <a:t>ενδιαφερουν</a:t>
            </a:r>
            <a:r>
              <a:rPr lang="el-GR" baseline="0" dirty="0" smtClean="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27</a:t>
            </a:fld>
            <a:endParaRPr lang="en-GB"/>
          </a:p>
        </p:txBody>
      </p:sp>
    </p:spTree>
    <p:extLst>
      <p:ext uri="{BB962C8B-B14F-4D97-AF65-F5344CB8AC3E}">
        <p14:creationId xmlns:p14="http://schemas.microsoft.com/office/powerpoint/2010/main" val="355943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Τέλος ,</a:t>
            </a:r>
            <a:r>
              <a:rPr lang="el-GR" baseline="0" dirty="0" smtClean="0"/>
              <a:t> με την </a:t>
            </a:r>
            <a:r>
              <a:rPr lang="el-GR" baseline="0" dirty="0" err="1" smtClean="0"/>
              <a:t>κινητικοτητα</a:t>
            </a:r>
            <a:r>
              <a:rPr lang="el-GR" baseline="0" dirty="0" smtClean="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28</a:t>
            </a:fld>
            <a:endParaRPr lang="en-GB"/>
          </a:p>
        </p:txBody>
      </p:sp>
    </p:spTree>
    <p:extLst>
      <p:ext uri="{BB962C8B-B14F-4D97-AF65-F5344CB8AC3E}">
        <p14:creationId xmlns:p14="http://schemas.microsoft.com/office/powerpoint/2010/main" val="90980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Αφού</a:t>
            </a:r>
            <a:r>
              <a:rPr lang="el-GR" baseline="0" dirty="0" smtClean="0"/>
              <a:t> </a:t>
            </a:r>
            <a:r>
              <a:rPr lang="el-GR" baseline="0" dirty="0" err="1" smtClean="0"/>
              <a:t>ολοκληρωσαμε</a:t>
            </a:r>
            <a:r>
              <a:rPr lang="el-GR" baseline="0" dirty="0" smtClean="0"/>
              <a:t> τις </a:t>
            </a:r>
            <a:r>
              <a:rPr lang="el-GR" baseline="0" dirty="0" err="1" smtClean="0"/>
              <a:t>επιλεξιμες</a:t>
            </a:r>
            <a:r>
              <a:rPr lang="el-GR" baseline="0" dirty="0" smtClean="0"/>
              <a:t> </a:t>
            </a:r>
            <a:r>
              <a:rPr lang="el-GR" baseline="0" dirty="0" err="1" smtClean="0"/>
              <a:t>δραστηριοτητες</a:t>
            </a:r>
            <a:r>
              <a:rPr lang="el-GR" baseline="0" dirty="0" smtClean="0"/>
              <a:t> </a:t>
            </a:r>
            <a:r>
              <a:rPr lang="el-GR" baseline="0" dirty="0" err="1" smtClean="0"/>
              <a:t>κινητικοτητας</a:t>
            </a:r>
            <a:r>
              <a:rPr lang="el-GR" baseline="0" dirty="0" smtClean="0"/>
              <a:t> ας </a:t>
            </a:r>
            <a:r>
              <a:rPr lang="el-GR" baseline="0" dirty="0" err="1" smtClean="0"/>
              <a:t>εξετασουμε</a:t>
            </a:r>
            <a:r>
              <a:rPr lang="el-GR" baseline="0" dirty="0" smtClean="0"/>
              <a:t> και το </a:t>
            </a:r>
            <a:r>
              <a:rPr lang="el-GR" baseline="0" dirty="0" err="1" smtClean="0"/>
              <a:t>κομμλατι</a:t>
            </a:r>
            <a:r>
              <a:rPr lang="el-GR" baseline="0" dirty="0" smtClean="0"/>
              <a:t> της χρηματοδότησης τους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29</a:t>
            </a:fld>
            <a:endParaRPr lang="en-GB"/>
          </a:p>
        </p:txBody>
      </p:sp>
    </p:spTree>
    <p:extLst>
      <p:ext uri="{BB962C8B-B14F-4D97-AF65-F5344CB8AC3E}">
        <p14:creationId xmlns:p14="http://schemas.microsoft.com/office/powerpoint/2010/main" val="164399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Πέραν</a:t>
            </a:r>
            <a:r>
              <a:rPr lang="el-GR" baseline="0" dirty="0" smtClean="0"/>
              <a:t> από τα </a:t>
            </a:r>
            <a:r>
              <a:rPr lang="el-GR" baseline="0" dirty="0" err="1" smtClean="0"/>
              <a:t>οργαντικα</a:t>
            </a:r>
            <a:r>
              <a:rPr lang="el-GR" baseline="0" dirty="0" smtClean="0"/>
              <a:t> </a:t>
            </a:r>
            <a:r>
              <a:rPr lang="el-GR" baseline="0" dirty="0" err="1" smtClean="0"/>
              <a:t>εξοδα</a:t>
            </a:r>
            <a:r>
              <a:rPr lang="el-GR" baseline="0" dirty="0" smtClean="0"/>
              <a:t> που θα </a:t>
            </a:r>
            <a:r>
              <a:rPr lang="el-GR" baseline="0" dirty="0" err="1" smtClean="0"/>
              <a:t>λαμβανει</a:t>
            </a:r>
            <a:r>
              <a:rPr lang="el-GR" baseline="0" dirty="0" smtClean="0"/>
              <a:t> το </a:t>
            </a:r>
            <a:r>
              <a:rPr lang="el-GR" baseline="0" dirty="0" err="1" smtClean="0"/>
              <a:t>κα΄θε</a:t>
            </a:r>
            <a:r>
              <a:rPr lang="el-GR" baseline="0" dirty="0" smtClean="0"/>
              <a:t> </a:t>
            </a:r>
            <a:r>
              <a:rPr lang="el-GR" baseline="0" dirty="0" err="1" smtClean="0"/>
              <a:t>ιδρυμα</a:t>
            </a:r>
            <a:r>
              <a:rPr lang="el-GR" baseline="0" dirty="0" smtClean="0"/>
              <a:t> για τη </a:t>
            </a:r>
            <a:r>
              <a:rPr lang="el-GR" baseline="0" dirty="0" err="1" smtClean="0"/>
              <a:t>διχειριση</a:t>
            </a:r>
            <a:r>
              <a:rPr lang="el-GR" baseline="0" dirty="0" smtClean="0"/>
              <a:t> του </a:t>
            </a:r>
            <a:r>
              <a:rPr lang="el-GR" baseline="0" dirty="0" err="1" smtClean="0"/>
              <a:t>γραφειου</a:t>
            </a:r>
            <a:r>
              <a:rPr lang="el-GR" baseline="0" dirty="0" smtClean="0"/>
              <a:t> και των </a:t>
            </a:r>
            <a:r>
              <a:rPr lang="el-GR" baseline="0" dirty="0" err="1" smtClean="0"/>
              <a:t>κινητικοτων</a:t>
            </a:r>
            <a:r>
              <a:rPr lang="el-GR" baseline="0" dirty="0" smtClean="0"/>
              <a:t> , </a:t>
            </a:r>
            <a:r>
              <a:rPr lang="el-GR" baseline="0" dirty="0" err="1" smtClean="0"/>
              <a:t>μπορει</a:t>
            </a:r>
            <a:r>
              <a:rPr lang="el-GR" baseline="0" dirty="0" smtClean="0"/>
              <a:t> να </a:t>
            </a:r>
            <a:r>
              <a:rPr lang="el-GR" baseline="0" dirty="0" err="1" smtClean="0"/>
              <a:t>αιτηθει</a:t>
            </a:r>
            <a:r>
              <a:rPr lang="el-GR" baseline="0" dirty="0" smtClean="0"/>
              <a:t> για τη </a:t>
            </a:r>
            <a:r>
              <a:rPr lang="el-GR" baseline="0" dirty="0" err="1" smtClean="0"/>
              <a:t>καλυωη</a:t>
            </a:r>
            <a:r>
              <a:rPr lang="el-GR" baseline="0" dirty="0" smtClean="0"/>
              <a:t> </a:t>
            </a:r>
            <a:r>
              <a:rPr lang="el-GR" baseline="0" dirty="0" err="1" smtClean="0"/>
              <a:t>επιπλεον</a:t>
            </a:r>
            <a:r>
              <a:rPr lang="el-GR" baseline="0" dirty="0" smtClean="0"/>
              <a:t> </a:t>
            </a:r>
            <a:r>
              <a:rPr lang="el-GR" baseline="0" dirty="0" err="1" smtClean="0"/>
              <a:t>δαπανων</a:t>
            </a:r>
            <a:r>
              <a:rPr lang="el-GR" baseline="0" dirty="0" smtClean="0"/>
              <a:t> που </a:t>
            </a:r>
            <a:r>
              <a:rPr lang="el-GR" baseline="0" dirty="0" err="1" smtClean="0"/>
              <a:t>προκυπτουν</a:t>
            </a:r>
            <a:r>
              <a:rPr lang="el-GR" baseline="0" dirty="0" smtClean="0"/>
              <a:t> από τη συμμετοχή </a:t>
            </a:r>
            <a:r>
              <a:rPr lang="el-GR" baseline="0" dirty="0" err="1" smtClean="0"/>
              <a:t>προσωπικου</a:t>
            </a:r>
            <a:r>
              <a:rPr lang="el-GR" baseline="0" dirty="0" smtClean="0"/>
              <a:t> ή </a:t>
            </a:r>
            <a:r>
              <a:rPr lang="el-GR" baseline="0" dirty="0" err="1" smtClean="0"/>
              <a:t>σπουδαστων</a:t>
            </a:r>
            <a:r>
              <a:rPr lang="el-GR" baseline="0" dirty="0" smtClean="0"/>
              <a:t> / </a:t>
            </a:r>
            <a:r>
              <a:rPr lang="el-GR" baseline="0" dirty="0" err="1" smtClean="0"/>
              <a:t>σπουδαστριων</a:t>
            </a:r>
            <a:r>
              <a:rPr lang="el-GR" baseline="0" dirty="0" smtClean="0"/>
              <a:t> με </a:t>
            </a:r>
            <a:r>
              <a:rPr lang="el-GR" baseline="0" dirty="0" err="1" smtClean="0"/>
              <a:t>αναπηρια</a:t>
            </a:r>
            <a:r>
              <a:rPr lang="el-GR" baseline="0" dirty="0" smtClean="0"/>
              <a:t> σε </a:t>
            </a:r>
            <a:r>
              <a:rPr lang="el-GR" baseline="0" dirty="0" err="1" smtClean="0"/>
              <a:t>περιοδους</a:t>
            </a:r>
            <a:r>
              <a:rPr lang="el-GR" baseline="0" dirty="0" smtClean="0"/>
              <a:t> </a:t>
            </a:r>
            <a:r>
              <a:rPr lang="el-GR" baseline="0" dirty="0" err="1" smtClean="0"/>
              <a:t>κινητικοτητας</a:t>
            </a:r>
            <a:r>
              <a:rPr lang="el-GR" baseline="0" dirty="0" smtClean="0"/>
              <a:t>. Η νέα </a:t>
            </a:r>
            <a:r>
              <a:rPr lang="el-GR" baseline="0" dirty="0" err="1" smtClean="0"/>
              <a:t>προγραμματικη</a:t>
            </a:r>
            <a:r>
              <a:rPr lang="el-GR" baseline="0" dirty="0" smtClean="0"/>
              <a:t> περίοδος </a:t>
            </a:r>
            <a:r>
              <a:rPr lang="el-GR" baseline="0" dirty="0" err="1" smtClean="0"/>
              <a:t>δινει</a:t>
            </a:r>
            <a:r>
              <a:rPr lang="el-GR" baseline="0" dirty="0" smtClean="0"/>
              <a:t> </a:t>
            </a:r>
            <a:r>
              <a:rPr lang="el-GR" baseline="0" dirty="0" err="1" smtClean="0"/>
              <a:t>ιδιαιτερη</a:t>
            </a:r>
            <a:r>
              <a:rPr lang="el-GR" baseline="0" dirty="0" smtClean="0"/>
              <a:t> </a:t>
            </a:r>
            <a:r>
              <a:rPr lang="el-GR" baseline="0" dirty="0" err="1" smtClean="0"/>
              <a:t>σημασια</a:t>
            </a:r>
            <a:r>
              <a:rPr lang="el-GR" baseline="0" dirty="0" smtClean="0"/>
              <a:t> στο </a:t>
            </a:r>
            <a:r>
              <a:rPr lang="el-GR" baseline="0" dirty="0" err="1" smtClean="0"/>
              <a:t>κομματι</a:t>
            </a:r>
            <a:r>
              <a:rPr lang="el-GR" baseline="0" dirty="0" smtClean="0"/>
              <a:t> της </a:t>
            </a:r>
            <a:r>
              <a:rPr lang="el-GR" baseline="0" dirty="0" err="1" smtClean="0"/>
              <a:t>συμπεριληωης</a:t>
            </a:r>
            <a:r>
              <a:rPr lang="el-GR" baseline="0" dirty="0" smtClean="0"/>
              <a:t> για το </a:t>
            </a:r>
            <a:r>
              <a:rPr lang="el-GR" baseline="0" dirty="0" err="1" smtClean="0"/>
              <a:t>λογο</a:t>
            </a:r>
            <a:r>
              <a:rPr lang="el-GR" baseline="0" dirty="0" smtClean="0"/>
              <a:t> αυτό για τις </a:t>
            </a:r>
            <a:r>
              <a:rPr lang="el-GR" baseline="0" dirty="0" err="1" smtClean="0"/>
              <a:t>μετακινησεις</a:t>
            </a:r>
            <a:r>
              <a:rPr lang="el-GR" baseline="0" dirty="0" smtClean="0"/>
              <a:t> </a:t>
            </a:r>
            <a:r>
              <a:rPr lang="el-GR" baseline="0" dirty="0" err="1" smtClean="0"/>
              <a:t>σπουδστων</a:t>
            </a:r>
            <a:r>
              <a:rPr lang="el-GR" baseline="0" dirty="0" smtClean="0"/>
              <a:t> και </a:t>
            </a:r>
            <a:r>
              <a:rPr lang="el-GR" baseline="0" dirty="0" err="1" smtClean="0"/>
              <a:t>σπουδαστριων</a:t>
            </a:r>
            <a:r>
              <a:rPr lang="el-GR" baseline="0" dirty="0" smtClean="0"/>
              <a:t> </a:t>
            </a:r>
            <a:r>
              <a:rPr lang="el-GR" baseline="0" dirty="0" err="1" smtClean="0"/>
              <a:t>εχουμε</a:t>
            </a:r>
            <a:r>
              <a:rPr lang="el-GR" baseline="0" dirty="0" smtClean="0"/>
              <a:t> το </a:t>
            </a:r>
            <a:r>
              <a:rPr lang="en-GB" baseline="0" dirty="0" smtClean="0"/>
              <a:t>inclusion </a:t>
            </a:r>
            <a:r>
              <a:rPr lang="el-GR" baseline="0" dirty="0" err="1" smtClean="0"/>
              <a:t>σθππορτ</a:t>
            </a:r>
            <a:r>
              <a:rPr lang="el-GR" baseline="0" dirty="0" smtClean="0"/>
              <a:t> που </a:t>
            </a:r>
            <a:r>
              <a:rPr lang="el-GR" baseline="0" dirty="0" err="1" smtClean="0"/>
              <a:t>λειτουργει</a:t>
            </a:r>
            <a:r>
              <a:rPr lang="el-GR" baseline="0" dirty="0" smtClean="0"/>
              <a:t> ως </a:t>
            </a:r>
            <a:r>
              <a:rPr lang="en-GB" baseline="0" dirty="0" smtClean="0"/>
              <a:t>top up </a:t>
            </a:r>
            <a:r>
              <a:rPr lang="el-GR" baseline="0" dirty="0" err="1" smtClean="0"/>
              <a:t>τοσο</a:t>
            </a:r>
            <a:r>
              <a:rPr lang="el-GR" baseline="0" dirty="0" smtClean="0"/>
              <a:t> σε </a:t>
            </a:r>
            <a:r>
              <a:rPr lang="el-GR" baseline="0" dirty="0" err="1" smtClean="0"/>
              <a:t>μαλρασς</a:t>
            </a:r>
            <a:r>
              <a:rPr lang="el-GR" baseline="0" dirty="0" smtClean="0"/>
              <a:t> </a:t>
            </a:r>
            <a:r>
              <a:rPr lang="el-GR" baseline="0" dirty="0" err="1" smtClean="0"/>
              <a:t>διαρκειας</a:t>
            </a:r>
            <a:r>
              <a:rPr lang="el-GR" baseline="0" dirty="0" smtClean="0"/>
              <a:t> </a:t>
            </a:r>
            <a:r>
              <a:rPr lang="el-GR" baseline="0" dirty="0" err="1" smtClean="0"/>
              <a:t>μετακινησεις</a:t>
            </a:r>
            <a:r>
              <a:rPr lang="el-GR" baseline="0" dirty="0" smtClean="0"/>
              <a:t> 250 </a:t>
            </a:r>
            <a:r>
              <a:rPr lang="el-GR" baseline="0" dirty="0" err="1" smtClean="0"/>
              <a:t>ευρω</a:t>
            </a:r>
            <a:r>
              <a:rPr lang="el-GR" baseline="0" dirty="0" smtClean="0"/>
              <a:t> </a:t>
            </a:r>
            <a:r>
              <a:rPr lang="el-GR" baseline="0" dirty="0" err="1" smtClean="0"/>
              <a:t>αλλα</a:t>
            </a:r>
            <a:r>
              <a:rPr lang="el-GR" baseline="0" dirty="0" smtClean="0"/>
              <a:t> και σε </a:t>
            </a:r>
            <a:r>
              <a:rPr lang="el-GR" baseline="0" dirty="0" err="1" smtClean="0"/>
              <a:t>μικρης</a:t>
            </a:r>
            <a:r>
              <a:rPr lang="el-GR" baseline="0" dirty="0" smtClean="0"/>
              <a:t> </a:t>
            </a:r>
            <a:r>
              <a:rPr lang="el-GR" baseline="0" dirty="0" err="1" smtClean="0"/>
              <a:t>διάρκεαις</a:t>
            </a:r>
            <a:r>
              <a:rPr lang="el-GR" baseline="0" dirty="0" smtClean="0"/>
              <a:t>. 100 </a:t>
            </a:r>
            <a:r>
              <a:rPr lang="el-GR" baseline="0" dirty="0" err="1" smtClean="0"/>
              <a:t>ευρω</a:t>
            </a:r>
            <a:r>
              <a:rPr lang="el-GR" baseline="0" dirty="0" smtClean="0"/>
              <a:t> μέχρι την 14</a:t>
            </a:r>
            <a:r>
              <a:rPr lang="el-GR" baseline="30000" dirty="0" smtClean="0"/>
              <a:t>η</a:t>
            </a:r>
            <a:r>
              <a:rPr lang="el-GR" baseline="0" dirty="0" smtClean="0"/>
              <a:t> </a:t>
            </a:r>
            <a:r>
              <a:rPr lang="el-GR" baseline="0" dirty="0" err="1" smtClean="0"/>
              <a:t>μερα</a:t>
            </a:r>
            <a:r>
              <a:rPr lang="el-GR" baseline="0" dirty="0" smtClean="0"/>
              <a:t> και 150 </a:t>
            </a:r>
            <a:r>
              <a:rPr lang="el-GR" baseline="0" dirty="0" err="1" smtClean="0"/>
              <a:t>ευρω</a:t>
            </a:r>
            <a:r>
              <a:rPr lang="el-GR" baseline="0" dirty="0" smtClean="0"/>
              <a:t> για </a:t>
            </a:r>
            <a:r>
              <a:rPr lang="el-GR" baseline="0" dirty="0" err="1" smtClean="0"/>
              <a:t>μετακινησεις</a:t>
            </a:r>
            <a:r>
              <a:rPr lang="el-GR" baseline="0" dirty="0" smtClean="0"/>
              <a:t> </a:t>
            </a:r>
            <a:r>
              <a:rPr lang="el-GR" baseline="0" dirty="0" err="1" smtClean="0"/>
              <a:t>διαρλειας</a:t>
            </a:r>
            <a:r>
              <a:rPr lang="el-GR" baseline="0" dirty="0" smtClean="0"/>
              <a:t> 30 </a:t>
            </a:r>
            <a:r>
              <a:rPr lang="el-GR" baseline="0" dirty="0" err="1" smtClean="0"/>
              <a:t>ημερων</a:t>
            </a:r>
            <a:r>
              <a:rPr lang="el-GR" baseline="0" dirty="0" smtClean="0"/>
              <a:t>.  </a:t>
            </a:r>
            <a:r>
              <a:rPr lang="el-GR" baseline="0" dirty="0" err="1" smtClean="0"/>
              <a:t>Περαν</a:t>
            </a:r>
            <a:r>
              <a:rPr lang="el-GR" baseline="0" dirty="0" smtClean="0"/>
              <a:t> του </a:t>
            </a:r>
            <a:r>
              <a:rPr lang="en-GB" baseline="0" dirty="0" smtClean="0"/>
              <a:t>inclusion </a:t>
            </a:r>
            <a:r>
              <a:rPr lang="el-GR" baseline="0" dirty="0" err="1" smtClean="0"/>
              <a:t>σθππορτ</a:t>
            </a:r>
            <a:r>
              <a:rPr lang="el-GR" baseline="0" dirty="0" smtClean="0"/>
              <a:t> το </a:t>
            </a:r>
            <a:r>
              <a:rPr lang="el-GR" baseline="0" dirty="0" err="1" smtClean="0"/>
              <a:t>κονδυλι</a:t>
            </a:r>
            <a:r>
              <a:rPr lang="el-GR" baseline="0" dirty="0" smtClean="0"/>
              <a:t> </a:t>
            </a:r>
            <a:r>
              <a:rPr lang="en-GB" baseline="0" dirty="0" smtClean="0"/>
              <a:t>special needs </a:t>
            </a:r>
            <a:r>
              <a:rPr lang="el-GR" baseline="0" dirty="0" err="1" smtClean="0"/>
              <a:t>ερχεται</a:t>
            </a:r>
            <a:r>
              <a:rPr lang="el-GR" baseline="0" dirty="0" smtClean="0"/>
              <a:t> να </a:t>
            </a:r>
            <a:r>
              <a:rPr lang="el-GR" baseline="0" dirty="0" err="1" smtClean="0"/>
              <a:t>καλυωει</a:t>
            </a:r>
            <a:r>
              <a:rPr lang="el-GR" baseline="0" dirty="0" smtClean="0"/>
              <a:t> </a:t>
            </a:r>
            <a:r>
              <a:rPr lang="el-GR" baseline="0" dirty="0" err="1" smtClean="0"/>
              <a:t>επιπλεον</a:t>
            </a:r>
            <a:r>
              <a:rPr lang="el-GR" baseline="0" dirty="0" smtClean="0"/>
              <a:t> δαπάνες ενώ οι ειδικές δαπάνες το </a:t>
            </a:r>
            <a:r>
              <a:rPr lang="el-GR" baseline="0" dirty="0" err="1" smtClean="0"/>
              <a:t>κοστος</a:t>
            </a:r>
            <a:r>
              <a:rPr lang="el-GR" baseline="0" dirty="0" smtClean="0"/>
              <a:t> </a:t>
            </a:r>
            <a:r>
              <a:rPr lang="el-GR" baseline="0" dirty="0" err="1" smtClean="0"/>
              <a:t>εισητηριου</a:t>
            </a:r>
            <a:r>
              <a:rPr lang="el-GR" baseline="0" dirty="0" smtClean="0"/>
              <a:t> σε περιπτωση </a:t>
            </a:r>
            <a:r>
              <a:rPr lang="el-GR" sz="1200" b="1" dirty="0" smtClean="0">
                <a:latin typeface="Century Gothic" panose="020B0502020202020204" pitchFamily="34" charset="0"/>
              </a:rPr>
              <a:t>Έκτακτων ταξιδιωτικών δαπανών,</a:t>
            </a:r>
            <a:r>
              <a:rPr lang="el-GR" sz="1200" dirty="0" smtClean="0">
                <a:latin typeface="Century Gothic" panose="020B0502020202020204" pitchFamily="34" charset="0"/>
              </a:rPr>
              <a:t> ΣΤΗΝ</a:t>
            </a:r>
            <a:r>
              <a:rPr lang="el-GR" sz="1200" baseline="0" dirty="0" smtClean="0">
                <a:latin typeface="Century Gothic" panose="020B0502020202020204" pitchFamily="34" charset="0"/>
              </a:rPr>
              <a:t> </a:t>
            </a:r>
            <a:r>
              <a:rPr lang="el-GR" sz="1200" baseline="0" dirty="0" err="1" smtClean="0">
                <a:latin typeface="Century Gothic" panose="020B0502020202020204" pitchFamily="34" charset="0"/>
              </a:rPr>
              <a:t>περπτωση</a:t>
            </a:r>
            <a:r>
              <a:rPr lang="el-GR" sz="1200" baseline="0" dirty="0" smtClean="0">
                <a:latin typeface="Century Gothic" panose="020B0502020202020204" pitchFamily="34" charset="0"/>
              </a:rPr>
              <a:t> που ο</a:t>
            </a:r>
            <a:r>
              <a:rPr lang="el-GR" sz="1200" dirty="0" smtClean="0">
                <a:latin typeface="Century Gothic" panose="020B0502020202020204" pitchFamily="34" charset="0"/>
              </a:rPr>
              <a:t>ι δικαιούχοι αποδείξουν ότι οι συνήθεις κανόνες χρηματοδότησης (με βάση το </a:t>
            </a:r>
            <a:r>
              <a:rPr lang="el-GR" sz="1200" dirty="0" err="1" smtClean="0">
                <a:latin typeface="Century Gothic" panose="020B0502020202020204" pitchFamily="34" charset="0"/>
              </a:rPr>
              <a:t>μοναδιαίο</a:t>
            </a:r>
            <a:r>
              <a:rPr lang="el-GR" sz="1200" dirty="0" smtClean="0">
                <a:latin typeface="Century Gothic" panose="020B0502020202020204" pitchFamily="34" charset="0"/>
              </a:rPr>
              <a:t> κόστος) δεν καλύπτουν το 70% τουλάχιστον των δαπανών μετακίνησης τους.</a:t>
            </a: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30</a:t>
            </a:fld>
            <a:endParaRPr lang="en-GB" dirty="0"/>
          </a:p>
        </p:txBody>
      </p:sp>
    </p:spTree>
    <p:extLst>
      <p:ext uri="{BB962C8B-B14F-4D97-AF65-F5344CB8AC3E}">
        <p14:creationId xmlns:p14="http://schemas.microsoft.com/office/powerpoint/2010/main" val="247572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smtClean="0"/>
              <a:t>Συγκεκιεμένα</a:t>
            </a:r>
            <a:r>
              <a:rPr lang="el-GR" dirty="0" smtClean="0"/>
              <a:t> ο </a:t>
            </a:r>
            <a:r>
              <a:rPr lang="el-GR" dirty="0" err="1" smtClean="0"/>
              <a:t>οδηγοε</a:t>
            </a:r>
            <a:r>
              <a:rPr lang="el-GR" dirty="0" smtClean="0"/>
              <a:t> </a:t>
            </a:r>
            <a:r>
              <a:rPr lang="el-GR" dirty="0" err="1" smtClean="0"/>
              <a:t>προγραμματος</a:t>
            </a:r>
            <a:r>
              <a:rPr lang="el-GR" dirty="0" smtClean="0"/>
              <a:t> </a:t>
            </a:r>
            <a:r>
              <a:rPr lang="el-GR" dirty="0" err="1" smtClean="0"/>
              <a:t>προσφερει</a:t>
            </a:r>
            <a:r>
              <a:rPr lang="el-GR" baseline="0" dirty="0" smtClean="0"/>
              <a:t> την </a:t>
            </a:r>
            <a:r>
              <a:rPr lang="el-GR" baseline="0" dirty="0" err="1" smtClean="0"/>
              <a:t>περιγραφη</a:t>
            </a:r>
            <a:r>
              <a:rPr lang="el-GR" baseline="0" dirty="0" smtClean="0"/>
              <a:t> των </a:t>
            </a:r>
            <a:r>
              <a:rPr lang="el-GR" baseline="0" dirty="0" err="1" smtClean="0"/>
              <a:t>ατομων</a:t>
            </a:r>
            <a:r>
              <a:rPr lang="el-GR" baseline="0" dirty="0" smtClean="0"/>
              <a:t> που </a:t>
            </a:r>
            <a:r>
              <a:rPr lang="el-GR" baseline="0" dirty="0" err="1" smtClean="0"/>
              <a:t>εμιμπτουν</a:t>
            </a:r>
            <a:r>
              <a:rPr lang="el-GR" baseline="0" dirty="0" smtClean="0"/>
              <a:t> στην κατηγορία Λιγότερες </a:t>
            </a:r>
            <a:r>
              <a:rPr lang="el-GR" baseline="0" dirty="0" err="1" smtClean="0"/>
              <a:t>ευακιριες</a:t>
            </a:r>
            <a:r>
              <a:rPr lang="el-GR" baseline="0" dirty="0" smtClean="0"/>
              <a:t> ( </a:t>
            </a:r>
            <a:r>
              <a:rPr lang="el-GR" baseline="0" dirty="0" err="1" smtClean="0"/>
              <a:t>σελ</a:t>
            </a:r>
            <a:r>
              <a:rPr lang="el-GR" baseline="0" dirty="0" smtClean="0"/>
              <a:t> 321). Για τα εν </a:t>
            </a:r>
            <a:r>
              <a:rPr lang="el-GR" baseline="0" dirty="0" err="1" smtClean="0"/>
              <a:t>λογω</a:t>
            </a:r>
            <a:r>
              <a:rPr lang="el-GR" baseline="0" dirty="0" smtClean="0"/>
              <a:t> ατομα </a:t>
            </a:r>
            <a:r>
              <a:rPr lang="el-GR" sz="1200" dirty="0" smtClean="0">
                <a:latin typeface="Century Gothic" panose="020B0502020202020204" pitchFamily="34" charset="0"/>
              </a:rPr>
              <a:t>Προβλέπεται επιπλέον επιχορήγηση για τη συμμετοχή τους βάσει πραγματικών εξόδων. Οι φοιτητές που </a:t>
            </a:r>
            <a:r>
              <a:rPr lang="el-GR" sz="1200" dirty="0" err="1" smtClean="0">
                <a:latin typeface="Century Gothic" panose="020B0502020202020204" pitchFamily="34" charset="0"/>
              </a:rPr>
              <a:t>εμιμπτουν</a:t>
            </a:r>
            <a:r>
              <a:rPr lang="el-GR" sz="1200" dirty="0" smtClean="0">
                <a:latin typeface="Century Gothic" panose="020B0502020202020204" pitchFamily="34" charset="0"/>
              </a:rPr>
              <a:t> στην </a:t>
            </a:r>
            <a:r>
              <a:rPr lang="el-GR" sz="1200" dirty="0" err="1" smtClean="0">
                <a:latin typeface="Century Gothic" panose="020B0502020202020204" pitchFamily="34" charset="0"/>
              </a:rPr>
              <a:t>λατηγορία</a:t>
            </a:r>
            <a:r>
              <a:rPr lang="el-GR" sz="1200" dirty="0" smtClean="0">
                <a:latin typeface="Century Gothic" panose="020B0502020202020204" pitchFamily="34" charset="0"/>
              </a:rPr>
              <a:t> </a:t>
            </a:r>
            <a:r>
              <a:rPr lang="el-GR" sz="1200" dirty="0" err="1" smtClean="0">
                <a:latin typeface="Century Gothic" panose="020B0502020202020204" pitchFamily="34" charset="0"/>
              </a:rPr>
              <a:t>ατομων</a:t>
            </a:r>
            <a:r>
              <a:rPr lang="el-GR" sz="1200" baseline="0" dirty="0" smtClean="0">
                <a:latin typeface="Century Gothic" panose="020B0502020202020204" pitchFamily="34" charset="0"/>
              </a:rPr>
              <a:t> με </a:t>
            </a:r>
            <a:r>
              <a:rPr lang="el-GR" sz="1200" baseline="0" dirty="0" err="1" smtClean="0">
                <a:latin typeface="Century Gothic" panose="020B0502020202020204" pitchFamily="34" charset="0"/>
              </a:rPr>
              <a:t>Λιγοτερες</a:t>
            </a:r>
            <a:r>
              <a:rPr lang="el-GR" sz="1200" baseline="0" dirty="0" smtClean="0">
                <a:latin typeface="Century Gothic" panose="020B0502020202020204" pitchFamily="34" charset="0"/>
              </a:rPr>
              <a:t> </a:t>
            </a:r>
            <a:r>
              <a:rPr lang="el-GR" sz="1200" baseline="0" dirty="0" err="1" smtClean="0">
                <a:latin typeface="Century Gothic" panose="020B0502020202020204" pitchFamily="34" charset="0"/>
              </a:rPr>
              <a:t>ευακιριες</a:t>
            </a:r>
            <a:r>
              <a:rPr lang="el-GR" sz="1200" baseline="0" dirty="0" smtClean="0">
                <a:latin typeface="Century Gothic" panose="020B0502020202020204" pitchFamily="34" charset="0"/>
              </a:rPr>
              <a:t>  </a:t>
            </a:r>
            <a:r>
              <a:rPr lang="el-GR" sz="1200" baseline="0" dirty="0" err="1" smtClean="0">
                <a:latin typeface="Century Gothic" panose="020B0502020202020204" pitchFamily="34" charset="0"/>
              </a:rPr>
              <a:t>μπορουν</a:t>
            </a:r>
            <a:r>
              <a:rPr lang="el-GR" sz="1200" baseline="0" dirty="0" smtClean="0">
                <a:latin typeface="Century Gothic" panose="020B0502020202020204" pitchFamily="34" charset="0"/>
              </a:rPr>
              <a:t> να </a:t>
            </a:r>
            <a:r>
              <a:rPr lang="el-GR" sz="1200" baseline="0" dirty="0" err="1" smtClean="0">
                <a:latin typeface="Century Gothic" panose="020B0502020202020204" pitchFamily="34" charset="0"/>
              </a:rPr>
              <a:t>επωφεληθουν</a:t>
            </a:r>
            <a:r>
              <a:rPr lang="el-GR" sz="1200" baseline="0" dirty="0" smtClean="0">
                <a:latin typeface="Century Gothic" panose="020B0502020202020204" pitchFamily="34" charset="0"/>
              </a:rPr>
              <a:t> από τα </a:t>
            </a:r>
            <a:r>
              <a:rPr lang="en-GB" sz="1200" baseline="0" dirty="0" smtClean="0">
                <a:latin typeface="Century Gothic" panose="020B0502020202020204" pitchFamily="34" charset="0"/>
              </a:rPr>
              <a:t>top ups </a:t>
            </a:r>
            <a:r>
              <a:rPr lang="el-GR" sz="1200" baseline="0" dirty="0" smtClean="0">
                <a:latin typeface="Century Gothic" panose="020B0502020202020204" pitchFamily="34" charset="0"/>
              </a:rPr>
              <a:t>Που αφορούν στο </a:t>
            </a:r>
            <a:r>
              <a:rPr lang="en-GB" sz="1200" baseline="0" dirty="0" smtClean="0">
                <a:latin typeface="Century Gothic" panose="020B0502020202020204" pitchFamily="34" charset="0"/>
              </a:rPr>
              <a:t>inclusion support. </a:t>
            </a:r>
            <a:r>
              <a:rPr lang="el-GR" sz="1200" baseline="0" dirty="0" smtClean="0">
                <a:latin typeface="Century Gothic" panose="020B0502020202020204" pitchFamily="34" charset="0"/>
              </a:rPr>
              <a:t>Για τα έξοδα που δεν μπορούν να </a:t>
            </a:r>
            <a:r>
              <a:rPr lang="el-GR" sz="1200" baseline="0" dirty="0" err="1" smtClean="0">
                <a:latin typeface="Century Gothic" panose="020B0502020202020204" pitchFamily="34" charset="0"/>
              </a:rPr>
              <a:t>καλυφθουν</a:t>
            </a:r>
            <a:r>
              <a:rPr lang="el-GR" sz="1200" baseline="0" dirty="0" smtClean="0">
                <a:latin typeface="Century Gothic" panose="020B0502020202020204" pitchFamily="34" charset="0"/>
              </a:rPr>
              <a:t> από το </a:t>
            </a:r>
            <a:r>
              <a:rPr lang="en-GB" sz="1200" baseline="0" dirty="0" smtClean="0">
                <a:latin typeface="Century Gothic" panose="020B0502020202020204" pitchFamily="34" charset="0"/>
              </a:rPr>
              <a:t>inclusion support to </a:t>
            </a:r>
            <a:r>
              <a:rPr lang="el-GR" sz="1200" baseline="0" dirty="0" err="1" smtClean="0">
                <a:latin typeface="Century Gothic" panose="020B0502020202020204" pitchFamily="34" charset="0"/>
              </a:rPr>
              <a:t>ιδρυμα</a:t>
            </a:r>
            <a:r>
              <a:rPr lang="el-GR" sz="1200" baseline="0" dirty="0" smtClean="0">
                <a:latin typeface="Century Gothic" panose="020B0502020202020204" pitchFamily="34" charset="0"/>
              </a:rPr>
              <a:t> </a:t>
            </a:r>
            <a:r>
              <a:rPr lang="el-GR" sz="1200" baseline="0" dirty="0" err="1" smtClean="0">
                <a:latin typeface="Century Gothic" panose="020B0502020202020204" pitchFamily="34" charset="0"/>
              </a:rPr>
              <a:t>ωμπορει</a:t>
            </a:r>
            <a:r>
              <a:rPr lang="el-GR" sz="1200" baseline="0" dirty="0" smtClean="0">
                <a:latin typeface="Century Gothic" panose="020B0502020202020204" pitchFamily="34" charset="0"/>
              </a:rPr>
              <a:t> να </a:t>
            </a:r>
            <a:r>
              <a:rPr lang="el-GR" sz="1200" baseline="0" dirty="0" err="1" smtClean="0">
                <a:latin typeface="Century Gothic" panose="020B0502020202020204" pitchFamily="34" charset="0"/>
              </a:rPr>
              <a:t>ζητησει</a:t>
            </a:r>
            <a:r>
              <a:rPr lang="el-GR" sz="1200" baseline="0" dirty="0" smtClean="0">
                <a:latin typeface="Century Gothic" panose="020B0502020202020204" pitchFamily="34" charset="0"/>
              </a:rPr>
              <a:t> να </a:t>
            </a:r>
            <a:r>
              <a:rPr lang="el-GR" sz="1200" baseline="0" dirty="0" err="1" smtClean="0">
                <a:latin typeface="Century Gothic" panose="020B0502020202020204" pitchFamily="34" charset="0"/>
              </a:rPr>
              <a:t>καλυφθουν</a:t>
            </a:r>
            <a:r>
              <a:rPr lang="el-GR" sz="1200" baseline="0" dirty="0" smtClean="0">
                <a:latin typeface="Century Gothic" panose="020B0502020202020204" pitchFamily="34" charset="0"/>
              </a:rPr>
              <a:t> από την </a:t>
            </a:r>
            <a:r>
              <a:rPr lang="el-GR" sz="1200" baseline="0" dirty="0" err="1" smtClean="0">
                <a:latin typeface="Century Gothic" panose="020B0502020202020204" pitchFamily="34" charset="0"/>
              </a:rPr>
              <a:t>κατηγορια</a:t>
            </a:r>
            <a:r>
              <a:rPr lang="el-GR" sz="1200" baseline="0" dirty="0" smtClean="0">
                <a:latin typeface="Century Gothic" panose="020B0502020202020204" pitchFamily="34" charset="0"/>
              </a:rPr>
              <a:t> </a:t>
            </a:r>
            <a:r>
              <a:rPr lang="en-GB" sz="1200" baseline="0" dirty="0" err="1" smtClean="0">
                <a:latin typeface="Century Gothic" panose="020B0502020202020204" pitchFamily="34" charset="0"/>
              </a:rPr>
              <a:t>specialneeds</a:t>
            </a:r>
            <a:r>
              <a:rPr lang="en-GB" sz="1200" baseline="0" dirty="0" smtClean="0">
                <a:latin typeface="Century Gothic" panose="020B0502020202020204" pitchFamily="34" charset="0"/>
              </a:rPr>
              <a:t> </a:t>
            </a:r>
            <a:r>
              <a:rPr lang="el-GR" sz="1200" baseline="0" dirty="0" err="1" smtClean="0">
                <a:latin typeface="Century Gothic" panose="020B0502020202020204" pitchFamily="34" charset="0"/>
              </a:rPr>
              <a:t>βασει</a:t>
            </a:r>
            <a:r>
              <a:rPr lang="el-GR" sz="1200" baseline="0" dirty="0" smtClean="0">
                <a:latin typeface="Century Gothic" panose="020B0502020202020204" pitchFamily="34" charset="0"/>
              </a:rPr>
              <a:t> </a:t>
            </a:r>
            <a:r>
              <a:rPr lang="el-GR" sz="1200" baseline="0" dirty="0" err="1" smtClean="0">
                <a:latin typeface="Century Gothic" panose="020B0502020202020204" pitchFamily="34" charset="0"/>
              </a:rPr>
              <a:t>πραγματικων</a:t>
            </a:r>
            <a:r>
              <a:rPr lang="el-GR" sz="1200" baseline="0" dirty="0" smtClean="0">
                <a:latin typeface="Century Gothic" panose="020B0502020202020204" pitchFamily="34" charset="0"/>
              </a:rPr>
              <a:t> </a:t>
            </a:r>
            <a:r>
              <a:rPr lang="el-GR" sz="1200" baseline="0" dirty="0" err="1" smtClean="0">
                <a:latin typeface="Century Gothic" panose="020B0502020202020204" pitchFamily="34" charset="0"/>
              </a:rPr>
              <a:t>εξοδων</a:t>
            </a:r>
            <a:r>
              <a:rPr lang="el-GR" sz="1200" baseline="0" dirty="0" smtClean="0">
                <a:latin typeface="Century Gothic" panose="020B0502020202020204" pitchFamily="34" charset="0"/>
              </a:rPr>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31</a:t>
            </a:fld>
            <a:endParaRPr lang="en-GB"/>
          </a:p>
        </p:txBody>
      </p:sp>
    </p:spTree>
    <p:extLst>
      <p:ext uri="{BB962C8B-B14F-4D97-AF65-F5344CB8AC3E}">
        <p14:creationId xmlns:p14="http://schemas.microsoft.com/office/powerpoint/2010/main" val="233490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400" dirty="0" smtClean="0"/>
              <a:t>Και τα </a:t>
            </a:r>
            <a:r>
              <a:rPr lang="el-GR" altLang="en-US" sz="1400" dirty="0" err="1" smtClean="0"/>
              <a:t>ποσα</a:t>
            </a:r>
            <a:r>
              <a:rPr lang="el-GR" altLang="en-US" sz="1400" dirty="0" smtClean="0"/>
              <a:t> όπως</a:t>
            </a:r>
            <a:r>
              <a:rPr lang="el-GR" altLang="en-US" sz="1400" baseline="0" dirty="0" smtClean="0"/>
              <a:t> και οι </a:t>
            </a:r>
            <a:r>
              <a:rPr lang="el-GR" altLang="en-US" sz="1400" baseline="0" dirty="0" err="1" smtClean="0"/>
              <a:t>επιλεξιμες</a:t>
            </a:r>
            <a:r>
              <a:rPr lang="el-GR" altLang="en-US" sz="1400" baseline="0" dirty="0" smtClean="0"/>
              <a:t> </a:t>
            </a:r>
            <a:r>
              <a:rPr lang="el-GR" altLang="en-US" sz="1400" baseline="0" dirty="0" err="1" smtClean="0"/>
              <a:t>δραστηριοτηες</a:t>
            </a:r>
            <a:r>
              <a:rPr lang="el-GR" altLang="en-US" sz="1400" baseline="0" dirty="0" smtClean="0"/>
              <a:t> </a:t>
            </a:r>
            <a:r>
              <a:rPr lang="el-GR" altLang="en-US" sz="1400" baseline="0" dirty="0" err="1" smtClean="0"/>
              <a:t>διαφοροποιυνται</a:t>
            </a:r>
            <a:r>
              <a:rPr lang="el-GR" altLang="en-US" sz="1400" baseline="0" dirty="0" smtClean="0"/>
              <a:t> κατά την </a:t>
            </a:r>
            <a:r>
              <a:rPr lang="el-GR" altLang="en-US" sz="1400" baseline="0" dirty="0" err="1" smtClean="0"/>
              <a:t>Προσκηησ</a:t>
            </a:r>
            <a:r>
              <a:rPr lang="el-GR" altLang="en-US" sz="1400" baseline="0" dirty="0" smtClean="0"/>
              <a:t> του 2021 </a:t>
            </a:r>
            <a:r>
              <a:rPr lang="el-GR" altLang="en-US" sz="1400" baseline="0" dirty="0" err="1" smtClean="0"/>
              <a:t>ετσι</a:t>
            </a:r>
            <a:r>
              <a:rPr lang="el-GR" altLang="en-US" sz="1400" baseline="0" dirty="0" smtClean="0"/>
              <a:t> θα </a:t>
            </a:r>
            <a:r>
              <a:rPr lang="el-GR" altLang="en-US" sz="1400" baseline="0" dirty="0" err="1" smtClean="0"/>
              <a:t>ηταν</a:t>
            </a:r>
            <a:r>
              <a:rPr lang="el-GR" altLang="en-US" sz="1400" baseline="0" dirty="0" smtClean="0"/>
              <a:t> </a:t>
            </a:r>
            <a:r>
              <a:rPr lang="el-GR" altLang="en-US" sz="1400" baseline="0" dirty="0" err="1" smtClean="0"/>
              <a:t>καλο</a:t>
            </a:r>
            <a:r>
              <a:rPr lang="el-GR" altLang="en-US" sz="1400" baseline="0" dirty="0" smtClean="0"/>
              <a:t> να </a:t>
            </a:r>
            <a:r>
              <a:rPr lang="el-GR" altLang="en-US" sz="1400" baseline="0" dirty="0" err="1" smtClean="0"/>
              <a:t>δωσουμε</a:t>
            </a:r>
            <a:r>
              <a:rPr lang="el-GR" altLang="en-US" sz="1400" baseline="0" dirty="0" smtClean="0"/>
              <a:t> </a:t>
            </a:r>
            <a:r>
              <a:rPr lang="el-GR" altLang="en-US" sz="1400" baseline="0" dirty="0" err="1" smtClean="0"/>
              <a:t>απαριτητη</a:t>
            </a:r>
            <a:r>
              <a:rPr lang="el-GR" altLang="en-US" sz="1400" baseline="0" dirty="0" smtClean="0"/>
              <a:t> </a:t>
            </a:r>
            <a:r>
              <a:rPr lang="el-GR" altLang="en-US" sz="1400" baseline="0" dirty="0" err="1" smtClean="0"/>
              <a:t>προσοχη</a:t>
            </a:r>
            <a:r>
              <a:rPr lang="el-GR" altLang="en-US" sz="1400" baseline="0" dirty="0" smtClean="0"/>
              <a:t>. Τα ιδρύματα θα </a:t>
            </a:r>
            <a:r>
              <a:rPr lang="el-GR" altLang="en-US" sz="1400" baseline="0" dirty="0" err="1" smtClean="0"/>
              <a:t>λαμβανουν</a:t>
            </a:r>
            <a:r>
              <a:rPr lang="el-GR" altLang="en-US" sz="1400" baseline="0" dirty="0" smtClean="0"/>
              <a:t> 400 </a:t>
            </a:r>
            <a:r>
              <a:rPr lang="el-GR" altLang="en-US" sz="1400" baseline="0" dirty="0" err="1" smtClean="0"/>
              <a:t>ευρω</a:t>
            </a:r>
            <a:r>
              <a:rPr lang="el-GR" altLang="en-US" sz="1400" baseline="0" dirty="0" smtClean="0"/>
              <a:t> </a:t>
            </a:r>
            <a:r>
              <a:rPr lang="el-GR" altLang="en-US" sz="1400" baseline="0" dirty="0" err="1" smtClean="0"/>
              <a:t>ανα</a:t>
            </a:r>
            <a:r>
              <a:rPr lang="el-GR" altLang="en-US" sz="1400" baseline="0" dirty="0" smtClean="0"/>
              <a:t> </a:t>
            </a:r>
            <a:r>
              <a:rPr lang="el-GR" altLang="en-US" sz="1400" baseline="0" dirty="0" err="1" smtClean="0"/>
              <a:t>συμμετεχοντα</a:t>
            </a:r>
            <a:r>
              <a:rPr lang="el-GR" altLang="en-US" sz="1400" baseline="0" dirty="0" smtClean="0"/>
              <a:t> για τη </a:t>
            </a:r>
            <a:r>
              <a:rPr lang="el-GR" altLang="en-US" sz="1400" baseline="0" dirty="0" err="1" smtClean="0"/>
              <a:t>διαχειριση</a:t>
            </a:r>
            <a:r>
              <a:rPr lang="el-GR" altLang="en-US" sz="1400" baseline="0" dirty="0" smtClean="0"/>
              <a:t> </a:t>
            </a:r>
            <a:r>
              <a:rPr lang="el-GR" altLang="en-US" sz="1400" baseline="0" dirty="0" err="1" smtClean="0"/>
              <a:t>κινητικοτητων</a:t>
            </a:r>
            <a:r>
              <a:rPr lang="el-GR" altLang="en-US" sz="1400" baseline="0" dirty="0" smtClean="0"/>
              <a:t> </a:t>
            </a:r>
            <a:r>
              <a:rPr lang="el-GR" altLang="en-US" sz="1400" baseline="0" dirty="0" err="1" smtClean="0"/>
              <a:t>μεχρι</a:t>
            </a:r>
            <a:r>
              <a:rPr lang="el-GR" altLang="en-US" sz="1400" baseline="0" dirty="0" smtClean="0"/>
              <a:t> και τους 100 </a:t>
            </a:r>
            <a:r>
              <a:rPr lang="el-GR" altLang="en-US" sz="1400" baseline="0" dirty="0" err="1" smtClean="0"/>
              <a:t>συμμετεχοντες</a:t>
            </a:r>
            <a:r>
              <a:rPr lang="el-GR" altLang="en-US" sz="1400" baseline="0" dirty="0" smtClean="0"/>
              <a:t>, ενώ από 100 και πάνω το </a:t>
            </a:r>
            <a:r>
              <a:rPr lang="el-GR" altLang="en-US" sz="1400" baseline="0" dirty="0" err="1" smtClean="0"/>
              <a:t>ποσο</a:t>
            </a:r>
            <a:r>
              <a:rPr lang="el-GR" altLang="en-US" sz="1400" baseline="0" dirty="0" smtClean="0"/>
              <a:t> των 230 </a:t>
            </a:r>
            <a:r>
              <a:rPr lang="el-GR" altLang="en-US" sz="1400" baseline="0" dirty="0" err="1" smtClean="0"/>
              <a:t>ευρω</a:t>
            </a:r>
            <a:r>
              <a:rPr lang="el-GR" altLang="en-US" sz="1400" baseline="0" dirty="0" smtClean="0"/>
              <a:t> ( σε </a:t>
            </a:r>
            <a:r>
              <a:rPr lang="el-GR" altLang="en-US" sz="1400" baseline="0" dirty="0" err="1" smtClean="0"/>
              <a:t>αντιθεση</a:t>
            </a:r>
            <a:r>
              <a:rPr lang="el-GR" altLang="en-US" sz="1400" baseline="0" dirty="0" smtClean="0"/>
              <a:t> με τα 350 </a:t>
            </a:r>
            <a:r>
              <a:rPr lang="el-GR" altLang="en-US" sz="1400" baseline="0" dirty="0" err="1" smtClean="0"/>
              <a:t>ευρω</a:t>
            </a:r>
            <a:r>
              <a:rPr lang="el-GR" altLang="en-US" sz="1400" baseline="0" dirty="0" smtClean="0"/>
              <a:t> και τα 200 </a:t>
            </a:r>
            <a:r>
              <a:rPr lang="el-GR" altLang="en-US" sz="1400" baseline="0" dirty="0" err="1" smtClean="0"/>
              <a:t>αντιστοιχως</a:t>
            </a:r>
            <a:r>
              <a:rPr lang="el-GR" altLang="en-US" sz="1400" baseline="0" dirty="0" smtClean="0"/>
              <a:t> στα </a:t>
            </a:r>
            <a:r>
              <a:rPr lang="el-GR" altLang="en-US" sz="1400" baseline="0" dirty="0" err="1" smtClean="0"/>
              <a:t>σχεδια</a:t>
            </a:r>
            <a:r>
              <a:rPr lang="el-GR" altLang="en-US" sz="1400" baseline="0" dirty="0" smtClean="0"/>
              <a:t> του 2019 και 2020 ).  Επιπλεον </a:t>
            </a:r>
            <a:r>
              <a:rPr lang="el-GR" sz="1400" b="0" kern="1200" dirty="0" smtClean="0">
                <a:solidFill>
                  <a:schemeClr val="dk1"/>
                </a:solidFill>
                <a:latin typeface="Century Gothic" panose="020B0502020202020204" pitchFamily="34" charset="0"/>
                <a:ea typeface="+mn-ea"/>
                <a:cs typeface="+mn-cs"/>
              </a:rPr>
              <a:t>για κάθε </a:t>
            </a:r>
            <a:r>
              <a:rPr lang="en-US" sz="1400" b="0" kern="1200" dirty="0" smtClean="0">
                <a:solidFill>
                  <a:schemeClr val="dk1"/>
                </a:solidFill>
                <a:latin typeface="Century Gothic" panose="020B0502020202020204" pitchFamily="34" charset="0"/>
                <a:ea typeface="+mn-ea"/>
                <a:cs typeface="+mn-cs"/>
              </a:rPr>
              <a:t>fewer opportunity participant </a:t>
            </a:r>
            <a:r>
              <a:rPr lang="el-GR" sz="1400" b="0" kern="1200" dirty="0" smtClean="0">
                <a:solidFill>
                  <a:schemeClr val="dk1"/>
                </a:solidFill>
                <a:latin typeface="Century Gothic" panose="020B0502020202020204" pitchFamily="34" charset="0"/>
                <a:ea typeface="+mn-ea"/>
                <a:cs typeface="+mn-cs"/>
              </a:rPr>
              <a:t>που έχει αιτηθεί κάλυψη εξόδων βάσει </a:t>
            </a:r>
            <a:r>
              <a:rPr lang="en-US" sz="1400" b="0" kern="1200" dirty="0" smtClean="0">
                <a:solidFill>
                  <a:schemeClr val="dk1"/>
                </a:solidFill>
                <a:latin typeface="Century Gothic" panose="020B0502020202020204" pitchFamily="34" charset="0"/>
                <a:ea typeface="+mn-ea"/>
                <a:cs typeface="+mn-cs"/>
              </a:rPr>
              <a:t>real cost</a:t>
            </a:r>
            <a:r>
              <a:rPr lang="el-GR" sz="1400" b="0" kern="1200" dirty="0" smtClean="0">
                <a:solidFill>
                  <a:schemeClr val="dk1"/>
                </a:solidFill>
                <a:latin typeface="Century Gothic" panose="020B0502020202020204" pitchFamily="34" charset="0"/>
                <a:ea typeface="+mn-ea"/>
                <a:cs typeface="+mn-cs"/>
              </a:rPr>
              <a:t> το </a:t>
            </a:r>
            <a:r>
              <a:rPr lang="el-GR" sz="1400" b="0" kern="1200" dirty="0" err="1" smtClean="0">
                <a:solidFill>
                  <a:schemeClr val="dk1"/>
                </a:solidFill>
                <a:latin typeface="Century Gothic" panose="020B0502020202020204" pitchFamily="34" charset="0"/>
                <a:ea typeface="+mn-ea"/>
                <a:cs typeface="+mn-cs"/>
              </a:rPr>
              <a:t>ιδρυμα</a:t>
            </a:r>
            <a:r>
              <a:rPr lang="el-GR" sz="1400" b="0" kern="1200" dirty="0" smtClean="0">
                <a:solidFill>
                  <a:schemeClr val="dk1"/>
                </a:solidFill>
                <a:latin typeface="Century Gothic" panose="020B0502020202020204" pitchFamily="34" charset="0"/>
                <a:ea typeface="+mn-ea"/>
                <a:cs typeface="+mn-cs"/>
              </a:rPr>
              <a:t> θα λαμβάνει 100 </a:t>
            </a:r>
            <a:r>
              <a:rPr lang="el-GR" sz="1400" b="0" kern="1200" dirty="0" err="1" smtClean="0">
                <a:solidFill>
                  <a:schemeClr val="dk1"/>
                </a:solidFill>
                <a:latin typeface="Century Gothic" panose="020B0502020202020204" pitchFamily="34" charset="0"/>
                <a:ea typeface="+mn-ea"/>
                <a:cs typeface="+mn-cs"/>
              </a:rPr>
              <a:t>ευρω</a:t>
            </a:r>
            <a:r>
              <a:rPr lang="el-GR" sz="1400" b="0" kern="1200" dirty="0" smtClean="0">
                <a:solidFill>
                  <a:schemeClr val="dk1"/>
                </a:solidFill>
                <a:latin typeface="Century Gothic" panose="020B0502020202020204" pitchFamily="34" charset="0"/>
                <a:ea typeface="+mn-ea"/>
                <a:cs typeface="+mn-cs"/>
              </a:rPr>
              <a:t>.</a:t>
            </a:r>
            <a:endParaRPr lang="en-US" sz="1400" b="0" kern="1200" dirty="0" smtClean="0">
              <a:solidFill>
                <a:schemeClr val="dk1"/>
              </a:solidFill>
              <a:latin typeface="Century Gothic" panose="020B0502020202020204" pitchFamily="34" charset="0"/>
              <a:ea typeface="+mn-ea"/>
              <a:cs typeface="+mn-cs"/>
            </a:endParaRPr>
          </a:p>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32</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21047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smtClean="0"/>
              <a:t>Το </a:t>
            </a:r>
            <a:r>
              <a:rPr lang="el-GR" altLang="en-US" sz="1400" dirty="0" err="1" smtClean="0"/>
              <a:t>κονδυλι</a:t>
            </a:r>
            <a:r>
              <a:rPr lang="el-GR" altLang="en-US" sz="1400" baseline="0" dirty="0" smtClean="0"/>
              <a:t> </a:t>
            </a:r>
            <a:r>
              <a:rPr lang="el-GR" altLang="en-US" sz="1400" baseline="0" dirty="0" err="1" smtClean="0"/>
              <a:t>οργαμωσης</a:t>
            </a:r>
            <a:r>
              <a:rPr lang="el-GR" altLang="en-US" sz="1400" baseline="0" dirty="0" smtClean="0"/>
              <a:t> της </a:t>
            </a:r>
            <a:r>
              <a:rPr lang="el-GR" altLang="en-US" sz="1400" baseline="0" dirty="0" err="1" smtClean="0"/>
              <a:t>κινητικοτητα</a:t>
            </a:r>
            <a:r>
              <a:rPr lang="el-GR" altLang="en-US" sz="1400" baseline="0" dirty="0" smtClean="0"/>
              <a:t> </a:t>
            </a:r>
            <a:r>
              <a:rPr lang="el-GR" altLang="en-US" sz="1400" baseline="0" dirty="0" err="1" smtClean="0"/>
              <a:t>περα</a:t>
            </a:r>
            <a:r>
              <a:rPr lang="el-GR" altLang="en-US" sz="1400" baseline="0" dirty="0" smtClean="0"/>
              <a:t> από τη </a:t>
            </a:r>
            <a:r>
              <a:rPr lang="el-GR" altLang="en-US" sz="1400" baseline="0" dirty="0" err="1" smtClean="0"/>
              <a:t>στηριξη</a:t>
            </a:r>
            <a:r>
              <a:rPr lang="el-GR" altLang="en-US" sz="1400" baseline="0" dirty="0" smtClean="0"/>
              <a:t> του </a:t>
            </a:r>
            <a:r>
              <a:rPr lang="el-GR" altLang="en-US" sz="1400" baseline="0" dirty="0" err="1" smtClean="0"/>
              <a:t>Γραφιου</a:t>
            </a:r>
            <a:r>
              <a:rPr lang="el-GR" altLang="en-US" sz="1400" baseline="0" dirty="0" smtClean="0"/>
              <a:t> </a:t>
            </a:r>
            <a:r>
              <a:rPr lang="el-GR" altLang="en-US" sz="1400" baseline="0" dirty="0" err="1" smtClean="0"/>
              <a:t>Κινητικοτητας</a:t>
            </a:r>
            <a:r>
              <a:rPr lang="el-GR" altLang="en-US" sz="1400" baseline="0" dirty="0" smtClean="0"/>
              <a:t> με </a:t>
            </a:r>
            <a:r>
              <a:rPr lang="el-GR" altLang="en-US" sz="1400" baseline="0" dirty="0" err="1" smtClean="0"/>
              <a:t>ανθωρωπινο</a:t>
            </a:r>
            <a:r>
              <a:rPr lang="el-GR" altLang="en-US" sz="1400" baseline="0" dirty="0" smtClean="0"/>
              <a:t> δυναμικό, </a:t>
            </a:r>
            <a:r>
              <a:rPr lang="el-GR" altLang="en-US" sz="1400" baseline="0" dirty="0" err="1" smtClean="0"/>
              <a:t>μπορει</a:t>
            </a:r>
            <a:r>
              <a:rPr lang="el-GR" altLang="en-US" sz="1400" baseline="0" dirty="0" smtClean="0"/>
              <a:t> να </a:t>
            </a:r>
            <a:r>
              <a:rPr lang="el-GR" altLang="en-US" sz="1400" baseline="0" dirty="0" err="1" smtClean="0"/>
              <a:t>χρησιμοποιηθει</a:t>
            </a:r>
            <a:r>
              <a:rPr lang="el-GR" altLang="en-US" sz="1400" baseline="0" dirty="0" smtClean="0"/>
              <a:t> για </a:t>
            </a:r>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33</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8739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err="1" smtClean="0"/>
              <a:t>Αναφορικα</a:t>
            </a:r>
            <a:r>
              <a:rPr lang="el-GR" altLang="en-US" sz="1400" dirty="0" smtClean="0"/>
              <a:t> με τα έξοδα </a:t>
            </a:r>
            <a:r>
              <a:rPr lang="el-GR" altLang="en-US" sz="1400" dirty="0" err="1" smtClean="0"/>
              <a:t>διαβιωσης</a:t>
            </a:r>
            <a:r>
              <a:rPr lang="el-GR" altLang="en-US" sz="1400" dirty="0" smtClean="0"/>
              <a:t> για </a:t>
            </a:r>
            <a:r>
              <a:rPr lang="el-GR" altLang="en-US" sz="1400" dirty="0" err="1" smtClean="0"/>
              <a:t>φοιητητες</a:t>
            </a:r>
            <a:r>
              <a:rPr lang="el-GR" altLang="en-US" sz="1400" baseline="0" dirty="0" smtClean="0"/>
              <a:t> και </a:t>
            </a:r>
            <a:r>
              <a:rPr lang="el-GR" altLang="en-US" sz="1400" baseline="0" dirty="0" err="1" smtClean="0"/>
              <a:t>φοιτητριες</a:t>
            </a:r>
            <a:r>
              <a:rPr lang="el-GR" altLang="en-US" sz="1400" baseline="0" dirty="0" smtClean="0"/>
              <a:t>/ </a:t>
            </a:r>
            <a:r>
              <a:rPr lang="el-GR" altLang="en-US" sz="1400" baseline="0" dirty="0" err="1" smtClean="0"/>
              <a:t>νεους</a:t>
            </a:r>
            <a:r>
              <a:rPr lang="el-GR" altLang="en-US" sz="1400" baseline="0" dirty="0" smtClean="0"/>
              <a:t> </a:t>
            </a:r>
            <a:r>
              <a:rPr lang="el-GR" altLang="en-US" sz="1400" baseline="0" dirty="0" err="1" smtClean="0"/>
              <a:t>αποφοιτους</a:t>
            </a:r>
            <a:r>
              <a:rPr lang="el-GR" altLang="en-US" sz="1400" baseline="0" dirty="0" smtClean="0"/>
              <a:t> και </a:t>
            </a:r>
            <a:r>
              <a:rPr lang="el-GR" altLang="en-US" sz="1400" baseline="0" dirty="0" err="1" smtClean="0"/>
              <a:t>αποφοιτες</a:t>
            </a:r>
            <a:r>
              <a:rPr lang="el-GR" altLang="en-US" sz="1400" baseline="0" dirty="0" smtClean="0"/>
              <a:t> </a:t>
            </a:r>
            <a:r>
              <a:rPr lang="el-GR" altLang="en-US" sz="1400" baseline="0" dirty="0" err="1" smtClean="0"/>
              <a:t>ια</a:t>
            </a:r>
            <a:r>
              <a:rPr lang="el-GR" altLang="en-US" sz="1400" baseline="0" dirty="0" smtClean="0"/>
              <a:t> ισχύουν τα </a:t>
            </a:r>
            <a:r>
              <a:rPr lang="el-GR" altLang="en-US" sz="1400" baseline="0" dirty="0" err="1" smtClean="0"/>
              <a:t>εξης</a:t>
            </a:r>
            <a:r>
              <a:rPr lang="el-GR" altLang="en-US" sz="1400" baseline="0" dirty="0" smtClean="0"/>
              <a:t> </a:t>
            </a:r>
            <a:r>
              <a:rPr lang="el-GR" altLang="en-US" sz="1400" baseline="0" dirty="0" err="1" smtClean="0"/>
              <a:t>ποσα</a:t>
            </a:r>
            <a:r>
              <a:rPr lang="el-GR" altLang="en-US" sz="1400" baseline="0" dirty="0" smtClean="0"/>
              <a:t> </a:t>
            </a:r>
            <a:r>
              <a:rPr lang="en-GB" altLang="en-US" sz="1400" baseline="0" dirty="0" smtClean="0"/>
              <a:t>: </a:t>
            </a:r>
            <a:r>
              <a:rPr lang="el-GR" altLang="en-US" sz="1400" baseline="0" dirty="0" smtClean="0"/>
              <a:t> </a:t>
            </a:r>
            <a:r>
              <a:rPr lang="en-GB" altLang="en-US" sz="1400" baseline="0" dirty="0" smtClean="0"/>
              <a:t>600 </a:t>
            </a:r>
            <a:r>
              <a:rPr lang="el-GR" altLang="en-US" sz="1400" baseline="0" dirty="0" err="1" smtClean="0"/>
              <a:t>ευρω</a:t>
            </a:r>
            <a:r>
              <a:rPr lang="el-GR" altLang="en-US" sz="1400" baseline="0" dirty="0" smtClean="0"/>
              <a:t> </a:t>
            </a:r>
            <a:r>
              <a:rPr lang="el-GR" altLang="en-US" sz="1400" baseline="0" dirty="0" err="1" smtClean="0"/>
              <a:t>μηνιαως</a:t>
            </a:r>
            <a:r>
              <a:rPr lang="el-GR" altLang="en-US" sz="1400" baseline="0" dirty="0" smtClean="0"/>
              <a:t> για </a:t>
            </a:r>
            <a:r>
              <a:rPr lang="el-GR" altLang="en-US" sz="1400" baseline="0" dirty="0" err="1" smtClean="0"/>
              <a:t>κινητικοτητες</a:t>
            </a:r>
            <a:r>
              <a:rPr lang="el-GR" altLang="en-US" sz="1400" baseline="0" dirty="0" smtClean="0"/>
              <a:t> σε </a:t>
            </a:r>
            <a:r>
              <a:rPr lang="el-GR" altLang="en-US" sz="1400" baseline="0" dirty="0" err="1" smtClean="0"/>
              <a:t>χωρες</a:t>
            </a:r>
            <a:r>
              <a:rPr lang="el-GR" altLang="en-US" sz="1400" baseline="0" dirty="0" smtClean="0"/>
              <a:t> με </a:t>
            </a:r>
            <a:r>
              <a:rPr lang="el-GR" altLang="en-US" sz="1400" baseline="0" dirty="0" err="1" smtClean="0"/>
              <a:t>ψηλο</a:t>
            </a:r>
            <a:r>
              <a:rPr lang="el-GR" altLang="en-US" sz="1400" baseline="0" dirty="0" smtClean="0"/>
              <a:t> </a:t>
            </a:r>
            <a:r>
              <a:rPr lang="el-GR" altLang="en-US" sz="1400" baseline="0" dirty="0" err="1" smtClean="0"/>
              <a:t>βιοτικο</a:t>
            </a:r>
            <a:r>
              <a:rPr lang="el-GR" altLang="en-US" sz="1400" baseline="0" dirty="0" smtClean="0"/>
              <a:t> επίπεδο/</a:t>
            </a:r>
            <a:r>
              <a:rPr lang="el-GR" altLang="en-US" sz="1400" baseline="0" dirty="0" err="1" smtClean="0"/>
              <a:t>κατηγορια</a:t>
            </a:r>
            <a:r>
              <a:rPr lang="el-GR" altLang="en-US" sz="1400" baseline="0" dirty="0" smtClean="0"/>
              <a:t> 1  – συμπεριλαμβανομένων και των </a:t>
            </a:r>
            <a:r>
              <a:rPr lang="en-GB" altLang="en-US" sz="1400" baseline="0" dirty="0" smtClean="0"/>
              <a:t>region  5 kai 14- </a:t>
            </a:r>
            <a:r>
              <a:rPr lang="el-GR" altLang="en-US" sz="1400" baseline="0" dirty="0" smtClean="0"/>
              <a:t>Για </a:t>
            </a:r>
            <a:r>
              <a:rPr lang="el-GR" altLang="en-US" sz="1400" baseline="0" dirty="0" err="1" smtClean="0"/>
              <a:t>χωρες</a:t>
            </a:r>
            <a:r>
              <a:rPr lang="el-GR" altLang="en-US" sz="1400" baseline="0" dirty="0" smtClean="0"/>
              <a:t> στην </a:t>
            </a:r>
            <a:r>
              <a:rPr lang="el-GR" altLang="en-US" sz="1400" baseline="0" dirty="0" err="1" smtClean="0"/>
              <a:t>κατηγγορια</a:t>
            </a:r>
            <a:r>
              <a:rPr lang="el-GR" altLang="en-US" sz="1400" baseline="0" dirty="0" smtClean="0"/>
              <a:t> 2 το </a:t>
            </a:r>
            <a:r>
              <a:rPr lang="el-GR" altLang="en-US" sz="1400" baseline="0" dirty="0" err="1" smtClean="0"/>
              <a:t>μηνιαιο</a:t>
            </a:r>
            <a:r>
              <a:rPr lang="el-GR" altLang="en-US" sz="1400" baseline="0" dirty="0" smtClean="0"/>
              <a:t> </a:t>
            </a:r>
            <a:r>
              <a:rPr lang="el-GR" altLang="en-US" sz="1400" baseline="0" dirty="0" err="1" smtClean="0"/>
              <a:t>ποσο</a:t>
            </a:r>
            <a:r>
              <a:rPr lang="el-GR" altLang="en-US" sz="1400" baseline="0" dirty="0" smtClean="0"/>
              <a:t> θα είναι στα 540 ενώ για την </a:t>
            </a:r>
            <a:r>
              <a:rPr lang="el-GR" altLang="en-US" sz="1400" baseline="0" dirty="0" err="1" smtClean="0"/>
              <a:t>κατηγορια</a:t>
            </a:r>
            <a:r>
              <a:rPr lang="el-GR" altLang="en-US" sz="1400" baseline="0" dirty="0" smtClean="0"/>
              <a:t> 3 στα 490 </a:t>
            </a:r>
            <a:r>
              <a:rPr lang="el-GR" altLang="en-US" sz="1400" baseline="0" dirty="0" err="1" smtClean="0"/>
              <a:t>ευρω</a:t>
            </a:r>
            <a:r>
              <a:rPr lang="el-GR" altLang="en-US" sz="1400" baseline="0" dirty="0" smtClean="0"/>
              <a:t> – Αν οι </a:t>
            </a:r>
            <a:r>
              <a:rPr lang="el-GR" altLang="en-US" sz="1400" baseline="0" dirty="0" err="1" smtClean="0"/>
              <a:t>σπουδαστες</a:t>
            </a:r>
            <a:r>
              <a:rPr lang="el-GR" altLang="en-US" sz="1400" baseline="0" dirty="0" smtClean="0"/>
              <a:t> θα </a:t>
            </a:r>
            <a:r>
              <a:rPr lang="el-GR" altLang="en-US" sz="1400" baseline="0" dirty="0" err="1" smtClean="0"/>
              <a:t>συμμετεχουν</a:t>
            </a:r>
            <a:r>
              <a:rPr lang="el-GR" altLang="en-US" sz="1400" baseline="0" dirty="0" smtClean="0"/>
              <a:t> σε </a:t>
            </a:r>
            <a:r>
              <a:rPr lang="el-GR" altLang="en-US" sz="1400" baseline="0" dirty="0" err="1" smtClean="0"/>
              <a:t>περιοδους</a:t>
            </a:r>
            <a:r>
              <a:rPr lang="el-GR" altLang="en-US" sz="1400" baseline="0" dirty="0" smtClean="0"/>
              <a:t> </a:t>
            </a:r>
            <a:r>
              <a:rPr lang="el-GR" altLang="en-US" sz="1400" baseline="0" dirty="0" err="1" smtClean="0"/>
              <a:t>πρακτικης</a:t>
            </a:r>
            <a:r>
              <a:rPr lang="el-GR" altLang="en-US" sz="1400" baseline="0" dirty="0" smtClean="0"/>
              <a:t> </a:t>
            </a:r>
            <a:r>
              <a:rPr lang="el-GR" altLang="en-US" sz="1400" baseline="0" dirty="0" err="1" smtClean="0"/>
              <a:t>ασκησης</a:t>
            </a:r>
            <a:r>
              <a:rPr lang="el-GR" altLang="en-US" sz="1400" baseline="0" dirty="0" smtClean="0"/>
              <a:t> θα </a:t>
            </a:r>
            <a:r>
              <a:rPr lang="el-GR" altLang="en-US" sz="1400" baseline="0" dirty="0" err="1" smtClean="0"/>
              <a:t>μπορουν</a:t>
            </a:r>
            <a:r>
              <a:rPr lang="el-GR" altLang="en-US" sz="1400" baseline="0" dirty="0" smtClean="0"/>
              <a:t> να </a:t>
            </a:r>
            <a:r>
              <a:rPr lang="el-GR" altLang="en-US" sz="1400" baseline="0" dirty="0" err="1" smtClean="0"/>
              <a:t>λαμανουν</a:t>
            </a:r>
            <a:r>
              <a:rPr lang="el-GR" altLang="en-US" sz="1400" baseline="0" dirty="0" smtClean="0"/>
              <a:t> </a:t>
            </a:r>
            <a:r>
              <a:rPr lang="el-GR" altLang="en-US" sz="1400" baseline="0" dirty="0" err="1" smtClean="0"/>
              <a:t>επιπλεον</a:t>
            </a:r>
            <a:r>
              <a:rPr lang="el-GR" altLang="en-US" sz="1400" baseline="0" dirty="0" smtClean="0"/>
              <a:t> 150 </a:t>
            </a:r>
            <a:r>
              <a:rPr lang="el-GR" altLang="en-US" sz="1400" baseline="0" dirty="0" err="1" smtClean="0"/>
              <a:t>ευρω</a:t>
            </a:r>
            <a:r>
              <a:rPr lang="el-GR" altLang="en-US" sz="1400" baseline="0" dirty="0" smtClean="0"/>
              <a:t> </a:t>
            </a:r>
            <a:r>
              <a:rPr lang="el-GR" altLang="en-US" sz="1400" baseline="0" dirty="0" err="1" smtClean="0"/>
              <a:t>μηνιαως</a:t>
            </a:r>
            <a:r>
              <a:rPr lang="el-GR" altLang="en-US" sz="1400" baseline="0" dirty="0" smtClean="0"/>
              <a:t> ως </a:t>
            </a:r>
            <a:r>
              <a:rPr lang="en-GB" altLang="en-US" sz="1400" baseline="0" dirty="0" smtClean="0"/>
              <a:t>top up </a:t>
            </a:r>
            <a:r>
              <a:rPr lang="el-GR" altLang="en-US" sz="1400" baseline="0" dirty="0" smtClean="0"/>
              <a:t>πλην των </a:t>
            </a:r>
            <a:r>
              <a:rPr lang="el-GR" altLang="en-US" sz="1400" baseline="0" dirty="0" err="1" smtClean="0"/>
              <a:t>μετακινησεων</a:t>
            </a:r>
            <a:r>
              <a:rPr lang="el-GR" altLang="en-US" sz="1400" baseline="0" dirty="0" smtClean="0"/>
              <a:t> στα </a:t>
            </a:r>
            <a:r>
              <a:rPr lang="en-GB" altLang="en-US" sz="1400" baseline="0" dirty="0" smtClean="0"/>
              <a:t>regions 1-4 kai 6-13. </a:t>
            </a:r>
            <a:r>
              <a:rPr lang="el-GR" altLang="en-US" sz="1400" baseline="0" dirty="0" err="1" smtClean="0"/>
              <a:t>Περαν</a:t>
            </a:r>
            <a:r>
              <a:rPr lang="el-GR" altLang="en-US" sz="1400" baseline="0" dirty="0" smtClean="0"/>
              <a:t> </a:t>
            </a:r>
            <a:r>
              <a:rPr lang="el-GR" altLang="en-US" sz="1400" baseline="0" dirty="0" err="1" smtClean="0"/>
              <a:t>τουτου</a:t>
            </a:r>
            <a:r>
              <a:rPr lang="el-GR" altLang="en-US" sz="1400" baseline="0" dirty="0" smtClean="0"/>
              <a:t> οι φοιτητές οι </a:t>
            </a:r>
            <a:r>
              <a:rPr lang="el-GR" altLang="en-US" sz="1400" baseline="0" dirty="0" err="1" smtClean="0"/>
              <a:t>οποιοι</a:t>
            </a:r>
            <a:r>
              <a:rPr lang="el-GR" altLang="en-US" sz="1400" baseline="0" dirty="0" smtClean="0"/>
              <a:t> </a:t>
            </a:r>
            <a:r>
              <a:rPr lang="el-GR" altLang="en-US" sz="1400" baseline="0" dirty="0" err="1" smtClean="0"/>
              <a:t>θεωρουνται</a:t>
            </a:r>
            <a:r>
              <a:rPr lang="el-GR" altLang="en-US" sz="1400" baseline="0" dirty="0" smtClean="0"/>
              <a:t> ότι </a:t>
            </a:r>
            <a:r>
              <a:rPr lang="el-GR" altLang="en-US" sz="1400" baseline="0" dirty="0" err="1" smtClean="0"/>
              <a:t>εμιμπτουν</a:t>
            </a:r>
            <a:r>
              <a:rPr lang="el-GR" altLang="en-US" sz="1400" baseline="0" dirty="0" smtClean="0"/>
              <a:t> στην ομάδα </a:t>
            </a:r>
            <a:r>
              <a:rPr lang="el-GR" altLang="en-US" sz="1400" baseline="0" dirty="0" err="1" smtClean="0"/>
              <a:t>ατομων</a:t>
            </a:r>
            <a:r>
              <a:rPr lang="el-GR" altLang="en-US" sz="1400" baseline="0" dirty="0" smtClean="0"/>
              <a:t> με </a:t>
            </a:r>
            <a:r>
              <a:rPr lang="el-GR" altLang="en-US" sz="1400" baseline="0" dirty="0" err="1" smtClean="0"/>
              <a:t>λιγοερες</a:t>
            </a:r>
            <a:r>
              <a:rPr lang="el-GR" altLang="en-US" sz="1400" baseline="0" dirty="0" smtClean="0"/>
              <a:t> </a:t>
            </a:r>
            <a:r>
              <a:rPr lang="el-GR" altLang="en-US" sz="1400" baseline="0" dirty="0" err="1" smtClean="0"/>
              <a:t>ςυκαιριες</a:t>
            </a:r>
            <a:r>
              <a:rPr lang="el-GR" altLang="en-US" sz="1400" baseline="0" dirty="0" smtClean="0"/>
              <a:t> θα </a:t>
            </a:r>
            <a:r>
              <a:rPr lang="el-GR" altLang="en-US" sz="1400" baseline="0" dirty="0" err="1" smtClean="0"/>
              <a:t>μπορουν</a:t>
            </a:r>
            <a:r>
              <a:rPr lang="el-GR" altLang="en-US" sz="1400" baseline="0" dirty="0" smtClean="0"/>
              <a:t> όπως  </a:t>
            </a:r>
            <a:r>
              <a:rPr lang="el-GR" altLang="en-US" sz="1400" baseline="0" dirty="0" err="1" smtClean="0"/>
              <a:t>εχουμε</a:t>
            </a:r>
            <a:r>
              <a:rPr lang="el-GR" altLang="en-US" sz="1400" baseline="0" dirty="0" smtClean="0"/>
              <a:t> </a:t>
            </a:r>
            <a:r>
              <a:rPr lang="el-GR" altLang="en-US" sz="1400" baseline="0" dirty="0" err="1" smtClean="0"/>
              <a:t>ηδη</a:t>
            </a:r>
            <a:r>
              <a:rPr lang="el-GR" altLang="en-US" sz="1400" baseline="0" dirty="0" smtClean="0"/>
              <a:t> </a:t>
            </a:r>
            <a:r>
              <a:rPr lang="el-GR" altLang="en-US" sz="1400" baseline="0" dirty="0" err="1" smtClean="0"/>
              <a:t>αναφερει</a:t>
            </a:r>
            <a:r>
              <a:rPr lang="el-GR" altLang="en-US" sz="1400" baseline="0" dirty="0" smtClean="0"/>
              <a:t> </a:t>
            </a:r>
            <a:r>
              <a:rPr lang="el-GR" altLang="en-US" sz="1400" baseline="0" dirty="0" err="1" smtClean="0"/>
              <a:t>ανα</a:t>
            </a:r>
            <a:r>
              <a:rPr lang="el-GR" altLang="en-US" sz="1400" baseline="0" dirty="0" smtClean="0"/>
              <a:t> </a:t>
            </a:r>
            <a:r>
              <a:rPr lang="el-GR" altLang="en-US" sz="1400" baseline="0" dirty="0" err="1" smtClean="0"/>
              <a:t>επωφεληθουν</a:t>
            </a:r>
            <a:r>
              <a:rPr lang="el-GR" altLang="en-US" sz="1400" baseline="0" dirty="0" smtClean="0"/>
              <a:t> από το </a:t>
            </a:r>
            <a:r>
              <a:rPr lang="en-GB" altLang="en-US" sz="1400" baseline="0" dirty="0" smtClean="0"/>
              <a:t>top up toy inclusion support </a:t>
            </a:r>
            <a:r>
              <a:rPr lang="el-GR" altLang="en-US" sz="1400" baseline="0" dirty="0" smtClean="0"/>
              <a:t>με 250 </a:t>
            </a:r>
            <a:r>
              <a:rPr lang="el-GR" altLang="en-US" sz="1400" baseline="0" dirty="0" err="1" smtClean="0"/>
              <a:t>ευρω</a:t>
            </a:r>
            <a:r>
              <a:rPr lang="el-GR" altLang="en-US" sz="1400" baseline="0" dirty="0" smtClean="0"/>
              <a:t> το </a:t>
            </a:r>
            <a:r>
              <a:rPr lang="el-GR" altLang="en-US" sz="1400" baseline="0" dirty="0" err="1" smtClean="0"/>
              <a:t>μηνα</a:t>
            </a:r>
            <a:r>
              <a:rPr lang="el-GR" altLang="en-US" sz="1400" baseline="0" dirty="0" smtClean="0"/>
              <a:t> </a:t>
            </a:r>
            <a:r>
              <a:rPr lang="el-GR" altLang="en-US" sz="1400" baseline="0" dirty="0" err="1" smtClean="0"/>
              <a:t>επιπλεον</a:t>
            </a:r>
            <a:r>
              <a:rPr lang="el-GR" altLang="en-US" sz="1400" baseline="0" dirty="0" smtClean="0"/>
              <a:t>. </a:t>
            </a:r>
            <a:endParaRPr lang="en-GB" altLang="en-US" sz="1400"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34</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55377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baseline="0" dirty="0" smtClean="0"/>
              <a:t>Για τη </a:t>
            </a:r>
            <a:r>
              <a:rPr lang="el-GR" altLang="en-US" sz="1400" baseline="0" dirty="0" err="1" smtClean="0"/>
              <a:t>μικρη</a:t>
            </a:r>
            <a:r>
              <a:rPr lang="el-GR" altLang="en-US" sz="1400" baseline="0" dirty="0" smtClean="0"/>
              <a:t> </a:t>
            </a:r>
            <a:r>
              <a:rPr lang="el-GR" altLang="en-US" sz="1400" baseline="0" dirty="0" err="1" smtClean="0"/>
              <a:t>διαρκειας</a:t>
            </a:r>
            <a:r>
              <a:rPr lang="el-GR" altLang="en-US" sz="1400" baseline="0" dirty="0" smtClean="0"/>
              <a:t> </a:t>
            </a:r>
            <a:r>
              <a:rPr lang="el-GR" altLang="en-US" sz="1400" baseline="0" dirty="0" err="1" smtClean="0"/>
              <a:t>κινητικοτα</a:t>
            </a:r>
            <a:r>
              <a:rPr lang="el-GR" altLang="en-US" sz="1400" baseline="0" dirty="0" smtClean="0"/>
              <a:t> οι </a:t>
            </a:r>
            <a:r>
              <a:rPr lang="el-GR" altLang="en-US" sz="1400" baseline="0" dirty="0" err="1" smtClean="0"/>
              <a:t>φοιτητες</a:t>
            </a:r>
            <a:r>
              <a:rPr lang="el-GR" altLang="en-US" sz="1400" baseline="0" dirty="0" smtClean="0"/>
              <a:t> θα </a:t>
            </a:r>
            <a:r>
              <a:rPr lang="el-GR" altLang="en-US" sz="1400" baseline="0" dirty="0" err="1" smtClean="0"/>
              <a:t>δικαιουνται</a:t>
            </a:r>
            <a:r>
              <a:rPr lang="el-GR" altLang="en-US" sz="1400" baseline="0" dirty="0" smtClean="0"/>
              <a:t> 70 </a:t>
            </a:r>
            <a:r>
              <a:rPr lang="el-GR" altLang="en-US" sz="1400" baseline="0" dirty="0" err="1" smtClean="0"/>
              <a:t>ευρω</a:t>
            </a:r>
            <a:r>
              <a:rPr lang="el-GR" altLang="en-US" sz="1400" baseline="0" dirty="0" smtClean="0"/>
              <a:t> </a:t>
            </a:r>
            <a:r>
              <a:rPr lang="el-GR" altLang="en-US" sz="1400" baseline="0" dirty="0" err="1" smtClean="0"/>
              <a:t>ημερησιως</a:t>
            </a:r>
            <a:r>
              <a:rPr lang="el-GR" altLang="en-US" sz="1400" baseline="0" dirty="0" smtClean="0"/>
              <a:t> </a:t>
            </a:r>
            <a:r>
              <a:rPr lang="el-GR" altLang="en-US" sz="1400" baseline="0" dirty="0" err="1" smtClean="0"/>
              <a:t>μεχρι</a:t>
            </a:r>
            <a:r>
              <a:rPr lang="el-GR" altLang="en-US" sz="1400" baseline="0" dirty="0" smtClean="0"/>
              <a:t> την 14</a:t>
            </a:r>
            <a:r>
              <a:rPr lang="el-GR" altLang="en-US" sz="1400" baseline="30000" dirty="0" smtClean="0"/>
              <a:t>η</a:t>
            </a:r>
            <a:r>
              <a:rPr lang="el-GR" altLang="en-US" sz="1400" baseline="0" dirty="0" smtClean="0"/>
              <a:t> </a:t>
            </a:r>
            <a:r>
              <a:rPr lang="el-GR" altLang="en-US" sz="1400" baseline="0" dirty="0" err="1" smtClean="0"/>
              <a:t>μερα</a:t>
            </a:r>
            <a:r>
              <a:rPr lang="el-GR" altLang="en-US" sz="1400" baseline="0" dirty="0" smtClean="0"/>
              <a:t> και  50 </a:t>
            </a:r>
            <a:r>
              <a:rPr lang="el-GR" altLang="en-US" sz="1400" baseline="0" dirty="0" err="1" smtClean="0"/>
              <a:t>ευρω</a:t>
            </a:r>
            <a:r>
              <a:rPr lang="el-GR" altLang="en-US" sz="1400" baseline="0" dirty="0" smtClean="0"/>
              <a:t> από την 15</a:t>
            </a:r>
            <a:r>
              <a:rPr lang="el-GR" altLang="en-US" sz="1400" baseline="30000" dirty="0" smtClean="0"/>
              <a:t>η</a:t>
            </a:r>
            <a:r>
              <a:rPr lang="el-GR" altLang="en-US" sz="1400" baseline="0" dirty="0" smtClean="0"/>
              <a:t> </a:t>
            </a:r>
            <a:r>
              <a:rPr lang="el-GR" altLang="en-US" sz="1400" baseline="0" dirty="0" err="1" smtClean="0"/>
              <a:t>μερα</a:t>
            </a:r>
            <a:r>
              <a:rPr lang="el-GR" altLang="en-US" sz="1400" baseline="0" dirty="0" smtClean="0"/>
              <a:t> </a:t>
            </a:r>
            <a:r>
              <a:rPr lang="el-GR" altLang="en-US" sz="1400" baseline="0" dirty="0" err="1" smtClean="0"/>
              <a:t>μεχρι</a:t>
            </a:r>
            <a:r>
              <a:rPr lang="el-GR" altLang="en-US" sz="1400" baseline="0" dirty="0" smtClean="0"/>
              <a:t> την 30</a:t>
            </a:r>
            <a:r>
              <a:rPr lang="el-GR" altLang="en-US" sz="1400" baseline="30000" dirty="0" smtClean="0"/>
              <a:t>Η</a:t>
            </a:r>
            <a:r>
              <a:rPr lang="el-GR" altLang="en-US" sz="1400" baseline="0" dirty="0" smtClean="0"/>
              <a:t>. Φοιτητές οι </a:t>
            </a:r>
            <a:r>
              <a:rPr lang="el-GR" altLang="en-US" sz="1400" baseline="0" dirty="0" err="1" smtClean="0"/>
              <a:t>οποιοι</a:t>
            </a:r>
            <a:r>
              <a:rPr lang="el-GR" altLang="en-US" sz="1400" baseline="0" dirty="0" smtClean="0"/>
              <a:t> θα </a:t>
            </a:r>
            <a:r>
              <a:rPr lang="el-GR" altLang="en-US" sz="1400" baseline="0" dirty="0" err="1" smtClean="0"/>
              <a:t>συμμετεχουν</a:t>
            </a:r>
            <a:r>
              <a:rPr lang="el-GR" altLang="en-US" sz="1400" baseline="0" dirty="0" smtClean="0"/>
              <a:t> σε </a:t>
            </a:r>
            <a:r>
              <a:rPr lang="el-GR" altLang="en-US" sz="1400" baseline="0" dirty="0" err="1" smtClean="0"/>
              <a:t>μικρης</a:t>
            </a:r>
            <a:r>
              <a:rPr lang="el-GR" altLang="en-US" sz="1400" baseline="0" dirty="0" smtClean="0"/>
              <a:t> </a:t>
            </a:r>
            <a:r>
              <a:rPr lang="el-GR" altLang="en-US" sz="1400" baseline="0" dirty="0" err="1" smtClean="0"/>
              <a:t>διαρλειας</a:t>
            </a:r>
            <a:r>
              <a:rPr lang="el-GR" altLang="en-US" sz="1400" baseline="0" dirty="0" smtClean="0"/>
              <a:t> </a:t>
            </a:r>
            <a:r>
              <a:rPr lang="el-GR" altLang="en-US" sz="1400" baseline="0" dirty="0" err="1" smtClean="0"/>
              <a:t>κινητικοτητες</a:t>
            </a:r>
            <a:r>
              <a:rPr lang="el-GR" altLang="en-US" sz="1400" baseline="0" dirty="0" smtClean="0"/>
              <a:t> για </a:t>
            </a:r>
            <a:r>
              <a:rPr lang="el-GR" altLang="en-US" sz="1400" baseline="0" dirty="0" err="1" smtClean="0"/>
              <a:t>τοποθετησ</a:t>
            </a:r>
            <a:r>
              <a:rPr lang="el-GR" altLang="en-US" sz="1400" baseline="0" dirty="0" smtClean="0"/>
              <a:t>,  και θα </a:t>
            </a:r>
            <a:r>
              <a:rPr lang="el-GR" altLang="en-US" sz="1400" baseline="0" dirty="0" err="1" smtClean="0"/>
              <a:t>λαμβανουν</a:t>
            </a:r>
            <a:r>
              <a:rPr lang="el-GR" altLang="en-US" sz="1400" baseline="0" dirty="0" smtClean="0"/>
              <a:t> το </a:t>
            </a:r>
            <a:r>
              <a:rPr lang="en-GB" altLang="en-US" sz="1400" baseline="0" dirty="0" smtClean="0"/>
              <a:t>top up </a:t>
            </a:r>
            <a:r>
              <a:rPr lang="el-GR" altLang="en-US" sz="1400" baseline="0" dirty="0" smtClean="0"/>
              <a:t>για </a:t>
            </a:r>
            <a:r>
              <a:rPr lang="en-GB" altLang="en-US" sz="1400" baseline="0" dirty="0" smtClean="0"/>
              <a:t>inclusion support , </a:t>
            </a:r>
            <a:r>
              <a:rPr lang="el-GR" altLang="en-US" sz="1400" baseline="0" dirty="0" smtClean="0"/>
              <a:t>δεν </a:t>
            </a:r>
            <a:r>
              <a:rPr lang="el-GR" altLang="en-US" sz="1400" baseline="0" dirty="0" err="1" smtClean="0"/>
              <a:t>δικαιουνται</a:t>
            </a:r>
            <a:r>
              <a:rPr lang="el-GR" altLang="en-US" sz="1400" baseline="0" dirty="0" smtClean="0"/>
              <a:t> το </a:t>
            </a:r>
            <a:r>
              <a:rPr lang="en-GB" altLang="en-US" sz="1400" baseline="0" dirty="0" smtClean="0"/>
              <a:t>top up </a:t>
            </a:r>
            <a:r>
              <a:rPr lang="el-GR" altLang="en-US" sz="1400" baseline="0" dirty="0" smtClean="0"/>
              <a:t>για </a:t>
            </a:r>
            <a:r>
              <a:rPr lang="en-GB" altLang="en-US" sz="1400" baseline="0" dirty="0" smtClean="0"/>
              <a:t>ta traineeships.</a:t>
            </a:r>
            <a:endParaRPr lang="en-GB" altLang="en-US" sz="1400"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35</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51948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400" dirty="0" err="1" smtClean="0"/>
              <a:t>Αντιστοιχως</a:t>
            </a:r>
            <a:r>
              <a:rPr lang="el-GR" altLang="en-US" sz="1400" baseline="0" dirty="0" smtClean="0"/>
              <a:t> τα </a:t>
            </a:r>
            <a:r>
              <a:rPr lang="el-GR" altLang="en-US" sz="1400" baseline="0" dirty="0" err="1" smtClean="0"/>
              <a:t>εξοδα</a:t>
            </a:r>
            <a:r>
              <a:rPr lang="el-GR" altLang="en-US" sz="1400" baseline="0" dirty="0" smtClean="0"/>
              <a:t> </a:t>
            </a:r>
            <a:r>
              <a:rPr lang="el-GR" altLang="en-US" sz="1400" baseline="0" dirty="0" err="1" smtClean="0"/>
              <a:t>διαβλιωσης</a:t>
            </a:r>
            <a:r>
              <a:rPr lang="el-GR" altLang="en-US" sz="1400" baseline="0" dirty="0" smtClean="0"/>
              <a:t> </a:t>
            </a:r>
            <a:r>
              <a:rPr lang="el-GR" altLang="en-US" sz="1400" baseline="0" dirty="0" err="1" smtClean="0"/>
              <a:t>προσωπικου</a:t>
            </a:r>
            <a:r>
              <a:rPr lang="el-GR" altLang="en-US" sz="1400" baseline="0" dirty="0" smtClean="0"/>
              <a:t> για </a:t>
            </a:r>
            <a:r>
              <a:rPr lang="el-GR" altLang="en-US" sz="1400" baseline="0" dirty="0" err="1" smtClean="0"/>
              <a:t>κινητικοτητες</a:t>
            </a:r>
            <a:r>
              <a:rPr lang="el-GR" altLang="en-US" sz="1400" baseline="0" dirty="0" smtClean="0"/>
              <a:t> </a:t>
            </a:r>
            <a:r>
              <a:rPr lang="el-GR" altLang="en-US" sz="1400" baseline="0" dirty="0" err="1" smtClean="0"/>
              <a:t>μεταξυ</a:t>
            </a:r>
            <a:r>
              <a:rPr lang="el-GR" altLang="en-US" sz="1400" baseline="0" dirty="0" smtClean="0"/>
              <a:t> των </a:t>
            </a:r>
            <a:r>
              <a:rPr lang="el-GR" altLang="en-US" sz="1400" baseline="0" dirty="0" err="1" smtClean="0"/>
              <a:t>χωρων</a:t>
            </a:r>
            <a:r>
              <a:rPr lang="el-GR" altLang="en-US" sz="1400" baseline="0" dirty="0" smtClean="0"/>
              <a:t> </a:t>
            </a:r>
            <a:r>
              <a:rPr lang="el-GR" altLang="en-US" sz="1400" baseline="0" dirty="0" err="1" smtClean="0"/>
              <a:t>προγραμματος</a:t>
            </a:r>
            <a:r>
              <a:rPr lang="el-GR" altLang="en-US" sz="1400" baseline="0" dirty="0" smtClean="0"/>
              <a:t> και προς τις </a:t>
            </a:r>
            <a:r>
              <a:rPr lang="el-GR" altLang="en-US" sz="1400" baseline="0" dirty="0" err="1" smtClean="0"/>
              <a:t>Τριτες</a:t>
            </a:r>
            <a:r>
              <a:rPr lang="el-GR" altLang="en-US" sz="1400" baseline="0" dirty="0" smtClean="0"/>
              <a:t> </a:t>
            </a:r>
            <a:r>
              <a:rPr lang="el-GR" altLang="en-US" sz="1400" baseline="0" dirty="0" err="1" smtClean="0"/>
              <a:t>χωρες</a:t>
            </a:r>
            <a:r>
              <a:rPr lang="el-GR" altLang="en-US" sz="1400" baseline="0" dirty="0" smtClean="0"/>
              <a:t>. Για την </a:t>
            </a:r>
            <a:r>
              <a:rPr lang="el-GR" altLang="en-US" sz="1400" baseline="0" dirty="0" err="1" smtClean="0"/>
              <a:t>κατηγορια</a:t>
            </a:r>
            <a:r>
              <a:rPr lang="el-GR" altLang="en-US" sz="1400" baseline="0" dirty="0" smtClean="0"/>
              <a:t> 1 </a:t>
            </a:r>
            <a:r>
              <a:rPr lang="el-GR" altLang="en-US" sz="1400" baseline="0" dirty="0" err="1" smtClean="0"/>
              <a:t>συμπεριλαμαβονομενου</a:t>
            </a:r>
            <a:r>
              <a:rPr lang="el-GR" altLang="en-US" sz="1400" baseline="0" dirty="0" smtClean="0"/>
              <a:t> και του Ην. </a:t>
            </a:r>
            <a:r>
              <a:rPr lang="el-GR" altLang="en-US" sz="1400" baseline="0" dirty="0" err="1" smtClean="0"/>
              <a:t>Βασιλειου</a:t>
            </a:r>
            <a:r>
              <a:rPr lang="el-GR" altLang="en-US" sz="1400" baseline="0" dirty="0" smtClean="0"/>
              <a:t> η </a:t>
            </a:r>
            <a:r>
              <a:rPr lang="el-GR" altLang="en-US" sz="1400" baseline="0" dirty="0" err="1" smtClean="0"/>
              <a:t>ημερησθια</a:t>
            </a:r>
            <a:r>
              <a:rPr lang="el-GR" altLang="en-US" sz="1400" baseline="0" dirty="0" smtClean="0"/>
              <a:t> </a:t>
            </a:r>
            <a:r>
              <a:rPr lang="el-GR" altLang="en-US" sz="1400" baseline="0" dirty="0" err="1" smtClean="0"/>
              <a:t>διαβιωση</a:t>
            </a:r>
            <a:r>
              <a:rPr lang="el-GR" altLang="en-US" sz="1400" baseline="0" dirty="0" smtClean="0"/>
              <a:t> θα </a:t>
            </a:r>
            <a:r>
              <a:rPr lang="el-GR" altLang="en-US" sz="1400" baseline="0" dirty="0" err="1" smtClean="0"/>
              <a:t>μπρει</a:t>
            </a:r>
            <a:r>
              <a:rPr lang="el-GR" altLang="en-US" sz="1400" baseline="0" dirty="0" smtClean="0"/>
              <a:t> να </a:t>
            </a:r>
            <a:r>
              <a:rPr lang="el-GR" altLang="en-US" sz="1400" baseline="0" dirty="0" err="1" smtClean="0"/>
              <a:t>κθμαινεται</a:t>
            </a:r>
            <a:r>
              <a:rPr lang="el-GR" altLang="en-US" sz="1400" baseline="0" dirty="0" smtClean="0"/>
              <a:t> από τα 80-180 – τα </a:t>
            </a:r>
            <a:r>
              <a:rPr lang="el-GR" altLang="en-US" sz="1400" baseline="0" dirty="0" err="1" smtClean="0"/>
              <a:t>ιδρυματα</a:t>
            </a:r>
            <a:r>
              <a:rPr lang="el-GR" altLang="en-US" sz="1400" baseline="0" dirty="0" smtClean="0"/>
              <a:t> </a:t>
            </a:r>
            <a:r>
              <a:rPr lang="el-GR" altLang="en-US" sz="1400" baseline="0" dirty="0" err="1" smtClean="0"/>
              <a:t>αναμενεται</a:t>
            </a:r>
            <a:r>
              <a:rPr lang="el-GR" altLang="en-US" sz="1400" baseline="0" dirty="0" smtClean="0"/>
              <a:t> </a:t>
            </a:r>
            <a:r>
              <a:rPr lang="el-GR" altLang="en-US" sz="1400" baseline="0" dirty="0" err="1" smtClean="0"/>
              <a:t>ναν</a:t>
            </a:r>
            <a:r>
              <a:rPr lang="el-GR" altLang="en-US" sz="1400" baseline="0" dirty="0" smtClean="0"/>
              <a:t> </a:t>
            </a:r>
            <a:r>
              <a:rPr lang="el-GR" altLang="en-US" sz="1400" baseline="0" dirty="0" err="1" smtClean="0"/>
              <a:t>αρτησουν</a:t>
            </a:r>
            <a:r>
              <a:rPr lang="el-GR" altLang="en-US" sz="1400" baseline="0" dirty="0" smtClean="0"/>
              <a:t> τα </a:t>
            </a:r>
            <a:r>
              <a:rPr lang="el-GR" altLang="en-US" sz="1400" baseline="0" dirty="0" err="1" smtClean="0"/>
              <a:t>ποσα</a:t>
            </a:r>
            <a:r>
              <a:rPr lang="el-GR" altLang="en-US" sz="1400" baseline="0" dirty="0" smtClean="0"/>
              <a:t> που θα </a:t>
            </a:r>
            <a:r>
              <a:rPr lang="el-GR" altLang="en-US" sz="1400" baseline="0" dirty="0" err="1" smtClean="0"/>
              <a:t>εγκρινουν</a:t>
            </a:r>
            <a:r>
              <a:rPr lang="el-GR" altLang="en-US" sz="1400" baseline="0" dirty="0" smtClean="0"/>
              <a:t> στην ιστοσελίδα τους- στην </a:t>
            </a:r>
            <a:r>
              <a:rPr lang="el-GR" altLang="en-US" sz="1400" baseline="0" dirty="0" err="1" smtClean="0"/>
              <a:t>κατηγορια</a:t>
            </a:r>
            <a:r>
              <a:rPr lang="el-GR" altLang="en-US" sz="1400" baseline="0" dirty="0" smtClean="0"/>
              <a:t> 2 από 70-160 </a:t>
            </a:r>
            <a:r>
              <a:rPr lang="el-GR" altLang="en-US" sz="1400" baseline="0" dirty="0" err="1" smtClean="0"/>
              <a:t>ευρω</a:t>
            </a:r>
            <a:r>
              <a:rPr lang="el-GR" altLang="en-US" sz="1400" baseline="0" dirty="0" smtClean="0"/>
              <a:t>, και 3 </a:t>
            </a:r>
            <a:r>
              <a:rPr lang="el-GR" altLang="en-US" sz="1400" baseline="0" dirty="0" err="1" smtClean="0"/>
              <a:t>μεταξυ</a:t>
            </a:r>
            <a:r>
              <a:rPr lang="el-GR" altLang="en-US" sz="1400" baseline="0" dirty="0" smtClean="0"/>
              <a:t> 60-140 </a:t>
            </a:r>
            <a:r>
              <a:rPr lang="el-GR" altLang="en-US" sz="1400" baseline="0" dirty="0" err="1" smtClean="0"/>
              <a:t>ευρω</a:t>
            </a:r>
            <a:r>
              <a:rPr lang="el-GR" altLang="en-US" sz="1400" baseline="0" dirty="0" smtClean="0"/>
              <a:t>. Τα </a:t>
            </a:r>
            <a:r>
              <a:rPr lang="el-GR" altLang="en-US" sz="1400" baseline="0" dirty="0" err="1" smtClean="0"/>
              <a:t>ποσα</a:t>
            </a:r>
            <a:r>
              <a:rPr lang="el-GR" altLang="en-US" sz="1400" baseline="0" dirty="0" smtClean="0"/>
              <a:t> για </a:t>
            </a:r>
            <a:r>
              <a:rPr lang="el-GR" altLang="en-US" sz="1400" baseline="0" dirty="0" err="1" smtClean="0"/>
              <a:t>μεταινησεις</a:t>
            </a:r>
            <a:r>
              <a:rPr lang="el-GR" altLang="en-US" sz="1400" baseline="0" dirty="0" smtClean="0"/>
              <a:t> στις περιοχες </a:t>
            </a:r>
            <a:r>
              <a:rPr lang="en-US" sz="1400" baseline="0" dirty="0" smtClean="0">
                <a:solidFill>
                  <a:schemeClr val="tx1">
                    <a:lumMod val="75000"/>
                    <a:lumOff val="25000"/>
                  </a:schemeClr>
                </a:solidFill>
                <a:latin typeface="Century Gothic" panose="020B0502020202020204" pitchFamily="34" charset="0"/>
              </a:rPr>
              <a:t>1-4 – 6-13</a:t>
            </a:r>
            <a:r>
              <a:rPr lang="el-GR" sz="1400" baseline="0" dirty="0" smtClean="0">
                <a:solidFill>
                  <a:schemeClr val="tx1">
                    <a:lumMod val="75000"/>
                    <a:lumOff val="25000"/>
                  </a:schemeClr>
                </a:solidFill>
                <a:latin typeface="Century Gothic" panose="020B0502020202020204" pitchFamily="34" charset="0"/>
              </a:rPr>
              <a:t> </a:t>
            </a:r>
            <a:r>
              <a:rPr lang="el-GR" sz="1400" baseline="0" dirty="0" err="1" smtClean="0">
                <a:solidFill>
                  <a:schemeClr val="tx1">
                    <a:lumMod val="75000"/>
                    <a:lumOff val="25000"/>
                  </a:schemeClr>
                </a:solidFill>
                <a:latin typeface="Century Gothic" panose="020B0502020202020204" pitchFamily="34" charset="0"/>
              </a:rPr>
              <a:t>αφορολυν</a:t>
            </a:r>
            <a:r>
              <a:rPr lang="el-GR" sz="1400" baseline="0" dirty="0" smtClean="0">
                <a:solidFill>
                  <a:schemeClr val="tx1">
                    <a:lumMod val="75000"/>
                    <a:lumOff val="25000"/>
                  </a:schemeClr>
                </a:solidFill>
                <a:latin typeface="Century Gothic" panose="020B0502020202020204" pitchFamily="34" charset="0"/>
              </a:rPr>
              <a:t> τα 180 </a:t>
            </a:r>
            <a:r>
              <a:rPr lang="el-GR" sz="1400" baseline="0" dirty="0" err="1" smtClean="0">
                <a:solidFill>
                  <a:schemeClr val="tx1">
                    <a:lumMod val="75000"/>
                    <a:lumOff val="25000"/>
                  </a:schemeClr>
                </a:solidFill>
                <a:latin typeface="Century Gothic" panose="020B0502020202020204" pitchFamily="34" charset="0"/>
              </a:rPr>
              <a:t>ευρω</a:t>
            </a:r>
            <a:r>
              <a:rPr lang="el-GR" sz="1400" baseline="0" dirty="0" smtClean="0">
                <a:solidFill>
                  <a:schemeClr val="tx1">
                    <a:lumMod val="75000"/>
                    <a:lumOff val="25000"/>
                  </a:schemeClr>
                </a:solidFill>
                <a:latin typeface="Century Gothic" panose="020B0502020202020204" pitchFamily="34" charset="0"/>
              </a:rPr>
              <a:t>. </a:t>
            </a:r>
            <a:r>
              <a:rPr lang="el-GR" sz="1400" baseline="0" dirty="0" err="1" smtClean="0">
                <a:solidFill>
                  <a:schemeClr val="tx1">
                    <a:lumMod val="75000"/>
                    <a:lumOff val="25000"/>
                  </a:schemeClr>
                </a:solidFill>
                <a:latin typeface="Century Gothic" panose="020B0502020202020204" pitchFamily="34" charset="0"/>
              </a:rPr>
              <a:t>Ημερησιως</a:t>
            </a:r>
            <a:r>
              <a:rPr lang="el-GR" sz="1400" baseline="0" dirty="0" smtClean="0">
                <a:solidFill>
                  <a:schemeClr val="tx1">
                    <a:lumMod val="75000"/>
                    <a:lumOff val="25000"/>
                  </a:schemeClr>
                </a:solidFill>
                <a:latin typeface="Century Gothic" panose="020B0502020202020204" pitchFamily="34" charset="0"/>
              </a:rPr>
              <a:t> </a:t>
            </a:r>
            <a:endParaRPr lang="en-US" sz="1400" dirty="0" smtClean="0">
              <a:solidFill>
                <a:schemeClr val="tx1">
                  <a:lumMod val="75000"/>
                  <a:lumOff val="25000"/>
                </a:schemeClr>
              </a:solidFill>
              <a:latin typeface="Century Gothic" panose="020B0502020202020204" pitchFamily="34" charset="0"/>
            </a:endParaRPr>
          </a:p>
          <a:p>
            <a:endParaRPr lang="en-GB" altLang="en-US" sz="1400"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36</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426314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Συνοπτικά ο </a:t>
            </a:r>
            <a:r>
              <a:rPr lang="el-GR" dirty="0" err="1" smtClean="0"/>
              <a:t>πινακας</a:t>
            </a:r>
            <a:r>
              <a:rPr lang="el-GR" dirty="0" smtClean="0"/>
              <a:t> που </a:t>
            </a:r>
            <a:r>
              <a:rPr lang="el-GR" dirty="0" err="1" smtClean="0"/>
              <a:t>αναφερεται</a:t>
            </a:r>
            <a:r>
              <a:rPr lang="el-GR" dirty="0" smtClean="0"/>
              <a:t> στις</a:t>
            </a:r>
            <a:r>
              <a:rPr lang="el-GR" baseline="0" dirty="0" smtClean="0"/>
              <a:t> </a:t>
            </a:r>
            <a:r>
              <a:rPr lang="el-GR" baseline="0" dirty="0" err="1" smtClean="0"/>
              <a:t>επιλεξιμες</a:t>
            </a:r>
            <a:r>
              <a:rPr lang="el-GR" baseline="0" dirty="0" smtClean="0"/>
              <a:t> </a:t>
            </a:r>
            <a:r>
              <a:rPr lang="el-GR" baseline="0" dirty="0" err="1" smtClean="0"/>
              <a:t>δραστηριοτητες</a:t>
            </a:r>
            <a:r>
              <a:rPr lang="el-GR" baseline="0" dirty="0" smtClean="0"/>
              <a:t> στις </a:t>
            </a:r>
            <a:r>
              <a:rPr lang="el-GR" baseline="0" dirty="0" err="1" smtClean="0"/>
              <a:t>οποιες</a:t>
            </a:r>
            <a:r>
              <a:rPr lang="el-GR" baseline="0" dirty="0" smtClean="0"/>
              <a:t> </a:t>
            </a:r>
            <a:r>
              <a:rPr lang="el-GR" baseline="0" dirty="0" err="1" smtClean="0"/>
              <a:t>εχουμε</a:t>
            </a:r>
            <a:r>
              <a:rPr lang="el-GR" baseline="0" dirty="0" smtClean="0"/>
              <a:t> </a:t>
            </a:r>
            <a:r>
              <a:rPr lang="el-GR" baseline="0" dirty="0" err="1" smtClean="0"/>
              <a:t>αναφερθει</a:t>
            </a:r>
            <a:r>
              <a:rPr lang="el-GR" baseline="0" dirty="0" smtClean="0"/>
              <a:t>. </a:t>
            </a:r>
            <a:r>
              <a:rPr lang="el-GR" baseline="0" dirty="0" err="1" smtClean="0"/>
              <a:t>Διευκρινιζεται</a:t>
            </a:r>
            <a:r>
              <a:rPr lang="el-GR" baseline="0" dirty="0" smtClean="0"/>
              <a:t> ότι ο </a:t>
            </a:r>
            <a:r>
              <a:rPr lang="el-GR" baseline="0" dirty="0" err="1" smtClean="0"/>
              <a:t>συνσυασμος</a:t>
            </a:r>
            <a:r>
              <a:rPr lang="el-GR" baseline="0" dirty="0" smtClean="0"/>
              <a:t> </a:t>
            </a:r>
            <a:r>
              <a:rPr lang="el-GR" baseline="0" dirty="0" err="1" smtClean="0"/>
              <a:t>σπουδων</a:t>
            </a:r>
            <a:r>
              <a:rPr lang="el-GR" baseline="0" dirty="0" smtClean="0"/>
              <a:t> και </a:t>
            </a:r>
            <a:r>
              <a:rPr lang="el-GR" baseline="0" dirty="0" err="1" smtClean="0"/>
              <a:t>πρακτικης</a:t>
            </a:r>
            <a:r>
              <a:rPr lang="el-GR" baseline="0" dirty="0" smtClean="0"/>
              <a:t> </a:t>
            </a:r>
            <a:r>
              <a:rPr lang="el-GR" baseline="0" dirty="0" err="1" smtClean="0"/>
              <a:t>ασκησης</a:t>
            </a:r>
            <a:r>
              <a:rPr lang="el-GR" baseline="0" dirty="0" smtClean="0"/>
              <a:t> είναι </a:t>
            </a:r>
            <a:r>
              <a:rPr lang="el-GR" baseline="0" dirty="0" err="1" smtClean="0"/>
              <a:t>επιλεξιμη</a:t>
            </a:r>
            <a:r>
              <a:rPr lang="el-GR" baseline="0" dirty="0" smtClean="0"/>
              <a:t> </a:t>
            </a:r>
            <a:r>
              <a:rPr lang="el-GR" baseline="0" dirty="0" err="1" smtClean="0"/>
              <a:t>δραστηριοτητα</a:t>
            </a:r>
            <a:r>
              <a:rPr lang="el-GR" baseline="0" dirty="0" smtClean="0"/>
              <a:t> και από </a:t>
            </a:r>
            <a:r>
              <a:rPr lang="el-GR" baseline="0" dirty="0" err="1" smtClean="0"/>
              <a:t>προηγουμενες</a:t>
            </a:r>
            <a:r>
              <a:rPr lang="el-GR" baseline="0" dirty="0" smtClean="0"/>
              <a:t> </a:t>
            </a:r>
            <a:r>
              <a:rPr lang="el-GR" baseline="0" dirty="0" err="1" smtClean="0"/>
              <a:t>προσκλησεις</a:t>
            </a:r>
            <a:r>
              <a:rPr lang="el-GR" baseline="0" dirty="0" smtClean="0"/>
              <a:t> με ελάχιστη διάρκεια </a:t>
            </a:r>
            <a:r>
              <a:rPr lang="el-GR" baseline="0" dirty="0" err="1" smtClean="0"/>
              <a:t>ειτε</a:t>
            </a:r>
            <a:r>
              <a:rPr lang="el-GR" baseline="0" dirty="0" smtClean="0"/>
              <a:t> τους 2-12 </a:t>
            </a:r>
            <a:r>
              <a:rPr lang="el-GR" baseline="0" dirty="0" err="1" smtClean="0"/>
              <a:t>μηνες</a:t>
            </a:r>
            <a:r>
              <a:rPr lang="el-GR" baseline="0" dirty="0" smtClean="0"/>
              <a:t> </a:t>
            </a:r>
            <a:r>
              <a:rPr lang="el-GR" baseline="0" dirty="0" err="1" smtClean="0"/>
              <a:t>ειτε</a:t>
            </a:r>
            <a:r>
              <a:rPr lang="el-GR" baseline="0" dirty="0" smtClean="0"/>
              <a:t> τις 5-30 ημέρες. Να επαναλάβουμε ότι σε κάθε περίπτωση </a:t>
            </a:r>
            <a:r>
              <a:rPr lang="el-GR" dirty="0" smtClean="0">
                <a:solidFill>
                  <a:schemeClr val="dk1"/>
                </a:solidFill>
                <a:latin typeface="Century Gothic" panose="020B0502020202020204" pitchFamily="34" charset="0"/>
              </a:rPr>
              <a:t>Οι κινητικότητες δεν μπορούν να πραγματοποιηθούν στη χώρα διαμονής του/της συμμετέχοντα/</a:t>
            </a:r>
            <a:r>
              <a:rPr lang="el-GR" dirty="0" err="1" smtClean="0">
                <a:solidFill>
                  <a:schemeClr val="dk1"/>
                </a:solidFill>
                <a:latin typeface="Century Gothic" panose="020B0502020202020204" pitchFamily="34" charset="0"/>
              </a:rPr>
              <a:t>χουσας</a:t>
            </a:r>
            <a:r>
              <a:rPr lang="el-GR" dirty="0" smtClean="0">
                <a:solidFill>
                  <a:schemeClr val="dk1"/>
                </a:solidFill>
                <a:latin typeface="Century Gothic" panose="020B0502020202020204" pitchFamily="34" charset="0"/>
              </a:rPr>
              <a:t> καθώς ούτε και στη χώρα του ιδρύματος αποστολής (</a:t>
            </a:r>
            <a:r>
              <a:rPr lang="el-GR" dirty="0" err="1" smtClean="0">
                <a:solidFill>
                  <a:schemeClr val="dk1"/>
                </a:solidFill>
                <a:latin typeface="Century Gothic" panose="020B0502020202020204" pitchFamily="34" charset="0"/>
              </a:rPr>
              <a:t>Συμπεριλαμβάνομένων</a:t>
            </a:r>
            <a:r>
              <a:rPr lang="el-GR" baseline="0" dirty="0" smtClean="0">
                <a:solidFill>
                  <a:schemeClr val="dk1"/>
                </a:solidFill>
                <a:latin typeface="Century Gothic" panose="020B0502020202020204" pitchFamily="34" charset="0"/>
              </a:rPr>
              <a:t> </a:t>
            </a:r>
            <a:r>
              <a:rPr lang="el-GR" dirty="0" smtClean="0">
                <a:solidFill>
                  <a:schemeClr val="dk1"/>
                </a:solidFill>
                <a:latin typeface="Century Gothic" panose="020B0502020202020204" pitchFamily="34" charset="0"/>
              </a:rPr>
              <a:t> και</a:t>
            </a:r>
            <a:r>
              <a:rPr lang="el-GR" baseline="0" dirty="0" smtClean="0">
                <a:solidFill>
                  <a:schemeClr val="dk1"/>
                </a:solidFill>
                <a:latin typeface="Century Gothic" panose="020B0502020202020204" pitchFamily="34" charset="0"/>
              </a:rPr>
              <a:t> των τρίτων χωρών </a:t>
            </a:r>
            <a:r>
              <a:rPr lang="el-GR" dirty="0" smtClean="0">
                <a:solidFill>
                  <a:schemeClr val="dk1"/>
                </a:solidFill>
                <a:latin typeface="Century Gothic" panose="020B0502020202020204" pitchFamily="34" charset="0"/>
              </a:rPr>
              <a:t>)</a:t>
            </a:r>
            <a:r>
              <a:rPr lang="en-US" altLang="en-US" dirty="0" smtClean="0">
                <a:latin typeface="Century Gothic" panose="020B0502020202020204" pitchFamily="34" charset="0"/>
              </a:rPr>
              <a:t> </a:t>
            </a:r>
            <a:r>
              <a:rPr lang="el-GR" altLang="en-US" dirty="0" smtClean="0">
                <a:latin typeface="Century Gothic" panose="020B0502020202020204" pitchFamily="34" charset="0"/>
              </a:rPr>
              <a:t>Για παράδειγμα, </a:t>
            </a:r>
            <a:r>
              <a:rPr lang="el-GR" altLang="en-US" dirty="0" err="1" smtClean="0">
                <a:latin typeface="Century Gothic" panose="020B0502020202020204" pitchFamily="34" charset="0"/>
              </a:rPr>
              <a:t>ενας</a:t>
            </a:r>
            <a:r>
              <a:rPr lang="el-GR" altLang="en-US" dirty="0" smtClean="0">
                <a:latin typeface="Century Gothic" panose="020B0502020202020204" pitchFamily="34" charset="0"/>
              </a:rPr>
              <a:t> </a:t>
            </a:r>
            <a:r>
              <a:rPr lang="el-GR" altLang="en-US" dirty="0" err="1" smtClean="0">
                <a:latin typeface="Century Gothic" panose="020B0502020202020204" pitchFamily="34" charset="0"/>
              </a:rPr>
              <a:t>φοιτητης</a:t>
            </a:r>
            <a:r>
              <a:rPr lang="el-GR" altLang="en-US" dirty="0" smtClean="0">
                <a:latin typeface="Century Gothic" panose="020B0502020202020204" pitchFamily="34" charset="0"/>
              </a:rPr>
              <a:t> ο </a:t>
            </a:r>
            <a:r>
              <a:rPr lang="el-GR" altLang="en-US" dirty="0" err="1" smtClean="0">
                <a:latin typeface="Century Gothic" panose="020B0502020202020204" pitchFamily="34" charset="0"/>
              </a:rPr>
              <a:t>οποιος</a:t>
            </a:r>
            <a:r>
              <a:rPr lang="el-GR" altLang="en-US" dirty="0" smtClean="0">
                <a:latin typeface="Century Gothic" panose="020B0502020202020204" pitchFamily="34" charset="0"/>
              </a:rPr>
              <a:t> </a:t>
            </a:r>
            <a:r>
              <a:rPr lang="el-GR" altLang="en-US" dirty="0" err="1" smtClean="0">
                <a:latin typeface="Century Gothic" panose="020B0502020202020204" pitchFamily="34" charset="0"/>
              </a:rPr>
              <a:t>ακολουθει</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σπουδες</a:t>
            </a:r>
            <a:r>
              <a:rPr lang="el-GR" altLang="en-US" baseline="0" dirty="0" smtClean="0">
                <a:latin typeface="Century Gothic" panose="020B0502020202020204" pitchFamily="34" charset="0"/>
              </a:rPr>
              <a:t> εξ </a:t>
            </a:r>
            <a:r>
              <a:rPr lang="el-GR" altLang="en-US" baseline="0" dirty="0" err="1" smtClean="0">
                <a:latin typeface="Century Gothic" panose="020B0502020202020204" pitchFamily="34" charset="0"/>
              </a:rPr>
              <a:t>αποστασεως</a:t>
            </a:r>
            <a:r>
              <a:rPr lang="el-GR" altLang="en-US" baseline="0" dirty="0" smtClean="0">
                <a:latin typeface="Century Gothic" panose="020B0502020202020204" pitchFamily="34" charset="0"/>
              </a:rPr>
              <a:t> στο ΑΠΚΥ και διαμένει στην Ελλάδα, δεν </a:t>
            </a:r>
            <a:r>
              <a:rPr lang="el-GR" altLang="en-US" baseline="0" dirty="0" err="1" smtClean="0">
                <a:latin typeface="Century Gothic" panose="020B0502020202020204" pitchFamily="34" charset="0"/>
              </a:rPr>
              <a:t>μπορει</a:t>
            </a:r>
            <a:r>
              <a:rPr lang="el-GR" altLang="en-US" baseline="0" dirty="0" smtClean="0">
                <a:latin typeface="Century Gothic" panose="020B0502020202020204" pitchFamily="34" charset="0"/>
              </a:rPr>
              <a:t> να </a:t>
            </a:r>
            <a:r>
              <a:rPr lang="el-GR" altLang="en-US" baseline="0" dirty="0" err="1" smtClean="0">
                <a:latin typeface="Century Gothic" panose="020B0502020202020204" pitchFamily="34" charset="0"/>
              </a:rPr>
              <a:t>υλοποιησει</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κινητικοτητα</a:t>
            </a:r>
            <a:r>
              <a:rPr lang="el-GR" altLang="en-US" baseline="0" dirty="0" smtClean="0">
                <a:latin typeface="Century Gothic" panose="020B0502020202020204" pitchFamily="34" charset="0"/>
              </a:rPr>
              <a:t> ούτε στην Ελλάδα ( </a:t>
            </a:r>
            <a:r>
              <a:rPr lang="el-GR" altLang="en-US" baseline="0" dirty="0" err="1" smtClean="0">
                <a:latin typeface="Century Gothic" panose="020B0502020202020204" pitchFamily="34" charset="0"/>
              </a:rPr>
              <a:t>χωρα</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διαμονης</a:t>
            </a:r>
            <a:r>
              <a:rPr lang="el-GR" altLang="en-US" baseline="0" dirty="0" smtClean="0">
                <a:latin typeface="Century Gothic" panose="020B0502020202020204" pitchFamily="34" charset="0"/>
              </a:rPr>
              <a:t> ) αλλά </a:t>
            </a:r>
            <a:r>
              <a:rPr lang="el-GR" altLang="en-US" baseline="0" dirty="0" err="1" smtClean="0">
                <a:latin typeface="Century Gothic" panose="020B0502020202020204" pitchFamily="34" charset="0"/>
              </a:rPr>
              <a:t>ουτε</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κσι</a:t>
            </a:r>
            <a:r>
              <a:rPr lang="el-GR" altLang="en-US" baseline="0" dirty="0" smtClean="0">
                <a:latin typeface="Century Gothic" panose="020B0502020202020204" pitchFamily="34" charset="0"/>
              </a:rPr>
              <a:t> στην </a:t>
            </a:r>
            <a:r>
              <a:rPr lang="el-GR" altLang="en-US" baseline="0" dirty="0" err="1" smtClean="0">
                <a:latin typeface="Century Gothic" panose="020B0502020202020204" pitchFamily="34" charset="0"/>
              </a:rPr>
              <a:t>Κυπρο</a:t>
            </a:r>
            <a:r>
              <a:rPr lang="el-GR" altLang="en-US" baseline="0" dirty="0" smtClean="0">
                <a:latin typeface="Century Gothic" panose="020B0502020202020204" pitchFamily="34" charset="0"/>
              </a:rPr>
              <a:t> ( </a:t>
            </a:r>
            <a:r>
              <a:rPr lang="el-GR" altLang="en-US" baseline="0" dirty="0" err="1" smtClean="0">
                <a:latin typeface="Century Gothic" panose="020B0502020202020204" pitchFamily="34" charset="0"/>
              </a:rPr>
              <a:t>χωρα</a:t>
            </a:r>
            <a:r>
              <a:rPr lang="el-GR" altLang="en-US" baseline="0" dirty="0" smtClean="0">
                <a:latin typeface="Century Gothic" panose="020B0502020202020204" pitchFamily="34" charset="0"/>
              </a:rPr>
              <a:t> του Ιδρύματος </a:t>
            </a:r>
            <a:r>
              <a:rPr lang="el-GR" altLang="en-US" baseline="0" dirty="0" err="1" smtClean="0">
                <a:latin typeface="Century Gothic" panose="020B0502020202020204" pitchFamily="34" charset="0"/>
              </a:rPr>
              <a:t>αποστολης</a:t>
            </a:r>
            <a:r>
              <a:rPr lang="el-GR" altLang="en-US" baseline="0" dirty="0" smtClean="0">
                <a:latin typeface="Century Gothic" panose="020B0502020202020204" pitchFamily="34" charset="0"/>
              </a:rPr>
              <a:t> ). </a:t>
            </a:r>
            <a:r>
              <a:rPr lang="el-GR" altLang="en-US" baseline="0" dirty="0" err="1" smtClean="0">
                <a:latin typeface="Century Gothic" panose="020B0502020202020204" pitchFamily="34" charset="0"/>
              </a:rPr>
              <a:t>Μπορει</a:t>
            </a:r>
            <a:r>
              <a:rPr lang="el-GR" altLang="en-US" baseline="0" dirty="0" smtClean="0">
                <a:latin typeface="Century Gothic" panose="020B0502020202020204" pitchFamily="34" charset="0"/>
              </a:rPr>
              <a:t> όμως να </a:t>
            </a:r>
            <a:r>
              <a:rPr lang="el-GR" altLang="en-US" baseline="0" dirty="0" err="1" smtClean="0">
                <a:latin typeface="Century Gothic" panose="020B0502020202020204" pitchFamily="34" charset="0"/>
              </a:rPr>
              <a:t>πραγαμτοποιησει</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κινητικοτητα</a:t>
            </a:r>
            <a:r>
              <a:rPr lang="el-GR" altLang="en-US" baseline="0" dirty="0" smtClean="0">
                <a:latin typeface="Century Gothic" panose="020B0502020202020204" pitchFamily="34" charset="0"/>
              </a:rPr>
              <a:t> σε </a:t>
            </a:r>
            <a:r>
              <a:rPr lang="el-GR" altLang="en-US" baseline="0" dirty="0" err="1" smtClean="0">
                <a:latin typeface="Century Gothic" panose="020B0502020202020204" pitchFamily="34" charset="0"/>
              </a:rPr>
              <a:t>οποια</a:t>
            </a:r>
            <a:r>
              <a:rPr lang="el-GR" altLang="en-US" baseline="0" dirty="0" smtClean="0">
                <a:latin typeface="Century Gothic" panose="020B0502020202020204" pitchFamily="34" charset="0"/>
              </a:rPr>
              <a:t> άλλη </a:t>
            </a:r>
            <a:r>
              <a:rPr lang="el-GR" altLang="en-US" baseline="0" dirty="0" err="1" smtClean="0">
                <a:latin typeface="Century Gothic" panose="020B0502020202020204" pitchFamily="34" charset="0"/>
              </a:rPr>
              <a:t>χωρα</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επιυθμει</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ειτε</a:t>
            </a:r>
            <a:r>
              <a:rPr lang="el-GR" altLang="en-US" baseline="0" dirty="0" smtClean="0">
                <a:latin typeface="Century Gothic" panose="020B0502020202020204" pitchFamily="34" charset="0"/>
              </a:rPr>
              <a:t> αυτή </a:t>
            </a:r>
            <a:r>
              <a:rPr lang="el-GR" altLang="en-US" baseline="0" dirty="0" err="1" smtClean="0">
                <a:latin typeface="Century Gothic" panose="020B0502020202020204" pitchFamily="34" charset="0"/>
              </a:rPr>
              <a:t>εινι</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χωρα</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Προγραμματος</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ειτε</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χωρα</a:t>
            </a:r>
            <a:r>
              <a:rPr lang="el-GR" altLang="en-US" baseline="0" dirty="0" smtClean="0">
                <a:latin typeface="Century Gothic" panose="020B0502020202020204" pitchFamily="34" charset="0"/>
              </a:rPr>
              <a:t> </a:t>
            </a:r>
            <a:r>
              <a:rPr lang="el-GR" altLang="en-US" baseline="0" dirty="0" err="1" smtClean="0">
                <a:latin typeface="Century Gothic" panose="020B0502020202020204" pitchFamily="34" charset="0"/>
              </a:rPr>
              <a:t>Εταιρος</a:t>
            </a:r>
            <a:r>
              <a:rPr lang="el-GR" altLang="en-US" baseline="0" dirty="0" smtClean="0">
                <a:latin typeface="Century Gothic" panose="020B0502020202020204" pitchFamily="34" charset="0"/>
              </a:rPr>
              <a:t> περιοχες 1-14.</a:t>
            </a:r>
            <a:endParaRPr lang="el-GR" dirty="0" smtClean="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196408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l-GR" sz="1400" dirty="0" err="1" smtClean="0"/>
              <a:t>ΑΝΑφορικα</a:t>
            </a:r>
            <a:r>
              <a:rPr lang="el-GR" sz="1400" dirty="0" smtClean="0"/>
              <a:t> με τα </a:t>
            </a:r>
            <a:r>
              <a:rPr lang="el-GR" sz="1400" dirty="0" err="1" smtClean="0"/>
              <a:t>ταξιδιωτικα</a:t>
            </a:r>
            <a:r>
              <a:rPr lang="el-GR" sz="1400" dirty="0" smtClean="0"/>
              <a:t> </a:t>
            </a:r>
            <a:r>
              <a:rPr lang="el-GR" sz="1400" dirty="0" err="1" smtClean="0"/>
              <a:t>εξοδα</a:t>
            </a:r>
            <a:r>
              <a:rPr lang="el-GR" sz="1400" baseline="0" dirty="0" smtClean="0"/>
              <a:t> η </a:t>
            </a:r>
            <a:r>
              <a:rPr lang="el-GR" sz="1400" baseline="0" dirty="0" err="1" smtClean="0"/>
              <a:t>καινοτομια</a:t>
            </a:r>
            <a:r>
              <a:rPr lang="el-GR" sz="1400" baseline="0" dirty="0" smtClean="0"/>
              <a:t> αφορά άλλη μια από τις </a:t>
            </a:r>
            <a:r>
              <a:rPr lang="el-GR" sz="1400" baseline="0" dirty="0" err="1" smtClean="0"/>
              <a:t>προτεριαοτητες</a:t>
            </a:r>
            <a:r>
              <a:rPr lang="el-GR" sz="1400" baseline="0" dirty="0" smtClean="0"/>
              <a:t> της </a:t>
            </a:r>
            <a:r>
              <a:rPr lang="el-GR" sz="1400" baseline="0" dirty="0" err="1" smtClean="0"/>
              <a:t>νεας</a:t>
            </a:r>
            <a:r>
              <a:rPr lang="el-GR" sz="1400" baseline="0" dirty="0" smtClean="0"/>
              <a:t> </a:t>
            </a:r>
            <a:r>
              <a:rPr lang="el-GR" sz="1400" baseline="0" dirty="0" err="1" smtClean="0"/>
              <a:t>περιοδου</a:t>
            </a:r>
            <a:r>
              <a:rPr lang="el-GR" sz="1400" baseline="0" dirty="0" smtClean="0"/>
              <a:t>, που αφορά στο πράσινο </a:t>
            </a:r>
            <a:r>
              <a:rPr lang="en-GB" sz="1400" baseline="0" dirty="0" smtClean="0"/>
              <a:t>Erasmus. </a:t>
            </a:r>
            <a:r>
              <a:rPr lang="en-GB" sz="1400" baseline="0" dirty="0" err="1" smtClean="0"/>
              <a:t>Etsi</a:t>
            </a:r>
            <a:r>
              <a:rPr lang="en-GB" sz="1400" baseline="0" dirty="0" smtClean="0"/>
              <a:t>, </a:t>
            </a:r>
            <a:r>
              <a:rPr lang="el-GR" sz="1400" dirty="0" smtClean="0"/>
              <a:t>Το πράσινο ταξίδι ορίζεται ως το ταξίδι που χρησιμοποιεί μέσα μεταφοράς χαμηλών εκπομπών για το κύριο μέρος του , όπως τρένο, λεωφορείο, κοινόχρηστο αυτοκίνητο, σκάφος.</a:t>
            </a:r>
          </a:p>
          <a:p>
            <a:pPr algn="just"/>
            <a:endParaRPr lang="el-GR" sz="1400" dirty="0" smtClean="0"/>
          </a:p>
          <a:p>
            <a:pPr algn="just"/>
            <a:r>
              <a:rPr lang="el-GR" sz="1400" i="1" dirty="0" smtClean="0"/>
              <a:t>Φοιτητές/</a:t>
            </a:r>
            <a:r>
              <a:rPr lang="el-GR" sz="1400" i="1" dirty="0" err="1" smtClean="0"/>
              <a:t>τριες</a:t>
            </a:r>
            <a:r>
              <a:rPr lang="el-GR" sz="1400" i="1" dirty="0" smtClean="0"/>
              <a:t> και νέοι απόφοιτοι </a:t>
            </a:r>
            <a:r>
              <a:rPr lang="el-GR" sz="1400" i="1" dirty="0" err="1" smtClean="0"/>
              <a:t>καθως</a:t>
            </a:r>
            <a:r>
              <a:rPr lang="el-GR" sz="1400" i="1" dirty="0" smtClean="0"/>
              <a:t> και </a:t>
            </a:r>
            <a:r>
              <a:rPr lang="el-GR" sz="1400" i="1" dirty="0" err="1" smtClean="0"/>
              <a:t>προσωπικο</a:t>
            </a:r>
            <a:r>
              <a:rPr lang="el-GR" sz="1400" i="1" dirty="0" smtClean="0"/>
              <a:t> οι οποίοι δεν θα λάβουν κονδύλι για κάλυψή ταξιδιωτικών εξόδων μπορούν να επιλέξουν την πράσινη μετακίνηση/ </a:t>
            </a:r>
            <a:r>
              <a:rPr lang="en-GB" sz="1400" i="1" dirty="0" smtClean="0"/>
              <a:t>green travel. </a:t>
            </a:r>
            <a:r>
              <a:rPr lang="el-GR" sz="1400" i="1" dirty="0" smtClean="0"/>
              <a:t>Σε αυτήν την περίπτωση θα λάβουν 4 επιπλέον ημέρες στην κατηγορία έξοδα διαβίωσης</a:t>
            </a:r>
            <a:r>
              <a:rPr lang="en-GB" sz="1400" i="1" baseline="0" dirty="0" smtClean="0"/>
              <a:t> </a:t>
            </a:r>
            <a:r>
              <a:rPr lang="el-GR" sz="1400" i="1" baseline="0" dirty="0" smtClean="0"/>
              <a:t>για να </a:t>
            </a:r>
            <a:r>
              <a:rPr lang="el-GR" sz="1400" i="1" baseline="0" dirty="0" err="1" smtClean="0"/>
              <a:t>καλυωουν</a:t>
            </a:r>
            <a:r>
              <a:rPr lang="el-GR" sz="1400" i="1" baseline="0" dirty="0" smtClean="0"/>
              <a:t> </a:t>
            </a:r>
            <a:r>
              <a:rPr lang="el-GR" sz="1400" i="1" baseline="0" dirty="0" err="1" smtClean="0"/>
              <a:t>πιθανα</a:t>
            </a:r>
            <a:r>
              <a:rPr lang="el-GR" sz="1400" i="1" baseline="0" dirty="0" smtClean="0"/>
              <a:t> </a:t>
            </a:r>
            <a:r>
              <a:rPr lang="el-GR" sz="1400" i="1" baseline="0" dirty="0" err="1" smtClean="0"/>
              <a:t>εξοδα</a:t>
            </a:r>
            <a:r>
              <a:rPr lang="el-GR" sz="1400" i="1" baseline="0" dirty="0" smtClean="0"/>
              <a:t> που θα </a:t>
            </a:r>
            <a:r>
              <a:rPr lang="el-GR" sz="1400" i="1" baseline="0" dirty="0" err="1" smtClean="0"/>
              <a:t>αφορουν</a:t>
            </a:r>
            <a:r>
              <a:rPr lang="el-GR" sz="1400" i="1" baseline="0" dirty="0" smtClean="0"/>
              <a:t> στην </a:t>
            </a:r>
            <a:r>
              <a:rPr lang="el-GR" sz="1400" i="1" baseline="0" dirty="0" err="1" smtClean="0"/>
              <a:t>μετακινση</a:t>
            </a:r>
            <a:r>
              <a:rPr lang="el-GR" sz="1400" i="1" baseline="0" dirty="0" smtClean="0"/>
              <a:t> τους</a:t>
            </a:r>
            <a:endParaRPr lang="el-GR" sz="1400" i="1" dirty="0" smtClean="0"/>
          </a:p>
          <a:p>
            <a:pPr algn="just"/>
            <a:endParaRPr lang="en-GB" sz="1400" dirty="0" smtClean="0"/>
          </a:p>
          <a:p>
            <a:pPr algn="just"/>
            <a:r>
              <a:rPr lang="el-GR" sz="1400" dirty="0" smtClean="0"/>
              <a:t>Στο </a:t>
            </a:r>
            <a:r>
              <a:rPr lang="en-GB" sz="1400" dirty="0" smtClean="0"/>
              <a:t>Beneficiary Module </a:t>
            </a:r>
            <a:r>
              <a:rPr lang="el-GR" sz="1400" dirty="0" smtClean="0"/>
              <a:t>τα ΙΤΕ θα πρέπει να αναφέρουν το εύρος απόστασης  ( </a:t>
            </a:r>
            <a:r>
              <a:rPr lang="en-GB" sz="1400" dirty="0" smtClean="0"/>
              <a:t>distance band ) </a:t>
            </a:r>
            <a:r>
              <a:rPr lang="el-GR" sz="1400" dirty="0" smtClean="0"/>
              <a:t>του πλήρους ταξιδιού, την πραγματική απόσταση σε χιλιόμετρα και θα πρέπει να </a:t>
            </a:r>
            <a:r>
              <a:rPr lang="el-GR" sz="1400" dirty="0" err="1" smtClean="0"/>
              <a:t>επιλέξ</a:t>
            </a:r>
            <a:r>
              <a:rPr lang="en-GB" sz="1400" dirty="0" smtClean="0"/>
              <a:t>o</a:t>
            </a:r>
            <a:r>
              <a:rPr lang="el-GR" sz="1400" dirty="0" err="1" smtClean="0"/>
              <a:t>υν</a:t>
            </a:r>
            <a:r>
              <a:rPr lang="el-GR" sz="1400" dirty="0" smtClean="0"/>
              <a:t> ως «κύριο μέσο μεταφοράς», μόνο ένα από τα αναφερόμενα ως "πράσινα μέσα μεταφοράς</a:t>
            </a:r>
            <a:r>
              <a:rPr lang="en-GB" sz="1400" dirty="0" smtClean="0"/>
              <a:t>”</a:t>
            </a:r>
            <a:endParaRPr lang="en-GB" altLang="en-US" sz="1400"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37</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093480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39</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36404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Τα</a:t>
            </a:r>
            <a:r>
              <a:rPr lang="el-GR" baseline="0" dirty="0" smtClean="0"/>
              <a:t> </a:t>
            </a:r>
            <a:r>
              <a:rPr lang="el-GR" baseline="0" dirty="0" err="1" smtClean="0"/>
              <a:t>παραρτηματα</a:t>
            </a:r>
            <a:r>
              <a:rPr lang="el-GR" baseline="0" dirty="0" smtClean="0"/>
              <a:t> της </a:t>
            </a:r>
            <a:r>
              <a:rPr lang="el-GR" baseline="0" dirty="0" err="1" smtClean="0"/>
              <a:t>Συμφωνιας</a:t>
            </a:r>
            <a:r>
              <a:rPr lang="el-GR" baseline="0" dirty="0" smtClean="0"/>
              <a:t> </a:t>
            </a:r>
            <a:r>
              <a:rPr lang="el-GR" baseline="0" dirty="0" err="1" smtClean="0"/>
              <a:t>καθως</a:t>
            </a:r>
            <a:r>
              <a:rPr lang="el-GR" baseline="0" dirty="0" smtClean="0"/>
              <a:t> και τα έντυπα </a:t>
            </a:r>
            <a:r>
              <a:rPr lang="el-GR" baseline="0" dirty="0" err="1" smtClean="0"/>
              <a:t>διαχερισης</a:t>
            </a:r>
            <a:r>
              <a:rPr lang="el-GR" baseline="0" dirty="0" smtClean="0"/>
              <a:t> των </a:t>
            </a:r>
            <a:r>
              <a:rPr lang="el-GR" baseline="0" dirty="0" err="1" smtClean="0"/>
              <a:t>κινηιτκοττων</a:t>
            </a:r>
            <a:r>
              <a:rPr lang="el-GR" baseline="0" dirty="0" smtClean="0"/>
              <a:t> είναι </a:t>
            </a:r>
            <a:r>
              <a:rPr lang="el-GR" baseline="0" dirty="0" err="1" smtClean="0"/>
              <a:t>αναρτημενα</a:t>
            </a:r>
            <a:r>
              <a:rPr lang="el-GR" baseline="0" dirty="0" smtClean="0"/>
              <a:t> στην ιστοσελίδα μας στη </a:t>
            </a:r>
            <a:r>
              <a:rPr lang="el-GR" baseline="0" dirty="0" err="1" smtClean="0"/>
              <a:t>Διαχειριση</a:t>
            </a:r>
            <a:r>
              <a:rPr lang="el-GR" baseline="0" dirty="0" smtClean="0"/>
              <a:t> </a:t>
            </a:r>
            <a:r>
              <a:rPr lang="el-GR" baseline="0" dirty="0" err="1" smtClean="0"/>
              <a:t>Σχεδιων</a:t>
            </a:r>
            <a:r>
              <a:rPr lang="el-GR" baseline="0" dirty="0" smtClean="0"/>
              <a:t>. </a:t>
            </a:r>
            <a:r>
              <a:rPr lang="en-GB" baseline="0" dirty="0" smtClean="0"/>
              <a:t> </a:t>
            </a:r>
            <a:r>
              <a:rPr lang="el-GR" baseline="0" dirty="0" smtClean="0"/>
              <a:t>Σε ότι αφορά το έντυπο </a:t>
            </a:r>
            <a:r>
              <a:rPr lang="en-GB" baseline="0" dirty="0" smtClean="0"/>
              <a:t>Addendum </a:t>
            </a:r>
            <a:r>
              <a:rPr lang="el-GR" baseline="0" dirty="0" smtClean="0"/>
              <a:t>που </a:t>
            </a:r>
            <a:r>
              <a:rPr lang="el-GR" baseline="0" dirty="0" err="1" smtClean="0"/>
              <a:t>εχετε</a:t>
            </a:r>
            <a:r>
              <a:rPr lang="el-GR" baseline="0" dirty="0" smtClean="0"/>
              <a:t> </a:t>
            </a:r>
            <a:r>
              <a:rPr lang="el-GR" baseline="0" dirty="0" err="1" smtClean="0"/>
              <a:t>ηδη</a:t>
            </a:r>
            <a:r>
              <a:rPr lang="el-GR" baseline="0" dirty="0" smtClean="0"/>
              <a:t> </a:t>
            </a:r>
            <a:r>
              <a:rPr lang="el-GR" baseline="0" dirty="0" err="1" smtClean="0"/>
              <a:t>υπογραψει</a:t>
            </a:r>
            <a:r>
              <a:rPr lang="el-GR" baseline="0" dirty="0" smtClean="0"/>
              <a:t> και </a:t>
            </a:r>
            <a:r>
              <a:rPr lang="el-GR" baseline="0" dirty="0" err="1" smtClean="0"/>
              <a:t>αποστειλει</a:t>
            </a:r>
            <a:r>
              <a:rPr lang="el-GR" baseline="0" dirty="0" smtClean="0"/>
              <a:t> με τη </a:t>
            </a:r>
            <a:r>
              <a:rPr lang="el-GR" baseline="0" dirty="0" err="1" smtClean="0"/>
              <a:t>Συμφωνια</a:t>
            </a:r>
            <a:r>
              <a:rPr lang="el-GR" baseline="0" dirty="0" smtClean="0"/>
              <a:t> </a:t>
            </a:r>
            <a:r>
              <a:rPr lang="el-GR" baseline="0" dirty="0" err="1" smtClean="0"/>
              <a:t>Επιχορηργησς</a:t>
            </a:r>
            <a:r>
              <a:rPr lang="el-GR" baseline="0" dirty="0" smtClean="0"/>
              <a:t> </a:t>
            </a:r>
            <a:r>
              <a:rPr lang="el-GR" baseline="0" dirty="0" err="1" smtClean="0"/>
              <a:t>διευκρινιζεται</a:t>
            </a:r>
            <a:r>
              <a:rPr lang="el-GR" baseline="0" dirty="0" smtClean="0"/>
              <a:t> ότι αφορά στις </a:t>
            </a:r>
            <a:r>
              <a:rPr lang="el-GR" baseline="0" dirty="0" err="1" smtClean="0"/>
              <a:t>πειπτωσεις</a:t>
            </a:r>
            <a:r>
              <a:rPr lang="el-GR" baseline="0" dirty="0" smtClean="0"/>
              <a:t> που οι </a:t>
            </a:r>
            <a:r>
              <a:rPr lang="el-GR" baseline="0" dirty="0" err="1" smtClean="0"/>
              <a:t>κινητικοτητες</a:t>
            </a:r>
            <a:r>
              <a:rPr lang="el-GR" baseline="0" dirty="0" smtClean="0"/>
              <a:t> του </a:t>
            </a:r>
            <a:r>
              <a:rPr lang="el-GR" baseline="0" dirty="0" err="1" smtClean="0"/>
              <a:t>σχεδιου</a:t>
            </a:r>
            <a:r>
              <a:rPr lang="el-GR" baseline="0" dirty="0" smtClean="0"/>
              <a:t> θα </a:t>
            </a:r>
            <a:r>
              <a:rPr lang="el-GR" baseline="0" dirty="0" err="1" smtClean="0"/>
              <a:t>πραγαμτοποιηουν</a:t>
            </a:r>
            <a:r>
              <a:rPr lang="el-GR" baseline="0" dirty="0" smtClean="0"/>
              <a:t> εξ </a:t>
            </a:r>
            <a:r>
              <a:rPr lang="el-GR" baseline="0" dirty="0" err="1" smtClean="0"/>
              <a:t>ολοκληρπυ</a:t>
            </a:r>
            <a:r>
              <a:rPr lang="el-GR" baseline="0" dirty="0" smtClean="0"/>
              <a:t> </a:t>
            </a:r>
            <a:r>
              <a:rPr lang="el-GR" baseline="0" dirty="0" err="1" smtClean="0"/>
              <a:t>διαδυκριακ</a:t>
            </a:r>
            <a:r>
              <a:rPr lang="el-GR" baseline="0" dirty="0" smtClean="0"/>
              <a:t> </a:t>
            </a:r>
            <a:r>
              <a:rPr lang="el-GR" baseline="0" dirty="0" err="1" smtClean="0"/>
              <a:t>εξαιτιας</a:t>
            </a:r>
            <a:r>
              <a:rPr lang="el-GR" baseline="0" dirty="0" smtClean="0"/>
              <a:t> της </a:t>
            </a:r>
            <a:r>
              <a:rPr lang="el-GR" baseline="0" dirty="0" err="1" smtClean="0"/>
              <a:t>νοσοθ</a:t>
            </a:r>
            <a:r>
              <a:rPr lang="el-GR" baseline="0" dirty="0" smtClean="0"/>
              <a:t> </a:t>
            </a:r>
            <a:r>
              <a:rPr lang="en-GB" baseline="0" dirty="0" err="1" smtClean="0"/>
              <a:t>Covid</a:t>
            </a:r>
            <a:r>
              <a:rPr lang="en-GB" baseline="0" dirty="0" smtClean="0"/>
              <a:t> 19. Epi</a:t>
            </a:r>
            <a:r>
              <a:rPr lang="el-GR" baseline="0" dirty="0" err="1" smtClean="0"/>
              <a:t>πλεον</a:t>
            </a:r>
            <a:r>
              <a:rPr lang="el-GR" baseline="0" dirty="0" smtClean="0"/>
              <a:t>, </a:t>
            </a:r>
            <a:r>
              <a:rPr lang="el-GR" baseline="0" dirty="0" err="1" smtClean="0"/>
              <a:t>Συμφωνα</a:t>
            </a:r>
            <a:r>
              <a:rPr lang="el-GR" baseline="0" dirty="0" smtClean="0"/>
              <a:t> με το </a:t>
            </a:r>
            <a:r>
              <a:rPr lang="en-GB" baseline="0" dirty="0" smtClean="0"/>
              <a:t>addendum </a:t>
            </a:r>
            <a:r>
              <a:rPr lang="el-GR" baseline="0" dirty="0" smtClean="0"/>
              <a:t>Οι δικαιούχοι επιτρέπεται να μεταφέρουν έως και το 10% των κεφαλαίων από οποιαδήποτε κατηγορία προϋπολογισμού</a:t>
            </a:r>
          </a:p>
          <a:p>
            <a:r>
              <a:rPr lang="el-GR" baseline="0" dirty="0" smtClean="0"/>
              <a:t>για συνεισφορές σε έκτακτα κόστη προκειμένου να καλυφθούν τα έξοδα που σχετίζονται με την αγορά ή/και</a:t>
            </a:r>
          </a:p>
          <a:p>
            <a:r>
              <a:rPr lang="el-GR" baseline="0" dirty="0" smtClean="0"/>
              <a:t>ενοικίαση εξοπλισμού ή/και υπηρεσιών που είναι απαραίτητες για την υλοποίηση </a:t>
            </a:r>
            <a:r>
              <a:rPr lang="el-GR" baseline="0" dirty="0" err="1" smtClean="0"/>
              <a:t>διαδυκτιακών</a:t>
            </a:r>
            <a:r>
              <a:rPr lang="el-GR" baseline="0" dirty="0" smtClean="0"/>
              <a:t> </a:t>
            </a:r>
            <a:r>
              <a:rPr lang="el-GR" baseline="0" dirty="0" err="1" smtClean="0"/>
              <a:t>κινητικότητων</a:t>
            </a:r>
            <a:r>
              <a:rPr lang="el-GR" baseline="0" dirty="0" smtClean="0"/>
              <a:t> </a:t>
            </a:r>
          </a:p>
          <a:p>
            <a:r>
              <a:rPr lang="el-GR" baseline="0" dirty="0" smtClean="0"/>
              <a:t>λόγω του COVID-19, ακόμη και αν αρχικά </a:t>
            </a:r>
            <a:r>
              <a:rPr lang="el-GR" baseline="0" dirty="0" smtClean="0"/>
              <a:t>δεν </a:t>
            </a:r>
            <a:r>
              <a:rPr lang="el-GR" baseline="0" dirty="0" err="1" smtClean="0"/>
              <a:t>ειχαν</a:t>
            </a:r>
            <a:r>
              <a:rPr lang="el-GR" baseline="0" dirty="0" smtClean="0"/>
              <a:t> </a:t>
            </a:r>
            <a:r>
              <a:rPr lang="el-GR" baseline="0" dirty="0" err="1" smtClean="0"/>
              <a:t>διατεθει</a:t>
            </a:r>
            <a:r>
              <a:rPr lang="el-GR" baseline="0" dirty="0" smtClean="0"/>
              <a:t> </a:t>
            </a:r>
            <a:r>
              <a:rPr lang="el-GR" baseline="0" dirty="0" smtClean="0"/>
              <a:t> κεφάλαια στην </a:t>
            </a:r>
          </a:p>
          <a:p>
            <a:r>
              <a:rPr lang="el-GR" baseline="0" dirty="0" smtClean="0"/>
              <a:t>κατηγορία προϋπολογισμού </a:t>
            </a:r>
            <a:r>
              <a:rPr lang="en-GB" baseline="0" dirty="0" smtClean="0"/>
              <a:t>exceptional costs </a:t>
            </a:r>
            <a:r>
              <a:rPr lang="el-GR" baseline="0" dirty="0" smtClean="0"/>
              <a:t>. </a:t>
            </a:r>
            <a:r>
              <a:rPr lang="el-GR" baseline="0" dirty="0" err="1" smtClean="0"/>
              <a:t>Συγκεκειμενα</a:t>
            </a:r>
            <a:r>
              <a:rPr lang="el-GR" baseline="0" dirty="0" smtClean="0"/>
              <a:t> </a:t>
            </a:r>
            <a:r>
              <a:rPr lang="el-GR" baseline="0" dirty="0" err="1" smtClean="0"/>
              <a:t>σχετικες</a:t>
            </a:r>
            <a:r>
              <a:rPr lang="el-GR" baseline="0" dirty="0" smtClean="0"/>
              <a:t> </a:t>
            </a:r>
            <a:r>
              <a:rPr lang="el-GR" baseline="0" dirty="0" err="1" smtClean="0"/>
              <a:t>πληροφοριες</a:t>
            </a:r>
            <a:r>
              <a:rPr lang="el-GR" baseline="0" dirty="0" smtClean="0"/>
              <a:t> θα είναι </a:t>
            </a:r>
            <a:r>
              <a:rPr lang="el-GR" baseline="0" dirty="0" err="1" smtClean="0"/>
              <a:t>διαθεσιμες</a:t>
            </a:r>
            <a:r>
              <a:rPr lang="el-GR" baseline="0" dirty="0" smtClean="0"/>
              <a:t> και με τον </a:t>
            </a:r>
            <a:r>
              <a:rPr lang="el-GR" baseline="0" dirty="0" err="1" smtClean="0"/>
              <a:t>Οδηγο</a:t>
            </a:r>
            <a:r>
              <a:rPr lang="el-GR" baseline="0" dirty="0" smtClean="0"/>
              <a:t> </a:t>
            </a:r>
            <a:r>
              <a:rPr lang="el-GR" baseline="0" dirty="0" err="1" smtClean="0"/>
              <a:t>Διαχειρισης</a:t>
            </a:r>
            <a:r>
              <a:rPr lang="el-GR" baseline="0" dirty="0" smtClean="0"/>
              <a:t> που θα </a:t>
            </a:r>
            <a:r>
              <a:rPr lang="el-GR" baseline="0" dirty="0" err="1" smtClean="0"/>
              <a:t>εκδωσει</a:t>
            </a:r>
            <a:r>
              <a:rPr lang="el-GR" baseline="0" dirty="0" smtClean="0"/>
              <a:t> το ΙΔΕΠ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45</a:t>
            </a:fld>
            <a:endParaRPr lang="en-GB"/>
          </a:p>
        </p:txBody>
      </p:sp>
    </p:spTree>
    <p:extLst>
      <p:ext uri="{BB962C8B-B14F-4D97-AF65-F5344CB8AC3E}">
        <p14:creationId xmlns:p14="http://schemas.microsoft.com/office/powerpoint/2010/main" val="3786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err="1" smtClean="0"/>
              <a:t>Συγκεκριμενα</a:t>
            </a:r>
            <a:r>
              <a:rPr lang="el-GR" dirty="0" smtClean="0"/>
              <a:t> </a:t>
            </a:r>
            <a:r>
              <a:rPr lang="el-GR" dirty="0" err="1" smtClean="0"/>
              <a:t>μπορουν</a:t>
            </a:r>
            <a:r>
              <a:rPr lang="el-GR" dirty="0" smtClean="0"/>
              <a:t> να </a:t>
            </a:r>
            <a:r>
              <a:rPr lang="el-GR" dirty="0" err="1" smtClean="0"/>
              <a:t>πραγματοποιηουν</a:t>
            </a:r>
            <a:r>
              <a:rPr lang="el-GR" dirty="0" smtClean="0"/>
              <a:t> οι</a:t>
            </a:r>
            <a:r>
              <a:rPr lang="el-GR" baseline="0" dirty="0" smtClean="0"/>
              <a:t> πιο </a:t>
            </a:r>
            <a:r>
              <a:rPr lang="el-GR" baseline="0" dirty="0" err="1" smtClean="0"/>
              <a:t>κατω</a:t>
            </a:r>
            <a:r>
              <a:rPr lang="el-GR" baseline="0" dirty="0" smtClean="0"/>
              <a:t> </a:t>
            </a:r>
            <a:r>
              <a:rPr lang="el-GR" baseline="0" dirty="0" err="1" smtClean="0"/>
              <a:t>μεταφορες</a:t>
            </a:r>
            <a:r>
              <a:rPr lang="el-GR" baseline="0" dirty="0" smtClean="0"/>
              <a:t> </a:t>
            </a:r>
            <a:r>
              <a:rPr lang="el-GR" baseline="0" dirty="0" err="1" smtClean="0"/>
              <a:t>κονδυλιων</a:t>
            </a:r>
            <a:r>
              <a:rPr lang="el-GR" baseline="0" dirty="0" smtClean="0"/>
              <a:t> </a:t>
            </a:r>
            <a:r>
              <a:rPr lang="el-GR" baseline="0" dirty="0" err="1" smtClean="0"/>
              <a:t>χωρις</a:t>
            </a:r>
            <a:r>
              <a:rPr lang="el-GR" baseline="0" dirty="0" smtClean="0"/>
              <a:t> </a:t>
            </a:r>
            <a:r>
              <a:rPr lang="el-GR" baseline="0" dirty="0" err="1" smtClean="0"/>
              <a:t>τροποπιηση</a:t>
            </a:r>
            <a:r>
              <a:rPr lang="el-GR" baseline="0" dirty="0" smtClean="0"/>
              <a:t> από τη </a:t>
            </a:r>
            <a:r>
              <a:rPr lang="el-GR" baseline="0" dirty="0" err="1" smtClean="0"/>
              <a:t>πελυρα</a:t>
            </a:r>
            <a:r>
              <a:rPr lang="el-GR" baseline="0" dirty="0" smtClean="0"/>
              <a:t> του </a:t>
            </a:r>
            <a:r>
              <a:rPr lang="el-GR" baseline="0" dirty="0" err="1" smtClean="0"/>
              <a:t>Εθνικου</a:t>
            </a:r>
            <a:r>
              <a:rPr lang="el-GR" baseline="0" dirty="0" smtClean="0"/>
              <a:t> </a:t>
            </a:r>
            <a:r>
              <a:rPr lang="el-GR" baseline="0" dirty="0" err="1" smtClean="0"/>
              <a:t>Φορεα</a:t>
            </a:r>
            <a:r>
              <a:rPr lang="el-GR" baseline="0" dirty="0" smtClean="0"/>
              <a:t> </a:t>
            </a:r>
            <a:r>
              <a:rPr lang="en-GB" baseline="0" dirty="0" smtClean="0"/>
              <a:t>: A</a:t>
            </a:r>
            <a:r>
              <a:rPr lang="el-GR" baseline="0" dirty="0" err="1" smtClean="0"/>
              <a:t>πο</a:t>
            </a:r>
            <a:r>
              <a:rPr lang="el-GR" baseline="0" dirty="0" smtClean="0"/>
              <a:t> το </a:t>
            </a:r>
            <a:r>
              <a:rPr lang="el-GR" baseline="0" dirty="0" err="1" smtClean="0"/>
              <a:t>κονδυλι</a:t>
            </a:r>
            <a:r>
              <a:rPr lang="el-GR" baseline="0" dirty="0" smtClean="0"/>
              <a:t> </a:t>
            </a:r>
            <a:r>
              <a:rPr lang="en-GB" baseline="0" dirty="0" err="1" smtClean="0"/>
              <a:t>os</a:t>
            </a:r>
            <a:r>
              <a:rPr lang="en-GB" baseline="0" dirty="0" smtClean="0"/>
              <a:t> </a:t>
            </a:r>
            <a:r>
              <a:rPr lang="el-GR" baseline="0" dirty="0" smtClean="0"/>
              <a:t>προς </a:t>
            </a:r>
            <a:r>
              <a:rPr lang="el-GR" baseline="0" dirty="0" err="1" smtClean="0"/>
              <a:t>οποιαδηποτε</a:t>
            </a:r>
            <a:r>
              <a:rPr lang="el-GR" baseline="0" dirty="0" smtClean="0"/>
              <a:t> άλλη κατηγορία εξόδων </a:t>
            </a:r>
            <a:r>
              <a:rPr lang="el-GR" baseline="0" dirty="0" err="1" smtClean="0"/>
              <a:t>μεχρι</a:t>
            </a:r>
            <a:r>
              <a:rPr lang="el-GR" baseline="0" dirty="0" smtClean="0"/>
              <a:t> και 100%  - Από το </a:t>
            </a:r>
            <a:r>
              <a:rPr lang="el-GR" baseline="0" dirty="0" err="1" smtClean="0"/>
              <a:t>κονδυλι</a:t>
            </a:r>
            <a:r>
              <a:rPr lang="el-GR" baseline="0" dirty="0" smtClean="0"/>
              <a:t> </a:t>
            </a:r>
            <a:r>
              <a:rPr lang="el-GR" baseline="0" dirty="0" err="1" smtClean="0"/>
              <a:t>κινητικοτητας</a:t>
            </a:r>
            <a:r>
              <a:rPr lang="el-GR" baseline="0" dirty="0" smtClean="0"/>
              <a:t> σπουδαστών /</a:t>
            </a:r>
            <a:r>
              <a:rPr lang="el-GR" baseline="0" dirty="0" err="1" smtClean="0"/>
              <a:t>στριών</a:t>
            </a:r>
            <a:r>
              <a:rPr lang="el-GR" baseline="0" dirty="0" smtClean="0"/>
              <a:t> προς τις </a:t>
            </a:r>
            <a:r>
              <a:rPr lang="el-GR" baseline="0" dirty="0" err="1" smtClean="0"/>
              <a:t>κατηγοριςς</a:t>
            </a:r>
            <a:r>
              <a:rPr lang="el-GR" baseline="0" dirty="0" smtClean="0"/>
              <a:t> που </a:t>
            </a:r>
            <a:r>
              <a:rPr lang="el-GR" baseline="0" dirty="0" err="1" smtClean="0"/>
              <a:t>αφορουν</a:t>
            </a:r>
            <a:r>
              <a:rPr lang="el-GR" baseline="0" dirty="0" smtClean="0"/>
              <a:t> στην </a:t>
            </a:r>
            <a:r>
              <a:rPr lang="el-GR" baseline="0" dirty="0" err="1" smtClean="0"/>
              <a:t>κινητικοτητα</a:t>
            </a:r>
            <a:r>
              <a:rPr lang="el-GR" baseline="0" dirty="0" smtClean="0"/>
              <a:t> </a:t>
            </a:r>
            <a:r>
              <a:rPr lang="el-GR" baseline="0" dirty="0" err="1" smtClean="0"/>
              <a:t>φοιττηων</a:t>
            </a:r>
            <a:r>
              <a:rPr lang="el-GR" baseline="0" dirty="0" smtClean="0"/>
              <a:t> </a:t>
            </a:r>
            <a:r>
              <a:rPr lang="el-GR" baseline="0" dirty="0" err="1" smtClean="0"/>
              <a:t>συμπεριλαμβανομενων</a:t>
            </a:r>
            <a:r>
              <a:rPr lang="el-GR" baseline="0" dirty="0" smtClean="0"/>
              <a:t> και των </a:t>
            </a:r>
            <a:r>
              <a:rPr lang="el-GR" baseline="0" dirty="0" err="1" smtClean="0"/>
              <a:t>εξοδων</a:t>
            </a:r>
            <a:r>
              <a:rPr lang="el-GR" baseline="0" dirty="0" smtClean="0"/>
              <a:t> που </a:t>
            </a:r>
            <a:r>
              <a:rPr lang="el-GR" baseline="0" dirty="0" err="1" smtClean="0"/>
              <a:t>αφορπυν</a:t>
            </a:r>
            <a:r>
              <a:rPr lang="el-GR" baseline="0" dirty="0" smtClean="0"/>
              <a:t> σε </a:t>
            </a:r>
            <a:r>
              <a:rPr lang="el-GR" baseline="0" dirty="0" err="1" smtClean="0"/>
              <a:t>πραγματικα</a:t>
            </a:r>
            <a:r>
              <a:rPr lang="el-GR" baseline="0" dirty="0" smtClean="0"/>
              <a:t> </a:t>
            </a:r>
            <a:r>
              <a:rPr lang="el-GR" baseline="0" dirty="0" err="1" smtClean="0"/>
              <a:t>κοστη</a:t>
            </a:r>
            <a:r>
              <a:rPr lang="el-GR" baseline="0" dirty="0" smtClean="0"/>
              <a:t> για </a:t>
            </a:r>
            <a:r>
              <a:rPr lang="el-GR" baseline="0" dirty="0" err="1" smtClean="0"/>
              <a:t>μετακινησεις</a:t>
            </a:r>
            <a:r>
              <a:rPr lang="el-GR" baseline="0" dirty="0" smtClean="0"/>
              <a:t> </a:t>
            </a:r>
            <a:r>
              <a:rPr lang="el-GR" baseline="0" dirty="0" err="1" smtClean="0"/>
              <a:t>φοιτηων</a:t>
            </a:r>
            <a:r>
              <a:rPr lang="el-GR" baseline="0" dirty="0" smtClean="0"/>
              <a:t>/τριών - </a:t>
            </a:r>
            <a:r>
              <a:rPr lang="el-GR" baseline="0" dirty="0" smtClean="0"/>
              <a:t>- Από το </a:t>
            </a:r>
            <a:r>
              <a:rPr lang="el-GR" baseline="0" dirty="0" err="1" smtClean="0"/>
              <a:t>κονδυλι</a:t>
            </a:r>
            <a:r>
              <a:rPr lang="el-GR" baseline="0" dirty="0" smtClean="0"/>
              <a:t> </a:t>
            </a:r>
            <a:r>
              <a:rPr lang="el-GR" baseline="0" dirty="0" err="1" smtClean="0"/>
              <a:t>κινητικοτητας</a:t>
            </a:r>
            <a:r>
              <a:rPr lang="el-GR" baseline="0" dirty="0" smtClean="0"/>
              <a:t> </a:t>
            </a:r>
            <a:r>
              <a:rPr lang="el-GR" baseline="0" dirty="0" err="1" smtClean="0"/>
              <a:t>προσωπικου</a:t>
            </a:r>
            <a:r>
              <a:rPr lang="el-GR" baseline="0" dirty="0" smtClean="0"/>
              <a:t> προς τις </a:t>
            </a:r>
            <a:r>
              <a:rPr lang="el-GR" baseline="0" dirty="0" err="1" smtClean="0"/>
              <a:t>κατηγοριςς</a:t>
            </a:r>
            <a:r>
              <a:rPr lang="el-GR" baseline="0" dirty="0" smtClean="0"/>
              <a:t> που </a:t>
            </a:r>
            <a:r>
              <a:rPr lang="el-GR" baseline="0" dirty="0" err="1" smtClean="0"/>
              <a:t>αφορουν</a:t>
            </a:r>
            <a:r>
              <a:rPr lang="el-GR" baseline="0" dirty="0" smtClean="0"/>
              <a:t> στην </a:t>
            </a:r>
            <a:r>
              <a:rPr lang="el-GR" baseline="0" dirty="0" err="1" smtClean="0"/>
              <a:t>κινητικοτητα</a:t>
            </a:r>
            <a:r>
              <a:rPr lang="el-GR" baseline="0" dirty="0" smtClean="0"/>
              <a:t> </a:t>
            </a:r>
            <a:r>
              <a:rPr lang="el-GR" baseline="0" dirty="0" err="1" smtClean="0"/>
              <a:t>προσωπικου</a:t>
            </a:r>
            <a:r>
              <a:rPr lang="el-GR" baseline="0" dirty="0" smtClean="0"/>
              <a:t> </a:t>
            </a:r>
            <a:r>
              <a:rPr lang="el-GR" baseline="0" dirty="0" err="1" smtClean="0"/>
              <a:t>συμπεριλαμβανομενων</a:t>
            </a:r>
            <a:r>
              <a:rPr lang="el-GR" baseline="0" dirty="0" smtClean="0"/>
              <a:t> και των </a:t>
            </a:r>
            <a:r>
              <a:rPr lang="el-GR" baseline="0" dirty="0" err="1" smtClean="0"/>
              <a:t>εξοδων</a:t>
            </a:r>
            <a:r>
              <a:rPr lang="el-GR" baseline="0" dirty="0" smtClean="0"/>
              <a:t> που </a:t>
            </a:r>
            <a:r>
              <a:rPr lang="el-GR" baseline="0" dirty="0" err="1" smtClean="0"/>
              <a:t>αφορπυν</a:t>
            </a:r>
            <a:r>
              <a:rPr lang="el-GR" baseline="0" dirty="0" smtClean="0"/>
              <a:t> σε </a:t>
            </a:r>
            <a:r>
              <a:rPr lang="el-GR" baseline="0" dirty="0" err="1" smtClean="0"/>
              <a:t>πραγματικα</a:t>
            </a:r>
            <a:r>
              <a:rPr lang="el-GR" baseline="0" dirty="0" smtClean="0"/>
              <a:t> </a:t>
            </a:r>
            <a:r>
              <a:rPr lang="el-GR" baseline="0" dirty="0" err="1" smtClean="0"/>
              <a:t>κοστη</a:t>
            </a:r>
            <a:r>
              <a:rPr lang="el-GR" baseline="0" dirty="0" smtClean="0"/>
              <a:t> για </a:t>
            </a:r>
            <a:r>
              <a:rPr lang="el-GR" baseline="0" dirty="0" err="1" smtClean="0"/>
              <a:t>μετακινησεις</a:t>
            </a:r>
            <a:r>
              <a:rPr lang="el-GR" baseline="0" dirty="0" smtClean="0"/>
              <a:t> </a:t>
            </a:r>
            <a:r>
              <a:rPr lang="el-GR" baseline="0" dirty="0" err="1" smtClean="0"/>
              <a:t>προσωπικου</a:t>
            </a:r>
            <a:r>
              <a:rPr lang="el-GR" baseline="0" dirty="0" smtClean="0"/>
              <a:t>- Από </a:t>
            </a:r>
            <a:r>
              <a:rPr lang="el-GR" baseline="0" dirty="0" err="1" smtClean="0"/>
              <a:t>οποιαδηποτε</a:t>
            </a:r>
            <a:r>
              <a:rPr lang="el-GR" baseline="0" dirty="0" smtClean="0"/>
              <a:t> </a:t>
            </a:r>
            <a:r>
              <a:rPr lang="el-GR" baseline="0" dirty="0" err="1" smtClean="0"/>
              <a:t>κατηγορια</a:t>
            </a:r>
            <a:r>
              <a:rPr lang="el-GR" baseline="0" dirty="0" smtClean="0"/>
              <a:t> </a:t>
            </a:r>
            <a:r>
              <a:rPr lang="el-GR" baseline="0" dirty="0" err="1" smtClean="0"/>
              <a:t>προσωπικου</a:t>
            </a:r>
            <a:r>
              <a:rPr lang="el-GR" baseline="0" dirty="0" smtClean="0"/>
              <a:t> προς </a:t>
            </a:r>
            <a:r>
              <a:rPr lang="el-GR" baseline="0" dirty="0" err="1" smtClean="0"/>
              <a:t>οποιαδηποτε</a:t>
            </a:r>
            <a:r>
              <a:rPr lang="el-GR" baseline="0" dirty="0" smtClean="0"/>
              <a:t> </a:t>
            </a:r>
            <a:r>
              <a:rPr lang="el-GR" baseline="0" dirty="0" err="1" smtClean="0"/>
              <a:t>κατηγορια</a:t>
            </a:r>
            <a:r>
              <a:rPr lang="el-GR" baseline="0" dirty="0" smtClean="0"/>
              <a:t> </a:t>
            </a:r>
            <a:r>
              <a:rPr lang="el-GR" baseline="0" dirty="0" err="1" smtClean="0"/>
              <a:t>φοιττηων</a:t>
            </a:r>
            <a:r>
              <a:rPr lang="el-GR" baseline="0" dirty="0" smtClean="0"/>
              <a:t> </a:t>
            </a:r>
            <a:r>
              <a:rPr lang="el-GR" baseline="0" dirty="0" err="1" smtClean="0"/>
              <a:t>μεχρι</a:t>
            </a:r>
            <a:r>
              <a:rPr lang="el-GR" baseline="0" dirty="0" smtClean="0"/>
              <a:t> 100%</a:t>
            </a:r>
            <a:endParaRPr lang="en-GB" dirty="0" smtClean="0"/>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51</a:t>
            </a:fld>
            <a:endParaRPr lang="en-GB"/>
          </a:p>
        </p:txBody>
      </p:sp>
    </p:spTree>
    <p:extLst>
      <p:ext uri="{BB962C8B-B14F-4D97-AF65-F5344CB8AC3E}">
        <p14:creationId xmlns:p14="http://schemas.microsoft.com/office/powerpoint/2010/main" val="352120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Σε ότι αφορά το </a:t>
            </a:r>
            <a:r>
              <a:rPr lang="el-GR" dirty="0" err="1" smtClean="0"/>
              <a:t>προσωπικο</a:t>
            </a:r>
            <a:r>
              <a:rPr lang="el-GR" dirty="0" smtClean="0"/>
              <a:t>, οι</a:t>
            </a:r>
            <a:r>
              <a:rPr lang="el-GR" baseline="0" dirty="0" smtClean="0"/>
              <a:t> </a:t>
            </a:r>
            <a:r>
              <a:rPr lang="el-GR" baseline="0" dirty="0" err="1" smtClean="0"/>
              <a:t>κινητικοτητες</a:t>
            </a:r>
            <a:r>
              <a:rPr lang="el-GR" baseline="0" dirty="0" smtClean="0"/>
              <a:t> </a:t>
            </a:r>
            <a:r>
              <a:rPr lang="el-GR" baseline="0" dirty="0" err="1" smtClean="0"/>
              <a:t>επισης</a:t>
            </a:r>
            <a:r>
              <a:rPr lang="el-GR" baseline="0" dirty="0" smtClean="0"/>
              <a:t> </a:t>
            </a:r>
            <a:r>
              <a:rPr lang="el-GR" baseline="0" dirty="0" err="1" smtClean="0"/>
              <a:t>μπορουν</a:t>
            </a:r>
            <a:r>
              <a:rPr lang="el-GR" baseline="0" dirty="0" smtClean="0"/>
              <a:t> να </a:t>
            </a:r>
            <a:r>
              <a:rPr lang="el-GR" baseline="0" dirty="0" err="1" smtClean="0"/>
              <a:t>πραγαμτοποιυνται</a:t>
            </a:r>
            <a:r>
              <a:rPr lang="el-GR" baseline="0" dirty="0" smtClean="0"/>
              <a:t> </a:t>
            </a:r>
            <a:r>
              <a:rPr lang="el-GR" baseline="0" dirty="0" err="1" smtClean="0"/>
              <a:t>τοσο</a:t>
            </a:r>
            <a:r>
              <a:rPr lang="el-GR" baseline="0" dirty="0" smtClean="0"/>
              <a:t> σε </a:t>
            </a:r>
            <a:r>
              <a:rPr lang="el-GR" baseline="0" dirty="0" err="1" smtClean="0"/>
              <a:t>χωρες</a:t>
            </a:r>
            <a:r>
              <a:rPr lang="el-GR" baseline="0" dirty="0" smtClean="0"/>
              <a:t> του </a:t>
            </a:r>
            <a:r>
              <a:rPr lang="el-GR" baseline="0" dirty="0" err="1" smtClean="0"/>
              <a:t>προγραμματος</a:t>
            </a:r>
            <a:r>
              <a:rPr lang="el-GR" baseline="0" dirty="0" smtClean="0"/>
              <a:t> και </a:t>
            </a:r>
            <a:r>
              <a:rPr lang="el-GR" baseline="0" dirty="0" err="1" smtClean="0"/>
              <a:t>χωρες</a:t>
            </a:r>
            <a:r>
              <a:rPr lang="el-GR" baseline="0" dirty="0" smtClean="0"/>
              <a:t> </a:t>
            </a:r>
            <a:r>
              <a:rPr lang="el-GR" baseline="0" dirty="0" err="1" smtClean="0"/>
              <a:t>εταιρους</a:t>
            </a:r>
            <a:r>
              <a:rPr lang="el-GR" baseline="0" dirty="0" smtClean="0"/>
              <a:t> . Η διάρκεια </a:t>
            </a:r>
            <a:r>
              <a:rPr lang="el-GR" baseline="0" dirty="0" err="1" smtClean="0"/>
              <a:t>κινητικοτητας</a:t>
            </a:r>
            <a:r>
              <a:rPr lang="el-GR" baseline="0" dirty="0" smtClean="0"/>
              <a:t> </a:t>
            </a:r>
            <a:r>
              <a:rPr lang="el-GR" baseline="0" dirty="0" err="1" smtClean="0"/>
              <a:t>παραμενει</a:t>
            </a:r>
            <a:r>
              <a:rPr lang="el-GR" baseline="0" dirty="0" smtClean="0"/>
              <a:t> 2- </a:t>
            </a:r>
            <a:r>
              <a:rPr lang="el-GR" baseline="0" dirty="0" err="1" smtClean="0"/>
              <a:t>ημερες</a:t>
            </a:r>
            <a:r>
              <a:rPr lang="el-GR" baseline="0" dirty="0" smtClean="0"/>
              <a:t> με 2 </a:t>
            </a:r>
            <a:r>
              <a:rPr lang="el-GR" baseline="0" dirty="0" err="1" smtClean="0"/>
              <a:t>μηνες</a:t>
            </a:r>
            <a:r>
              <a:rPr lang="el-GR" baseline="0" dirty="0" smtClean="0"/>
              <a:t> στις περιπτώσεις </a:t>
            </a:r>
            <a:r>
              <a:rPr lang="el-GR" baseline="0" dirty="0" err="1" smtClean="0"/>
              <a:t>μετακινησης</a:t>
            </a:r>
            <a:r>
              <a:rPr lang="el-GR" baseline="0" dirty="0" smtClean="0"/>
              <a:t> </a:t>
            </a:r>
            <a:r>
              <a:rPr lang="el-GR" baseline="0" dirty="0" err="1" smtClean="0"/>
              <a:t>εντος</a:t>
            </a:r>
            <a:r>
              <a:rPr lang="el-GR" baseline="0" dirty="0" smtClean="0"/>
              <a:t> </a:t>
            </a:r>
            <a:r>
              <a:rPr lang="el-GR" baseline="0" dirty="0" err="1" smtClean="0"/>
              <a:t>χωρων</a:t>
            </a:r>
            <a:r>
              <a:rPr lang="el-GR" baseline="0" dirty="0" smtClean="0"/>
              <a:t> </a:t>
            </a:r>
            <a:r>
              <a:rPr lang="el-GR" baseline="0" dirty="0" err="1" smtClean="0"/>
              <a:t>προγραμματος</a:t>
            </a:r>
            <a:r>
              <a:rPr lang="el-GR" baseline="0" dirty="0" smtClean="0"/>
              <a:t> ενώ οι </a:t>
            </a:r>
            <a:r>
              <a:rPr lang="el-GR" baseline="0" dirty="0" err="1" smtClean="0"/>
              <a:t>μετακινησεις</a:t>
            </a:r>
            <a:r>
              <a:rPr lang="el-GR" baseline="0" dirty="0" smtClean="0"/>
              <a:t> </a:t>
            </a:r>
            <a:r>
              <a:rPr lang="el-GR" baseline="0" dirty="0" err="1" smtClean="0"/>
              <a:t>προχ</a:t>
            </a:r>
            <a:r>
              <a:rPr lang="el-GR" baseline="0" dirty="0" smtClean="0"/>
              <a:t> </a:t>
            </a:r>
            <a:r>
              <a:rPr lang="el-GR" baseline="0" dirty="0" err="1" smtClean="0"/>
              <a:t>χωρες</a:t>
            </a:r>
            <a:r>
              <a:rPr lang="el-GR" baseline="0" dirty="0" smtClean="0"/>
              <a:t> </a:t>
            </a:r>
            <a:r>
              <a:rPr lang="el-GR" baseline="0" dirty="0" err="1" smtClean="0"/>
              <a:t>εταιρους</a:t>
            </a:r>
            <a:r>
              <a:rPr lang="el-GR" baseline="0" dirty="0" smtClean="0"/>
              <a:t> θα </a:t>
            </a:r>
            <a:r>
              <a:rPr lang="el-GR" baseline="0" dirty="0" err="1" smtClean="0"/>
              <a:t>εχουν</a:t>
            </a:r>
            <a:r>
              <a:rPr lang="el-GR" baseline="0" dirty="0" smtClean="0"/>
              <a:t> ελάχιστη διάρκεια 5 </a:t>
            </a:r>
            <a:r>
              <a:rPr lang="el-GR" baseline="0" dirty="0" err="1" smtClean="0"/>
              <a:t>ημερες</a:t>
            </a:r>
            <a:r>
              <a:rPr lang="el-GR" baseline="0" dirty="0" smtClean="0"/>
              <a:t> με 2 </a:t>
            </a:r>
            <a:r>
              <a:rPr lang="el-GR" baseline="0" dirty="0" err="1" smtClean="0"/>
              <a:t>μηνες</a:t>
            </a:r>
            <a:r>
              <a:rPr lang="el-GR" baseline="0" dirty="0" smtClean="0"/>
              <a:t> ) Όπως και στις </a:t>
            </a:r>
            <a:r>
              <a:rPr lang="el-GR" baseline="0" dirty="0" err="1" smtClean="0"/>
              <a:t>περιπτωσεις</a:t>
            </a:r>
            <a:r>
              <a:rPr lang="el-GR" baseline="0" dirty="0" smtClean="0"/>
              <a:t> </a:t>
            </a:r>
            <a:r>
              <a:rPr lang="el-GR" baseline="0" dirty="0" err="1" smtClean="0"/>
              <a:t>σπουδαστων</a:t>
            </a:r>
            <a:r>
              <a:rPr lang="el-GR" baseline="0" dirty="0" smtClean="0"/>
              <a:t> και </a:t>
            </a:r>
            <a:r>
              <a:rPr lang="el-GR" baseline="0" dirty="0" err="1" smtClean="0"/>
              <a:t>σπουδαστριων</a:t>
            </a:r>
            <a:r>
              <a:rPr lang="el-GR" baseline="0" dirty="0" smtClean="0"/>
              <a:t> και οι </a:t>
            </a:r>
            <a:r>
              <a:rPr lang="el-GR" baseline="0" dirty="0" err="1" smtClean="0"/>
              <a:t>μετακινησεις</a:t>
            </a:r>
            <a:r>
              <a:rPr lang="el-GR" baseline="0" dirty="0" smtClean="0"/>
              <a:t> </a:t>
            </a:r>
            <a:r>
              <a:rPr lang="el-GR" baseline="0" dirty="0" err="1" smtClean="0"/>
              <a:t>προσωπικου</a:t>
            </a:r>
            <a:r>
              <a:rPr lang="el-GR" baseline="0" dirty="0" smtClean="0"/>
              <a:t> </a:t>
            </a:r>
            <a:r>
              <a:rPr lang="el-GR" baseline="0" dirty="0" err="1" smtClean="0"/>
              <a:t>μπρουν</a:t>
            </a:r>
            <a:r>
              <a:rPr lang="el-GR" baseline="0" dirty="0" smtClean="0"/>
              <a:t> να </a:t>
            </a:r>
            <a:r>
              <a:rPr lang="el-GR" baseline="0" dirty="0" err="1" smtClean="0"/>
              <a:t>εχουν</a:t>
            </a:r>
            <a:r>
              <a:rPr lang="el-GR" baseline="0" dirty="0" smtClean="0"/>
              <a:t> </a:t>
            </a:r>
            <a:r>
              <a:rPr lang="el-GR" baseline="0" dirty="0" err="1" smtClean="0"/>
              <a:t>συμπληρωματικο</a:t>
            </a:r>
            <a:r>
              <a:rPr lang="el-GR" baseline="0" dirty="0" smtClean="0"/>
              <a:t> </a:t>
            </a:r>
            <a:r>
              <a:rPr lang="el-GR" baseline="0" dirty="0" err="1" smtClean="0"/>
              <a:t>διαδυκτικο</a:t>
            </a:r>
            <a:r>
              <a:rPr lang="el-GR" baseline="0" dirty="0" smtClean="0"/>
              <a:t> </a:t>
            </a:r>
            <a:r>
              <a:rPr lang="el-GR" baseline="0" dirty="0" err="1" smtClean="0"/>
              <a:t>κομ</a:t>
            </a:r>
            <a:r>
              <a:rPr lang="el-GR" baseline="0" dirty="0" smtClean="0"/>
              <a:t>΄΄</a:t>
            </a:r>
            <a:r>
              <a:rPr lang="el-GR" baseline="0" dirty="0" err="1" smtClean="0"/>
              <a:t>ατι</a:t>
            </a:r>
            <a:r>
              <a:rPr lang="el-GR" baseline="0" dirty="0" smtClean="0"/>
              <a:t> </a:t>
            </a:r>
            <a:r>
              <a:rPr lang="el-GR" baseline="0" dirty="0" err="1" smtClean="0"/>
              <a:t>ειτε</a:t>
            </a:r>
            <a:r>
              <a:rPr lang="el-GR" baseline="0" dirty="0" smtClean="0"/>
              <a:t> πριν </a:t>
            </a:r>
            <a:r>
              <a:rPr lang="el-GR" baseline="0" dirty="0" err="1" smtClean="0"/>
              <a:t>ειτε</a:t>
            </a:r>
            <a:r>
              <a:rPr lang="el-GR" baseline="0" dirty="0" smtClean="0"/>
              <a:t> μετά τη φυσική </a:t>
            </a:r>
            <a:r>
              <a:rPr lang="el-GR" baseline="0" dirty="0" err="1" smtClean="0"/>
              <a:t>κινητικοτητα</a:t>
            </a:r>
            <a:r>
              <a:rPr lang="el-GR" baseline="0" dirty="0" smtClean="0"/>
              <a:t>.</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6</a:t>
            </a:fld>
            <a:endParaRPr lang="en-GB"/>
          </a:p>
        </p:txBody>
      </p:sp>
    </p:spTree>
    <p:extLst>
      <p:ext uri="{BB962C8B-B14F-4D97-AF65-F5344CB8AC3E}">
        <p14:creationId xmlns:p14="http://schemas.microsoft.com/office/powerpoint/2010/main" val="17841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Ø"/>
            </a:pPr>
            <a:r>
              <a:rPr lang="el-GR" dirty="0" smtClean="0"/>
              <a:t>Ο </a:t>
            </a:r>
            <a:r>
              <a:rPr lang="el-GR" dirty="0" err="1" smtClean="0"/>
              <a:t>συνοπτικος</a:t>
            </a:r>
            <a:r>
              <a:rPr lang="el-GR" baseline="0" dirty="0" smtClean="0"/>
              <a:t> </a:t>
            </a:r>
            <a:r>
              <a:rPr lang="el-GR" baseline="0" dirty="0" err="1" smtClean="0"/>
              <a:t>πινακας</a:t>
            </a:r>
            <a:r>
              <a:rPr lang="el-GR" baseline="0" dirty="0" smtClean="0"/>
              <a:t> με τις </a:t>
            </a:r>
            <a:r>
              <a:rPr lang="el-GR" baseline="0" dirty="0" err="1" smtClean="0"/>
              <a:t>μετακινησεις</a:t>
            </a:r>
            <a:r>
              <a:rPr lang="el-GR" baseline="0" dirty="0" smtClean="0"/>
              <a:t> </a:t>
            </a:r>
            <a:r>
              <a:rPr lang="el-GR" baseline="0" dirty="0" err="1" smtClean="0"/>
              <a:t>προσωπικου</a:t>
            </a:r>
            <a:r>
              <a:rPr lang="el-GR" baseline="0" dirty="0" smtClean="0"/>
              <a:t>. Να </a:t>
            </a:r>
            <a:r>
              <a:rPr lang="el-GR" baseline="0" dirty="0" err="1" smtClean="0"/>
              <a:t>διευκρινισουμε</a:t>
            </a:r>
            <a:r>
              <a:rPr lang="el-GR" baseline="0" dirty="0" smtClean="0"/>
              <a:t> ότι στις </a:t>
            </a:r>
            <a:r>
              <a:rPr lang="el-GR" baseline="0" dirty="0" err="1" smtClean="0"/>
              <a:t>περιπτωσεις</a:t>
            </a:r>
            <a:r>
              <a:rPr lang="el-GR" baseline="0" dirty="0" smtClean="0"/>
              <a:t> </a:t>
            </a:r>
            <a:r>
              <a:rPr lang="el-GR" baseline="0" dirty="0" err="1" smtClean="0"/>
              <a:t>συνδυασμου</a:t>
            </a:r>
            <a:r>
              <a:rPr lang="el-GR" baseline="0" dirty="0" smtClean="0"/>
              <a:t> </a:t>
            </a:r>
            <a:r>
              <a:rPr lang="el-GR" baseline="0" dirty="0" err="1" smtClean="0"/>
              <a:t>καταρτισης</a:t>
            </a:r>
            <a:r>
              <a:rPr lang="el-GR" baseline="0" dirty="0" smtClean="0"/>
              <a:t> και </a:t>
            </a:r>
            <a:r>
              <a:rPr lang="el-GR" baseline="0" dirty="0" err="1" smtClean="0"/>
              <a:t>διδασκαλιας</a:t>
            </a:r>
            <a:r>
              <a:rPr lang="el-GR" baseline="0" dirty="0" smtClean="0"/>
              <a:t> του </a:t>
            </a:r>
            <a:r>
              <a:rPr lang="el-GR" baseline="0" dirty="0" err="1" smtClean="0"/>
              <a:t>διδακτικου</a:t>
            </a:r>
            <a:r>
              <a:rPr lang="el-GR" baseline="0" dirty="0" smtClean="0"/>
              <a:t> </a:t>
            </a:r>
            <a:r>
              <a:rPr lang="el-GR" baseline="0" dirty="0" err="1" smtClean="0"/>
              <a:t>προσωπικου</a:t>
            </a:r>
            <a:r>
              <a:rPr lang="el-GR" baseline="0" dirty="0" smtClean="0"/>
              <a:t> οι ελάχιστες </a:t>
            </a:r>
            <a:r>
              <a:rPr lang="el-GR" baseline="0" dirty="0" err="1" smtClean="0"/>
              <a:t>ωρες</a:t>
            </a:r>
            <a:r>
              <a:rPr lang="el-GR" baseline="0" dirty="0" smtClean="0"/>
              <a:t> </a:t>
            </a:r>
            <a:r>
              <a:rPr lang="el-GR" baseline="0" dirty="0" err="1" smtClean="0"/>
              <a:t>διδασκλαις</a:t>
            </a:r>
            <a:r>
              <a:rPr lang="el-GR" baseline="0" dirty="0" smtClean="0"/>
              <a:t> είναι οι 4 </a:t>
            </a:r>
            <a:r>
              <a:rPr lang="el-GR" baseline="0" dirty="0" err="1" smtClean="0"/>
              <a:t>αντι</a:t>
            </a:r>
            <a:r>
              <a:rPr lang="el-GR" baseline="0" dirty="0" smtClean="0"/>
              <a:t> για τις 8 </a:t>
            </a:r>
            <a:r>
              <a:rPr lang="el-GR" baseline="0" dirty="0" err="1" smtClean="0"/>
              <a:t>ωρες</a:t>
            </a:r>
            <a:r>
              <a:rPr lang="el-GR" baseline="0" dirty="0" smtClean="0"/>
              <a:t> που </a:t>
            </a:r>
            <a:r>
              <a:rPr lang="el-GR" baseline="0" dirty="0" err="1" smtClean="0"/>
              <a:t>ισχυουν</a:t>
            </a:r>
            <a:r>
              <a:rPr lang="el-GR" baseline="0" dirty="0" smtClean="0"/>
              <a:t> στις </a:t>
            </a:r>
            <a:r>
              <a:rPr lang="el-GR" baseline="0" dirty="0" err="1" smtClean="0"/>
              <a:t>μετακινησεις</a:t>
            </a:r>
            <a:r>
              <a:rPr lang="el-GR" baseline="0" dirty="0" smtClean="0"/>
              <a:t> </a:t>
            </a:r>
            <a:r>
              <a:rPr lang="el-GR" baseline="0" dirty="0" err="1" smtClean="0"/>
              <a:t>μονο</a:t>
            </a:r>
            <a:r>
              <a:rPr lang="el-GR" baseline="0" dirty="0" smtClean="0"/>
              <a:t> για </a:t>
            </a:r>
            <a:r>
              <a:rPr lang="el-GR" baseline="0" dirty="0" err="1" smtClean="0"/>
              <a:t>διδακαλια</a:t>
            </a:r>
            <a:r>
              <a:rPr lang="el-GR" baseline="0" dirty="0" smtClean="0"/>
              <a:t> . Για τους </a:t>
            </a:r>
            <a:r>
              <a:rPr lang="en-GB" baseline="0" dirty="0" smtClean="0"/>
              <a:t>Invited Staff </a:t>
            </a:r>
            <a:r>
              <a:rPr lang="el-GR" baseline="0" dirty="0" smtClean="0"/>
              <a:t>από τον </a:t>
            </a:r>
            <a:r>
              <a:rPr lang="el-GR" baseline="0" dirty="0" err="1" smtClean="0"/>
              <a:t>κοσμο</a:t>
            </a:r>
            <a:r>
              <a:rPr lang="el-GR" baseline="0" dirty="0" smtClean="0"/>
              <a:t> των </a:t>
            </a:r>
            <a:r>
              <a:rPr lang="el-GR" baseline="0" dirty="0" err="1" smtClean="0"/>
              <a:t>επιχειρησεων</a:t>
            </a:r>
            <a:r>
              <a:rPr lang="el-GR" baseline="0" dirty="0" smtClean="0"/>
              <a:t> η ελάχιστη διάρκεια </a:t>
            </a:r>
            <a:r>
              <a:rPr lang="el-GR" baseline="0" dirty="0" err="1" smtClean="0"/>
              <a:t>κινητικοτητας</a:t>
            </a:r>
            <a:r>
              <a:rPr lang="el-GR" baseline="0" dirty="0" smtClean="0"/>
              <a:t> είναι η μια ημέρα. </a:t>
            </a:r>
            <a:r>
              <a:rPr lang="el-GR" baseline="0" dirty="0" err="1" smtClean="0"/>
              <a:t>Διευκρινιζεται</a:t>
            </a:r>
            <a:r>
              <a:rPr lang="el-GR" baseline="0" dirty="0" smtClean="0"/>
              <a:t> </a:t>
            </a:r>
            <a:r>
              <a:rPr lang="el-GR" baseline="0" dirty="0" err="1" smtClean="0"/>
              <a:t>επισης</a:t>
            </a:r>
            <a:r>
              <a:rPr lang="el-GR" baseline="0" dirty="0" smtClean="0"/>
              <a:t> ότι </a:t>
            </a:r>
            <a:r>
              <a:rPr lang="el-GR" altLang="en-US" sz="1200" dirty="0" smtClean="0">
                <a:latin typeface="Century Gothic" panose="020B0502020202020204" pitchFamily="34" charset="0"/>
              </a:rPr>
              <a:t>Στην ελάχιστη διάρκεια κινητικότητας δε συμπεριλαμβάνονται οι μέρες </a:t>
            </a:r>
            <a:r>
              <a:rPr lang="el-GR" altLang="en-US" sz="1200" dirty="0" err="1" smtClean="0">
                <a:latin typeface="Century Gothic" panose="020B0502020202020204" pitchFamily="34" charset="0"/>
              </a:rPr>
              <a:t>ταξιδίου</a:t>
            </a:r>
            <a:endParaRPr lang="el-GR" altLang="en-US" sz="1200" dirty="0" smtClean="0">
              <a:latin typeface="Century Gothic" panose="020B0502020202020204" pitchFamily="34" charset="0"/>
            </a:endParaRPr>
          </a:p>
          <a:p>
            <a:pPr algn="just">
              <a:buFont typeface="Wingdings" panose="05000000000000000000" pitchFamily="2" charset="2"/>
              <a:buNone/>
            </a:pPr>
            <a:r>
              <a:rPr lang="el-GR" sz="1200" dirty="0" smtClean="0">
                <a:solidFill>
                  <a:schemeClr val="dk1"/>
                </a:solidFill>
                <a:latin typeface="Century Gothic" panose="020B0502020202020204" pitchFamily="34" charset="0"/>
              </a:rPr>
              <a:t>Ενώ</a:t>
            </a:r>
            <a:r>
              <a:rPr lang="el-GR" sz="1200" baseline="0" dirty="0" smtClean="0">
                <a:solidFill>
                  <a:schemeClr val="dk1"/>
                </a:solidFill>
                <a:latin typeface="Century Gothic" panose="020B0502020202020204" pitchFamily="34" charset="0"/>
              </a:rPr>
              <a:t> </a:t>
            </a:r>
            <a:r>
              <a:rPr lang="el-GR" sz="1200" dirty="0" smtClean="0">
                <a:solidFill>
                  <a:schemeClr val="dk1"/>
                </a:solidFill>
                <a:latin typeface="Century Gothic" panose="020B0502020202020204" pitchFamily="34" charset="0"/>
              </a:rPr>
              <a:t> </a:t>
            </a:r>
            <a:r>
              <a:rPr lang="el-GR" sz="1200" b="1" u="sng" dirty="0" smtClean="0">
                <a:solidFill>
                  <a:schemeClr val="accent5">
                    <a:lumMod val="75000"/>
                  </a:schemeClr>
                </a:solidFill>
                <a:latin typeface="Century Gothic" panose="020B0502020202020204" pitchFamily="34" charset="0"/>
              </a:rPr>
              <a:t>Οι ελάχιστες εργάσιμες μέρες ( 2)  </a:t>
            </a:r>
            <a:r>
              <a:rPr lang="el-GR" sz="1200" b="1" u="sng" dirty="0" err="1" smtClean="0">
                <a:solidFill>
                  <a:schemeClr val="accent5">
                    <a:lumMod val="75000"/>
                  </a:schemeClr>
                </a:solidFill>
                <a:latin typeface="Century Gothic" panose="020B0502020202020204" pitchFamily="34" charset="0"/>
              </a:rPr>
              <a:t>οπου</a:t>
            </a:r>
            <a:r>
              <a:rPr lang="el-GR" sz="1200" b="1" u="sng" dirty="0" smtClean="0">
                <a:solidFill>
                  <a:schemeClr val="accent5">
                    <a:lumMod val="75000"/>
                  </a:schemeClr>
                </a:solidFill>
                <a:latin typeface="Century Gothic" panose="020B0502020202020204" pitchFamily="34" charset="0"/>
              </a:rPr>
              <a:t> </a:t>
            </a:r>
            <a:r>
              <a:rPr lang="el-GR" sz="1200" b="1" u="sng" dirty="0" err="1" smtClean="0">
                <a:solidFill>
                  <a:schemeClr val="accent5">
                    <a:lumMod val="75000"/>
                  </a:schemeClr>
                </a:solidFill>
                <a:latin typeface="Century Gothic" panose="020B0502020202020204" pitchFamily="34" charset="0"/>
              </a:rPr>
              <a:t>εμπιμπτουν</a:t>
            </a:r>
            <a:r>
              <a:rPr lang="el-GR" sz="1200" b="1" u="sng" dirty="0" smtClean="0">
                <a:solidFill>
                  <a:schemeClr val="accent5">
                    <a:lumMod val="75000"/>
                  </a:schemeClr>
                </a:solidFill>
                <a:latin typeface="Century Gothic" panose="020B0502020202020204" pitchFamily="34" charset="0"/>
              </a:rPr>
              <a:t>, θα πρέπει να είναι συνεχόμενες</a:t>
            </a:r>
            <a:r>
              <a:rPr lang="el-GR" sz="1200" dirty="0" smtClean="0">
                <a:solidFill>
                  <a:schemeClr val="dk1"/>
                </a:solidFill>
                <a:latin typeface="Century Gothic" panose="020B0502020202020204" pitchFamily="34" charset="0"/>
              </a:rPr>
              <a:t>.</a:t>
            </a:r>
          </a:p>
          <a:p>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7</a:t>
            </a:fld>
            <a:endParaRPr lang="en-GB"/>
          </a:p>
        </p:txBody>
      </p:sp>
    </p:spTree>
    <p:extLst>
      <p:ext uri="{BB962C8B-B14F-4D97-AF65-F5344CB8AC3E}">
        <p14:creationId xmlns:p14="http://schemas.microsoft.com/office/powerpoint/2010/main" val="199918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smtClean="0"/>
              <a:t>Αναφορικα</a:t>
            </a:r>
            <a:r>
              <a:rPr lang="el-GR" dirty="0" smtClean="0"/>
              <a:t> με τις ελάχιστες </a:t>
            </a:r>
            <a:r>
              <a:rPr lang="el-GR" dirty="0" err="1" smtClean="0"/>
              <a:t>απαιτησεις</a:t>
            </a:r>
            <a:r>
              <a:rPr lang="el-GR" dirty="0" smtClean="0"/>
              <a:t> για συμμετοχή στην </a:t>
            </a:r>
            <a:r>
              <a:rPr lang="el-GR" dirty="0" err="1" smtClean="0"/>
              <a:t>Κινητικοτητα</a:t>
            </a:r>
            <a:r>
              <a:rPr lang="el-GR" dirty="0" smtClean="0"/>
              <a:t> για </a:t>
            </a:r>
            <a:r>
              <a:rPr lang="el-GR" dirty="0" err="1" smtClean="0"/>
              <a:t>Σπουδες</a:t>
            </a:r>
            <a:r>
              <a:rPr lang="el-GR" dirty="0" smtClean="0"/>
              <a:t> όπως</a:t>
            </a:r>
            <a:r>
              <a:rPr lang="el-GR" baseline="0" dirty="0" smtClean="0"/>
              <a:t> και σε όλα τα ανοικτά </a:t>
            </a:r>
            <a:r>
              <a:rPr lang="el-GR" baseline="0" dirty="0" err="1" smtClean="0"/>
              <a:t>σχεδια</a:t>
            </a:r>
            <a:r>
              <a:rPr lang="el-GR" baseline="0" dirty="0" smtClean="0"/>
              <a:t> </a:t>
            </a:r>
            <a:r>
              <a:rPr lang="el-GR" baseline="0" dirty="0" err="1" smtClean="0"/>
              <a:t>απιατειται</a:t>
            </a:r>
            <a:r>
              <a:rPr lang="el-GR" baseline="0" dirty="0" smtClean="0"/>
              <a:t> και στην </a:t>
            </a:r>
            <a:r>
              <a:rPr lang="el-GR" baseline="0" dirty="0" err="1" smtClean="0"/>
              <a:t>Προσκληση</a:t>
            </a:r>
            <a:r>
              <a:rPr lang="el-GR" baseline="0" dirty="0" smtClean="0"/>
              <a:t> του 2021 η </a:t>
            </a:r>
            <a:r>
              <a:rPr lang="el-GR" baseline="0" dirty="0" err="1" smtClean="0"/>
              <a:t>υπογραγραμμένη</a:t>
            </a:r>
            <a:r>
              <a:rPr lang="el-GR" baseline="0" dirty="0" smtClean="0"/>
              <a:t> </a:t>
            </a:r>
            <a:r>
              <a:rPr lang="el-GR" baseline="0" dirty="0" err="1" smtClean="0"/>
              <a:t>Διμερης</a:t>
            </a:r>
            <a:r>
              <a:rPr lang="el-GR" baseline="0" dirty="0" smtClean="0"/>
              <a:t> </a:t>
            </a:r>
            <a:r>
              <a:rPr lang="el-GR" baseline="0" dirty="0" err="1" smtClean="0"/>
              <a:t>Συμφωνια</a:t>
            </a:r>
            <a:r>
              <a:rPr lang="el-GR" baseline="0" dirty="0" smtClean="0"/>
              <a:t>. </a:t>
            </a:r>
            <a:r>
              <a:rPr lang="el-GR" baseline="0" dirty="0" err="1" smtClean="0"/>
              <a:t>Καθοτι</a:t>
            </a:r>
            <a:r>
              <a:rPr lang="el-GR" baseline="0" dirty="0" smtClean="0"/>
              <a:t> η </a:t>
            </a:r>
            <a:r>
              <a:rPr lang="el-GR" baseline="0" dirty="0" err="1" smtClean="0"/>
              <a:t>περιοδος</a:t>
            </a:r>
            <a:r>
              <a:rPr lang="el-GR" baseline="0" dirty="0" smtClean="0"/>
              <a:t> που </a:t>
            </a:r>
            <a:r>
              <a:rPr lang="el-GR" baseline="0" dirty="0" err="1" smtClean="0"/>
              <a:t>διανυουμε</a:t>
            </a:r>
            <a:r>
              <a:rPr lang="el-GR" baseline="0" dirty="0" smtClean="0"/>
              <a:t> </a:t>
            </a:r>
            <a:r>
              <a:rPr lang="el-GR" baseline="0" dirty="0" err="1" smtClean="0"/>
              <a:t>θεωρειτια</a:t>
            </a:r>
            <a:r>
              <a:rPr lang="el-GR" baseline="0" dirty="0" smtClean="0"/>
              <a:t> </a:t>
            </a:r>
            <a:r>
              <a:rPr lang="el-GR" baseline="0" dirty="0" err="1" smtClean="0"/>
              <a:t>μεταβατικη</a:t>
            </a:r>
            <a:r>
              <a:rPr lang="el-GR" baseline="0" dirty="0" smtClean="0"/>
              <a:t> σε ότι αφορά τη </a:t>
            </a:r>
            <a:r>
              <a:rPr lang="el-GR" baseline="0" dirty="0" err="1" smtClean="0"/>
              <a:t>ψηφιακη</a:t>
            </a:r>
            <a:r>
              <a:rPr lang="el-GR" baseline="0" dirty="0" smtClean="0"/>
              <a:t> μεταρρύθμιση του </a:t>
            </a:r>
            <a:r>
              <a:rPr lang="el-GR" baseline="0" dirty="0" err="1" smtClean="0"/>
              <a:t>προγραμματος</a:t>
            </a:r>
            <a:r>
              <a:rPr lang="el-GR" baseline="0" dirty="0" smtClean="0"/>
              <a:t> οι </a:t>
            </a:r>
            <a:r>
              <a:rPr lang="el-GR" baseline="0" dirty="0" err="1" smtClean="0"/>
              <a:t>Διμερεις</a:t>
            </a:r>
            <a:r>
              <a:rPr lang="el-GR" baseline="0" dirty="0" smtClean="0"/>
              <a:t> </a:t>
            </a:r>
            <a:r>
              <a:rPr lang="el-GR" baseline="0" dirty="0" err="1" smtClean="0"/>
              <a:t>Συμφωνιες</a:t>
            </a:r>
            <a:r>
              <a:rPr lang="el-GR" baseline="0" dirty="0" smtClean="0"/>
              <a:t> θα </a:t>
            </a:r>
            <a:r>
              <a:rPr lang="el-GR" baseline="0" dirty="0" err="1" smtClean="0"/>
              <a:t>μπορουν</a:t>
            </a:r>
            <a:r>
              <a:rPr lang="el-GR" baseline="0" dirty="0" smtClean="0"/>
              <a:t> να </a:t>
            </a:r>
            <a:r>
              <a:rPr lang="el-GR" baseline="0" dirty="0" err="1" smtClean="0"/>
              <a:t>δρομολογουνται</a:t>
            </a:r>
            <a:r>
              <a:rPr lang="el-GR" baseline="0" dirty="0" smtClean="0"/>
              <a:t> </a:t>
            </a:r>
            <a:r>
              <a:rPr lang="el-GR" baseline="0" dirty="0" err="1" smtClean="0"/>
              <a:t>εντυπως</a:t>
            </a:r>
            <a:r>
              <a:rPr lang="el-GR" baseline="0" dirty="0" smtClean="0"/>
              <a:t> </a:t>
            </a:r>
            <a:r>
              <a:rPr lang="el-GR" baseline="0" dirty="0" err="1" smtClean="0"/>
              <a:t>κατ</a:t>
            </a:r>
            <a:r>
              <a:rPr lang="el-GR" baseline="0" dirty="0" smtClean="0"/>
              <a:t> </a:t>
            </a:r>
            <a:r>
              <a:rPr lang="el-GR" baseline="0" dirty="0" err="1" smtClean="0"/>
              <a:t>εξαιρεση</a:t>
            </a:r>
            <a:r>
              <a:rPr lang="el-GR" baseline="0" dirty="0" smtClean="0"/>
              <a:t> . </a:t>
            </a:r>
            <a:r>
              <a:rPr lang="el-GR" baseline="0" dirty="0" err="1" smtClean="0"/>
              <a:t>Παρο</a:t>
            </a:r>
            <a:r>
              <a:rPr lang="el-GR" baseline="0" dirty="0" smtClean="0"/>
              <a:t> όλα αυτά από την </a:t>
            </a:r>
            <a:r>
              <a:rPr lang="el-GR" baseline="0" dirty="0" err="1" smtClean="0"/>
              <a:t>ακαδημαικη</a:t>
            </a:r>
            <a:r>
              <a:rPr lang="el-GR" baseline="0" dirty="0" smtClean="0"/>
              <a:t> </a:t>
            </a:r>
            <a:r>
              <a:rPr lang="el-GR" baseline="0" dirty="0" err="1" smtClean="0"/>
              <a:t>χρονια</a:t>
            </a:r>
            <a:r>
              <a:rPr lang="el-GR" baseline="0" dirty="0" smtClean="0"/>
              <a:t> 2022-2023 οι </a:t>
            </a:r>
            <a:r>
              <a:rPr lang="el-GR" baseline="0" dirty="0" err="1" smtClean="0"/>
              <a:t>διεμρεις</a:t>
            </a:r>
            <a:r>
              <a:rPr lang="el-GR" baseline="0" dirty="0" smtClean="0"/>
              <a:t> </a:t>
            </a:r>
            <a:r>
              <a:rPr lang="el-GR" baseline="0" dirty="0" err="1" smtClean="0"/>
              <a:t>συμφωνιες</a:t>
            </a:r>
            <a:r>
              <a:rPr lang="el-GR" baseline="0" dirty="0" smtClean="0"/>
              <a:t> θα </a:t>
            </a:r>
            <a:r>
              <a:rPr lang="el-GR" baseline="0" dirty="0" err="1" smtClean="0"/>
              <a:t>πρπει</a:t>
            </a:r>
            <a:r>
              <a:rPr lang="el-GR" baseline="0" dirty="0" smtClean="0"/>
              <a:t> να </a:t>
            </a:r>
            <a:r>
              <a:rPr lang="el-GR" baseline="0" dirty="0" err="1" smtClean="0"/>
              <a:t>δρομολογουνται</a:t>
            </a:r>
            <a:r>
              <a:rPr lang="el-GR" baseline="0" dirty="0" smtClean="0"/>
              <a:t> η να </a:t>
            </a:r>
            <a:r>
              <a:rPr lang="el-GR" baseline="0" dirty="0" err="1" smtClean="0"/>
              <a:t>ανανεωνονται</a:t>
            </a:r>
            <a:r>
              <a:rPr lang="el-GR" baseline="0" dirty="0" smtClean="0"/>
              <a:t> </a:t>
            </a:r>
            <a:r>
              <a:rPr lang="el-GR" baseline="0" dirty="0" err="1" smtClean="0"/>
              <a:t>μονο</a:t>
            </a:r>
            <a:r>
              <a:rPr lang="el-GR" baseline="0" dirty="0" smtClean="0"/>
              <a:t> </a:t>
            </a:r>
            <a:r>
              <a:rPr lang="el-GR" baseline="0" dirty="0" err="1" smtClean="0"/>
              <a:t>ψηφιακα</a:t>
            </a:r>
            <a:r>
              <a:rPr lang="el-GR" baseline="0" dirty="0" smtClean="0"/>
              <a:t> και το </a:t>
            </a:r>
            <a:r>
              <a:rPr lang="el-GR" baseline="0" dirty="0" err="1" smtClean="0"/>
              <a:t>ιδιο</a:t>
            </a:r>
            <a:r>
              <a:rPr lang="el-GR" baseline="0" dirty="0" smtClean="0"/>
              <a:t> θα </a:t>
            </a:r>
            <a:r>
              <a:rPr lang="el-GR" baseline="0" dirty="0" err="1" smtClean="0"/>
              <a:t>ισχυει</a:t>
            </a:r>
            <a:r>
              <a:rPr lang="el-GR" baseline="0" dirty="0" smtClean="0"/>
              <a:t> και για τα </a:t>
            </a:r>
            <a:r>
              <a:rPr lang="en-GB" baseline="0" dirty="0" smtClean="0"/>
              <a:t>OLAS . </a:t>
            </a:r>
            <a:r>
              <a:rPr lang="el-GR" baseline="0" dirty="0" smtClean="0"/>
              <a:t>Στις </a:t>
            </a:r>
            <a:r>
              <a:rPr lang="el-GR" baseline="0" dirty="0" err="1" smtClean="0"/>
              <a:t>κινητικοτητες</a:t>
            </a:r>
            <a:r>
              <a:rPr lang="el-GR" baseline="0" dirty="0" smtClean="0"/>
              <a:t> για </a:t>
            </a:r>
            <a:r>
              <a:rPr lang="el-GR" baseline="0" dirty="0" err="1" smtClean="0"/>
              <a:t>σπουδες</a:t>
            </a:r>
            <a:r>
              <a:rPr lang="el-GR" baseline="0" dirty="0" smtClean="0"/>
              <a:t> ( </a:t>
            </a:r>
            <a:r>
              <a:rPr lang="en-GB" baseline="0" dirty="0" smtClean="0"/>
              <a:t>see above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8</a:t>
            </a:fld>
            <a:endParaRPr lang="en-GB"/>
          </a:p>
        </p:txBody>
      </p:sp>
    </p:spTree>
    <p:extLst>
      <p:ext uri="{BB962C8B-B14F-4D97-AF65-F5344CB8AC3E}">
        <p14:creationId xmlns:p14="http://schemas.microsoft.com/office/powerpoint/2010/main" val="136557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Αναφορικά με την</a:t>
            </a:r>
            <a:r>
              <a:rPr lang="el-GR" baseline="0" dirty="0" smtClean="0"/>
              <a:t> κινητικότητα για τοποθέτηση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9</a:t>
            </a:fld>
            <a:endParaRPr lang="en-GB"/>
          </a:p>
        </p:txBody>
      </p:sp>
    </p:spTree>
    <p:extLst>
      <p:ext uri="{BB962C8B-B14F-4D97-AF65-F5344CB8AC3E}">
        <p14:creationId xmlns:p14="http://schemas.microsoft.com/office/powerpoint/2010/main" val="132601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 τη</a:t>
            </a:r>
            <a:r>
              <a:rPr lang="el-GR" baseline="0" dirty="0" smtClean="0"/>
              <a:t> </a:t>
            </a:r>
            <a:r>
              <a:rPr lang="el-GR" baseline="0" dirty="0" err="1" smtClean="0"/>
              <a:t>συμμετοχλη</a:t>
            </a:r>
            <a:r>
              <a:rPr lang="el-GR" baseline="0" dirty="0" smtClean="0"/>
              <a:t> </a:t>
            </a:r>
            <a:r>
              <a:rPr lang="el-GR" baseline="0" dirty="0" err="1" smtClean="0"/>
              <a:t>προσωπικου</a:t>
            </a:r>
            <a:r>
              <a:rPr lang="el-GR" baseline="0" dirty="0" smtClean="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11</a:t>
            </a:fld>
            <a:endParaRPr lang="en-GB"/>
          </a:p>
        </p:txBody>
      </p:sp>
    </p:spTree>
    <p:extLst>
      <p:ext uri="{BB962C8B-B14F-4D97-AF65-F5344CB8AC3E}">
        <p14:creationId xmlns:p14="http://schemas.microsoft.com/office/powerpoint/2010/main" val="39408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Ας</a:t>
            </a:r>
            <a:r>
              <a:rPr lang="el-GR" baseline="0" dirty="0" smtClean="0"/>
              <a:t> </a:t>
            </a:r>
            <a:r>
              <a:rPr lang="el-GR" baseline="0" dirty="0" err="1" smtClean="0"/>
              <a:t>δουμε</a:t>
            </a:r>
            <a:r>
              <a:rPr lang="el-GR" baseline="0" dirty="0" smtClean="0"/>
              <a:t> με </a:t>
            </a:r>
            <a:r>
              <a:rPr lang="el-GR" baseline="0" dirty="0" err="1" smtClean="0"/>
              <a:t>λεπτομερια</a:t>
            </a:r>
            <a:r>
              <a:rPr lang="el-GR" baseline="0" dirty="0" smtClean="0"/>
              <a:t> τα </a:t>
            </a:r>
            <a:r>
              <a:rPr lang="el-GR" baseline="0" dirty="0" err="1" smtClean="0"/>
              <a:t>χαρακτηριστικα</a:t>
            </a:r>
            <a:r>
              <a:rPr lang="el-GR" baseline="0" dirty="0" smtClean="0"/>
              <a:t> των </a:t>
            </a:r>
            <a:r>
              <a:rPr lang="el-GR" baseline="0" dirty="0" err="1" smtClean="0"/>
              <a:t>μεικτων</a:t>
            </a:r>
            <a:r>
              <a:rPr lang="el-GR" baseline="0" dirty="0" smtClean="0"/>
              <a:t> </a:t>
            </a:r>
            <a:r>
              <a:rPr lang="el-GR" baseline="0" dirty="0" err="1" smtClean="0"/>
              <a:t>κινητικοτητων</a:t>
            </a:r>
            <a:r>
              <a:rPr lang="el-GR" baseline="0" dirty="0" smtClean="0"/>
              <a:t> </a:t>
            </a:r>
            <a:endParaRPr lang="en-GB" dirty="0"/>
          </a:p>
        </p:txBody>
      </p:sp>
      <p:sp>
        <p:nvSpPr>
          <p:cNvPr id="4" name="Slide Number Placeholder 3"/>
          <p:cNvSpPr>
            <a:spLocks noGrp="1"/>
          </p:cNvSpPr>
          <p:nvPr>
            <p:ph type="sldNum" sz="quarter" idx="10"/>
          </p:nvPr>
        </p:nvSpPr>
        <p:spPr/>
        <p:txBody>
          <a:bodyPr/>
          <a:lstStyle/>
          <a:p>
            <a:fld id="{08CB8BC1-7802-4A5E-AE8A-00422562E19F}" type="slidenum">
              <a:rPr lang="en-GB" smtClean="0"/>
              <a:t>12</a:t>
            </a:fld>
            <a:endParaRPr lang="en-GB"/>
          </a:p>
        </p:txBody>
      </p:sp>
    </p:spTree>
    <p:extLst>
      <p:ext uri="{BB962C8B-B14F-4D97-AF65-F5344CB8AC3E}">
        <p14:creationId xmlns:p14="http://schemas.microsoft.com/office/powerpoint/2010/main" val="51428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82597" y="670051"/>
            <a:ext cx="6178804" cy="10013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64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1" y="1"/>
            <a:ext cx="9198665" cy="6905665"/>
          </a:xfrm>
          <a:prstGeom prst="rect">
            <a:avLst/>
          </a:prstGeom>
        </p:spPr>
      </p:pic>
    </p:spTree>
    <p:extLst>
      <p:ext uri="{BB962C8B-B14F-4D97-AF65-F5344CB8AC3E}">
        <p14:creationId xmlns:p14="http://schemas.microsoft.com/office/powerpoint/2010/main" val="310210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9109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635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80702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414944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785214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1972981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208141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9207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628650" y="6356351"/>
            <a:ext cx="2057400" cy="365125"/>
          </a:xfrm>
          <a:prstGeom prst="rect">
            <a:avLst/>
          </a:prstGeom>
        </p:spPr>
        <p:txBody>
          <a:bodyPr/>
          <a:lstStyle/>
          <a:p>
            <a:fld id="{54AE0504-FCBB-B54D-9B0E-6D767AE4A781}" type="datetimeFigureOut">
              <a:rPr lang="x-none" smtClean="0"/>
              <a:t>05/10/2021</a:t>
            </a:fld>
            <a:endParaRPr lang="x-none"/>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3028950" y="6356351"/>
            <a:ext cx="30861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6457950" y="6356351"/>
            <a:ext cx="2057400" cy="365125"/>
          </a:xfrm>
          <a:prstGeom prst="rect">
            <a:avLst/>
          </a:prstGeom>
        </p:spPr>
        <p:txBody>
          <a:bodyPr/>
          <a:lstStyle/>
          <a:p>
            <a:fld id="{5AB58446-FDEA-7943-905A-8120C5AA5753}" type="slidenum">
              <a:rPr lang="x-none" smtClean="0"/>
              <a:t>‹#›</a:t>
            </a:fld>
            <a:endParaRPr lang="x-none"/>
          </a:p>
        </p:txBody>
      </p:sp>
    </p:spTree>
    <p:extLst>
      <p:ext uri="{BB962C8B-B14F-4D97-AF65-F5344CB8AC3E}">
        <p14:creationId xmlns:p14="http://schemas.microsoft.com/office/powerpoint/2010/main" val="34228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768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4412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326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14200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47752"/>
            <a:ext cx="9144000" cy="301307"/>
          </a:xfrm>
          <a:prstGeom prst="rect">
            <a:avLst/>
          </a:prstGeom>
          <a:blipFill>
            <a:blip r:embed="rId12" cstate="print"/>
            <a:stretch>
              <a:fillRect/>
            </a:stretch>
          </a:blipFill>
        </p:spPr>
        <p:txBody>
          <a:bodyPr wrap="square" lIns="0" tIns="0" rIns="0" bIns="0" rtlCol="0"/>
          <a:lstStyle/>
          <a:p>
            <a:endParaRPr/>
          </a:p>
        </p:txBody>
      </p:sp>
      <p:sp>
        <p:nvSpPr>
          <p:cNvPr id="17" name="bk object 17"/>
          <p:cNvSpPr/>
          <p:nvPr/>
        </p:nvSpPr>
        <p:spPr>
          <a:xfrm>
            <a:off x="8181213" y="0"/>
            <a:ext cx="961428" cy="818261"/>
          </a:xfrm>
          <a:prstGeom prst="rect">
            <a:avLst/>
          </a:prstGeom>
          <a:blipFill>
            <a:blip r:embed="rId13" cstate="print"/>
            <a:stretch>
              <a:fillRect/>
            </a:stretch>
          </a:blipFill>
        </p:spPr>
        <p:txBody>
          <a:bodyPr wrap="square" lIns="0" tIns="0" rIns="0" bIns="0" rtlCol="0"/>
          <a:lstStyle/>
          <a:p>
            <a:endParaRPr/>
          </a:p>
        </p:txBody>
      </p:sp>
      <p:sp>
        <p:nvSpPr>
          <p:cNvPr id="18" name="bk object 18"/>
          <p:cNvSpPr/>
          <p:nvPr/>
        </p:nvSpPr>
        <p:spPr>
          <a:xfrm>
            <a:off x="7994259" y="5863352"/>
            <a:ext cx="1057746" cy="224027"/>
          </a:xfrm>
          <a:prstGeom prst="rect">
            <a:avLst/>
          </a:prstGeom>
          <a:blipFill>
            <a:blip r:embed="rId14"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62021" y="604773"/>
            <a:ext cx="4219956" cy="452119"/>
          </a:xfrm>
          <a:prstGeom prst="rect">
            <a:avLst/>
          </a:prstGeom>
        </p:spPr>
        <p:txBody>
          <a:bodyPr wrap="square" lIns="0" tIns="0" rIns="0" bIns="0">
            <a:spAutoFit/>
          </a:bodyPr>
          <a:lstStyle>
            <a:lvl1pPr>
              <a:defRPr sz="2800" b="1" i="0">
                <a:solidFill>
                  <a:srgbClr val="404040"/>
                </a:solidFill>
                <a:latin typeface="Century Gothic"/>
                <a:cs typeface="Century Gothic"/>
              </a:defRPr>
            </a:lvl1pPr>
          </a:lstStyle>
          <a:p>
            <a:endParaRPr/>
          </a:p>
        </p:txBody>
      </p:sp>
      <p:sp>
        <p:nvSpPr>
          <p:cNvPr id="3" name="Holder 3"/>
          <p:cNvSpPr>
            <a:spLocks noGrp="1"/>
          </p:cNvSpPr>
          <p:nvPr>
            <p:ph type="body" idx="1"/>
          </p:nvPr>
        </p:nvSpPr>
        <p:spPr>
          <a:xfrm>
            <a:off x="535939" y="2534158"/>
            <a:ext cx="8072120" cy="1489075"/>
          </a:xfrm>
          <a:prstGeom prst="rect">
            <a:avLst/>
          </a:prstGeom>
        </p:spPr>
        <p:txBody>
          <a:bodyPr wrap="square" lIns="0" tIns="0" rIns="0" bIns="0">
            <a:spAutoFit/>
          </a:bodyPr>
          <a:lstStyle>
            <a:lvl1pPr>
              <a:defRPr sz="2400" b="0" i="0">
                <a:solidFill>
                  <a:srgbClr val="30859C"/>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84"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9124122" cy="6849704"/>
          </a:xfrm>
          <a:prstGeom prst="rect">
            <a:avLst/>
          </a:prstGeom>
        </p:spPr>
      </p:pic>
    </p:spTree>
    <p:extLst>
      <p:ext uri="{BB962C8B-B14F-4D97-AF65-F5344CB8AC3E}">
        <p14:creationId xmlns:p14="http://schemas.microsoft.com/office/powerpoint/2010/main" val="2751198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europa.eu/european-union/about-eu/institutions-bodies_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rasmusplus.cy/uploadfiles/IDEP/Diaxeirisi/KA1/2015/Interinstitutional_Agreement_KA103.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dep.org.cy/wp-content/uploads/Special_Needs_Support_Information_PartA_updated.pdf" TargetMode="External"/><Relationship Id="rId2" Type="http://schemas.openxmlformats.org/officeDocument/2006/relationships/hyperlink" Target="https://idep.org.cy/wp-content/uploads/Special_Needs_Support_Application_Form_PartB_updated.doc" TargetMode="External"/><Relationship Id="rId1" Type="http://schemas.openxmlformats.org/officeDocument/2006/relationships/slideLayout" Target="../slideLayouts/slideLayout2.xml"/><Relationship Id="rId4" Type="http://schemas.openxmlformats.org/officeDocument/2006/relationships/hyperlink" Target="https://idep.org.cy/wp-content/uploads/Special-needs-Flyer_online-use.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dep.org.cy/erasmus/diacheirisi-egkekrimenon-schedion-2/schedia-kinitikotitas-tritovathmias-ekpaidefsi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covid.uni-foundation.e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inter-institutional-agreement_e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taffmobility.eu/staff-week-search"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8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idep.org.cy/"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http://www.facebook.com/diavioumathisis" TargetMode="External"/><Relationship Id="rId7" Type="http://schemas.openxmlformats.org/officeDocument/2006/relationships/hyperlink" Target="https://idep.org.cy/poioi-eimaste/" TargetMode="External"/><Relationship Id="rId2" Type="http://schemas.openxmlformats.org/officeDocument/2006/relationships/hyperlink" Target="https://teams.microsoft.com/l/team/19:78cabf0cba1a42719a81749274ca53d2@thread.tacv2/conversations?groupId=83090671-dcaa-4a3e-9931-9db381b3f484&amp;tenantId=24167378-fbe8-49f2-8131-3b7cf03d877f" TargetMode="External"/><Relationship Id="rId1" Type="http://schemas.openxmlformats.org/officeDocument/2006/relationships/slideLayout" Target="../slideLayouts/slideLayout2.xml"/><Relationship Id="rId6" Type="http://schemas.openxmlformats.org/officeDocument/2006/relationships/hyperlink" Target="https://idep.org.cy/epikoinonia/#ppsShowPopUp_100" TargetMode="External"/><Relationship Id="rId5" Type="http://schemas.openxmlformats.org/officeDocument/2006/relationships/hyperlink" Target="https://www.instagram.com/idep_erasmusplus/" TargetMode="External"/><Relationship Id="rId4" Type="http://schemas.openxmlformats.org/officeDocument/2006/relationships/hyperlink" Target="https://twitter.com/Erasmus_C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eacea.ec.europa.eu/about-eacea/visual-identity/visual-identity-programming-period-2021-2027_en" TargetMode="External"/><Relationship Id="rId2" Type="http://schemas.openxmlformats.org/officeDocument/2006/relationships/hyperlink" Target="https://ec.europa.eu/programmes/erasmus-plus/projects_en"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www.erasmusplus.cy/uploadfiles/IDEP/Diaxeirisi/KA1/General/Special_Needs_Support_Information_PartA_updated.pdf" TargetMode="External"/><Relationship Id="rId3" Type="http://schemas.openxmlformats.org/officeDocument/2006/relationships/hyperlink" Target="https://webgate.ec.europa.eu/erasmus-esc/index/" TargetMode="External"/><Relationship Id="rId7" Type="http://schemas.openxmlformats.org/officeDocument/2006/relationships/hyperlink" Target="https://ec.europa.eu/programmes/erasmus-plus/sites/default/files/2021-erasmusplus-programme-guide_v2_en.pdf" TargetMode="External"/><Relationship Id="rId2" Type="http://schemas.openxmlformats.org/officeDocument/2006/relationships/hyperlink" Target="http://www.erasmusplus.cy/tritovathmia-ekpedefsi-1-management" TargetMode="External"/><Relationship Id="rId1" Type="http://schemas.openxmlformats.org/officeDocument/2006/relationships/slideLayout" Target="../slideLayouts/slideLayout2.xml"/><Relationship Id="rId6" Type="http://schemas.openxmlformats.org/officeDocument/2006/relationships/hyperlink" Target="http://www.erasmusplus.cy/uploadfiles/IDEP/Aitiseis/2020/%CE%97%CE%95-charter-annotated-guidelines-feb2020_en.pdf" TargetMode="External"/><Relationship Id="rId11" Type="http://schemas.openxmlformats.org/officeDocument/2006/relationships/hyperlink" Target="https://www.erasmusplus.org.uk/the-transition-period" TargetMode="External"/><Relationship Id="rId5" Type="http://schemas.openxmlformats.org/officeDocument/2006/relationships/hyperlink" Target="https://app.erasmusplusols.eu/" TargetMode="External"/><Relationship Id="rId10" Type="http://schemas.openxmlformats.org/officeDocument/2006/relationships/hyperlink" Target="https://ec.europa.eu/education/sites/education/files/document-library-docs/ects-users-guide_en.pdf" TargetMode="External"/><Relationship Id="rId4" Type="http://schemas.openxmlformats.org/officeDocument/2006/relationships/hyperlink" Target="https://wikis.ec.europa.eu/display/NAITDOC/Higher+Education+Mobility+Handbook" TargetMode="External"/><Relationship Id="rId9" Type="http://schemas.openxmlformats.org/officeDocument/2006/relationships/hyperlink" Target="http://www.erasmusplus.cy/uploadfiles/IDEP/Diaxeirisi/KA1/General/Special_Needs_Support_Application_Form_PartB_updated.doc"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santoniou@idep.org.cy" TargetMode="External"/><Relationship Id="rId2" Type="http://schemas.openxmlformats.org/officeDocument/2006/relationships/hyperlink" Target="mailto:tchristodoulidou@idep.org.cy" TargetMode="External"/><Relationship Id="rId1" Type="http://schemas.openxmlformats.org/officeDocument/2006/relationships/slideLayout" Target="../slideLayouts/slideLayout2.xml"/><Relationship Id="rId4" Type="http://schemas.openxmlformats.org/officeDocument/2006/relationships/hyperlink" Target="https://idep.org.cy/"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819400" y="4954195"/>
            <a:ext cx="3429000" cy="1138773"/>
          </a:xfrm>
          <a:prstGeom prst="rect">
            <a:avLst/>
          </a:prstGeom>
          <a:noFill/>
        </p:spPr>
        <p:txBody>
          <a:bodyPr wrap="square" rtlCol="0">
            <a:spAutoFit/>
          </a:bodyPr>
          <a:lstStyle/>
          <a:p>
            <a:pPr marL="1905" algn="ctr">
              <a:lnSpc>
                <a:spcPct val="100000"/>
              </a:lnSpc>
            </a:pPr>
            <a:r>
              <a:rPr lang="el-GR" dirty="0">
                <a:solidFill>
                  <a:srgbClr val="FF0000"/>
                </a:solidFill>
                <a:latin typeface="Century Gothic"/>
                <a:cs typeface="Century Gothic"/>
              </a:rPr>
              <a:t>6 Οκτωβρίου 2021</a:t>
            </a:r>
          </a:p>
          <a:p>
            <a:pPr>
              <a:lnSpc>
                <a:spcPct val="100000"/>
              </a:lnSpc>
              <a:spcBef>
                <a:spcPts val="40"/>
              </a:spcBef>
            </a:pPr>
            <a:endParaRPr lang="el-GR" dirty="0">
              <a:solidFill>
                <a:srgbClr val="7FCDAF"/>
              </a:solidFill>
              <a:latin typeface="Times New Roman"/>
              <a:cs typeface="Times New Roman"/>
            </a:endParaRPr>
          </a:p>
          <a:p>
            <a:pPr marL="2540" algn="ctr">
              <a:lnSpc>
                <a:spcPct val="100000"/>
              </a:lnSpc>
            </a:pPr>
            <a:r>
              <a:rPr lang="el-GR" sz="1600" spc="-10" dirty="0">
                <a:solidFill>
                  <a:srgbClr val="7FCDAF"/>
                </a:solidFill>
                <a:latin typeface="Century Gothic"/>
                <a:cs typeface="Century Gothic"/>
              </a:rPr>
              <a:t>Σταυρούλα</a:t>
            </a:r>
            <a:r>
              <a:rPr lang="el-GR" sz="1600" spc="15" dirty="0">
                <a:solidFill>
                  <a:srgbClr val="7FCDAF"/>
                </a:solidFill>
                <a:latin typeface="Century Gothic"/>
                <a:cs typeface="Century Gothic"/>
              </a:rPr>
              <a:t> </a:t>
            </a:r>
            <a:r>
              <a:rPr lang="el-GR" sz="1600" dirty="0">
                <a:solidFill>
                  <a:srgbClr val="7FCDAF"/>
                </a:solidFill>
                <a:latin typeface="Century Gothic"/>
                <a:cs typeface="Century Gothic"/>
              </a:rPr>
              <a:t>Αντωνίου </a:t>
            </a:r>
            <a:r>
              <a:rPr lang="el-GR" sz="1600" dirty="0" smtClean="0">
                <a:solidFill>
                  <a:srgbClr val="7FCDAF"/>
                </a:solidFill>
                <a:latin typeface="Century Gothic"/>
                <a:cs typeface="Century Gothic"/>
              </a:rPr>
              <a:t> </a:t>
            </a:r>
            <a:r>
              <a:rPr lang="el-GR" sz="1600" dirty="0">
                <a:solidFill>
                  <a:srgbClr val="7FCDAF"/>
                </a:solidFill>
                <a:latin typeface="Century Gothic"/>
                <a:cs typeface="Century Gothic"/>
              </a:rPr>
              <a:t>Λειτουργός ΑΕ</a:t>
            </a:r>
          </a:p>
        </p:txBody>
      </p:sp>
      <p:sp>
        <p:nvSpPr>
          <p:cNvPr id="3" name="object 6"/>
          <p:cNvSpPr txBox="1"/>
          <p:nvPr/>
        </p:nvSpPr>
        <p:spPr>
          <a:xfrm>
            <a:off x="664029" y="152400"/>
            <a:ext cx="7946571" cy="1859483"/>
          </a:xfrm>
          <a:prstGeom prst="rect">
            <a:avLst/>
          </a:prstGeom>
        </p:spPr>
        <p:txBody>
          <a:bodyPr vert="horz" wrap="square" lIns="0" tIns="12700" rIns="0" bIns="0" rtlCol="0">
            <a:spAutoFit/>
          </a:bodyPr>
          <a:lstStyle/>
          <a:p>
            <a:pPr marL="2540" algn="ctr">
              <a:lnSpc>
                <a:spcPct val="100000"/>
              </a:lnSpc>
              <a:spcBef>
                <a:spcPts val="100"/>
              </a:spcBef>
            </a:pPr>
            <a:r>
              <a:rPr sz="2400" u="heavy" spc="-600" dirty="0">
                <a:solidFill>
                  <a:srgbClr val="404040"/>
                </a:solidFill>
                <a:uFill>
                  <a:solidFill>
                    <a:srgbClr val="404040"/>
                  </a:solidFill>
                </a:uFill>
                <a:latin typeface="Times New Roman"/>
                <a:cs typeface="Times New Roman"/>
              </a:rPr>
              <a:t> </a:t>
            </a:r>
            <a:endParaRPr lang="en-GB" sz="2400" u="heavy" spc="-600" dirty="0" smtClean="0">
              <a:solidFill>
                <a:srgbClr val="404040"/>
              </a:solidFill>
              <a:uFill>
                <a:solidFill>
                  <a:srgbClr val="404040"/>
                </a:solidFill>
              </a:uFill>
              <a:latin typeface="Times New Roman"/>
              <a:cs typeface="Times New Roman"/>
            </a:endParaRPr>
          </a:p>
          <a:p>
            <a:pPr algn="ctr">
              <a:lnSpc>
                <a:spcPct val="100000"/>
              </a:lnSpc>
              <a:spcBef>
                <a:spcPts val="25"/>
              </a:spcBef>
            </a:pPr>
            <a:endParaRPr sz="2500" dirty="0">
              <a:latin typeface="Times New Roman"/>
              <a:cs typeface="Times New Roman"/>
            </a:endParaRPr>
          </a:p>
          <a:p>
            <a:pPr marL="12700" marR="5080" algn="ctr">
              <a:lnSpc>
                <a:spcPct val="100000"/>
              </a:lnSpc>
            </a:pPr>
            <a:r>
              <a:rPr sz="2000" b="1" spc="-5" dirty="0" err="1" smtClean="0">
                <a:solidFill>
                  <a:srgbClr val="7FCDAF"/>
                </a:solidFill>
                <a:latin typeface="Century Gothic"/>
                <a:cs typeface="Century Gothic"/>
              </a:rPr>
              <a:t>Ημερίδ</a:t>
            </a:r>
            <a:r>
              <a:rPr sz="2000" b="1" spc="-5" dirty="0" smtClean="0">
                <a:solidFill>
                  <a:srgbClr val="7FCDAF"/>
                </a:solidFill>
                <a:latin typeface="Century Gothic"/>
                <a:cs typeface="Century Gothic"/>
              </a:rPr>
              <a:t>α </a:t>
            </a:r>
            <a:r>
              <a:rPr lang="el-GR" sz="2000" b="1" spc="-5" dirty="0" smtClean="0">
                <a:solidFill>
                  <a:srgbClr val="7FCDAF"/>
                </a:solidFill>
                <a:latin typeface="Century Gothic"/>
                <a:cs typeface="Century Gothic"/>
              </a:rPr>
              <a:t>Ενημέρωσης </a:t>
            </a:r>
            <a:r>
              <a:rPr sz="2000" b="1" spc="-5" dirty="0" smtClean="0">
                <a:solidFill>
                  <a:srgbClr val="7FCDAF"/>
                </a:solidFill>
                <a:latin typeface="Century Gothic"/>
                <a:cs typeface="Century Gothic"/>
              </a:rPr>
              <a:t>για </a:t>
            </a:r>
            <a:r>
              <a:rPr sz="2000" b="1" spc="-5" dirty="0">
                <a:solidFill>
                  <a:srgbClr val="7FCDAF"/>
                </a:solidFill>
                <a:latin typeface="Century Gothic"/>
                <a:cs typeface="Century Gothic"/>
              </a:rPr>
              <a:t>τη </a:t>
            </a:r>
            <a:r>
              <a:rPr sz="2000" b="1" dirty="0">
                <a:solidFill>
                  <a:srgbClr val="7FCDAF"/>
                </a:solidFill>
                <a:latin typeface="Century Gothic"/>
                <a:cs typeface="Century Gothic"/>
              </a:rPr>
              <a:t>Διαχείριση</a:t>
            </a:r>
            <a:r>
              <a:rPr sz="2000" b="1" spc="-55" dirty="0">
                <a:solidFill>
                  <a:srgbClr val="7FCDAF"/>
                </a:solidFill>
                <a:latin typeface="Century Gothic"/>
                <a:cs typeface="Century Gothic"/>
              </a:rPr>
              <a:t> </a:t>
            </a:r>
            <a:r>
              <a:rPr lang="el-GR" sz="2000" b="1" spc="-55" dirty="0" smtClean="0">
                <a:solidFill>
                  <a:srgbClr val="7FCDAF"/>
                </a:solidFill>
                <a:latin typeface="Century Gothic"/>
                <a:cs typeface="Century Gothic"/>
              </a:rPr>
              <a:t>της Δράσης </a:t>
            </a:r>
            <a:r>
              <a:rPr sz="2000" b="1" dirty="0" smtClean="0">
                <a:solidFill>
                  <a:srgbClr val="7FCDAF"/>
                </a:solidFill>
                <a:latin typeface="Century Gothic"/>
                <a:cs typeface="Century Gothic"/>
              </a:rPr>
              <a:t>ΚΑ1</a:t>
            </a:r>
            <a:r>
              <a:rPr lang="el-GR" sz="2000" b="1" dirty="0" smtClean="0">
                <a:solidFill>
                  <a:srgbClr val="7FCDAF"/>
                </a:solidFill>
                <a:latin typeface="Century Gothic"/>
                <a:cs typeface="Century Gothic"/>
              </a:rPr>
              <a:t>31</a:t>
            </a:r>
          </a:p>
          <a:p>
            <a:pPr marL="12700" marR="5080" algn="ctr">
              <a:lnSpc>
                <a:spcPct val="100000"/>
              </a:lnSpc>
            </a:pPr>
            <a:endParaRPr lang="el-GR" sz="2000" b="1" dirty="0">
              <a:solidFill>
                <a:srgbClr val="A6A6A6"/>
              </a:solidFill>
              <a:latin typeface="Century Gothic"/>
              <a:cs typeface="Century Gothic"/>
            </a:endParaRPr>
          </a:p>
          <a:p>
            <a:pPr>
              <a:lnSpc>
                <a:spcPct val="100000"/>
              </a:lnSpc>
              <a:spcBef>
                <a:spcPts val="25"/>
              </a:spcBef>
            </a:pPr>
            <a:endParaRPr sz="3100" dirty="0">
              <a:latin typeface="Times New Roman"/>
              <a:cs typeface="Times New Roman"/>
            </a:endParaRPr>
          </a:p>
        </p:txBody>
      </p:sp>
      <p:sp>
        <p:nvSpPr>
          <p:cNvPr id="4" name="object 5"/>
          <p:cNvSpPr txBox="1">
            <a:spLocks/>
          </p:cNvSpPr>
          <p:nvPr/>
        </p:nvSpPr>
        <p:spPr>
          <a:xfrm>
            <a:off x="3071328" y="228600"/>
            <a:ext cx="2796072" cy="520014"/>
          </a:xfrm>
          <a:prstGeom prst="rect">
            <a:avLst/>
          </a:prstGeom>
        </p:spPr>
        <p:txBody>
          <a:bodyPr vert="horz" wrap="square" lIns="0" tIns="12065"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700" algn="ctr">
              <a:lnSpc>
                <a:spcPct val="100000"/>
              </a:lnSpc>
              <a:spcBef>
                <a:spcPts val="95"/>
              </a:spcBef>
            </a:pPr>
            <a:r>
              <a:rPr lang="pt-BR" spc="-5" dirty="0" smtClean="0">
                <a:solidFill>
                  <a:srgbClr val="FF0000"/>
                </a:solidFill>
              </a:rPr>
              <a:t>E R A S M U S</a:t>
            </a:r>
            <a:r>
              <a:rPr lang="pt-BR" spc="-30" dirty="0" smtClean="0">
                <a:solidFill>
                  <a:srgbClr val="FF0000"/>
                </a:solidFill>
              </a:rPr>
              <a:t> </a:t>
            </a:r>
            <a:r>
              <a:rPr lang="pt-BR" spc="-5" dirty="0" smtClean="0">
                <a:solidFill>
                  <a:srgbClr val="FF0000"/>
                </a:solidFill>
              </a:rPr>
              <a:t>+</a:t>
            </a:r>
            <a:endParaRPr lang="pt-BR" spc="-5" dirty="0">
              <a:solidFill>
                <a:srgbClr val="FF0000"/>
              </a:solidFill>
            </a:endParaRPr>
          </a:p>
        </p:txBody>
      </p:sp>
    </p:spTree>
    <p:extLst>
      <p:ext uri="{BB962C8B-B14F-4D97-AF65-F5344CB8AC3E}">
        <p14:creationId xmlns:p14="http://schemas.microsoft.com/office/powerpoint/2010/main" val="23877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565" y="1108963"/>
            <a:ext cx="7836534"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7FCDAF"/>
                </a:solidFill>
              </a:rPr>
              <a:t>Μη επιλέξιμοι </a:t>
            </a:r>
            <a:r>
              <a:rPr spc="-10" dirty="0">
                <a:solidFill>
                  <a:srgbClr val="7FCDAF"/>
                </a:solidFill>
              </a:rPr>
              <a:t>Οργανισμοί Υποδοχής για</a:t>
            </a:r>
            <a:r>
              <a:rPr spc="100" dirty="0">
                <a:solidFill>
                  <a:srgbClr val="7FCDAF"/>
                </a:solidFill>
              </a:rPr>
              <a:t> </a:t>
            </a:r>
            <a:r>
              <a:rPr spc="-10" dirty="0">
                <a:solidFill>
                  <a:srgbClr val="7FCDAF"/>
                </a:solidFill>
              </a:rPr>
              <a:t>SMPs</a:t>
            </a:r>
          </a:p>
        </p:txBody>
      </p:sp>
      <p:sp>
        <p:nvSpPr>
          <p:cNvPr id="3" name="object 3"/>
          <p:cNvSpPr txBox="1"/>
          <p:nvPr/>
        </p:nvSpPr>
        <p:spPr>
          <a:xfrm>
            <a:off x="630732" y="1872233"/>
            <a:ext cx="7832725" cy="2248535"/>
          </a:xfrm>
          <a:prstGeom prst="rect">
            <a:avLst/>
          </a:prstGeom>
        </p:spPr>
        <p:txBody>
          <a:bodyPr vert="horz" wrap="square" lIns="0" tIns="13335" rIns="0" bIns="0" rtlCol="0">
            <a:spAutoFit/>
          </a:bodyPr>
          <a:lstStyle/>
          <a:p>
            <a:pPr marL="355600" marR="427355" indent="-342900">
              <a:lnSpc>
                <a:spcPct val="100000"/>
              </a:lnSpc>
              <a:spcBef>
                <a:spcPts val="105"/>
              </a:spcBef>
              <a:buFont typeface="Arial"/>
              <a:buChar char="•"/>
              <a:tabLst>
                <a:tab pos="354965" algn="l"/>
                <a:tab pos="355600" algn="l"/>
                <a:tab pos="4008754" algn="l"/>
                <a:tab pos="5142865" algn="l"/>
                <a:tab pos="6281420" algn="l"/>
              </a:tabLst>
            </a:pPr>
            <a:r>
              <a:rPr sz="2000" dirty="0">
                <a:solidFill>
                  <a:srgbClr val="404040"/>
                </a:solidFill>
                <a:latin typeface="Century Gothic"/>
                <a:cs typeface="Century Gothic"/>
              </a:rPr>
              <a:t>Τα θεσμικά </a:t>
            </a:r>
            <a:r>
              <a:rPr sz="2000" spc="5" dirty="0">
                <a:solidFill>
                  <a:srgbClr val="404040"/>
                </a:solidFill>
                <a:latin typeface="Century Gothic"/>
                <a:cs typeface="Century Gothic"/>
              </a:rPr>
              <a:t>όργανα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και άλλα</a:t>
            </a:r>
            <a:r>
              <a:rPr sz="2000" spc="-105" dirty="0">
                <a:solidFill>
                  <a:srgbClr val="404040"/>
                </a:solidFill>
                <a:latin typeface="Century Gothic"/>
                <a:cs typeface="Century Gothic"/>
              </a:rPr>
              <a:t> </a:t>
            </a:r>
            <a:r>
              <a:rPr sz="2000" spc="5" dirty="0">
                <a:solidFill>
                  <a:srgbClr val="404040"/>
                </a:solidFill>
                <a:latin typeface="Century Gothic"/>
                <a:cs typeface="Century Gothic"/>
              </a:rPr>
              <a:t>όργανα</a:t>
            </a:r>
            <a:r>
              <a:rPr sz="2000" spc="-35" dirty="0">
                <a:solidFill>
                  <a:srgbClr val="404040"/>
                </a:solidFill>
                <a:latin typeface="Century Gothic"/>
                <a:cs typeface="Century Gothic"/>
              </a:rPr>
              <a:t> </a:t>
            </a:r>
            <a:r>
              <a:rPr sz="2000" dirty="0">
                <a:solidFill>
                  <a:srgbClr val="404040"/>
                </a:solidFill>
                <a:latin typeface="Century Gothic"/>
                <a:cs typeface="Century Gothic"/>
              </a:rPr>
              <a:t>της	ΕΕ,  συμπεριλαμβανομένων</a:t>
            </a:r>
            <a:r>
              <a:rPr sz="2000" spc="-35" dirty="0">
                <a:solidFill>
                  <a:srgbClr val="404040"/>
                </a:solidFill>
                <a:latin typeface="Century Gothic"/>
                <a:cs typeface="Century Gothic"/>
              </a:rPr>
              <a:t> </a:t>
            </a:r>
            <a:r>
              <a:rPr sz="2000" dirty="0">
                <a:solidFill>
                  <a:srgbClr val="404040"/>
                </a:solidFill>
                <a:latin typeface="Century Gothic"/>
                <a:cs typeface="Century Gothic"/>
              </a:rPr>
              <a:t>εξειδικευμένων	οργανισμών: </a:t>
            </a:r>
            <a:r>
              <a:rPr sz="2000" u="heavy"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http://europa.eu/european-</a:t>
            </a:r>
            <a:r>
              <a:rPr sz="2000" u="heavy" spc="-5" dirty="0">
                <a:solidFill>
                  <a:srgbClr val="0000FF"/>
                </a:solidFill>
                <a:uFill>
                  <a:solidFill>
                    <a:srgbClr val="0000FF"/>
                  </a:solidFill>
                </a:uFill>
                <a:latin typeface="Century Gothic"/>
                <a:cs typeface="Century Gothic"/>
              </a:rPr>
              <a:t>	</a:t>
            </a:r>
            <a:r>
              <a:rPr sz="2000" u="heavy" spc="-5" dirty="0">
                <a:solidFill>
                  <a:srgbClr val="0000FF"/>
                </a:solidFill>
                <a:uFill>
                  <a:solidFill>
                    <a:srgbClr val="0000FF"/>
                  </a:solidFill>
                </a:uFill>
                <a:latin typeface="Century Gothic"/>
                <a:cs typeface="Century Gothic"/>
                <a:hlinkClick r:id="rId2"/>
              </a:rPr>
              <a:t>union/about-eu/institutions-  bodies_en</a:t>
            </a:r>
            <a:endParaRPr sz="2000">
              <a:latin typeface="Century Gothic"/>
              <a:cs typeface="Century Gothic"/>
            </a:endParaRPr>
          </a:p>
          <a:p>
            <a:pPr marL="355600" marR="5080" indent="-342900">
              <a:lnSpc>
                <a:spcPct val="100000"/>
              </a:lnSpc>
              <a:spcBef>
                <a:spcPts val="695"/>
              </a:spcBef>
              <a:buFont typeface="Arial"/>
              <a:buChar char="•"/>
              <a:tabLst>
                <a:tab pos="354965" algn="l"/>
                <a:tab pos="355600" algn="l"/>
                <a:tab pos="4744085" algn="l"/>
                <a:tab pos="6487795" algn="l"/>
              </a:tabLst>
            </a:pPr>
            <a:r>
              <a:rPr sz="2000" dirty="0">
                <a:solidFill>
                  <a:srgbClr val="404040"/>
                </a:solidFill>
                <a:latin typeface="Century Gothic"/>
                <a:cs typeface="Century Gothic"/>
              </a:rPr>
              <a:t>Οργανισμοί </a:t>
            </a:r>
            <a:r>
              <a:rPr sz="2000" spc="-5" dirty="0">
                <a:solidFill>
                  <a:srgbClr val="404040"/>
                </a:solidFill>
                <a:latin typeface="Century Gothic"/>
                <a:cs typeface="Century Gothic"/>
              </a:rPr>
              <a:t>που διαχειρίζονται</a:t>
            </a:r>
            <a:r>
              <a:rPr sz="2000" spc="-10" dirty="0">
                <a:solidFill>
                  <a:srgbClr val="404040"/>
                </a:solidFill>
                <a:latin typeface="Century Gothic"/>
                <a:cs typeface="Century Gothic"/>
              </a:rPr>
              <a:t> </a:t>
            </a:r>
            <a:r>
              <a:rPr sz="2000" spc="-5" dirty="0">
                <a:solidFill>
                  <a:srgbClr val="404040"/>
                </a:solidFill>
                <a:latin typeface="Century Gothic"/>
                <a:cs typeface="Century Gothic"/>
              </a:rPr>
              <a:t>προγράμματα</a:t>
            </a:r>
            <a:r>
              <a:rPr sz="2000" spc="-20" dirty="0">
                <a:solidFill>
                  <a:srgbClr val="404040"/>
                </a:solidFill>
                <a:latin typeface="Century Gothic"/>
                <a:cs typeface="Century Gothic"/>
              </a:rPr>
              <a:t> </a:t>
            </a:r>
            <a:r>
              <a:rPr sz="2000" dirty="0">
                <a:solidFill>
                  <a:srgbClr val="404040"/>
                </a:solidFill>
                <a:latin typeface="Century Gothic"/>
                <a:cs typeface="Century Gothic"/>
              </a:rPr>
              <a:t>της	</a:t>
            </a:r>
            <a:r>
              <a:rPr sz="2000" spc="-5" dirty="0">
                <a:solidFill>
                  <a:srgbClr val="404040"/>
                </a:solidFill>
                <a:latin typeface="Century Gothic"/>
                <a:cs typeface="Century Gothic"/>
              </a:rPr>
              <a:t>ΕΕ </a:t>
            </a:r>
            <a:r>
              <a:rPr sz="2000" dirty="0">
                <a:solidFill>
                  <a:srgbClr val="404040"/>
                </a:solidFill>
                <a:latin typeface="Century Gothic"/>
                <a:cs typeface="Century Gothic"/>
              </a:rPr>
              <a:t>όπως</a:t>
            </a:r>
            <a:r>
              <a:rPr sz="2000" spc="-95" dirty="0">
                <a:solidFill>
                  <a:srgbClr val="404040"/>
                </a:solidFill>
                <a:latin typeface="Century Gothic"/>
                <a:cs typeface="Century Gothic"/>
              </a:rPr>
              <a:t> </a:t>
            </a:r>
            <a:r>
              <a:rPr sz="2000" dirty="0">
                <a:solidFill>
                  <a:srgbClr val="404040"/>
                </a:solidFill>
                <a:latin typeface="Century Gothic"/>
                <a:cs typeface="Century Gothic"/>
              </a:rPr>
              <a:t>οι  Εθνικές Υπηρεσίες</a:t>
            </a:r>
            <a:r>
              <a:rPr sz="2000" spc="-45" dirty="0">
                <a:solidFill>
                  <a:srgbClr val="404040"/>
                </a:solidFill>
                <a:latin typeface="Century Gothic"/>
                <a:cs typeface="Century Gothic"/>
              </a:rPr>
              <a:t> </a:t>
            </a:r>
            <a:r>
              <a:rPr sz="2000" spc="-5" dirty="0">
                <a:solidFill>
                  <a:srgbClr val="404040"/>
                </a:solidFill>
                <a:latin typeface="Century Gothic"/>
                <a:cs typeface="Century Gothic"/>
              </a:rPr>
              <a:t>(προκειμένου</a:t>
            </a:r>
            <a:r>
              <a:rPr sz="2000" spc="10" dirty="0">
                <a:solidFill>
                  <a:srgbClr val="404040"/>
                </a:solidFill>
                <a:latin typeface="Century Gothic"/>
                <a:cs typeface="Century Gothic"/>
              </a:rPr>
              <a:t>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αποφευχθεί </a:t>
            </a:r>
            <a:r>
              <a:rPr sz="2000" dirty="0">
                <a:solidFill>
                  <a:srgbClr val="404040"/>
                </a:solidFill>
                <a:latin typeface="Century Gothic"/>
                <a:cs typeface="Century Gothic"/>
              </a:rPr>
              <a:t>πιθανή  σύγκρουση συμφερόντων ή και διπλή</a:t>
            </a:r>
            <a:r>
              <a:rPr sz="2000" spc="-105" dirty="0">
                <a:solidFill>
                  <a:srgbClr val="404040"/>
                </a:solidFill>
                <a:latin typeface="Century Gothic"/>
                <a:cs typeface="Century Gothic"/>
              </a:rPr>
              <a:t> </a:t>
            </a:r>
            <a:r>
              <a:rPr sz="2000" dirty="0">
                <a:solidFill>
                  <a:srgbClr val="404040"/>
                </a:solidFill>
                <a:latin typeface="Century Gothic"/>
                <a:cs typeface="Century Gothic"/>
              </a:rPr>
              <a:t>χρηματοδότηση).</a:t>
            </a:r>
            <a:endParaRPr sz="2000">
              <a:latin typeface="Century Gothic"/>
              <a:cs typeface="Century Gothic"/>
            </a:endParaRPr>
          </a:p>
        </p:txBody>
      </p:sp>
    </p:spTree>
    <p:extLst>
      <p:ext uri="{BB962C8B-B14F-4D97-AF65-F5344CB8AC3E}">
        <p14:creationId xmlns:p14="http://schemas.microsoft.com/office/powerpoint/2010/main" val="209069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475" y="457200"/>
            <a:ext cx="8185545" cy="873957"/>
          </a:xfrm>
          <a:prstGeom prst="rect">
            <a:avLst/>
          </a:prstGeom>
        </p:spPr>
        <p:txBody>
          <a:bodyPr vert="horz" wrap="square" lIns="0" tIns="12065" rIns="0" bIns="0" rtlCol="0">
            <a:spAutoFit/>
          </a:bodyPr>
          <a:lstStyle/>
          <a:p>
            <a:pPr marL="12700" algn="ctr">
              <a:lnSpc>
                <a:spcPct val="100000"/>
              </a:lnSpc>
              <a:spcBef>
                <a:spcPts val="95"/>
              </a:spcBef>
            </a:pPr>
            <a:r>
              <a:rPr spc="-10" dirty="0" err="1">
                <a:solidFill>
                  <a:srgbClr val="7FCDAF"/>
                </a:solidFill>
              </a:rPr>
              <a:t>Κινητικότητ</a:t>
            </a:r>
            <a:r>
              <a:rPr spc="-10" dirty="0">
                <a:solidFill>
                  <a:srgbClr val="7FCDAF"/>
                </a:solidFill>
              </a:rPr>
              <a:t>α </a:t>
            </a:r>
            <a:r>
              <a:rPr spc="-10" dirty="0" smtClean="0">
                <a:solidFill>
                  <a:srgbClr val="7FCDAF"/>
                </a:solidFill>
              </a:rPr>
              <a:t>Προσωπικού</a:t>
            </a:r>
            <a:r>
              <a:rPr lang="el-GR" spc="-10" dirty="0" smtClean="0">
                <a:solidFill>
                  <a:srgbClr val="7FCDAF"/>
                </a:solidFill>
              </a:rPr>
              <a:t/>
            </a:r>
            <a:br>
              <a:rPr lang="el-GR" spc="-10" dirty="0" smtClean="0">
                <a:solidFill>
                  <a:srgbClr val="7FCDAF"/>
                </a:solidFill>
              </a:rPr>
            </a:br>
            <a:r>
              <a:rPr lang="el-GR" spc="-10" dirty="0" smtClean="0">
                <a:solidFill>
                  <a:srgbClr val="7FCDAF"/>
                </a:solidFill>
              </a:rPr>
              <a:t>Ελάχιστες </a:t>
            </a:r>
            <a:r>
              <a:rPr lang="el-GR" spc="-10" dirty="0">
                <a:solidFill>
                  <a:srgbClr val="7FCDAF"/>
                </a:solidFill>
              </a:rPr>
              <a:t>απαιτήσεις </a:t>
            </a:r>
            <a:endParaRPr spc="-10" dirty="0">
              <a:solidFill>
                <a:srgbClr val="7FCDAF"/>
              </a:solidFill>
            </a:endParaRPr>
          </a:p>
        </p:txBody>
      </p:sp>
      <p:sp>
        <p:nvSpPr>
          <p:cNvPr id="3" name="object 3"/>
          <p:cNvSpPr txBox="1"/>
          <p:nvPr/>
        </p:nvSpPr>
        <p:spPr>
          <a:xfrm>
            <a:off x="304800" y="1447800"/>
            <a:ext cx="8006080" cy="4092402"/>
          </a:xfrm>
          <a:prstGeom prst="rect">
            <a:avLst/>
          </a:prstGeom>
        </p:spPr>
        <p:txBody>
          <a:bodyPr vert="horz" wrap="square" lIns="0" tIns="30480" rIns="0" bIns="0" rtlCol="0">
            <a:spAutoFit/>
          </a:bodyPr>
          <a:lstStyle/>
          <a:p>
            <a:pPr marL="367665" marR="11430" indent="-343535">
              <a:lnSpc>
                <a:spcPts val="2700"/>
              </a:lnSpc>
              <a:spcBef>
                <a:spcPts val="240"/>
              </a:spcBef>
              <a:buFont typeface="Arial"/>
              <a:buChar char="•"/>
              <a:tabLst>
                <a:tab pos="367665" algn="l"/>
                <a:tab pos="368300" algn="l"/>
                <a:tab pos="2336800" algn="l"/>
              </a:tabLst>
            </a:pPr>
            <a:r>
              <a:rPr sz="2000" dirty="0">
                <a:solidFill>
                  <a:srgbClr val="404040"/>
                </a:solidFill>
                <a:latin typeface="Century Gothic"/>
                <a:cs typeface="Century Gothic"/>
              </a:rPr>
              <a:t>Απαιτείται </a:t>
            </a:r>
            <a:r>
              <a:rPr sz="2000" spc="-5" dirty="0">
                <a:solidFill>
                  <a:srgbClr val="404040"/>
                </a:solidFill>
                <a:latin typeface="Century Gothic"/>
                <a:cs typeface="Century Gothic"/>
              </a:rPr>
              <a:t>υπογεγραμμένη</a:t>
            </a:r>
            <a:r>
              <a:rPr sz="2000" spc="-5"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hlinkClick r:id="rId3"/>
              </a:rPr>
              <a:t>Διμερής συμφωνία</a:t>
            </a:r>
            <a:r>
              <a:rPr sz="2000" dirty="0">
                <a:solidFill>
                  <a:srgbClr val="0000FF"/>
                </a:solidFill>
                <a:latin typeface="Century Gothic"/>
                <a:cs typeface="Century Gothic"/>
                <a:hlinkClick r:id="rId3"/>
              </a:rPr>
              <a:t> </a:t>
            </a:r>
            <a:r>
              <a:rPr sz="2000" dirty="0">
                <a:solidFill>
                  <a:srgbClr val="404040"/>
                </a:solidFill>
                <a:latin typeface="Century Gothic"/>
                <a:cs typeface="Century Gothic"/>
              </a:rPr>
              <a:t>πριν</a:t>
            </a:r>
            <a:r>
              <a:rPr sz="2000" spc="-95" dirty="0">
                <a:solidFill>
                  <a:srgbClr val="404040"/>
                </a:solidFill>
                <a:latin typeface="Century Gothic"/>
                <a:cs typeface="Century Gothic"/>
              </a:rPr>
              <a:t> </a:t>
            </a:r>
            <a:r>
              <a:rPr sz="2000" dirty="0">
                <a:solidFill>
                  <a:srgbClr val="404040"/>
                </a:solidFill>
                <a:latin typeface="Century Gothic"/>
                <a:cs typeface="Century Gothic"/>
              </a:rPr>
              <a:t>την  </a:t>
            </a:r>
            <a:r>
              <a:rPr sz="2000" spc="-5" dirty="0">
                <a:solidFill>
                  <a:srgbClr val="404040"/>
                </a:solidFill>
                <a:latin typeface="Century Gothic"/>
                <a:cs typeface="Century Gothic"/>
              </a:rPr>
              <a:t>	</a:t>
            </a:r>
            <a:r>
              <a:rPr sz="2000" dirty="0" smtClean="0">
                <a:solidFill>
                  <a:srgbClr val="404040"/>
                </a:solidFill>
                <a:latin typeface="Century Gothic"/>
                <a:cs typeface="Century Gothic"/>
              </a:rPr>
              <a:t>κινητικότητα</a:t>
            </a:r>
            <a:r>
              <a:rPr lang="el-GR" sz="2000" dirty="0" smtClean="0">
                <a:solidFill>
                  <a:srgbClr val="404040"/>
                </a:solidFill>
                <a:latin typeface="Century Gothic"/>
                <a:cs typeface="Century Gothic"/>
              </a:rPr>
              <a:t> για διδασκαλία ( </a:t>
            </a:r>
            <a:r>
              <a:rPr lang="en-GB" sz="2000" dirty="0" smtClean="0">
                <a:solidFill>
                  <a:srgbClr val="404040"/>
                </a:solidFill>
                <a:latin typeface="Century Gothic"/>
                <a:cs typeface="Century Gothic"/>
              </a:rPr>
              <a:t>STA) </a:t>
            </a:r>
            <a:endParaRPr sz="2000" dirty="0">
              <a:latin typeface="Century Gothic"/>
              <a:cs typeface="Century Gothic"/>
            </a:endParaRPr>
          </a:p>
          <a:p>
            <a:pPr marL="355600" marR="428625" indent="-343535">
              <a:lnSpc>
                <a:spcPct val="80100"/>
              </a:lnSpc>
              <a:spcBef>
                <a:spcPts val="470"/>
              </a:spcBef>
              <a:buFont typeface="Arial"/>
              <a:buChar char="•"/>
              <a:tabLst>
                <a:tab pos="355600" algn="l"/>
                <a:tab pos="356235" algn="l"/>
                <a:tab pos="954405" algn="l"/>
              </a:tabLst>
            </a:pPr>
            <a:r>
              <a:rPr sz="2000" spc="-5" dirty="0">
                <a:solidFill>
                  <a:srgbClr val="404040"/>
                </a:solidFill>
                <a:latin typeface="Century Gothic"/>
                <a:cs typeface="Century Gothic"/>
              </a:rPr>
              <a:t>Στην περίπτωση </a:t>
            </a:r>
            <a:r>
              <a:rPr sz="2000" dirty="0">
                <a:solidFill>
                  <a:srgbClr val="404040"/>
                </a:solidFill>
                <a:latin typeface="Century Gothic"/>
                <a:cs typeface="Century Gothic"/>
              </a:rPr>
              <a:t>προσκεκλημένου </a:t>
            </a:r>
            <a:r>
              <a:rPr sz="2000" spc="-5" dirty="0">
                <a:solidFill>
                  <a:srgbClr val="404040"/>
                </a:solidFill>
                <a:latin typeface="Century Gothic"/>
                <a:cs typeface="Century Gothic"/>
              </a:rPr>
              <a:t>προσωπικού από  </a:t>
            </a:r>
            <a:r>
              <a:rPr sz="2000" dirty="0">
                <a:solidFill>
                  <a:srgbClr val="404040"/>
                </a:solidFill>
                <a:latin typeface="Century Gothic"/>
                <a:cs typeface="Century Gothic"/>
              </a:rPr>
              <a:t>μια	επιχείρηση/Invited </a:t>
            </a:r>
            <a:r>
              <a:rPr sz="2000" spc="-5" dirty="0">
                <a:solidFill>
                  <a:srgbClr val="404040"/>
                </a:solidFill>
                <a:latin typeface="Century Gothic"/>
                <a:cs typeface="Century Gothic"/>
              </a:rPr>
              <a:t>Staff </a:t>
            </a:r>
            <a:r>
              <a:rPr sz="2000" dirty="0">
                <a:solidFill>
                  <a:srgbClr val="404040"/>
                </a:solidFill>
                <a:latin typeface="Century Gothic"/>
                <a:cs typeface="Century Gothic"/>
              </a:rPr>
              <a:t>η </a:t>
            </a:r>
            <a:r>
              <a:rPr sz="2000" spc="-5" dirty="0">
                <a:solidFill>
                  <a:srgbClr val="404040"/>
                </a:solidFill>
                <a:latin typeface="Century Gothic"/>
                <a:cs typeface="Century Gothic"/>
              </a:rPr>
              <a:t>κινητικότητα  καταγράφεται </a:t>
            </a:r>
            <a:r>
              <a:rPr sz="2000" spc="5" dirty="0">
                <a:solidFill>
                  <a:srgbClr val="404040"/>
                </a:solidFill>
                <a:latin typeface="Century Gothic"/>
                <a:cs typeface="Century Gothic"/>
              </a:rPr>
              <a:t>ως </a:t>
            </a:r>
            <a:r>
              <a:rPr sz="2000" dirty="0">
                <a:solidFill>
                  <a:srgbClr val="404040"/>
                </a:solidFill>
                <a:latin typeface="Century Gothic"/>
                <a:cs typeface="Century Gothic"/>
              </a:rPr>
              <a:t>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a:t>
            </a:r>
            <a:r>
              <a:rPr sz="2000" spc="-55" dirty="0">
                <a:solidFill>
                  <a:srgbClr val="404040"/>
                </a:solidFill>
                <a:latin typeface="Century Gothic"/>
                <a:cs typeface="Century Gothic"/>
              </a:rPr>
              <a:t> </a:t>
            </a:r>
            <a:r>
              <a:rPr sz="2000" spc="-10" dirty="0">
                <a:solidFill>
                  <a:srgbClr val="404040"/>
                </a:solidFill>
                <a:latin typeface="Century Gothic"/>
                <a:cs typeface="Century Gothic"/>
              </a:rPr>
              <a:t>(STA)</a:t>
            </a:r>
            <a:endParaRPr sz="2000" dirty="0">
              <a:latin typeface="Century Gothic"/>
              <a:cs typeface="Century Gothic"/>
            </a:endParaRPr>
          </a:p>
          <a:p>
            <a:pPr marL="355600" marR="5080" indent="-343535">
              <a:lnSpc>
                <a:spcPct val="80000"/>
              </a:lnSpc>
              <a:spcBef>
                <a:spcPts val="555"/>
              </a:spcBef>
              <a:buFont typeface="Arial"/>
              <a:buChar char="•"/>
              <a:tabLst>
                <a:tab pos="355600" algn="l"/>
                <a:tab pos="356235" algn="l"/>
                <a:tab pos="2296160" algn="l"/>
                <a:tab pos="3517900" algn="l"/>
              </a:tabLst>
            </a:pPr>
            <a:r>
              <a:rPr sz="2000" dirty="0">
                <a:solidFill>
                  <a:srgbClr val="404040"/>
                </a:solidFill>
                <a:latin typeface="Century Gothic"/>
                <a:cs typeface="Century Gothic"/>
              </a:rPr>
              <a:t>Η κινητικότητα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διδασκαλία </a:t>
            </a:r>
            <a:r>
              <a:rPr sz="2000" spc="-5" dirty="0">
                <a:solidFill>
                  <a:srgbClr val="404040"/>
                </a:solidFill>
                <a:latin typeface="Century Gothic"/>
                <a:cs typeface="Century Gothic"/>
              </a:rPr>
              <a:t>καλύπτει </a:t>
            </a:r>
            <a:r>
              <a:rPr sz="2000" dirty="0">
                <a:solidFill>
                  <a:srgbClr val="404040"/>
                </a:solidFill>
                <a:latin typeface="Century Gothic"/>
                <a:cs typeface="Century Gothic"/>
              </a:rPr>
              <a:t>8 ώρες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εβδομάδα και </a:t>
            </a:r>
            <a:r>
              <a:rPr sz="2000" spc="-5" dirty="0">
                <a:solidFill>
                  <a:srgbClr val="404040"/>
                </a:solidFill>
                <a:latin typeface="Century Gothic"/>
                <a:cs typeface="Century Gothic"/>
              </a:rPr>
              <a:t>ανά </a:t>
            </a:r>
            <a:r>
              <a:rPr sz="2000" dirty="0">
                <a:solidFill>
                  <a:srgbClr val="404040"/>
                </a:solidFill>
                <a:latin typeface="Century Gothic"/>
                <a:cs typeface="Century Gothic"/>
              </a:rPr>
              <a:t>κινητικότητα. </a:t>
            </a:r>
            <a:r>
              <a:rPr sz="1600" i="1" spc="-5" dirty="0">
                <a:solidFill>
                  <a:srgbClr val="404040"/>
                </a:solidFill>
                <a:latin typeface="Century Gothic"/>
                <a:cs typeface="Century Gothic"/>
              </a:rPr>
              <a:t>Σε π</a:t>
            </a:r>
            <a:r>
              <a:rPr sz="1600" i="1" spc="-5" dirty="0" err="1">
                <a:solidFill>
                  <a:srgbClr val="404040"/>
                </a:solidFill>
                <a:latin typeface="Century Gothic"/>
                <a:cs typeface="Century Gothic"/>
              </a:rPr>
              <a:t>ερί</a:t>
            </a:r>
            <a:r>
              <a:rPr sz="1600" i="1" spc="-5" dirty="0">
                <a:solidFill>
                  <a:srgbClr val="404040"/>
                </a:solidFill>
                <a:latin typeface="Century Gothic"/>
                <a:cs typeface="Century Gothic"/>
              </a:rPr>
              <a:t>πτωση  </a:t>
            </a:r>
            <a:r>
              <a:rPr sz="1600" i="1" spc="-5" dirty="0" smtClean="0">
                <a:solidFill>
                  <a:srgbClr val="404040"/>
                </a:solidFill>
                <a:latin typeface="Century Gothic"/>
                <a:cs typeface="Century Gothic"/>
              </a:rPr>
              <a:t>μεγαλύτερης</a:t>
            </a:r>
            <a:r>
              <a:rPr lang="en-GB" sz="1600" i="1" spc="-5" dirty="0" smtClean="0">
                <a:solidFill>
                  <a:srgbClr val="404040"/>
                </a:solidFill>
                <a:latin typeface="Century Gothic"/>
                <a:cs typeface="Century Gothic"/>
              </a:rPr>
              <a:t> </a:t>
            </a:r>
            <a:r>
              <a:rPr sz="1600" i="1" spc="-5" dirty="0" err="1" smtClean="0">
                <a:solidFill>
                  <a:srgbClr val="404040"/>
                </a:solidFill>
                <a:latin typeface="Century Gothic"/>
                <a:cs typeface="Century Gothic"/>
              </a:rPr>
              <a:t>διάρκει</a:t>
            </a:r>
            <a:r>
              <a:rPr sz="1600" i="1" spc="-5" dirty="0" smtClean="0">
                <a:solidFill>
                  <a:srgbClr val="404040"/>
                </a:solidFill>
                <a:latin typeface="Century Gothic"/>
                <a:cs typeface="Century Gothic"/>
              </a:rPr>
              <a:t>ας </a:t>
            </a:r>
            <a:r>
              <a:rPr sz="1600" i="1" dirty="0">
                <a:solidFill>
                  <a:srgbClr val="404040"/>
                </a:solidFill>
                <a:latin typeface="Century Gothic"/>
                <a:cs typeface="Century Gothic"/>
              </a:rPr>
              <a:t>κινητικότητας, η </a:t>
            </a:r>
            <a:r>
              <a:rPr sz="1600" i="1" spc="-5" dirty="0">
                <a:solidFill>
                  <a:srgbClr val="404040"/>
                </a:solidFill>
                <a:latin typeface="Century Gothic"/>
                <a:cs typeface="Century Gothic"/>
              </a:rPr>
              <a:t>αύξηση γίνεται  </a:t>
            </a:r>
            <a:r>
              <a:rPr sz="1600" i="1" dirty="0">
                <a:solidFill>
                  <a:srgbClr val="404040"/>
                </a:solidFill>
                <a:latin typeface="Century Gothic"/>
                <a:cs typeface="Century Gothic"/>
              </a:rPr>
              <a:t>ποσοστιαία </a:t>
            </a:r>
            <a:r>
              <a:rPr sz="1600" i="1" spc="-5" dirty="0">
                <a:solidFill>
                  <a:srgbClr val="404040"/>
                </a:solidFill>
                <a:latin typeface="Century Gothic"/>
                <a:cs typeface="Century Gothic"/>
              </a:rPr>
              <a:t>(</a:t>
            </a:r>
            <a:r>
              <a:rPr sz="1600" i="1" spc="-5" dirty="0" smtClean="0">
                <a:solidFill>
                  <a:srgbClr val="404040"/>
                </a:solidFill>
                <a:latin typeface="Century Gothic"/>
                <a:cs typeface="Century Gothic"/>
              </a:rPr>
              <a:t>αριθμός</a:t>
            </a:r>
            <a:r>
              <a:rPr sz="1600" i="1" dirty="0" smtClean="0">
                <a:solidFill>
                  <a:srgbClr val="404040"/>
                </a:solidFill>
                <a:latin typeface="Century Gothic"/>
                <a:cs typeface="Century Gothic"/>
              </a:rPr>
              <a:t>ωρών </a:t>
            </a:r>
            <a:r>
              <a:rPr sz="1600" i="1" dirty="0">
                <a:solidFill>
                  <a:srgbClr val="404040"/>
                </a:solidFill>
                <a:latin typeface="Century Gothic"/>
                <a:cs typeface="Century Gothic"/>
              </a:rPr>
              <a:t>διδασκαλίας </a:t>
            </a:r>
            <a:r>
              <a:rPr sz="1600" i="1" spc="-5" dirty="0">
                <a:solidFill>
                  <a:srgbClr val="404040"/>
                </a:solidFill>
                <a:latin typeface="Century Gothic"/>
                <a:cs typeface="Century Gothic"/>
              </a:rPr>
              <a:t>8/5</a:t>
            </a:r>
            <a:r>
              <a:rPr sz="1600" i="1" spc="-100" dirty="0">
                <a:solidFill>
                  <a:srgbClr val="404040"/>
                </a:solidFill>
                <a:latin typeface="Century Gothic"/>
                <a:cs typeface="Century Gothic"/>
              </a:rPr>
              <a:t> </a:t>
            </a:r>
            <a:r>
              <a:rPr sz="1600" i="1" dirty="0">
                <a:solidFill>
                  <a:srgbClr val="404040"/>
                </a:solidFill>
                <a:latin typeface="Century Gothic"/>
                <a:cs typeface="Century Gothic"/>
              </a:rPr>
              <a:t>αριθμός  ημερών σε μια εβδομάδα = </a:t>
            </a:r>
            <a:r>
              <a:rPr sz="1600" i="1" spc="-10" dirty="0">
                <a:solidFill>
                  <a:srgbClr val="404040"/>
                </a:solidFill>
                <a:latin typeface="Century Gothic"/>
                <a:cs typeface="Century Gothic"/>
              </a:rPr>
              <a:t>1,6 </a:t>
            </a:r>
            <a:r>
              <a:rPr sz="1600" i="1" dirty="0">
                <a:solidFill>
                  <a:srgbClr val="404040"/>
                </a:solidFill>
                <a:latin typeface="Century Gothic"/>
                <a:cs typeface="Century Gothic"/>
              </a:rPr>
              <a:t>ώρες διδασκαλίας </a:t>
            </a:r>
            <a:r>
              <a:rPr sz="1600" i="1" spc="-5" dirty="0">
                <a:solidFill>
                  <a:srgbClr val="404040"/>
                </a:solidFill>
                <a:latin typeface="Century Gothic"/>
                <a:cs typeface="Century Gothic"/>
              </a:rPr>
              <a:t>ανά  </a:t>
            </a:r>
            <a:r>
              <a:rPr sz="1600" i="1" dirty="0">
                <a:solidFill>
                  <a:srgbClr val="404040"/>
                </a:solidFill>
                <a:latin typeface="Century Gothic"/>
                <a:cs typeface="Century Gothic"/>
              </a:rPr>
              <a:t>ημέρα)</a:t>
            </a:r>
            <a:endParaRPr sz="1600" i="1" dirty="0">
              <a:latin typeface="Century Gothic"/>
              <a:cs typeface="Century Gothic"/>
            </a:endParaRPr>
          </a:p>
          <a:p>
            <a:pPr marL="355600" marR="170180" indent="-343535">
              <a:lnSpc>
                <a:spcPts val="2210"/>
              </a:lnSpc>
              <a:spcBef>
                <a:spcPts val="535"/>
              </a:spcBef>
              <a:buFont typeface="Arial"/>
              <a:buChar char="•"/>
              <a:tabLst>
                <a:tab pos="355600" algn="l"/>
                <a:tab pos="356235" algn="l"/>
              </a:tabLst>
            </a:pPr>
            <a:r>
              <a:rPr lang="en-GB" sz="2000" dirty="0" smtClean="0">
                <a:solidFill>
                  <a:srgbClr val="FF0000"/>
                </a:solidFill>
                <a:latin typeface="Century Gothic"/>
                <a:cs typeface="Century Gothic"/>
              </a:rPr>
              <a:t>!</a:t>
            </a:r>
            <a:r>
              <a:rPr lang="el-GR" sz="2000" dirty="0" smtClean="0">
                <a:solidFill>
                  <a:schemeClr val="accent5">
                    <a:lumMod val="75000"/>
                  </a:schemeClr>
                </a:solidFill>
                <a:latin typeface="Century Gothic"/>
                <a:cs typeface="Century Gothic"/>
              </a:rPr>
              <a:t>Τα ποσά επιχορήγησης προσωπικού </a:t>
            </a:r>
            <a:r>
              <a:rPr lang="el-GR" sz="2000" dirty="0" smtClean="0">
                <a:solidFill>
                  <a:schemeClr val="accent5">
                    <a:lumMod val="75000"/>
                  </a:schemeClr>
                </a:solidFill>
                <a:latin typeface="Century Gothic"/>
                <a:cs typeface="Century Gothic"/>
              </a:rPr>
              <a:t>θα πρέπει να </a:t>
            </a:r>
            <a:r>
              <a:rPr lang="el-GR" sz="2000" u="sng" dirty="0" smtClean="0">
                <a:solidFill>
                  <a:schemeClr val="accent5">
                    <a:lumMod val="75000"/>
                  </a:schemeClr>
                </a:solidFill>
                <a:latin typeface="Century Gothic"/>
                <a:cs typeface="Century Gothic"/>
              </a:rPr>
              <a:t>ανακοινώνονται </a:t>
            </a:r>
            <a:r>
              <a:rPr lang="el-GR" sz="2000" u="sng" dirty="0">
                <a:solidFill>
                  <a:schemeClr val="accent5">
                    <a:lumMod val="75000"/>
                  </a:schemeClr>
                </a:solidFill>
                <a:latin typeface="Century Gothic"/>
                <a:cs typeface="Century Gothic"/>
              </a:rPr>
              <a:t>στην ιστοσελίδα του ιδρύματος </a:t>
            </a:r>
            <a:r>
              <a:rPr lang="el-GR" sz="2000" u="sng" dirty="0" smtClean="0">
                <a:solidFill>
                  <a:schemeClr val="accent5">
                    <a:lumMod val="75000"/>
                  </a:schemeClr>
                </a:solidFill>
                <a:latin typeface="Century Gothic"/>
                <a:cs typeface="Century Gothic"/>
              </a:rPr>
              <a:t>και </a:t>
            </a:r>
            <a:r>
              <a:rPr lang="el-GR" sz="2000" dirty="0" smtClean="0">
                <a:solidFill>
                  <a:schemeClr val="accent5">
                    <a:lumMod val="75000"/>
                  </a:schemeClr>
                </a:solidFill>
                <a:latin typeface="Century Gothic"/>
                <a:cs typeface="Century Gothic"/>
              </a:rPr>
              <a:t>να </a:t>
            </a:r>
            <a:r>
              <a:rPr lang="el-GR" sz="2000" dirty="0" smtClean="0">
                <a:solidFill>
                  <a:schemeClr val="accent5">
                    <a:lumMod val="75000"/>
                  </a:schemeClr>
                </a:solidFill>
                <a:latin typeface="Century Gothic"/>
                <a:cs typeface="Century Gothic"/>
              </a:rPr>
              <a:t>καθορίζονται από </a:t>
            </a:r>
            <a:r>
              <a:rPr lang="el-GR" sz="2000" dirty="0">
                <a:solidFill>
                  <a:schemeClr val="accent5">
                    <a:lumMod val="75000"/>
                  </a:schemeClr>
                </a:solidFill>
                <a:latin typeface="Century Gothic"/>
                <a:cs typeface="Century Gothic"/>
              </a:rPr>
              <a:t>την αρχή του  </a:t>
            </a:r>
            <a:r>
              <a:rPr lang="el-GR" sz="2000" dirty="0" smtClean="0">
                <a:solidFill>
                  <a:schemeClr val="accent5">
                    <a:lumMod val="75000"/>
                  </a:schemeClr>
                </a:solidFill>
                <a:latin typeface="Century Gothic"/>
                <a:cs typeface="Century Gothic"/>
              </a:rPr>
              <a:t>Σχεδίου</a:t>
            </a:r>
          </a:p>
          <a:p>
            <a:pPr marL="355600" marR="170180" indent="-343535">
              <a:lnSpc>
                <a:spcPts val="2210"/>
              </a:lnSpc>
              <a:spcBef>
                <a:spcPts val="535"/>
              </a:spcBef>
              <a:buFont typeface="Arial"/>
              <a:buChar char="•"/>
              <a:tabLst>
                <a:tab pos="355600" algn="l"/>
                <a:tab pos="356235" algn="l"/>
              </a:tabLst>
            </a:pPr>
            <a:r>
              <a:rPr lang="el-GR" sz="2000" dirty="0" smtClean="0">
                <a:solidFill>
                  <a:srgbClr val="FF0000"/>
                </a:solidFill>
                <a:latin typeface="Century Gothic"/>
                <a:cs typeface="Century Gothic"/>
              </a:rPr>
              <a:t>!</a:t>
            </a:r>
            <a:r>
              <a:rPr lang="el-GR" sz="2000" u="sng" dirty="0" smtClean="0">
                <a:solidFill>
                  <a:srgbClr val="FF0000"/>
                </a:solidFill>
                <a:latin typeface="Century Gothic"/>
                <a:cs typeface="Century Gothic"/>
              </a:rPr>
              <a:t>Τα </a:t>
            </a:r>
            <a:r>
              <a:rPr lang="el-GR" sz="2000" u="sng" dirty="0">
                <a:solidFill>
                  <a:srgbClr val="FF0000"/>
                </a:solidFill>
                <a:latin typeface="Century Gothic"/>
                <a:cs typeface="Century Gothic"/>
              </a:rPr>
              <a:t>Συνέδρια δεν είναι επιλέξιμες δραστηριότητες  κατάρτισης </a:t>
            </a:r>
          </a:p>
          <a:p>
            <a:pPr marL="355600" marR="170180" indent="-343535">
              <a:lnSpc>
                <a:spcPts val="2210"/>
              </a:lnSpc>
              <a:spcBef>
                <a:spcPts val="535"/>
              </a:spcBef>
              <a:buFont typeface="Arial"/>
              <a:buChar char="•"/>
              <a:tabLst>
                <a:tab pos="355600" algn="l"/>
                <a:tab pos="356235" algn="l"/>
              </a:tabLst>
            </a:pPr>
            <a:endParaRPr sz="2300" dirty="0">
              <a:latin typeface="Century Gothic"/>
              <a:cs typeface="Century Gothic"/>
            </a:endParaRPr>
          </a:p>
        </p:txBody>
      </p:sp>
    </p:spTree>
    <p:extLst>
      <p:ext uri="{BB962C8B-B14F-4D97-AF65-F5344CB8AC3E}">
        <p14:creationId xmlns:p14="http://schemas.microsoft.com/office/powerpoint/2010/main" val="302705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4773"/>
            <a:ext cx="7162800" cy="430887"/>
          </a:xfrm>
        </p:spPr>
        <p:txBody>
          <a:bodyPr/>
          <a:lstStyle/>
          <a:p>
            <a:pPr algn="ctr"/>
            <a:r>
              <a:rPr lang="el-GR" dirty="0" smtClean="0">
                <a:solidFill>
                  <a:srgbClr val="7FCDAF"/>
                </a:solidFill>
              </a:rPr>
              <a:t>Μεικτή Κινητικότητα</a:t>
            </a:r>
            <a:r>
              <a:rPr lang="en-GB" dirty="0" smtClean="0">
                <a:solidFill>
                  <a:srgbClr val="7FCDAF"/>
                </a:solidFill>
              </a:rPr>
              <a:t>- Blended Mobility</a:t>
            </a:r>
            <a:r>
              <a:rPr lang="el-GR" dirty="0" smtClean="0">
                <a:solidFill>
                  <a:srgbClr val="7FCDAF"/>
                </a:solidFill>
              </a:rPr>
              <a:t> 1/</a:t>
            </a:r>
            <a:r>
              <a:rPr lang="en-GB" dirty="0" smtClean="0">
                <a:solidFill>
                  <a:srgbClr val="7FCDAF"/>
                </a:solidFill>
              </a:rPr>
              <a:t>3</a:t>
            </a:r>
            <a:endParaRPr lang="en-GB" dirty="0">
              <a:solidFill>
                <a:srgbClr val="7FCDAF"/>
              </a:solidFill>
            </a:endParaRPr>
          </a:p>
        </p:txBody>
      </p:sp>
      <p:sp>
        <p:nvSpPr>
          <p:cNvPr id="3" name="Text Placeholder 2"/>
          <p:cNvSpPr>
            <a:spLocks noGrp="1"/>
          </p:cNvSpPr>
          <p:nvPr>
            <p:ph type="body" idx="1"/>
          </p:nvPr>
        </p:nvSpPr>
        <p:spPr>
          <a:xfrm>
            <a:off x="457200" y="1524000"/>
            <a:ext cx="8150859" cy="3693319"/>
          </a:xfrm>
        </p:spPr>
        <p:txBody>
          <a:bodyPr/>
          <a:lstStyle/>
          <a:p>
            <a:pPr marL="342900" indent="-342900" algn="just">
              <a:buFont typeface="Arial" panose="020B0604020202020204" pitchFamily="34" charset="0"/>
              <a:buChar char="•"/>
            </a:pPr>
            <a:r>
              <a:rPr lang="el-GR" sz="2000" dirty="0"/>
              <a:t>Οι </a:t>
            </a:r>
            <a:r>
              <a:rPr lang="el-GR" sz="2000" dirty="0" smtClean="0"/>
              <a:t>δραστηριότητες μεικτής μάθησης (</a:t>
            </a:r>
            <a:r>
              <a:rPr lang="en-GB" sz="2000" dirty="0" smtClean="0"/>
              <a:t>Blended Mobility) </a:t>
            </a:r>
            <a:r>
              <a:rPr lang="el-GR" sz="2000" dirty="0" smtClean="0"/>
              <a:t>αφορούν το συνδυασμό δραστηριοτήτων διαδικτυακής και </a:t>
            </a:r>
            <a:r>
              <a:rPr lang="el-GR" sz="2000" dirty="0"/>
              <a:t>φυσικής </a:t>
            </a:r>
            <a:r>
              <a:rPr lang="el-GR" sz="2000" dirty="0" smtClean="0"/>
              <a:t>μάθησης. </a:t>
            </a:r>
          </a:p>
          <a:p>
            <a:pPr marL="342900" indent="-342900" algn="just">
              <a:buFont typeface="Arial" panose="020B0604020202020204" pitchFamily="34" charset="0"/>
              <a:buChar char="•"/>
            </a:pPr>
            <a:endParaRPr lang="el-GR" sz="2000" dirty="0" smtClean="0"/>
          </a:p>
          <a:p>
            <a:pPr marL="342900" indent="-342900" algn="just">
              <a:buFont typeface="Arial" panose="020B0604020202020204" pitchFamily="34" charset="0"/>
              <a:buChar char="•"/>
            </a:pPr>
            <a:r>
              <a:rPr lang="el-GR" sz="2000" dirty="0" smtClean="0"/>
              <a:t>Το διαδικτυακό μέρος μπορεί να πραγματοποιηθεί πριν</a:t>
            </a:r>
            <a:r>
              <a:rPr lang="el-GR" sz="2000" dirty="0"/>
              <a:t>, κατά τη </a:t>
            </a:r>
            <a:r>
              <a:rPr lang="el-GR" sz="2000" dirty="0" smtClean="0"/>
              <a:t>διάρκεια ( </a:t>
            </a:r>
            <a:r>
              <a:rPr lang="en-GB" sz="2000" dirty="0" smtClean="0"/>
              <a:t>BIPs) </a:t>
            </a:r>
            <a:r>
              <a:rPr lang="el-GR" sz="2000" dirty="0" smtClean="0"/>
              <a:t> </a:t>
            </a:r>
            <a:r>
              <a:rPr lang="el-GR" sz="2000" dirty="0"/>
              <a:t>ή μετά τη φυσική </a:t>
            </a:r>
            <a:r>
              <a:rPr lang="el-GR" sz="2000" dirty="0" smtClean="0"/>
              <a:t>κινητικότητα.</a:t>
            </a:r>
          </a:p>
          <a:p>
            <a:pPr algn="just"/>
            <a:endParaRPr lang="el-GR" sz="2000" dirty="0" smtClean="0"/>
          </a:p>
          <a:p>
            <a:pPr marL="342900" indent="-342900" algn="just">
              <a:buFont typeface="Arial" panose="020B0604020202020204" pitchFamily="34" charset="0"/>
              <a:buChar char="•"/>
            </a:pPr>
            <a:r>
              <a:rPr lang="el-GR" sz="2000" dirty="0" smtClean="0"/>
              <a:t>Κατά </a:t>
            </a:r>
            <a:r>
              <a:rPr lang="el-GR" sz="2000" dirty="0"/>
              <a:t>κανόνα, κάθε κινητικότητα που ήταν προηγουμένως αποκλειστικά φυσική κινητικότητα, μπορεί τώρα να οργανωθεί </a:t>
            </a:r>
            <a:r>
              <a:rPr lang="el-GR" sz="2000" dirty="0" smtClean="0"/>
              <a:t>ως συνδυασμός </a:t>
            </a:r>
            <a:r>
              <a:rPr lang="el-GR" sz="2000" dirty="0"/>
              <a:t>φυσικής κινητικότητας στο </a:t>
            </a:r>
            <a:r>
              <a:rPr lang="el-GR" sz="2000" dirty="0" smtClean="0"/>
              <a:t>εξωτερικό</a:t>
            </a:r>
            <a:r>
              <a:rPr lang="en-GB" sz="2000" dirty="0"/>
              <a:t> </a:t>
            </a:r>
            <a:r>
              <a:rPr lang="el-GR" sz="2000" dirty="0" smtClean="0"/>
              <a:t>με μια περίοδο  διαδικτυακής μάθησης η οποία θα πραγματοποιείται είτε </a:t>
            </a:r>
            <a:r>
              <a:rPr lang="el-GR" sz="2000" dirty="0"/>
              <a:t>πριν είτε μετά </a:t>
            </a:r>
            <a:r>
              <a:rPr lang="el-GR" sz="2000" dirty="0" smtClean="0"/>
              <a:t>το φυσικό </a:t>
            </a:r>
            <a:r>
              <a:rPr lang="el-GR" sz="2000" dirty="0"/>
              <a:t>μέρος</a:t>
            </a:r>
            <a:r>
              <a:rPr lang="el-GR" sz="2000" dirty="0" smtClean="0"/>
              <a:t>.</a:t>
            </a:r>
            <a:endParaRPr lang="el-GR" sz="2000" dirty="0"/>
          </a:p>
        </p:txBody>
      </p:sp>
    </p:spTree>
    <p:extLst>
      <p:ext uri="{BB962C8B-B14F-4D97-AF65-F5344CB8AC3E}">
        <p14:creationId xmlns:p14="http://schemas.microsoft.com/office/powerpoint/2010/main" val="111226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smtClean="0">
                <a:solidFill>
                  <a:srgbClr val="7FCDAF"/>
                </a:solidFill>
              </a:rPr>
              <a:t>Μεικτή Κινητικότητα 2/</a:t>
            </a:r>
            <a:r>
              <a:rPr lang="en-GB" dirty="0" smtClean="0">
                <a:solidFill>
                  <a:srgbClr val="7FCDAF"/>
                </a:solidFill>
              </a:rPr>
              <a:t>3</a:t>
            </a:r>
            <a:endParaRPr lang="en-GB" dirty="0">
              <a:solidFill>
                <a:srgbClr val="7FCDAF"/>
              </a:solidFill>
            </a:endParaRPr>
          </a:p>
        </p:txBody>
      </p:sp>
      <p:sp>
        <p:nvSpPr>
          <p:cNvPr id="3" name="Text Placeholder 2"/>
          <p:cNvSpPr>
            <a:spLocks noGrp="1"/>
          </p:cNvSpPr>
          <p:nvPr>
            <p:ph type="body" idx="1"/>
          </p:nvPr>
        </p:nvSpPr>
        <p:spPr>
          <a:xfrm>
            <a:off x="304800" y="1219200"/>
            <a:ext cx="8686800" cy="4770537"/>
          </a:xfrm>
        </p:spPr>
        <p:txBody>
          <a:bodyPr/>
          <a:lstStyle/>
          <a:p>
            <a:pPr marL="342900" indent="-342900" algn="just">
              <a:buFont typeface="Arial" panose="020B0604020202020204" pitchFamily="34" charset="0"/>
              <a:buChar char="•"/>
            </a:pPr>
            <a:r>
              <a:rPr lang="el-GR" sz="2000" dirty="0" smtClean="0"/>
              <a:t>Η Μεικτή κινητικότητα αφορά φοιτητές/</a:t>
            </a:r>
            <a:r>
              <a:rPr lang="el-GR" sz="2000" dirty="0" err="1" smtClean="0"/>
              <a:t>τριες</a:t>
            </a:r>
            <a:r>
              <a:rPr lang="el-GR" sz="2000" dirty="0" smtClean="0"/>
              <a:t>, </a:t>
            </a:r>
            <a:r>
              <a:rPr lang="el-GR" sz="2000" dirty="0"/>
              <a:t>διδακτικό και διοικητικό προσωπικό </a:t>
            </a:r>
            <a:r>
              <a:rPr lang="el-GR" sz="2000" dirty="0" smtClean="0"/>
              <a:t>για ροές που αφορούν είτε κινητικότητα για σπουδές και πρακτική άσκηση είτε για διδασκαλία </a:t>
            </a:r>
            <a:r>
              <a:rPr lang="el-GR" sz="2000" dirty="0"/>
              <a:t>και </a:t>
            </a:r>
            <a:r>
              <a:rPr lang="el-GR" sz="2000" dirty="0" smtClean="0"/>
              <a:t>κατάρτιση.</a:t>
            </a:r>
            <a:endParaRPr lang="el-GR" sz="2000" dirty="0"/>
          </a:p>
          <a:p>
            <a:pPr marL="342900" indent="-342900" algn="just">
              <a:buFont typeface="Arial" panose="020B0604020202020204" pitchFamily="34" charset="0"/>
              <a:buChar char="•"/>
            </a:pPr>
            <a:r>
              <a:rPr lang="el-GR" sz="2000" b="1" dirty="0"/>
              <a:t>Στο πλαίσιο του νέου προγράμματος Erasmus+, υπάρχουν δύο τρόποι οργάνωσης της μεικτής κινητικότητας </a:t>
            </a:r>
            <a:r>
              <a:rPr lang="el-GR" sz="2000" b="1" dirty="0" smtClean="0"/>
              <a:t>για τα δικαιούχα ιδρύματα</a:t>
            </a:r>
            <a:r>
              <a:rPr lang="en-GB" sz="2000" b="1" dirty="0" smtClean="0"/>
              <a:t>:</a:t>
            </a:r>
          </a:p>
          <a:p>
            <a:pPr marL="342900" indent="-342900" algn="just">
              <a:buFont typeface="Arial" panose="020B0604020202020204" pitchFamily="34" charset="0"/>
              <a:buChar char="•"/>
            </a:pPr>
            <a:endParaRPr lang="el-GR" sz="2000" b="1" dirty="0"/>
          </a:p>
          <a:p>
            <a:pPr algn="just"/>
            <a:r>
              <a:rPr lang="el-GR" sz="2000" dirty="0" smtClean="0"/>
              <a:t>	</a:t>
            </a:r>
            <a:r>
              <a:rPr lang="el-GR" sz="1800" dirty="0" smtClean="0"/>
              <a:t>1</a:t>
            </a:r>
            <a:r>
              <a:rPr lang="el-GR" sz="1800" dirty="0"/>
              <a:t>. Αποστολή </a:t>
            </a:r>
            <a:r>
              <a:rPr lang="el-GR" sz="1800" dirty="0" smtClean="0"/>
              <a:t>δικαιούχου φοιτητή/</a:t>
            </a:r>
            <a:r>
              <a:rPr lang="el-GR" sz="1800" dirty="0" err="1" smtClean="0"/>
              <a:t>τριας</a:t>
            </a:r>
            <a:r>
              <a:rPr lang="el-GR" sz="1800" dirty="0" smtClean="0"/>
              <a:t> </a:t>
            </a:r>
            <a:r>
              <a:rPr lang="el-GR" sz="1800" dirty="0"/>
              <a:t>ή μέλους του προσωπικού σε </a:t>
            </a:r>
            <a:r>
              <a:rPr lang="el-GR" sz="1800" dirty="0" smtClean="0"/>
              <a:t>μεικτή </a:t>
            </a:r>
            <a:r>
              <a:rPr lang="el-GR" sz="1800" dirty="0"/>
              <a:t>κινητικότητα που οργανώνεται </a:t>
            </a:r>
            <a:r>
              <a:rPr lang="el-GR" sz="1800" dirty="0" smtClean="0"/>
              <a:t>όπως οποιαδήποτε </a:t>
            </a:r>
            <a:r>
              <a:rPr lang="el-GR" sz="1800" dirty="0"/>
              <a:t>παραδοσιακή κινητικότητα </a:t>
            </a:r>
            <a:r>
              <a:rPr lang="el-GR" sz="1800" dirty="0" smtClean="0"/>
              <a:t>φοιτητών/τριών</a:t>
            </a:r>
            <a:r>
              <a:rPr lang="en-GB" sz="1800" dirty="0" smtClean="0"/>
              <a:t> </a:t>
            </a:r>
            <a:r>
              <a:rPr lang="el-GR" sz="1800" dirty="0" smtClean="0"/>
              <a:t>ή προσωπικού, αλλά σε μεικτή μορφή.</a:t>
            </a:r>
          </a:p>
          <a:p>
            <a:pPr algn="just"/>
            <a:r>
              <a:rPr lang="el-GR" sz="1800" dirty="0" smtClean="0"/>
              <a:t>	</a:t>
            </a:r>
            <a:r>
              <a:rPr lang="el-GR" sz="1800" b="1" dirty="0" smtClean="0"/>
              <a:t>ή/και</a:t>
            </a:r>
            <a:endParaRPr lang="el-GR" sz="1800" b="1" dirty="0"/>
          </a:p>
          <a:p>
            <a:pPr algn="just"/>
            <a:r>
              <a:rPr lang="el-GR" sz="1800" dirty="0" smtClean="0"/>
              <a:t>	2</a:t>
            </a:r>
            <a:r>
              <a:rPr lang="el-GR" sz="1800" dirty="0"/>
              <a:t>. Οργάνωση </a:t>
            </a:r>
            <a:r>
              <a:rPr lang="el-GR" sz="1800" dirty="0" smtClean="0"/>
              <a:t>ενός μεικτού εντατικού προγράμματος </a:t>
            </a:r>
          </a:p>
          <a:p>
            <a:pPr algn="just"/>
            <a:r>
              <a:rPr lang="el-GR" sz="1800" b="1" dirty="0" smtClean="0"/>
              <a:t>(</a:t>
            </a:r>
            <a:r>
              <a:rPr lang="en-GB" sz="1800" b="1" dirty="0" smtClean="0"/>
              <a:t>Blended Intensive Program) </a:t>
            </a:r>
            <a:r>
              <a:rPr lang="el-GR" sz="1800" dirty="0" smtClean="0"/>
              <a:t>όπου</a:t>
            </a:r>
            <a:r>
              <a:rPr lang="en-GB" sz="1800" dirty="0" smtClean="0"/>
              <a:t> </a:t>
            </a:r>
            <a:r>
              <a:rPr lang="el-GR" sz="1800" dirty="0" smtClean="0"/>
              <a:t>ομάδες </a:t>
            </a:r>
            <a:r>
              <a:rPr lang="en-GB" sz="1800" dirty="0" smtClean="0"/>
              <a:t> </a:t>
            </a:r>
            <a:r>
              <a:rPr lang="el-GR" sz="1800" dirty="0" smtClean="0"/>
              <a:t>φοιτητών ή/και </a:t>
            </a:r>
            <a:r>
              <a:rPr lang="el-GR" sz="1800" dirty="0"/>
              <a:t>προσωπικού συμμετέχουν από κοινού σε μια </a:t>
            </a:r>
            <a:r>
              <a:rPr lang="el-GR" sz="1800" dirty="0" smtClean="0"/>
              <a:t>συνδυασμένη εμπειρία μάθησης </a:t>
            </a:r>
            <a:r>
              <a:rPr lang="el-GR" sz="1800" dirty="0"/>
              <a:t>και </a:t>
            </a:r>
            <a:r>
              <a:rPr lang="el-GR" sz="1800" dirty="0" smtClean="0"/>
              <a:t>κατάρτισης.</a:t>
            </a:r>
            <a:endParaRPr lang="el-GR" sz="1800" dirty="0"/>
          </a:p>
          <a:p>
            <a:pPr marL="342900" indent="-342900">
              <a:buFont typeface="Arial" panose="020B0604020202020204" pitchFamily="34" charset="0"/>
              <a:buChar char="•"/>
            </a:pPr>
            <a:endParaRPr lang="el-GR" dirty="0"/>
          </a:p>
        </p:txBody>
      </p:sp>
    </p:spTree>
    <p:extLst>
      <p:ext uri="{BB962C8B-B14F-4D97-AF65-F5344CB8AC3E}">
        <p14:creationId xmlns:p14="http://schemas.microsoft.com/office/powerpoint/2010/main" val="123068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21" y="604773"/>
            <a:ext cx="4219956" cy="430887"/>
          </a:xfrm>
        </p:spPr>
        <p:txBody>
          <a:bodyPr/>
          <a:lstStyle/>
          <a:p>
            <a:r>
              <a:rPr lang="el-GR" dirty="0" smtClean="0">
                <a:solidFill>
                  <a:srgbClr val="7FCDAF"/>
                </a:solidFill>
              </a:rPr>
              <a:t>Μεικτή Κινητικότητα </a:t>
            </a:r>
            <a:r>
              <a:rPr lang="en-GB" dirty="0" smtClean="0">
                <a:solidFill>
                  <a:srgbClr val="7FCDAF"/>
                </a:solidFill>
              </a:rPr>
              <a:t>3</a:t>
            </a:r>
            <a:r>
              <a:rPr lang="el-GR" dirty="0" smtClean="0">
                <a:solidFill>
                  <a:srgbClr val="7FCDAF"/>
                </a:solidFill>
              </a:rPr>
              <a:t>/</a:t>
            </a:r>
            <a:r>
              <a:rPr lang="en-GB" dirty="0" smtClean="0">
                <a:solidFill>
                  <a:srgbClr val="7FCDAF"/>
                </a:solidFill>
              </a:rPr>
              <a:t>3</a:t>
            </a:r>
            <a:endParaRPr lang="en-GB" dirty="0">
              <a:solidFill>
                <a:srgbClr val="7FCDAF"/>
              </a:solidFill>
            </a:endParaRPr>
          </a:p>
        </p:txBody>
      </p:sp>
      <p:sp>
        <p:nvSpPr>
          <p:cNvPr id="3" name="Text Placeholder 2"/>
          <p:cNvSpPr>
            <a:spLocks noGrp="1"/>
          </p:cNvSpPr>
          <p:nvPr>
            <p:ph type="body" idx="1"/>
          </p:nvPr>
        </p:nvSpPr>
        <p:spPr>
          <a:xfrm>
            <a:off x="228600" y="1227568"/>
            <a:ext cx="8839200" cy="4739759"/>
          </a:xfrm>
        </p:spPr>
        <p:txBody>
          <a:bodyPr/>
          <a:lstStyle/>
          <a:p>
            <a:r>
              <a:rPr lang="el-GR" sz="2000" b="1" dirty="0" smtClean="0"/>
              <a:t>Τρόποι Συμμετοχής για τους Φοιτητές/</a:t>
            </a:r>
            <a:r>
              <a:rPr lang="el-GR" sz="2000" b="1" dirty="0" err="1" smtClean="0"/>
              <a:t>τριες</a:t>
            </a:r>
            <a:r>
              <a:rPr lang="el-GR" sz="2000" b="1" dirty="0" smtClean="0"/>
              <a:t> και Προσωπικό </a:t>
            </a:r>
            <a:r>
              <a:rPr lang="en-GB" sz="2000" b="1" dirty="0" smtClean="0"/>
              <a:t>:</a:t>
            </a:r>
            <a:endParaRPr lang="el-GR" sz="2000" b="1" dirty="0" smtClean="0"/>
          </a:p>
          <a:p>
            <a:pPr algn="just"/>
            <a:endParaRPr lang="el-GR" sz="2000" b="1" dirty="0" smtClean="0"/>
          </a:p>
          <a:p>
            <a:pPr algn="just"/>
            <a:r>
              <a:rPr lang="el-GR" sz="1800" b="1" dirty="0" smtClean="0"/>
              <a:t>Μεικτή </a:t>
            </a:r>
            <a:r>
              <a:rPr lang="el-GR" sz="1800" b="1" dirty="0"/>
              <a:t>κινητικότητα με </a:t>
            </a:r>
            <a:r>
              <a:rPr lang="el-GR" sz="1800" b="1" dirty="0" smtClean="0"/>
              <a:t>μεγάλης διάρκειας </a:t>
            </a:r>
            <a:r>
              <a:rPr lang="el-GR" sz="1800" b="1" dirty="0"/>
              <a:t>φυσική παρουσία στο </a:t>
            </a:r>
            <a:r>
              <a:rPr lang="el-GR" sz="1800" b="1" dirty="0" smtClean="0"/>
              <a:t>εξωτερικό</a:t>
            </a:r>
          </a:p>
          <a:p>
            <a:pPr marL="342900" indent="-342900" algn="just">
              <a:buFont typeface="Arial" panose="020B0604020202020204" pitchFamily="34" charset="0"/>
              <a:buChar char="•"/>
            </a:pPr>
            <a:r>
              <a:rPr lang="el-GR" sz="1800" dirty="0" smtClean="0"/>
              <a:t>τουλάχιστον </a:t>
            </a:r>
            <a:r>
              <a:rPr lang="el-GR" sz="1800" dirty="0"/>
              <a:t>2 μήνες </a:t>
            </a:r>
            <a:r>
              <a:rPr lang="el-GR" sz="1800" dirty="0" smtClean="0"/>
              <a:t>φυσική παρουσία στο ίδρυμα/οργανισμό υποδοχής η οποία συμπληρώνεται </a:t>
            </a:r>
            <a:r>
              <a:rPr lang="el-GR" sz="1800" dirty="0"/>
              <a:t>από </a:t>
            </a:r>
            <a:r>
              <a:rPr lang="el-GR" sz="1800" dirty="0" smtClean="0"/>
              <a:t>οποιοδήποτε διάστημα διαδικτυακής μάθησης </a:t>
            </a:r>
            <a:r>
              <a:rPr lang="el-GR" sz="1800" dirty="0"/>
              <a:t>πριν ή μετά τη </a:t>
            </a:r>
            <a:r>
              <a:rPr lang="el-GR" sz="1800" dirty="0" smtClean="0"/>
              <a:t>φυσική κινητικότητα </a:t>
            </a:r>
          </a:p>
          <a:p>
            <a:pPr marL="342900" indent="-342900" algn="just">
              <a:buFont typeface="Arial" panose="020B0604020202020204" pitchFamily="34" charset="0"/>
              <a:buChar char="•"/>
            </a:pPr>
            <a:r>
              <a:rPr lang="el-GR" sz="1800" dirty="0" smtClean="0"/>
              <a:t> αφορά φοιτητές/</a:t>
            </a:r>
            <a:r>
              <a:rPr lang="el-GR" sz="1800" dirty="0" err="1" smtClean="0"/>
              <a:t>τριες</a:t>
            </a:r>
            <a:r>
              <a:rPr lang="el-GR" sz="1800" dirty="0" smtClean="0"/>
              <a:t> για σπουδές ή/και πρακτική άσκηση</a:t>
            </a:r>
            <a:r>
              <a:rPr lang="el-GR" sz="2000" dirty="0" smtClean="0"/>
              <a:t>.</a:t>
            </a:r>
            <a:endParaRPr lang="el-GR" sz="2000" dirty="0"/>
          </a:p>
          <a:p>
            <a:pPr algn="just"/>
            <a:r>
              <a:rPr lang="el-GR" sz="1800" b="1" dirty="0" smtClean="0"/>
              <a:t>Μεικτή </a:t>
            </a:r>
            <a:r>
              <a:rPr lang="el-GR" sz="1800" b="1" dirty="0"/>
              <a:t>κινητικότητα με </a:t>
            </a:r>
            <a:r>
              <a:rPr lang="el-GR" sz="1800" b="1" dirty="0" smtClean="0"/>
              <a:t>μικρής διάρκειας φυσική </a:t>
            </a:r>
            <a:r>
              <a:rPr lang="el-GR" sz="1800" b="1" dirty="0"/>
              <a:t>παρουσία στο εξωτερικό </a:t>
            </a:r>
            <a:endParaRPr lang="el-GR" sz="1800" dirty="0" smtClean="0"/>
          </a:p>
          <a:p>
            <a:pPr marL="342900" indent="-342900" algn="just">
              <a:buFont typeface="Arial" panose="020B0604020202020204" pitchFamily="34" charset="0"/>
              <a:buChar char="•"/>
            </a:pPr>
            <a:r>
              <a:rPr lang="el-GR" sz="1800" dirty="0" smtClean="0"/>
              <a:t>τουλάχιστον </a:t>
            </a:r>
            <a:r>
              <a:rPr lang="el-GR" sz="1800" dirty="0"/>
              <a:t>5 ημέρες </a:t>
            </a:r>
            <a:r>
              <a:rPr lang="el-GR" sz="1800" dirty="0" smtClean="0"/>
              <a:t>φυσικής παρουσίας </a:t>
            </a:r>
            <a:r>
              <a:rPr lang="el-GR" sz="1800" dirty="0"/>
              <a:t>στο εξωτερικό </a:t>
            </a:r>
            <a:r>
              <a:rPr lang="el-GR" sz="1800" dirty="0" smtClean="0"/>
              <a:t>με μέγιστη διάρκεια τις 30 ημέρες </a:t>
            </a:r>
            <a:r>
              <a:rPr lang="el-GR" sz="1800" dirty="0"/>
              <a:t>η οποία συμπληρώνεται από οποιοδήποτε διάστημα διαδικτυακής μάθησης</a:t>
            </a:r>
            <a:r>
              <a:rPr lang="el-GR" sz="1800" dirty="0" smtClean="0"/>
              <a:t> πριν </a:t>
            </a:r>
            <a:r>
              <a:rPr lang="el-GR" sz="1800" dirty="0"/>
              <a:t>ή μετά τη </a:t>
            </a:r>
            <a:r>
              <a:rPr lang="el-GR" sz="1800" dirty="0" smtClean="0"/>
              <a:t>φυσική κινητικότητα</a:t>
            </a:r>
          </a:p>
          <a:p>
            <a:pPr marL="342900" indent="-342900" algn="just">
              <a:buFont typeface="Arial" panose="020B0604020202020204" pitchFamily="34" charset="0"/>
              <a:buChar char="•"/>
            </a:pPr>
            <a:r>
              <a:rPr lang="el-GR" sz="1800" dirty="0" smtClean="0"/>
              <a:t> αφορά </a:t>
            </a:r>
            <a:r>
              <a:rPr lang="el-GR" sz="1800" dirty="0"/>
              <a:t>φοιτητές/</a:t>
            </a:r>
            <a:r>
              <a:rPr lang="el-GR" sz="1800" dirty="0" err="1"/>
              <a:t>τριες</a:t>
            </a:r>
            <a:r>
              <a:rPr lang="el-GR" sz="1800" dirty="0"/>
              <a:t> για σπουδές ή/και πρακτική </a:t>
            </a:r>
            <a:r>
              <a:rPr lang="el-GR" sz="1800" dirty="0" smtClean="0"/>
              <a:t>άσκηση</a:t>
            </a:r>
          </a:p>
          <a:p>
            <a:pPr algn="just"/>
            <a:r>
              <a:rPr lang="el-GR" sz="1800" dirty="0"/>
              <a:t> </a:t>
            </a:r>
            <a:r>
              <a:rPr lang="el-GR" sz="1800" dirty="0" smtClean="0"/>
              <a:t>     ή προσωπικό του οποίου η φυσική παρουσία μπορεί να κυμαίνεται από </a:t>
            </a:r>
            <a:r>
              <a:rPr lang="el-GR" sz="1800" dirty="0"/>
              <a:t>1 </a:t>
            </a:r>
            <a:r>
              <a:rPr lang="en-GB" sz="1800" dirty="0"/>
              <a:t> </a:t>
            </a:r>
            <a:r>
              <a:rPr lang="el-GR" sz="1800" dirty="0" smtClean="0"/>
              <a:t>ημέρα ( </a:t>
            </a:r>
            <a:r>
              <a:rPr lang="en-GB" sz="1800" dirty="0" smtClean="0"/>
              <a:t>Invited Staff from Enterprise ) </a:t>
            </a:r>
            <a:r>
              <a:rPr lang="el-GR" sz="1800" dirty="0" smtClean="0"/>
              <a:t>έως </a:t>
            </a:r>
            <a:r>
              <a:rPr lang="el-GR" sz="1800" dirty="0"/>
              <a:t>60 </a:t>
            </a:r>
            <a:r>
              <a:rPr lang="el-GR" sz="1800" dirty="0" smtClean="0"/>
              <a:t>ημέρες.</a:t>
            </a:r>
            <a:endParaRPr lang="el-GR" sz="1800" dirty="0"/>
          </a:p>
          <a:p>
            <a:pPr algn="just"/>
            <a:r>
              <a:rPr lang="el-GR" sz="1800" dirty="0" smtClean="0"/>
              <a:t>      </a:t>
            </a:r>
          </a:p>
          <a:p>
            <a:pPr algn="just"/>
            <a:r>
              <a:rPr lang="el-GR" sz="1600" i="1" dirty="0" smtClean="0"/>
              <a:t> *Η μικρής διάρκειας κινητικότητα μπορεί </a:t>
            </a:r>
            <a:r>
              <a:rPr lang="el-GR" sz="1600" i="1" dirty="0"/>
              <a:t>να </a:t>
            </a:r>
            <a:r>
              <a:rPr lang="el-GR" sz="1600" i="1" dirty="0" smtClean="0"/>
              <a:t>πραγματοποιηθεί στα πλαίσια </a:t>
            </a:r>
            <a:r>
              <a:rPr lang="el-GR" sz="1600" i="1" dirty="0"/>
              <a:t>ενός Μεικτού Εντατικού </a:t>
            </a:r>
            <a:r>
              <a:rPr lang="el-GR" sz="1600" i="1" dirty="0" smtClean="0"/>
              <a:t>Προγράμματος</a:t>
            </a:r>
            <a:r>
              <a:rPr lang="en-GB" sz="1600" i="1" dirty="0" smtClean="0"/>
              <a:t> (BIP) </a:t>
            </a:r>
            <a:r>
              <a:rPr lang="el-GR" sz="1600" i="1" dirty="0" smtClean="0"/>
              <a:t> ή ενός εναλλακτικού σύντομου προγράμματος.</a:t>
            </a:r>
            <a:endParaRPr lang="el-GR" sz="1600" i="1" dirty="0"/>
          </a:p>
        </p:txBody>
      </p:sp>
    </p:spTree>
    <p:extLst>
      <p:ext uri="{BB962C8B-B14F-4D97-AF65-F5344CB8AC3E}">
        <p14:creationId xmlns:p14="http://schemas.microsoft.com/office/powerpoint/2010/main" val="17742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315200" cy="430887"/>
          </a:xfrm>
        </p:spPr>
        <p:txBody>
          <a:bodyPr/>
          <a:lstStyle/>
          <a:p>
            <a:pPr algn="ctr"/>
            <a:r>
              <a:rPr lang="en-GB" dirty="0" smtClean="0">
                <a:solidFill>
                  <a:srgbClr val="7FCDAF"/>
                </a:solidFill>
              </a:rPr>
              <a:t>Short term Blended Mobility </a:t>
            </a:r>
            <a:r>
              <a:rPr lang="el-GR" dirty="0" smtClean="0">
                <a:solidFill>
                  <a:srgbClr val="7FCDAF"/>
                </a:solidFill>
              </a:rPr>
              <a:t>1/2</a:t>
            </a:r>
            <a:endParaRPr lang="en-GB" dirty="0">
              <a:solidFill>
                <a:srgbClr val="7FCDAF"/>
              </a:solidFill>
            </a:endParaRPr>
          </a:p>
        </p:txBody>
      </p:sp>
      <p:sp>
        <p:nvSpPr>
          <p:cNvPr id="3" name="Text Placeholder 2"/>
          <p:cNvSpPr>
            <a:spLocks noGrp="1"/>
          </p:cNvSpPr>
          <p:nvPr>
            <p:ph type="body" idx="1"/>
          </p:nvPr>
        </p:nvSpPr>
        <p:spPr>
          <a:xfrm>
            <a:off x="335644" y="1219200"/>
            <a:ext cx="8059419" cy="4616648"/>
          </a:xfrm>
        </p:spPr>
        <p:txBody>
          <a:bodyPr/>
          <a:lstStyle/>
          <a:p>
            <a:pPr algn="just"/>
            <a:r>
              <a:rPr lang="el-GR" sz="2000" dirty="0" smtClean="0"/>
              <a:t>Η μικρής διάρκειας μεικτή κινητικότητα </a:t>
            </a:r>
            <a:r>
              <a:rPr lang="el-GR" sz="2000" b="1" dirty="0" smtClean="0"/>
              <a:t>απευθύνεται </a:t>
            </a:r>
            <a:r>
              <a:rPr lang="el-GR" sz="2000" b="1" dirty="0"/>
              <a:t>κυρίως σε εκείνους που έχουν λόγους να μην </a:t>
            </a:r>
            <a:r>
              <a:rPr lang="el-GR" sz="2000" b="1" dirty="0" smtClean="0"/>
              <a:t>υλοποιήσουν μια </a:t>
            </a:r>
            <a:r>
              <a:rPr lang="el-GR" sz="2000" b="1" dirty="0"/>
              <a:t>πλήρως φυσική μακροπρόθεσμη </a:t>
            </a:r>
            <a:r>
              <a:rPr lang="el-GR" sz="2000" b="1" dirty="0" smtClean="0"/>
              <a:t>κινητικότητα</a:t>
            </a:r>
            <a:r>
              <a:rPr lang="en-GB" sz="2000" b="1" dirty="0" smtClean="0"/>
              <a:t>.</a:t>
            </a:r>
          </a:p>
          <a:p>
            <a:pPr algn="just"/>
            <a:endParaRPr lang="en-GB" sz="2000" dirty="0" smtClean="0"/>
          </a:p>
          <a:p>
            <a:pPr algn="just"/>
            <a:r>
              <a:rPr lang="el-GR" sz="2000" dirty="0"/>
              <a:t>Αυτή η ευκαιρία </a:t>
            </a:r>
            <a:r>
              <a:rPr lang="el-GR" sz="2000" dirty="0" smtClean="0"/>
              <a:t>αναμένεται να αξιοποιηθεί από τους δικαιούχους οι οποίοι </a:t>
            </a:r>
            <a:r>
              <a:rPr lang="el-GR" sz="2000" b="1" u="sng" dirty="0" smtClean="0"/>
              <a:t>δικαιολογημένα</a:t>
            </a:r>
            <a:r>
              <a:rPr lang="el-GR" sz="2000" dirty="0" smtClean="0"/>
              <a:t> δεν </a:t>
            </a:r>
            <a:r>
              <a:rPr lang="el-GR" sz="2000" dirty="0"/>
              <a:t>μπορούν να </a:t>
            </a:r>
            <a:r>
              <a:rPr lang="el-GR" sz="2000" dirty="0" smtClean="0"/>
              <a:t>υλοποιήσουν μακροχρόνια φυσική κινητικότητα</a:t>
            </a:r>
            <a:r>
              <a:rPr lang="el-GR" sz="2000" dirty="0"/>
              <a:t>. </a:t>
            </a:r>
            <a:endParaRPr lang="el-GR" sz="2000" dirty="0" smtClean="0"/>
          </a:p>
          <a:p>
            <a:pPr algn="just"/>
            <a:endParaRPr lang="el-GR" sz="2000" dirty="0"/>
          </a:p>
          <a:p>
            <a:pPr algn="just"/>
            <a:r>
              <a:rPr lang="el-GR" sz="2000" b="1" dirty="0" smtClean="0"/>
              <a:t> </a:t>
            </a:r>
            <a:r>
              <a:rPr lang="el-GR" sz="2000" b="1" dirty="0" smtClean="0">
                <a:solidFill>
                  <a:srgbClr val="FF0000"/>
                </a:solidFill>
              </a:rPr>
              <a:t>!</a:t>
            </a:r>
            <a:r>
              <a:rPr lang="el-GR" sz="2000" b="1" dirty="0" smtClean="0"/>
              <a:t> Αποτελεί υποχρέωση των ΙΤΕ να </a:t>
            </a:r>
            <a:r>
              <a:rPr lang="el-GR" sz="2000" b="1" dirty="0"/>
              <a:t>αξιολογήσουν την </a:t>
            </a:r>
            <a:r>
              <a:rPr lang="el-GR" sz="2000" b="1" dirty="0" smtClean="0"/>
              <a:t>καταλληλόλητα </a:t>
            </a:r>
            <a:r>
              <a:rPr lang="el-GR" sz="2000" b="1" dirty="0"/>
              <a:t>της επιλογής των </a:t>
            </a:r>
            <a:r>
              <a:rPr lang="el-GR" sz="2000" b="1" dirty="0" smtClean="0"/>
              <a:t>συμμετεχόντων σε </a:t>
            </a:r>
            <a:r>
              <a:rPr lang="el-GR" sz="2000" b="1" dirty="0" smtClean="0"/>
              <a:t>μικρής διάρκειας</a:t>
            </a:r>
            <a:r>
              <a:rPr lang="el-GR" sz="2000" b="1" dirty="0" smtClean="0"/>
              <a:t> </a:t>
            </a:r>
            <a:r>
              <a:rPr lang="el-GR" sz="2000" b="1" dirty="0" smtClean="0"/>
              <a:t>κινητικότητές </a:t>
            </a:r>
            <a:r>
              <a:rPr lang="el-GR" sz="2000" b="1" u="sng" dirty="0" smtClean="0"/>
              <a:t>και </a:t>
            </a:r>
            <a:r>
              <a:rPr lang="el-GR" sz="2000" b="1" u="sng" dirty="0"/>
              <a:t>να διασφαλίσουν ότι οι </a:t>
            </a:r>
            <a:r>
              <a:rPr lang="el-GR" sz="2000" b="1" u="sng" dirty="0" smtClean="0"/>
              <a:t>φυσικές </a:t>
            </a:r>
            <a:r>
              <a:rPr lang="el-GR" sz="2000" b="1" u="sng" dirty="0"/>
              <a:t>κινητικότητες </a:t>
            </a:r>
            <a:r>
              <a:rPr lang="el-GR" sz="2000" b="1" u="sng" dirty="0" smtClean="0"/>
              <a:t>μεγάλης διάρκειας παραμένουν </a:t>
            </a:r>
            <a:r>
              <a:rPr lang="el-GR" sz="2000" b="1" u="sng" dirty="0"/>
              <a:t>ο </a:t>
            </a:r>
            <a:r>
              <a:rPr lang="el-GR" sz="2000" b="1" u="sng" dirty="0" smtClean="0"/>
              <a:t>κανόνας</a:t>
            </a:r>
            <a:r>
              <a:rPr lang="el-GR" sz="2000" b="1" dirty="0" smtClean="0"/>
              <a:t>.</a:t>
            </a:r>
            <a:endParaRPr lang="en-GB" sz="2000" b="1" dirty="0" smtClean="0"/>
          </a:p>
          <a:p>
            <a:pPr algn="just"/>
            <a:endParaRPr lang="en-GB" sz="2000" b="1" dirty="0"/>
          </a:p>
          <a:p>
            <a:pPr algn="just"/>
            <a:endParaRPr lang="en-GB" sz="2000" b="1" dirty="0"/>
          </a:p>
          <a:p>
            <a:pPr algn="just"/>
            <a:endParaRPr lang="en-GB" sz="2000" dirty="0"/>
          </a:p>
        </p:txBody>
      </p:sp>
    </p:spTree>
    <p:extLst>
      <p:ext uri="{BB962C8B-B14F-4D97-AF65-F5344CB8AC3E}">
        <p14:creationId xmlns:p14="http://schemas.microsoft.com/office/powerpoint/2010/main" val="185038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315200" cy="430887"/>
          </a:xfrm>
        </p:spPr>
        <p:txBody>
          <a:bodyPr/>
          <a:lstStyle/>
          <a:p>
            <a:pPr algn="ctr"/>
            <a:r>
              <a:rPr lang="en-GB" dirty="0">
                <a:solidFill>
                  <a:srgbClr val="7FCDAF"/>
                </a:solidFill>
              </a:rPr>
              <a:t>Short term Blended Mobility </a:t>
            </a:r>
            <a:r>
              <a:rPr lang="el-GR" dirty="0" smtClean="0">
                <a:solidFill>
                  <a:srgbClr val="7FCDAF"/>
                </a:solidFill>
              </a:rPr>
              <a:t>2/2 </a:t>
            </a:r>
            <a:endParaRPr lang="en-GB" dirty="0">
              <a:solidFill>
                <a:srgbClr val="7FCDAF"/>
              </a:solidFill>
            </a:endParaRPr>
          </a:p>
        </p:txBody>
      </p:sp>
      <p:sp>
        <p:nvSpPr>
          <p:cNvPr id="3" name="Text Placeholder 2"/>
          <p:cNvSpPr>
            <a:spLocks noGrp="1"/>
          </p:cNvSpPr>
          <p:nvPr>
            <p:ph type="body" idx="1"/>
          </p:nvPr>
        </p:nvSpPr>
        <p:spPr>
          <a:xfrm>
            <a:off x="381000" y="1066800"/>
            <a:ext cx="8610600" cy="4616648"/>
          </a:xfrm>
        </p:spPr>
        <p:txBody>
          <a:bodyPr/>
          <a:lstStyle/>
          <a:p>
            <a:pPr algn="just"/>
            <a:r>
              <a:rPr lang="el-GR" sz="2000" dirty="0" smtClean="0"/>
              <a:t>Συνδυάζει υποχρεωτικό διαδικτυακό μέρος πριν</a:t>
            </a:r>
            <a:r>
              <a:rPr lang="el-GR" sz="2000" dirty="0"/>
              <a:t>, κατά τη διάρκεια ή/και μετά </a:t>
            </a:r>
            <a:r>
              <a:rPr lang="el-GR" sz="2000" dirty="0" smtClean="0"/>
              <a:t>από τη </a:t>
            </a:r>
            <a:r>
              <a:rPr lang="el-GR" sz="2000" dirty="0"/>
              <a:t>φυσική </a:t>
            </a:r>
            <a:r>
              <a:rPr lang="el-GR" sz="2000" dirty="0" smtClean="0"/>
              <a:t>κινητικότητα.</a:t>
            </a:r>
          </a:p>
          <a:p>
            <a:pPr algn="just"/>
            <a:endParaRPr lang="el-GR" sz="2000" dirty="0" smtClean="0"/>
          </a:p>
          <a:p>
            <a:pPr algn="just"/>
            <a:r>
              <a:rPr lang="el-GR" sz="2000" dirty="0" smtClean="0"/>
              <a:t>Ισχύει </a:t>
            </a:r>
            <a:r>
              <a:rPr lang="el-GR" sz="2000" dirty="0"/>
              <a:t>για </a:t>
            </a:r>
            <a:r>
              <a:rPr lang="el-GR" sz="2000" dirty="0" smtClean="0"/>
              <a:t>όλους τους τομείς και κύκλους σπουδών (σύντομος </a:t>
            </a:r>
            <a:r>
              <a:rPr lang="el-GR" sz="2000" dirty="0"/>
              <a:t>κύκλος, </a:t>
            </a:r>
            <a:r>
              <a:rPr lang="el-GR" sz="2000" dirty="0" smtClean="0"/>
              <a:t>πτυχίο, μεταπτυχιακό </a:t>
            </a:r>
            <a:r>
              <a:rPr lang="el-GR" sz="2000" dirty="0"/>
              <a:t>και </a:t>
            </a:r>
            <a:r>
              <a:rPr lang="el-GR" sz="2000" dirty="0" smtClean="0"/>
              <a:t>διδακτορικό) καθώς </a:t>
            </a:r>
            <a:r>
              <a:rPr lang="el-GR" sz="2000" dirty="0"/>
              <a:t>και </a:t>
            </a:r>
            <a:r>
              <a:rPr lang="el-GR" sz="2000" dirty="0" smtClean="0"/>
              <a:t>για μετακινήσεις του προσωπικού</a:t>
            </a:r>
          </a:p>
          <a:p>
            <a:pPr algn="just"/>
            <a:endParaRPr lang="el-GR" sz="2000" dirty="0"/>
          </a:p>
          <a:p>
            <a:pPr algn="just"/>
            <a:r>
              <a:rPr lang="el-GR" sz="2000" dirty="0"/>
              <a:t> </a:t>
            </a:r>
            <a:r>
              <a:rPr lang="el-GR" sz="2000" dirty="0" smtClean="0"/>
              <a:t>Διάρκεια </a:t>
            </a:r>
            <a:r>
              <a:rPr lang="el-GR" sz="2000" dirty="0"/>
              <a:t>5-30 ημερών για </a:t>
            </a:r>
            <a:r>
              <a:rPr lang="el-GR" sz="2000" dirty="0" smtClean="0"/>
              <a:t>τη φυσική κινητικότητα για φοιτητές/</a:t>
            </a:r>
            <a:r>
              <a:rPr lang="el-GR" sz="2000" dirty="0" err="1" smtClean="0"/>
              <a:t>τριες</a:t>
            </a:r>
            <a:r>
              <a:rPr lang="el-GR" sz="2000" dirty="0" smtClean="0"/>
              <a:t>. Δεν υπάρχει ελαχίστη διάρκεια για το διαδικτυακό μέρος της κινητικότητάς .</a:t>
            </a:r>
          </a:p>
          <a:p>
            <a:pPr algn="just"/>
            <a:endParaRPr lang="el-GR" sz="2000" dirty="0"/>
          </a:p>
          <a:p>
            <a:pPr algn="just"/>
            <a:r>
              <a:rPr lang="el-GR" sz="2000" b="1" dirty="0" smtClean="0">
                <a:solidFill>
                  <a:srgbClr val="FF0000"/>
                </a:solidFill>
              </a:rPr>
              <a:t>! </a:t>
            </a:r>
            <a:r>
              <a:rPr lang="el-GR" sz="2000" b="1" dirty="0" smtClean="0"/>
              <a:t>Η μικρής διάρκειας μεικτή κινητικότητά θα πρέπει στο σύνολο της να </a:t>
            </a:r>
            <a:r>
              <a:rPr lang="el-GR" sz="2000" b="1" u="sng" dirty="0" smtClean="0"/>
              <a:t>απονέμει τουλάχιστον </a:t>
            </a:r>
            <a:r>
              <a:rPr lang="el-GR" sz="2000" b="1" u="sng" dirty="0"/>
              <a:t>3 μονάδες ECTS </a:t>
            </a:r>
            <a:r>
              <a:rPr lang="el-GR" sz="2000" b="1" dirty="0" smtClean="0"/>
              <a:t>σε ότι αφορά την κινητικότητα φοιτητών/</a:t>
            </a:r>
            <a:r>
              <a:rPr lang="el-GR" sz="2000" b="1" dirty="0" err="1" smtClean="0"/>
              <a:t>τριων</a:t>
            </a:r>
            <a:r>
              <a:rPr lang="el-GR" sz="2000" b="1" dirty="0" smtClean="0"/>
              <a:t>.</a:t>
            </a:r>
          </a:p>
          <a:p>
            <a:pPr algn="just"/>
            <a:endParaRPr lang="en-GB" sz="2000" dirty="0"/>
          </a:p>
        </p:txBody>
      </p:sp>
    </p:spTree>
    <p:extLst>
      <p:ext uri="{BB962C8B-B14F-4D97-AF65-F5344CB8AC3E}">
        <p14:creationId xmlns:p14="http://schemas.microsoft.com/office/powerpoint/2010/main" val="50460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368" y="609600"/>
            <a:ext cx="7315200" cy="430887"/>
          </a:xfrm>
        </p:spPr>
        <p:txBody>
          <a:bodyPr/>
          <a:lstStyle/>
          <a:p>
            <a:pPr algn="ctr"/>
            <a:r>
              <a:rPr lang="en-GB" dirty="0" smtClean="0">
                <a:solidFill>
                  <a:srgbClr val="7FCDAF"/>
                </a:solidFill>
              </a:rPr>
              <a:t>Long term Blended Mobility </a:t>
            </a:r>
            <a:endParaRPr lang="en-GB" dirty="0">
              <a:solidFill>
                <a:srgbClr val="7FCDAF"/>
              </a:solidFill>
            </a:endParaRPr>
          </a:p>
        </p:txBody>
      </p:sp>
      <p:sp>
        <p:nvSpPr>
          <p:cNvPr id="3" name="Text Placeholder 2"/>
          <p:cNvSpPr>
            <a:spLocks noGrp="1"/>
          </p:cNvSpPr>
          <p:nvPr>
            <p:ph type="body" idx="1"/>
          </p:nvPr>
        </p:nvSpPr>
        <p:spPr>
          <a:xfrm>
            <a:off x="457200" y="1600200"/>
            <a:ext cx="8458200" cy="3693319"/>
          </a:xfrm>
        </p:spPr>
        <p:txBody>
          <a:bodyPr/>
          <a:lstStyle/>
          <a:p>
            <a:pPr algn="just"/>
            <a:r>
              <a:rPr lang="el-GR" sz="2000" dirty="0"/>
              <a:t>Σ</a:t>
            </a:r>
            <a:r>
              <a:rPr lang="el-GR" sz="2000" dirty="0" smtClean="0"/>
              <a:t>υνδυάζει </a:t>
            </a:r>
            <a:r>
              <a:rPr lang="el-GR" sz="2000" dirty="0"/>
              <a:t>υποχρεωτικό διαδικτυακό μέρος πριν, κατά τη διάρκεια ή/και μετά από τη φυσική κινητικότητα</a:t>
            </a:r>
            <a:r>
              <a:rPr lang="el-GR" sz="2000" dirty="0" smtClean="0"/>
              <a:t>.</a:t>
            </a:r>
          </a:p>
          <a:p>
            <a:pPr algn="just"/>
            <a:endParaRPr lang="el-GR" sz="2000" dirty="0" smtClean="0"/>
          </a:p>
          <a:p>
            <a:pPr algn="just"/>
            <a:r>
              <a:rPr lang="el-GR" sz="2000" dirty="0"/>
              <a:t>Ισχύει για όλους τους τομείς και κύκλους σπουδών (σύντομος κύκλος, πτυχίο, μεταπτυχιακό και διδακτορικό</a:t>
            </a:r>
            <a:r>
              <a:rPr lang="el-GR" sz="2000" dirty="0" smtClean="0"/>
              <a:t>).</a:t>
            </a:r>
          </a:p>
          <a:p>
            <a:pPr algn="just"/>
            <a:endParaRPr lang="el-GR" sz="2000" dirty="0"/>
          </a:p>
          <a:p>
            <a:pPr algn="just"/>
            <a:r>
              <a:rPr lang="el-GR" sz="2000" dirty="0" smtClean="0"/>
              <a:t>Διάρκεια </a:t>
            </a:r>
            <a:r>
              <a:rPr lang="el-GR" sz="2000" dirty="0"/>
              <a:t>2-12 μηνών για </a:t>
            </a:r>
            <a:r>
              <a:rPr lang="el-GR" sz="2000" dirty="0" smtClean="0"/>
              <a:t>τη φυσική κινητικότητα. </a:t>
            </a:r>
            <a:r>
              <a:rPr lang="el-GR" sz="2000" b="1" dirty="0" smtClean="0"/>
              <a:t>Δεν </a:t>
            </a:r>
            <a:r>
              <a:rPr lang="el-GR" sz="2000" b="1" dirty="0"/>
              <a:t>υπάρχει ελάχιστη απαίτηση πιστωτικών μονάδων ECTS </a:t>
            </a:r>
            <a:r>
              <a:rPr lang="el-GR" sz="2000" b="1" dirty="0" smtClean="0"/>
              <a:t>ούτε ελάχιστη διάρκεια για το διαδικτυακό μέρος.</a:t>
            </a:r>
          </a:p>
          <a:p>
            <a:pPr algn="just"/>
            <a:r>
              <a:rPr lang="el-GR" sz="2000" dirty="0" smtClean="0"/>
              <a:t> </a:t>
            </a:r>
          </a:p>
          <a:p>
            <a:pPr algn="just"/>
            <a:r>
              <a:rPr lang="el-GR" sz="2000" dirty="0" smtClean="0"/>
              <a:t>Ισχύουν οι κανόνες χρηματοδότησης που αφορούν στη φυσική κινητικότητα.</a:t>
            </a:r>
            <a:endParaRPr lang="en-GB" sz="2000" dirty="0"/>
          </a:p>
        </p:txBody>
      </p:sp>
    </p:spTree>
    <p:extLst>
      <p:ext uri="{BB962C8B-B14F-4D97-AF65-F5344CB8AC3E}">
        <p14:creationId xmlns:p14="http://schemas.microsoft.com/office/powerpoint/2010/main" val="73403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Blended Mobilities </a:t>
            </a:r>
            <a:endParaRPr lang="en-GB" dirty="0">
              <a:solidFill>
                <a:srgbClr val="7FCDAF"/>
              </a:solidFill>
            </a:endParaRPr>
          </a:p>
        </p:txBody>
      </p:sp>
      <p:pic>
        <p:nvPicPr>
          <p:cNvPr id="4" name="Picture 3"/>
          <p:cNvPicPr>
            <a:picLocks noChangeAspect="1"/>
          </p:cNvPicPr>
          <p:nvPr/>
        </p:nvPicPr>
        <p:blipFill>
          <a:blip r:embed="rId3"/>
          <a:stretch>
            <a:fillRect/>
          </a:stretch>
        </p:blipFill>
        <p:spPr>
          <a:xfrm>
            <a:off x="-10886" y="2133600"/>
            <a:ext cx="4809646" cy="3744642"/>
          </a:xfrm>
          <a:prstGeom prst="rect">
            <a:avLst/>
          </a:prstGeom>
        </p:spPr>
      </p:pic>
      <p:pic>
        <p:nvPicPr>
          <p:cNvPr id="5" name="Picture 4"/>
          <p:cNvPicPr>
            <a:picLocks noChangeAspect="1"/>
          </p:cNvPicPr>
          <p:nvPr/>
        </p:nvPicPr>
        <p:blipFill>
          <a:blip r:embed="rId4"/>
          <a:stretch>
            <a:fillRect/>
          </a:stretch>
        </p:blipFill>
        <p:spPr>
          <a:xfrm>
            <a:off x="4648200" y="2286000"/>
            <a:ext cx="4410864" cy="3679284"/>
          </a:xfrm>
          <a:prstGeom prst="rect">
            <a:avLst/>
          </a:prstGeom>
        </p:spPr>
      </p:pic>
    </p:spTree>
    <p:extLst>
      <p:ext uri="{BB962C8B-B14F-4D97-AF65-F5344CB8AC3E}">
        <p14:creationId xmlns:p14="http://schemas.microsoft.com/office/powerpoint/2010/main" val="328861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Short term Blended Mobilities </a:t>
            </a:r>
            <a:endParaRPr lang="en-GB" dirty="0">
              <a:solidFill>
                <a:srgbClr val="7FCDAF"/>
              </a:solidFill>
            </a:endParaRPr>
          </a:p>
        </p:txBody>
      </p:sp>
      <p:pic>
        <p:nvPicPr>
          <p:cNvPr id="3" name="Picture 2"/>
          <p:cNvPicPr>
            <a:picLocks noChangeAspect="1"/>
          </p:cNvPicPr>
          <p:nvPr/>
        </p:nvPicPr>
        <p:blipFill>
          <a:blip r:embed="rId3"/>
          <a:stretch>
            <a:fillRect/>
          </a:stretch>
        </p:blipFill>
        <p:spPr>
          <a:xfrm>
            <a:off x="1" y="2057401"/>
            <a:ext cx="5029200" cy="3276600"/>
          </a:xfrm>
          <a:prstGeom prst="rect">
            <a:avLst/>
          </a:prstGeom>
        </p:spPr>
      </p:pic>
      <p:pic>
        <p:nvPicPr>
          <p:cNvPr id="6" name="Picture 5"/>
          <p:cNvPicPr>
            <a:picLocks noChangeAspect="1"/>
          </p:cNvPicPr>
          <p:nvPr/>
        </p:nvPicPr>
        <p:blipFill>
          <a:blip r:embed="rId4"/>
          <a:stretch>
            <a:fillRect/>
          </a:stretch>
        </p:blipFill>
        <p:spPr>
          <a:xfrm>
            <a:off x="4876800" y="1981200"/>
            <a:ext cx="4115006" cy="3276600"/>
          </a:xfrm>
          <a:prstGeom prst="rect">
            <a:avLst/>
          </a:prstGeom>
        </p:spPr>
      </p:pic>
    </p:spTree>
    <p:extLst>
      <p:ext uri="{BB962C8B-B14F-4D97-AF65-F5344CB8AC3E}">
        <p14:creationId xmlns:p14="http://schemas.microsoft.com/office/powerpoint/2010/main" val="342176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6155" y="902392"/>
            <a:ext cx="6446326" cy="415498"/>
          </a:xfrm>
          <a:prstGeom prst="rect">
            <a:avLst/>
          </a:prstGeom>
          <a:noFill/>
        </p:spPr>
        <p:txBody>
          <a:bodyPr wrap="square" rtlCol="0">
            <a:spAutoFit/>
          </a:bodyPr>
          <a:lstStyle/>
          <a:p>
            <a:pPr algn="ctr" defTabSz="685800"/>
            <a:r>
              <a:rPr lang="en-GB" sz="2100" b="1" dirty="0">
                <a:solidFill>
                  <a:prstClr val="white"/>
                </a:solidFill>
                <a:latin typeface="Calibri" panose="020F0502020204030204"/>
              </a:rPr>
              <a:t>LOREM IPSUM</a:t>
            </a:r>
          </a:p>
        </p:txBody>
      </p:sp>
      <p:sp>
        <p:nvSpPr>
          <p:cNvPr id="4" name="object 3"/>
          <p:cNvSpPr txBox="1"/>
          <p:nvPr/>
        </p:nvSpPr>
        <p:spPr>
          <a:xfrm>
            <a:off x="685800" y="2514600"/>
            <a:ext cx="7153275" cy="2890535"/>
          </a:xfrm>
          <a:prstGeom prst="rect">
            <a:avLst/>
          </a:prstGeom>
        </p:spPr>
        <p:txBody>
          <a:bodyPr vert="horz" wrap="square" lIns="0" tIns="91440" rIns="0" bIns="0" rtlCol="0">
            <a:spAutoFit/>
          </a:bodyPr>
          <a:lstStyle/>
          <a:p>
            <a:pPr marL="527685" indent="-515620">
              <a:lnSpc>
                <a:spcPct val="100000"/>
              </a:lnSpc>
              <a:spcBef>
                <a:spcPts val="720"/>
              </a:spcBef>
              <a:buClr>
                <a:srgbClr val="30859C"/>
              </a:buClr>
              <a:buAutoNum type="arabicPeriod"/>
              <a:tabLst>
                <a:tab pos="527685" algn="l"/>
                <a:tab pos="528320" algn="l"/>
              </a:tabLst>
            </a:pPr>
            <a:r>
              <a:rPr sz="2600" dirty="0" err="1" smtClean="0">
                <a:solidFill>
                  <a:srgbClr val="404040"/>
                </a:solidFill>
                <a:latin typeface="Century Gothic"/>
                <a:cs typeface="Century Gothic"/>
              </a:rPr>
              <a:t>Κινητικότητες</a:t>
            </a:r>
            <a:r>
              <a:rPr lang="el-GR" sz="2600" dirty="0" smtClean="0">
                <a:solidFill>
                  <a:srgbClr val="404040"/>
                </a:solidFill>
                <a:latin typeface="Century Gothic"/>
                <a:cs typeface="Century Gothic"/>
              </a:rPr>
              <a:t> </a:t>
            </a:r>
            <a:endParaRPr lang="en-GB" sz="2600" dirty="0" smtClean="0">
              <a:solidFill>
                <a:srgbClr val="404040"/>
              </a:solidFill>
              <a:latin typeface="Century Gothic"/>
              <a:cs typeface="Century Gothic"/>
            </a:endParaRPr>
          </a:p>
          <a:p>
            <a:pPr marL="527685" indent="-515620">
              <a:lnSpc>
                <a:spcPct val="100000"/>
              </a:lnSpc>
              <a:spcBef>
                <a:spcPts val="720"/>
              </a:spcBef>
              <a:buClr>
                <a:srgbClr val="30859C"/>
              </a:buClr>
              <a:buAutoNum type="arabicPeriod"/>
              <a:tabLst>
                <a:tab pos="527685" algn="l"/>
                <a:tab pos="528320" algn="l"/>
              </a:tabLst>
            </a:pPr>
            <a:r>
              <a:rPr sz="2600" spc="-5" dirty="0" err="1" smtClean="0">
                <a:solidFill>
                  <a:srgbClr val="404040"/>
                </a:solidFill>
                <a:latin typeface="Century Gothic"/>
                <a:cs typeface="Century Gothic"/>
              </a:rPr>
              <a:t>Χρημ</a:t>
            </a:r>
            <a:r>
              <a:rPr sz="2600" spc="-5" dirty="0" smtClean="0">
                <a:solidFill>
                  <a:srgbClr val="404040"/>
                </a:solidFill>
                <a:latin typeface="Century Gothic"/>
                <a:cs typeface="Century Gothic"/>
              </a:rPr>
              <a:t>ατοδότηση</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smtClean="0">
                <a:solidFill>
                  <a:srgbClr val="404040"/>
                </a:solidFill>
                <a:latin typeface="Century Gothic"/>
                <a:cs typeface="Century Gothic"/>
              </a:rPr>
              <a:t>Συμφωνί</a:t>
            </a:r>
            <a:r>
              <a:rPr sz="2600" dirty="0" smtClean="0">
                <a:solidFill>
                  <a:srgbClr val="404040"/>
                </a:solidFill>
                <a:latin typeface="Century Gothic"/>
                <a:cs typeface="Century Gothic"/>
              </a:rPr>
              <a:t>α </a:t>
            </a:r>
            <a:r>
              <a:rPr sz="2600" spc="-5" dirty="0" smtClean="0">
                <a:solidFill>
                  <a:srgbClr val="404040"/>
                </a:solidFill>
                <a:latin typeface="Century Gothic"/>
                <a:cs typeface="Century Gothic"/>
              </a:rPr>
              <a:t>Επιχορήγησης </a:t>
            </a:r>
            <a:r>
              <a:rPr sz="2600" dirty="0" smtClean="0">
                <a:solidFill>
                  <a:srgbClr val="404040"/>
                </a:solidFill>
                <a:latin typeface="Century Gothic"/>
                <a:cs typeface="Century Gothic"/>
              </a:rPr>
              <a:t>&amp;</a:t>
            </a:r>
            <a:r>
              <a:rPr sz="2600" spc="-60" dirty="0" smtClean="0">
                <a:solidFill>
                  <a:srgbClr val="404040"/>
                </a:solidFill>
                <a:latin typeface="Century Gothic"/>
                <a:cs typeface="Century Gothic"/>
              </a:rPr>
              <a:t> </a:t>
            </a:r>
            <a:r>
              <a:rPr sz="2600" spc="-5" dirty="0" smtClean="0">
                <a:solidFill>
                  <a:srgbClr val="404040"/>
                </a:solidFill>
                <a:latin typeface="Century Gothic"/>
                <a:cs typeface="Century Gothic"/>
              </a:rPr>
              <a:t>Παραρτήματα</a:t>
            </a:r>
            <a:endParaRPr sz="2600" dirty="0" smtClean="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err="1" smtClean="0">
                <a:solidFill>
                  <a:srgbClr val="404040"/>
                </a:solidFill>
                <a:latin typeface="Century Gothic"/>
                <a:cs typeface="Century Gothic"/>
              </a:rPr>
              <a:t>Διευθετήσεις</a:t>
            </a:r>
            <a:r>
              <a:rPr sz="2600" dirty="0" smtClean="0">
                <a:solidFill>
                  <a:srgbClr val="404040"/>
                </a:solidFill>
                <a:latin typeface="Century Gothic"/>
                <a:cs typeface="Century Gothic"/>
              </a:rPr>
              <a:t> </a:t>
            </a:r>
            <a:r>
              <a:rPr sz="2600" spc="-5" dirty="0">
                <a:solidFill>
                  <a:srgbClr val="404040"/>
                </a:solidFill>
                <a:latin typeface="Century Gothic"/>
                <a:cs typeface="Century Gothic"/>
              </a:rPr>
              <a:t>λόγω </a:t>
            </a:r>
            <a:r>
              <a:rPr sz="2600" dirty="0">
                <a:solidFill>
                  <a:srgbClr val="404040"/>
                </a:solidFill>
                <a:latin typeface="Century Gothic"/>
                <a:cs typeface="Century Gothic"/>
              </a:rPr>
              <a:t>πανδημίας Covid</a:t>
            </a:r>
            <a:r>
              <a:rPr sz="2600" spc="-95" dirty="0">
                <a:solidFill>
                  <a:srgbClr val="404040"/>
                </a:solidFill>
                <a:latin typeface="Century Gothic"/>
                <a:cs typeface="Century Gothic"/>
              </a:rPr>
              <a:t> </a:t>
            </a:r>
            <a:r>
              <a:rPr sz="2600" spc="-5" dirty="0">
                <a:solidFill>
                  <a:srgbClr val="404040"/>
                </a:solidFill>
                <a:latin typeface="Century Gothic"/>
                <a:cs typeface="Century Gothic"/>
              </a:rPr>
              <a:t>19</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dirty="0">
                <a:solidFill>
                  <a:srgbClr val="404040"/>
                </a:solidFill>
                <a:latin typeface="Century Gothic"/>
                <a:cs typeface="Century Gothic"/>
              </a:rPr>
              <a:t>Διαχείριση</a:t>
            </a:r>
            <a:r>
              <a:rPr sz="2600" spc="-5" dirty="0">
                <a:solidFill>
                  <a:srgbClr val="404040"/>
                </a:solidFill>
                <a:latin typeface="Century Gothic"/>
                <a:cs typeface="Century Gothic"/>
              </a:rPr>
              <a:t> </a:t>
            </a:r>
            <a:r>
              <a:rPr sz="2600" dirty="0">
                <a:solidFill>
                  <a:srgbClr val="404040"/>
                </a:solidFill>
                <a:latin typeface="Century Gothic"/>
                <a:cs typeface="Century Gothic"/>
              </a:rPr>
              <a:t>Σχεδίου</a:t>
            </a:r>
            <a:endParaRPr sz="2600" dirty="0">
              <a:latin typeface="Century Gothic"/>
              <a:cs typeface="Century Gothic"/>
            </a:endParaRPr>
          </a:p>
          <a:p>
            <a:pPr marL="527685" indent="-515620">
              <a:lnSpc>
                <a:spcPct val="100000"/>
              </a:lnSpc>
              <a:spcBef>
                <a:spcPts val="625"/>
              </a:spcBef>
              <a:buClr>
                <a:srgbClr val="30859C"/>
              </a:buClr>
              <a:buAutoNum type="arabicPeriod"/>
              <a:tabLst>
                <a:tab pos="527685" algn="l"/>
                <a:tab pos="528320" algn="l"/>
              </a:tabLst>
            </a:pPr>
            <a:r>
              <a:rPr sz="2600" spc="-5" dirty="0">
                <a:solidFill>
                  <a:srgbClr val="404040"/>
                </a:solidFill>
                <a:latin typeface="Century Gothic"/>
                <a:cs typeface="Century Gothic"/>
              </a:rPr>
              <a:t>ΜΚΔ </a:t>
            </a:r>
            <a:r>
              <a:rPr sz="2600" dirty="0">
                <a:solidFill>
                  <a:srgbClr val="404040"/>
                </a:solidFill>
                <a:latin typeface="Century Gothic"/>
                <a:cs typeface="Century Gothic"/>
              </a:rPr>
              <a:t>&amp; </a:t>
            </a:r>
            <a:r>
              <a:rPr sz="2600" spc="-5" dirty="0" smtClean="0">
                <a:solidFill>
                  <a:srgbClr val="404040"/>
                </a:solidFill>
                <a:latin typeface="Century Gothic"/>
                <a:cs typeface="Century Gothic"/>
              </a:rPr>
              <a:t>Επ</a:t>
            </a:r>
            <a:r>
              <a:rPr sz="2600" spc="-5" dirty="0" err="1" smtClean="0">
                <a:solidFill>
                  <a:srgbClr val="404040"/>
                </a:solidFill>
                <a:latin typeface="Century Gothic"/>
                <a:cs typeface="Century Gothic"/>
              </a:rPr>
              <a:t>ικοινωνί</a:t>
            </a:r>
            <a:r>
              <a:rPr sz="2600" spc="-5" dirty="0" smtClean="0">
                <a:solidFill>
                  <a:srgbClr val="404040"/>
                </a:solidFill>
                <a:latin typeface="Century Gothic"/>
                <a:cs typeface="Century Gothic"/>
              </a:rPr>
              <a:t>α</a:t>
            </a:r>
            <a:endParaRPr sz="2600" dirty="0">
              <a:latin typeface="Century Gothic"/>
              <a:cs typeface="Century Gothic"/>
            </a:endParaRPr>
          </a:p>
        </p:txBody>
      </p:sp>
      <p:sp>
        <p:nvSpPr>
          <p:cNvPr id="5" name="object 2"/>
          <p:cNvSpPr txBox="1">
            <a:spLocks/>
          </p:cNvSpPr>
          <p:nvPr/>
        </p:nvSpPr>
        <p:spPr>
          <a:xfrm>
            <a:off x="76200" y="990600"/>
            <a:ext cx="4648200" cy="1117614"/>
          </a:xfrm>
          <a:prstGeom prst="rect">
            <a:avLst/>
          </a:prstGeom>
        </p:spPr>
        <p:txBody>
          <a:bodyPr vert="horz" wrap="square" lIns="0" tIns="12065" rIns="0" bIns="0" rtlCol="0" anchor="b">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12700">
              <a:lnSpc>
                <a:spcPct val="100000"/>
              </a:lnSpc>
              <a:spcBef>
                <a:spcPts val="95"/>
              </a:spcBef>
            </a:pPr>
            <a:endParaRPr lang="el-GR" spc="-5" dirty="0" smtClean="0"/>
          </a:p>
          <a:p>
            <a:pPr marL="12700">
              <a:lnSpc>
                <a:spcPct val="100000"/>
              </a:lnSpc>
              <a:spcBef>
                <a:spcPts val="95"/>
              </a:spcBef>
            </a:pPr>
            <a:r>
              <a:rPr lang="el-GR" sz="2600" dirty="0">
                <a:solidFill>
                  <a:srgbClr val="7FCDAF"/>
                </a:solidFill>
                <a:latin typeface="Century Gothic"/>
                <a:ea typeface="+mn-ea"/>
                <a:cs typeface="Century Gothic"/>
              </a:rPr>
              <a:t>Ατζέντα </a:t>
            </a:r>
            <a:r>
              <a:rPr lang="en-GB" sz="2600" dirty="0">
                <a:solidFill>
                  <a:srgbClr val="7FCDAF"/>
                </a:solidFill>
                <a:latin typeface="Century Gothic"/>
                <a:ea typeface="+mn-ea"/>
                <a:cs typeface="Century Gothic"/>
              </a:rPr>
              <a:t>H</a:t>
            </a:r>
            <a:r>
              <a:rPr lang="el-GR" sz="2600" dirty="0">
                <a:solidFill>
                  <a:srgbClr val="7FCDAF"/>
                </a:solidFill>
                <a:latin typeface="Century Gothic"/>
                <a:ea typeface="+mn-ea"/>
                <a:cs typeface="Century Gothic"/>
              </a:rPr>
              <a:t>μερίδας</a:t>
            </a:r>
          </a:p>
        </p:txBody>
      </p:sp>
    </p:spTree>
    <p:extLst>
      <p:ext uri="{BB962C8B-B14F-4D97-AF65-F5344CB8AC3E}">
        <p14:creationId xmlns:p14="http://schemas.microsoft.com/office/powerpoint/2010/main" val="2334505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Blended Mobilities </a:t>
            </a:r>
            <a:endParaRPr lang="en-GB" dirty="0">
              <a:solidFill>
                <a:srgbClr val="7FCDAF"/>
              </a:solidFill>
            </a:endParaRPr>
          </a:p>
        </p:txBody>
      </p:sp>
      <p:pic>
        <p:nvPicPr>
          <p:cNvPr id="4" name="Picture 3"/>
          <p:cNvPicPr>
            <a:picLocks noChangeAspect="1"/>
          </p:cNvPicPr>
          <p:nvPr/>
        </p:nvPicPr>
        <p:blipFill>
          <a:blip r:embed="rId3"/>
          <a:stretch>
            <a:fillRect/>
          </a:stretch>
        </p:blipFill>
        <p:spPr>
          <a:xfrm>
            <a:off x="0" y="2036977"/>
            <a:ext cx="4306039" cy="3449423"/>
          </a:xfrm>
          <a:prstGeom prst="rect">
            <a:avLst/>
          </a:prstGeom>
        </p:spPr>
      </p:pic>
      <p:pic>
        <p:nvPicPr>
          <p:cNvPr id="5" name="Picture 4"/>
          <p:cNvPicPr>
            <a:picLocks noChangeAspect="1"/>
          </p:cNvPicPr>
          <p:nvPr/>
        </p:nvPicPr>
        <p:blipFill>
          <a:blip r:embed="rId4"/>
          <a:stretch>
            <a:fillRect/>
          </a:stretch>
        </p:blipFill>
        <p:spPr>
          <a:xfrm>
            <a:off x="4306039" y="2036977"/>
            <a:ext cx="4365770" cy="3248436"/>
          </a:xfrm>
          <a:prstGeom prst="rect">
            <a:avLst/>
          </a:prstGeom>
        </p:spPr>
      </p:pic>
    </p:spTree>
    <p:extLst>
      <p:ext uri="{BB962C8B-B14F-4D97-AF65-F5344CB8AC3E}">
        <p14:creationId xmlns:p14="http://schemas.microsoft.com/office/powerpoint/2010/main" val="301092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773"/>
            <a:ext cx="6629399" cy="861774"/>
          </a:xfrm>
        </p:spPr>
        <p:txBody>
          <a:bodyPr/>
          <a:lstStyle/>
          <a:p>
            <a:pPr algn="ctr"/>
            <a:r>
              <a:rPr lang="el-GR" dirty="0" smtClean="0">
                <a:solidFill>
                  <a:srgbClr val="7FCDAF"/>
                </a:solidFill>
              </a:rPr>
              <a:t>Παραδείγματα εφαρμογής των </a:t>
            </a:r>
            <a:r>
              <a:rPr lang="en-GB" dirty="0" smtClean="0">
                <a:solidFill>
                  <a:srgbClr val="7FCDAF"/>
                </a:solidFill>
              </a:rPr>
              <a:t>Blended Mobilities </a:t>
            </a:r>
            <a:endParaRPr lang="en-GB" dirty="0">
              <a:solidFill>
                <a:srgbClr val="7FCDAF"/>
              </a:solidFill>
            </a:endParaRPr>
          </a:p>
        </p:txBody>
      </p:sp>
      <p:pic>
        <p:nvPicPr>
          <p:cNvPr id="6" name="Picture 5"/>
          <p:cNvPicPr>
            <a:picLocks noChangeAspect="1"/>
          </p:cNvPicPr>
          <p:nvPr/>
        </p:nvPicPr>
        <p:blipFill>
          <a:blip r:embed="rId3"/>
          <a:stretch>
            <a:fillRect/>
          </a:stretch>
        </p:blipFill>
        <p:spPr>
          <a:xfrm>
            <a:off x="4267200" y="1466547"/>
            <a:ext cx="4495800" cy="3637644"/>
          </a:xfrm>
          <a:prstGeom prst="rect">
            <a:avLst/>
          </a:prstGeom>
        </p:spPr>
      </p:pic>
      <p:pic>
        <p:nvPicPr>
          <p:cNvPr id="3" name="Picture 2"/>
          <p:cNvPicPr>
            <a:picLocks noChangeAspect="1"/>
          </p:cNvPicPr>
          <p:nvPr/>
        </p:nvPicPr>
        <p:blipFill>
          <a:blip r:embed="rId4"/>
          <a:stretch>
            <a:fillRect/>
          </a:stretch>
        </p:blipFill>
        <p:spPr>
          <a:xfrm>
            <a:off x="0" y="1752600"/>
            <a:ext cx="4621678" cy="3657600"/>
          </a:xfrm>
          <a:prstGeom prst="rect">
            <a:avLst/>
          </a:prstGeom>
        </p:spPr>
      </p:pic>
    </p:spTree>
    <p:extLst>
      <p:ext uri="{BB962C8B-B14F-4D97-AF65-F5344CB8AC3E}">
        <p14:creationId xmlns:p14="http://schemas.microsoft.com/office/powerpoint/2010/main" val="205641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248399" cy="430887"/>
          </a:xfrm>
        </p:spPr>
        <p:txBody>
          <a:bodyPr/>
          <a:lstStyle/>
          <a:p>
            <a:pPr algn="ctr"/>
            <a:r>
              <a:rPr lang="en-GB" dirty="0" smtClean="0">
                <a:solidFill>
                  <a:srgbClr val="7FCDAF"/>
                </a:solidFill>
              </a:rPr>
              <a:t>Blended Intensive Programmes</a:t>
            </a:r>
            <a:endParaRPr lang="en-GB" dirty="0">
              <a:solidFill>
                <a:srgbClr val="7FCDAF"/>
              </a:solidFill>
            </a:endParaRPr>
          </a:p>
        </p:txBody>
      </p:sp>
      <p:sp>
        <p:nvSpPr>
          <p:cNvPr id="3" name="Text Placeholder 2"/>
          <p:cNvSpPr>
            <a:spLocks noGrp="1"/>
          </p:cNvSpPr>
          <p:nvPr>
            <p:ph type="body" idx="1"/>
          </p:nvPr>
        </p:nvSpPr>
        <p:spPr>
          <a:xfrm>
            <a:off x="152400" y="1066800"/>
            <a:ext cx="8686800" cy="5232202"/>
          </a:xfrm>
        </p:spPr>
        <p:txBody>
          <a:bodyPr/>
          <a:lstStyle/>
          <a:p>
            <a:pPr algn="just"/>
            <a:r>
              <a:rPr lang="el-GR" sz="1700" dirty="0"/>
              <a:t>Τα </a:t>
            </a:r>
            <a:r>
              <a:rPr lang="el-GR" sz="1700" dirty="0" err="1"/>
              <a:t>BIPs</a:t>
            </a:r>
            <a:r>
              <a:rPr lang="el-GR" sz="1700" dirty="0"/>
              <a:t> μπορούν να αποτελούν μέρος των προγραμμάτων σπουδών των </a:t>
            </a:r>
            <a:r>
              <a:rPr lang="el-GR" sz="1700" dirty="0" smtClean="0"/>
              <a:t>Ι</a:t>
            </a:r>
            <a:r>
              <a:rPr lang="en-GB" sz="1700" dirty="0" smtClean="0"/>
              <a:t>TE </a:t>
            </a:r>
            <a:r>
              <a:rPr lang="el-GR" sz="1700" dirty="0" smtClean="0"/>
              <a:t>ή </a:t>
            </a:r>
            <a:r>
              <a:rPr lang="el-GR" sz="1700" dirty="0"/>
              <a:t>να </a:t>
            </a:r>
            <a:r>
              <a:rPr lang="el-GR" sz="1700" dirty="0" smtClean="0"/>
              <a:t>είναι συμπληρωματικά</a:t>
            </a:r>
            <a:r>
              <a:rPr lang="en-GB" sz="1700" dirty="0" smtClean="0"/>
              <a:t> </a:t>
            </a:r>
            <a:r>
              <a:rPr lang="el-GR" sz="1700" dirty="0" smtClean="0"/>
              <a:t>προς αυτά. </a:t>
            </a:r>
            <a:endParaRPr lang="en-GB" sz="1700" dirty="0" smtClean="0"/>
          </a:p>
          <a:p>
            <a:pPr algn="just"/>
            <a:endParaRPr lang="en-GB" sz="1700" dirty="0"/>
          </a:p>
          <a:p>
            <a:pPr algn="just"/>
            <a:r>
              <a:rPr lang="el-GR" sz="1700" dirty="0" smtClean="0"/>
              <a:t>Μπορεί να αφορούν </a:t>
            </a:r>
            <a:r>
              <a:rPr lang="el-GR" sz="1700" dirty="0" smtClean="0"/>
              <a:t>ένα </a:t>
            </a:r>
            <a:r>
              <a:rPr lang="el-GR" sz="1700" dirty="0"/>
              <a:t>εντελώς </a:t>
            </a:r>
            <a:r>
              <a:rPr lang="el-GR" sz="1700" dirty="0" smtClean="0"/>
              <a:t>καινούργιο πρόγραμμα </a:t>
            </a:r>
            <a:r>
              <a:rPr lang="el-GR" sz="1700" dirty="0"/>
              <a:t>ή μπορεί να είναι μια βελτίωση ενός υπάρχοντος προγράμματος με πρόσθετες δυνατότητες, </a:t>
            </a:r>
            <a:r>
              <a:rPr lang="el-GR" sz="1700" dirty="0" smtClean="0"/>
              <a:t>όπως </a:t>
            </a:r>
            <a:r>
              <a:rPr lang="el-GR" sz="1700" dirty="0" smtClean="0"/>
              <a:t>π.χ. ο </a:t>
            </a:r>
            <a:r>
              <a:rPr lang="el-GR" sz="1700" dirty="0" smtClean="0"/>
              <a:t>τρόπος παράδοσής τους </a:t>
            </a:r>
            <a:r>
              <a:rPr lang="el-GR" sz="1700" dirty="0"/>
              <a:t>σε μεικτή </a:t>
            </a:r>
            <a:r>
              <a:rPr lang="el-GR" sz="1700" dirty="0" smtClean="0"/>
              <a:t>μορφή.</a:t>
            </a:r>
            <a:endParaRPr lang="en-GB" sz="1700" dirty="0" smtClean="0"/>
          </a:p>
          <a:p>
            <a:pPr algn="just"/>
            <a:endParaRPr lang="en-GB" sz="1700" dirty="0"/>
          </a:p>
          <a:p>
            <a:pPr algn="just"/>
            <a:r>
              <a:rPr lang="el-GR" sz="1700" b="1" dirty="0"/>
              <a:t>Υ</a:t>
            </a:r>
            <a:r>
              <a:rPr lang="el-GR" sz="1700" b="1" dirty="0" smtClean="0"/>
              <a:t>πάρχουν ποιοτικοί παράγοντες που προσθέτουν στην</a:t>
            </a:r>
            <a:r>
              <a:rPr lang="el-GR" sz="1700" b="1" dirty="0" smtClean="0"/>
              <a:t> κατάρτιση και υλοποίηση των ΒΙΡς όπως</a:t>
            </a:r>
            <a:r>
              <a:rPr lang="en-GB" sz="1700" b="1" dirty="0" smtClean="0"/>
              <a:t>:</a:t>
            </a:r>
          </a:p>
          <a:p>
            <a:pPr algn="just"/>
            <a:endParaRPr lang="en-GB" sz="1700" dirty="0"/>
          </a:p>
          <a:p>
            <a:pPr marL="285750" indent="-285750" algn="just">
              <a:buFont typeface="Arial" panose="020B0604020202020204" pitchFamily="34" charset="0"/>
              <a:buChar char="•"/>
            </a:pPr>
            <a:r>
              <a:rPr lang="en-GB" sz="1700" dirty="0"/>
              <a:t>T</a:t>
            </a:r>
            <a:r>
              <a:rPr lang="en-GB" sz="1700" dirty="0" smtClean="0"/>
              <a:t>a </a:t>
            </a:r>
            <a:r>
              <a:rPr lang="el-GR" sz="1700" dirty="0" smtClean="0"/>
              <a:t>BIP</a:t>
            </a:r>
            <a:r>
              <a:rPr lang="en-GB" sz="1700" dirty="0"/>
              <a:t>s</a:t>
            </a:r>
            <a:r>
              <a:rPr lang="el-GR" sz="1700" dirty="0" smtClean="0"/>
              <a:t> </a:t>
            </a:r>
            <a:r>
              <a:rPr lang="el-GR" sz="1700" b="1" u="sng" dirty="0" smtClean="0"/>
              <a:t>θα πρέπει </a:t>
            </a:r>
            <a:r>
              <a:rPr lang="el-GR" sz="1700" b="1" u="sng" dirty="0"/>
              <a:t>να έχουν προστιθέμενη αξί</a:t>
            </a:r>
            <a:r>
              <a:rPr lang="el-GR" sz="1700" b="1" dirty="0"/>
              <a:t>α </a:t>
            </a:r>
            <a:r>
              <a:rPr lang="el-GR" sz="1700" dirty="0"/>
              <a:t>σε σύγκριση με τα </a:t>
            </a:r>
            <a:r>
              <a:rPr lang="el-GR" sz="1700" dirty="0" smtClean="0"/>
              <a:t>υφιστάμενα προγράμματα μάθησης, εκπαίδευσής, κατάρτισης. </a:t>
            </a:r>
            <a:endParaRPr lang="el-GR" sz="1700" dirty="0"/>
          </a:p>
          <a:p>
            <a:pPr marL="285750" indent="-285750" algn="just">
              <a:buFont typeface="Arial" panose="020B0604020202020204" pitchFamily="34" charset="0"/>
              <a:buChar char="•"/>
            </a:pPr>
            <a:endParaRPr lang="en-GB" sz="1700" dirty="0" smtClean="0"/>
          </a:p>
          <a:p>
            <a:pPr marL="285750" indent="-285750" algn="just">
              <a:buFont typeface="Arial" panose="020B0604020202020204" pitchFamily="34" charset="0"/>
              <a:buChar char="•"/>
            </a:pPr>
            <a:r>
              <a:rPr lang="el-GR" sz="1700" dirty="0" smtClean="0"/>
              <a:t>Θα πρέπει να αποτελούνται </a:t>
            </a:r>
            <a:r>
              <a:rPr lang="el-GR" sz="1700" dirty="0"/>
              <a:t>από </a:t>
            </a:r>
            <a:r>
              <a:rPr lang="el-GR" sz="1700" b="1" dirty="0"/>
              <a:t>εξειδικευμένο περιεχόμενο </a:t>
            </a:r>
            <a:r>
              <a:rPr lang="el-GR" sz="1700" dirty="0"/>
              <a:t>που δεν διδάσκεται αλλού, </a:t>
            </a:r>
            <a:r>
              <a:rPr lang="el-GR" sz="1700" dirty="0" smtClean="0"/>
              <a:t>ή που δεν έχει υλοποιηθεί με υφιστάμενες μεθόδους διδασκαλίας.</a:t>
            </a:r>
          </a:p>
          <a:p>
            <a:pPr marL="285750" indent="-285750" algn="just">
              <a:buFont typeface="Arial" panose="020B0604020202020204" pitchFamily="34" charset="0"/>
              <a:buChar char="•"/>
            </a:pPr>
            <a:endParaRPr lang="el-GR" sz="1700" dirty="0" smtClean="0"/>
          </a:p>
          <a:p>
            <a:pPr marL="285750" indent="-285750" algn="just">
              <a:buFont typeface="Arial" panose="020B0604020202020204" pitchFamily="34" charset="0"/>
              <a:buChar char="•"/>
            </a:pPr>
            <a:r>
              <a:rPr lang="el-GR" sz="1700" dirty="0" smtClean="0"/>
              <a:t>Θα </a:t>
            </a:r>
            <a:r>
              <a:rPr lang="el-GR" sz="1700" dirty="0"/>
              <a:t>πρέπει να </a:t>
            </a:r>
            <a:r>
              <a:rPr lang="el-GR" sz="1700" b="1" dirty="0"/>
              <a:t>ενθαρρύνουν τη διεπιστημονική και πολυεθνική διδασκαλία </a:t>
            </a:r>
            <a:r>
              <a:rPr lang="el-GR" sz="1700" dirty="0"/>
              <a:t>και κατάρτιση </a:t>
            </a:r>
            <a:r>
              <a:rPr lang="el-GR" sz="1700" dirty="0" smtClean="0"/>
              <a:t>ενώ, </a:t>
            </a:r>
            <a:r>
              <a:rPr lang="el-GR" sz="1700" dirty="0" smtClean="0"/>
              <a:t>οι </a:t>
            </a:r>
            <a:r>
              <a:rPr lang="el-GR" sz="1700" dirty="0" smtClean="0"/>
              <a:t>συμμετέχοντες </a:t>
            </a:r>
            <a:r>
              <a:rPr lang="el-GR" sz="1700" dirty="0" smtClean="0"/>
              <a:t>αναμένεται ότι θα </a:t>
            </a:r>
            <a:r>
              <a:rPr lang="el-GR" sz="1700" dirty="0" smtClean="0"/>
              <a:t>επωφελούνται από τις ειδικές </a:t>
            </a:r>
            <a:r>
              <a:rPr lang="el-GR" sz="1700" dirty="0"/>
              <a:t>συνθήκες μάθησης και διδασκαλίας που δεν </a:t>
            </a:r>
            <a:r>
              <a:rPr lang="el-GR" sz="1700" dirty="0" smtClean="0"/>
              <a:t>προσφέρονται από ένα </a:t>
            </a:r>
            <a:r>
              <a:rPr lang="el-GR" sz="1700" dirty="0"/>
              <a:t>μόνο ίδρυμα</a:t>
            </a:r>
            <a:r>
              <a:rPr lang="el-GR" sz="1700" dirty="0" smtClean="0"/>
              <a:t>.</a:t>
            </a:r>
            <a:endParaRPr lang="el-GR" sz="1700" dirty="0"/>
          </a:p>
        </p:txBody>
      </p:sp>
    </p:spTree>
    <p:extLst>
      <p:ext uri="{BB962C8B-B14F-4D97-AF65-F5344CB8AC3E}">
        <p14:creationId xmlns:p14="http://schemas.microsoft.com/office/powerpoint/2010/main" val="221899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00"/>
            <a:ext cx="8458200" cy="5847755"/>
          </a:xfrm>
        </p:spPr>
        <p:txBody>
          <a:bodyPr/>
          <a:lstStyle/>
          <a:p>
            <a:r>
              <a:rPr lang="el-GR" sz="1800" b="1" dirty="0" smtClean="0"/>
              <a:t>Ίδρυμα Συντονιστής</a:t>
            </a:r>
            <a:r>
              <a:rPr lang="en-GB" sz="1800" b="1" dirty="0" smtClean="0"/>
              <a:t>– Coordinator: </a:t>
            </a:r>
            <a:endParaRPr lang="el-GR" sz="1800" b="1" dirty="0" smtClean="0"/>
          </a:p>
          <a:p>
            <a:endParaRPr lang="el-GR" sz="1800" b="1" dirty="0"/>
          </a:p>
          <a:p>
            <a:pPr marL="342900" indent="-342900">
              <a:buFont typeface="Arial" panose="020B0604020202020204" pitchFamily="34" charset="0"/>
              <a:buChar char="•"/>
            </a:pPr>
            <a:r>
              <a:rPr lang="el-GR" sz="1800" dirty="0" smtClean="0"/>
              <a:t>Λαμβάνει τη χρηματοδότηση </a:t>
            </a:r>
            <a:r>
              <a:rPr lang="el-GR" sz="1800" dirty="0"/>
              <a:t>Erasmus+ </a:t>
            </a:r>
            <a:r>
              <a:rPr lang="el-GR" sz="1800" dirty="0" smtClean="0"/>
              <a:t>( ποσό που αφορά στην οργανωτική υποστήριξη 6,000 ή 8,000 ευρώ ανά </a:t>
            </a:r>
            <a:r>
              <a:rPr lang="en-GB" sz="1800" dirty="0" smtClean="0"/>
              <a:t>BIP </a:t>
            </a:r>
            <a:r>
              <a:rPr lang="el-GR" sz="1800" dirty="0" smtClean="0"/>
              <a:t>) 400,00 ευρώ ανά συμμετέχοντα.</a:t>
            </a:r>
            <a:endParaRPr lang="en-GB" sz="1800" dirty="0" smtClean="0"/>
          </a:p>
          <a:p>
            <a:endParaRPr lang="el-GR" sz="1800" dirty="0"/>
          </a:p>
          <a:p>
            <a:r>
              <a:rPr lang="el-GR" sz="1800" b="1" dirty="0" smtClean="0"/>
              <a:t>Ίδρυμα Υποδοχής</a:t>
            </a:r>
            <a:r>
              <a:rPr lang="en-GB" sz="1800" b="1" dirty="0" smtClean="0"/>
              <a:t> - Receiving Institution: </a:t>
            </a:r>
          </a:p>
          <a:p>
            <a:endParaRPr lang="en-GB" sz="1800" dirty="0"/>
          </a:p>
          <a:p>
            <a:pPr marL="342900" indent="-342900">
              <a:buFont typeface="Arial" panose="020B0604020202020204" pitchFamily="34" charset="0"/>
              <a:buChar char="•"/>
            </a:pPr>
            <a:r>
              <a:rPr lang="el-GR" sz="1800" dirty="0" smtClean="0"/>
              <a:t>Συνήθως </a:t>
            </a:r>
            <a:r>
              <a:rPr lang="el-GR" sz="1800" dirty="0"/>
              <a:t>το </a:t>
            </a:r>
            <a:r>
              <a:rPr lang="el-GR" sz="1800" dirty="0" smtClean="0"/>
              <a:t>ίδιο</a:t>
            </a:r>
            <a:r>
              <a:rPr lang="en-GB" sz="1800" dirty="0" smtClean="0"/>
              <a:t> </a:t>
            </a:r>
            <a:r>
              <a:rPr lang="el-GR" sz="1800" dirty="0" smtClean="0"/>
              <a:t>ΙΤΕ </a:t>
            </a:r>
            <a:r>
              <a:rPr lang="el-GR" sz="1800" dirty="0"/>
              <a:t>με </a:t>
            </a:r>
            <a:r>
              <a:rPr lang="el-GR" sz="1800" dirty="0" smtClean="0"/>
              <a:t>το ίδρυμα συντονιστή</a:t>
            </a:r>
          </a:p>
          <a:p>
            <a:pPr marL="342900" indent="-342900">
              <a:buFont typeface="Arial" panose="020B0604020202020204" pitchFamily="34" charset="0"/>
              <a:buChar char="•"/>
            </a:pPr>
            <a:r>
              <a:rPr lang="el-GR" sz="1800" dirty="0" smtClean="0"/>
              <a:t>Υποδέχεται </a:t>
            </a:r>
            <a:r>
              <a:rPr lang="el-GR" sz="1800" dirty="0"/>
              <a:t>συμμετέχοντες </a:t>
            </a:r>
            <a:r>
              <a:rPr lang="el-GR" sz="1800" dirty="0" smtClean="0"/>
              <a:t>( οι οποίοι χρηματοδοτούνται </a:t>
            </a:r>
            <a:r>
              <a:rPr lang="el-GR" sz="1800" dirty="0"/>
              <a:t>από </a:t>
            </a:r>
            <a:r>
              <a:rPr lang="el-GR" sz="1800" dirty="0" smtClean="0"/>
              <a:t>το ίδρυμα αποστολής τους )</a:t>
            </a:r>
          </a:p>
          <a:p>
            <a:endParaRPr lang="el-GR" sz="1800" dirty="0" smtClean="0"/>
          </a:p>
          <a:p>
            <a:r>
              <a:rPr lang="el-GR" sz="1800" b="1" dirty="0" smtClean="0"/>
              <a:t>Ίδρυμα Αποστολής</a:t>
            </a:r>
            <a:r>
              <a:rPr lang="en-GB" sz="1800" b="1" dirty="0" smtClean="0"/>
              <a:t> </a:t>
            </a:r>
            <a:r>
              <a:rPr lang="en-GB" sz="1800" b="1" dirty="0"/>
              <a:t>- </a:t>
            </a:r>
            <a:r>
              <a:rPr lang="en-GB" sz="1800" b="1" dirty="0" smtClean="0"/>
              <a:t>Sending </a:t>
            </a:r>
            <a:r>
              <a:rPr lang="en-GB" sz="1800" b="1" dirty="0"/>
              <a:t>Institution: </a:t>
            </a:r>
            <a:endParaRPr lang="en-GB" sz="1800" b="1" dirty="0" smtClean="0"/>
          </a:p>
          <a:p>
            <a:pPr marL="342900" indent="-342900">
              <a:buFont typeface="Arial" panose="020B0604020202020204" pitchFamily="34" charset="0"/>
              <a:buChar char="•"/>
            </a:pPr>
            <a:r>
              <a:rPr lang="el-GR" sz="1800" dirty="0" smtClean="0"/>
              <a:t>Αποστέλλει συμμετέχοντες στο ίδρυμα υποδοχής </a:t>
            </a:r>
            <a:endParaRPr lang="el-GR" sz="1800" dirty="0"/>
          </a:p>
          <a:p>
            <a:pPr marL="342900" indent="-342900">
              <a:buFont typeface="Arial" panose="020B0604020202020204" pitchFamily="34" charset="0"/>
              <a:buChar char="•"/>
            </a:pPr>
            <a:r>
              <a:rPr lang="el-GR" sz="1800" dirty="0" smtClean="0"/>
              <a:t>Χρηματοδοτεί τους συμμετέχοντες του μέσα από το δικό του κονδύλι της KA131</a:t>
            </a:r>
          </a:p>
          <a:p>
            <a:pPr marL="342900" indent="-342900">
              <a:buFont typeface="Arial" panose="020B0604020202020204" pitchFamily="34" charset="0"/>
              <a:buChar char="•"/>
            </a:pPr>
            <a:endParaRPr lang="el-GR" sz="1800" dirty="0"/>
          </a:p>
          <a:p>
            <a:r>
              <a:rPr lang="el-GR" sz="1600" dirty="0" smtClean="0"/>
              <a:t>Τα ΙΤΕ των χωρών εταίρων μπορούν να συμμετέχουν στα ΒΙΡς με δικά τους έξοδα</a:t>
            </a:r>
            <a:endParaRPr lang="en-GB" sz="1600" dirty="0"/>
          </a:p>
          <a:p>
            <a:endParaRPr lang="en-GB" sz="1800" b="1" dirty="0"/>
          </a:p>
          <a:p>
            <a:pPr marL="342900" indent="-342900">
              <a:buFont typeface="Arial" panose="020B0604020202020204" pitchFamily="34" charset="0"/>
              <a:buChar char="•"/>
            </a:pPr>
            <a:endParaRPr lang="en-GB" sz="2000" dirty="0"/>
          </a:p>
          <a:p>
            <a:endParaRPr lang="en-GB" sz="2000" dirty="0"/>
          </a:p>
        </p:txBody>
      </p:sp>
      <p:sp>
        <p:nvSpPr>
          <p:cNvPr id="4" name="Title 3"/>
          <p:cNvSpPr>
            <a:spLocks noGrp="1"/>
          </p:cNvSpPr>
          <p:nvPr>
            <p:ph type="title"/>
          </p:nvPr>
        </p:nvSpPr>
        <p:spPr>
          <a:xfrm>
            <a:off x="2209800" y="381000"/>
            <a:ext cx="4219956" cy="430887"/>
          </a:xfrm>
        </p:spPr>
        <p:txBody>
          <a:bodyPr/>
          <a:lstStyle/>
          <a:p>
            <a:pPr algn="ctr"/>
            <a:r>
              <a:rPr lang="el-GR" dirty="0" smtClean="0">
                <a:solidFill>
                  <a:srgbClr val="7FCDAF"/>
                </a:solidFill>
              </a:rPr>
              <a:t>Δομή </a:t>
            </a:r>
            <a:r>
              <a:rPr lang="en-GB" dirty="0" smtClean="0">
                <a:solidFill>
                  <a:srgbClr val="7FCDAF"/>
                </a:solidFill>
              </a:rPr>
              <a:t>BIP </a:t>
            </a:r>
            <a:endParaRPr lang="en-GB" dirty="0">
              <a:solidFill>
                <a:srgbClr val="7FCDAF"/>
              </a:solidFill>
            </a:endParaRPr>
          </a:p>
        </p:txBody>
      </p:sp>
    </p:spTree>
    <p:extLst>
      <p:ext uri="{BB962C8B-B14F-4D97-AF65-F5344CB8AC3E}">
        <p14:creationId xmlns:p14="http://schemas.microsoft.com/office/powerpoint/2010/main" val="253838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38200"/>
            <a:ext cx="8072120" cy="8002191"/>
          </a:xfrm>
        </p:spPr>
        <p:txBody>
          <a:bodyPr/>
          <a:lstStyle/>
          <a:p>
            <a:endParaRPr lang="en-GB" sz="1600" dirty="0" smtClean="0"/>
          </a:p>
          <a:p>
            <a:pPr marL="285750" indent="-285750" algn="just">
              <a:buFont typeface="Wingdings" panose="05000000000000000000" pitchFamily="2" charset="2"/>
              <a:buChar char="ü"/>
            </a:pPr>
            <a:r>
              <a:rPr lang="el-GR" sz="1400" dirty="0" smtClean="0"/>
              <a:t>Ένα </a:t>
            </a:r>
            <a:r>
              <a:rPr lang="el-GR" sz="1400" dirty="0"/>
              <a:t>μεικτό εντατικό πρόγραμμα πρέπει να αναπτυχθεί και να εφαρμοστεί από τουλάχιστον 3 </a:t>
            </a:r>
            <a:r>
              <a:rPr lang="en-GB" sz="1400" dirty="0" smtClean="0"/>
              <a:t>ITE </a:t>
            </a:r>
            <a:r>
              <a:rPr lang="el-GR" sz="1400" dirty="0" smtClean="0"/>
              <a:t>τα οποία θα φέρουν τον Χάρτη </a:t>
            </a:r>
            <a:r>
              <a:rPr lang="en-GB" sz="1400" dirty="0" smtClean="0"/>
              <a:t>Erasmus (</a:t>
            </a:r>
            <a:r>
              <a:rPr lang="el-GR" sz="1400" dirty="0" smtClean="0"/>
              <a:t>ECHE</a:t>
            </a:r>
            <a:r>
              <a:rPr lang="en-GB" sz="1400" dirty="0" smtClean="0"/>
              <a:t>)</a:t>
            </a:r>
            <a:r>
              <a:rPr lang="el-GR" sz="1400" dirty="0"/>
              <a:t> </a:t>
            </a:r>
            <a:r>
              <a:rPr lang="el-GR" sz="1400" dirty="0" smtClean="0"/>
              <a:t>και θα προέρχονται </a:t>
            </a:r>
            <a:r>
              <a:rPr lang="el-GR" sz="1400" dirty="0"/>
              <a:t>από τουλάχιστον 3 </a:t>
            </a:r>
            <a:r>
              <a:rPr lang="el-GR" sz="1400" dirty="0" smtClean="0"/>
              <a:t>Χώρες του Προγράμματος.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a:t>Ο</a:t>
            </a:r>
            <a:r>
              <a:rPr lang="el-GR" sz="1400" dirty="0" smtClean="0"/>
              <a:t>ποιοδήποτε </a:t>
            </a:r>
            <a:r>
              <a:rPr lang="el-GR" sz="1400" dirty="0"/>
              <a:t>άλλο </a:t>
            </a:r>
            <a:r>
              <a:rPr lang="el-GR" sz="1400" dirty="0" smtClean="0"/>
              <a:t>ΙΤΕ, πέραν των ελάχιστων αναφερομένων, </a:t>
            </a:r>
            <a:r>
              <a:rPr lang="el-GR" sz="1400" dirty="0"/>
              <a:t>ή οργανισμός που βρίσκεται σε </a:t>
            </a:r>
            <a:r>
              <a:rPr lang="el-GR" sz="1400" dirty="0" smtClean="0"/>
              <a:t>χώρα προγράμματος ή χώρα εταίρο, μπορεί να συμμετέχει.</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smtClean="0"/>
              <a:t>Ο ελάχιστος αριθμός συμμετεχόντων/συμμετεχουσών αφορά τους/τις </a:t>
            </a:r>
            <a:r>
              <a:rPr lang="el-GR" sz="1400" dirty="0" smtClean="0"/>
              <a:t>15 μαθητευομένους/</a:t>
            </a:r>
            <a:r>
              <a:rPr lang="el-GR" sz="1400" dirty="0" err="1" smtClean="0"/>
              <a:t>ες</a:t>
            </a:r>
            <a:r>
              <a:rPr lang="el-GR" sz="1400" dirty="0"/>
              <a:t> </a:t>
            </a:r>
            <a:r>
              <a:rPr lang="el-GR" sz="1400" dirty="0" smtClean="0"/>
              <a:t>( σπουδαστές/</a:t>
            </a:r>
            <a:r>
              <a:rPr lang="el-GR" sz="1400" dirty="0" err="1" smtClean="0"/>
              <a:t>στριες</a:t>
            </a:r>
            <a:r>
              <a:rPr lang="el-GR" sz="1400" dirty="0" smtClean="0"/>
              <a:t> ή/και προσωπικό )</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smtClean="0"/>
              <a:t> </a:t>
            </a:r>
            <a:r>
              <a:rPr lang="el-GR" sz="1400" dirty="0" smtClean="0"/>
              <a:t>Δεν υπάρχει όριο στο μέγιστο αριθμό συμμετεχόντων/συμμετεχουσών. </a:t>
            </a:r>
          </a:p>
          <a:p>
            <a:pPr algn="just"/>
            <a:endParaRPr lang="el-GR" sz="1400" dirty="0"/>
          </a:p>
          <a:p>
            <a:pPr marL="285750" indent="-285750" algn="just">
              <a:buFont typeface="Wingdings" panose="05000000000000000000" pitchFamily="2" charset="2"/>
              <a:buChar char="ü"/>
            </a:pPr>
            <a:r>
              <a:rPr lang="el-GR" sz="1400" dirty="0" smtClean="0"/>
              <a:t>Στον ελάχιστο αριθμό δεν συμπεριλαμβάνονται τα άτομα του </a:t>
            </a:r>
            <a:r>
              <a:rPr lang="el-GR" sz="1400" dirty="0" smtClean="0"/>
              <a:t>ακαδημαϊκού</a:t>
            </a:r>
            <a:r>
              <a:rPr lang="en-GB" sz="1400" dirty="0" smtClean="0"/>
              <a:t>/</a:t>
            </a:r>
            <a:r>
              <a:rPr lang="el-GR" sz="1400" dirty="0" smtClean="0"/>
              <a:t>διοικητικού </a:t>
            </a:r>
            <a:r>
              <a:rPr lang="el-GR" sz="1400" dirty="0" smtClean="0"/>
              <a:t>προσωπικού που θα συμμετέχουν στην διαχείριση ή παροχή διδασκαλίας του </a:t>
            </a:r>
            <a:r>
              <a:rPr lang="en-GB" sz="1400" dirty="0" smtClean="0"/>
              <a:t>BIP</a:t>
            </a:r>
            <a:r>
              <a:rPr lang="el-GR" sz="1400" dirty="0" smtClean="0"/>
              <a:t>. Δεν συμπεριλαμβάνονται επίσης οι φοιτητές/</a:t>
            </a:r>
            <a:r>
              <a:rPr lang="el-GR" sz="1400" dirty="0" err="1" smtClean="0"/>
              <a:t>τριες</a:t>
            </a:r>
            <a:r>
              <a:rPr lang="el-GR" sz="1400" dirty="0" smtClean="0"/>
              <a:t> του ιδρύματος υποδοχής/συντονιστικού ιδρύματος.</a:t>
            </a:r>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l-GR" sz="1400" dirty="0" smtClean="0"/>
              <a:t>Οι συμμετέχοντες/συμμετέχουσες φοιτητές/</a:t>
            </a:r>
            <a:r>
              <a:rPr lang="el-GR" sz="1400" dirty="0" err="1" smtClean="0"/>
              <a:t>τριες</a:t>
            </a:r>
            <a:r>
              <a:rPr lang="el-GR" sz="1400" dirty="0" smtClean="0"/>
              <a:t> από ΙΤΕ των χωρών εταίρων επίσης δεν λαμβάνονται υπόψη σε ό,τι αφορά τον ελάχιστο αριθμό.</a:t>
            </a:r>
          </a:p>
          <a:p>
            <a:pPr algn="just"/>
            <a:endParaRPr lang="el-GR" sz="1400" dirty="0"/>
          </a:p>
          <a:p>
            <a:pPr marL="285750" indent="-285750" algn="just">
              <a:buFont typeface="Wingdings" panose="05000000000000000000" pitchFamily="2" charset="2"/>
              <a:buChar char="ü"/>
            </a:pPr>
            <a:r>
              <a:rPr lang="el-GR" sz="1400" dirty="0" smtClean="0"/>
              <a:t>Οι 15 συμμετέχοντες/συμμετέχουσες θα πρέπει να βρίσκονται σε φυσική κινητικότητα για να θεωρείται επιλέξιμη η δραστηριότητά τους και </a:t>
            </a:r>
            <a:r>
              <a:rPr lang="el-GR" sz="1400" dirty="0" smtClean="0"/>
              <a:t>για να </a:t>
            </a:r>
            <a:r>
              <a:rPr lang="el-GR" sz="1400" dirty="0" smtClean="0"/>
              <a:t>μπορεί το ίδρυμα συντονιστής/υποδοχής να διεκδικήσει το ποσό από τα οργανωτικά έξοδα ( </a:t>
            </a:r>
            <a:r>
              <a:rPr lang="en-GB" sz="1400" dirty="0" smtClean="0"/>
              <a:t>OS ).</a:t>
            </a:r>
            <a:endParaRPr lang="el-GR" sz="1400" dirty="0" smtClean="0"/>
          </a:p>
          <a:p>
            <a:pPr marL="285750" indent="-285750" algn="just">
              <a:buFont typeface="Wingdings" panose="05000000000000000000" pitchFamily="2" charset="2"/>
              <a:buChar char="ü"/>
            </a:pPr>
            <a:endParaRPr lang="el-GR" sz="1400" dirty="0"/>
          </a:p>
          <a:p>
            <a:pPr marL="285750" indent="-285750" algn="just">
              <a:buFont typeface="Wingdings" panose="05000000000000000000" pitchFamily="2" charset="2"/>
              <a:buChar char="ü"/>
            </a:pPr>
            <a:r>
              <a:rPr lang="en-GB" sz="1400" b="1" dirty="0" smtClean="0">
                <a:solidFill>
                  <a:srgbClr val="7030A0"/>
                </a:solidFill>
              </a:rPr>
              <a:t>! </a:t>
            </a:r>
            <a:r>
              <a:rPr lang="el-GR" sz="1400" b="1" dirty="0" smtClean="0">
                <a:solidFill>
                  <a:srgbClr val="7030A0"/>
                </a:solidFill>
              </a:rPr>
              <a:t>Οι </a:t>
            </a:r>
            <a:r>
              <a:rPr lang="el-GR" sz="1400" b="1" dirty="0" smtClean="0">
                <a:solidFill>
                  <a:srgbClr val="7030A0"/>
                </a:solidFill>
              </a:rPr>
              <a:t>συμμετέχοντες/συμμετέχουσες δεν θα πρέπει να καταβάλουν οποιαδήποτε έξοδα</a:t>
            </a:r>
          </a:p>
          <a:p>
            <a:pPr algn="just"/>
            <a:r>
              <a:rPr lang="el-GR" sz="1400" b="1" dirty="0" smtClean="0">
                <a:solidFill>
                  <a:srgbClr val="7030A0"/>
                </a:solidFill>
              </a:rPr>
              <a:t> </a:t>
            </a:r>
            <a:r>
              <a:rPr lang="el-GR" sz="1400" b="1" dirty="0">
                <a:solidFill>
                  <a:srgbClr val="7030A0"/>
                </a:solidFill>
              </a:rPr>
              <a:t> </a:t>
            </a:r>
            <a:r>
              <a:rPr lang="el-GR" sz="1400" b="1" dirty="0" smtClean="0">
                <a:solidFill>
                  <a:srgbClr val="7030A0"/>
                </a:solidFill>
              </a:rPr>
              <a:t>    </a:t>
            </a:r>
            <a:r>
              <a:rPr lang="el-GR" sz="1400" b="1" dirty="0" smtClean="0">
                <a:solidFill>
                  <a:srgbClr val="7030A0"/>
                </a:solidFill>
              </a:rPr>
              <a:t>έναντι </a:t>
            </a:r>
            <a:r>
              <a:rPr lang="el-GR" sz="1400" b="1" dirty="0" smtClean="0">
                <a:solidFill>
                  <a:srgbClr val="7030A0"/>
                </a:solidFill>
              </a:rPr>
              <a:t>διδάκτρων ή έναντι τελών συμμετοχής.</a:t>
            </a:r>
          </a:p>
          <a:p>
            <a:pPr algn="just"/>
            <a:endParaRPr lang="el-GR" sz="2000" dirty="0"/>
          </a:p>
          <a:p>
            <a:pPr algn="just"/>
            <a:endParaRPr lang="el-GR" sz="2000" dirty="0" smtClean="0"/>
          </a:p>
          <a:p>
            <a:pPr algn="just"/>
            <a:endParaRPr lang="el-GR" sz="2000" dirty="0" smtClean="0"/>
          </a:p>
          <a:p>
            <a:pPr algn="just"/>
            <a:endParaRPr lang="el-GR" sz="2000" dirty="0"/>
          </a:p>
          <a:p>
            <a:pPr algn="just"/>
            <a:endParaRPr lang="el-GR" sz="2000" dirty="0" smtClean="0"/>
          </a:p>
          <a:p>
            <a:pPr algn="just"/>
            <a:endParaRPr lang="el-GR" sz="2000" dirty="0" smtClean="0"/>
          </a:p>
          <a:p>
            <a:pPr algn="just"/>
            <a:r>
              <a:rPr lang="el-GR" sz="2000" dirty="0" smtClean="0"/>
              <a:t> </a:t>
            </a:r>
            <a:endParaRPr lang="en-GB" sz="2000" dirty="0"/>
          </a:p>
        </p:txBody>
      </p:sp>
      <p:sp>
        <p:nvSpPr>
          <p:cNvPr id="2" name="Rectangle 1"/>
          <p:cNvSpPr/>
          <p:nvPr/>
        </p:nvSpPr>
        <p:spPr>
          <a:xfrm>
            <a:off x="1698270" y="381000"/>
            <a:ext cx="5854488"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Προϋποθέσεις </a:t>
            </a:r>
            <a:r>
              <a:rPr lang="el-GR" sz="2800" b="1" dirty="0" smtClean="0">
                <a:solidFill>
                  <a:srgbClr val="7FCDAF"/>
                </a:solidFill>
                <a:latin typeface="Century Gothic"/>
                <a:ea typeface="+mj-ea"/>
                <a:cs typeface="Century Gothic"/>
              </a:rPr>
              <a:t>1/2</a:t>
            </a:r>
            <a:r>
              <a:rPr lang="en-GB" sz="2800" b="1" dirty="0" smtClean="0">
                <a:solidFill>
                  <a:srgbClr val="7FCDAF"/>
                </a:solidFill>
                <a:latin typeface="Century Gothic"/>
                <a:ea typeface="+mj-ea"/>
                <a:cs typeface="Century Gothic"/>
              </a:rPr>
              <a:t> </a:t>
            </a:r>
            <a:endParaRPr lang="en-GB" sz="2800" b="1" dirty="0">
              <a:solidFill>
                <a:srgbClr val="7FCDAF"/>
              </a:solidFill>
              <a:latin typeface="Century Gothic"/>
              <a:ea typeface="+mj-ea"/>
              <a:cs typeface="Century Gothic"/>
            </a:endParaRPr>
          </a:p>
        </p:txBody>
      </p:sp>
    </p:spTree>
    <p:extLst>
      <p:ext uri="{BB962C8B-B14F-4D97-AF65-F5344CB8AC3E}">
        <p14:creationId xmlns:p14="http://schemas.microsoft.com/office/powerpoint/2010/main" val="238497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75620"/>
            <a:ext cx="8224520" cy="5386090"/>
          </a:xfrm>
        </p:spPr>
        <p:txBody>
          <a:bodyPr/>
          <a:lstStyle/>
          <a:p>
            <a:pPr marL="285750" indent="-285750">
              <a:buFont typeface="Wingdings" panose="05000000000000000000" pitchFamily="2" charset="2"/>
              <a:buChar char="ü"/>
            </a:pPr>
            <a:r>
              <a:rPr lang="el-GR" sz="1400" dirty="0"/>
              <a:t>Τ</a:t>
            </a:r>
            <a:r>
              <a:rPr lang="el-GR" sz="1400" dirty="0" smtClean="0"/>
              <a:t>ο ίδρυμα συντονιστής/ίδρυμα υποδοχής δύναται να χρεώσει έξοδα για τη συμμετοχή σε πολιτιστικές δραστηριότητές.</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smtClean="0"/>
              <a:t>Για τη διαμονή, διατροφή και μεταφορά στη χώρα υποδοχής το ίδρυμα συντονιστής/ υποδοχής μπορεί να χρεώσει τους συμμετέχοντες/συμμετέχουσες χωρίς όμως να τους/τις εξαναγκάσει σε χρήση των προσφερόμενων υπηρεσιών του.</a:t>
            </a:r>
            <a:endParaRPr lang="en-GB" sz="1400" dirty="0" smtClean="0"/>
          </a:p>
          <a:p>
            <a:pPr marL="285750" indent="-285750">
              <a:buFont typeface="Wingdings" panose="05000000000000000000" pitchFamily="2" charset="2"/>
              <a:buChar char="ü"/>
            </a:pPr>
            <a:endParaRPr lang="en-GB" sz="1400" dirty="0" smtClean="0"/>
          </a:p>
          <a:p>
            <a:pPr marL="285750" indent="-285750">
              <a:buFont typeface="Wingdings" panose="05000000000000000000" pitchFamily="2" charset="2"/>
              <a:buChar char="ü"/>
            </a:pPr>
            <a:r>
              <a:rPr lang="el-GR" sz="1400" b="1" dirty="0" smtClean="0"/>
              <a:t>Για φοιτητές/</a:t>
            </a:r>
            <a:r>
              <a:rPr lang="el-GR" sz="1400" b="1" dirty="0" err="1" smtClean="0"/>
              <a:t>τριες</a:t>
            </a:r>
            <a:r>
              <a:rPr lang="el-GR" sz="1400" b="1" dirty="0" smtClean="0"/>
              <a:t>  και προσωπικό που θα συμμετέχει σε δραστηριότητες μάθησης/ διδασκαλίας θα πρέπει να είναι ενεργές υπογεγραμμένες  Διμερείς Συμφωνίες με το ίδρυμα υποδοχής</a:t>
            </a:r>
            <a:r>
              <a:rPr lang="el-GR" sz="1400" dirty="0" smtClean="0"/>
              <a:t>.</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dirty="0" smtClean="0"/>
              <a:t>Το ίδρυμα συντονιστής, κατά την υποβολή της Τελικής Έκθεσης του σχεδίου του στο </a:t>
            </a:r>
            <a:r>
              <a:rPr lang="en-GB" sz="1400" dirty="0" smtClean="0"/>
              <a:t>Beneficiary Module (BM ) </a:t>
            </a:r>
            <a:r>
              <a:rPr lang="el-GR" sz="1400" dirty="0" smtClean="0"/>
              <a:t>θα πρέπει να ενημερώσει και για τη διαχείριση και υλοποίηση του </a:t>
            </a:r>
            <a:r>
              <a:rPr lang="en-GB" sz="1400" dirty="0" smtClean="0"/>
              <a:t>BIP. </a:t>
            </a:r>
            <a:endParaRPr lang="el-GR" sz="1400" dirty="0" smtClean="0"/>
          </a:p>
          <a:p>
            <a:pPr marL="285750" indent="-285750">
              <a:buFont typeface="Wingdings" panose="05000000000000000000" pitchFamily="2" charset="2"/>
              <a:buChar char="ü"/>
            </a:pPr>
            <a:r>
              <a:rPr lang="el-GR" sz="1400" b="1" dirty="0" smtClean="0"/>
              <a:t>Διαχείριση η οποία θα έχει ελλείψεις ενδέχεται να επηρεάσει και την </a:t>
            </a:r>
            <a:r>
              <a:rPr lang="el-GR" sz="1400" b="1" dirty="0" smtClean="0"/>
              <a:t>μελλοντική επιχορήγηση </a:t>
            </a:r>
            <a:r>
              <a:rPr lang="el-GR" sz="1400" b="1" dirty="0" smtClean="0"/>
              <a:t>του οργανισμού αναφορικά με τη διοργάνωση των </a:t>
            </a:r>
            <a:r>
              <a:rPr lang="en-GB" sz="1400" b="1" dirty="0" smtClean="0"/>
              <a:t>BIPs.</a:t>
            </a:r>
          </a:p>
          <a:p>
            <a:pPr marL="285750" indent="-285750">
              <a:buFont typeface="Wingdings" panose="05000000000000000000" pitchFamily="2" charset="2"/>
              <a:buChar char="ü"/>
            </a:pPr>
            <a:endParaRPr lang="en-GB" sz="1400" dirty="0"/>
          </a:p>
          <a:p>
            <a:pPr marL="285750" indent="-285750">
              <a:buFont typeface="Wingdings" panose="05000000000000000000" pitchFamily="2" charset="2"/>
              <a:buChar char="ü"/>
            </a:pPr>
            <a:r>
              <a:rPr lang="en-GB" sz="1400" dirty="0" smtClean="0"/>
              <a:t>Ta </a:t>
            </a:r>
            <a:r>
              <a:rPr lang="el-GR" sz="1400" dirty="0" smtClean="0"/>
              <a:t>ιδρύματα αποστολής θα πρέπει να καταχωρούν τις κινητικότητες στα αντίστοιχα δικά τους σχέδια στο </a:t>
            </a:r>
            <a:r>
              <a:rPr lang="en-GB" sz="1400" dirty="0" smtClean="0"/>
              <a:t>BM </a:t>
            </a:r>
            <a:r>
              <a:rPr lang="el-GR" sz="1400" dirty="0" smtClean="0"/>
              <a:t>συνδέοντάς τα με το </a:t>
            </a:r>
            <a:r>
              <a:rPr lang="en-GB" sz="1400" dirty="0" smtClean="0"/>
              <a:t>BIP </a:t>
            </a:r>
            <a:r>
              <a:rPr lang="el-GR" sz="1400" dirty="0" smtClean="0"/>
              <a:t>στο οποίο συμμετείχαν φοιτητές ή προσωπικό τους </a:t>
            </a:r>
          </a:p>
          <a:p>
            <a:pPr marL="285750" indent="-285750">
              <a:buFont typeface="Wingdings" panose="05000000000000000000" pitchFamily="2" charset="2"/>
              <a:buChar char="ü"/>
            </a:pPr>
            <a:endParaRPr lang="el-GR" sz="1400" dirty="0"/>
          </a:p>
          <a:p>
            <a:pPr marL="285750" indent="-285750">
              <a:buFont typeface="Wingdings" panose="05000000000000000000" pitchFamily="2" charset="2"/>
              <a:buChar char="ü"/>
            </a:pPr>
            <a:r>
              <a:rPr lang="el-GR" sz="1400" b="1" dirty="0" smtClean="0"/>
              <a:t>Προσοχή</a:t>
            </a:r>
            <a:r>
              <a:rPr lang="el-GR" sz="1400" b="1" dirty="0" smtClean="0">
                <a:solidFill>
                  <a:srgbClr val="FF0000"/>
                </a:solidFill>
              </a:rPr>
              <a:t>!</a:t>
            </a:r>
            <a:r>
              <a:rPr lang="el-GR" sz="1400" dirty="0" smtClean="0"/>
              <a:t> </a:t>
            </a:r>
            <a:r>
              <a:rPr lang="el-GR" sz="1400" u="sng" dirty="0" smtClean="0"/>
              <a:t>Το ίδιο </a:t>
            </a:r>
            <a:r>
              <a:rPr lang="en-GB" sz="1400" u="sng" dirty="0" smtClean="0"/>
              <a:t>BIP ( </a:t>
            </a:r>
            <a:r>
              <a:rPr lang="el-GR" sz="1400" u="sng" dirty="0" smtClean="0"/>
              <a:t>τίτλος, μαθησιακά αποτελέσματα και συμμετέχοντες, ακόμη και εκ περιτροπής ανάληψη καθηκόντων του συντονιστή στην </a:t>
            </a:r>
            <a:r>
              <a:rPr lang="el-GR" sz="1400" u="sng" dirty="0" smtClean="0"/>
              <a:t>συνεργασία</a:t>
            </a:r>
            <a:r>
              <a:rPr lang="el-GR" sz="1400" u="sng" dirty="0" smtClean="0"/>
              <a:t> </a:t>
            </a:r>
            <a:r>
              <a:rPr lang="el-GR" sz="1400" u="sng" dirty="0" smtClean="0"/>
              <a:t>) δεν μπορεί να υλοποιηθεί /χρηματοδοτηθεί περισσότερες από μια φορά κατά την Πρόσκληση 2021</a:t>
            </a:r>
            <a:r>
              <a:rPr lang="el-GR" sz="1400" dirty="0" smtClean="0"/>
              <a:t>.</a:t>
            </a:r>
            <a:r>
              <a:rPr lang="en-GB" sz="1400" dirty="0" smtClean="0"/>
              <a:t> </a:t>
            </a:r>
            <a:endParaRPr lang="el-GR" sz="1400" dirty="0" smtClean="0"/>
          </a:p>
          <a:p>
            <a:endParaRPr lang="el-GR" sz="1400" dirty="0" smtClean="0"/>
          </a:p>
          <a:p>
            <a:pPr marL="285750" indent="-285750">
              <a:buFont typeface="Wingdings" panose="05000000000000000000" pitchFamily="2" charset="2"/>
              <a:buChar char="ü"/>
            </a:pPr>
            <a:r>
              <a:rPr lang="el-GR" sz="1400" dirty="0" smtClean="0"/>
              <a:t>Στο παρόν στάδιο δεν προβλέπονται </a:t>
            </a:r>
            <a:r>
              <a:rPr lang="en-GB" sz="1400" dirty="0" smtClean="0"/>
              <a:t>Zero grant BIPs</a:t>
            </a:r>
            <a:r>
              <a:rPr lang="el-GR" sz="1400" dirty="0" smtClean="0"/>
              <a:t>.</a:t>
            </a:r>
            <a:endParaRPr lang="en-GB" sz="1400" dirty="0"/>
          </a:p>
        </p:txBody>
      </p:sp>
      <p:sp>
        <p:nvSpPr>
          <p:cNvPr id="4" name="Rectangle 3"/>
          <p:cNvSpPr/>
          <p:nvPr/>
        </p:nvSpPr>
        <p:spPr>
          <a:xfrm>
            <a:off x="1553621" y="152400"/>
            <a:ext cx="5955477" cy="523220"/>
          </a:xfrm>
          <a:prstGeom prst="rect">
            <a:avLst/>
          </a:prstGeom>
        </p:spPr>
        <p:txBody>
          <a:bodyPr wrap="none">
            <a:spAutoFit/>
          </a:bodyPr>
          <a:lstStyle/>
          <a:p>
            <a:pPr algn="ctr"/>
            <a:r>
              <a:rPr lang="en-GB" sz="2800" b="1" dirty="0">
                <a:solidFill>
                  <a:srgbClr val="7FCDAF"/>
                </a:solidFill>
                <a:latin typeface="Century Gothic"/>
                <a:ea typeface="+mj-ea"/>
                <a:cs typeface="Century Gothic"/>
              </a:rPr>
              <a:t>BIP</a:t>
            </a:r>
            <a:r>
              <a:rPr lang="el-GR" sz="2800" b="1" dirty="0">
                <a:solidFill>
                  <a:srgbClr val="7FCDAF"/>
                </a:solidFill>
                <a:latin typeface="Century Gothic"/>
                <a:ea typeface="+mj-ea"/>
                <a:cs typeface="Century Gothic"/>
              </a:rPr>
              <a:t> Ελάχιστες </a:t>
            </a:r>
            <a:r>
              <a:rPr lang="el-GR" sz="2800" b="1" dirty="0" smtClean="0">
                <a:solidFill>
                  <a:srgbClr val="7FCDAF"/>
                </a:solidFill>
                <a:latin typeface="Century Gothic"/>
                <a:ea typeface="+mj-ea"/>
                <a:cs typeface="Century Gothic"/>
              </a:rPr>
              <a:t>Προϋποθέσεις 2/2 </a:t>
            </a:r>
            <a:r>
              <a:rPr lang="en-GB" sz="2800" b="1" dirty="0" smtClean="0">
                <a:solidFill>
                  <a:srgbClr val="7FCDAF"/>
                </a:solidFill>
                <a:latin typeface="Century Gothic"/>
                <a:ea typeface="+mj-ea"/>
                <a:cs typeface="Century Gothic"/>
              </a:rPr>
              <a:t> </a:t>
            </a:r>
            <a:endParaRPr lang="en-GB" sz="2800" b="1" dirty="0">
              <a:solidFill>
                <a:srgbClr val="7FCDAF"/>
              </a:solidFill>
              <a:latin typeface="Century Gothic"/>
              <a:ea typeface="+mj-ea"/>
              <a:cs typeface="Century Gothic"/>
            </a:endParaRPr>
          </a:p>
        </p:txBody>
      </p:sp>
    </p:spTree>
    <p:extLst>
      <p:ext uri="{BB962C8B-B14F-4D97-AF65-F5344CB8AC3E}">
        <p14:creationId xmlns:p14="http://schemas.microsoft.com/office/powerpoint/2010/main" val="420610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604773"/>
            <a:ext cx="6553200" cy="430887"/>
          </a:xfrm>
        </p:spPr>
        <p:txBody>
          <a:bodyPr/>
          <a:lstStyle/>
          <a:p>
            <a:pPr algn="ctr"/>
            <a:r>
              <a:rPr lang="en-GB" dirty="0" smtClean="0">
                <a:solidFill>
                  <a:srgbClr val="7FCDAF"/>
                </a:solidFill>
              </a:rPr>
              <a:t>BIPs </a:t>
            </a:r>
            <a:r>
              <a:rPr lang="el-GR" dirty="0" smtClean="0">
                <a:solidFill>
                  <a:srgbClr val="7FCDAF"/>
                </a:solidFill>
              </a:rPr>
              <a:t>π</a:t>
            </a:r>
            <a:r>
              <a:rPr lang="el-GR" dirty="0">
                <a:solidFill>
                  <a:srgbClr val="7FCDAF"/>
                </a:solidFill>
              </a:rPr>
              <a:t>ώ</a:t>
            </a:r>
            <a:r>
              <a:rPr lang="el-GR" dirty="0" smtClean="0">
                <a:solidFill>
                  <a:srgbClr val="7FCDAF"/>
                </a:solidFill>
              </a:rPr>
              <a:t>ς φαίνονται στην πράξη </a:t>
            </a:r>
            <a:endParaRPr lang="en-GB" dirty="0">
              <a:solidFill>
                <a:srgbClr val="7FCDAF"/>
              </a:solidFill>
            </a:endParaRPr>
          </a:p>
        </p:txBody>
      </p:sp>
      <p:pic>
        <p:nvPicPr>
          <p:cNvPr id="2" name="Picture 1"/>
          <p:cNvPicPr>
            <a:picLocks noChangeAspect="1"/>
          </p:cNvPicPr>
          <p:nvPr/>
        </p:nvPicPr>
        <p:blipFill>
          <a:blip r:embed="rId3"/>
          <a:stretch>
            <a:fillRect/>
          </a:stretch>
        </p:blipFill>
        <p:spPr>
          <a:xfrm>
            <a:off x="838200" y="1143000"/>
            <a:ext cx="7363587" cy="4999014"/>
          </a:xfrm>
          <a:prstGeom prst="rect">
            <a:avLst/>
          </a:prstGeom>
        </p:spPr>
      </p:pic>
    </p:spTree>
    <p:extLst>
      <p:ext uri="{BB962C8B-B14F-4D97-AF65-F5344CB8AC3E}">
        <p14:creationId xmlns:p14="http://schemas.microsoft.com/office/powerpoint/2010/main" val="57809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943600" cy="430887"/>
          </a:xfrm>
        </p:spPr>
        <p:txBody>
          <a:bodyPr/>
          <a:lstStyle/>
          <a:p>
            <a:r>
              <a:rPr lang="el-GR" dirty="0">
                <a:solidFill>
                  <a:srgbClr val="7FCDAF"/>
                </a:solidFill>
              </a:rPr>
              <a:t>ΚΑ131 Διεθνής </a:t>
            </a:r>
            <a:r>
              <a:rPr lang="el-GR" dirty="0" smtClean="0">
                <a:solidFill>
                  <a:srgbClr val="7FCDAF"/>
                </a:solidFill>
              </a:rPr>
              <a:t>Κινητικότητα</a:t>
            </a:r>
            <a:endParaRPr lang="en-GB" dirty="0">
              <a:solidFill>
                <a:srgbClr val="7FCDAF"/>
              </a:solidFill>
            </a:endParaRPr>
          </a:p>
        </p:txBody>
      </p:sp>
      <p:sp>
        <p:nvSpPr>
          <p:cNvPr id="3" name="Text Placeholder 2"/>
          <p:cNvSpPr>
            <a:spLocks noGrp="1"/>
          </p:cNvSpPr>
          <p:nvPr>
            <p:ph type="body" idx="1"/>
          </p:nvPr>
        </p:nvSpPr>
        <p:spPr>
          <a:xfrm>
            <a:off x="381000" y="1066800"/>
            <a:ext cx="8072120" cy="4431983"/>
          </a:xfrm>
        </p:spPr>
        <p:txBody>
          <a:bodyPr/>
          <a:lstStyle/>
          <a:p>
            <a:pPr marL="342900" indent="-342900">
              <a:buFont typeface="Wingdings" panose="05000000000000000000" pitchFamily="2" charset="2"/>
              <a:buChar char="ü"/>
            </a:pPr>
            <a:r>
              <a:rPr lang="el-GR" sz="1800" dirty="0" smtClean="0"/>
              <a:t>Όλα τα ΙΤΕ που είναι κάτοχοι του Χάρτη </a:t>
            </a:r>
            <a:r>
              <a:rPr lang="en-GB" sz="1800" dirty="0" smtClean="0"/>
              <a:t>Erasmus </a:t>
            </a:r>
            <a:r>
              <a:rPr lang="el-GR" sz="1800" dirty="0" smtClean="0"/>
              <a:t>μπορούν να συμμετέχουν στη Διεθνή Κινητικότητα της ΚΑ131</a:t>
            </a:r>
          </a:p>
          <a:p>
            <a:pPr marL="342900" indent="-342900">
              <a:buFont typeface="Wingdings" panose="05000000000000000000" pitchFamily="2" charset="2"/>
              <a:buChar char="ü"/>
            </a:pPr>
            <a:r>
              <a:rPr lang="el-GR" sz="1800" dirty="0" smtClean="0"/>
              <a:t>Αφορά μετακινήσεις φοιτητών/</a:t>
            </a:r>
            <a:r>
              <a:rPr lang="el-GR" sz="1800" dirty="0" err="1" smtClean="0"/>
              <a:t>τριων</a:t>
            </a:r>
            <a:r>
              <a:rPr lang="el-GR" sz="1800" dirty="0"/>
              <a:t> </a:t>
            </a:r>
            <a:r>
              <a:rPr lang="el-GR" sz="1800" dirty="0" smtClean="0"/>
              <a:t>( όλων των κύκλων) και προσωπικού προς όλες τις χώρες εταίρους στις περιοχές 1-14* σελ.33-35 του </a:t>
            </a:r>
            <a:r>
              <a:rPr lang="en-GB" sz="1800" dirty="0" smtClean="0"/>
              <a:t>Programme Guide </a:t>
            </a:r>
            <a:endParaRPr lang="el-GR" sz="1800" dirty="0" smtClean="0"/>
          </a:p>
          <a:p>
            <a:pPr marL="342900" indent="-342900">
              <a:buFont typeface="Wingdings" panose="05000000000000000000" pitchFamily="2" charset="2"/>
              <a:buChar char="ü"/>
            </a:pPr>
            <a:r>
              <a:rPr lang="el-GR" sz="1800" dirty="0" smtClean="0"/>
              <a:t>Όλες οι δραστηριότητες είτε για σπουδές/τοποθέτηση, είτε για εκπαίδευση και κατάρτιση είναι επιλέξιμες </a:t>
            </a:r>
            <a:endParaRPr lang="en-GB" sz="1800" dirty="0" smtClean="0"/>
          </a:p>
          <a:p>
            <a:pPr marL="342900" indent="-342900">
              <a:buFont typeface="Wingdings" panose="05000000000000000000" pitchFamily="2" charset="2"/>
              <a:buChar char="ü"/>
            </a:pPr>
            <a:r>
              <a:rPr lang="el-GR" sz="1800" b="1" dirty="0" smtClean="0"/>
              <a:t>Κατά την Πρόσκληση 2021</a:t>
            </a:r>
            <a:r>
              <a:rPr lang="en-GB" sz="1800" b="1" dirty="0" smtClean="0"/>
              <a:t>&amp; 2022 </a:t>
            </a:r>
            <a:r>
              <a:rPr lang="el-GR" sz="1800" b="1" dirty="0" smtClean="0"/>
              <a:t>θα επιτρέπονται μόνο οι εξερχόμενες κινητικότητες </a:t>
            </a:r>
          </a:p>
          <a:p>
            <a:pPr marL="342900" indent="-342900">
              <a:buFont typeface="Wingdings" panose="05000000000000000000" pitchFamily="2" charset="2"/>
              <a:buChar char="ü"/>
            </a:pPr>
            <a:r>
              <a:rPr lang="el-GR" sz="1800" dirty="0" smtClean="0"/>
              <a:t>Τα ΙΤΕ θα μπορούν να χρησιμοποιούν μέχρι το 20% της τελευταίας </a:t>
            </a:r>
            <a:r>
              <a:rPr lang="el-GR" sz="1800" dirty="0" smtClean="0"/>
              <a:t>( σε περιπτωση τροποποίησης ) υπογεγραμμένης </a:t>
            </a:r>
            <a:r>
              <a:rPr lang="el-GR" sz="1800" dirty="0" smtClean="0"/>
              <a:t>Συμφωνίας Χρηματοδότησης. </a:t>
            </a:r>
          </a:p>
          <a:p>
            <a:pPr marL="342900" indent="-342900">
              <a:buFont typeface="Wingdings" panose="05000000000000000000" pitchFamily="2" charset="2"/>
              <a:buChar char="ü"/>
            </a:pPr>
            <a:r>
              <a:rPr lang="el-GR" sz="1800" dirty="0" smtClean="0"/>
              <a:t>Οι μετακινήσεις προς τις Χώρες εταίρους</a:t>
            </a:r>
            <a:r>
              <a:rPr lang="en-GB" sz="1800" dirty="0" smtClean="0"/>
              <a:t> </a:t>
            </a:r>
            <a:r>
              <a:rPr lang="el-GR" sz="1800" dirty="0" smtClean="0"/>
              <a:t>αναμένεται να είναι διαφοροποιημένες γεωγραφικά. </a:t>
            </a:r>
          </a:p>
          <a:p>
            <a:pPr marL="342900" indent="-342900">
              <a:buFont typeface="Wingdings" panose="05000000000000000000" pitchFamily="2" charset="2"/>
              <a:buChar char="ü"/>
            </a:pPr>
            <a:r>
              <a:rPr lang="en-GB" sz="1800" dirty="0" smtClean="0"/>
              <a:t>M</a:t>
            </a:r>
            <a:r>
              <a:rPr lang="el-GR" sz="1800" dirty="0" err="1" smtClean="0"/>
              <a:t>πορούν</a:t>
            </a:r>
            <a:r>
              <a:rPr lang="el-GR" sz="1800" dirty="0" smtClean="0"/>
              <a:t> να πραγματοποιούνται </a:t>
            </a:r>
            <a:r>
              <a:rPr lang="en-GB" sz="1800" dirty="0" smtClean="0"/>
              <a:t>full, </a:t>
            </a:r>
            <a:r>
              <a:rPr lang="en-GB" sz="1800" dirty="0" smtClean="0"/>
              <a:t>zero grant</a:t>
            </a:r>
            <a:r>
              <a:rPr lang="el-GR" sz="1800" dirty="0" smtClean="0"/>
              <a:t>/</a:t>
            </a:r>
            <a:r>
              <a:rPr lang="en-GB" sz="1800" dirty="0" smtClean="0"/>
              <a:t>partially granted </a:t>
            </a:r>
            <a:r>
              <a:rPr lang="el-GR" sz="1800" dirty="0" smtClean="0"/>
              <a:t>μετακινήσεις </a:t>
            </a:r>
            <a:endParaRPr lang="en-GB" sz="1800" dirty="0"/>
          </a:p>
        </p:txBody>
      </p:sp>
      <p:sp>
        <p:nvSpPr>
          <p:cNvPr id="4" name="Rectangle 3"/>
          <p:cNvSpPr/>
          <p:nvPr/>
        </p:nvSpPr>
        <p:spPr>
          <a:xfrm>
            <a:off x="2590800" y="5334000"/>
            <a:ext cx="4495800" cy="923330"/>
          </a:xfrm>
          <a:prstGeom prst="rect">
            <a:avLst/>
          </a:prstGeom>
        </p:spPr>
        <p:txBody>
          <a:bodyPr wrap="square">
            <a:spAutoFit/>
          </a:bodyPr>
          <a:lstStyle/>
          <a:p>
            <a:pPr algn="ctr">
              <a:defRPr/>
            </a:pPr>
            <a:r>
              <a:rPr lang="el-GR" b="1" dirty="0">
                <a:solidFill>
                  <a:schemeClr val="dk1"/>
                </a:solidFill>
                <a:latin typeface="Century Gothic" panose="020B0502020202020204" pitchFamily="34" charset="0"/>
              </a:rPr>
              <a:t>Προς Τρίτες Χώρες</a:t>
            </a:r>
          </a:p>
          <a:p>
            <a:pPr algn="ctr">
              <a:defRPr/>
            </a:pPr>
            <a:r>
              <a:rPr lang="el-GR" b="1" dirty="0">
                <a:solidFill>
                  <a:schemeClr val="dk1"/>
                </a:solidFill>
                <a:latin typeface="Century Gothic" panose="020B0502020202020204" pitchFamily="34" charset="0"/>
              </a:rPr>
              <a:t> </a:t>
            </a:r>
          </a:p>
          <a:p>
            <a:pPr algn="ctr">
              <a:defRPr/>
            </a:pPr>
            <a:r>
              <a:rPr lang="el-GR" dirty="0">
                <a:solidFill>
                  <a:schemeClr val="dk1"/>
                </a:solidFill>
                <a:latin typeface="Century Gothic" panose="020B0502020202020204" pitchFamily="34" charset="0"/>
              </a:rPr>
              <a:t>5</a:t>
            </a:r>
            <a:r>
              <a:rPr lang="el-GR" dirty="0" smtClean="0">
                <a:solidFill>
                  <a:schemeClr val="dk1"/>
                </a:solidFill>
                <a:latin typeface="Century Gothic" panose="020B0502020202020204" pitchFamily="34" charset="0"/>
              </a:rPr>
              <a:t> </a:t>
            </a:r>
            <a:r>
              <a:rPr lang="el-GR" dirty="0">
                <a:solidFill>
                  <a:schemeClr val="dk1"/>
                </a:solidFill>
                <a:latin typeface="Century Gothic" panose="020B0502020202020204" pitchFamily="34" charset="0"/>
              </a:rPr>
              <a:t>ημέρες – 2 μήνες</a:t>
            </a:r>
            <a:endParaRPr lang="en-US"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199342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4773"/>
            <a:ext cx="7010400" cy="861774"/>
          </a:xfrm>
        </p:spPr>
        <p:txBody>
          <a:bodyPr/>
          <a:lstStyle/>
          <a:p>
            <a:pPr algn="ctr"/>
            <a:r>
              <a:rPr lang="el-GR" dirty="0" smtClean="0">
                <a:solidFill>
                  <a:srgbClr val="7FCDAF"/>
                </a:solidFill>
              </a:rPr>
              <a:t>Κινητικότητα Διδακτορικών Φοιτητών/τριών</a:t>
            </a:r>
            <a:endParaRPr lang="en-GB" dirty="0">
              <a:solidFill>
                <a:srgbClr val="7FCDAF"/>
              </a:solidFill>
            </a:endParaRPr>
          </a:p>
        </p:txBody>
      </p:sp>
      <p:sp>
        <p:nvSpPr>
          <p:cNvPr id="3" name="Text Placeholder 2"/>
          <p:cNvSpPr>
            <a:spLocks noGrp="1"/>
          </p:cNvSpPr>
          <p:nvPr>
            <p:ph type="body" idx="1"/>
          </p:nvPr>
        </p:nvSpPr>
        <p:spPr>
          <a:xfrm>
            <a:off x="457200" y="1676400"/>
            <a:ext cx="8150859" cy="3447098"/>
          </a:xfrm>
        </p:spPr>
        <p:txBody>
          <a:bodyPr/>
          <a:lstStyle/>
          <a:p>
            <a:pPr marL="342900" indent="-342900" algn="just">
              <a:buFont typeface="Wingdings" panose="05000000000000000000" pitchFamily="2" charset="2"/>
              <a:buChar char="ü"/>
            </a:pPr>
            <a:r>
              <a:rPr lang="el-GR" sz="2000" dirty="0" smtClean="0"/>
              <a:t>Οι υποψήφιοι/</a:t>
            </a:r>
            <a:r>
              <a:rPr lang="el-GR" sz="2000" dirty="0" err="1" smtClean="0"/>
              <a:t>ες</a:t>
            </a:r>
            <a:r>
              <a:rPr lang="el-GR" sz="2000" dirty="0" smtClean="0"/>
              <a:t> διδακτορικοί φοιτητές/</a:t>
            </a:r>
            <a:r>
              <a:rPr lang="el-GR" sz="2000" dirty="0" err="1" smtClean="0"/>
              <a:t>τριες</a:t>
            </a:r>
            <a:r>
              <a:rPr lang="el-GR" sz="2000" dirty="0" smtClean="0"/>
              <a:t> θα έχουν την ευκαιρία για συμμετοχή σε σύντομες μετακινήσεις ( </a:t>
            </a:r>
            <a:r>
              <a:rPr lang="en-GB" sz="2000" dirty="0" smtClean="0"/>
              <a:t>short tem mobilities)</a:t>
            </a:r>
            <a:r>
              <a:rPr lang="el-GR" sz="2000" dirty="0" smtClean="0"/>
              <a:t> πέραν από τη συμμετοχή τους σε </a:t>
            </a:r>
            <a:r>
              <a:rPr lang="el-GR" sz="2000" dirty="0" smtClean="0"/>
              <a:t>μεγάλης διάρκειας  </a:t>
            </a:r>
            <a:r>
              <a:rPr lang="el-GR" sz="2000" dirty="0" smtClean="0"/>
              <a:t>κινητικότητες</a:t>
            </a:r>
            <a:r>
              <a:rPr lang="el-GR" dirty="0" smtClean="0"/>
              <a:t>. </a:t>
            </a:r>
            <a:endParaRPr lang="en-GB" dirty="0" smtClean="0"/>
          </a:p>
          <a:p>
            <a:pPr marL="342900" indent="-342900" algn="just">
              <a:buFont typeface="Wingdings" panose="05000000000000000000" pitchFamily="2" charset="2"/>
              <a:buChar char="ü"/>
            </a:pPr>
            <a:r>
              <a:rPr lang="el-GR" sz="2000" dirty="0" smtClean="0"/>
              <a:t>Η συμμετοχή τους σε </a:t>
            </a:r>
            <a:r>
              <a:rPr lang="en-GB" sz="2000" dirty="0" smtClean="0"/>
              <a:t>short term </a:t>
            </a:r>
            <a:r>
              <a:rPr lang="en-GB" sz="2000" dirty="0" err="1" smtClean="0"/>
              <a:t>mobilit</a:t>
            </a:r>
            <a:r>
              <a:rPr lang="el-GR" sz="2000" dirty="0" smtClean="0"/>
              <a:t>ι</a:t>
            </a:r>
            <a:r>
              <a:rPr lang="en-GB" sz="2000" dirty="0" err="1" smtClean="0"/>
              <a:t>es</a:t>
            </a:r>
            <a:r>
              <a:rPr lang="en-GB" sz="2000" dirty="0" smtClean="0"/>
              <a:t> </a:t>
            </a:r>
            <a:r>
              <a:rPr lang="el-GR" sz="2000" dirty="0" smtClean="0"/>
              <a:t>δύναται να συμπληρώνεται και από το </a:t>
            </a:r>
            <a:r>
              <a:rPr lang="el-GR" sz="2000" b="1" dirty="0" smtClean="0"/>
              <a:t>διαδικτυακό κομμάτι χωρίς όμως να είναι υποχρεωτικό, </a:t>
            </a:r>
            <a:r>
              <a:rPr lang="el-GR" sz="2000" dirty="0" smtClean="0"/>
              <a:t>εκτός στις περιπτώσεις που συμμετέχουν σε </a:t>
            </a:r>
            <a:r>
              <a:rPr lang="en-GB" sz="2000" dirty="0" smtClean="0"/>
              <a:t>BIPs. </a:t>
            </a:r>
            <a:endParaRPr lang="el-GR" sz="2000" dirty="0" smtClean="0"/>
          </a:p>
          <a:p>
            <a:pPr marL="342900" indent="-342900" algn="just">
              <a:buFont typeface="Wingdings" panose="05000000000000000000" pitchFamily="2" charset="2"/>
              <a:buChar char="ü"/>
            </a:pPr>
            <a:r>
              <a:rPr lang="el-GR" sz="2000" dirty="0" smtClean="0"/>
              <a:t>Σε αυτές τις περιπτώσεις η κινητικότητά τους θα πρέπει να εμπίπτει και να ολοκληρώνεται ως είθισται σε ένα μεικτό εντατικό πρόγραμμα.</a:t>
            </a:r>
            <a:endParaRPr lang="en-GB" sz="2000" dirty="0"/>
          </a:p>
        </p:txBody>
      </p:sp>
    </p:spTree>
    <p:extLst>
      <p:ext uri="{BB962C8B-B14F-4D97-AF65-F5344CB8AC3E}">
        <p14:creationId xmlns:p14="http://schemas.microsoft.com/office/powerpoint/2010/main" val="234873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2400" y="1530106"/>
            <a:ext cx="3620135" cy="2782813"/>
          </a:xfrm>
          <a:prstGeom prst="rect">
            <a:avLst/>
          </a:prstGeom>
        </p:spPr>
        <p:txBody>
          <a:bodyPr vert="horz" wrap="square" lIns="0" tIns="12700" rIns="0" bIns="0" rtlCol="0">
            <a:spAutoFit/>
          </a:bodyPr>
          <a:lstStyle/>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Οργανωτικά έξοδα </a:t>
            </a:r>
            <a:endParaRPr lang="en-US"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l-GR" sz="2400" dirty="0" smtClean="0">
                <a:solidFill>
                  <a:schemeClr val="tx1">
                    <a:lumMod val="75000"/>
                    <a:lumOff val="25000"/>
                  </a:schemeClr>
                </a:solidFill>
                <a:latin typeface="Century Gothic" panose="020B0502020202020204" pitchFamily="34" charset="0"/>
              </a:rPr>
              <a:t>Έξοδα </a:t>
            </a:r>
            <a:r>
              <a:rPr lang="el-GR" sz="2400" dirty="0" err="1">
                <a:solidFill>
                  <a:schemeClr val="tx1">
                    <a:lumMod val="75000"/>
                    <a:lumOff val="25000"/>
                  </a:schemeClr>
                </a:solidFill>
                <a:latin typeface="Century Gothic" panose="020B0502020202020204" pitchFamily="34" charset="0"/>
              </a:rPr>
              <a:t>ταξιδίου</a:t>
            </a:r>
            <a:r>
              <a:rPr lang="el-GR" sz="2400" dirty="0">
                <a:solidFill>
                  <a:schemeClr val="tx1">
                    <a:lumMod val="75000"/>
                    <a:lumOff val="25000"/>
                  </a:schemeClr>
                </a:solidFill>
                <a:latin typeface="Century Gothic" panose="020B0502020202020204" pitchFamily="34" charset="0"/>
              </a:rPr>
              <a:t> </a:t>
            </a:r>
          </a:p>
          <a:p>
            <a:pPr marL="514350" lvl="0" indent="-342900" defTabSz="755650">
              <a:lnSpc>
                <a:spcPct val="90000"/>
              </a:lnSpc>
              <a:spcBef>
                <a:spcPct val="0"/>
              </a:spcBef>
              <a:spcAft>
                <a:spcPct val="20000"/>
              </a:spcAft>
              <a:buFont typeface="Courier New" panose="02070309020205020404" pitchFamily="49" charset="0"/>
              <a:buChar char="o"/>
            </a:pPr>
            <a:r>
              <a:rPr lang="el-GR" sz="2400" dirty="0">
                <a:solidFill>
                  <a:schemeClr val="tx1">
                    <a:lumMod val="75000"/>
                    <a:lumOff val="25000"/>
                  </a:schemeClr>
                </a:solidFill>
                <a:latin typeface="Century Gothic" panose="020B0502020202020204" pitchFamily="34" charset="0"/>
              </a:rPr>
              <a:t>Έξοδα </a:t>
            </a:r>
            <a:r>
              <a:rPr lang="el-GR" sz="2400" dirty="0" smtClean="0">
                <a:solidFill>
                  <a:schemeClr val="tx1">
                    <a:lumMod val="75000"/>
                    <a:lumOff val="25000"/>
                  </a:schemeClr>
                </a:solidFill>
                <a:latin typeface="Century Gothic" panose="020B0502020202020204" pitchFamily="34" charset="0"/>
              </a:rPr>
              <a:t>διαβίωσης</a:t>
            </a:r>
            <a:endParaRPr lang="en-GB" sz="2400" dirty="0" smtClean="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Courier New" panose="02070309020205020404" pitchFamily="49" charset="0"/>
              <a:buChar char="o"/>
            </a:pPr>
            <a:r>
              <a:rPr lang="en-GB" sz="2400" dirty="0" smtClean="0">
                <a:solidFill>
                  <a:schemeClr val="tx1">
                    <a:lumMod val="75000"/>
                    <a:lumOff val="25000"/>
                  </a:schemeClr>
                </a:solidFill>
                <a:latin typeface="Century Gothic" panose="020B0502020202020204" pitchFamily="34" charset="0"/>
              </a:rPr>
              <a:t>Inclusion Support</a:t>
            </a:r>
          </a:p>
          <a:p>
            <a:pPr marL="514350" lvl="0" indent="-342900" defTabSz="755650">
              <a:lnSpc>
                <a:spcPct val="90000"/>
              </a:lnSpc>
              <a:spcBef>
                <a:spcPct val="0"/>
              </a:spcBef>
              <a:spcAft>
                <a:spcPct val="20000"/>
              </a:spcAft>
              <a:buFont typeface="Courier New" panose="02070309020205020404" pitchFamily="49" charset="0"/>
              <a:buChar char="o"/>
            </a:pPr>
            <a:r>
              <a:rPr lang="en-GB" sz="2400" dirty="0" smtClean="0">
                <a:solidFill>
                  <a:schemeClr val="tx1">
                    <a:lumMod val="75000"/>
                    <a:lumOff val="25000"/>
                  </a:schemeClr>
                </a:solidFill>
                <a:latin typeface="Century Gothic" panose="020B0502020202020204" pitchFamily="34" charset="0"/>
              </a:rPr>
              <a:t>Special needs</a:t>
            </a:r>
            <a:endParaRPr lang="en-US" sz="2400" dirty="0"/>
          </a:p>
          <a:p>
            <a:pPr marL="514350" lvl="0" indent="-342900" defTabSz="755650">
              <a:lnSpc>
                <a:spcPct val="90000"/>
              </a:lnSpc>
              <a:spcBef>
                <a:spcPct val="0"/>
              </a:spcBef>
              <a:spcAft>
                <a:spcPct val="20000"/>
              </a:spcAft>
              <a:buFont typeface="Courier New" panose="02070309020205020404" pitchFamily="49" charset="0"/>
              <a:buChar char="o"/>
            </a:pPr>
            <a:r>
              <a:rPr lang="el-GR" sz="2400" dirty="0" smtClean="0">
                <a:solidFill>
                  <a:schemeClr val="tx1">
                    <a:lumMod val="75000"/>
                    <a:lumOff val="25000"/>
                  </a:schemeClr>
                </a:solidFill>
                <a:latin typeface="Century Gothic" panose="020B0502020202020204" pitchFamily="34" charset="0"/>
              </a:rPr>
              <a:t>Ειδικές </a:t>
            </a:r>
            <a:r>
              <a:rPr lang="el-GR" sz="2400" dirty="0">
                <a:solidFill>
                  <a:schemeClr val="tx1">
                    <a:lumMod val="75000"/>
                    <a:lumOff val="25000"/>
                  </a:schemeClr>
                </a:solidFill>
                <a:latin typeface="Century Gothic" panose="020B0502020202020204" pitchFamily="34" charset="0"/>
              </a:rPr>
              <a:t>δαπάνες</a:t>
            </a:r>
            <a:endParaRPr lang="en-GB" sz="2400" dirty="0">
              <a:solidFill>
                <a:schemeClr val="tx1">
                  <a:lumMod val="75000"/>
                  <a:lumOff val="25000"/>
                </a:schemeClr>
              </a:solidFill>
              <a:latin typeface="Century Gothic" panose="020B0502020202020204" pitchFamily="34" charset="0"/>
            </a:endParaRPr>
          </a:p>
          <a:p>
            <a:pPr marL="514350" lvl="0" indent="-342900" defTabSz="755650">
              <a:lnSpc>
                <a:spcPct val="90000"/>
              </a:lnSpc>
              <a:spcBef>
                <a:spcPct val="0"/>
              </a:spcBef>
              <a:spcAft>
                <a:spcPct val="20000"/>
              </a:spcAft>
              <a:buFont typeface="Arial" panose="020B0604020202020204" pitchFamily="34" charset="0"/>
              <a:buChar char="•"/>
            </a:pPr>
            <a:endParaRPr lang="el-GR" sz="2400" dirty="0">
              <a:solidFill>
                <a:schemeClr val="tx1">
                  <a:lumMod val="75000"/>
                  <a:lumOff val="25000"/>
                </a:schemeClr>
              </a:solidFill>
              <a:latin typeface="Century Gothic" panose="020B0502020202020204" pitchFamily="34" charset="0"/>
            </a:endParaRPr>
          </a:p>
        </p:txBody>
      </p:sp>
      <p:sp>
        <p:nvSpPr>
          <p:cNvPr id="4" name="object 4"/>
          <p:cNvSpPr txBox="1"/>
          <p:nvPr/>
        </p:nvSpPr>
        <p:spPr>
          <a:xfrm>
            <a:off x="1754504" y="2088006"/>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entury Gothic"/>
                <a:cs typeface="Century Gothic"/>
              </a:rPr>
              <a:t>2.</a:t>
            </a:r>
            <a:endParaRPr sz="2800" dirty="0">
              <a:solidFill>
                <a:srgbClr val="FF0000"/>
              </a:solidFill>
              <a:latin typeface="Century Gothic"/>
              <a:cs typeface="Century Gothic"/>
            </a:endParaRPr>
          </a:p>
        </p:txBody>
      </p:sp>
      <p:sp>
        <p:nvSpPr>
          <p:cNvPr id="5" name="object 5"/>
          <p:cNvSpPr txBox="1">
            <a:spLocks noGrp="1"/>
          </p:cNvSpPr>
          <p:nvPr>
            <p:ph type="title"/>
          </p:nvPr>
        </p:nvSpPr>
        <p:spPr>
          <a:xfrm>
            <a:off x="513689" y="2598496"/>
            <a:ext cx="280416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a:t>
            </a:r>
            <a:r>
              <a:rPr spc="-15" dirty="0">
                <a:solidFill>
                  <a:srgbClr val="FF0000"/>
                </a:solidFill>
              </a:rPr>
              <a:t>ό</a:t>
            </a:r>
            <a:r>
              <a:rPr spc="-5" dirty="0">
                <a:solidFill>
                  <a:srgbClr val="FF0000"/>
                </a:solidFill>
              </a:rPr>
              <a:t>τηση</a:t>
            </a:r>
          </a:p>
        </p:txBody>
      </p:sp>
      <p:sp>
        <p:nvSpPr>
          <p:cNvPr id="6" name="object 6"/>
          <p:cNvSpPr/>
          <p:nvPr/>
        </p:nvSpPr>
        <p:spPr>
          <a:xfrm>
            <a:off x="3419855" y="83667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extLst>
      <p:ext uri="{BB962C8B-B14F-4D97-AF65-F5344CB8AC3E}">
        <p14:creationId xmlns:p14="http://schemas.microsoft.com/office/powerpoint/2010/main" val="258095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6200" y="1295400"/>
            <a:ext cx="4367530" cy="4560223"/>
          </a:xfrm>
          <a:prstGeom prst="rect">
            <a:avLst/>
          </a:prstGeom>
        </p:spPr>
        <p:txBody>
          <a:bodyPr vert="horz" wrap="square" lIns="0" tIns="12700" rIns="0" bIns="0" rtlCol="0">
            <a:spAutoFit/>
          </a:bodyPr>
          <a:lstStyle/>
          <a:p>
            <a:pPr marL="12700">
              <a:lnSpc>
                <a:spcPct val="100000"/>
              </a:lnSpc>
              <a:spcBef>
                <a:spcPts val="100"/>
              </a:spcBef>
              <a:tabLst>
                <a:tab pos="354965" algn="l"/>
                <a:tab pos="355600" algn="l"/>
              </a:tabLst>
            </a:pPr>
            <a:endParaRPr lang="el-GR"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Επιλέξιμα είδη κινητικοτήτων</a:t>
            </a:r>
            <a:endParaRPr lang="en-GB"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Μεικτή Κινητικότητα</a:t>
            </a:r>
            <a:endParaRPr lang="el-GR"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ΒΙ</a:t>
            </a:r>
            <a:r>
              <a:rPr lang="en-GB" sz="2400" spc="-5" dirty="0" smtClean="0">
                <a:solidFill>
                  <a:srgbClr val="404040"/>
                </a:solidFill>
                <a:latin typeface="Century Gothic"/>
                <a:cs typeface="Century Gothic"/>
              </a:rPr>
              <a:t>Ps</a:t>
            </a: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Διεθνής Κινητικότητα στην ΚΑ131</a:t>
            </a:r>
          </a:p>
          <a:p>
            <a:pPr marL="355600" indent="-342900">
              <a:lnSpc>
                <a:spcPct val="100000"/>
              </a:lnSpc>
              <a:spcBef>
                <a:spcPts val="100"/>
              </a:spcBef>
              <a:buFont typeface="Arial"/>
              <a:buChar char="•"/>
              <a:tabLst>
                <a:tab pos="354965" algn="l"/>
                <a:tab pos="355600" algn="l"/>
              </a:tabLst>
            </a:pPr>
            <a:r>
              <a:rPr lang="el-GR" sz="2400" spc="-5" dirty="0" smtClean="0">
                <a:solidFill>
                  <a:srgbClr val="404040"/>
                </a:solidFill>
                <a:latin typeface="Century Gothic"/>
                <a:cs typeface="Century Gothic"/>
              </a:rPr>
              <a:t>Κινητικότητα Διδακτορικών Φοιτητών </a:t>
            </a:r>
            <a:endParaRPr lang="en-GB"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smtClean="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lang="en-GB" sz="2400" spc="-5" dirty="0">
              <a:solidFill>
                <a:srgbClr val="404040"/>
              </a:solidFill>
              <a:latin typeface="Century Gothic"/>
              <a:cs typeface="Century Gothic"/>
            </a:endParaRPr>
          </a:p>
          <a:p>
            <a:pPr marL="355600" indent="-342900">
              <a:lnSpc>
                <a:spcPct val="100000"/>
              </a:lnSpc>
              <a:spcBef>
                <a:spcPts val="100"/>
              </a:spcBef>
              <a:buFont typeface="Arial"/>
              <a:buChar char="•"/>
              <a:tabLst>
                <a:tab pos="354965" algn="l"/>
                <a:tab pos="355600" algn="l"/>
              </a:tabLst>
            </a:pP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7FCDAF"/>
                </a:solidFill>
                <a:latin typeface="Century Gothic"/>
                <a:cs typeface="Century Gothic"/>
              </a:rPr>
              <a:t>1</a:t>
            </a:r>
            <a:r>
              <a:rPr sz="2800" b="1" spc="-5" dirty="0">
                <a:solidFill>
                  <a:srgbClr val="7FCDAF"/>
                </a:solidFill>
                <a:latin typeface="Century Gothic"/>
                <a:cs typeface="Century Gothic"/>
              </a:rPr>
              <a:t>.</a:t>
            </a:r>
            <a:endParaRPr sz="2800">
              <a:solidFill>
                <a:srgbClr val="7FCDAF"/>
              </a:solidFill>
              <a:latin typeface="Century Gothic"/>
              <a:cs typeface="Century Gothic"/>
            </a:endParaRPr>
          </a:p>
        </p:txBody>
      </p:sp>
      <p:sp>
        <p:nvSpPr>
          <p:cNvPr id="5" name="object 5"/>
          <p:cNvSpPr txBox="1">
            <a:spLocks noGrp="1"/>
          </p:cNvSpPr>
          <p:nvPr>
            <p:ph type="title"/>
          </p:nvPr>
        </p:nvSpPr>
        <p:spPr>
          <a:xfrm>
            <a:off x="418896" y="2246502"/>
            <a:ext cx="2904490" cy="412292"/>
          </a:xfrm>
          <a:prstGeom prst="rect">
            <a:avLst/>
          </a:prstGeom>
        </p:spPr>
        <p:txBody>
          <a:bodyPr vert="horz" wrap="square" lIns="0" tIns="12065" rIns="0" bIns="0" rtlCol="0">
            <a:spAutoFit/>
          </a:bodyPr>
          <a:lstStyle/>
          <a:p>
            <a:pPr marL="12700" marR="5080" algn="ctr" defTabSz="685800" rtl="0">
              <a:spcBef>
                <a:spcPts val="95"/>
              </a:spcBef>
            </a:pPr>
            <a:r>
              <a:rPr sz="2600" kern="1200" dirty="0" err="1">
                <a:solidFill>
                  <a:srgbClr val="7FCDAF"/>
                </a:solidFill>
                <a:ea typeface="+mn-ea"/>
              </a:rPr>
              <a:t>Κινητικότητες</a:t>
            </a:r>
            <a:endParaRPr sz="2600" kern="1200" dirty="0">
              <a:solidFill>
                <a:srgbClr val="7FCDAF"/>
              </a:solidFill>
              <a:ea typeface="+mn-ea"/>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20080"/>
          </a:xfrm>
        </p:spPr>
        <p:txBody>
          <a:bodyPr>
            <a:noAutofit/>
          </a:bodyPr>
          <a:lstStyle/>
          <a:p>
            <a:pPr algn="ctr"/>
            <a:r>
              <a:rPr lang="el-GR" sz="2400" dirty="0" smtClean="0">
                <a:solidFill>
                  <a:srgbClr val="FF0000"/>
                </a:solidFill>
                <a:latin typeface="Century Gothic" panose="020B0502020202020204" pitchFamily="34" charset="0"/>
              </a:rPr>
              <a:t>Χρηματοδότηση</a:t>
            </a:r>
            <a:r>
              <a:rPr lang="el-GR" sz="2400" dirty="0" smtClean="0">
                <a:solidFill>
                  <a:schemeClr val="accent5">
                    <a:lumMod val="75000"/>
                  </a:schemeClr>
                </a:solidFill>
                <a:latin typeface="Century Gothic" panose="020B0502020202020204" pitchFamily="34" charset="0"/>
              </a:rPr>
              <a:t> </a:t>
            </a:r>
            <a:endParaRPr lang="en-US" sz="2400" b="1"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4294967295"/>
          </p:nvPr>
        </p:nvSpPr>
        <p:spPr/>
        <p:txBody>
          <a:bodyPr/>
          <a:lstStyle/>
          <a:p>
            <a:fld id="{2B75BFC3-9EE5-4E11-897B-B36C7C7B50C9}" type="slidenum">
              <a:rPr lang="en-GB" smtClean="0"/>
              <a:t>30</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951717"/>
            <a:ext cx="3202969" cy="11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049098568"/>
              </p:ext>
            </p:extLst>
          </p:nvPr>
        </p:nvGraphicFramePr>
        <p:xfrm>
          <a:off x="395536" y="1052736"/>
          <a:ext cx="84969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240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4800" y="754387"/>
            <a:ext cx="8659688" cy="505267"/>
          </a:xfrm>
          <a:prstGeom prst="rect">
            <a:avLst/>
          </a:prstGeom>
        </p:spPr>
        <p:txBody>
          <a:bodyPr vert="horz" wrap="square" lIns="0" tIns="12700" rIns="0" bIns="0" rtlCol="0" anchor="ctr">
            <a:spAutoFit/>
          </a:bodyPr>
          <a:lstStyle/>
          <a:p>
            <a:pPr marL="12700" algn="ctr"/>
            <a:r>
              <a:rPr lang="el-GR" sz="3200" dirty="0" smtClean="0">
                <a:solidFill>
                  <a:srgbClr val="FF0000"/>
                </a:solidFill>
                <a:latin typeface="Century Gothic" panose="020B0502020202020204" pitchFamily="34" charset="0"/>
              </a:rPr>
              <a:t>Προτεραιότητες της νέας Περιόδου</a:t>
            </a:r>
            <a:endParaRPr sz="3200" dirty="0">
              <a:solidFill>
                <a:srgbClr val="FF0000"/>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5078313"/>
          </a:xfrm>
          <a:prstGeom prst="rect">
            <a:avLst/>
          </a:prstGeom>
        </p:spPr>
        <p:txBody>
          <a:bodyPr wrap="square">
            <a:spAutoFit/>
          </a:bodyPr>
          <a:lstStyle/>
          <a:p>
            <a:pPr marL="0" lvl="7"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Συμπερίληψη και </a:t>
            </a:r>
            <a:r>
              <a:rPr lang="el-GR" sz="2000" dirty="0" smtClean="0">
                <a:solidFill>
                  <a:schemeClr val="tx1">
                    <a:lumMod val="75000"/>
                    <a:lumOff val="25000"/>
                  </a:schemeClr>
                </a:solidFill>
                <a:latin typeface="Century Gothic" panose="020B0502020202020204" pitchFamily="34" charset="0"/>
                <a:cs typeface="Arial" pitchFamily="34" charset="0"/>
              </a:rPr>
              <a:t>Διαφορετικότητα ( </a:t>
            </a:r>
            <a:r>
              <a:rPr lang="en-GB" sz="2000" dirty="0" smtClean="0">
                <a:solidFill>
                  <a:schemeClr val="tx1">
                    <a:lumMod val="75000"/>
                    <a:lumOff val="25000"/>
                  </a:schemeClr>
                </a:solidFill>
                <a:latin typeface="Century Gothic" panose="020B0502020202020204" pitchFamily="34" charset="0"/>
                <a:cs typeface="Arial" pitchFamily="34" charset="0"/>
              </a:rPr>
              <a:t>Inclusion and Diversity ) </a:t>
            </a:r>
            <a:endParaRPr lang="el-GR" sz="2000" dirty="0">
              <a:solidFill>
                <a:schemeClr val="tx1">
                  <a:lumMod val="75000"/>
                  <a:lumOff val="25000"/>
                </a:schemeClr>
              </a:solidFill>
              <a:latin typeface="Century Gothic" panose="020B0502020202020204" pitchFamily="34" charset="0"/>
              <a:cs typeface="Arial" pitchFamily="34" charset="0"/>
            </a:endParaRPr>
          </a:p>
          <a:p>
            <a:pPr algn="just">
              <a:defRPr/>
            </a:pPr>
            <a:r>
              <a:rPr lang="en-US" sz="2000" b="1" dirty="0" smtClean="0">
                <a:latin typeface="Century Gothic" panose="020B0502020202020204" pitchFamily="34" charset="0"/>
              </a:rPr>
              <a:t>Fewer </a:t>
            </a:r>
            <a:r>
              <a:rPr lang="en-US" sz="2000" b="1" dirty="0">
                <a:latin typeface="Century Gothic" panose="020B0502020202020204" pitchFamily="34" charset="0"/>
              </a:rPr>
              <a:t>opportunities </a:t>
            </a:r>
            <a:r>
              <a:rPr lang="en-US" sz="2000" b="1" dirty="0" smtClean="0">
                <a:latin typeface="Century Gothic" panose="020B0502020202020204" pitchFamily="34" charset="0"/>
              </a:rPr>
              <a:t>participants </a:t>
            </a:r>
            <a:r>
              <a:rPr lang="en-US" sz="2000" b="1" dirty="0">
                <a:latin typeface="Century Gothic" panose="020B0502020202020204" pitchFamily="34" charset="0"/>
              </a:rPr>
              <a:t>– </a:t>
            </a:r>
            <a:r>
              <a:rPr lang="el-GR" sz="2000" b="1" dirty="0">
                <a:latin typeface="Century Gothic" panose="020B0502020202020204" pitchFamily="34" charset="0"/>
              </a:rPr>
              <a:t>Συμμετέχοντες με λιγότερες ευκαιρίες</a:t>
            </a:r>
            <a:r>
              <a:rPr lang="en-US" sz="2000" b="1" dirty="0">
                <a:latin typeface="Century Gothic" panose="020B0502020202020204" pitchFamily="34" charset="0"/>
              </a:rPr>
              <a:t>(</a:t>
            </a:r>
            <a:r>
              <a:rPr lang="el-GR" sz="2000" b="1" dirty="0">
                <a:latin typeface="Century Gothic" panose="020B0502020202020204" pitchFamily="34" charset="0"/>
              </a:rPr>
              <a:t>σελ.</a:t>
            </a:r>
            <a:r>
              <a:rPr lang="en-US" sz="2000" b="1" dirty="0">
                <a:latin typeface="Century Gothic" panose="020B0502020202020204" pitchFamily="34" charset="0"/>
              </a:rPr>
              <a:t>:</a:t>
            </a:r>
            <a:r>
              <a:rPr lang="el-GR" sz="2000" b="1" dirty="0">
                <a:latin typeface="Century Gothic" panose="020B0502020202020204" pitchFamily="34" charset="0"/>
              </a:rPr>
              <a:t> 321 Οδηγός Προγράμματος)</a:t>
            </a:r>
            <a:r>
              <a:rPr lang="en-US" sz="2000" b="1" dirty="0">
                <a:latin typeface="Century Gothic" panose="020B0502020202020204" pitchFamily="34" charset="0"/>
              </a:rPr>
              <a:t>: </a:t>
            </a:r>
            <a:endParaRPr lang="el-GR" sz="2000" b="1" dirty="0">
              <a:latin typeface="Century Gothic" panose="020B0502020202020204" pitchFamily="34" charset="0"/>
            </a:endParaRPr>
          </a:p>
          <a:p>
            <a:pPr algn="just">
              <a:buFontTx/>
              <a:buChar char="-"/>
              <a:defRPr/>
            </a:pPr>
            <a:r>
              <a:rPr lang="el-GR" sz="2000" dirty="0">
                <a:latin typeface="Century Gothic" panose="020B0502020202020204" pitchFamily="34" charset="0"/>
              </a:rPr>
              <a:t>Προβλέπεται επιπλέον επιχορήγηση για τη συμμετοχή αυτών των ατόμων</a:t>
            </a:r>
            <a:r>
              <a:rPr lang="en-US" sz="2000" dirty="0">
                <a:latin typeface="Century Gothic" panose="020B0502020202020204" pitchFamily="34" charset="0"/>
              </a:rPr>
              <a:t> (top-ups</a:t>
            </a:r>
            <a:r>
              <a:rPr lang="el-GR" sz="2000" dirty="0">
                <a:latin typeface="Century Gothic" panose="020B0502020202020204" pitchFamily="34" charset="0"/>
              </a:rPr>
              <a:t> &amp; κάλυψη  βάσει πραγματικών εξόδων</a:t>
            </a:r>
            <a:r>
              <a:rPr lang="en-US" sz="2000" dirty="0">
                <a:latin typeface="Century Gothic" panose="020B0502020202020204" pitchFamily="34" charset="0"/>
              </a:rPr>
              <a:t>)</a:t>
            </a:r>
            <a:endParaRPr lang="el-GR" sz="2000" dirty="0">
              <a:latin typeface="Century Gothic" panose="020B0502020202020204" pitchFamily="34" charset="0"/>
            </a:endParaRPr>
          </a:p>
          <a:p>
            <a:pPr algn="just">
              <a:buFontTx/>
              <a:buChar char="-"/>
              <a:defRPr/>
            </a:pPr>
            <a:r>
              <a:rPr lang="el-GR" sz="2000" dirty="0" smtClean="0">
                <a:latin typeface="Century Gothic" panose="020B0502020202020204" pitchFamily="34" charset="0"/>
              </a:rPr>
              <a:t>Το </a:t>
            </a:r>
            <a:r>
              <a:rPr lang="el-GR" sz="2000" dirty="0">
                <a:latin typeface="Century Gothic" panose="020B0502020202020204" pitchFamily="34" charset="0"/>
              </a:rPr>
              <a:t>ίδρυμα θα πρέπει να καθορίζει </a:t>
            </a:r>
            <a:r>
              <a:rPr lang="el-GR" sz="2000" dirty="0" smtClean="0">
                <a:latin typeface="Century Gothic" panose="020B0502020202020204" pitchFamily="34" charset="0"/>
              </a:rPr>
              <a:t>τα κριτήρια επιλογής στην ιστοσελίδα του καθώς και </a:t>
            </a:r>
            <a:r>
              <a:rPr lang="el-GR" sz="2000" dirty="0">
                <a:latin typeface="Century Gothic" panose="020B0502020202020204" pitchFamily="34" charset="0"/>
              </a:rPr>
              <a:t>τον τρόπο με τον οποίο </a:t>
            </a:r>
            <a:r>
              <a:rPr lang="el-GR" sz="2000" dirty="0" smtClean="0">
                <a:latin typeface="Century Gothic" panose="020B0502020202020204" pitchFamily="34" charset="0"/>
              </a:rPr>
              <a:t>φοιτητές/</a:t>
            </a:r>
            <a:r>
              <a:rPr lang="el-GR" sz="2000" dirty="0" err="1" smtClean="0">
                <a:latin typeface="Century Gothic" panose="020B0502020202020204" pitchFamily="34" charset="0"/>
              </a:rPr>
              <a:t>τριες</a:t>
            </a:r>
            <a:r>
              <a:rPr lang="el-GR" sz="2000" dirty="0" smtClean="0">
                <a:latin typeface="Century Gothic" panose="020B0502020202020204" pitchFamily="34" charset="0"/>
              </a:rPr>
              <a:t>, απόφοιτοι/</a:t>
            </a:r>
            <a:r>
              <a:rPr lang="el-GR" sz="2000" dirty="0" err="1" smtClean="0">
                <a:latin typeface="Century Gothic" panose="020B0502020202020204" pitchFamily="34" charset="0"/>
              </a:rPr>
              <a:t>ες</a:t>
            </a:r>
            <a:r>
              <a:rPr lang="el-GR" sz="2000" dirty="0" smtClean="0">
                <a:latin typeface="Century Gothic" panose="020B0502020202020204" pitchFamily="34" charset="0"/>
              </a:rPr>
              <a:t>, προσωπικό </a:t>
            </a:r>
            <a:r>
              <a:rPr lang="el-GR" sz="2000" dirty="0">
                <a:latin typeface="Century Gothic" panose="020B0502020202020204" pitchFamily="34" charset="0"/>
              </a:rPr>
              <a:t>μπορούν να αιτηθούν και να αιτιολογήσουν την επιπλέον επιχορήγηση </a:t>
            </a:r>
            <a:endParaRPr lang="en-US" sz="2000" dirty="0">
              <a:latin typeface="Century Gothic" panose="020B0502020202020204" pitchFamily="34" charset="0"/>
            </a:endParaRPr>
          </a:p>
          <a:p>
            <a:pPr>
              <a:spcBef>
                <a:spcPct val="20000"/>
              </a:spcBef>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Ψηφιακή </a:t>
            </a:r>
            <a:r>
              <a:rPr lang="el-GR" sz="2000" i="1" dirty="0" smtClean="0">
                <a:solidFill>
                  <a:schemeClr val="tx1">
                    <a:lumMod val="75000"/>
                    <a:lumOff val="25000"/>
                  </a:schemeClr>
                </a:solidFill>
                <a:latin typeface="Century Gothic" panose="020B0502020202020204" pitchFamily="34" charset="0"/>
                <a:cs typeface="Arial" pitchFamily="34" charset="0"/>
              </a:rPr>
              <a:t>Μεταρρύθμιση</a:t>
            </a:r>
            <a:endParaRPr lang="el-GR" sz="2000" i="1"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a:t>
            </a:r>
            <a:r>
              <a:rPr lang="el-GR" sz="2000" i="1" dirty="0" smtClean="0">
                <a:solidFill>
                  <a:schemeClr val="tx1">
                    <a:lumMod val="75000"/>
                    <a:lumOff val="25000"/>
                  </a:schemeClr>
                </a:solidFill>
                <a:latin typeface="Century Gothic" panose="020B0502020202020204" pitchFamily="34" charset="0"/>
                <a:cs typeface="Arial" pitchFamily="34" charset="0"/>
              </a:rPr>
              <a:t>Αλλαγής</a:t>
            </a:r>
            <a:endParaRPr lang="en-GB" sz="2000" i="1" dirty="0" smtClean="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i="1" dirty="0" smtClean="0">
                <a:solidFill>
                  <a:schemeClr val="tx1">
                    <a:lumMod val="75000"/>
                    <a:lumOff val="25000"/>
                  </a:schemeClr>
                </a:solidFill>
                <a:latin typeface="Century Gothic" panose="020B0502020202020204" pitchFamily="34" charset="0"/>
                <a:cs typeface="Arial" pitchFamily="34" charset="0"/>
              </a:rPr>
              <a:t>Συμμετοχή στη δημοκρατική ζωή</a:t>
            </a:r>
            <a:endParaRPr lang="el-GR" sz="2000" i="1" dirty="0">
              <a:solidFill>
                <a:schemeClr val="tx1">
                  <a:lumMod val="75000"/>
                  <a:lumOff val="25000"/>
                </a:schemeClr>
              </a:solidFill>
              <a:latin typeface="Century Gothic" panose="020B0502020202020204" pitchFamily="34" charset="0"/>
              <a:cs typeface="Arial" pitchFamily="34" charset="0"/>
            </a:endParaRP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a:spcBef>
                <a:spcPct val="20000"/>
              </a:spcBef>
              <a:defRPr/>
            </a:pPr>
            <a:endParaRPr lang="el-GR" sz="2000" dirty="0" smtClean="0">
              <a:solidFill>
                <a:srgbClr val="00B05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29042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71897"/>
          </a:xfrm>
        </p:spPr>
        <p:txBody>
          <a:bodyPr>
            <a:normAutofit/>
          </a:bodyPr>
          <a:lstStyle/>
          <a:p>
            <a:pPr algn="ctr">
              <a:defRPr/>
            </a:pPr>
            <a:r>
              <a:rPr lang="el-GR" sz="2400" dirty="0" smtClean="0">
                <a:solidFill>
                  <a:srgbClr val="FF0000"/>
                </a:solidFill>
                <a:latin typeface="Century Gothic" panose="020B0502020202020204" pitchFamily="34" charset="0"/>
              </a:rPr>
              <a:t>Ο</a:t>
            </a:r>
            <a:r>
              <a:rPr lang="en-GB" sz="2400" dirty="0" smtClean="0">
                <a:solidFill>
                  <a:srgbClr val="FF0000"/>
                </a:solidFill>
                <a:latin typeface="Century Gothic" panose="020B0502020202020204" pitchFamily="34" charset="0"/>
              </a:rPr>
              <a:t>S </a:t>
            </a:r>
            <a:r>
              <a:rPr lang="el-GR" sz="2400" dirty="0" smtClean="0">
                <a:solidFill>
                  <a:srgbClr val="FF0000"/>
                </a:solidFill>
                <a:latin typeface="Century Gothic" panose="020B0502020202020204" pitchFamily="34" charset="0"/>
              </a:rPr>
              <a:t>- </a:t>
            </a:r>
            <a:r>
              <a:rPr lang="en-GB" sz="2400" dirty="0" smtClean="0">
                <a:solidFill>
                  <a:srgbClr val="FF0000"/>
                </a:solidFill>
                <a:latin typeface="Century Gothic" panose="020B0502020202020204" pitchFamily="34" charset="0"/>
              </a:rPr>
              <a:t>O</a:t>
            </a:r>
            <a:r>
              <a:rPr lang="el-GR" sz="2400" dirty="0" err="1" smtClean="0">
                <a:solidFill>
                  <a:srgbClr val="FF0000"/>
                </a:solidFill>
                <a:latin typeface="Century Gothic" panose="020B0502020202020204" pitchFamily="34" charset="0"/>
              </a:rPr>
              <a:t>ργανωτική</a:t>
            </a:r>
            <a:r>
              <a:rPr lang="el-GR" sz="2400" dirty="0" smtClean="0">
                <a:solidFill>
                  <a:srgbClr val="FF0000"/>
                </a:solidFill>
                <a:latin typeface="Century Gothic" panose="020B0502020202020204" pitchFamily="34" charset="0"/>
              </a:rPr>
              <a:t> Υποστήριξη </a:t>
            </a:r>
            <a:endParaRPr lang="en-GB" sz="2400" dirty="0">
              <a:solidFill>
                <a:srgbClr val="FF0000"/>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smtClean="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smtClean="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7206037"/>
              </p:ext>
            </p:extLst>
          </p:nvPr>
        </p:nvGraphicFramePr>
        <p:xfrm>
          <a:off x="207505" y="955373"/>
          <a:ext cx="8875646" cy="5132460"/>
        </p:xfrm>
        <a:graphic>
          <a:graphicData uri="http://schemas.openxmlformats.org/drawingml/2006/table">
            <a:tbl>
              <a:tblPr firstRow="1" bandRow="1">
                <a:tableStyleId>{7DF18680-E054-41AD-8BC1-D1AEF772440D}</a:tableStyleId>
              </a:tblPr>
              <a:tblGrid>
                <a:gridCol w="5532021">
                  <a:extLst>
                    <a:ext uri="{9D8B030D-6E8A-4147-A177-3AD203B41FA5}">
                      <a16:colId xmlns:a16="http://schemas.microsoft.com/office/drawing/2014/main" val="20000"/>
                    </a:ext>
                  </a:extLst>
                </a:gridCol>
                <a:gridCol w="3343625">
                  <a:extLst>
                    <a:ext uri="{9D8B030D-6E8A-4147-A177-3AD203B41FA5}">
                      <a16:colId xmlns:a16="http://schemas.microsoft.com/office/drawing/2014/main" val="20001"/>
                    </a:ext>
                  </a:extLst>
                </a:gridCol>
              </a:tblGrid>
              <a:tr h="739542">
                <a:tc>
                  <a:txBody>
                    <a:bodyPr/>
                    <a:lstStyle/>
                    <a:p>
                      <a:pPr algn="ctr"/>
                      <a:r>
                        <a:rPr lang="el-GR" sz="1800" b="1" kern="1200" dirty="0" smtClean="0">
                          <a:solidFill>
                            <a:schemeClr val="dk1"/>
                          </a:solidFill>
                          <a:latin typeface="Century Gothic" panose="020B0502020202020204" pitchFamily="34" charset="0"/>
                          <a:ea typeface="+mn-ea"/>
                          <a:cs typeface="+mn-cs"/>
                        </a:rPr>
                        <a:t>Δραστηριότητα Κινητικότητας</a:t>
                      </a:r>
                      <a:endParaRPr lang="en-US" sz="1800" b="1" kern="1200" dirty="0">
                        <a:solidFill>
                          <a:schemeClr val="dk1"/>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800" b="1" kern="1200" dirty="0" smtClean="0">
                          <a:solidFill>
                            <a:schemeClr val="dk1"/>
                          </a:solidFill>
                          <a:latin typeface="Century Gothic" panose="020B0502020202020204" pitchFamily="34" charset="0"/>
                          <a:ea typeface="+mn-ea"/>
                          <a:cs typeface="+mn-cs"/>
                        </a:rPr>
                        <a:t>Ποσό Επιχορήγησης</a:t>
                      </a:r>
                    </a:p>
                    <a:p>
                      <a:pPr marL="0" algn="ctr" defTabSz="914400" rtl="0" eaLnBrk="1" latinLnBrk="0" hangingPunct="1"/>
                      <a:r>
                        <a:rPr lang="el-GR" sz="1800" b="1" kern="1200" dirty="0" smtClean="0">
                          <a:solidFill>
                            <a:schemeClr val="dk1"/>
                          </a:solidFill>
                          <a:latin typeface="Century Gothic" panose="020B0502020202020204" pitchFamily="34" charset="0"/>
                          <a:ea typeface="+mn-ea"/>
                          <a:cs typeface="+mn-cs"/>
                        </a:rPr>
                        <a:t>ανά συμμετέχοντα</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0"/>
                  </a:ext>
                </a:extLst>
              </a:tr>
              <a:tr h="739542">
                <a:tc>
                  <a:txBody>
                    <a:bodyPr/>
                    <a:lstStyle/>
                    <a:p>
                      <a:pPr algn="just">
                        <a:buFontTx/>
                        <a:buNone/>
                        <a:defRPr/>
                      </a:pPr>
                      <a:r>
                        <a:rPr lang="el-GR" altLang="en-US" sz="1800" b="1" dirty="0" smtClean="0">
                          <a:latin typeface="Century Gothic" panose="020B0502020202020204" pitchFamily="34" charset="0"/>
                        </a:rPr>
                        <a:t>Εξερχόμενες</a:t>
                      </a:r>
                      <a:r>
                        <a:rPr lang="el-GR" altLang="en-US" sz="1800" b="1" baseline="0" dirty="0" smtClean="0">
                          <a:latin typeface="Century Gothic" panose="020B0502020202020204" pitchFamily="34" charset="0"/>
                        </a:rPr>
                        <a:t> </a:t>
                      </a:r>
                      <a:r>
                        <a:rPr lang="el-GR" altLang="en-US" sz="1800" b="1" dirty="0" smtClean="0">
                          <a:latin typeface="Century Gothic" panose="020B0502020202020204" pitchFamily="34" charset="0"/>
                        </a:rPr>
                        <a:t>κινητικότητες</a:t>
                      </a:r>
                      <a:r>
                        <a:rPr lang="el-GR" altLang="en-US" sz="1800" b="1" baseline="0" dirty="0" smtClean="0">
                          <a:latin typeface="Century Gothic" panose="020B0502020202020204" pitchFamily="34" charset="0"/>
                        </a:rPr>
                        <a:t> </a:t>
                      </a:r>
                      <a:endParaRPr lang="en-US" altLang="en-US" sz="1800" b="1" baseline="0" dirty="0" smtClean="0">
                        <a:latin typeface="Century Gothic" panose="020B0502020202020204" pitchFamily="34" charset="0"/>
                      </a:endParaRPr>
                    </a:p>
                    <a:p>
                      <a:pPr algn="just">
                        <a:buFontTx/>
                        <a:buNone/>
                        <a:defRPr/>
                      </a:pPr>
                      <a:r>
                        <a:rPr lang="el-GR" altLang="en-US" sz="1800" b="1" dirty="0" smtClean="0">
                          <a:latin typeface="Century Gothic" panose="020B0502020202020204" pitchFamily="34" charset="0"/>
                        </a:rPr>
                        <a:t>(φοιτητών</a:t>
                      </a:r>
                      <a:r>
                        <a:rPr lang="en-US" altLang="en-US" sz="1800" b="1" dirty="0" smtClean="0">
                          <a:latin typeface="Century Gothic" panose="020B0502020202020204" pitchFamily="34" charset="0"/>
                        </a:rPr>
                        <a:t>/</a:t>
                      </a:r>
                      <a:r>
                        <a:rPr lang="el-GR" altLang="en-US" sz="1800" b="1" dirty="0" smtClean="0">
                          <a:latin typeface="Century Gothic" panose="020B0502020202020204" pitchFamily="34" charset="0"/>
                        </a:rPr>
                        <a:t>αποφοίτων</a:t>
                      </a:r>
                      <a:r>
                        <a:rPr lang="el-GR" altLang="en-US" sz="1800" b="1" baseline="0" dirty="0" smtClean="0">
                          <a:latin typeface="Century Gothic" panose="020B0502020202020204" pitchFamily="34" charset="0"/>
                        </a:rPr>
                        <a:t> </a:t>
                      </a:r>
                      <a:r>
                        <a:rPr lang="el-GR" altLang="en-US" sz="1800" b="1" dirty="0" smtClean="0">
                          <a:latin typeface="Century Gothic" panose="020B0502020202020204" pitchFamily="34" charset="0"/>
                        </a:rPr>
                        <a:t>και προσωπικού)</a:t>
                      </a:r>
                    </a:p>
                  </a:txBody>
                  <a:tcPr anchor="ctr"/>
                </a:tc>
                <a:tc rowSpan="3">
                  <a:txBody>
                    <a:bodyPr/>
                    <a:lstStyle/>
                    <a:p>
                      <a:pPr marL="457200" lvl="1" indent="0" algn="ctr">
                        <a:buFontTx/>
                        <a:buNone/>
                      </a:pPr>
                      <a:r>
                        <a:rPr lang="en-US" sz="1800" b="1" kern="1200" dirty="0" smtClean="0">
                          <a:solidFill>
                            <a:schemeClr val="dk1"/>
                          </a:solidFill>
                          <a:latin typeface="Century Gothic" panose="020B0502020202020204" pitchFamily="34" charset="0"/>
                          <a:ea typeface="+mn-ea"/>
                          <a:cs typeface="+mn-cs"/>
                        </a:rPr>
                        <a:t>4</a:t>
                      </a:r>
                      <a:r>
                        <a:rPr lang="el-GR" sz="1800" b="1" kern="1200" dirty="0" smtClean="0">
                          <a:solidFill>
                            <a:schemeClr val="dk1"/>
                          </a:solidFill>
                          <a:latin typeface="Century Gothic" panose="020B0502020202020204" pitchFamily="34" charset="0"/>
                          <a:ea typeface="+mn-ea"/>
                          <a:cs typeface="+mn-cs"/>
                        </a:rPr>
                        <a:t>00 </a:t>
                      </a:r>
                      <a:r>
                        <a:rPr lang="en-US" sz="1800" b="1" kern="1200" dirty="0" smtClean="0">
                          <a:solidFill>
                            <a:schemeClr val="dk1"/>
                          </a:solidFill>
                          <a:latin typeface="Century Gothic" panose="020B0502020202020204" pitchFamily="34" charset="0"/>
                          <a:ea typeface="+mn-ea"/>
                          <a:cs typeface="+mn-cs"/>
                        </a:rPr>
                        <a:t>€ </a:t>
                      </a:r>
                    </a:p>
                    <a:p>
                      <a:pPr marL="457200" lvl="1" indent="0" algn="ctr" defTabSz="914400" rtl="0" eaLnBrk="1" latinLnBrk="0" hangingPunct="1">
                        <a:buFontTx/>
                        <a:buNone/>
                      </a:pPr>
                      <a:r>
                        <a:rPr lang="en-US" sz="1200" b="0" kern="1200" dirty="0" smtClean="0">
                          <a:solidFill>
                            <a:schemeClr val="dk1"/>
                          </a:solidFill>
                          <a:latin typeface="Century Gothic" panose="020B0502020202020204" pitchFamily="34" charset="0"/>
                          <a:ea typeface="+mn-ea"/>
                          <a:cs typeface="+mn-cs"/>
                        </a:rPr>
                        <a:t>(</a:t>
                      </a:r>
                      <a:r>
                        <a:rPr lang="el-GR" sz="1200" b="0" kern="1200" dirty="0" smtClean="0">
                          <a:solidFill>
                            <a:schemeClr val="dk1"/>
                          </a:solidFill>
                          <a:latin typeface="Century Gothic" panose="020B0502020202020204" pitchFamily="34" charset="0"/>
                          <a:ea typeface="+mn-ea"/>
                          <a:cs typeface="+mn-cs"/>
                        </a:rPr>
                        <a:t>μέχρι 100 συμμετέχοντες)</a:t>
                      </a:r>
                      <a:endParaRPr lang="en-US" sz="1200" b="0" kern="1200" dirty="0" smtClean="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endParaRPr lang="en-US" sz="1200" b="1" kern="1200" dirty="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800" b="1" kern="1200" dirty="0" smtClean="0">
                          <a:solidFill>
                            <a:schemeClr val="dk1"/>
                          </a:solidFill>
                          <a:latin typeface="Century Gothic" panose="020B0502020202020204" pitchFamily="34" charset="0"/>
                          <a:ea typeface="+mn-ea"/>
                          <a:cs typeface="+mn-cs"/>
                        </a:rPr>
                        <a:t>230€ </a:t>
                      </a:r>
                      <a:endParaRPr lang="el-GR" sz="1800" b="1" kern="1200" dirty="0" smtClean="0">
                        <a:solidFill>
                          <a:schemeClr val="dk1"/>
                        </a:solidFill>
                        <a:latin typeface="Century Gothic" panose="020B0502020202020204" pitchFamily="34" charset="0"/>
                        <a:ea typeface="+mn-ea"/>
                        <a:cs typeface="+mn-cs"/>
                      </a:endParaRPr>
                    </a:p>
                    <a:p>
                      <a:pPr marL="457200" lvl="1" indent="0" algn="ctr" defTabSz="914400" rtl="0" eaLnBrk="1" latinLnBrk="0" hangingPunct="1">
                        <a:buFontTx/>
                        <a:buNone/>
                      </a:pPr>
                      <a:r>
                        <a:rPr lang="en-US" sz="1200" b="0" kern="1200" dirty="0" smtClean="0">
                          <a:solidFill>
                            <a:schemeClr val="dk1"/>
                          </a:solidFill>
                          <a:latin typeface="Century Gothic" panose="020B0502020202020204" pitchFamily="34" charset="0"/>
                          <a:ea typeface="+mn-ea"/>
                          <a:cs typeface="+mn-cs"/>
                        </a:rPr>
                        <a:t>(</a:t>
                      </a:r>
                      <a:r>
                        <a:rPr lang="el-GR" sz="1200" b="0" kern="1200" dirty="0" smtClean="0">
                          <a:solidFill>
                            <a:schemeClr val="dk1"/>
                          </a:solidFill>
                          <a:latin typeface="Century Gothic" panose="020B0502020202020204" pitchFamily="34" charset="0"/>
                          <a:ea typeface="+mn-ea"/>
                          <a:cs typeface="+mn-cs"/>
                        </a:rPr>
                        <a:t>για κάθε επιπλέον συμμετέχοντα)</a:t>
                      </a:r>
                      <a:r>
                        <a:rPr lang="en-US" sz="1200" b="1" kern="1200" dirty="0" smtClean="0">
                          <a:solidFill>
                            <a:schemeClr val="dk1"/>
                          </a:solidFill>
                          <a:latin typeface="Century Gothic" panose="020B0502020202020204" pitchFamily="34" charset="0"/>
                          <a:ea typeface="+mn-ea"/>
                          <a:cs typeface="+mn-cs"/>
                        </a:rPr>
                        <a:t> </a:t>
                      </a:r>
                      <a:endParaRPr lang="en-US" sz="12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499405">
                <a:tc>
                  <a:txBody>
                    <a:bodyPr/>
                    <a:lstStyle/>
                    <a:p>
                      <a:pPr marL="0" defTabSz="914400" rtl="0" eaLnBrk="1" latinLnBrk="0" hangingPunct="1"/>
                      <a:r>
                        <a:rPr lang="el-GR" sz="1800" b="1" kern="1200" dirty="0" smtClean="0">
                          <a:solidFill>
                            <a:schemeClr val="dk1"/>
                          </a:solidFill>
                          <a:latin typeface="Century Gothic" panose="020B0502020202020204" pitchFamily="34" charset="0"/>
                          <a:ea typeface="+mn-ea"/>
                          <a:cs typeface="+mn-cs"/>
                        </a:rPr>
                        <a:t>Εξερχόμενες κινητικότητες με </a:t>
                      </a:r>
                      <a:r>
                        <a:rPr lang="en-US" sz="1800" b="1" kern="1200" dirty="0" smtClean="0">
                          <a:solidFill>
                            <a:schemeClr val="dk1"/>
                          </a:solidFill>
                          <a:latin typeface="Century Gothic" panose="020B0502020202020204" pitchFamily="34" charset="0"/>
                          <a:ea typeface="+mn-ea"/>
                          <a:cs typeface="+mn-cs"/>
                        </a:rPr>
                        <a:t>zero grant</a:t>
                      </a:r>
                    </a:p>
                  </a:txBody>
                  <a:tcPr anchor="ctr"/>
                </a:tc>
                <a:tc vMerge="1">
                  <a:txBody>
                    <a:bodyPr/>
                    <a:lstStyle/>
                    <a:p>
                      <a:pPr algn="ctr"/>
                      <a:endParaRPr lang="en-US" dirty="0"/>
                    </a:p>
                  </a:txBody>
                  <a:tcPr/>
                </a:tc>
                <a:extLst>
                  <a:ext uri="{0D108BD9-81ED-4DB2-BD59-A6C34878D82A}">
                    <a16:rowId xmlns:a16="http://schemas.microsoft.com/office/drawing/2014/main" val="10002"/>
                  </a:ext>
                </a:extLst>
              </a:tr>
              <a:tr h="739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smtClean="0">
                          <a:solidFill>
                            <a:schemeClr val="dk1"/>
                          </a:solidFill>
                          <a:latin typeface="Century Gothic" panose="020B0502020202020204" pitchFamily="34" charset="0"/>
                          <a:ea typeface="+mn-ea"/>
                          <a:cs typeface="+mn-cs"/>
                        </a:rPr>
                        <a:t>Εισερχόμενες κινητικότητες από εταιρείες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dk1"/>
                        </a:solidFill>
                        <a:latin typeface="Century Gothic" panose="020B0502020202020204" pitchFamily="34" charset="0"/>
                        <a:ea typeface="+mn-ea"/>
                        <a:cs typeface="+mn-cs"/>
                      </a:endParaRPr>
                    </a:p>
                  </a:txBody>
                  <a:tcPr anchor="ctr"/>
                </a:tc>
                <a:tc vMerge="1">
                  <a:txBody>
                    <a:bodyPr/>
                    <a:lstStyle/>
                    <a:p>
                      <a:pPr algn="ctr"/>
                      <a:endParaRPr lang="en-US" dirty="0"/>
                    </a:p>
                  </a:txBody>
                  <a:tcPr/>
                </a:tc>
                <a:extLst>
                  <a:ext uri="{0D108BD9-81ED-4DB2-BD59-A6C34878D82A}">
                    <a16:rowId xmlns:a16="http://schemas.microsoft.com/office/drawing/2014/main" val="10003"/>
                  </a:ext>
                </a:extLst>
              </a:tr>
              <a:tr h="1373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prstClr val="black"/>
                          </a:solidFill>
                          <a:latin typeface="Century Gothic" panose="020B0502020202020204" pitchFamily="34" charset="0"/>
                          <a:ea typeface="+mn-ea"/>
                          <a:cs typeface="Arial"/>
                        </a:rPr>
                        <a:t>Blended Intensive </a:t>
                      </a:r>
                      <a:r>
                        <a:rPr lang="en-US" sz="1800" b="1" kern="1200" baseline="0" dirty="0" err="1" smtClean="0">
                          <a:solidFill>
                            <a:prstClr val="black"/>
                          </a:solidFill>
                          <a:latin typeface="Century Gothic" panose="020B0502020202020204" pitchFamily="34" charset="0"/>
                          <a:ea typeface="+mn-ea"/>
                          <a:cs typeface="Arial"/>
                        </a:rPr>
                        <a:t>Programmes</a:t>
                      </a:r>
                      <a:r>
                        <a:rPr lang="en-US" sz="1800" b="1" kern="1200" baseline="0" dirty="0" smtClean="0">
                          <a:solidFill>
                            <a:prstClr val="black"/>
                          </a:solidFill>
                          <a:latin typeface="Century Gothic" panose="020B0502020202020204" pitchFamily="34" charset="0"/>
                          <a:ea typeface="+mn-ea"/>
                          <a:cs typeface="Arial"/>
                        </a:rPr>
                        <a:t> (BIPs)</a:t>
                      </a:r>
                      <a:endParaRPr lang="el-GR" sz="1800" b="1" kern="1200" baseline="0" dirty="0" smtClean="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baseline="0" dirty="0" smtClean="0">
                          <a:solidFill>
                            <a:prstClr val="black"/>
                          </a:solidFill>
                          <a:latin typeface="Century Gothic" panose="020B0502020202020204" pitchFamily="34" charset="0"/>
                          <a:ea typeface="+mn-ea"/>
                          <a:cs typeface="Arial"/>
                        </a:rPr>
                        <a:t>Min. 15 - </a:t>
                      </a:r>
                      <a:r>
                        <a:rPr lang="el-GR" sz="1800" b="0" kern="1200" baseline="0" dirty="0" smtClean="0">
                          <a:solidFill>
                            <a:prstClr val="black"/>
                          </a:solidFill>
                          <a:latin typeface="Century Gothic" panose="020B0502020202020204" pitchFamily="34" charset="0"/>
                          <a:ea typeface="+mn-ea"/>
                          <a:cs typeface="Arial"/>
                        </a:rPr>
                        <a:t>Μ</a:t>
                      </a:r>
                      <a:r>
                        <a:rPr lang="en-US" sz="1800" b="0" kern="1200" baseline="0" dirty="0" smtClean="0">
                          <a:solidFill>
                            <a:prstClr val="black"/>
                          </a:solidFill>
                          <a:latin typeface="Century Gothic" panose="020B0502020202020204" pitchFamily="34" charset="0"/>
                          <a:ea typeface="+mn-ea"/>
                          <a:cs typeface="Arial"/>
                        </a:rPr>
                        <a:t>ax</a:t>
                      </a:r>
                      <a:r>
                        <a:rPr lang="el-GR" sz="1800" b="0" kern="1200" baseline="0" dirty="0" smtClean="0">
                          <a:solidFill>
                            <a:prstClr val="black"/>
                          </a:solidFill>
                          <a:latin typeface="Century Gothic" panose="020B0502020202020204" pitchFamily="34" charset="0"/>
                          <a:ea typeface="+mn-ea"/>
                          <a:cs typeface="Arial"/>
                        </a:rPr>
                        <a:t>. </a:t>
                      </a:r>
                      <a:r>
                        <a:rPr lang="en-US" sz="1800" b="0" kern="1200" baseline="0" dirty="0" smtClean="0">
                          <a:solidFill>
                            <a:prstClr val="black"/>
                          </a:solidFill>
                          <a:latin typeface="Century Gothic" panose="020B0502020202020204" pitchFamily="34" charset="0"/>
                          <a:ea typeface="+mn-ea"/>
                          <a:cs typeface="Arial"/>
                        </a:rPr>
                        <a:t>2</a:t>
                      </a:r>
                      <a:r>
                        <a:rPr lang="el-GR" sz="1800" b="0" kern="1200" baseline="0" dirty="0" smtClean="0">
                          <a:solidFill>
                            <a:prstClr val="black"/>
                          </a:solidFill>
                          <a:latin typeface="Century Gothic" panose="020B0502020202020204" pitchFamily="34" charset="0"/>
                          <a:ea typeface="+mn-ea"/>
                          <a:cs typeface="Arial"/>
                        </a:rPr>
                        <a:t>0 συμμετέχοντες για κάθε Β</a:t>
                      </a:r>
                      <a:r>
                        <a:rPr lang="en-US" sz="1800" b="0" kern="1200" baseline="0" dirty="0" smtClean="0">
                          <a:solidFill>
                            <a:prstClr val="black"/>
                          </a:solidFill>
                          <a:latin typeface="Century Gothic" panose="020B0502020202020204" pitchFamily="34" charset="0"/>
                          <a:ea typeface="+mn-ea"/>
                          <a:cs typeface="Arial"/>
                        </a:rPr>
                        <a:t>IP</a:t>
                      </a:r>
                      <a:r>
                        <a:rPr lang="el-GR" sz="1800" b="0" kern="1200" baseline="0" dirty="0" smtClean="0">
                          <a:solidFill>
                            <a:prstClr val="black"/>
                          </a:solidFill>
                          <a:latin typeface="Century Gothic" panose="020B0502020202020204" pitchFamily="34" charset="0"/>
                          <a:ea typeface="+mn-ea"/>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baseline="0" dirty="0" smtClean="0">
                          <a:solidFill>
                            <a:prstClr val="black"/>
                          </a:solidFill>
                          <a:latin typeface="Century Gothic" panose="020B0502020202020204" pitchFamily="34" charset="0"/>
                          <a:ea typeface="+mn-ea"/>
                          <a:cs typeface="Arial"/>
                        </a:rPr>
                        <a:t>Δεν περιλαμβάνεται το εκπαιδευτικό προσωπικό</a:t>
                      </a:r>
                      <a:r>
                        <a:rPr lang="en-US" sz="1800" b="0" kern="1200" baseline="0" dirty="0" smtClean="0">
                          <a:solidFill>
                            <a:prstClr val="black"/>
                          </a:solidFill>
                          <a:latin typeface="Century Gothic" panose="020B0502020202020204" pitchFamily="34" charset="0"/>
                          <a:ea typeface="+mn-ea"/>
                          <a:cs typeface="Arial"/>
                        </a:rPr>
                        <a:t> </a:t>
                      </a:r>
                      <a:r>
                        <a:rPr lang="en-GB" sz="1800" b="0" kern="1200" baseline="0" dirty="0" smtClean="0">
                          <a:solidFill>
                            <a:prstClr val="black"/>
                          </a:solidFill>
                          <a:latin typeface="Century Gothic" panose="020B0502020202020204" pitchFamily="34" charset="0"/>
                          <a:ea typeface="+mn-ea"/>
                          <a:cs typeface="Arial"/>
                        </a:rPr>
                        <a:t>&amp; </a:t>
                      </a:r>
                      <a:r>
                        <a:rPr lang="el-GR" sz="1800" b="0" kern="1200" baseline="0" dirty="0" smtClean="0">
                          <a:solidFill>
                            <a:prstClr val="black"/>
                          </a:solidFill>
                          <a:latin typeface="Century Gothic" panose="020B0502020202020204" pitchFamily="34" charset="0"/>
                          <a:ea typeface="+mn-ea"/>
                          <a:cs typeface="Arial"/>
                        </a:rPr>
                        <a:t>οι φοιτητές του ΙΤΕ φιλοξενίας ( </a:t>
                      </a:r>
                      <a:r>
                        <a:rPr lang="en-GB" sz="1800" b="0" kern="1200" baseline="0" dirty="0" smtClean="0">
                          <a:solidFill>
                            <a:prstClr val="black"/>
                          </a:solidFill>
                          <a:latin typeface="Century Gothic" panose="020B0502020202020204" pitchFamily="34" charset="0"/>
                          <a:ea typeface="+mn-ea"/>
                          <a:cs typeface="Arial"/>
                        </a:rPr>
                        <a:t>receiving inst.)</a:t>
                      </a:r>
                      <a:endParaRPr lang="el-GR" sz="1800" b="0" kern="1200" baseline="0" dirty="0" smtClean="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smtClean="0">
                          <a:solidFill>
                            <a:schemeClr val="dk1"/>
                          </a:solidFill>
                          <a:latin typeface="Century Gothic" panose="020B0502020202020204" pitchFamily="34" charset="0"/>
                          <a:ea typeface="+mn-ea"/>
                          <a:cs typeface="+mn-cs"/>
                        </a:rPr>
                        <a:t>400 €</a:t>
                      </a:r>
                      <a:endParaRPr lang="en-US" sz="18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6"/>
                  </a:ext>
                </a:extLst>
              </a:tr>
              <a:tr h="1040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800" b="1" kern="1200" dirty="0" smtClean="0">
                          <a:solidFill>
                            <a:schemeClr val="dk1"/>
                          </a:solidFill>
                          <a:latin typeface="Century Gothic" panose="020B0502020202020204" pitchFamily="34" charset="0"/>
                          <a:ea typeface="+mn-ea"/>
                          <a:cs typeface="+mn-cs"/>
                        </a:rPr>
                        <a:t>Κινητικότητες συμμετεχόντων με λιγότερες</a:t>
                      </a:r>
                      <a:r>
                        <a:rPr lang="el-GR" altLang="en-US" sz="1800" b="1" kern="1200" baseline="0" dirty="0" smtClean="0">
                          <a:solidFill>
                            <a:schemeClr val="dk1"/>
                          </a:solidFill>
                          <a:latin typeface="Century Gothic" panose="020B0502020202020204" pitchFamily="34" charset="0"/>
                          <a:ea typeface="+mn-ea"/>
                          <a:cs typeface="+mn-cs"/>
                        </a:rPr>
                        <a:t> ευκαιρίες</a:t>
                      </a:r>
                      <a:r>
                        <a:rPr lang="el-GR" altLang="en-US" sz="1800" b="1" kern="1200" dirty="0" smtClean="0">
                          <a:solidFill>
                            <a:schemeClr val="dk1"/>
                          </a:solidFill>
                          <a:latin typeface="Century Gothic" panose="020B0502020202020204" pitchFamily="34" charset="0"/>
                          <a:ea typeface="+mn-ea"/>
                          <a:cs typeface="+mn-cs"/>
                        </a:rPr>
                        <a:t>-</a:t>
                      </a:r>
                      <a:r>
                        <a:rPr lang="el-GR" altLang="en-US" sz="1800" b="1" kern="1200" baseline="0" dirty="0" smtClean="0">
                          <a:solidFill>
                            <a:schemeClr val="dk1"/>
                          </a:solidFill>
                          <a:latin typeface="Century Gothic" panose="020B0502020202020204" pitchFamily="34" charset="0"/>
                          <a:ea typeface="+mn-ea"/>
                          <a:cs typeface="+mn-cs"/>
                        </a:rPr>
                        <a:t> </a:t>
                      </a:r>
                      <a:r>
                        <a:rPr lang="en-US" altLang="en-US" sz="1800" b="1" kern="1200" dirty="0" smtClean="0">
                          <a:solidFill>
                            <a:schemeClr val="dk1"/>
                          </a:solidFill>
                          <a:latin typeface="Century Gothic" panose="020B0502020202020204" pitchFamily="34" charset="0"/>
                          <a:ea typeface="+mn-ea"/>
                          <a:cs typeface="+mn-cs"/>
                        </a:rPr>
                        <a:t>“fewer opportunities”</a:t>
                      </a:r>
                      <a:endParaRPr lang="el-GR" altLang="en-US" sz="1800" b="0" kern="1200" baseline="0" dirty="0" smtClean="0">
                        <a:solidFill>
                          <a:prstClr val="black"/>
                        </a:solidFill>
                        <a:latin typeface="Century Gothic" panose="020B0502020202020204" pitchFamily="34" charset="0"/>
                        <a:ea typeface="+mn-ea"/>
                        <a:cs typeface="Arial"/>
                      </a:endParaRPr>
                    </a:p>
                  </a:txBody>
                  <a:tcPr anchor="ctr"/>
                </a:tc>
                <a:tc>
                  <a:txBody>
                    <a:bodyPr/>
                    <a:lstStyle/>
                    <a:p>
                      <a:pPr marL="457200" lvl="1" indent="0" algn="ctr" defTabSz="914400" rtl="0" eaLnBrk="1" latinLnBrk="0" hangingPunct="1">
                        <a:buFontTx/>
                        <a:buNone/>
                      </a:pPr>
                      <a:r>
                        <a:rPr lang="el-GR" sz="1800" b="1" kern="1200" dirty="0" smtClean="0">
                          <a:solidFill>
                            <a:schemeClr val="dk1"/>
                          </a:solidFill>
                          <a:latin typeface="Century Gothic" panose="020B0502020202020204" pitchFamily="34" charset="0"/>
                          <a:ea typeface="+mn-ea"/>
                          <a:cs typeface="+mn-cs"/>
                        </a:rPr>
                        <a:t>100 €</a:t>
                      </a:r>
                    </a:p>
                    <a:p>
                      <a:pPr marL="457200" lvl="1" indent="0" algn="ctr" defTabSz="914400" rtl="0" eaLnBrk="1" latinLnBrk="0" hangingPunct="1">
                        <a:buFontTx/>
                        <a:buNone/>
                      </a:pPr>
                      <a:r>
                        <a:rPr lang="el-GR" sz="1200" b="0" kern="1200" dirty="0" smtClean="0">
                          <a:solidFill>
                            <a:schemeClr val="dk1"/>
                          </a:solidFill>
                          <a:latin typeface="Century Gothic" panose="020B0502020202020204" pitchFamily="34" charset="0"/>
                          <a:ea typeface="+mn-ea"/>
                          <a:cs typeface="+mn-cs"/>
                        </a:rPr>
                        <a:t>Επιπλέον για κάθε </a:t>
                      </a:r>
                      <a:r>
                        <a:rPr lang="en-US" sz="1200" b="0" kern="1200" dirty="0" smtClean="0">
                          <a:solidFill>
                            <a:schemeClr val="dk1"/>
                          </a:solidFill>
                          <a:latin typeface="Century Gothic" panose="020B0502020202020204" pitchFamily="34" charset="0"/>
                          <a:ea typeface="+mn-ea"/>
                          <a:cs typeface="+mn-cs"/>
                        </a:rPr>
                        <a:t>fewer opportunity participant </a:t>
                      </a:r>
                      <a:r>
                        <a:rPr lang="el-GR" sz="1200" b="0" kern="1200" dirty="0" smtClean="0">
                          <a:solidFill>
                            <a:schemeClr val="dk1"/>
                          </a:solidFill>
                          <a:latin typeface="Century Gothic" panose="020B0502020202020204" pitchFamily="34" charset="0"/>
                          <a:ea typeface="+mn-ea"/>
                          <a:cs typeface="+mn-cs"/>
                        </a:rPr>
                        <a:t>που έχει αιτηθεί κάλυψη εξόδων βάσει </a:t>
                      </a:r>
                      <a:r>
                        <a:rPr lang="en-US" sz="1200" b="0" kern="1200" dirty="0" smtClean="0">
                          <a:solidFill>
                            <a:schemeClr val="dk1"/>
                          </a:solidFill>
                          <a:latin typeface="Century Gothic" panose="020B0502020202020204" pitchFamily="34" charset="0"/>
                          <a:ea typeface="+mn-ea"/>
                          <a:cs typeface="+mn-cs"/>
                        </a:rPr>
                        <a:t>real cost</a:t>
                      </a:r>
                      <a:endParaRPr lang="en-US" sz="12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87843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82744" cy="533400"/>
          </a:xfrm>
        </p:spPr>
        <p:txBody>
          <a:bodyPr>
            <a:normAutofit fontScale="90000"/>
          </a:bodyPr>
          <a:lstStyle/>
          <a:p>
            <a:pPr algn="ctr">
              <a:defRPr/>
            </a:pPr>
            <a:r>
              <a:rPr lang="el-GR" sz="2800" dirty="0" smtClean="0">
                <a:solidFill>
                  <a:schemeClr val="accent5">
                    <a:lumMod val="75000"/>
                  </a:schemeClr>
                </a:solidFill>
                <a:latin typeface="Century Gothic" panose="020B0502020202020204" pitchFamily="34" charset="0"/>
              </a:rPr>
              <a:t/>
            </a:r>
            <a:br>
              <a:rPr lang="el-GR" sz="2800" dirty="0" smtClean="0">
                <a:solidFill>
                  <a:schemeClr val="accent5">
                    <a:lumMod val="75000"/>
                  </a:schemeClr>
                </a:solidFill>
                <a:latin typeface="Century Gothic" panose="020B0502020202020204" pitchFamily="34" charset="0"/>
              </a:rPr>
            </a:b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311763" y="692696"/>
            <a:ext cx="8820472" cy="54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buFontTx/>
              <a:buNone/>
              <a:defRPr/>
            </a:pPr>
            <a:endParaRPr lang="el-GR" altLang="en-US" sz="1400" u="sng" dirty="0" smtClean="0">
              <a:solidFill>
                <a:schemeClr val="tx1">
                  <a:lumMod val="75000"/>
                  <a:lumOff val="2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προώθηση της Κινητικότητας εντός του οργανισμού</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Το συντονισμό με τα συνεργαζόμενα ιδρύματα του εξωτερικού </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Επισκέψεις σε ιδρύματα του εξωτερικού με σκοπό τη σύναψη νέων ΙΙΑ</a:t>
            </a:r>
            <a:r>
              <a:rPr lang="en-US" altLang="en-US" sz="2000" dirty="0">
                <a:solidFill>
                  <a:schemeClr val="accent5">
                    <a:lumMod val="75000"/>
                  </a:schemeClr>
                </a:solidFill>
                <a:latin typeface="Century Gothic" panose="020B0502020202020204" pitchFamily="34" charset="0"/>
              </a:rPr>
              <a:t>s</a:t>
            </a:r>
            <a:endParaRPr lang="el-GR"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προετοιμασία κινητικ</a:t>
            </a:r>
            <a:r>
              <a:rPr lang="en-GB" altLang="en-US" sz="2000" dirty="0" smtClean="0">
                <a:solidFill>
                  <a:schemeClr val="accent5">
                    <a:lumMod val="75000"/>
                  </a:schemeClr>
                </a:solidFill>
                <a:latin typeface="Century Gothic" panose="020B0502020202020204" pitchFamily="34" charset="0"/>
              </a:rPr>
              <a:t>o</a:t>
            </a:r>
            <a:r>
              <a:rPr lang="el-GR" altLang="en-US" sz="2000" dirty="0" err="1" smtClean="0">
                <a:solidFill>
                  <a:schemeClr val="accent5">
                    <a:lumMod val="75000"/>
                  </a:schemeClr>
                </a:solidFill>
                <a:latin typeface="Century Gothic" panose="020B0502020202020204" pitchFamily="34" charset="0"/>
              </a:rPr>
              <a:t>τήτων</a:t>
            </a:r>
            <a:r>
              <a:rPr lang="el-GR" altLang="en-US" sz="2000" dirty="0" smtClean="0">
                <a:solidFill>
                  <a:schemeClr val="accent5">
                    <a:lumMod val="75000"/>
                  </a:schemeClr>
                </a:solidFill>
                <a:latin typeface="Century Gothic" panose="020B0502020202020204" pitchFamily="34" charset="0"/>
              </a:rPr>
              <a:t> &amp; των συμμετεχόντων</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επιλογή συμμετεχόντων</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παρακολούθηση και στήριξη συμμετεχόντων, κατά τη διάρκεια των κινητικοτήτων</a:t>
            </a:r>
            <a:endParaRPr lang="en-US"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sz="2000" dirty="0">
                <a:solidFill>
                  <a:schemeClr val="accent5">
                    <a:lumMod val="75000"/>
                  </a:schemeClr>
                </a:solidFill>
                <a:latin typeface="Century Gothic" panose="020B0502020202020204" pitchFamily="34" charset="0"/>
              </a:rPr>
              <a:t>Τη διασφάλιση της </a:t>
            </a:r>
            <a:r>
              <a:rPr lang="el-GR" sz="2000" dirty="0" smtClean="0">
                <a:solidFill>
                  <a:schemeClr val="accent5">
                    <a:lumMod val="75000"/>
                  </a:schemeClr>
                </a:solidFill>
                <a:latin typeface="Century Gothic" panose="020B0502020202020204" pitchFamily="34" charset="0"/>
              </a:rPr>
              <a:t>αναγνώρισης </a:t>
            </a:r>
          </a:p>
          <a:p>
            <a:pPr marL="457200" indent="-457200">
              <a:buFont typeface="Wingdings" panose="05000000000000000000" pitchFamily="2" charset="2"/>
              <a:buChar char="ü"/>
              <a:defRPr/>
            </a:pPr>
            <a:r>
              <a:rPr lang="el-GR" sz="2000" dirty="0" smtClean="0">
                <a:solidFill>
                  <a:schemeClr val="accent5">
                    <a:lumMod val="75000"/>
                  </a:schemeClr>
                </a:solidFill>
                <a:latin typeface="Century Gothic" panose="020B0502020202020204" pitchFamily="34" charset="0"/>
              </a:rPr>
              <a:t>Την επικαιροποίηση του καταλόγου σπουδών του ιδρύματος για τους εισερχόμενους φοιτητές</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Δραστηριότητες ενσωμάτωσης των εισερχόμενων φοιτητών</a:t>
            </a: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Την υλοποίηση του Ε</a:t>
            </a:r>
            <a:r>
              <a:rPr lang="en-US" altLang="en-US" sz="2000" dirty="0" err="1" smtClean="0">
                <a:solidFill>
                  <a:schemeClr val="accent5">
                    <a:lumMod val="75000"/>
                  </a:schemeClr>
                </a:solidFill>
                <a:latin typeface="Century Gothic" panose="020B0502020202020204" pitchFamily="34" charset="0"/>
              </a:rPr>
              <a:t>uropean</a:t>
            </a:r>
            <a:r>
              <a:rPr lang="en-US" altLang="en-US" sz="2000" dirty="0" smtClean="0">
                <a:solidFill>
                  <a:schemeClr val="accent5">
                    <a:lumMod val="75000"/>
                  </a:schemeClr>
                </a:solidFill>
                <a:latin typeface="Century Gothic" panose="020B0502020202020204" pitchFamily="34" charset="0"/>
              </a:rPr>
              <a:t> Student Card Initiative (</a:t>
            </a:r>
            <a:r>
              <a:rPr lang="en-US" altLang="en-US" sz="2000" dirty="0" err="1" smtClean="0">
                <a:solidFill>
                  <a:schemeClr val="accent5">
                    <a:lumMod val="75000"/>
                  </a:schemeClr>
                </a:solidFill>
                <a:latin typeface="Century Gothic" panose="020B0502020202020204" pitchFamily="34" charset="0"/>
              </a:rPr>
              <a:t>Digitalisation</a:t>
            </a:r>
            <a:r>
              <a:rPr lang="en-US" altLang="en-US" sz="2000" dirty="0" smtClean="0">
                <a:solidFill>
                  <a:schemeClr val="accent5">
                    <a:lumMod val="75000"/>
                  </a:schemeClr>
                </a:solidFill>
                <a:latin typeface="Century Gothic" panose="020B0502020202020204" pitchFamily="34" charset="0"/>
              </a:rPr>
              <a:t> of Erasmus+)</a:t>
            </a:r>
            <a:endParaRPr lang="el-GR"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r>
              <a:rPr lang="el-GR" altLang="en-US" sz="2000" dirty="0" smtClean="0">
                <a:solidFill>
                  <a:schemeClr val="accent5">
                    <a:lumMod val="75000"/>
                  </a:schemeClr>
                </a:solidFill>
                <a:latin typeface="Century Gothic" panose="020B0502020202020204" pitchFamily="34" charset="0"/>
              </a:rPr>
              <a:t>Δραστηριότητες Διάδοσης</a:t>
            </a:r>
            <a:r>
              <a:rPr lang="en-US" altLang="en-US" sz="2000" dirty="0" smtClean="0">
                <a:solidFill>
                  <a:schemeClr val="accent5">
                    <a:lumMod val="75000"/>
                  </a:schemeClr>
                </a:solidFill>
                <a:latin typeface="Century Gothic" panose="020B0502020202020204" pitchFamily="34" charset="0"/>
              </a:rPr>
              <a:t> </a:t>
            </a:r>
            <a:endParaRPr lang="el-GR" altLang="en-US" sz="2000" dirty="0" smtClean="0">
              <a:solidFill>
                <a:schemeClr val="accent5">
                  <a:lumMod val="75000"/>
                </a:schemeClr>
              </a:solidFill>
              <a:latin typeface="Century Gothic" panose="020B0502020202020204" pitchFamily="34" charset="0"/>
            </a:endParaRPr>
          </a:p>
          <a:p>
            <a:pPr marL="457200" indent="-457200">
              <a:buFont typeface="Wingdings" panose="05000000000000000000" pitchFamily="2" charset="2"/>
              <a:buChar char="ü"/>
              <a:defRPr/>
            </a:pPr>
            <a:endParaRPr lang="el-GR" altLang="en-US" sz="2000" dirty="0">
              <a:solidFill>
                <a:schemeClr val="accent5">
                  <a:lumMod val="75000"/>
                </a:schemeClr>
              </a:solidFill>
              <a:latin typeface="Century Gothic" panose="020B0502020202020204" pitchFamily="34" charset="0"/>
            </a:endParaRPr>
          </a:p>
          <a:p>
            <a:pPr>
              <a:defRPr/>
            </a:pPr>
            <a:r>
              <a:rPr lang="el-GR" altLang="en-US" sz="2000" dirty="0" smtClean="0">
                <a:solidFill>
                  <a:schemeClr val="accent5">
                    <a:lumMod val="75000"/>
                  </a:schemeClr>
                </a:solidFill>
                <a:latin typeface="Century Gothic" panose="020B0502020202020204" pitchFamily="34" charset="0"/>
              </a:rPr>
              <a:t>* </a:t>
            </a:r>
            <a:r>
              <a:rPr lang="el-GR" sz="2000" dirty="0">
                <a:solidFill>
                  <a:srgbClr val="FF0000"/>
                </a:solidFill>
              </a:rPr>
              <a:t>Το </a:t>
            </a:r>
            <a:r>
              <a:rPr lang="el-GR" sz="2000" spc="-5" dirty="0">
                <a:solidFill>
                  <a:srgbClr val="FF0000"/>
                </a:solidFill>
              </a:rPr>
              <a:t>ποσό των </a:t>
            </a:r>
            <a:r>
              <a:rPr lang="el-GR" sz="2000" dirty="0">
                <a:solidFill>
                  <a:srgbClr val="FF0000"/>
                </a:solidFill>
              </a:rPr>
              <a:t>οργανωτικών  εξόδων </a:t>
            </a:r>
            <a:r>
              <a:rPr lang="el-GR" sz="2000" spc="-5" dirty="0">
                <a:solidFill>
                  <a:srgbClr val="FF0000"/>
                </a:solidFill>
              </a:rPr>
              <a:t>που </a:t>
            </a:r>
            <a:r>
              <a:rPr lang="el-GR" sz="2000" dirty="0">
                <a:solidFill>
                  <a:srgbClr val="FF0000"/>
                </a:solidFill>
              </a:rPr>
              <a:t>αναγράφεται στη  Συμφωνία </a:t>
            </a:r>
            <a:r>
              <a:rPr lang="el-GR" sz="2000" spc="-5" dirty="0">
                <a:solidFill>
                  <a:srgbClr val="FF0000"/>
                </a:solidFill>
              </a:rPr>
              <a:t>δεν αυξάνεται </a:t>
            </a:r>
            <a:r>
              <a:rPr lang="el-GR" sz="2000" dirty="0">
                <a:solidFill>
                  <a:srgbClr val="FF0000"/>
                </a:solidFill>
              </a:rPr>
              <a:t>έστω</a:t>
            </a:r>
            <a:r>
              <a:rPr lang="el-GR" sz="2000" spc="-125" dirty="0">
                <a:solidFill>
                  <a:srgbClr val="FF0000"/>
                </a:solidFill>
              </a:rPr>
              <a:t> </a:t>
            </a:r>
            <a:r>
              <a:rPr lang="el-GR" sz="2000" dirty="0">
                <a:solidFill>
                  <a:srgbClr val="FF0000"/>
                </a:solidFill>
              </a:rPr>
              <a:t>κι  αν </a:t>
            </a:r>
            <a:r>
              <a:rPr lang="el-GR" sz="2000" spc="-5" dirty="0" err="1" smtClean="0">
                <a:solidFill>
                  <a:srgbClr val="FF0000"/>
                </a:solidFill>
              </a:rPr>
              <a:t>πραγματοποιήθούν</a:t>
            </a:r>
            <a:r>
              <a:rPr lang="el-GR" sz="2000" spc="-5" dirty="0" smtClean="0">
                <a:solidFill>
                  <a:srgbClr val="FF0000"/>
                </a:solidFill>
              </a:rPr>
              <a:t> </a:t>
            </a:r>
            <a:r>
              <a:rPr lang="el-GR" sz="2000" dirty="0">
                <a:solidFill>
                  <a:srgbClr val="FF0000"/>
                </a:solidFill>
              </a:rPr>
              <a:t>περισσότερες</a:t>
            </a:r>
            <a:r>
              <a:rPr lang="el-GR" sz="2000" spc="-45" dirty="0">
                <a:solidFill>
                  <a:srgbClr val="FF0000"/>
                </a:solidFill>
              </a:rPr>
              <a:t> </a:t>
            </a:r>
            <a:r>
              <a:rPr lang="el-GR" sz="2000" dirty="0">
                <a:solidFill>
                  <a:srgbClr val="FF0000"/>
                </a:solidFill>
              </a:rPr>
              <a:t>κινητικότητες</a:t>
            </a:r>
            <a:endParaRPr lang="el-GR" altLang="en-US" sz="2000" dirty="0" smtClean="0">
              <a:solidFill>
                <a:schemeClr val="accent5">
                  <a:lumMod val="75000"/>
                </a:schemeClr>
              </a:solidFill>
              <a:latin typeface="Century Gothic" panose="020B0502020202020204" pitchFamily="34" charset="0"/>
            </a:endParaRPr>
          </a:p>
          <a:p>
            <a:pPr marL="0" indent="0">
              <a:buNone/>
              <a:defRPr/>
            </a:pPr>
            <a:endParaRPr lang="en-US" altLang="en-US" sz="2600" dirty="0" smtClean="0">
              <a:solidFill>
                <a:schemeClr val="accent6">
                  <a:lumMod val="7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endParaRPr>
          </a:p>
          <a:p>
            <a:pPr marL="0" indent="0">
              <a:buFontTx/>
              <a:buNone/>
              <a:defRPr/>
            </a:pPr>
            <a:endParaRPr lang="el-GR" altLang="en-US" sz="2400" b="1" dirty="0" smtClean="0">
              <a:solidFill>
                <a:schemeClr val="tx1">
                  <a:lumMod val="75000"/>
                  <a:lumOff val="25000"/>
                </a:schemeClr>
              </a:solidFill>
            </a:endParaRPr>
          </a:p>
        </p:txBody>
      </p:sp>
      <p:sp>
        <p:nvSpPr>
          <p:cNvPr id="3" name="Rectangle 2"/>
          <p:cNvSpPr/>
          <p:nvPr/>
        </p:nvSpPr>
        <p:spPr>
          <a:xfrm>
            <a:off x="2590800" y="243716"/>
            <a:ext cx="2682145" cy="461665"/>
          </a:xfrm>
          <a:prstGeom prst="rect">
            <a:avLst/>
          </a:prstGeom>
        </p:spPr>
        <p:txBody>
          <a:bodyPr wrap="none">
            <a:spAutoFit/>
          </a:bodyPr>
          <a:lstStyle/>
          <a:p>
            <a:r>
              <a:rPr lang="el-GR" sz="2400" b="1" dirty="0">
                <a:solidFill>
                  <a:srgbClr val="FF0000"/>
                </a:solidFill>
                <a:latin typeface="Century Gothic" panose="020B0502020202020204" pitchFamily="34" charset="0"/>
                <a:ea typeface="+mj-ea"/>
                <a:cs typeface="Century Gothic"/>
              </a:rPr>
              <a:t>Ο</a:t>
            </a:r>
            <a:r>
              <a:rPr lang="en-GB" sz="2400" b="1" dirty="0">
                <a:solidFill>
                  <a:srgbClr val="FF0000"/>
                </a:solidFill>
                <a:latin typeface="Century Gothic" panose="020B0502020202020204" pitchFamily="34" charset="0"/>
                <a:ea typeface="+mj-ea"/>
                <a:cs typeface="Century Gothic"/>
              </a:rPr>
              <a:t>S </a:t>
            </a:r>
            <a:r>
              <a:rPr lang="el-GR" sz="2400" b="1" dirty="0" smtClean="0">
                <a:solidFill>
                  <a:srgbClr val="FF0000"/>
                </a:solidFill>
                <a:latin typeface="Century Gothic" panose="020B0502020202020204" pitchFamily="34" charset="0"/>
                <a:ea typeface="+mj-ea"/>
                <a:cs typeface="Century Gothic"/>
              </a:rPr>
              <a:t>– Τι καλύπτει  </a:t>
            </a:r>
            <a:endParaRPr lang="en-GB" sz="2400" b="1" dirty="0">
              <a:solidFill>
                <a:srgbClr val="FF0000"/>
              </a:solidFill>
              <a:latin typeface="Century Gothic" panose="020B0502020202020204" pitchFamily="34" charset="0"/>
              <a:ea typeface="+mj-ea"/>
              <a:cs typeface="Century Gothic"/>
            </a:endParaRPr>
          </a:p>
        </p:txBody>
      </p:sp>
    </p:spTree>
    <p:extLst>
      <p:ext uri="{BB962C8B-B14F-4D97-AF65-F5344CB8AC3E}">
        <p14:creationId xmlns:p14="http://schemas.microsoft.com/office/powerpoint/2010/main" val="1673937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chor="t">
            <a:normAutofit/>
          </a:bodyPr>
          <a:lstStyle/>
          <a:p>
            <a:pPr algn="ctr">
              <a:defRPr/>
            </a:pPr>
            <a:r>
              <a:rPr lang="el-GR" sz="2000" dirty="0">
                <a:solidFill>
                  <a:srgbClr val="FF0000"/>
                </a:solidFill>
                <a:latin typeface="Century Gothic" panose="020B0502020202020204" pitchFamily="34" charset="0"/>
              </a:rPr>
              <a:t>Έ</a:t>
            </a:r>
            <a:r>
              <a:rPr lang="el-GR" sz="2000" dirty="0" smtClean="0">
                <a:solidFill>
                  <a:srgbClr val="FF0000"/>
                </a:solidFill>
                <a:latin typeface="Century Gothic" panose="020B0502020202020204" pitchFamily="34" charset="0"/>
              </a:rPr>
              <a:t>ξοδα Διαβίωσης για Σπουδαστές/</a:t>
            </a:r>
            <a:r>
              <a:rPr lang="el-GR" sz="2000" dirty="0" err="1" smtClean="0">
                <a:solidFill>
                  <a:srgbClr val="FF0000"/>
                </a:solidFill>
                <a:latin typeface="Century Gothic" panose="020B0502020202020204" pitchFamily="34" charset="0"/>
              </a:rPr>
              <a:t>στριες</a:t>
            </a:r>
            <a:endParaRPr lang="en-GB" sz="20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090379521"/>
              </p:ext>
            </p:extLst>
          </p:nvPr>
        </p:nvGraphicFramePr>
        <p:xfrm>
          <a:off x="0" y="692697"/>
          <a:ext cx="9144000" cy="6002604"/>
        </p:xfrm>
        <a:graphic>
          <a:graphicData uri="http://schemas.openxmlformats.org/drawingml/2006/table">
            <a:tbl>
              <a:tblPr firstRow="1" bandRow="1">
                <a:tableStyleId>{5FD0F851-EC5A-4D38-B0AD-8093EC10F338}</a:tableStyleId>
              </a:tblPr>
              <a:tblGrid>
                <a:gridCol w="6071015">
                  <a:extLst>
                    <a:ext uri="{9D8B030D-6E8A-4147-A177-3AD203B41FA5}">
                      <a16:colId xmlns:a16="http://schemas.microsoft.com/office/drawing/2014/main" val="20000"/>
                    </a:ext>
                  </a:extLst>
                </a:gridCol>
                <a:gridCol w="3072985">
                  <a:extLst>
                    <a:ext uri="{9D8B030D-6E8A-4147-A177-3AD203B41FA5}">
                      <a16:colId xmlns:a16="http://schemas.microsoft.com/office/drawing/2014/main" val="20001"/>
                    </a:ext>
                  </a:extLst>
                </a:gridCol>
              </a:tblGrid>
              <a:tr h="414448">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n-US" sz="1600" dirty="0" smtClean="0">
                          <a:latin typeface="Century Gothic" panose="020B0502020202020204" pitchFamily="34" charset="0"/>
                        </a:rPr>
                        <a:t>M</a:t>
                      </a:r>
                      <a:r>
                        <a:rPr lang="el-GR" sz="1600" dirty="0" err="1" smtClean="0">
                          <a:latin typeface="Century Gothic" panose="020B0502020202020204" pitchFamily="34" charset="0"/>
                        </a:rPr>
                        <a:t>ηνιαίο</a:t>
                      </a:r>
                      <a:r>
                        <a:rPr lang="el-GR" sz="1600" baseline="0" dirty="0" smtClean="0">
                          <a:latin typeface="Century Gothic" panose="020B0502020202020204" pitchFamily="34" charset="0"/>
                        </a:rPr>
                        <a:t> ποσό + Τ</a:t>
                      </a:r>
                      <a:r>
                        <a:rPr lang="en-US" sz="1600" baseline="0" dirty="0" smtClean="0">
                          <a:latin typeface="Century Gothic" panose="020B0502020202020204" pitchFamily="34" charset="0"/>
                        </a:rPr>
                        <a:t>op ups*</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24841">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err="1" smtClean="0">
                          <a:latin typeface="Century Gothic" panose="020B0502020202020204" pitchFamily="34" charset="0"/>
                        </a:rPr>
                        <a:t>Λίχνενσταϊν</a:t>
                      </a:r>
                      <a:r>
                        <a:rPr lang="el-GR" sz="1600" dirty="0" smtClean="0">
                          <a:latin typeface="Century Gothic" panose="020B0502020202020204" pitchFamily="34" charset="0"/>
                        </a:rPr>
                        <a:t> και</a:t>
                      </a:r>
                      <a:r>
                        <a:rPr lang="el-GR" sz="1600" baseline="0" dirty="0" smtClean="0">
                          <a:latin typeface="Century Gothic" panose="020B0502020202020204" pitchFamily="34" charset="0"/>
                        </a:rPr>
                        <a:t> </a:t>
                      </a:r>
                      <a:r>
                        <a:rPr lang="en-GB" sz="1600" b="1" u="sng" baseline="0" dirty="0" smtClean="0">
                          <a:solidFill>
                            <a:srgbClr val="7030A0"/>
                          </a:solidFill>
                          <a:latin typeface="Century Gothic" panose="020B0502020202020204" pitchFamily="34" charset="0"/>
                        </a:rPr>
                        <a:t>Region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600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24841">
                <a:tc>
                  <a:txBody>
                    <a:bodyPr/>
                    <a:lstStyle/>
                    <a:p>
                      <a:r>
                        <a:rPr lang="el-GR" sz="1600" b="1" dirty="0" smtClean="0">
                          <a:latin typeface="Century Gothic" panose="020B0502020202020204" pitchFamily="34" charset="0"/>
                        </a:rPr>
                        <a:t>Κατηγορία 2</a:t>
                      </a:r>
                    </a:p>
                    <a:p>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a:t>
                      </a:r>
                      <a:r>
                        <a:rPr lang="el-GR" sz="1600" baseline="0" dirty="0" smtClean="0">
                          <a:latin typeface="Century Gothic" panose="020B0502020202020204" pitchFamily="34" charset="0"/>
                        </a:rPr>
                        <a:t>Πορτογαλία </a:t>
                      </a:r>
                      <a:r>
                        <a:rPr lang="en-GB" sz="1600" b="1" u="sng" baseline="0" dirty="0" smtClean="0">
                          <a:solidFill>
                            <a:srgbClr val="7030A0"/>
                          </a:solidFill>
                          <a:latin typeface="Century Gothic" panose="020B0502020202020204" pitchFamily="34" charset="0"/>
                        </a:rPr>
                        <a:t>Region 5 </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540</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1069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smtClean="0">
                          <a:latin typeface="Century Gothic" panose="020B0502020202020204" pitchFamily="34" charset="0"/>
                        </a:rPr>
                        <a:t>όρειας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490</a:t>
                      </a:r>
                      <a:r>
                        <a:rPr lang="en-US" sz="1600" b="1" dirty="0" smtClean="0">
                          <a:latin typeface="Century Gothic" panose="020B0502020202020204" pitchFamily="34" charset="0"/>
                        </a:rPr>
                        <a:t> €</a:t>
                      </a:r>
                      <a:endParaRPr lang="en-US" sz="1600" b="1" dirty="0" smtClean="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977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Χώρες</a:t>
                      </a:r>
                      <a:r>
                        <a:rPr lang="en-GB" sz="1600" b="1" dirty="0" smtClean="0">
                          <a:solidFill>
                            <a:schemeClr val="tx1">
                              <a:lumMod val="75000"/>
                              <a:lumOff val="25000"/>
                            </a:schemeClr>
                          </a:solidFill>
                          <a:latin typeface="Century Gothic" panose="020B0502020202020204" pitchFamily="34" charset="0"/>
                        </a:rPr>
                        <a:t> E</a:t>
                      </a:r>
                      <a:r>
                        <a:rPr lang="el-GR" sz="1600" b="1" dirty="0" err="1" smtClean="0">
                          <a:solidFill>
                            <a:schemeClr val="tx1">
                              <a:lumMod val="75000"/>
                              <a:lumOff val="25000"/>
                            </a:schemeClr>
                          </a:solidFill>
                          <a:latin typeface="Century Gothic" panose="020B0502020202020204" pitchFamily="34" charset="0"/>
                        </a:rPr>
                        <a:t>ταίροι</a:t>
                      </a:r>
                      <a:endParaRPr lang="el-GR" sz="1600" b="1"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n-US" sz="1600" baseline="0" dirty="0" smtClean="0">
                          <a:solidFill>
                            <a:schemeClr val="tx1">
                              <a:lumMod val="75000"/>
                              <a:lumOff val="25000"/>
                            </a:schemeClr>
                          </a:solidFill>
                          <a:latin typeface="Century Gothic" panose="020B0502020202020204" pitchFamily="34" charset="0"/>
                        </a:rPr>
                        <a:t> 1</a:t>
                      </a:r>
                      <a:r>
                        <a:rPr lang="el-GR" sz="1600" baseline="0" dirty="0" smtClean="0">
                          <a:solidFill>
                            <a:schemeClr val="tx1">
                              <a:lumMod val="75000"/>
                              <a:lumOff val="25000"/>
                            </a:schemeClr>
                          </a:solidFill>
                          <a:latin typeface="Century Gothic" panose="020B0502020202020204" pitchFamily="34" charset="0"/>
                        </a:rPr>
                        <a:t> - 4 &amp; 6 –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l-GR" sz="1600" dirty="0" smtClean="0">
                          <a:solidFill>
                            <a:schemeClr val="tx1">
                              <a:lumMod val="75000"/>
                              <a:lumOff val="25000"/>
                            </a:schemeClr>
                          </a:solidFill>
                          <a:latin typeface="Century Gothic" panose="020B0502020202020204" pitchFamily="34" charset="0"/>
                        </a:rPr>
                        <a:t> 5 &amp; 14 (*</a:t>
                      </a:r>
                      <a:r>
                        <a:rPr lang="el-GR" sz="1600" dirty="0" err="1" smtClean="0">
                          <a:solidFill>
                            <a:schemeClr val="tx1">
                              <a:lumMod val="75000"/>
                              <a:lumOff val="25000"/>
                            </a:schemeClr>
                          </a:solidFill>
                          <a:latin typeface="Century Gothic" panose="020B0502020202020204" pitchFamily="34" charset="0"/>
                        </a:rPr>
                        <a:t>Ην.Βασίλειο</a:t>
                      </a:r>
                      <a:r>
                        <a:rPr lang="el-GR" sz="1600" dirty="0" smtClean="0">
                          <a:solidFill>
                            <a:schemeClr val="tx1">
                              <a:lumMod val="75000"/>
                              <a:lumOff val="25000"/>
                            </a:schemeClr>
                          </a:solidFill>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Century Gothic" panose="020B0502020202020204" pitchFamily="34" charset="0"/>
                          <a:ea typeface="+mn-ea"/>
                          <a:cs typeface="+mn-cs"/>
                        </a:rPr>
                        <a:t>700</a:t>
                      </a:r>
                      <a:r>
                        <a:rPr lang="en-US" sz="1600" b="1" kern="1200" dirty="0" smtClean="0">
                          <a:solidFill>
                            <a:schemeClr val="tx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Century Gothic" panose="020B0502020202020204" pitchFamily="34" charset="0"/>
                          <a:ea typeface="+mn-ea"/>
                          <a:cs typeface="+mn-cs"/>
                        </a:rPr>
                        <a:t>600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nchor="ctr"/>
                </a:tc>
                <a:extLst>
                  <a:ext uri="{0D108BD9-81ED-4DB2-BD59-A6C34878D82A}">
                    <a16:rowId xmlns:a16="http://schemas.microsoft.com/office/drawing/2014/main" val="10005"/>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a:t>
                      </a:r>
                      <a:r>
                        <a:rPr lang="en-GB" sz="1600" b="1" kern="1200" dirty="0" smtClean="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smtClean="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Ισχύει</a:t>
                      </a:r>
                      <a:r>
                        <a:rPr lang="el-GR" sz="1600" b="0" kern="1200" baseline="0" dirty="0" smtClean="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25</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824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75000"/>
                              <a:lumOff val="25000"/>
                            </a:schemeClr>
                          </a:solidFill>
                          <a:latin typeface="Century Gothic" panose="020B0502020202020204" pitchFamily="34" charset="0"/>
                          <a:ea typeface="+mn-ea"/>
                          <a:cs typeface="+mn-cs"/>
                        </a:rPr>
                        <a:t>2. </a:t>
                      </a:r>
                      <a:r>
                        <a:rPr lang="el-GR" sz="1600" b="1" kern="1200" dirty="0" smtClean="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smtClean="0">
                          <a:solidFill>
                            <a:schemeClr val="tx1">
                              <a:lumMod val="75000"/>
                              <a:lumOff val="25000"/>
                            </a:schemeClr>
                          </a:solidFill>
                          <a:latin typeface="Century Gothic" panose="020B0502020202020204" pitchFamily="34" charset="0"/>
                          <a:ea typeface="+mn-ea"/>
                          <a:cs typeface="+mn-cs"/>
                        </a:rPr>
                        <a:t> </a:t>
                      </a:r>
                      <a:r>
                        <a:rPr lang="el-GR" sz="1600" b="1" kern="1200" dirty="0" smtClean="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smtClean="0">
                          <a:solidFill>
                            <a:schemeClr val="tx1">
                              <a:lumMod val="75000"/>
                              <a:lumOff val="25000"/>
                            </a:schemeClr>
                          </a:solidFill>
                          <a:latin typeface="Century Gothic" panose="020B0502020202020204" pitchFamily="34" charset="0"/>
                          <a:ea typeface="+mn-ea"/>
                          <a:cs typeface="+mn-cs"/>
                        </a:rPr>
                        <a:t>traineeship</a:t>
                      </a:r>
                      <a:r>
                        <a:rPr lang="en-GB" sz="1600" b="1" kern="1200" dirty="0" smtClean="0">
                          <a:solidFill>
                            <a:schemeClr val="tx1">
                              <a:lumMod val="75000"/>
                              <a:lumOff val="25000"/>
                            </a:schemeClr>
                          </a:solidFill>
                          <a:latin typeface="Century Gothic" panose="020B0502020202020204" pitchFamily="34" charset="0"/>
                          <a:ea typeface="+mn-ea"/>
                          <a:cs typeface="+mn-cs"/>
                        </a:rPr>
                        <a:t>s</a:t>
                      </a:r>
                      <a:endParaRPr lang="el-GR" sz="1600" b="1" kern="1200" dirty="0" smtClean="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FF0000"/>
                          </a:solidFill>
                          <a:latin typeface="Century Gothic" panose="020B0502020202020204" pitchFamily="34" charset="0"/>
                          <a:ea typeface="+mn-ea"/>
                          <a:cs typeface="+mn-cs"/>
                        </a:rPr>
                        <a:t>! </a:t>
                      </a:r>
                      <a:r>
                        <a:rPr lang="el-GR" sz="1600" b="1" u="sng" kern="1200" dirty="0" smtClean="0">
                          <a:solidFill>
                            <a:srgbClr val="FF0000"/>
                          </a:solidFill>
                          <a:latin typeface="Century Gothic" panose="020B0502020202020204" pitchFamily="34" charset="0"/>
                          <a:ea typeface="+mn-ea"/>
                          <a:cs typeface="+mn-cs"/>
                        </a:rPr>
                        <a:t>Δεν ισχύει για τα </a:t>
                      </a:r>
                      <a:r>
                        <a:rPr lang="en-US" sz="1600" b="1" u="sng" kern="1200" dirty="0" smtClean="0">
                          <a:solidFill>
                            <a:srgbClr val="FF0000"/>
                          </a:solidFill>
                          <a:latin typeface="Century Gothic" panose="020B0502020202020204" pitchFamily="34" charset="0"/>
                          <a:ea typeface="+mn-ea"/>
                          <a:cs typeface="+mn-cs"/>
                        </a:rPr>
                        <a:t>Regions</a:t>
                      </a:r>
                      <a:r>
                        <a:rPr lang="en-US" sz="1600" b="1" u="sng" kern="1200" baseline="0" dirty="0" smtClean="0">
                          <a:solidFill>
                            <a:srgbClr val="FF0000"/>
                          </a:solidFill>
                          <a:latin typeface="Century Gothic" panose="020B0502020202020204" pitchFamily="34" charset="0"/>
                          <a:ea typeface="+mn-ea"/>
                          <a:cs typeface="+mn-cs"/>
                        </a:rPr>
                        <a:t> </a:t>
                      </a:r>
                      <a:r>
                        <a:rPr lang="en-US" sz="1600" b="1" u="sng" kern="1200" dirty="0" smtClean="0">
                          <a:solidFill>
                            <a:srgbClr val="FF0000"/>
                          </a:solidFill>
                          <a:latin typeface="Century Gothic" panose="020B0502020202020204" pitchFamily="34" charset="0"/>
                          <a:ea typeface="+mn-ea"/>
                          <a:cs typeface="+mn-cs"/>
                        </a:rPr>
                        <a:t>1</a:t>
                      </a:r>
                      <a:r>
                        <a:rPr lang="el-GR" sz="1600" b="1" u="sng" kern="1200" dirty="0" smtClean="0">
                          <a:solidFill>
                            <a:srgbClr val="FF0000"/>
                          </a:solidFill>
                          <a:latin typeface="Century Gothic" panose="020B0502020202020204" pitchFamily="34" charset="0"/>
                          <a:ea typeface="+mn-ea"/>
                          <a:cs typeface="+mn-cs"/>
                        </a:rPr>
                        <a:t> - 4 &amp; 6 – 13</a:t>
                      </a:r>
                      <a:endParaRPr lang="en-US" sz="1600" b="1" u="sng" kern="1200" dirty="0" smtClean="0">
                        <a:solidFill>
                          <a:srgbClr val="FF0000"/>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Ισχύει</a:t>
                      </a:r>
                      <a:r>
                        <a:rPr lang="el-GR" sz="1600" b="0" kern="1200" baseline="0" dirty="0" smtClean="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smtClean="0">
                          <a:solidFill>
                            <a:schemeClr val="tx1">
                              <a:lumMod val="75000"/>
                              <a:lumOff val="25000"/>
                            </a:schemeClr>
                          </a:solidFill>
                          <a:latin typeface="Century Gothic" panose="020B0502020202020204" pitchFamily="34" charset="0"/>
                          <a:ea typeface="+mn-ea"/>
                          <a:cs typeface="+mn-cs"/>
                        </a:rPr>
                        <a:t>Regions 5 &amp; 14</a:t>
                      </a:r>
                      <a:endParaRPr lang="el-GR" sz="1600" b="0" kern="1200" dirty="0" smtClean="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15</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76625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08097" cy="1224136"/>
          </a:xfrm>
        </p:spPr>
        <p:txBody>
          <a:bodyPr anchor="t">
            <a:normAutofit/>
          </a:bodyPr>
          <a:lstStyle/>
          <a:p>
            <a:pPr algn="ctr">
              <a:defRPr/>
            </a:pPr>
            <a:r>
              <a:rPr lang="el-GR" sz="2000" dirty="0" smtClean="0">
                <a:solidFill>
                  <a:srgbClr val="FF0000"/>
                </a:solidFill>
                <a:latin typeface="Century Gothic" panose="020B0502020202020204" pitchFamily="34" charset="0"/>
              </a:rPr>
              <a:t>Έξοδα διαβίωσης Φοιτητών/</a:t>
            </a:r>
            <a:r>
              <a:rPr lang="el-GR" sz="2000" dirty="0" err="1" smtClean="0">
                <a:solidFill>
                  <a:srgbClr val="FF0000"/>
                </a:solidFill>
                <a:latin typeface="Century Gothic" panose="020B0502020202020204" pitchFamily="34" charset="0"/>
              </a:rPr>
              <a:t>τριων</a:t>
            </a:r>
            <a:r>
              <a:rPr lang="el-GR" sz="2000" dirty="0" smtClean="0">
                <a:solidFill>
                  <a:srgbClr val="FF0000"/>
                </a:solidFill>
                <a:latin typeface="Century Gothic" panose="020B0502020202020204" pitchFamily="34" charset="0"/>
              </a:rPr>
              <a:t> και Αποφοίτων</a:t>
            </a:r>
            <a:br>
              <a:rPr lang="el-GR" sz="2000" dirty="0" smtClean="0">
                <a:solidFill>
                  <a:srgbClr val="FF0000"/>
                </a:solidFill>
                <a:latin typeface="Century Gothic" panose="020B0502020202020204" pitchFamily="34" charset="0"/>
              </a:rPr>
            </a:br>
            <a:r>
              <a:rPr lang="el-GR" sz="2000" dirty="0" smtClean="0">
                <a:solidFill>
                  <a:srgbClr val="FF0000"/>
                </a:solidFill>
                <a:latin typeface="Century Gothic" panose="020B0502020202020204" pitchFamily="34" charset="0"/>
              </a:rPr>
              <a:t> που συμμετέχουν σε </a:t>
            </a:r>
            <a:r>
              <a:rPr lang="en-US" sz="2000" dirty="0" smtClean="0">
                <a:solidFill>
                  <a:srgbClr val="FF0000"/>
                </a:solidFill>
                <a:latin typeface="Century Gothic" panose="020B0502020202020204" pitchFamily="34" charset="0"/>
              </a:rPr>
              <a:t/>
            </a:r>
            <a:br>
              <a:rPr lang="en-US" sz="2000" dirty="0" smtClean="0">
                <a:solidFill>
                  <a:srgbClr val="FF0000"/>
                </a:solidFill>
                <a:latin typeface="Century Gothic" panose="020B0502020202020204" pitchFamily="34" charset="0"/>
              </a:rPr>
            </a:br>
            <a:r>
              <a:rPr lang="en-GB" sz="2000" dirty="0" smtClean="0">
                <a:solidFill>
                  <a:srgbClr val="FF0000"/>
                </a:solidFill>
                <a:latin typeface="Century Gothic" panose="020B0502020202020204" pitchFamily="34" charset="0"/>
              </a:rPr>
              <a:t>Short Term Blended</a:t>
            </a:r>
            <a:r>
              <a:rPr lang="el-GR" sz="2000" dirty="0" smtClean="0">
                <a:solidFill>
                  <a:srgbClr val="FF0000"/>
                </a:solidFill>
                <a:latin typeface="Century Gothic" panose="020B0502020202020204" pitchFamily="34" charset="0"/>
              </a:rPr>
              <a:t> </a:t>
            </a:r>
            <a:r>
              <a:rPr lang="en-US" sz="2000" dirty="0" smtClean="0">
                <a:solidFill>
                  <a:srgbClr val="FF0000"/>
                </a:solidFill>
                <a:latin typeface="Century Gothic" panose="020B0502020202020204" pitchFamily="34" charset="0"/>
              </a:rPr>
              <a:t>&amp; Doctoral</a:t>
            </a:r>
            <a:r>
              <a:rPr lang="el-GR" sz="2000" dirty="0" smtClean="0">
                <a:solidFill>
                  <a:srgbClr val="FF0000"/>
                </a:solidFill>
                <a:latin typeface="Century Gothic" panose="020B0502020202020204" pitchFamily="34" charset="0"/>
              </a:rPr>
              <a:t> </a:t>
            </a:r>
            <a:r>
              <a:rPr lang="en-GB" sz="2000" dirty="0" smtClean="0">
                <a:solidFill>
                  <a:srgbClr val="FF0000"/>
                </a:solidFill>
                <a:latin typeface="Century Gothic" panose="020B0502020202020204" pitchFamily="34" charset="0"/>
              </a:rPr>
              <a:t>mobility</a:t>
            </a:r>
            <a:endParaRPr lang="en-GB" sz="20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712554836"/>
              </p:ext>
            </p:extLst>
          </p:nvPr>
        </p:nvGraphicFramePr>
        <p:xfrm>
          <a:off x="304800" y="1447800"/>
          <a:ext cx="8438648" cy="4011970"/>
        </p:xfrm>
        <a:graphic>
          <a:graphicData uri="http://schemas.openxmlformats.org/drawingml/2006/table">
            <a:tbl>
              <a:tblPr firstRow="1" bandRow="1">
                <a:tableStyleId>{5FD0F851-EC5A-4D38-B0AD-8093EC10F338}</a:tableStyleId>
              </a:tblPr>
              <a:tblGrid>
                <a:gridCol w="5105737">
                  <a:extLst>
                    <a:ext uri="{9D8B030D-6E8A-4147-A177-3AD203B41FA5}">
                      <a16:colId xmlns:a16="http://schemas.microsoft.com/office/drawing/2014/main" val="20000"/>
                    </a:ext>
                  </a:extLst>
                </a:gridCol>
                <a:gridCol w="3332911">
                  <a:extLst>
                    <a:ext uri="{9D8B030D-6E8A-4147-A177-3AD203B41FA5}">
                      <a16:colId xmlns:a16="http://schemas.microsoft.com/office/drawing/2014/main" val="20001"/>
                    </a:ext>
                  </a:extLst>
                </a:gridCol>
              </a:tblGrid>
              <a:tr h="523144">
                <a:tc>
                  <a:txBody>
                    <a:bodyPr/>
                    <a:lstStyle/>
                    <a:p>
                      <a:pPr algn="ctr"/>
                      <a:r>
                        <a:rPr lang="el-GR" sz="1600" dirty="0" smtClean="0">
                          <a:solidFill>
                            <a:schemeClr val="tx1"/>
                          </a:solidFill>
                          <a:latin typeface="Century Gothic" panose="020B0502020202020204" pitchFamily="34" charset="0"/>
                        </a:rPr>
                        <a:t>Διάρκεια</a:t>
                      </a:r>
                      <a:r>
                        <a:rPr lang="el-GR" sz="1600" baseline="0" dirty="0" smtClean="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smtClean="0">
                          <a:latin typeface="Century Gothic" panose="020B0502020202020204" pitchFamily="34" charset="0"/>
                        </a:rPr>
                        <a:t>Ημερήσιο ποσό</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52122">
                <a:tc>
                  <a:txBody>
                    <a:bodyPr/>
                    <a:lstStyle/>
                    <a:p>
                      <a:pPr algn="ctr"/>
                      <a:r>
                        <a:rPr lang="en-US" sz="1600" b="0" dirty="0" smtClean="0">
                          <a:latin typeface="Century Gothic" panose="020B0502020202020204" pitchFamily="34" charset="0"/>
                        </a:rPr>
                        <a:t>5</a:t>
                      </a:r>
                      <a:r>
                        <a:rPr lang="el-GR" sz="1600" b="0" dirty="0" smtClean="0">
                          <a:latin typeface="Century Gothic" panose="020B0502020202020204" pitchFamily="34" charset="0"/>
                        </a:rPr>
                        <a:t> – 14 ημέρες</a:t>
                      </a:r>
                    </a:p>
                  </a:txBody>
                  <a:tcPr marL="87394" marR="87394" marT="45724" marB="45724" anchor="ctr"/>
                </a:tc>
                <a:tc>
                  <a:txBody>
                    <a:bodyPr/>
                    <a:lstStyle/>
                    <a:p>
                      <a:pPr algn="ctr"/>
                      <a:r>
                        <a:rPr lang="el-GR" sz="1600" b="1" dirty="0" smtClean="0">
                          <a:latin typeface="Century Gothic" panose="020B0502020202020204" pitchFamily="34" charset="0"/>
                        </a:rPr>
                        <a:t>70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432048">
                <a:tc>
                  <a:txBody>
                    <a:bodyPr/>
                    <a:lstStyle/>
                    <a:p>
                      <a:pPr algn="ctr"/>
                      <a:r>
                        <a:rPr lang="el-GR" sz="1600" b="0" dirty="0" smtClean="0">
                          <a:latin typeface="Century Gothic" panose="020B0502020202020204" pitchFamily="34" charset="0"/>
                        </a:rPr>
                        <a:t>15</a:t>
                      </a:r>
                      <a:r>
                        <a:rPr lang="el-GR" sz="1600" b="0" baseline="0" dirty="0" smtClean="0">
                          <a:latin typeface="Century Gothic" panose="020B0502020202020204" pitchFamily="34" charset="0"/>
                        </a:rPr>
                        <a:t> – 30 ημέρες </a:t>
                      </a:r>
                      <a:endParaRPr lang="el-GR" sz="1600" b="0" dirty="0" smtClean="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50</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426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75000"/>
                              <a:lumOff val="25000"/>
                            </a:schemeClr>
                          </a:solidFill>
                          <a:latin typeface="Century Gothic" panose="020B0502020202020204" pitchFamily="34" charset="0"/>
                          <a:ea typeface="+mn-ea"/>
                          <a:cs typeface="+mn-cs"/>
                        </a:rPr>
                        <a:t>Top ups </a:t>
                      </a:r>
                      <a:r>
                        <a:rPr lang="el-GR" sz="1600" b="1" kern="1200" dirty="0" smtClean="0">
                          <a:solidFill>
                            <a:schemeClr val="tx1">
                              <a:lumMod val="75000"/>
                              <a:lumOff val="25000"/>
                            </a:schemeClr>
                          </a:solidFill>
                          <a:latin typeface="Century Gothic" panose="020B0502020202020204" pitchFamily="34" charset="0"/>
                          <a:ea typeface="+mn-ea"/>
                          <a:cs typeface="+mn-cs"/>
                        </a:rPr>
                        <a:t>για</a:t>
                      </a:r>
                      <a:endParaRPr lang="en-US" sz="1600" b="1" kern="1200" dirty="0" smtClean="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smtClean="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Ποσό ανά συμμετέχοντα</a:t>
                      </a:r>
                      <a:endParaRPr lang="en-US" sz="1600" b="1"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353912">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smtClean="0">
                          <a:solidFill>
                            <a:schemeClr val="tx1"/>
                          </a:solidFill>
                          <a:latin typeface="Century Gothic" panose="020B0502020202020204" pitchFamily="34" charset="0"/>
                          <a:ea typeface="+mn-ea"/>
                          <a:cs typeface="+mn-cs"/>
                        </a:rPr>
                        <a:t>5</a:t>
                      </a:r>
                      <a:r>
                        <a:rPr lang="el-GR" sz="1600" b="0" kern="1200" dirty="0" smtClean="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10</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576064">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smtClean="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smtClean="0">
                          <a:latin typeface="Century Gothic" panose="020B0502020202020204" pitchFamily="34" charset="0"/>
                        </a:rPr>
                        <a:t>*</a:t>
                      </a:r>
                      <a:r>
                        <a:rPr lang="el-GR" sz="1600" baseline="0" dirty="0" smtClean="0">
                          <a:latin typeface="Century Gothic" panose="020B0502020202020204" pitchFamily="34" charset="0"/>
                        </a:rPr>
                        <a:t>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600" baseline="0" dirty="0" smtClean="0">
                          <a:latin typeface="Century Gothic" panose="020B0502020202020204" pitchFamily="34" charset="0"/>
                        </a:rPr>
                        <a:t>(1 πριν και 1 μετά τη δραστηριότητα)</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67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chor="t">
            <a:normAutofit/>
          </a:bodyPr>
          <a:lstStyle/>
          <a:p>
            <a:pPr algn="ctr">
              <a:defRPr/>
            </a:pPr>
            <a:r>
              <a:rPr lang="el-GR" sz="2400" dirty="0">
                <a:solidFill>
                  <a:srgbClr val="FF0000"/>
                </a:solidFill>
                <a:latin typeface="Century Gothic" panose="020B0502020202020204" pitchFamily="34" charset="0"/>
              </a:rPr>
              <a:t>Έ</a:t>
            </a:r>
            <a:r>
              <a:rPr lang="el-GR" sz="2400" dirty="0" smtClean="0">
                <a:solidFill>
                  <a:srgbClr val="FF0000"/>
                </a:solidFill>
                <a:latin typeface="Century Gothic" panose="020B0502020202020204" pitchFamily="34" charset="0"/>
              </a:rPr>
              <a:t>ξοδα διαβίωσης Προσωπικού</a:t>
            </a:r>
            <a:endParaRPr lang="en-GB" sz="2400" dirty="0">
              <a:solidFill>
                <a:srgbClr val="FF0000"/>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226404494"/>
              </p:ext>
            </p:extLst>
          </p:nvPr>
        </p:nvGraphicFramePr>
        <p:xfrm>
          <a:off x="179511" y="980728"/>
          <a:ext cx="8280921" cy="5643897"/>
        </p:xfrm>
        <a:graphic>
          <a:graphicData uri="http://schemas.openxmlformats.org/drawingml/2006/table">
            <a:tbl>
              <a:tblPr firstRow="1" bandRow="1">
                <a:tableStyleId>{5FD0F851-EC5A-4D38-B0AD-8093EC10F338}</a:tableStyleId>
              </a:tblPr>
              <a:tblGrid>
                <a:gridCol w="6502736">
                  <a:extLst>
                    <a:ext uri="{9D8B030D-6E8A-4147-A177-3AD203B41FA5}">
                      <a16:colId xmlns:a16="http://schemas.microsoft.com/office/drawing/2014/main" val="20000"/>
                    </a:ext>
                  </a:extLst>
                </a:gridCol>
                <a:gridCol w="1778185">
                  <a:extLst>
                    <a:ext uri="{9D8B030D-6E8A-4147-A177-3AD203B41FA5}">
                      <a16:colId xmlns:a16="http://schemas.microsoft.com/office/drawing/2014/main" val="20001"/>
                    </a:ext>
                  </a:extLst>
                </a:gridCol>
              </a:tblGrid>
              <a:tr h="936104">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smtClean="0">
                          <a:latin typeface="Century Gothic" panose="020B0502020202020204" pitchFamily="34" charset="0"/>
                        </a:rPr>
                        <a:t>Ημερήσιο</a:t>
                      </a:r>
                      <a:r>
                        <a:rPr lang="el-GR" sz="1600" baseline="0" dirty="0" smtClean="0">
                          <a:latin typeface="Century Gothic" panose="020B0502020202020204" pitchFamily="34" charset="0"/>
                        </a:rPr>
                        <a:t> ποσό για προσωπικό</a:t>
                      </a:r>
                      <a:r>
                        <a:rPr lang="en-US" sz="1600" baseline="0" dirty="0" smtClean="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Λιχτενστάιν</a:t>
                      </a:r>
                      <a:r>
                        <a:rPr lang="en-GB" sz="1600" dirty="0" smtClean="0">
                          <a:latin typeface="Century Gothic" panose="020B0502020202020204" pitchFamily="34" charset="0"/>
                        </a:rPr>
                        <a:t> &amp; Partner Countries </a:t>
                      </a:r>
                      <a:r>
                        <a:rPr lang="en-GB" sz="1600" b="1" u="sng" dirty="0" smtClean="0">
                          <a:solidFill>
                            <a:srgbClr val="7030A0"/>
                          </a:solidFill>
                          <a:latin typeface="Century Gothic" panose="020B0502020202020204" pitchFamily="34" charset="0"/>
                        </a:rPr>
                        <a:t>Region</a:t>
                      </a:r>
                      <a:r>
                        <a:rPr lang="en-GB" sz="1600" b="1" u="sng" baseline="0" dirty="0" smtClean="0">
                          <a:solidFill>
                            <a:srgbClr val="7030A0"/>
                          </a:solidFill>
                          <a:latin typeface="Century Gothic" panose="020B0502020202020204" pitchFamily="34" charset="0"/>
                        </a:rPr>
                        <a:t>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80-180 €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1185121">
                <a:tc>
                  <a:txBody>
                    <a:bodyPr/>
                    <a:lstStyle/>
                    <a:p>
                      <a:r>
                        <a:rPr lang="el-GR" sz="1600" b="1" dirty="0" smtClean="0">
                          <a:latin typeface="Century Gothic" panose="020B0502020202020204" pitchFamily="34" charset="0"/>
                        </a:rPr>
                        <a:t>Κατηγορία 2</a:t>
                      </a:r>
                    </a:p>
                    <a:p>
                      <a:pPr marL="0" marR="0" lvl="0" indent="0" defTabSz="914400" eaLnBrk="1" fontAlgn="auto" latinLnBrk="0" hangingPunct="1">
                        <a:lnSpc>
                          <a:spcPct val="100000"/>
                        </a:lnSpc>
                        <a:spcBef>
                          <a:spcPts val="0"/>
                        </a:spcBef>
                        <a:spcAft>
                          <a:spcPts val="0"/>
                        </a:spcAft>
                        <a:buClrTx/>
                        <a:buSzTx/>
                        <a:buFontTx/>
                        <a:buNone/>
                        <a:tabLst/>
                        <a:defRPr/>
                      </a:pPr>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Πορτογαλία</a:t>
                      </a:r>
                      <a:r>
                        <a:rPr lang="en-GB" sz="1600" dirty="0" smtClean="0">
                          <a:latin typeface="Century Gothic" panose="020B0502020202020204" pitchFamily="34" charset="0"/>
                        </a:rPr>
                        <a:t>&amp; Partner Countries </a:t>
                      </a:r>
                      <a:r>
                        <a:rPr lang="en-GB" sz="1600" b="1" u="sng" dirty="0" smtClean="0">
                          <a:solidFill>
                            <a:srgbClr val="7030A0"/>
                          </a:solidFill>
                          <a:latin typeface="Century Gothic" panose="020B0502020202020204" pitchFamily="34" charset="0"/>
                        </a:rPr>
                        <a:t>Region</a:t>
                      </a:r>
                      <a:r>
                        <a:rPr lang="en-GB" sz="1600" b="1" u="sng" baseline="0" dirty="0" smtClean="0">
                          <a:solidFill>
                            <a:srgbClr val="7030A0"/>
                          </a:solidFill>
                          <a:latin typeface="Century Gothic" panose="020B0502020202020204" pitchFamily="34" charset="0"/>
                        </a:rPr>
                        <a:t> 5</a:t>
                      </a:r>
                      <a:endParaRPr lang="en-US" sz="1600" b="1" u="sng" dirty="0" smtClean="0">
                        <a:solidFill>
                          <a:srgbClr val="7030A0"/>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70-160 </a:t>
                      </a:r>
                      <a:r>
                        <a:rPr lang="en-US" sz="1600" b="1" dirty="0" smtClean="0">
                          <a:latin typeface="Century Gothic" panose="020B0502020202020204" pitchFamily="34" charset="0"/>
                        </a:rPr>
                        <a:t>€</a:t>
                      </a:r>
                    </a:p>
                  </a:txBody>
                  <a:tcPr marL="87394" marR="87394" marT="45724" marB="45724" anchor="ctr"/>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err="1" smtClean="0">
                          <a:latin typeface="Century Gothic" panose="020B0502020202020204" pitchFamily="34" charset="0"/>
                        </a:rPr>
                        <a:t>όρειας</a:t>
                      </a:r>
                      <a:r>
                        <a:rPr lang="el-GR" sz="1600" baseline="0" dirty="0" smtClean="0">
                          <a:latin typeface="Century Gothic" panose="020B0502020202020204" pitchFamily="34" charset="0"/>
                        </a:rPr>
                        <a:t>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60-</a:t>
                      </a:r>
                      <a:r>
                        <a:rPr lang="el-GR" sz="1600" b="1" dirty="0" smtClean="0">
                          <a:latin typeface="Century Gothic" panose="020B0502020202020204" pitchFamily="34" charset="0"/>
                        </a:rPr>
                        <a:t>1</a:t>
                      </a:r>
                      <a:r>
                        <a:rPr lang="en-GB" sz="1600" b="1" dirty="0" smtClean="0">
                          <a:latin typeface="Century Gothic" panose="020B0502020202020204" pitchFamily="34" charset="0"/>
                        </a:rPr>
                        <a:t>40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60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Τρίτες Χώρες</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n-US" sz="1600" baseline="0" dirty="0" smtClean="0">
                          <a:solidFill>
                            <a:schemeClr val="tx1">
                              <a:lumMod val="75000"/>
                              <a:lumOff val="25000"/>
                            </a:schemeClr>
                          </a:solidFill>
                          <a:latin typeface="Century Gothic" panose="020B0502020202020204" pitchFamily="34" charset="0"/>
                        </a:rPr>
                        <a:t> 1-4 – 6-13</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180 €</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5"/>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smtClean="0">
                          <a:latin typeface="Century Gothic" panose="020B0502020202020204" pitchFamily="34" charset="0"/>
                        </a:rPr>
                        <a:t>*</a:t>
                      </a:r>
                      <a:r>
                        <a:rPr lang="el-GR" sz="1400" baseline="0" dirty="0" smtClean="0">
                          <a:latin typeface="Century Gothic" panose="020B0502020202020204" pitchFamily="34" charset="0"/>
                        </a:rPr>
                        <a:t>Μέχρι τη 14</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 από τη 15 μέχρι την 60</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δίνεται το 70% του συγκεκριμένου ποσού </a:t>
                      </a:r>
                      <a:endParaRPr lang="en-GB" sz="140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 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(1 πριν και 1 μετά τη δραστηριότητα)</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9065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962400" cy="857200"/>
          </a:xfrm>
        </p:spPr>
        <p:txBody>
          <a:bodyPr>
            <a:normAutofit/>
          </a:bodyPr>
          <a:lstStyle/>
          <a:p>
            <a:pPr algn="ctr">
              <a:defRPr/>
            </a:pPr>
            <a:r>
              <a:rPr lang="el-GR" sz="2400" dirty="0" smtClean="0">
                <a:solidFill>
                  <a:srgbClr val="FF0000"/>
                </a:solidFill>
                <a:latin typeface="Century Gothic" panose="020B0502020202020204" pitchFamily="34" charset="0"/>
              </a:rPr>
              <a:t>Ταξιδιωτικά Έξοδα 1/2</a:t>
            </a:r>
            <a:endParaRPr lang="en-GB" sz="2400" dirty="0">
              <a:solidFill>
                <a:srgbClr val="FF0000"/>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27154618"/>
              </p:ext>
            </p:extLst>
          </p:nvPr>
        </p:nvGraphicFramePr>
        <p:xfrm>
          <a:off x="1187624" y="764704"/>
          <a:ext cx="6741366" cy="5434135"/>
        </p:xfrm>
        <a:graphic>
          <a:graphicData uri="http://schemas.openxmlformats.org/drawingml/2006/table">
            <a:tbl>
              <a:tblPr firstRow="1" bandRow="1">
                <a:tableStyleId>{5FD0F851-EC5A-4D38-B0AD-8093EC10F338}</a:tableStyleId>
              </a:tblPr>
              <a:tblGrid>
                <a:gridCol w="2247122">
                  <a:extLst>
                    <a:ext uri="{9D8B030D-6E8A-4147-A177-3AD203B41FA5}">
                      <a16:colId xmlns:a16="http://schemas.microsoft.com/office/drawing/2014/main" val="20000"/>
                    </a:ext>
                  </a:extLst>
                </a:gridCol>
                <a:gridCol w="2247122">
                  <a:extLst>
                    <a:ext uri="{9D8B030D-6E8A-4147-A177-3AD203B41FA5}">
                      <a16:colId xmlns:a16="http://schemas.microsoft.com/office/drawing/2014/main" val="20001"/>
                    </a:ext>
                  </a:extLst>
                </a:gridCol>
                <a:gridCol w="2247122">
                  <a:extLst>
                    <a:ext uri="{9D8B030D-6E8A-4147-A177-3AD203B41FA5}">
                      <a16:colId xmlns:a16="http://schemas.microsoft.com/office/drawing/2014/main" val="20002"/>
                    </a:ext>
                  </a:extLst>
                </a:gridCol>
              </a:tblGrid>
              <a:tr h="1317780">
                <a:tc>
                  <a:txBody>
                    <a:bodyPr/>
                    <a:lstStyle/>
                    <a:p>
                      <a:pPr algn="ctr"/>
                      <a:r>
                        <a:rPr lang="el-GR" sz="2000" dirty="0" smtClean="0">
                          <a:latin typeface="Century Gothic" panose="020B0502020202020204" pitchFamily="34" charset="0"/>
                        </a:rPr>
                        <a:t>Απόσταση σε </a:t>
                      </a:r>
                      <a:r>
                        <a:rPr lang="en-US" sz="2000" dirty="0" smtClean="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Ποσό επιχορήγησης</a:t>
                      </a:r>
                      <a:r>
                        <a:rPr lang="en-US" sz="2000" dirty="0" smtClean="0">
                          <a:latin typeface="Century Gothic" panose="020B0502020202020204" pitchFamily="34" charset="0"/>
                        </a:rPr>
                        <a:t> </a:t>
                      </a:r>
                      <a:r>
                        <a:rPr lang="el-GR" sz="2000" baseline="0" dirty="0" smtClean="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 Επιπλέον Ποσό επιχορήγησης</a:t>
                      </a:r>
                      <a:r>
                        <a:rPr lang="en-US" sz="2000" dirty="0" smtClean="0">
                          <a:latin typeface="Century Gothic" panose="020B0502020202020204" pitchFamily="34" charset="0"/>
                        </a:rPr>
                        <a:t> </a:t>
                      </a:r>
                      <a:r>
                        <a:rPr lang="el-GR" sz="2000" dirty="0" smtClean="0">
                          <a:latin typeface="Century Gothic" panose="020B0502020202020204" pitchFamily="34" charset="0"/>
                        </a:rPr>
                        <a:t>για </a:t>
                      </a:r>
                      <a:r>
                        <a:rPr lang="en-US" sz="2000" dirty="0" smtClean="0">
                          <a:latin typeface="Century Gothic" panose="020B0502020202020204" pitchFamily="34" charset="0"/>
                        </a:rPr>
                        <a:t>“Green Travel”*</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00965">
                <a:tc>
                  <a:txBody>
                    <a:bodyPr/>
                    <a:lstStyle/>
                    <a:p>
                      <a:pPr algn="ctr"/>
                      <a:r>
                        <a:rPr lang="el-GR" sz="2000" dirty="0" smtClean="0">
                          <a:latin typeface="Century Gothic" panose="020B0502020202020204" pitchFamily="34" charset="0"/>
                        </a:rPr>
                        <a:t>0 - 99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23 €</a:t>
                      </a:r>
                      <a:endParaRPr lang="en-US" sz="2000" b="1" dirty="0">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a:t>
                      </a:r>
                      <a:endParaRPr lang="en-US" sz="2000" dirty="0">
                        <a:latin typeface="Century Gothic" panose="020B0502020202020204" pitchFamily="34" charset="0"/>
                      </a:endParaRPr>
                    </a:p>
                  </a:txBody>
                  <a:tcPr/>
                </a:tc>
                <a:extLst>
                  <a:ext uri="{0D108BD9-81ED-4DB2-BD59-A6C34878D82A}">
                    <a16:rowId xmlns:a16="http://schemas.microsoft.com/office/drawing/2014/main" val="10001"/>
                  </a:ext>
                </a:extLst>
              </a:tr>
              <a:tr h="500965">
                <a:tc>
                  <a:txBody>
                    <a:bodyPr/>
                    <a:lstStyle/>
                    <a:p>
                      <a:pPr algn="ctr"/>
                      <a:r>
                        <a:rPr lang="el-GR" sz="2000" dirty="0" smtClean="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180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210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00965">
                <a:tc>
                  <a:txBody>
                    <a:bodyPr/>
                    <a:lstStyle/>
                    <a:p>
                      <a:pPr algn="ctr"/>
                      <a:r>
                        <a:rPr lang="el-GR" sz="2000" dirty="0" smtClean="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275</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320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00965">
                <a:tc>
                  <a:txBody>
                    <a:bodyPr/>
                    <a:lstStyle/>
                    <a:p>
                      <a:pPr algn="ctr"/>
                      <a:r>
                        <a:rPr lang="el-GR" sz="2000" dirty="0" smtClean="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360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410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00965">
                <a:tc>
                  <a:txBody>
                    <a:bodyPr/>
                    <a:lstStyle/>
                    <a:p>
                      <a:pPr algn="ctr"/>
                      <a:r>
                        <a:rPr lang="el-GR" sz="2000" dirty="0" smtClean="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530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610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00965">
                <a:tc>
                  <a:txBody>
                    <a:bodyPr/>
                    <a:lstStyle/>
                    <a:p>
                      <a:pPr algn="ctr"/>
                      <a:r>
                        <a:rPr lang="el-GR" sz="2000" dirty="0" smtClean="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820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val="10006"/>
                  </a:ext>
                </a:extLst>
              </a:tr>
              <a:tr h="500965">
                <a:tc>
                  <a:txBody>
                    <a:bodyPr/>
                    <a:lstStyle/>
                    <a:p>
                      <a:pPr algn="ctr"/>
                      <a:r>
                        <a:rPr lang="el-GR" sz="2000" dirty="0" smtClean="0">
                          <a:latin typeface="Century Gothic" panose="020B0502020202020204" pitchFamily="34" charset="0"/>
                        </a:rPr>
                        <a:t>8000</a:t>
                      </a:r>
                      <a:r>
                        <a:rPr lang="el-GR" sz="2000" baseline="0" dirty="0" smtClean="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smtClean="0">
                          <a:latin typeface="Century Gothic" panose="020B0502020202020204" pitchFamily="34" charset="0"/>
                        </a:rPr>
                        <a:t>1500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val="10007"/>
                  </a:ext>
                </a:extLst>
              </a:tr>
              <a:tr h="500965">
                <a:tc gridSpan="3">
                  <a:txBody>
                    <a:bodyPr/>
                    <a:lstStyle/>
                    <a:p>
                      <a:pPr algn="l"/>
                      <a:r>
                        <a:rPr lang="en-GB" sz="2000" dirty="0" smtClean="0">
                          <a:latin typeface="Century Gothic" panose="020B0502020202020204" pitchFamily="34" charset="0"/>
                        </a:rPr>
                        <a:t>* </a:t>
                      </a:r>
                      <a:r>
                        <a:rPr lang="el-GR" sz="1400" dirty="0" smtClean="0">
                          <a:latin typeface="Century Gothic" panose="020B0502020202020204" pitchFamily="34" charset="0"/>
                        </a:rPr>
                        <a:t>Συμμετέχοντες</a:t>
                      </a:r>
                      <a:r>
                        <a:rPr lang="el-GR" sz="1400" baseline="0" dirty="0" smtClean="0">
                          <a:latin typeface="Century Gothic" panose="020B0502020202020204" pitchFamily="34" charset="0"/>
                        </a:rPr>
                        <a:t> που θα επιλέξουν </a:t>
                      </a:r>
                      <a:r>
                        <a:rPr lang="en-US" sz="1400" baseline="0" dirty="0" smtClean="0">
                          <a:latin typeface="Century Gothic" panose="020B0502020202020204" pitchFamily="34" charset="0"/>
                        </a:rPr>
                        <a:t>“Green Travel” </a:t>
                      </a:r>
                      <a:r>
                        <a:rPr lang="el-GR" sz="1400" baseline="0" dirty="0" smtClean="0">
                          <a:latin typeface="Century Gothic" panose="020B0502020202020204" pitchFamily="34" charset="0"/>
                        </a:rPr>
                        <a:t>δικαιούνται 4 επιπλέον ημέρες </a:t>
                      </a:r>
                      <a:r>
                        <a:rPr lang="en-US" sz="1400" baseline="0" dirty="0" smtClean="0">
                          <a:latin typeface="Century Gothic" panose="020B0502020202020204" pitchFamily="34" charset="0"/>
                        </a:rPr>
                        <a:t>subsistence</a:t>
                      </a:r>
                      <a:r>
                        <a:rPr lang="el-GR" sz="1400" baseline="0" dirty="0" smtClean="0">
                          <a:latin typeface="Century Gothic" panose="020B0502020202020204" pitchFamily="34" charset="0"/>
                        </a:rPr>
                        <a:t> ( κατηγορία </a:t>
                      </a:r>
                      <a:r>
                        <a:rPr lang="el-GR" sz="1400" baseline="0" dirty="0" err="1" smtClean="0">
                          <a:latin typeface="Century Gothic" panose="020B0502020202020204" pitchFamily="34" charset="0"/>
                        </a:rPr>
                        <a:t>εξοδα</a:t>
                      </a:r>
                      <a:r>
                        <a:rPr lang="el-GR" sz="1400" baseline="0" dirty="0" smtClean="0">
                          <a:latin typeface="Century Gothic" panose="020B0502020202020204" pitchFamily="34" charset="0"/>
                        </a:rPr>
                        <a:t> διαβίωσης )</a:t>
                      </a:r>
                      <a:r>
                        <a:rPr lang="en-US" sz="1400" baseline="0" dirty="0" smtClean="0">
                          <a:latin typeface="Century Gothic" panose="020B0502020202020204" pitchFamily="34" charset="0"/>
                        </a:rPr>
                        <a:t> </a:t>
                      </a:r>
                      <a:r>
                        <a:rPr lang="el-GR" sz="1400" baseline="0" dirty="0" smtClean="0">
                          <a:latin typeface="Century Gothic" panose="020B0502020202020204" pitchFamily="34" charset="0"/>
                        </a:rPr>
                        <a:t>για τις ημέρες ταξιδίου</a:t>
                      </a:r>
                      <a:endParaRPr lang="en-US" sz="1400" dirty="0">
                        <a:latin typeface="Century Gothic" panose="020B0502020202020204" pitchFamily="34" charset="0"/>
                      </a:endParaRPr>
                    </a:p>
                  </a:txBody>
                  <a:tcPr/>
                </a:tc>
                <a:tc hMerge="1">
                  <a:txBody>
                    <a:bodyPr/>
                    <a:lstStyle/>
                    <a:p>
                      <a:pPr algn="ctr"/>
                      <a:endParaRPr lang="en-US" sz="2000" b="1" dirty="0">
                        <a:latin typeface="Century Gothic" panose="020B050202020202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Century Gothic" panose="020B0502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03877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761" y="748741"/>
            <a:ext cx="3974465" cy="381515"/>
          </a:xfrm>
          <a:prstGeom prst="rect">
            <a:avLst/>
          </a:prstGeom>
        </p:spPr>
        <p:txBody>
          <a:bodyPr vert="horz" wrap="square" lIns="0" tIns="12065" rIns="0" bIns="0" rtlCol="0">
            <a:spAutoFit/>
          </a:bodyPr>
          <a:lstStyle/>
          <a:p>
            <a:pPr marL="12700" algn="ctr">
              <a:lnSpc>
                <a:spcPct val="100000"/>
              </a:lnSpc>
              <a:spcBef>
                <a:spcPts val="95"/>
              </a:spcBef>
              <a:defRPr/>
            </a:pPr>
            <a:r>
              <a:rPr sz="2400" dirty="0">
                <a:solidFill>
                  <a:srgbClr val="FF0000"/>
                </a:solidFill>
                <a:latin typeface="Century Gothic" panose="020B0502020202020204" pitchFamily="34" charset="0"/>
              </a:rPr>
              <a:t>Ταξιδιωτικά έξοδα (2/2)</a:t>
            </a:r>
          </a:p>
        </p:txBody>
      </p:sp>
      <p:sp>
        <p:nvSpPr>
          <p:cNvPr id="3" name="object 3"/>
          <p:cNvSpPr/>
          <p:nvPr/>
        </p:nvSpPr>
        <p:spPr>
          <a:xfrm>
            <a:off x="1108633" y="560905"/>
            <a:ext cx="1222959" cy="86756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09600" y="2131060"/>
            <a:ext cx="8153399" cy="3758080"/>
          </a:xfrm>
          <a:prstGeom prst="rect">
            <a:avLst/>
          </a:prstGeom>
        </p:spPr>
        <p:txBody>
          <a:bodyPr vert="horz" wrap="square" lIns="0" tIns="13335" rIns="0" bIns="0" rtlCol="0">
            <a:spAutoFit/>
          </a:bodyPr>
          <a:lstStyle/>
          <a:p>
            <a:pPr marL="355600" marR="5080" algn="just">
              <a:spcBef>
                <a:spcPts val="105"/>
              </a:spcBef>
            </a:pPr>
            <a:r>
              <a:rPr lang="el-GR" sz="2000" spc="-5" dirty="0" smtClean="0">
                <a:solidFill>
                  <a:srgbClr val="404040"/>
                </a:solidFill>
                <a:latin typeface="Century Gothic"/>
                <a:cs typeface="Century Gothic"/>
              </a:rPr>
              <a:t>Εί</a:t>
            </a:r>
            <a:r>
              <a:rPr lang="el-GR" sz="2000" dirty="0" smtClean="0">
                <a:solidFill>
                  <a:srgbClr val="404040"/>
                </a:solidFill>
                <a:latin typeface="Century Gothic"/>
                <a:cs typeface="Century Gothic"/>
              </a:rPr>
              <a:t>ν</a:t>
            </a:r>
            <a:r>
              <a:rPr lang="el-GR" sz="2000" spc="-15" dirty="0" smtClean="0">
                <a:solidFill>
                  <a:srgbClr val="404040"/>
                </a:solidFill>
                <a:latin typeface="Century Gothic"/>
                <a:cs typeface="Century Gothic"/>
              </a:rPr>
              <a:t>α</a:t>
            </a:r>
            <a:r>
              <a:rPr lang="el-GR" sz="2000" dirty="0" smtClean="0">
                <a:solidFill>
                  <a:srgbClr val="404040"/>
                </a:solidFill>
                <a:latin typeface="Century Gothic"/>
                <a:cs typeface="Century Gothic"/>
              </a:rPr>
              <a:t>ι </a:t>
            </a:r>
            <a:r>
              <a:rPr lang="el-GR" sz="2000" b="1" spc="-5" dirty="0">
                <a:solidFill>
                  <a:srgbClr val="404040"/>
                </a:solidFill>
                <a:latin typeface="Century Gothic"/>
                <a:cs typeface="Century Gothic"/>
              </a:rPr>
              <a:t>υ</a:t>
            </a:r>
            <a:r>
              <a:rPr lang="el-GR" sz="2000" b="1" spc="-15" dirty="0">
                <a:solidFill>
                  <a:srgbClr val="404040"/>
                </a:solidFill>
                <a:latin typeface="Century Gothic"/>
                <a:cs typeface="Century Gothic"/>
              </a:rPr>
              <a:t>π</a:t>
            </a:r>
            <a:r>
              <a:rPr lang="el-GR" sz="2000" b="1" spc="-5" dirty="0">
                <a:solidFill>
                  <a:srgbClr val="404040"/>
                </a:solidFill>
                <a:latin typeface="Century Gothic"/>
                <a:cs typeface="Century Gothic"/>
              </a:rPr>
              <a:t>οχρε</a:t>
            </a:r>
            <a:r>
              <a:rPr lang="el-GR" sz="2000" b="1" spc="-10" dirty="0">
                <a:solidFill>
                  <a:srgbClr val="404040"/>
                </a:solidFill>
                <a:latin typeface="Century Gothic"/>
                <a:cs typeface="Century Gothic"/>
              </a:rPr>
              <a:t>ω</a:t>
            </a:r>
            <a:r>
              <a:rPr lang="el-GR" sz="2000" b="1" dirty="0">
                <a:solidFill>
                  <a:srgbClr val="404040"/>
                </a:solidFill>
                <a:latin typeface="Century Gothic"/>
                <a:cs typeface="Century Gothic"/>
              </a:rPr>
              <a:t>τ</a:t>
            </a:r>
            <a:r>
              <a:rPr lang="el-GR" sz="2000" b="1" spc="-10" dirty="0">
                <a:solidFill>
                  <a:srgbClr val="404040"/>
                </a:solidFill>
                <a:latin typeface="Century Gothic"/>
                <a:cs typeface="Century Gothic"/>
              </a:rPr>
              <a:t>ι</a:t>
            </a:r>
            <a:r>
              <a:rPr lang="el-GR" sz="2000" b="1" spc="-5" dirty="0">
                <a:solidFill>
                  <a:srgbClr val="404040"/>
                </a:solidFill>
                <a:latin typeface="Century Gothic"/>
                <a:cs typeface="Century Gothic"/>
              </a:rPr>
              <a:t>κ</a:t>
            </a:r>
            <a:r>
              <a:rPr lang="el-GR" sz="2000" b="1" dirty="0">
                <a:solidFill>
                  <a:srgbClr val="404040"/>
                </a:solidFill>
                <a:latin typeface="Century Gothic"/>
                <a:cs typeface="Century Gothic"/>
              </a:rPr>
              <a:t>ή	</a:t>
            </a:r>
            <a:r>
              <a:rPr lang="el-GR" sz="2000" dirty="0">
                <a:solidFill>
                  <a:srgbClr val="404040"/>
                </a:solidFill>
                <a:latin typeface="Century Gothic"/>
                <a:cs typeface="Century Gothic"/>
              </a:rPr>
              <a:t>η	κ</a:t>
            </a:r>
            <a:r>
              <a:rPr lang="el-GR" sz="2000" spc="-10" dirty="0">
                <a:solidFill>
                  <a:srgbClr val="404040"/>
                </a:solidFill>
                <a:latin typeface="Century Gothic"/>
                <a:cs typeface="Century Gothic"/>
              </a:rPr>
              <a:t>ά</a:t>
            </a:r>
            <a:r>
              <a:rPr lang="el-GR" sz="2000" spc="-5" dirty="0">
                <a:solidFill>
                  <a:srgbClr val="404040"/>
                </a:solidFill>
                <a:latin typeface="Century Gothic"/>
                <a:cs typeface="Century Gothic"/>
              </a:rPr>
              <a:t>λυψ</a:t>
            </a:r>
            <a:r>
              <a:rPr lang="el-GR" sz="2000" dirty="0">
                <a:solidFill>
                  <a:srgbClr val="404040"/>
                </a:solidFill>
                <a:latin typeface="Century Gothic"/>
                <a:cs typeface="Century Gothic"/>
              </a:rPr>
              <a:t>η	</a:t>
            </a:r>
            <a:r>
              <a:rPr lang="el-GR" sz="2000" spc="-15" dirty="0" smtClean="0">
                <a:solidFill>
                  <a:srgbClr val="404040"/>
                </a:solidFill>
                <a:latin typeface="Century Gothic"/>
                <a:cs typeface="Century Gothic"/>
              </a:rPr>
              <a:t>τω</a:t>
            </a:r>
            <a:r>
              <a:rPr lang="el-GR" sz="2000" dirty="0" smtClean="0">
                <a:solidFill>
                  <a:srgbClr val="404040"/>
                </a:solidFill>
                <a:latin typeface="Century Gothic"/>
                <a:cs typeface="Century Gothic"/>
              </a:rPr>
              <a:t>ν </a:t>
            </a:r>
            <a:r>
              <a:rPr lang="el-GR" sz="2000" spc="-15" dirty="0" smtClean="0">
                <a:solidFill>
                  <a:srgbClr val="404040"/>
                </a:solidFill>
                <a:latin typeface="Century Gothic"/>
                <a:cs typeface="Century Gothic"/>
              </a:rPr>
              <a:t>τα</a:t>
            </a:r>
            <a:r>
              <a:rPr lang="el-GR" sz="2000" spc="-5" dirty="0" smtClean="0">
                <a:solidFill>
                  <a:srgbClr val="404040"/>
                </a:solidFill>
                <a:latin typeface="Century Gothic"/>
                <a:cs typeface="Century Gothic"/>
              </a:rPr>
              <a:t>ξ</a:t>
            </a:r>
            <a:r>
              <a:rPr lang="el-GR" sz="2000" spc="5" dirty="0" smtClean="0">
                <a:solidFill>
                  <a:srgbClr val="404040"/>
                </a:solidFill>
                <a:latin typeface="Century Gothic"/>
                <a:cs typeface="Century Gothic"/>
              </a:rPr>
              <a:t>ι</a:t>
            </a:r>
            <a:r>
              <a:rPr lang="el-GR" sz="2000" spc="-20" dirty="0" smtClean="0">
                <a:solidFill>
                  <a:srgbClr val="404040"/>
                </a:solidFill>
                <a:latin typeface="Century Gothic"/>
                <a:cs typeface="Century Gothic"/>
              </a:rPr>
              <a:t>δ</a:t>
            </a:r>
            <a:r>
              <a:rPr lang="el-GR" sz="2000" spc="5" dirty="0" smtClean="0">
                <a:solidFill>
                  <a:srgbClr val="404040"/>
                </a:solidFill>
                <a:latin typeface="Century Gothic"/>
                <a:cs typeface="Century Gothic"/>
              </a:rPr>
              <a:t>ι</a:t>
            </a:r>
            <a:r>
              <a:rPr lang="el-GR" sz="2000" spc="-15" dirty="0" smtClean="0">
                <a:solidFill>
                  <a:srgbClr val="404040"/>
                </a:solidFill>
                <a:latin typeface="Century Gothic"/>
                <a:cs typeface="Century Gothic"/>
              </a:rPr>
              <a:t>ω</a:t>
            </a:r>
            <a:r>
              <a:rPr lang="el-GR" sz="2000" dirty="0" smtClean="0">
                <a:solidFill>
                  <a:srgbClr val="404040"/>
                </a:solidFill>
                <a:latin typeface="Century Gothic"/>
                <a:cs typeface="Century Gothic"/>
              </a:rPr>
              <a:t>τ</a:t>
            </a:r>
            <a:r>
              <a:rPr lang="el-GR" sz="2000" spc="-10" dirty="0" smtClean="0">
                <a:solidFill>
                  <a:srgbClr val="404040"/>
                </a:solidFill>
                <a:latin typeface="Century Gothic"/>
                <a:cs typeface="Century Gothic"/>
              </a:rPr>
              <a:t>ι</a:t>
            </a:r>
            <a:r>
              <a:rPr lang="el-GR" sz="2000" dirty="0" smtClean="0">
                <a:solidFill>
                  <a:srgbClr val="404040"/>
                </a:solidFill>
                <a:latin typeface="Century Gothic"/>
                <a:cs typeface="Century Gothic"/>
              </a:rPr>
              <a:t>κ</a:t>
            </a:r>
            <a:r>
              <a:rPr lang="el-GR" sz="2000" spc="-15" dirty="0" smtClean="0">
                <a:solidFill>
                  <a:srgbClr val="404040"/>
                </a:solidFill>
                <a:latin typeface="Century Gothic"/>
                <a:cs typeface="Century Gothic"/>
              </a:rPr>
              <a:t>ώ</a:t>
            </a:r>
            <a:r>
              <a:rPr lang="el-GR" sz="2000" dirty="0" smtClean="0">
                <a:solidFill>
                  <a:srgbClr val="404040"/>
                </a:solidFill>
                <a:latin typeface="Century Gothic"/>
                <a:cs typeface="Century Gothic"/>
              </a:rPr>
              <a:t>ν </a:t>
            </a:r>
            <a:r>
              <a:rPr lang="el-GR" sz="2000" spc="-10" dirty="0" smtClean="0">
                <a:solidFill>
                  <a:srgbClr val="404040"/>
                </a:solidFill>
                <a:latin typeface="Century Gothic"/>
                <a:cs typeface="Century Gothic"/>
              </a:rPr>
              <a:t>ε</a:t>
            </a:r>
            <a:r>
              <a:rPr lang="el-GR" sz="2000" spc="-5" dirty="0" smtClean="0">
                <a:solidFill>
                  <a:srgbClr val="404040"/>
                </a:solidFill>
                <a:latin typeface="Century Gothic"/>
                <a:cs typeface="Century Gothic"/>
              </a:rPr>
              <a:t>ξό</a:t>
            </a:r>
            <a:r>
              <a:rPr lang="el-GR" sz="2000" spc="-20" dirty="0" smtClean="0">
                <a:solidFill>
                  <a:srgbClr val="404040"/>
                </a:solidFill>
                <a:latin typeface="Century Gothic"/>
                <a:cs typeface="Century Gothic"/>
              </a:rPr>
              <a:t>δ</a:t>
            </a:r>
            <a:r>
              <a:rPr lang="el-GR" sz="2000" spc="-15" dirty="0" smtClean="0">
                <a:solidFill>
                  <a:srgbClr val="404040"/>
                </a:solidFill>
                <a:latin typeface="Century Gothic"/>
                <a:cs typeface="Century Gothic"/>
              </a:rPr>
              <a:t>ω</a:t>
            </a:r>
            <a:r>
              <a:rPr lang="el-GR" sz="2000" dirty="0" smtClean="0">
                <a:solidFill>
                  <a:srgbClr val="404040"/>
                </a:solidFill>
                <a:latin typeface="Century Gothic"/>
                <a:cs typeface="Century Gothic"/>
              </a:rPr>
              <a:t>ν</a:t>
            </a:r>
            <a:r>
              <a:rPr lang="el-GR" sz="2000" dirty="0" smtClean="0">
                <a:latin typeface="Century Gothic"/>
                <a:cs typeface="Century Gothic"/>
              </a:rPr>
              <a:t> </a:t>
            </a:r>
            <a:r>
              <a:rPr lang="el-GR" sz="2000" dirty="0" smtClean="0">
                <a:solidFill>
                  <a:srgbClr val="404040"/>
                </a:solidFill>
                <a:latin typeface="Century Gothic"/>
                <a:cs typeface="Century Gothic"/>
              </a:rPr>
              <a:t>των </a:t>
            </a:r>
            <a:r>
              <a:rPr sz="2000" dirty="0" err="1" smtClean="0">
                <a:solidFill>
                  <a:srgbClr val="404040"/>
                </a:solidFill>
                <a:latin typeface="Century Gothic"/>
                <a:cs typeface="Century Gothic"/>
              </a:rPr>
              <a:t>φοιτητών</a:t>
            </a:r>
            <a:r>
              <a:rPr lang="el-GR" sz="2000" dirty="0" smtClean="0">
                <a:solidFill>
                  <a:srgbClr val="404040"/>
                </a:solidFill>
                <a:latin typeface="Century Gothic"/>
                <a:cs typeface="Century Gothic"/>
              </a:rPr>
              <a:t> που</a:t>
            </a:r>
            <a:r>
              <a:rPr sz="2000" dirty="0" smtClean="0">
                <a:solidFill>
                  <a:srgbClr val="404040"/>
                </a:solidFill>
                <a:latin typeface="Century Gothic"/>
                <a:cs typeface="Century Gothic"/>
              </a:rPr>
              <a:t> </a:t>
            </a:r>
            <a:r>
              <a:rPr sz="2000" spc="-10" dirty="0">
                <a:solidFill>
                  <a:srgbClr val="404040"/>
                </a:solidFill>
                <a:latin typeface="Century Gothic"/>
                <a:cs typeface="Century Gothic"/>
              </a:rPr>
              <a:t>ταξιδεύουν </a:t>
            </a:r>
            <a:r>
              <a:rPr sz="2000" spc="-5" dirty="0">
                <a:solidFill>
                  <a:srgbClr val="404040"/>
                </a:solidFill>
                <a:latin typeface="Century Gothic"/>
                <a:cs typeface="Century Gothic"/>
              </a:rPr>
              <a:t>από </a:t>
            </a:r>
            <a:r>
              <a:rPr sz="2000" dirty="0">
                <a:solidFill>
                  <a:srgbClr val="404040"/>
                </a:solidFill>
                <a:latin typeface="Century Gothic"/>
                <a:cs typeface="Century Gothic"/>
              </a:rPr>
              <a:t>Κύπρο. </a:t>
            </a:r>
            <a:endParaRPr lang="el-GR" sz="2000" dirty="0" smtClean="0">
              <a:solidFill>
                <a:srgbClr val="404040"/>
              </a:solidFill>
              <a:latin typeface="Century Gothic"/>
              <a:cs typeface="Century Gothic"/>
            </a:endParaRPr>
          </a:p>
          <a:p>
            <a:pPr marL="355600" marR="5080" algn="just">
              <a:lnSpc>
                <a:spcPct val="100000"/>
              </a:lnSpc>
              <a:spcBef>
                <a:spcPts val="105"/>
              </a:spcBef>
            </a:pPr>
            <a:endParaRPr lang="el-GR" sz="2000" dirty="0" smtClean="0">
              <a:solidFill>
                <a:srgbClr val="404040"/>
              </a:solidFill>
              <a:latin typeface="Century Gothic"/>
              <a:cs typeface="Century Gothic"/>
            </a:endParaRPr>
          </a:p>
          <a:p>
            <a:pPr marL="355600" marR="5080" algn="just">
              <a:lnSpc>
                <a:spcPct val="100000"/>
              </a:lnSpc>
              <a:spcBef>
                <a:spcPts val="105"/>
              </a:spcBef>
            </a:pPr>
            <a:r>
              <a:rPr sz="2000" dirty="0" err="1" smtClean="0">
                <a:solidFill>
                  <a:srgbClr val="404040"/>
                </a:solidFill>
                <a:latin typeface="Century Gothic"/>
                <a:cs typeface="Century Gothic"/>
              </a:rPr>
              <a:t>Δεν</a:t>
            </a:r>
            <a:r>
              <a:rPr sz="2000" dirty="0" smtClean="0">
                <a:solidFill>
                  <a:srgbClr val="404040"/>
                </a:solidFill>
                <a:latin typeface="Century Gothic"/>
                <a:cs typeface="Century Gothic"/>
              </a:rPr>
              <a:t> </a:t>
            </a:r>
            <a:r>
              <a:rPr sz="2000" spc="-5" dirty="0" smtClean="0">
                <a:solidFill>
                  <a:srgbClr val="404040"/>
                </a:solidFill>
                <a:latin typeface="Century Gothic"/>
                <a:cs typeface="Century Gothic"/>
              </a:rPr>
              <a:t>επ</a:t>
            </a:r>
            <a:r>
              <a:rPr sz="2000" spc="-5" dirty="0" err="1" smtClean="0">
                <a:solidFill>
                  <a:srgbClr val="404040"/>
                </a:solidFill>
                <a:latin typeface="Century Gothic"/>
                <a:cs typeface="Century Gothic"/>
              </a:rPr>
              <a:t>ιτρέ</a:t>
            </a:r>
            <a:r>
              <a:rPr sz="2000" spc="-5" dirty="0" smtClean="0">
                <a:solidFill>
                  <a:srgbClr val="404040"/>
                </a:solidFill>
                <a:latin typeface="Century Gothic"/>
                <a:cs typeface="Century Gothic"/>
              </a:rPr>
              <a:t>πεται </a:t>
            </a:r>
            <a:r>
              <a:rPr sz="2000" dirty="0" smtClean="0">
                <a:solidFill>
                  <a:srgbClr val="404040"/>
                </a:solidFill>
                <a:latin typeface="Century Gothic"/>
                <a:cs typeface="Century Gothic"/>
              </a:rPr>
              <a:t>να </a:t>
            </a:r>
            <a:r>
              <a:rPr sz="2000" spc="-5" dirty="0" smtClean="0">
                <a:solidFill>
                  <a:srgbClr val="404040"/>
                </a:solidFill>
                <a:latin typeface="Century Gothic"/>
                <a:cs typeface="Century Gothic"/>
              </a:rPr>
              <a:t>καλύψουμε </a:t>
            </a:r>
            <a:r>
              <a:rPr sz="2000" dirty="0" smtClean="0">
                <a:solidFill>
                  <a:srgbClr val="404040"/>
                </a:solidFill>
                <a:latin typeface="Century Gothic"/>
                <a:cs typeface="Century Gothic"/>
              </a:rPr>
              <a:t>μόνο τα </a:t>
            </a:r>
            <a:r>
              <a:rPr sz="2000" spc="-5" dirty="0" smtClean="0">
                <a:solidFill>
                  <a:srgbClr val="404040"/>
                </a:solidFill>
                <a:latin typeface="Century Gothic"/>
                <a:cs typeface="Century Gothic"/>
              </a:rPr>
              <a:t>έξοδα διαβίωσης ενός  </a:t>
            </a:r>
            <a:r>
              <a:rPr sz="2000" dirty="0" smtClean="0">
                <a:solidFill>
                  <a:srgbClr val="404040"/>
                </a:solidFill>
                <a:latin typeface="Century Gothic"/>
                <a:cs typeface="Century Gothic"/>
              </a:rPr>
              <a:t>φοιτητή </a:t>
            </a:r>
            <a:r>
              <a:rPr sz="2000" spc="-5" dirty="0" smtClean="0">
                <a:solidFill>
                  <a:srgbClr val="404040"/>
                </a:solidFill>
                <a:latin typeface="Century Gothic"/>
                <a:cs typeface="Century Gothic"/>
              </a:rPr>
              <a:t>και </a:t>
            </a:r>
            <a:r>
              <a:rPr sz="2000" spc="5" dirty="0" smtClean="0">
                <a:solidFill>
                  <a:srgbClr val="404040"/>
                </a:solidFill>
                <a:latin typeface="Century Gothic"/>
                <a:cs typeface="Century Gothic"/>
              </a:rPr>
              <a:t>να </a:t>
            </a:r>
            <a:r>
              <a:rPr sz="2000" dirty="0" smtClean="0">
                <a:solidFill>
                  <a:srgbClr val="404040"/>
                </a:solidFill>
                <a:latin typeface="Century Gothic"/>
                <a:cs typeface="Century Gothic"/>
              </a:rPr>
              <a:t>έχουμε μηδενική επιχορήγηση </a:t>
            </a:r>
            <a:r>
              <a:rPr sz="2000" spc="-5" dirty="0" smtClean="0">
                <a:solidFill>
                  <a:srgbClr val="404040"/>
                </a:solidFill>
                <a:latin typeface="Century Gothic"/>
                <a:cs typeface="Century Gothic"/>
              </a:rPr>
              <a:t>στα ταξιδιωτικά  </a:t>
            </a:r>
            <a:r>
              <a:rPr sz="2000" dirty="0" smtClean="0">
                <a:solidFill>
                  <a:srgbClr val="404040"/>
                </a:solidFill>
                <a:latin typeface="Century Gothic"/>
                <a:cs typeface="Century Gothic"/>
              </a:rPr>
              <a:t>έξοδα</a:t>
            </a:r>
            <a:r>
              <a:rPr lang="el-GR" sz="2000" dirty="0" smtClean="0">
                <a:solidFill>
                  <a:srgbClr val="404040"/>
                </a:solidFill>
                <a:latin typeface="Century Gothic"/>
                <a:cs typeface="Century Gothic"/>
              </a:rPr>
              <a:t>.</a:t>
            </a:r>
            <a:endParaRPr lang="el-GR" sz="2000" dirty="0">
              <a:latin typeface="Century Gothic"/>
              <a:cs typeface="Century Gothic"/>
            </a:endParaRPr>
          </a:p>
          <a:p>
            <a:pPr marL="355600" marR="5080" algn="just">
              <a:lnSpc>
                <a:spcPct val="100000"/>
              </a:lnSpc>
              <a:spcBef>
                <a:spcPts val="105"/>
              </a:spcBef>
            </a:pPr>
            <a:endParaRPr lang="el-GR" sz="2000" dirty="0" smtClean="0">
              <a:solidFill>
                <a:srgbClr val="404040"/>
              </a:solidFill>
              <a:latin typeface="Century Gothic"/>
              <a:cs typeface="Century Gothic"/>
            </a:endParaRPr>
          </a:p>
          <a:p>
            <a:pPr marL="355600" marR="5080" algn="just">
              <a:lnSpc>
                <a:spcPct val="100000"/>
              </a:lnSpc>
              <a:spcBef>
                <a:spcPts val="105"/>
              </a:spcBef>
            </a:pPr>
            <a:r>
              <a:rPr sz="2000" dirty="0" err="1" smtClean="0">
                <a:solidFill>
                  <a:srgbClr val="404040"/>
                </a:solidFill>
                <a:latin typeface="Century Gothic"/>
                <a:cs typeface="Century Gothic"/>
              </a:rPr>
              <a:t>Στις</a:t>
            </a:r>
            <a:r>
              <a:rPr sz="2000" dirty="0" smtClean="0">
                <a:solidFill>
                  <a:srgbClr val="404040"/>
                </a:solidFill>
                <a:latin typeface="Century Gothic"/>
                <a:cs typeface="Century Gothic"/>
              </a:rPr>
              <a:t> </a:t>
            </a:r>
            <a:r>
              <a:rPr sz="2000" spc="-5" dirty="0">
                <a:solidFill>
                  <a:srgbClr val="404040"/>
                </a:solidFill>
                <a:latin typeface="Century Gothic"/>
                <a:cs typeface="Century Gothic"/>
              </a:rPr>
              <a:t>περιπτώσεις που </a:t>
            </a:r>
            <a:r>
              <a:rPr sz="2000" dirty="0">
                <a:solidFill>
                  <a:srgbClr val="404040"/>
                </a:solidFill>
                <a:latin typeface="Century Gothic"/>
                <a:cs typeface="Century Gothic"/>
              </a:rPr>
              <a:t>ο φοιτητής ταξιδεύει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χώρα άλλη αντί </a:t>
            </a:r>
            <a:r>
              <a:rPr sz="2000" dirty="0" smtClean="0">
                <a:solidFill>
                  <a:srgbClr val="404040"/>
                </a:solidFill>
                <a:latin typeface="Century Gothic"/>
                <a:cs typeface="Century Gothic"/>
              </a:rPr>
              <a:t> από </a:t>
            </a:r>
            <a:r>
              <a:rPr sz="2000" dirty="0">
                <a:solidFill>
                  <a:srgbClr val="404040"/>
                </a:solidFill>
                <a:latin typeface="Century Gothic"/>
                <a:cs typeface="Century Gothic"/>
              </a:rPr>
              <a:t>την</a:t>
            </a:r>
            <a:r>
              <a:rPr sz="2000" spc="-10" dirty="0">
                <a:solidFill>
                  <a:srgbClr val="404040"/>
                </a:solidFill>
                <a:latin typeface="Century Gothic"/>
                <a:cs typeface="Century Gothic"/>
              </a:rPr>
              <a:t> </a:t>
            </a:r>
            <a:r>
              <a:rPr sz="2000" dirty="0">
                <a:solidFill>
                  <a:srgbClr val="404040"/>
                </a:solidFill>
                <a:latin typeface="Century Gothic"/>
                <a:cs typeface="Century Gothic"/>
              </a:rPr>
              <a:t>Κύπρο</a:t>
            </a:r>
            <a:r>
              <a:rPr sz="2000" spc="5" dirty="0">
                <a:solidFill>
                  <a:srgbClr val="404040"/>
                </a:solidFill>
                <a:latin typeface="Century Gothic"/>
                <a:cs typeface="Century Gothic"/>
              </a:rPr>
              <a:t> </a:t>
            </a:r>
            <a:r>
              <a:rPr sz="2000" spc="-20" dirty="0">
                <a:solidFill>
                  <a:srgbClr val="404040"/>
                </a:solidFill>
                <a:latin typeface="Century Gothic"/>
                <a:cs typeface="Century Gothic"/>
              </a:rPr>
              <a:t>(π.χ	</a:t>
            </a:r>
            <a:r>
              <a:rPr sz="2000" dirty="0">
                <a:solidFill>
                  <a:srgbClr val="404040"/>
                </a:solidFill>
                <a:latin typeface="Century Gothic"/>
                <a:cs typeface="Century Gothic"/>
              </a:rPr>
              <a:t>όταν είναι εξ αποστάσεως φοιτητής </a:t>
            </a:r>
            <a:r>
              <a:rPr sz="2000" spc="-5" dirty="0">
                <a:solidFill>
                  <a:srgbClr val="404040"/>
                </a:solidFill>
                <a:latin typeface="Century Gothic"/>
                <a:cs typeface="Century Gothic"/>
              </a:rPr>
              <a:t>που  </a:t>
            </a:r>
            <a:r>
              <a:rPr sz="2000" dirty="0">
                <a:solidFill>
                  <a:srgbClr val="404040"/>
                </a:solidFill>
                <a:latin typeface="Century Gothic"/>
                <a:cs typeface="Century Gothic"/>
              </a:rPr>
              <a:t>διαμένει σε άλλη </a:t>
            </a:r>
            <a:r>
              <a:rPr sz="2000" spc="-5" dirty="0">
                <a:solidFill>
                  <a:srgbClr val="404040"/>
                </a:solidFill>
                <a:latin typeface="Century Gothic"/>
                <a:cs typeface="Century Gothic"/>
              </a:rPr>
              <a:t>Ευρωπαϊκή </a:t>
            </a:r>
            <a:r>
              <a:rPr sz="2000" dirty="0">
                <a:solidFill>
                  <a:srgbClr val="404040"/>
                </a:solidFill>
                <a:latin typeface="Century Gothic"/>
                <a:cs typeface="Century Gothic"/>
              </a:rPr>
              <a:t>Χώρα) </a:t>
            </a:r>
            <a:r>
              <a:rPr sz="2000" spc="-5" dirty="0">
                <a:solidFill>
                  <a:srgbClr val="404040"/>
                </a:solidFill>
                <a:latin typeface="Century Gothic"/>
                <a:cs typeface="Century Gothic"/>
              </a:rPr>
              <a:t>τότε δεν </a:t>
            </a:r>
            <a:r>
              <a:rPr sz="2000" dirty="0">
                <a:solidFill>
                  <a:srgbClr val="404040"/>
                </a:solidFill>
                <a:latin typeface="Century Gothic"/>
                <a:cs typeface="Century Gothic"/>
              </a:rPr>
              <a:t>δικαιούται</a:t>
            </a:r>
            <a:r>
              <a:rPr sz="2000" spc="-175" dirty="0">
                <a:solidFill>
                  <a:srgbClr val="404040"/>
                </a:solidFill>
                <a:latin typeface="Century Gothic"/>
                <a:cs typeface="Century Gothic"/>
              </a:rPr>
              <a:t> </a:t>
            </a:r>
            <a:r>
              <a:rPr sz="2000" dirty="0">
                <a:solidFill>
                  <a:srgbClr val="404040"/>
                </a:solidFill>
                <a:latin typeface="Century Gothic"/>
                <a:cs typeface="Century Gothic"/>
              </a:rPr>
              <a:t>κάλυψη  </a:t>
            </a:r>
            <a:r>
              <a:rPr sz="2000" spc="-5" dirty="0">
                <a:solidFill>
                  <a:srgbClr val="404040"/>
                </a:solidFill>
                <a:latin typeface="Century Gothic"/>
                <a:cs typeface="Century Gothic"/>
              </a:rPr>
              <a:t>ταξιδιωτικών </a:t>
            </a:r>
            <a:r>
              <a:rPr sz="2000" dirty="0">
                <a:solidFill>
                  <a:srgbClr val="404040"/>
                </a:solidFill>
                <a:latin typeface="Century Gothic"/>
                <a:cs typeface="Century Gothic"/>
              </a:rPr>
              <a:t>εξόδων </a:t>
            </a:r>
            <a:r>
              <a:rPr sz="2000" spc="-5" dirty="0">
                <a:solidFill>
                  <a:srgbClr val="404040"/>
                </a:solidFill>
                <a:latin typeface="Century Gothic"/>
                <a:cs typeface="Century Gothic"/>
              </a:rPr>
              <a:t>(Εξαίρεση: </a:t>
            </a:r>
            <a:r>
              <a:rPr sz="2000" dirty="0">
                <a:solidFill>
                  <a:srgbClr val="404040"/>
                </a:solidFill>
                <a:latin typeface="Century Gothic"/>
                <a:cs typeface="Century Gothic"/>
              </a:rPr>
              <a:t>Μάλτα, Ισλανδία και Overseas  Countries </a:t>
            </a:r>
            <a:r>
              <a:rPr sz="2000" spc="-5" dirty="0">
                <a:solidFill>
                  <a:srgbClr val="404040"/>
                </a:solidFill>
                <a:latin typeface="Century Gothic"/>
                <a:cs typeface="Century Gothic"/>
              </a:rPr>
              <a:t>and</a:t>
            </a:r>
            <a:r>
              <a:rPr sz="2000" spc="-60" dirty="0">
                <a:solidFill>
                  <a:srgbClr val="404040"/>
                </a:solidFill>
                <a:latin typeface="Century Gothic"/>
                <a:cs typeface="Century Gothic"/>
              </a:rPr>
              <a:t> </a:t>
            </a:r>
            <a:r>
              <a:rPr sz="2000" spc="-5" dirty="0">
                <a:solidFill>
                  <a:srgbClr val="404040"/>
                </a:solidFill>
                <a:latin typeface="Century Gothic"/>
                <a:cs typeface="Century Gothic"/>
              </a:rPr>
              <a:t>Territories)</a:t>
            </a:r>
            <a:endParaRPr sz="2000" dirty="0">
              <a:latin typeface="Century Gothic"/>
              <a:cs typeface="Century Gothic"/>
            </a:endParaRPr>
          </a:p>
        </p:txBody>
      </p:sp>
    </p:spTree>
    <p:extLst>
      <p:ext uri="{BB962C8B-B14F-4D97-AF65-F5344CB8AC3E}">
        <p14:creationId xmlns:p14="http://schemas.microsoft.com/office/powerpoint/2010/main" val="227903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850106"/>
          </a:xfrm>
        </p:spPr>
        <p:txBody>
          <a:bodyPr>
            <a:noAutofit/>
          </a:bodyPr>
          <a:lstStyle/>
          <a:p>
            <a:pPr algn="ctr">
              <a:defRPr/>
            </a:pPr>
            <a:r>
              <a:rPr lang="el-GR" sz="2600" dirty="0" smtClean="0">
                <a:solidFill>
                  <a:srgbClr val="FF0000"/>
                </a:solidFill>
                <a:latin typeface="Century Gothic" panose="020B0502020202020204" pitchFamily="34" charset="0"/>
              </a:rPr>
              <a:t>Άτομα με Λιγότερες Ευκαιρίες/</a:t>
            </a:r>
            <a:r>
              <a:rPr lang="en-GB" sz="2600" dirty="0" smtClean="0">
                <a:solidFill>
                  <a:srgbClr val="FF0000"/>
                </a:solidFill>
                <a:latin typeface="Century Gothic" panose="020B0502020202020204" pitchFamily="34" charset="0"/>
              </a:rPr>
              <a:t>Inclusion Support </a:t>
            </a:r>
            <a:r>
              <a:rPr lang="el-GR" sz="2600" dirty="0" smtClean="0">
                <a:solidFill>
                  <a:srgbClr val="FF0000"/>
                </a:solidFill>
                <a:latin typeface="Century Gothic" panose="020B0502020202020204" pitchFamily="34" charset="0"/>
              </a:rPr>
              <a:t>και </a:t>
            </a:r>
            <a:r>
              <a:rPr lang="en-GB" sz="2600" dirty="0" smtClean="0">
                <a:solidFill>
                  <a:srgbClr val="FF0000"/>
                </a:solidFill>
                <a:latin typeface="Century Gothic" panose="020B0502020202020204" pitchFamily="34" charset="0"/>
              </a:rPr>
              <a:t>Special Needs </a:t>
            </a:r>
            <a:r>
              <a:rPr lang="el-GR" sz="2600" dirty="0" smtClean="0">
                <a:solidFill>
                  <a:srgbClr val="FF0000"/>
                </a:solidFill>
                <a:latin typeface="Century Gothic" panose="020B0502020202020204" pitchFamily="34" charset="0"/>
              </a:rPr>
              <a:t> </a:t>
            </a:r>
            <a:endParaRPr lang="en-GB" sz="2600" dirty="0">
              <a:solidFill>
                <a:srgbClr val="FF0000"/>
              </a:solidFill>
              <a:latin typeface="Century Gothic" panose="020B0502020202020204" pitchFamily="34" charset="0"/>
            </a:endParaRPr>
          </a:p>
        </p:txBody>
      </p:sp>
      <p:sp>
        <p:nvSpPr>
          <p:cNvPr id="20483" name="Content Placeholder 2"/>
          <p:cNvSpPr>
            <a:spLocks noGrp="1"/>
          </p:cNvSpPr>
          <p:nvPr>
            <p:ph idx="4294967295"/>
          </p:nvPr>
        </p:nvSpPr>
        <p:spPr bwMode="auto">
          <a:xfrm>
            <a:off x="381000" y="1085237"/>
            <a:ext cx="8229600" cy="53285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gn="just">
              <a:defRPr/>
            </a:pPr>
            <a:r>
              <a:rPr lang="el-GR" altLang="en-US" sz="2000" dirty="0">
                <a:latin typeface="Century Gothic" panose="020B0502020202020204" pitchFamily="34" charset="0"/>
              </a:rPr>
              <a:t>100% χρηματοδοτική κάλυψη για επιπλέον δαπάνες που σχετίζονται για τις κινητικότητες ατόμων </a:t>
            </a:r>
            <a:r>
              <a:rPr lang="el-GR" altLang="en-US" sz="2000" dirty="0" smtClean="0">
                <a:latin typeface="Century Gothic" panose="020B0502020202020204" pitchFamily="34" charset="0"/>
              </a:rPr>
              <a:t>που ανήκουν σε ευάλωτες ομάδες</a:t>
            </a:r>
            <a:r>
              <a:rPr lang="en-GB" altLang="en-US" sz="2000" dirty="0" smtClean="0">
                <a:latin typeface="Century Gothic" panose="020B0502020202020204" pitchFamily="34" charset="0"/>
              </a:rPr>
              <a:t>/</a:t>
            </a:r>
            <a:r>
              <a:rPr lang="el-GR" altLang="en-US" sz="2000" dirty="0" smtClean="0">
                <a:latin typeface="Century Gothic" panose="020B0502020202020204" pitchFamily="34" charset="0"/>
              </a:rPr>
              <a:t>ατόμων με αναπηρία και δεν καλύπτονται από τα προβλεπόμενα ποσά και </a:t>
            </a:r>
            <a:r>
              <a:rPr lang="en-US" altLang="en-US" sz="2000" dirty="0" smtClean="0">
                <a:latin typeface="Century Gothic" panose="020B0502020202020204" pitchFamily="34" charset="0"/>
              </a:rPr>
              <a:t>top - ups</a:t>
            </a:r>
            <a:endParaRPr lang="en-US" altLang="en-US" sz="2000" dirty="0">
              <a:latin typeface="Century Gothic" panose="020B0502020202020204" pitchFamily="34" charset="0"/>
            </a:endParaRPr>
          </a:p>
          <a:p>
            <a:pPr marL="0" indent="0" algn="just">
              <a:buNone/>
              <a:defRPr/>
            </a:pPr>
            <a:endParaRPr lang="en-US" altLang="en-US" sz="1100" dirty="0">
              <a:latin typeface="Century Gothic" panose="020B0502020202020204" pitchFamily="34" charset="0"/>
            </a:endParaRPr>
          </a:p>
          <a:p>
            <a:pPr marL="0" indent="0" algn="just">
              <a:buNone/>
              <a:defRPr/>
            </a:pPr>
            <a:r>
              <a:rPr lang="el-GR" altLang="en-US" sz="2000" dirty="0">
                <a:latin typeface="Century Gothic" panose="020B0502020202020204" pitchFamily="34" charset="0"/>
              </a:rPr>
              <a:t>→ Περιλαμβάνει αιτιολογημένα έξοδα που σχετίζονται με έξοδα διαβίωσης/ταξιδιωτικά </a:t>
            </a:r>
            <a:r>
              <a:rPr lang="el-GR" altLang="en-US" sz="2000" dirty="0" smtClean="0">
                <a:latin typeface="Century Gothic" panose="020B0502020202020204" pitchFamily="34" charset="0"/>
              </a:rPr>
              <a:t>έξοδα</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που δεν </a:t>
            </a:r>
            <a:r>
              <a:rPr lang="el-GR" altLang="en-US" sz="2000" dirty="0">
                <a:latin typeface="Century Gothic" panose="020B0502020202020204" pitchFamily="34" charset="0"/>
              </a:rPr>
              <a:t>καλύπτονται από τα ήδη προβλεπόμενα </a:t>
            </a:r>
            <a:r>
              <a:rPr lang="el-GR" altLang="en-US" sz="2000" dirty="0" smtClean="0">
                <a:latin typeface="Century Gothic" panose="020B0502020202020204" pitchFamily="34" charset="0"/>
              </a:rPr>
              <a:t>ποσά, </a:t>
            </a:r>
            <a:r>
              <a:rPr lang="el-GR" altLang="en-US" sz="2000" dirty="0" smtClean="0">
                <a:latin typeface="Century Gothic" panose="020B0502020202020204" pitchFamily="34" charset="0"/>
              </a:rPr>
              <a:t>π.χ. </a:t>
            </a:r>
            <a:r>
              <a:rPr lang="el-GR" altLang="en-US" sz="2000" dirty="0" smtClean="0">
                <a:latin typeface="Century Gothic" panose="020B0502020202020204" pitchFamily="34" charset="0"/>
              </a:rPr>
              <a:t>έξοδα </a:t>
            </a:r>
            <a:r>
              <a:rPr lang="el-GR" altLang="en-US" sz="2000" dirty="0" smtClean="0">
                <a:latin typeface="Century Gothic" panose="020B0502020202020204" pitchFamily="34" charset="0"/>
              </a:rPr>
              <a:t>συνοδών και συμμετοχή σε Προπαρασκευαστικές Επισκέψεις κ.ά.</a:t>
            </a:r>
          </a:p>
          <a:p>
            <a:pPr marL="0" indent="0" algn="just">
              <a:buNone/>
              <a:defRPr/>
            </a:pPr>
            <a:r>
              <a:rPr lang="el-GR" altLang="en-US" sz="2000" b="1" dirty="0" smtClean="0">
                <a:latin typeface="Century Gothic" panose="020B0502020202020204" pitchFamily="34" charset="0"/>
              </a:rPr>
              <a:t>Οι </a:t>
            </a:r>
            <a:r>
              <a:rPr lang="el-GR" altLang="en-US" sz="2000" b="1" dirty="0">
                <a:latin typeface="Century Gothic" panose="020B0502020202020204" pitchFamily="34" charset="0"/>
              </a:rPr>
              <a:t>δαπάνες θα πρέπει να αιτιολογούνται βάσει αποδείξεων και να τυγχάνουν έγκρισης από την Εθνική Υπηρεσία</a:t>
            </a:r>
          </a:p>
          <a:p>
            <a:pPr marL="0" indent="0" algn="just">
              <a:buNone/>
              <a:defRPr/>
            </a:pPr>
            <a:endParaRPr lang="en-GB" altLang="en-US" sz="1100" b="1" dirty="0" smtClean="0">
              <a:solidFill>
                <a:schemeClr val="tx1">
                  <a:lumMod val="75000"/>
                  <a:lumOff val="25000"/>
                </a:schemeClr>
              </a:solidFill>
              <a:latin typeface="Century Gothic" panose="020B0502020202020204" pitchFamily="34" charset="0"/>
            </a:endParaRPr>
          </a:p>
          <a:p>
            <a:pPr marL="0" indent="0" algn="just">
              <a:buNone/>
              <a:defRPr/>
            </a:pPr>
            <a:endParaRPr lang="el-GR" altLang="en-US" sz="1200" dirty="0" smtClean="0">
              <a:solidFill>
                <a:schemeClr val="tx1">
                  <a:lumMod val="75000"/>
                  <a:lumOff val="25000"/>
                </a:schemeClr>
              </a:solidFill>
              <a:latin typeface="Century Gothic" panose="020B0502020202020204" pitchFamily="34" charset="0"/>
            </a:endParaRPr>
          </a:p>
          <a:p>
            <a:pPr marL="0" indent="0" algn="ctr">
              <a:buNone/>
              <a:defRPr/>
            </a:pPr>
            <a:r>
              <a:rPr lang="el-GR" sz="3100" b="1" dirty="0" smtClean="0">
                <a:solidFill>
                  <a:srgbClr val="FF0000"/>
                </a:solidFill>
                <a:latin typeface="Century Gothic" panose="020B0502020202020204" pitchFamily="34" charset="0"/>
                <a:ea typeface="+mj-ea"/>
                <a:cs typeface="+mj-cs"/>
              </a:rPr>
              <a:t>Ειδικές Δαπάνες </a:t>
            </a:r>
            <a:r>
              <a:rPr lang="en-GB" sz="3100" b="1" dirty="0" smtClean="0">
                <a:solidFill>
                  <a:srgbClr val="FF0000"/>
                </a:solidFill>
                <a:latin typeface="Century Gothic" panose="020B0502020202020204" pitchFamily="34" charset="0"/>
                <a:ea typeface="+mj-ea"/>
                <a:cs typeface="+mj-cs"/>
              </a:rPr>
              <a:t>/</a:t>
            </a:r>
            <a:r>
              <a:rPr lang="en-GB" sz="3100" b="1" dirty="0" smtClean="0">
                <a:solidFill>
                  <a:srgbClr val="FF0000"/>
                </a:solidFill>
                <a:latin typeface="Century Gothic" panose="020B0502020202020204" pitchFamily="34" charset="0"/>
                <a:ea typeface="+mj-ea"/>
                <a:cs typeface="+mj-cs"/>
              </a:rPr>
              <a:t>Exceptional Costs </a:t>
            </a:r>
            <a:endParaRPr lang="el-GR" sz="3100" b="1" dirty="0" smtClean="0">
              <a:solidFill>
                <a:srgbClr val="FF0000"/>
              </a:solidFill>
              <a:latin typeface="Century Gothic" panose="020B0502020202020204" pitchFamily="34" charset="0"/>
              <a:ea typeface="+mj-ea"/>
              <a:cs typeface="+mj-cs"/>
            </a:endParaRPr>
          </a:p>
          <a:p>
            <a:pPr marL="0" indent="0" algn="ctr">
              <a:buNone/>
              <a:defRPr/>
            </a:pPr>
            <a:endParaRPr lang="el-GR" sz="3100" b="1" dirty="0" smtClean="0">
              <a:solidFill>
                <a:srgbClr val="FF0000"/>
              </a:solidFill>
              <a:latin typeface="Century Gothic" panose="020B0502020202020204" pitchFamily="34" charset="0"/>
              <a:ea typeface="+mj-ea"/>
              <a:cs typeface="+mj-cs"/>
            </a:endParaRPr>
          </a:p>
          <a:p>
            <a:pPr marL="0" indent="0" algn="ctr">
              <a:buNone/>
              <a:defRPr/>
            </a:pPr>
            <a:r>
              <a:rPr lang="el-GR" sz="2000" dirty="0" smtClean="0">
                <a:latin typeface="Century Gothic" panose="020B0502020202020204" pitchFamily="34" charset="0"/>
              </a:rPr>
              <a:t>Χρηματοδοτική </a:t>
            </a:r>
            <a:r>
              <a:rPr lang="el-GR" sz="2000" dirty="0">
                <a:latin typeface="Century Gothic" panose="020B0502020202020204" pitchFamily="34" charset="0"/>
              </a:rPr>
              <a:t>ενίσχυση </a:t>
            </a:r>
            <a:r>
              <a:rPr lang="el-GR" sz="2000" dirty="0" smtClean="0">
                <a:latin typeface="Century Gothic" panose="020B0502020202020204" pitchFamily="34" charset="0"/>
              </a:rPr>
              <a:t>μέχρι και το 80% των συνολικών δαπανών για κάθε κατηγορία</a:t>
            </a:r>
            <a:r>
              <a:rPr lang="en-GB" sz="2000" dirty="0" smtClean="0">
                <a:latin typeface="Century Gothic" panose="020B0502020202020204" pitchFamily="34" charset="0"/>
              </a:rPr>
              <a:t>:</a:t>
            </a:r>
            <a:endParaRPr lang="el-GR" sz="2000" dirty="0" smtClean="0">
              <a:latin typeface="Century Gothic" panose="020B0502020202020204" pitchFamily="34" charset="0"/>
            </a:endParaRPr>
          </a:p>
          <a:p>
            <a:pPr algn="just">
              <a:defRPr/>
            </a:pPr>
            <a:r>
              <a:rPr lang="el-GR" sz="2000" b="1" dirty="0" smtClean="0">
                <a:latin typeface="Century Gothic" panose="020B0502020202020204" pitchFamily="34" charset="0"/>
              </a:rPr>
              <a:t>Έκτακτες ταξιδιωτικές δαπάνες</a:t>
            </a:r>
            <a:r>
              <a:rPr lang="el-GR" sz="2000" dirty="0" smtClean="0">
                <a:latin typeface="Century Gothic" panose="020B0502020202020204" pitchFamily="34" charset="0"/>
              </a:rPr>
              <a:t> των συμμετεχόντων, εάν </a:t>
            </a:r>
            <a:r>
              <a:rPr lang="el-GR" sz="2000" dirty="0">
                <a:latin typeface="Century Gothic" panose="020B0502020202020204" pitchFamily="34" charset="0"/>
              </a:rPr>
              <a:t>οι δικαιούχοι αποδείξουν ότι οι συνήθεις κανόνες χρηματοδότησης (με βάση το μοναδιαίο κόστος) δεν καλύπτουν το 70% τουλάχιστον των δαπανών μετακίνησης των </a:t>
            </a:r>
            <a:r>
              <a:rPr lang="el-GR" sz="2000" dirty="0" smtClean="0">
                <a:latin typeface="Century Gothic" panose="020B0502020202020204" pitchFamily="34" charset="0"/>
              </a:rPr>
              <a:t>συμμετεχόντων</a:t>
            </a:r>
          </a:p>
          <a:p>
            <a:pPr algn="just">
              <a:defRPr/>
            </a:pPr>
            <a:endParaRPr lang="el-GR" sz="1200" dirty="0" smtClean="0">
              <a:latin typeface="Century Gothic" panose="020B0502020202020204" pitchFamily="34" charset="0"/>
            </a:endParaRPr>
          </a:p>
          <a:p>
            <a:pPr algn="just">
              <a:defRPr/>
            </a:pPr>
            <a:r>
              <a:rPr lang="el-GR" sz="2000" b="1" dirty="0" smtClean="0">
                <a:latin typeface="Century Gothic" panose="020B0502020202020204" pitchFamily="34" charset="0"/>
              </a:rPr>
              <a:t>Έξοδα έκδοσης εγγυητικών επιταγών</a:t>
            </a:r>
          </a:p>
          <a:p>
            <a:pPr marL="0" indent="0" algn="just">
              <a:buNone/>
              <a:defRPr/>
            </a:pPr>
            <a:endParaRPr lang="el-GR" sz="1100" b="1" dirty="0" smtClean="0">
              <a:latin typeface="Century Gothic" panose="020B0502020202020204" pitchFamily="34" charset="0"/>
            </a:endParaRPr>
          </a:p>
          <a:p>
            <a:pPr marL="0" indent="0" algn="just">
              <a:buNone/>
              <a:defRPr/>
            </a:pPr>
            <a:r>
              <a:rPr lang="el-GR" altLang="en-US" sz="20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buFontTx/>
              <a:buNone/>
              <a:defRPr/>
            </a:pPr>
            <a:endParaRPr lang="el-GR" altLang="en-US" sz="1900" b="1" dirty="0" smtClean="0">
              <a:solidFill>
                <a:schemeClr val="tx1">
                  <a:lumMod val="75000"/>
                  <a:lumOff val="25000"/>
                </a:schemeClr>
              </a:solidFill>
            </a:endParaRPr>
          </a:p>
        </p:txBody>
      </p:sp>
    </p:spTree>
    <p:extLst>
      <p:ext uri="{BB962C8B-B14F-4D97-AF65-F5344CB8AC3E}">
        <p14:creationId xmlns:p14="http://schemas.microsoft.com/office/powerpoint/2010/main" val="87347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831430"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κινητικοτήτων </a:t>
            </a:r>
            <a:r>
              <a:rPr spc="-10" dirty="0" smtClean="0">
                <a:solidFill>
                  <a:srgbClr val="7FCDAF"/>
                </a:solidFill>
              </a:rPr>
              <a:t>ΚΑ1</a:t>
            </a:r>
            <a:r>
              <a:rPr lang="en-GB" spc="-10" dirty="0" smtClean="0">
                <a:solidFill>
                  <a:srgbClr val="7FCDAF"/>
                </a:solidFill>
              </a:rPr>
              <a:t>31</a:t>
            </a:r>
            <a:r>
              <a:rPr lang="el-GR" spc="-10" dirty="0" smtClean="0">
                <a:solidFill>
                  <a:srgbClr val="7FCDAF"/>
                </a:solidFill>
              </a:rPr>
              <a:t> </a:t>
            </a:r>
            <a:r>
              <a:rPr lang="en-GB" spc="-10" dirty="0" smtClean="0">
                <a:solidFill>
                  <a:srgbClr val="7FCDAF"/>
                </a:solidFill>
              </a:rPr>
              <a:t>SMS/SMP</a:t>
            </a:r>
            <a:endParaRPr spc="-10" dirty="0">
              <a:solidFill>
                <a:srgbClr val="7FCDAF"/>
              </a:solidFill>
            </a:endParaRPr>
          </a:p>
        </p:txBody>
      </p:sp>
      <p:sp>
        <p:nvSpPr>
          <p:cNvPr id="3" name="object 3"/>
          <p:cNvSpPr txBox="1"/>
          <p:nvPr/>
        </p:nvSpPr>
        <p:spPr>
          <a:xfrm>
            <a:off x="474370" y="867954"/>
            <a:ext cx="8519795" cy="5750292"/>
          </a:xfrm>
          <a:prstGeom prst="rect">
            <a:avLst/>
          </a:prstGeom>
        </p:spPr>
        <p:txBody>
          <a:bodyPr vert="horz" wrap="square" lIns="0" tIns="142240" rIns="0" bIns="0" rtlCol="0">
            <a:spAutoFit/>
          </a:bodyPr>
          <a:lstStyle/>
          <a:p>
            <a:pPr marL="12700">
              <a:lnSpc>
                <a:spcPct val="100000"/>
              </a:lnSpc>
              <a:spcBef>
                <a:spcPts val="1120"/>
              </a:spcBef>
            </a:pPr>
            <a:r>
              <a:rPr sz="1700" b="1" spc="-5" dirty="0" err="1" smtClean="0">
                <a:solidFill>
                  <a:srgbClr val="404040"/>
                </a:solidFill>
                <a:latin typeface="Century Gothic"/>
                <a:cs typeface="Century Gothic"/>
              </a:rPr>
              <a:t>Φοιτητές</a:t>
            </a:r>
            <a:r>
              <a:rPr lang="el-GR" sz="1700" b="1" spc="-5" dirty="0" smtClean="0">
                <a:solidFill>
                  <a:srgbClr val="404040"/>
                </a:solidFill>
                <a:latin typeface="Century Gothic"/>
                <a:cs typeface="Century Gothic"/>
              </a:rPr>
              <a:t>/</a:t>
            </a:r>
            <a:r>
              <a:rPr lang="el-GR" sz="1700" b="1" spc="-5" dirty="0" err="1" smtClean="0">
                <a:solidFill>
                  <a:srgbClr val="404040"/>
                </a:solidFill>
                <a:latin typeface="Century Gothic"/>
                <a:cs typeface="Century Gothic"/>
              </a:rPr>
              <a:t>τριες</a:t>
            </a:r>
            <a:r>
              <a:rPr lang="el-GR" sz="1700" b="1" spc="-5" dirty="0" smtClean="0">
                <a:solidFill>
                  <a:srgbClr val="404040"/>
                </a:solidFill>
                <a:latin typeface="Century Gothic"/>
                <a:cs typeface="Century Gothic"/>
              </a:rPr>
              <a:t> </a:t>
            </a:r>
            <a:r>
              <a:rPr sz="1700" b="1" spc="-5" dirty="0" smtClean="0">
                <a:solidFill>
                  <a:srgbClr val="404040"/>
                </a:solidFill>
                <a:latin typeface="Century Gothic"/>
                <a:cs typeface="Century Gothic"/>
              </a:rPr>
              <a:t>/</a:t>
            </a:r>
            <a:r>
              <a:rPr sz="1700" b="1" spc="-5" dirty="0" err="1" smtClean="0">
                <a:solidFill>
                  <a:srgbClr val="404040"/>
                </a:solidFill>
                <a:latin typeface="Century Gothic"/>
                <a:cs typeface="Century Gothic"/>
              </a:rPr>
              <a:t>Νέοι</a:t>
            </a:r>
            <a:r>
              <a:rPr sz="1700" b="1" spc="40" dirty="0" smtClean="0">
                <a:solidFill>
                  <a:srgbClr val="404040"/>
                </a:solidFill>
                <a:latin typeface="Century Gothic"/>
                <a:cs typeface="Century Gothic"/>
              </a:rPr>
              <a:t> </a:t>
            </a:r>
            <a:r>
              <a:rPr sz="1700" b="1" dirty="0" smtClean="0">
                <a:solidFill>
                  <a:srgbClr val="404040"/>
                </a:solidFill>
                <a:latin typeface="Century Gothic"/>
                <a:cs typeface="Century Gothic"/>
              </a:rPr>
              <a:t>Απ</a:t>
            </a:r>
            <a:r>
              <a:rPr sz="1700" b="1" dirty="0" err="1" smtClean="0">
                <a:solidFill>
                  <a:srgbClr val="404040"/>
                </a:solidFill>
                <a:latin typeface="Century Gothic"/>
                <a:cs typeface="Century Gothic"/>
              </a:rPr>
              <a:t>όφοιτοι</a:t>
            </a:r>
            <a:r>
              <a:rPr lang="el-GR" sz="1700" b="1" dirty="0" smtClean="0">
                <a:solidFill>
                  <a:srgbClr val="404040"/>
                </a:solidFill>
                <a:latin typeface="Century Gothic"/>
                <a:cs typeface="Century Gothic"/>
              </a:rPr>
              <a:t>/τες όλων των κύκλων </a:t>
            </a:r>
            <a:endParaRPr sz="1700" dirty="0">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smtClean="0">
                <a:solidFill>
                  <a:srgbClr val="404040"/>
                </a:solidFill>
                <a:latin typeface="Century Gothic"/>
                <a:cs typeface="Century Gothic"/>
              </a:rPr>
              <a:t>Κινητικότητ</a:t>
            </a:r>
            <a:r>
              <a:rPr sz="1700" b="1" dirty="0" smtClean="0">
                <a:solidFill>
                  <a:srgbClr val="404040"/>
                </a:solidFill>
                <a:latin typeface="Century Gothic"/>
                <a:cs typeface="Century Gothic"/>
              </a:rPr>
              <a:t>α </a:t>
            </a:r>
            <a:r>
              <a:rPr sz="1700" b="1" dirty="0">
                <a:solidFill>
                  <a:srgbClr val="404040"/>
                </a:solidFill>
                <a:latin typeface="Century Gothic"/>
                <a:cs typeface="Century Gothic"/>
              </a:rPr>
              <a:t>για Σπουδές </a:t>
            </a:r>
            <a:r>
              <a:rPr lang="el-GR" sz="1700" dirty="0" smtClean="0">
                <a:solidFill>
                  <a:srgbClr val="404040"/>
                </a:solidFill>
                <a:latin typeface="Century Gothic"/>
                <a:cs typeface="Century Gothic"/>
              </a:rPr>
              <a:t>– *</a:t>
            </a:r>
            <a:r>
              <a:rPr lang="el-GR" sz="1700" dirty="0" smtClean="0">
                <a:solidFill>
                  <a:schemeClr val="accent5">
                    <a:lumMod val="75000"/>
                  </a:schemeClr>
                </a:solidFill>
                <a:latin typeface="Century Gothic"/>
                <a:cs typeface="Century Gothic"/>
              </a:rPr>
              <a:t>διάρκεια 2-12 μήνες ή 5-30 ημέρες αν εμπίπτει στην κατηγορία Λιγότερες Ευκαιρίες</a:t>
            </a:r>
            <a:r>
              <a:rPr lang="en-GB" sz="1700" dirty="0" smtClean="0">
                <a:solidFill>
                  <a:schemeClr val="accent5">
                    <a:lumMod val="75000"/>
                  </a:schemeClr>
                </a:solidFill>
                <a:latin typeface="Century Gothic"/>
                <a:cs typeface="Century Gothic"/>
              </a:rPr>
              <a:t>/Fewer 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smtClean="0">
                <a:solidFill>
                  <a:srgbClr val="404040"/>
                </a:solidFill>
                <a:latin typeface="Century Gothic"/>
                <a:cs typeface="Century Gothic"/>
              </a:rPr>
              <a:t>προς όλες τις χώρες προγράμματος και χώρες εταίρους </a:t>
            </a:r>
            <a:r>
              <a:rPr lang="en-GB" sz="1700" dirty="0" smtClean="0">
                <a:solidFill>
                  <a:srgbClr val="404040"/>
                </a:solidFill>
                <a:latin typeface="Century Gothic"/>
                <a:cs typeface="Century Gothic"/>
              </a:rPr>
              <a:t>regions 1-14</a:t>
            </a:r>
            <a:r>
              <a:rPr lang="el-GR" sz="1700" dirty="0" smtClean="0">
                <a:solidFill>
                  <a:srgbClr val="404040"/>
                </a:solidFill>
                <a:latin typeface="Century Gothic"/>
                <a:cs typeface="Century Gothic"/>
              </a:rPr>
              <a:t>, συμμετέχουν όλοι οι κύκλοι </a:t>
            </a:r>
            <a:endParaRPr lang="el-GR" sz="1700" dirty="0" smtClean="0">
              <a:solidFill>
                <a:schemeClr val="accent5">
                  <a:lumMod val="75000"/>
                </a:schemeClr>
              </a:solidFill>
              <a:latin typeface="Century Gothic"/>
              <a:cs typeface="Century Gothic"/>
            </a:endParaRPr>
          </a:p>
          <a:p>
            <a:pPr marL="355600" indent="-342900">
              <a:lnSpc>
                <a:spcPct val="100000"/>
              </a:lnSpc>
              <a:spcBef>
                <a:spcPts val="1020"/>
              </a:spcBef>
              <a:buAutoNum type="arabicPeriod"/>
              <a:tabLst>
                <a:tab pos="469265" algn="l"/>
                <a:tab pos="469900" algn="l"/>
              </a:tabLst>
            </a:pPr>
            <a:r>
              <a:rPr sz="1700" b="1" dirty="0" err="1" smtClean="0">
                <a:solidFill>
                  <a:srgbClr val="404040"/>
                </a:solidFill>
                <a:latin typeface="Century Gothic"/>
                <a:cs typeface="Century Gothic"/>
              </a:rPr>
              <a:t>Κινητικότητ</a:t>
            </a:r>
            <a:r>
              <a:rPr sz="1700" b="1" dirty="0" smtClean="0">
                <a:solidFill>
                  <a:srgbClr val="404040"/>
                </a:solidFill>
                <a:latin typeface="Century Gothic"/>
                <a:cs typeface="Century Gothic"/>
              </a:rPr>
              <a:t>α για Πρακτική Άσκηση </a:t>
            </a:r>
            <a:r>
              <a:rPr lang="el-GR" sz="1700" dirty="0" smtClean="0">
                <a:solidFill>
                  <a:srgbClr val="404040"/>
                </a:solidFill>
                <a:latin typeface="Century Gothic"/>
                <a:cs typeface="Century Gothic"/>
              </a:rPr>
              <a:t>*</a:t>
            </a:r>
            <a:r>
              <a:rPr lang="el-GR" sz="1700" dirty="0" smtClean="0">
                <a:solidFill>
                  <a:schemeClr val="accent5">
                    <a:lumMod val="75000"/>
                  </a:schemeClr>
                </a:solidFill>
                <a:latin typeface="Century Gothic"/>
                <a:cs typeface="Century Gothic"/>
              </a:rPr>
              <a:t>διάρκεια 2-12 μήνες ή 5-30 ημέρες αν εμπίπτει στην </a:t>
            </a:r>
            <a:r>
              <a:rPr lang="el-GR" sz="1700" dirty="0">
                <a:solidFill>
                  <a:schemeClr val="accent5">
                    <a:lumMod val="75000"/>
                  </a:schemeClr>
                </a:solidFill>
                <a:latin typeface="Century Gothic"/>
                <a:cs typeface="Century Gothic"/>
              </a:rPr>
              <a:t>κατηγορία Λιγότερες </a:t>
            </a:r>
            <a:r>
              <a:rPr lang="el-GR" sz="1700" dirty="0" smtClean="0">
                <a:solidFill>
                  <a:schemeClr val="accent5">
                    <a:lumMod val="75000"/>
                  </a:schemeClr>
                </a:solidFill>
                <a:latin typeface="Century Gothic"/>
                <a:cs typeface="Century Gothic"/>
              </a:rPr>
              <a:t>Ευκαιρίες</a:t>
            </a:r>
            <a:r>
              <a:rPr lang="en-GB" sz="1700" dirty="0" smtClean="0">
                <a:solidFill>
                  <a:schemeClr val="accent5">
                    <a:lumMod val="75000"/>
                  </a:schemeClr>
                </a:solidFill>
                <a:latin typeface="Century Gothic"/>
                <a:cs typeface="Century Gothic"/>
              </a:rPr>
              <a:t>/Fewer </a:t>
            </a:r>
            <a:r>
              <a:rPr lang="en-GB" sz="1700" dirty="0">
                <a:solidFill>
                  <a:schemeClr val="accent5">
                    <a:lumMod val="75000"/>
                  </a:schemeClr>
                </a:solidFill>
                <a:latin typeface="Century Gothic"/>
                <a:cs typeface="Century Gothic"/>
              </a:rPr>
              <a:t>Opportunities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smtClean="0">
                <a:latin typeface="Century Gothic"/>
                <a:cs typeface="Century Gothic"/>
              </a:rPr>
              <a:t>προς όλες τις χώρες προγράμματος και χώρες εταίρους </a:t>
            </a:r>
            <a:r>
              <a:rPr lang="el-GR" sz="1700" dirty="0" err="1" smtClean="0">
                <a:latin typeface="Century Gothic"/>
                <a:cs typeface="Century Gothic"/>
              </a:rPr>
              <a:t>regions</a:t>
            </a:r>
            <a:r>
              <a:rPr lang="el-GR" sz="1700" dirty="0" smtClean="0">
                <a:latin typeface="Century Gothic"/>
                <a:cs typeface="Century Gothic"/>
              </a:rPr>
              <a:t> 1-14,</a:t>
            </a:r>
            <a:r>
              <a:rPr lang="el-GR" sz="1700" dirty="0" smtClean="0">
                <a:solidFill>
                  <a:srgbClr val="404040"/>
                </a:solidFill>
                <a:latin typeface="Century Gothic"/>
                <a:cs typeface="Century Gothic"/>
              </a:rPr>
              <a:t> συμμετέχουν όλοι οι κύκλοι</a:t>
            </a:r>
            <a:r>
              <a:rPr lang="el-GR" sz="1700" dirty="0" smtClean="0">
                <a:latin typeface="Century Gothic"/>
                <a:cs typeface="Century Gothic"/>
              </a:rPr>
              <a:t> </a:t>
            </a:r>
          </a:p>
          <a:p>
            <a:pPr marL="355600" indent="-342900">
              <a:lnSpc>
                <a:spcPct val="100000"/>
              </a:lnSpc>
              <a:spcBef>
                <a:spcPts val="1020"/>
              </a:spcBef>
              <a:buAutoNum type="arabicPeriod" startAt="3"/>
              <a:tabLst>
                <a:tab pos="469265" algn="l"/>
                <a:tab pos="469900" algn="l"/>
              </a:tabLst>
            </a:pPr>
            <a:r>
              <a:rPr lang="el-GR" sz="1700" b="1" dirty="0" smtClean="0">
                <a:solidFill>
                  <a:srgbClr val="404040"/>
                </a:solidFill>
                <a:latin typeface="Century Gothic"/>
                <a:cs typeface="Century Gothic"/>
              </a:rPr>
              <a:t>Συμμετοχή </a:t>
            </a:r>
            <a:r>
              <a:rPr lang="el-GR" sz="1700" b="1" dirty="0">
                <a:solidFill>
                  <a:srgbClr val="404040"/>
                </a:solidFill>
                <a:latin typeface="Century Gothic"/>
                <a:cs typeface="Century Gothic"/>
              </a:rPr>
              <a:t>σε </a:t>
            </a:r>
            <a:r>
              <a:rPr lang="el-GR" sz="1700" b="1" dirty="0" smtClean="0">
                <a:solidFill>
                  <a:srgbClr val="404040"/>
                </a:solidFill>
                <a:latin typeface="Century Gothic"/>
                <a:cs typeface="Century Gothic"/>
              </a:rPr>
              <a:t>ΒΙΡς</a:t>
            </a:r>
            <a:r>
              <a:rPr lang="en-GB" sz="1700" b="1" dirty="0" smtClean="0">
                <a:solidFill>
                  <a:srgbClr val="404040"/>
                </a:solidFill>
                <a:latin typeface="Century Gothic"/>
                <a:cs typeface="Century Gothic"/>
              </a:rPr>
              <a:t> </a:t>
            </a:r>
            <a:r>
              <a:rPr lang="el-GR" sz="1700" dirty="0" smtClean="0">
                <a:solidFill>
                  <a:srgbClr val="404040"/>
                </a:solidFill>
                <a:latin typeface="Century Gothic"/>
                <a:cs typeface="Century Gothic"/>
              </a:rPr>
              <a:t>-</a:t>
            </a:r>
            <a:r>
              <a:rPr lang="en-GB" sz="1700" dirty="0" smtClean="0">
                <a:solidFill>
                  <a:srgbClr val="404040"/>
                </a:solidFill>
                <a:latin typeface="Century Gothic"/>
                <a:cs typeface="Century Gothic"/>
              </a:rPr>
              <a:t>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a:t>
            </a:r>
            <a:r>
              <a:rPr lang="el-GR" sz="1700" dirty="0">
                <a:solidFill>
                  <a:srgbClr val="404040"/>
                </a:solidFill>
                <a:latin typeface="Times New Roman" panose="02020603050405020304" pitchFamily="18" charset="0"/>
                <a:cs typeface="Times New Roman" panose="02020603050405020304" pitchFamily="18" charset="0"/>
              </a:rPr>
              <a:t>→ </a:t>
            </a:r>
            <a:r>
              <a:rPr lang="el-GR" sz="1700" dirty="0" smtClean="0">
                <a:solidFill>
                  <a:srgbClr val="404040"/>
                </a:solidFill>
                <a:latin typeface="Century Gothic"/>
                <a:cs typeface="Century Gothic"/>
              </a:rPr>
              <a:t>η μετακίνηση/φιλοξενία πραγματοποιείται μόνο σε </a:t>
            </a:r>
            <a:r>
              <a:rPr lang="el-GR" sz="1700" dirty="0" err="1" smtClean="0">
                <a:solidFill>
                  <a:srgbClr val="404040"/>
                </a:solidFill>
                <a:latin typeface="Century Gothic"/>
                <a:cs typeface="Century Gothic"/>
              </a:rPr>
              <a:t>χώρ</a:t>
            </a:r>
            <a:r>
              <a:rPr lang="en-GB" sz="1700" dirty="0" smtClean="0">
                <a:solidFill>
                  <a:srgbClr val="404040"/>
                </a:solidFill>
                <a:latin typeface="Century Gothic"/>
                <a:cs typeface="Century Gothic"/>
              </a:rPr>
              <a:t>a</a:t>
            </a:r>
            <a:r>
              <a:rPr lang="el-GR" sz="1700" dirty="0" smtClean="0">
                <a:solidFill>
                  <a:srgbClr val="404040"/>
                </a:solidFill>
                <a:latin typeface="Century Gothic"/>
                <a:cs typeface="Century Gothic"/>
              </a:rPr>
              <a:t> προγράμματος, συμμετέχουν </a:t>
            </a:r>
            <a:r>
              <a:rPr lang="el-GR" sz="1700" dirty="0">
                <a:solidFill>
                  <a:srgbClr val="404040"/>
                </a:solidFill>
                <a:latin typeface="Century Gothic"/>
                <a:cs typeface="Century Gothic"/>
              </a:rPr>
              <a:t>όλοι οι </a:t>
            </a:r>
            <a:r>
              <a:rPr lang="el-GR" sz="1700" dirty="0" smtClean="0">
                <a:solidFill>
                  <a:srgbClr val="404040"/>
                </a:solidFill>
                <a:latin typeface="Century Gothic"/>
                <a:cs typeface="Century Gothic"/>
              </a:rPr>
              <a:t>κύκλοι.</a:t>
            </a:r>
            <a:endParaRPr lang="el-GR" sz="1700" dirty="0" smtClean="0">
              <a:solidFill>
                <a:schemeClr val="accent5">
                  <a:lumMod val="75000"/>
                </a:schemeClr>
              </a:solidFill>
              <a:latin typeface="Century Gothic"/>
              <a:cs typeface="Century Gothic"/>
            </a:endParaRPr>
          </a:p>
          <a:p>
            <a:pPr marL="355600" indent="-342900">
              <a:lnSpc>
                <a:spcPct val="100000"/>
              </a:lnSpc>
              <a:spcBef>
                <a:spcPts val="1020"/>
              </a:spcBef>
              <a:buAutoNum type="arabicPeriod" startAt="3"/>
              <a:tabLst>
                <a:tab pos="469265" algn="l"/>
                <a:tab pos="469900" algn="l"/>
              </a:tabLst>
            </a:pPr>
            <a:r>
              <a:rPr lang="en-GB" sz="1700" b="1" dirty="0" smtClean="0">
                <a:latin typeface="Century Gothic"/>
                <a:cs typeface="Century Gothic"/>
              </a:rPr>
              <a:t>Doctoral Mobility </a:t>
            </a:r>
            <a:r>
              <a:rPr lang="el-GR" sz="1700" dirty="0">
                <a:solidFill>
                  <a:srgbClr val="404040"/>
                </a:solidFill>
                <a:latin typeface="Century Gothic"/>
                <a:cs typeface="Century Gothic"/>
              </a:rPr>
              <a:t>* </a:t>
            </a:r>
            <a:r>
              <a:rPr lang="el-GR" sz="1700" dirty="0">
                <a:solidFill>
                  <a:schemeClr val="accent5">
                    <a:lumMod val="75000"/>
                  </a:schemeClr>
                </a:solidFill>
                <a:latin typeface="Century Gothic"/>
                <a:cs typeface="Century Gothic"/>
              </a:rPr>
              <a:t>διάρκεια 5-30 ημέρες </a:t>
            </a:r>
            <a:r>
              <a:rPr lang="el-GR" sz="1700" dirty="0" smtClean="0">
                <a:solidFill>
                  <a:schemeClr val="accent5">
                    <a:lumMod val="75000"/>
                  </a:schemeClr>
                </a:solidFill>
                <a:latin typeface="Century Gothic"/>
                <a:cs typeface="Century Gothic"/>
              </a:rPr>
              <a:t>ή </a:t>
            </a:r>
            <a:r>
              <a:rPr lang="el-GR" sz="1700" dirty="0">
                <a:solidFill>
                  <a:schemeClr val="accent5">
                    <a:lumMod val="75000"/>
                  </a:schemeClr>
                </a:solidFill>
                <a:latin typeface="Century Gothic"/>
                <a:cs typeface="Century Gothic"/>
              </a:rPr>
              <a:t>2-12 μήνες </a:t>
            </a:r>
            <a:r>
              <a:rPr lang="el-GR" sz="1700" dirty="0" smtClean="0">
                <a:solidFill>
                  <a:schemeClr val="accent5">
                    <a:lumMod val="75000"/>
                  </a:schemeClr>
                </a:solidFill>
                <a:latin typeface="Century Gothic"/>
                <a:cs typeface="Century Gothic"/>
              </a:rPr>
              <a:t>- </a:t>
            </a:r>
            <a:r>
              <a:rPr lang="el-GR" sz="1700" dirty="0" smtClean="0">
                <a:solidFill>
                  <a:srgbClr val="404040"/>
                </a:solidFill>
                <a:latin typeface="Century Gothic"/>
                <a:cs typeface="Century Gothic"/>
              </a:rPr>
              <a:t>Δεν </a:t>
            </a:r>
            <a:r>
              <a:rPr lang="el-GR" sz="1700" dirty="0">
                <a:solidFill>
                  <a:srgbClr val="404040"/>
                </a:solidFill>
                <a:latin typeface="Century Gothic"/>
                <a:cs typeface="Century Gothic"/>
              </a:rPr>
              <a:t>είναι </a:t>
            </a:r>
            <a:r>
              <a:rPr lang="el-GR" sz="1700" dirty="0" smtClean="0">
                <a:solidFill>
                  <a:srgbClr val="404040"/>
                </a:solidFill>
                <a:latin typeface="Century Gothic"/>
                <a:cs typeface="Century Gothic"/>
              </a:rPr>
              <a:t>υποχρεωτικό </a:t>
            </a:r>
            <a:r>
              <a:rPr lang="el-GR" sz="1700" dirty="0">
                <a:solidFill>
                  <a:srgbClr val="404040"/>
                </a:solidFill>
                <a:latin typeface="Century Gothic"/>
                <a:cs typeface="Century Gothic"/>
              </a:rPr>
              <a:t>το </a:t>
            </a:r>
            <a:r>
              <a:rPr lang="el-GR" sz="1700" dirty="0" smtClean="0">
                <a:solidFill>
                  <a:srgbClr val="404040"/>
                </a:solidFill>
                <a:latin typeface="Century Gothic"/>
                <a:cs typeface="Century Gothic"/>
              </a:rPr>
              <a:t>διαδικτυακό </a:t>
            </a:r>
            <a:r>
              <a:rPr lang="el-GR" sz="1700" dirty="0">
                <a:solidFill>
                  <a:srgbClr val="404040"/>
                </a:solidFill>
                <a:latin typeface="Century Gothic"/>
                <a:cs typeface="Century Gothic"/>
              </a:rPr>
              <a:t>κομμάτι </a:t>
            </a:r>
            <a:r>
              <a:rPr lang="el-GR" sz="1700" dirty="0" smtClean="0">
                <a:solidFill>
                  <a:srgbClr val="404040"/>
                </a:solidFill>
                <a:latin typeface="Century Gothic"/>
                <a:cs typeface="Century Gothic"/>
              </a:rPr>
              <a:t>στη σύντομης διάρκειας κινητικότητα</a:t>
            </a:r>
            <a:r>
              <a:rPr lang="en-GB" sz="1700" dirty="0" smtClean="0">
                <a:solidFill>
                  <a:srgbClr val="404040"/>
                </a:solidFill>
                <a:latin typeface="Century Gothic"/>
                <a:cs typeface="Century Gothic"/>
              </a:rPr>
              <a:t>.</a:t>
            </a:r>
          </a:p>
          <a:p>
            <a:pPr marL="298450" indent="-285750">
              <a:lnSpc>
                <a:spcPct val="100000"/>
              </a:lnSpc>
              <a:spcBef>
                <a:spcPts val="1020"/>
              </a:spcBef>
              <a:buFont typeface="Wingdings" panose="05000000000000000000" pitchFamily="2" charset="2"/>
              <a:buChar char="ü"/>
              <a:tabLst>
                <a:tab pos="469265" algn="l"/>
                <a:tab pos="469900" algn="l"/>
              </a:tabLst>
            </a:pPr>
            <a:r>
              <a:rPr lang="el-GR" sz="1700" i="1" dirty="0" smtClean="0">
                <a:solidFill>
                  <a:srgbClr val="404040"/>
                </a:solidFill>
                <a:latin typeface="Century Gothic"/>
                <a:cs typeface="Century Gothic"/>
              </a:rPr>
              <a:t>Οι σύντομης διάρκειας μετακινήσεις</a:t>
            </a:r>
            <a:r>
              <a:rPr lang="el-GR" sz="1700" dirty="0">
                <a:solidFill>
                  <a:schemeClr val="accent5">
                    <a:lumMod val="75000"/>
                  </a:schemeClr>
                </a:solidFill>
                <a:latin typeface="Century Gothic"/>
                <a:cs typeface="Century Gothic"/>
              </a:rPr>
              <a:t> 5-30 </a:t>
            </a:r>
            <a:r>
              <a:rPr lang="el-GR" sz="1700" dirty="0" smtClean="0">
                <a:solidFill>
                  <a:schemeClr val="accent5">
                    <a:lumMod val="75000"/>
                  </a:schemeClr>
                </a:solidFill>
                <a:latin typeface="Century Gothic"/>
                <a:cs typeface="Century Gothic"/>
              </a:rPr>
              <a:t>ημέρες </a:t>
            </a:r>
            <a:r>
              <a:rPr lang="el-GR" sz="1700" i="1" dirty="0" smtClean="0">
                <a:solidFill>
                  <a:srgbClr val="404040"/>
                </a:solidFill>
                <a:latin typeface="Century Gothic"/>
                <a:cs typeface="Century Gothic"/>
              </a:rPr>
              <a:t> </a:t>
            </a:r>
            <a:r>
              <a:rPr lang="el-GR" sz="1700" b="1" i="1" dirty="0" smtClean="0">
                <a:latin typeface="Century Gothic"/>
                <a:cs typeface="Century Gothic"/>
              </a:rPr>
              <a:t>θα </a:t>
            </a:r>
            <a:r>
              <a:rPr lang="el-GR" sz="1700" b="1" i="1" u="sng" dirty="0" smtClean="0">
                <a:solidFill>
                  <a:srgbClr val="FF0000"/>
                </a:solidFill>
                <a:latin typeface="Century Gothic"/>
                <a:cs typeface="Century Gothic"/>
              </a:rPr>
              <a:t>πρέπει</a:t>
            </a:r>
            <a:r>
              <a:rPr lang="el-GR" sz="1700" b="1" i="1" dirty="0" smtClean="0">
                <a:solidFill>
                  <a:srgbClr val="FF0000"/>
                </a:solidFill>
                <a:latin typeface="Century Gothic"/>
                <a:cs typeface="Century Gothic"/>
              </a:rPr>
              <a:t> </a:t>
            </a:r>
            <a:r>
              <a:rPr lang="el-GR" sz="1700" b="1" i="1" dirty="0" smtClean="0">
                <a:solidFill>
                  <a:srgbClr val="404040"/>
                </a:solidFill>
                <a:latin typeface="Century Gothic"/>
                <a:cs typeface="Century Gothic"/>
              </a:rPr>
              <a:t>να συμπληρώνονται και από το διαδικτυακό κομμάτι </a:t>
            </a:r>
            <a:r>
              <a:rPr lang="el-GR" sz="1700" b="1" i="1" dirty="0" smtClean="0">
                <a:solidFill>
                  <a:schemeClr val="accent5">
                    <a:lumMod val="75000"/>
                  </a:schemeClr>
                </a:solidFill>
                <a:latin typeface="Century Gothic"/>
                <a:cs typeface="Century Gothic"/>
              </a:rPr>
              <a:t>(* εξαίρεση η </a:t>
            </a:r>
            <a:r>
              <a:rPr lang="el-GR" sz="1700" b="1" i="1" dirty="0" err="1" smtClean="0">
                <a:solidFill>
                  <a:schemeClr val="accent5">
                    <a:lumMod val="75000"/>
                  </a:schemeClr>
                </a:solidFill>
                <a:latin typeface="Century Gothic"/>
                <a:cs typeface="Century Gothic"/>
              </a:rPr>
              <a:t>Κιν.Διδακτ</a:t>
            </a:r>
            <a:r>
              <a:rPr lang="el-GR" sz="1700" b="1" i="1" dirty="0" smtClean="0">
                <a:solidFill>
                  <a:schemeClr val="accent5">
                    <a:lumMod val="75000"/>
                  </a:schemeClr>
                </a:solidFill>
                <a:latin typeface="Century Gothic"/>
                <a:cs typeface="Century Gothic"/>
              </a:rPr>
              <a:t>./</a:t>
            </a:r>
            <a:r>
              <a:rPr lang="en-GB" sz="1700" b="1" i="1" dirty="0" smtClean="0">
                <a:solidFill>
                  <a:schemeClr val="accent5">
                    <a:lumMod val="75000"/>
                  </a:schemeClr>
                </a:solidFill>
                <a:latin typeface="Century Gothic"/>
                <a:cs typeface="Century Gothic"/>
              </a:rPr>
              <a:t>Doctoral Mobility ).</a:t>
            </a:r>
            <a:endParaRPr lang="el-GR" sz="1700" b="1" i="1" dirty="0" smtClean="0">
              <a:solidFill>
                <a:schemeClr val="accent5">
                  <a:lumMod val="75000"/>
                </a:schemeClr>
              </a:solidFill>
              <a:latin typeface="Century Gothic"/>
              <a:cs typeface="Century Gothic"/>
            </a:endParaRPr>
          </a:p>
          <a:p>
            <a:pPr marL="298450" indent="-285750">
              <a:spcBef>
                <a:spcPts val="1020"/>
              </a:spcBef>
              <a:buFont typeface="Wingdings" panose="05000000000000000000" pitchFamily="2" charset="2"/>
              <a:buChar char="ü"/>
              <a:tabLst>
                <a:tab pos="469265" algn="l"/>
                <a:tab pos="469900" algn="l"/>
              </a:tabLst>
            </a:pPr>
            <a:r>
              <a:rPr lang="el-GR" sz="1700" i="1" dirty="0" smtClean="0">
                <a:solidFill>
                  <a:srgbClr val="404040"/>
                </a:solidFill>
                <a:latin typeface="Century Gothic"/>
                <a:cs typeface="Century Gothic"/>
              </a:rPr>
              <a:t>Για τις μακράς διάρκειας </a:t>
            </a:r>
            <a:r>
              <a:rPr lang="el-GR" sz="1700" i="1" dirty="0">
                <a:solidFill>
                  <a:srgbClr val="404040"/>
                </a:solidFill>
                <a:latin typeface="Century Gothic"/>
                <a:cs typeface="Century Gothic"/>
              </a:rPr>
              <a:t>μετακινήσεις </a:t>
            </a:r>
            <a:r>
              <a:rPr lang="el-GR" sz="1700" dirty="0">
                <a:solidFill>
                  <a:schemeClr val="accent5">
                    <a:lumMod val="75000"/>
                  </a:schemeClr>
                </a:solidFill>
                <a:latin typeface="Century Gothic"/>
                <a:cs typeface="Century Gothic"/>
              </a:rPr>
              <a:t>2-12 μήνες </a:t>
            </a:r>
            <a:r>
              <a:rPr lang="el-GR" sz="1700" i="1" dirty="0" smtClean="0">
                <a:solidFill>
                  <a:srgbClr val="404040"/>
                </a:solidFill>
                <a:latin typeface="Century Gothic"/>
                <a:cs typeface="Century Gothic"/>
              </a:rPr>
              <a:t>το διαδικτυακό κομμάτι είναι προαιρετικό.</a:t>
            </a:r>
          </a:p>
          <a:p>
            <a:pPr marL="12700">
              <a:spcBef>
                <a:spcPts val="1020"/>
              </a:spcBef>
              <a:tabLst>
                <a:tab pos="469265" algn="l"/>
                <a:tab pos="469900" algn="l"/>
              </a:tabLst>
            </a:pPr>
            <a:endParaRPr lang="el-GR" sz="1700" i="1" dirty="0" smtClean="0">
              <a:solidFill>
                <a:srgbClr val="404040"/>
              </a:solidFill>
              <a:latin typeface="Century Gothic"/>
              <a:cs typeface="Century Gothic"/>
            </a:endParaRPr>
          </a:p>
        </p:txBody>
      </p:sp>
    </p:spTree>
    <p:extLst>
      <p:ext uri="{BB962C8B-B14F-4D97-AF65-F5344CB8AC3E}">
        <p14:creationId xmlns:p14="http://schemas.microsoft.com/office/powerpoint/2010/main" val="1136211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936117"/>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smtClean="0">
                <a:solidFill>
                  <a:srgbClr val="FF0000"/>
                </a:solidFill>
              </a:rPr>
              <a:t>Special Needs </a:t>
            </a:r>
            <a:r>
              <a:rPr spc="-5" dirty="0" smtClean="0">
                <a:solidFill>
                  <a:srgbClr val="FF0000"/>
                </a:solidFill>
              </a:rPr>
              <a:t>(1/2</a:t>
            </a:r>
            <a:r>
              <a:rPr spc="-5" dirty="0">
                <a:solidFill>
                  <a:srgbClr val="FF0000"/>
                </a:solidFill>
              </a:rPr>
              <a:t>)</a:t>
            </a:r>
          </a:p>
        </p:txBody>
      </p:sp>
      <p:sp>
        <p:nvSpPr>
          <p:cNvPr id="3" name="object 3"/>
          <p:cNvSpPr txBox="1"/>
          <p:nvPr/>
        </p:nvSpPr>
        <p:spPr>
          <a:xfrm>
            <a:off x="3695827" y="1656080"/>
            <a:ext cx="5209540" cy="4424929"/>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b="1" dirty="0">
                <a:solidFill>
                  <a:srgbClr val="404040"/>
                </a:solidFill>
                <a:latin typeface="Century Gothic"/>
                <a:cs typeface="Century Gothic"/>
              </a:rPr>
              <a:t>Επιπρόσθετο </a:t>
            </a:r>
            <a:r>
              <a:rPr sz="2000" spc="-5" dirty="0">
                <a:solidFill>
                  <a:srgbClr val="404040"/>
                </a:solidFill>
                <a:latin typeface="Century Gothic"/>
                <a:cs typeface="Century Gothic"/>
              </a:rPr>
              <a:t>ποσό </a:t>
            </a:r>
            <a:r>
              <a:rPr sz="2000" spc="-10" dirty="0">
                <a:solidFill>
                  <a:srgbClr val="404040"/>
                </a:solidFill>
                <a:latin typeface="Century Gothic"/>
                <a:cs typeface="Century Gothic"/>
              </a:rPr>
              <a:t>(πέραν </a:t>
            </a:r>
            <a:r>
              <a:rPr sz="2000" dirty="0">
                <a:solidFill>
                  <a:srgbClr val="404040"/>
                </a:solidFill>
                <a:latin typeface="Century Gothic"/>
                <a:cs typeface="Century Gothic"/>
              </a:rPr>
              <a:t>των </a:t>
            </a:r>
            <a:r>
              <a:rPr sz="2000" spc="-5" dirty="0">
                <a:solidFill>
                  <a:srgbClr val="404040"/>
                </a:solidFill>
                <a:latin typeface="Century Gothic"/>
                <a:cs typeface="Century Gothic"/>
              </a:rPr>
              <a:t>εξόδων  </a:t>
            </a:r>
            <a:r>
              <a:rPr sz="2000" dirty="0">
                <a:solidFill>
                  <a:srgbClr val="404040"/>
                </a:solidFill>
                <a:latin typeface="Century Gothic"/>
                <a:cs typeface="Century Gothic"/>
              </a:rPr>
              <a:t>ταξιδίου &amp; </a:t>
            </a:r>
            <a:r>
              <a:rPr sz="2000" spc="-5" dirty="0">
                <a:solidFill>
                  <a:srgbClr val="404040"/>
                </a:solidFill>
                <a:latin typeface="Century Gothic"/>
                <a:cs typeface="Century Gothic"/>
              </a:rPr>
              <a:t>διαβίωσης) που αφορά </a:t>
            </a:r>
            <a:r>
              <a:rPr sz="2000" dirty="0">
                <a:solidFill>
                  <a:srgbClr val="404040"/>
                </a:solidFill>
                <a:latin typeface="Century Gothic"/>
                <a:cs typeface="Century Gothic"/>
              </a:rPr>
              <a:t>την  κινητικότητα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a:t>
            </a:r>
            <a:r>
              <a:rPr sz="2000" spc="-10" dirty="0">
                <a:solidFill>
                  <a:srgbClr val="404040"/>
                </a:solidFill>
                <a:latin typeface="Century Gothic"/>
                <a:cs typeface="Century Gothic"/>
              </a:rPr>
              <a:t>(ή/και </a:t>
            </a:r>
            <a:r>
              <a:rPr sz="2000" dirty="0">
                <a:solidFill>
                  <a:srgbClr val="404040"/>
                </a:solidFill>
                <a:latin typeface="Century Gothic"/>
                <a:cs typeface="Century Gothic"/>
              </a:rPr>
              <a:t>συνοδών </a:t>
            </a:r>
            <a:r>
              <a:rPr sz="2000" spc="-5" dirty="0">
                <a:solidFill>
                  <a:srgbClr val="404040"/>
                </a:solidFill>
                <a:latin typeface="Century Gothic"/>
                <a:cs typeface="Century Gothic"/>
              </a:rPr>
              <a:t>τους) που </a:t>
            </a:r>
            <a:r>
              <a:rPr sz="2000" dirty="0">
                <a:solidFill>
                  <a:srgbClr val="404040"/>
                </a:solidFill>
                <a:latin typeface="Century Gothic"/>
                <a:cs typeface="Century Gothic"/>
              </a:rPr>
              <a:t>διευκολύνει</a:t>
            </a:r>
            <a:r>
              <a:rPr sz="2000" spc="-70" dirty="0">
                <a:solidFill>
                  <a:srgbClr val="404040"/>
                </a:solidFill>
                <a:latin typeface="Century Gothic"/>
                <a:cs typeface="Century Gothic"/>
              </a:rPr>
              <a:t> </a:t>
            </a:r>
            <a:r>
              <a:rPr sz="2000" dirty="0">
                <a:solidFill>
                  <a:srgbClr val="404040"/>
                </a:solidFill>
                <a:latin typeface="Century Gothic"/>
                <a:cs typeface="Century Gothic"/>
              </a:rPr>
              <a:t>ή  καθιστά </a:t>
            </a:r>
            <a:r>
              <a:rPr sz="2000" spc="-5" dirty="0">
                <a:solidFill>
                  <a:srgbClr val="404040"/>
                </a:solidFill>
                <a:latin typeface="Century Gothic"/>
                <a:cs typeface="Century Gothic"/>
              </a:rPr>
              <a:t>δυνατή </a:t>
            </a:r>
            <a:r>
              <a:rPr sz="2000" dirty="0">
                <a:solidFill>
                  <a:srgbClr val="404040"/>
                </a:solidFill>
                <a:latin typeface="Century Gothic"/>
                <a:cs typeface="Century Gothic"/>
              </a:rPr>
              <a:t>τη συμμετοχή </a:t>
            </a:r>
            <a:r>
              <a:rPr sz="2000" spc="-5" dirty="0">
                <a:solidFill>
                  <a:srgbClr val="404040"/>
                </a:solidFill>
                <a:latin typeface="Century Gothic"/>
                <a:cs typeface="Century Gothic"/>
              </a:rPr>
              <a:t>τους </a:t>
            </a:r>
            <a:r>
              <a:rPr sz="2000" dirty="0">
                <a:solidFill>
                  <a:srgbClr val="404040"/>
                </a:solidFill>
                <a:latin typeface="Century Gothic"/>
                <a:cs typeface="Century Gothic"/>
              </a:rPr>
              <a:t>στο  </a:t>
            </a:r>
            <a:r>
              <a:rPr sz="2000" spc="-5" dirty="0">
                <a:solidFill>
                  <a:srgbClr val="404040"/>
                </a:solidFill>
                <a:latin typeface="Century Gothic"/>
                <a:cs typeface="Century Gothic"/>
              </a:rPr>
              <a:t>Πρόγραμμα</a:t>
            </a:r>
            <a:endParaRPr sz="2000" dirty="0">
              <a:latin typeface="Century Gothic"/>
              <a:cs typeface="Century Gothic"/>
            </a:endParaRPr>
          </a:p>
          <a:p>
            <a:pPr marL="367665" marR="273050" indent="-342900">
              <a:lnSpc>
                <a:spcPct val="100000"/>
              </a:lnSpc>
              <a:spcBef>
                <a:spcPts val="305"/>
              </a:spcBef>
              <a:buFont typeface="Arial"/>
              <a:buChar char="•"/>
              <a:tabLst>
                <a:tab pos="367665" algn="l"/>
                <a:tab pos="368300" algn="l"/>
              </a:tabLst>
            </a:pPr>
            <a:r>
              <a:rPr sz="2000" dirty="0">
                <a:solidFill>
                  <a:srgbClr val="404040"/>
                </a:solidFill>
                <a:latin typeface="Century Gothic"/>
                <a:cs typeface="Century Gothic"/>
              </a:rPr>
              <a:t>Τα σχετικά τιμολόγια/αποδείξεις  </a:t>
            </a:r>
            <a:r>
              <a:rPr sz="2000" spc="-5" dirty="0">
                <a:solidFill>
                  <a:srgbClr val="404040"/>
                </a:solidFill>
                <a:latin typeface="Century Gothic"/>
                <a:cs typeface="Century Gothic"/>
              </a:rPr>
              <a:t>αποστέλλονται </a:t>
            </a:r>
            <a:r>
              <a:rPr sz="2000" dirty="0">
                <a:solidFill>
                  <a:srgbClr val="404040"/>
                </a:solidFill>
                <a:latin typeface="Century Gothic"/>
                <a:cs typeface="Century Gothic"/>
              </a:rPr>
              <a:t>κατά την </a:t>
            </a:r>
            <a:r>
              <a:rPr sz="2000" spc="-5" dirty="0">
                <a:solidFill>
                  <a:srgbClr val="404040"/>
                </a:solidFill>
                <a:latin typeface="Century Gothic"/>
                <a:cs typeface="Century Gothic"/>
              </a:rPr>
              <a:t>υποβολή</a:t>
            </a:r>
            <a:r>
              <a:rPr sz="2000" spc="-95" dirty="0">
                <a:solidFill>
                  <a:srgbClr val="404040"/>
                </a:solidFill>
                <a:latin typeface="Century Gothic"/>
                <a:cs typeface="Century Gothic"/>
              </a:rPr>
              <a:t> </a:t>
            </a:r>
            <a:r>
              <a:rPr sz="2000" dirty="0">
                <a:solidFill>
                  <a:srgbClr val="404040"/>
                </a:solidFill>
                <a:latin typeface="Century Gothic"/>
                <a:cs typeface="Century Gothic"/>
              </a:rPr>
              <a:t>της  Τελικής</a:t>
            </a:r>
            <a:r>
              <a:rPr sz="2000" spc="-30" dirty="0">
                <a:solidFill>
                  <a:srgbClr val="404040"/>
                </a:solidFill>
                <a:latin typeface="Century Gothic"/>
                <a:cs typeface="Century Gothic"/>
              </a:rPr>
              <a:t> </a:t>
            </a:r>
            <a:r>
              <a:rPr sz="2000" spc="-5" dirty="0">
                <a:solidFill>
                  <a:srgbClr val="404040"/>
                </a:solidFill>
                <a:latin typeface="Century Gothic"/>
                <a:cs typeface="Century Gothic"/>
              </a:rPr>
              <a:t>Έκθεσης</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Η ΕΥ μπορεί </a:t>
            </a:r>
            <a:r>
              <a:rPr sz="2000" spc="5" dirty="0">
                <a:solidFill>
                  <a:srgbClr val="404040"/>
                </a:solidFill>
                <a:latin typeface="Century Gothic"/>
                <a:cs typeface="Century Gothic"/>
              </a:rPr>
              <a:t>να </a:t>
            </a:r>
            <a:r>
              <a:rPr sz="2000" dirty="0">
                <a:solidFill>
                  <a:srgbClr val="404040"/>
                </a:solidFill>
                <a:latin typeface="Century Gothic"/>
                <a:cs typeface="Century Gothic"/>
              </a:rPr>
              <a:t>διαθέσει</a:t>
            </a:r>
            <a:r>
              <a:rPr sz="2000" spc="-130" dirty="0">
                <a:solidFill>
                  <a:srgbClr val="404040"/>
                </a:solidFill>
                <a:latin typeface="Century Gothic"/>
                <a:cs typeface="Century Gothic"/>
              </a:rPr>
              <a:t> </a:t>
            </a:r>
            <a:r>
              <a:rPr sz="2000" dirty="0">
                <a:solidFill>
                  <a:srgbClr val="404040"/>
                </a:solidFill>
                <a:latin typeface="Century Gothic"/>
                <a:cs typeface="Century Gothic"/>
              </a:rPr>
              <a:t>επιπρόσθετο</a:t>
            </a:r>
            <a:endParaRPr sz="2000" dirty="0">
              <a:latin typeface="Century Gothic"/>
              <a:cs typeface="Century Gothic"/>
            </a:endParaRPr>
          </a:p>
          <a:p>
            <a:pPr marL="355600">
              <a:lnSpc>
                <a:spcPct val="100000"/>
              </a:lnSpc>
            </a:pPr>
            <a:r>
              <a:rPr sz="2000" dirty="0">
                <a:solidFill>
                  <a:srgbClr val="404040"/>
                </a:solidFill>
                <a:latin typeface="Century Gothic"/>
                <a:cs typeface="Century Gothic"/>
              </a:rPr>
              <a:t>κονδύλι για </a:t>
            </a:r>
            <a:r>
              <a:rPr sz="2000" spc="-5" dirty="0">
                <a:solidFill>
                  <a:srgbClr val="404040"/>
                </a:solidFill>
                <a:latin typeface="Century Gothic"/>
                <a:cs typeface="Century Gothic"/>
              </a:rPr>
              <a:t>αυτές </a:t>
            </a:r>
            <a:r>
              <a:rPr sz="2000" dirty="0">
                <a:solidFill>
                  <a:srgbClr val="404040"/>
                </a:solidFill>
                <a:latin typeface="Century Gothic"/>
                <a:cs typeface="Century Gothic"/>
              </a:rPr>
              <a:t>τις</a:t>
            </a:r>
            <a:r>
              <a:rPr sz="2000" spc="-90" dirty="0">
                <a:solidFill>
                  <a:srgbClr val="404040"/>
                </a:solidFill>
                <a:latin typeface="Century Gothic"/>
                <a:cs typeface="Century Gothic"/>
              </a:rPr>
              <a:t> </a:t>
            </a:r>
            <a:r>
              <a:rPr sz="2000" dirty="0" smtClean="0">
                <a:solidFill>
                  <a:srgbClr val="404040"/>
                </a:solidFill>
                <a:latin typeface="Century Gothic"/>
                <a:cs typeface="Century Gothic"/>
              </a:rPr>
              <a:t>ανάγκες</a:t>
            </a:r>
            <a:r>
              <a:rPr lang="el-GR" sz="2000" dirty="0" smtClean="0">
                <a:solidFill>
                  <a:srgbClr val="404040"/>
                </a:solidFill>
                <a:latin typeface="Century Gothic"/>
                <a:cs typeface="Century Gothic"/>
              </a:rPr>
              <a:t>. Για τον σκοπό αυτό υποβάλλεται σχετική αίτηση στην ΕΥ που είναι αναρτημένη στην ιστοσελίδα μας. </a:t>
            </a:r>
            <a:endParaRPr sz="2000" dirty="0">
              <a:latin typeface="Century Gothic"/>
              <a:cs typeface="Century Gothic"/>
            </a:endParaRPr>
          </a:p>
        </p:txBody>
      </p:sp>
      <p:sp>
        <p:nvSpPr>
          <p:cNvPr id="4" name="object 4"/>
          <p:cNvSpPr txBox="1"/>
          <p:nvPr/>
        </p:nvSpPr>
        <p:spPr>
          <a:xfrm>
            <a:off x="177850" y="1628736"/>
            <a:ext cx="3366770" cy="4320540"/>
          </a:xfrm>
          <a:prstGeom prst="rect">
            <a:avLst/>
          </a:prstGeom>
          <a:ln w="38100">
            <a:solidFill>
              <a:srgbClr val="30859C"/>
            </a:solidFill>
          </a:ln>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55"/>
              </a:spcBef>
            </a:pPr>
            <a:endParaRPr sz="2700">
              <a:latin typeface="Times New Roman"/>
              <a:cs typeface="Times New Roman"/>
            </a:endParaRPr>
          </a:p>
          <a:p>
            <a:pPr marL="99695" marR="142875">
              <a:lnSpc>
                <a:spcPct val="100000"/>
              </a:lnSpc>
            </a:pPr>
            <a:r>
              <a:rPr sz="1600" spc="-5" dirty="0">
                <a:latin typeface="Century Gothic"/>
                <a:cs typeface="Century Gothic"/>
              </a:rPr>
              <a:t>100% κάλυψη εξόδων </a:t>
            </a:r>
            <a:r>
              <a:rPr sz="1600" spc="-10" dirty="0">
                <a:latin typeface="Century Gothic"/>
                <a:cs typeface="Century Gothic"/>
              </a:rPr>
              <a:t>βάσει  </a:t>
            </a:r>
            <a:r>
              <a:rPr sz="1600" spc="-5" dirty="0">
                <a:latin typeface="Century Gothic"/>
                <a:cs typeface="Century Gothic"/>
              </a:rPr>
              <a:t>τιμολογίων </a:t>
            </a:r>
            <a:r>
              <a:rPr sz="1600" spc="-10" dirty="0">
                <a:latin typeface="Century Gothic"/>
                <a:cs typeface="Century Gothic"/>
              </a:rPr>
              <a:t>που</a:t>
            </a:r>
            <a:r>
              <a:rPr sz="1600" spc="-25" dirty="0">
                <a:latin typeface="Century Gothic"/>
                <a:cs typeface="Century Gothic"/>
              </a:rPr>
              <a:t> </a:t>
            </a:r>
            <a:r>
              <a:rPr sz="1600" spc="-5" dirty="0">
                <a:latin typeface="Century Gothic"/>
                <a:cs typeface="Century Gothic"/>
              </a:rPr>
              <a:t>προσκομίζονται</a:t>
            </a:r>
            <a:endParaRPr sz="1600">
              <a:latin typeface="Century Gothic"/>
              <a:cs typeface="Century Gothic"/>
            </a:endParaRPr>
          </a:p>
        </p:txBody>
      </p:sp>
      <p:sp>
        <p:nvSpPr>
          <p:cNvPr id="5" name="object 5"/>
          <p:cNvSpPr/>
          <p:nvPr/>
        </p:nvSpPr>
        <p:spPr>
          <a:xfrm>
            <a:off x="411640" y="2251817"/>
            <a:ext cx="2994717" cy="11129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1080261"/>
            <a:ext cx="785685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Επιχορήγηση α</a:t>
            </a:r>
            <a:r>
              <a:rPr spc="-10" dirty="0" err="1">
                <a:solidFill>
                  <a:srgbClr val="FF0000"/>
                </a:solidFill>
              </a:rPr>
              <a:t>τόμων</a:t>
            </a:r>
            <a:r>
              <a:rPr spc="-10" dirty="0">
                <a:solidFill>
                  <a:srgbClr val="FF0000"/>
                </a:solidFill>
              </a:rPr>
              <a:t> </a:t>
            </a:r>
            <a:r>
              <a:rPr lang="en-GB" spc="-10" dirty="0" smtClean="0">
                <a:solidFill>
                  <a:srgbClr val="FF0000"/>
                </a:solidFill>
              </a:rPr>
              <a:t>Special Needs </a:t>
            </a:r>
            <a:r>
              <a:rPr spc="-5" dirty="0" smtClean="0">
                <a:solidFill>
                  <a:srgbClr val="FF0000"/>
                </a:solidFill>
              </a:rPr>
              <a:t>(2/2</a:t>
            </a:r>
            <a:r>
              <a:rPr spc="-5" dirty="0">
                <a:solidFill>
                  <a:srgbClr val="FF0000"/>
                </a:solidFill>
              </a:rPr>
              <a:t>)</a:t>
            </a:r>
          </a:p>
        </p:txBody>
      </p:sp>
      <p:sp>
        <p:nvSpPr>
          <p:cNvPr id="3" name="object 3"/>
          <p:cNvSpPr txBox="1"/>
          <p:nvPr/>
        </p:nvSpPr>
        <p:spPr>
          <a:xfrm>
            <a:off x="551484" y="1800225"/>
            <a:ext cx="8215630" cy="2462341"/>
          </a:xfrm>
          <a:prstGeom prst="rect">
            <a:avLst/>
          </a:prstGeom>
        </p:spPr>
        <p:txBody>
          <a:bodyPr vert="horz" wrap="square" lIns="0" tIns="13335" rIns="0" bIns="0" rtlCol="0">
            <a:spAutoFit/>
          </a:bodyPr>
          <a:lstStyle/>
          <a:p>
            <a:pPr marL="355600" marR="204470" indent="-342900">
              <a:lnSpc>
                <a:spcPct val="100000"/>
              </a:lnSpc>
              <a:spcBef>
                <a:spcPts val="300"/>
              </a:spcBef>
              <a:buFont typeface="Arial"/>
              <a:buChar char="•"/>
              <a:tabLst>
                <a:tab pos="354965" algn="l"/>
                <a:tab pos="355600" algn="l"/>
              </a:tabLst>
            </a:pPr>
            <a:r>
              <a:rPr sz="2000" dirty="0" err="1" smtClean="0">
                <a:solidFill>
                  <a:srgbClr val="404040"/>
                </a:solidFill>
                <a:latin typeface="Century Gothic"/>
                <a:cs typeface="Century Gothic"/>
              </a:rPr>
              <a:t>Σε</a:t>
            </a:r>
            <a:r>
              <a:rPr sz="2000" dirty="0" smtClean="0">
                <a:solidFill>
                  <a:srgbClr val="404040"/>
                </a:solidFill>
                <a:latin typeface="Century Gothic"/>
                <a:cs typeface="Century Gothic"/>
              </a:rPr>
              <a:t> </a:t>
            </a:r>
            <a:r>
              <a:rPr sz="2000" dirty="0">
                <a:solidFill>
                  <a:srgbClr val="404040"/>
                </a:solidFill>
                <a:latin typeface="Century Gothic"/>
                <a:cs typeface="Century Gothic"/>
              </a:rPr>
              <a:t>περίπτωση συμμετοχής </a:t>
            </a:r>
            <a:r>
              <a:rPr sz="2000" spc="-5" dirty="0">
                <a:solidFill>
                  <a:srgbClr val="404040"/>
                </a:solidFill>
                <a:latin typeface="Century Gothic"/>
                <a:cs typeface="Century Gothic"/>
              </a:rPr>
              <a:t>ατόμων </a:t>
            </a:r>
            <a:r>
              <a:rPr sz="2000" dirty="0">
                <a:solidFill>
                  <a:srgbClr val="404040"/>
                </a:solidFill>
                <a:latin typeface="Century Gothic"/>
                <a:cs typeface="Century Gothic"/>
              </a:rPr>
              <a:t>με ειδικές ανάγκες το</a:t>
            </a:r>
            <a:r>
              <a:rPr sz="2000" spc="-130" dirty="0">
                <a:solidFill>
                  <a:srgbClr val="404040"/>
                </a:solidFill>
                <a:latin typeface="Century Gothic"/>
                <a:cs typeface="Century Gothic"/>
              </a:rPr>
              <a:t> </a:t>
            </a:r>
            <a:r>
              <a:rPr sz="2000" spc="-5" dirty="0">
                <a:solidFill>
                  <a:srgbClr val="404040"/>
                </a:solidFill>
                <a:latin typeface="Century Gothic"/>
                <a:cs typeface="Century Gothic"/>
              </a:rPr>
              <a:t>ίδρυμα  αποστολής </a:t>
            </a:r>
            <a:r>
              <a:rPr sz="2000" spc="5" dirty="0">
                <a:solidFill>
                  <a:srgbClr val="404040"/>
                </a:solidFill>
                <a:latin typeface="Century Gothic"/>
                <a:cs typeface="Century Gothic"/>
              </a:rPr>
              <a:t>ενημερώνει </a:t>
            </a:r>
            <a:r>
              <a:rPr sz="2000" dirty="0">
                <a:solidFill>
                  <a:srgbClr val="404040"/>
                </a:solidFill>
                <a:latin typeface="Century Gothic"/>
                <a:cs typeface="Century Gothic"/>
              </a:rPr>
              <a:t>δεόντως το </a:t>
            </a:r>
            <a:r>
              <a:rPr sz="2000" spc="-5" dirty="0">
                <a:solidFill>
                  <a:srgbClr val="404040"/>
                </a:solidFill>
                <a:latin typeface="Century Gothic"/>
                <a:cs typeface="Century Gothic"/>
              </a:rPr>
              <a:t>ίδρυμα </a:t>
            </a:r>
            <a:r>
              <a:rPr sz="2000" dirty="0">
                <a:solidFill>
                  <a:srgbClr val="404040"/>
                </a:solidFill>
                <a:latin typeface="Century Gothic"/>
                <a:cs typeface="Century Gothic"/>
              </a:rPr>
              <a:t>φιλοξενίας ούτως  </a:t>
            </a:r>
            <a:r>
              <a:rPr sz="2000" spc="-5" dirty="0">
                <a:solidFill>
                  <a:srgbClr val="404040"/>
                </a:solidFill>
                <a:latin typeface="Century Gothic"/>
                <a:cs typeface="Century Gothic"/>
              </a:rPr>
              <a:t>ώστε </a:t>
            </a:r>
            <a:r>
              <a:rPr sz="2000" spc="10" dirty="0">
                <a:solidFill>
                  <a:srgbClr val="404040"/>
                </a:solidFill>
                <a:latin typeface="Century Gothic"/>
                <a:cs typeface="Century Gothic"/>
              </a:rPr>
              <a:t>να </a:t>
            </a:r>
            <a:r>
              <a:rPr sz="2000" dirty="0">
                <a:solidFill>
                  <a:srgbClr val="404040"/>
                </a:solidFill>
                <a:latin typeface="Century Gothic"/>
                <a:cs typeface="Century Gothic"/>
              </a:rPr>
              <a:t>γίνουν οι </a:t>
            </a:r>
            <a:r>
              <a:rPr sz="2000" spc="-5" dirty="0">
                <a:solidFill>
                  <a:srgbClr val="404040"/>
                </a:solidFill>
                <a:latin typeface="Century Gothic"/>
                <a:cs typeface="Century Gothic"/>
              </a:rPr>
              <a:t>απαραίτητες </a:t>
            </a:r>
            <a:r>
              <a:rPr sz="2000" dirty="0">
                <a:solidFill>
                  <a:srgbClr val="404040"/>
                </a:solidFill>
                <a:latin typeface="Century Gothic"/>
                <a:cs typeface="Century Gothic"/>
              </a:rPr>
              <a:t>διευθετήσεις όπου</a:t>
            </a:r>
            <a:r>
              <a:rPr sz="2000" spc="-150" dirty="0">
                <a:solidFill>
                  <a:srgbClr val="404040"/>
                </a:solidFill>
                <a:latin typeface="Century Gothic"/>
                <a:cs typeface="Century Gothic"/>
              </a:rPr>
              <a:t> </a:t>
            </a:r>
            <a:r>
              <a:rPr sz="2000" dirty="0">
                <a:solidFill>
                  <a:srgbClr val="404040"/>
                </a:solidFill>
                <a:latin typeface="Century Gothic"/>
                <a:cs typeface="Century Gothic"/>
              </a:rPr>
              <a:t>χρειάζεται</a:t>
            </a:r>
            <a:endParaRPr sz="2000" dirty="0">
              <a:latin typeface="Century Gothic"/>
              <a:cs typeface="Century Gothic"/>
            </a:endParaRPr>
          </a:p>
          <a:p>
            <a:pPr marL="355600" indent="-342900">
              <a:lnSpc>
                <a:spcPct val="100000"/>
              </a:lnSpc>
              <a:spcBef>
                <a:spcPts val="925"/>
              </a:spcBef>
              <a:buClr>
                <a:srgbClr val="404040"/>
              </a:buClr>
              <a:buFont typeface="Arial"/>
              <a:buChar char="•"/>
              <a:tabLst>
                <a:tab pos="354965" algn="l"/>
                <a:tab pos="355600" algn="l"/>
              </a:tabLst>
            </a:pPr>
            <a:r>
              <a:rPr lang="el-GR" sz="2000" dirty="0" smtClean="0">
                <a:solidFill>
                  <a:srgbClr val="404040"/>
                </a:solidFill>
                <a:latin typeface="Century Gothic"/>
                <a:cs typeface="Century Gothic"/>
                <a:hlinkClick r:id="rId2"/>
              </a:rPr>
              <a:t>Υποβολή αίτησης </a:t>
            </a:r>
            <a:r>
              <a:rPr lang="el-GR" sz="2000" dirty="0" smtClean="0">
                <a:solidFill>
                  <a:srgbClr val="404040"/>
                </a:solidFill>
                <a:latin typeface="Century Gothic"/>
                <a:cs typeface="Century Gothic"/>
              </a:rPr>
              <a:t>και </a:t>
            </a:r>
            <a:r>
              <a:rPr lang="el-GR" sz="2000" dirty="0" smtClean="0">
                <a:solidFill>
                  <a:srgbClr val="404040"/>
                </a:solidFill>
                <a:latin typeface="Century Gothic"/>
                <a:cs typeface="Century Gothic"/>
                <a:hlinkClick r:id="rId3"/>
              </a:rPr>
              <a:t>Γενικές Πληροφορίες </a:t>
            </a:r>
            <a:r>
              <a:rPr sz="2000" dirty="0" smtClean="0">
                <a:solidFill>
                  <a:srgbClr val="404040"/>
                </a:solidFill>
                <a:latin typeface="Century Gothic"/>
                <a:cs typeface="Century Gothic"/>
              </a:rPr>
              <a:t>για </a:t>
            </a:r>
            <a:r>
              <a:rPr sz="2000" dirty="0">
                <a:solidFill>
                  <a:srgbClr val="404040"/>
                </a:solidFill>
                <a:latin typeface="Century Gothic"/>
                <a:cs typeface="Century Gothic"/>
              </a:rPr>
              <a:t>τα ιδρύματα για θέματα ειδικών αναγκών</a:t>
            </a:r>
            <a:r>
              <a:rPr sz="2000" spc="-240" dirty="0">
                <a:solidFill>
                  <a:srgbClr val="404040"/>
                </a:solidFill>
                <a:latin typeface="Century Gothic"/>
                <a:cs typeface="Century Gothic"/>
              </a:rPr>
              <a:t> </a:t>
            </a:r>
            <a:r>
              <a:rPr lang="el-GR" sz="2000" spc="-240" dirty="0" smtClean="0">
                <a:solidFill>
                  <a:srgbClr val="404040"/>
                </a:solidFill>
                <a:latin typeface="Century Gothic"/>
                <a:cs typeface="Century Gothic"/>
              </a:rPr>
              <a:t> </a:t>
            </a:r>
            <a:r>
              <a:rPr lang="el-GR" sz="2000" dirty="0">
                <a:solidFill>
                  <a:srgbClr val="404040"/>
                </a:solidFill>
                <a:latin typeface="Century Gothic"/>
                <a:cs typeface="Century Gothic"/>
              </a:rPr>
              <a:t>είναι αναρτημένα στη Διαχείριση </a:t>
            </a:r>
            <a:r>
              <a:rPr lang="el-GR" sz="2000" dirty="0" smtClean="0">
                <a:solidFill>
                  <a:srgbClr val="404040"/>
                </a:solidFill>
                <a:latin typeface="Century Gothic"/>
                <a:cs typeface="Century Gothic"/>
              </a:rPr>
              <a:t>Σχέδιου </a:t>
            </a:r>
            <a:r>
              <a:rPr sz="2000" dirty="0" err="1" smtClean="0">
                <a:solidFill>
                  <a:srgbClr val="404040"/>
                </a:solidFill>
                <a:latin typeface="Century Gothic"/>
                <a:cs typeface="Century Gothic"/>
              </a:rPr>
              <a:t>στην</a:t>
            </a:r>
            <a:r>
              <a:rPr sz="2000" dirty="0" smtClean="0">
                <a:solidFill>
                  <a:srgbClr val="404040"/>
                </a:solidFill>
                <a:latin typeface="Century Gothic"/>
                <a:cs typeface="Century Gothic"/>
              </a:rPr>
              <a:t> </a:t>
            </a:r>
            <a:r>
              <a:rPr sz="2000" dirty="0">
                <a:solidFill>
                  <a:srgbClr val="404040"/>
                </a:solidFill>
                <a:latin typeface="Century Gothic"/>
                <a:cs typeface="Century Gothic"/>
              </a:rPr>
              <a:t>ιστοσελίδα του</a:t>
            </a:r>
            <a:r>
              <a:rPr sz="2000" spc="-19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419734" indent="-342900">
              <a:lnSpc>
                <a:spcPct val="154000"/>
              </a:lnSpc>
              <a:spcBef>
                <a:spcPts val="110"/>
              </a:spcBef>
              <a:buFont typeface="Arial"/>
              <a:buChar char="•"/>
              <a:tabLst>
                <a:tab pos="354965" algn="l"/>
                <a:tab pos="355600" algn="l"/>
              </a:tabLst>
            </a:pPr>
            <a:r>
              <a:rPr sz="2000" dirty="0">
                <a:solidFill>
                  <a:srgbClr val="404040"/>
                </a:solidFill>
                <a:latin typeface="Century Gothic"/>
                <a:cs typeface="Century Gothic"/>
                <a:hlinkClick r:id="rId4"/>
              </a:rPr>
              <a:t>Ενημερωτικό φυλλάδιο </a:t>
            </a:r>
            <a:r>
              <a:rPr sz="2000" spc="-5" dirty="0">
                <a:solidFill>
                  <a:srgbClr val="404040"/>
                </a:solidFill>
                <a:latin typeface="Century Gothic"/>
                <a:cs typeface="Century Gothic"/>
                <a:hlinkClick r:id="rId4"/>
              </a:rPr>
              <a:t>από </a:t>
            </a:r>
            <a:r>
              <a:rPr sz="2000" dirty="0">
                <a:solidFill>
                  <a:srgbClr val="404040"/>
                </a:solidFill>
                <a:latin typeface="Century Gothic"/>
                <a:cs typeface="Century Gothic"/>
                <a:hlinkClick r:id="rId4"/>
              </a:rPr>
              <a:t>το ΙΔΕΠ </a:t>
            </a:r>
            <a:r>
              <a:rPr sz="2000" spc="-5" dirty="0" err="1" smtClean="0">
                <a:solidFill>
                  <a:srgbClr val="404040"/>
                </a:solidFill>
                <a:latin typeface="Century Gothic"/>
                <a:cs typeface="Century Gothic"/>
              </a:rPr>
              <a:t>δι</a:t>
            </a:r>
            <a:r>
              <a:rPr sz="2000" spc="-5" dirty="0" smtClean="0">
                <a:solidFill>
                  <a:srgbClr val="404040"/>
                </a:solidFill>
                <a:latin typeface="Century Gothic"/>
                <a:cs typeface="Century Gothic"/>
              </a:rPr>
              <a:t>αθέσιμο</a:t>
            </a:r>
            <a:r>
              <a:rPr lang="el-GR" sz="2000" spc="-5" dirty="0" smtClean="0">
                <a:solidFill>
                  <a:srgbClr val="404040"/>
                </a:solidFill>
                <a:latin typeface="Century Gothic"/>
                <a:cs typeface="Century Gothic"/>
              </a:rPr>
              <a:t> για εκτύπωση</a:t>
            </a:r>
            <a:endParaRPr sz="2000" dirty="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04773"/>
            <a:ext cx="723900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Χρηματοδότηση</a:t>
            </a:r>
            <a:r>
              <a:rPr spc="-15" dirty="0">
                <a:solidFill>
                  <a:srgbClr val="FF0000"/>
                </a:solidFill>
              </a:rPr>
              <a:t> </a:t>
            </a:r>
            <a:r>
              <a:rPr spc="-10" dirty="0">
                <a:solidFill>
                  <a:srgbClr val="FF0000"/>
                </a:solidFill>
              </a:rPr>
              <a:t>κινητικοτήτων</a:t>
            </a:r>
          </a:p>
        </p:txBody>
      </p:sp>
      <p:sp>
        <p:nvSpPr>
          <p:cNvPr id="3" name="object 3"/>
          <p:cNvSpPr txBox="1"/>
          <p:nvPr/>
        </p:nvSpPr>
        <p:spPr>
          <a:xfrm>
            <a:off x="834339" y="1462532"/>
            <a:ext cx="8073390" cy="433516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000" b="1" spc="-5" dirty="0">
                <a:solidFill>
                  <a:srgbClr val="404040"/>
                </a:solidFill>
                <a:latin typeface="Century Gothic"/>
                <a:cs typeface="Century Gothic"/>
              </a:rPr>
              <a:t>Πλήρης Χρηματοδότηση/Full</a:t>
            </a:r>
            <a:r>
              <a:rPr sz="2000" b="1" spc="-3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0"/>
              </a:spcBef>
            </a:pPr>
            <a:r>
              <a:rPr sz="2000" dirty="0">
                <a:solidFill>
                  <a:srgbClr val="404040"/>
                </a:solidFill>
                <a:latin typeface="Century Gothic"/>
                <a:cs typeface="Century Gothic"/>
              </a:rPr>
              <a:t>Η κινητικότητα χρηματοδοτείται στο σύνολό</a:t>
            </a:r>
            <a:r>
              <a:rPr sz="2000" spc="-155" dirty="0">
                <a:solidFill>
                  <a:srgbClr val="404040"/>
                </a:solidFill>
                <a:latin typeface="Century Gothic"/>
                <a:cs typeface="Century Gothic"/>
              </a:rPr>
              <a:t> </a:t>
            </a:r>
            <a:r>
              <a:rPr sz="2000" dirty="0">
                <a:solidFill>
                  <a:srgbClr val="404040"/>
                </a:solidFill>
                <a:latin typeface="Century Gothic"/>
                <a:cs typeface="Century Gothic"/>
              </a:rPr>
              <a:t>της</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dirty="0">
                <a:solidFill>
                  <a:srgbClr val="404040"/>
                </a:solidFill>
                <a:latin typeface="Century Gothic"/>
                <a:cs typeface="Century Gothic"/>
              </a:rPr>
              <a:t>Μερική </a:t>
            </a:r>
            <a:r>
              <a:rPr sz="2000" b="1" spc="-5" dirty="0">
                <a:solidFill>
                  <a:srgbClr val="404040"/>
                </a:solidFill>
                <a:latin typeface="Century Gothic"/>
                <a:cs typeface="Century Gothic"/>
              </a:rPr>
              <a:t>Χρηματοδότηση/Partial</a:t>
            </a:r>
            <a:r>
              <a:rPr sz="2000" b="1" spc="-25" dirty="0">
                <a:solidFill>
                  <a:srgbClr val="404040"/>
                </a:solidFill>
                <a:latin typeface="Century Gothic"/>
                <a:cs typeface="Century Gothic"/>
              </a:rPr>
              <a:t> </a:t>
            </a:r>
            <a:r>
              <a:rPr sz="2000" b="1" spc="-5" dirty="0">
                <a:solidFill>
                  <a:srgbClr val="404040"/>
                </a:solidFill>
                <a:latin typeface="Century Gothic"/>
                <a:cs typeface="Century Gothic"/>
              </a:rPr>
              <a:t>Funding</a:t>
            </a:r>
            <a:endParaRPr sz="2000" dirty="0">
              <a:latin typeface="Century Gothic"/>
              <a:cs typeface="Century Gothic"/>
            </a:endParaRPr>
          </a:p>
          <a:p>
            <a:pPr marL="12700" marR="5080">
              <a:lnSpc>
                <a:spcPct val="150000"/>
              </a:lnSpc>
              <a:spcBef>
                <a:spcPts val="480"/>
              </a:spcBef>
              <a:tabLst>
                <a:tab pos="5380990" algn="l"/>
                <a:tab pos="5906770" algn="l"/>
              </a:tabLst>
            </a:pPr>
            <a:r>
              <a:rPr sz="2000" spc="-5" dirty="0">
                <a:solidFill>
                  <a:srgbClr val="404040"/>
                </a:solidFill>
                <a:latin typeface="Century Gothic"/>
                <a:cs typeface="Century Gothic"/>
              </a:rPr>
              <a:t>Το  Πρόγραμμα</a:t>
            </a:r>
            <a:r>
              <a:rPr sz="2000" spc="385" dirty="0">
                <a:solidFill>
                  <a:srgbClr val="404040"/>
                </a:solidFill>
                <a:latin typeface="Century Gothic"/>
                <a:cs typeface="Century Gothic"/>
              </a:rPr>
              <a:t> </a:t>
            </a:r>
            <a:r>
              <a:rPr sz="2000" spc="-5" dirty="0">
                <a:solidFill>
                  <a:srgbClr val="404040"/>
                </a:solidFill>
                <a:latin typeface="Century Gothic"/>
                <a:cs typeface="Century Gothic"/>
              </a:rPr>
              <a:t>χρηματοδοτεί</a:t>
            </a:r>
            <a:r>
              <a:rPr sz="2000" spc="459" dirty="0">
                <a:solidFill>
                  <a:srgbClr val="404040"/>
                </a:solidFill>
                <a:latin typeface="Century Gothic"/>
                <a:cs typeface="Century Gothic"/>
              </a:rPr>
              <a:t> </a:t>
            </a:r>
            <a:r>
              <a:rPr sz="2000" spc="-5" dirty="0">
                <a:solidFill>
                  <a:srgbClr val="404040"/>
                </a:solidFill>
                <a:latin typeface="Century Gothic"/>
                <a:cs typeface="Century Gothic"/>
              </a:rPr>
              <a:t>τουλάχιστον	την	ελάχιστη διάρκεια  </a:t>
            </a:r>
            <a:r>
              <a:rPr sz="2000" dirty="0">
                <a:solidFill>
                  <a:srgbClr val="404040"/>
                </a:solidFill>
                <a:latin typeface="Century Gothic"/>
                <a:cs typeface="Century Gothic"/>
              </a:rPr>
              <a:t>της</a:t>
            </a:r>
            <a:r>
              <a:rPr sz="2000" spc="-15" dirty="0">
                <a:solidFill>
                  <a:srgbClr val="404040"/>
                </a:solidFill>
                <a:latin typeface="Century Gothic"/>
                <a:cs typeface="Century Gothic"/>
              </a:rPr>
              <a:t> </a:t>
            </a:r>
            <a:r>
              <a:rPr sz="2000" dirty="0" smtClean="0">
                <a:solidFill>
                  <a:srgbClr val="404040"/>
                </a:solidFill>
                <a:latin typeface="Century Gothic"/>
                <a:cs typeface="Century Gothic"/>
              </a:rPr>
              <a:t>κινητικότητας</a:t>
            </a:r>
            <a:r>
              <a:rPr lang="el-GR" sz="2000" dirty="0" smtClean="0">
                <a:solidFill>
                  <a:srgbClr val="404040"/>
                </a:solidFill>
                <a:latin typeface="Century Gothic"/>
                <a:cs typeface="Century Gothic"/>
              </a:rPr>
              <a:t> ( π.χ. 2 μήνες για </a:t>
            </a:r>
            <a:r>
              <a:rPr lang="en-GB" sz="2000" dirty="0" smtClean="0">
                <a:solidFill>
                  <a:srgbClr val="404040"/>
                </a:solidFill>
                <a:latin typeface="Century Gothic"/>
                <a:cs typeface="Century Gothic"/>
              </a:rPr>
              <a:t>SMS/SMP ) </a:t>
            </a:r>
            <a:r>
              <a:rPr lang="el-GR" sz="2000" dirty="0" smtClean="0">
                <a:solidFill>
                  <a:srgbClr val="404040"/>
                </a:solidFill>
                <a:latin typeface="Century Gothic"/>
                <a:cs typeface="Century Gothic"/>
              </a:rPr>
              <a:t> ή τον μέσο όρο ( 5 μήνες για σπουδές και 4 για τοποθέτηση</a:t>
            </a:r>
            <a:r>
              <a:rPr lang="en-GB" sz="2000" dirty="0" smtClean="0">
                <a:solidFill>
                  <a:srgbClr val="404040"/>
                </a:solidFill>
                <a:latin typeface="Century Gothic"/>
                <a:cs typeface="Century Gothic"/>
              </a:rPr>
              <a:t>,</a:t>
            </a:r>
            <a:r>
              <a:rPr lang="el-GR" sz="2000" dirty="0" smtClean="0">
                <a:solidFill>
                  <a:srgbClr val="404040"/>
                </a:solidFill>
                <a:latin typeface="Century Gothic"/>
                <a:cs typeface="Century Gothic"/>
              </a:rPr>
              <a:t> οπού εμπίπτει )</a:t>
            </a:r>
            <a:endParaRPr sz="2000" dirty="0">
              <a:latin typeface="Century Gothic"/>
              <a:cs typeface="Century Gothic"/>
            </a:endParaRPr>
          </a:p>
          <a:p>
            <a:pPr marL="355600" indent="-343535">
              <a:lnSpc>
                <a:spcPct val="100000"/>
              </a:lnSpc>
              <a:spcBef>
                <a:spcPts val="1680"/>
              </a:spcBef>
              <a:buFont typeface="Arial"/>
              <a:buChar char="•"/>
              <a:tabLst>
                <a:tab pos="355600" algn="l"/>
                <a:tab pos="356235" algn="l"/>
              </a:tabLst>
            </a:pPr>
            <a:r>
              <a:rPr sz="2000" b="1" spc="-5" dirty="0">
                <a:solidFill>
                  <a:srgbClr val="404040"/>
                </a:solidFill>
                <a:latin typeface="Century Gothic"/>
                <a:cs typeface="Century Gothic"/>
              </a:rPr>
              <a:t>Μηδενική Χρηματοδότηση/Zero</a:t>
            </a:r>
            <a:r>
              <a:rPr sz="2000" b="1" spc="-40" dirty="0">
                <a:solidFill>
                  <a:srgbClr val="404040"/>
                </a:solidFill>
                <a:latin typeface="Century Gothic"/>
                <a:cs typeface="Century Gothic"/>
              </a:rPr>
              <a:t> </a:t>
            </a:r>
            <a:r>
              <a:rPr sz="2000" b="1" dirty="0">
                <a:solidFill>
                  <a:srgbClr val="404040"/>
                </a:solidFill>
                <a:latin typeface="Century Gothic"/>
                <a:cs typeface="Century Gothic"/>
              </a:rPr>
              <a:t>funding</a:t>
            </a:r>
            <a:endParaRPr sz="2000" dirty="0">
              <a:latin typeface="Century Gothic"/>
              <a:cs typeface="Century Gothic"/>
            </a:endParaRPr>
          </a:p>
          <a:p>
            <a:pPr marL="12700">
              <a:lnSpc>
                <a:spcPct val="100000"/>
              </a:lnSpc>
              <a:spcBef>
                <a:spcPts val="1685"/>
              </a:spcBef>
            </a:pPr>
            <a:r>
              <a:rPr sz="2000" dirty="0">
                <a:solidFill>
                  <a:srgbClr val="404040"/>
                </a:solidFill>
                <a:latin typeface="Century Gothic"/>
                <a:cs typeface="Century Gothic"/>
              </a:rPr>
              <a:t>Δεν </a:t>
            </a:r>
            <a:r>
              <a:rPr sz="2000" spc="-5" dirty="0">
                <a:solidFill>
                  <a:srgbClr val="404040"/>
                </a:solidFill>
                <a:latin typeface="Century Gothic"/>
                <a:cs typeface="Century Gothic"/>
              </a:rPr>
              <a:t>δίνεται </a:t>
            </a:r>
            <a:r>
              <a:rPr sz="2000" dirty="0">
                <a:solidFill>
                  <a:srgbClr val="404040"/>
                </a:solidFill>
                <a:latin typeface="Century Gothic"/>
                <a:cs typeface="Century Gothic"/>
              </a:rPr>
              <a:t>επιχόρήγηση από το </a:t>
            </a:r>
            <a:r>
              <a:rPr sz="2000" spc="-5" dirty="0">
                <a:solidFill>
                  <a:srgbClr val="404040"/>
                </a:solidFill>
                <a:latin typeface="Century Gothic"/>
                <a:cs typeface="Century Gothic"/>
              </a:rPr>
              <a:t>Πρόγραμμα, </a:t>
            </a:r>
            <a:r>
              <a:rPr sz="2000" dirty="0">
                <a:solidFill>
                  <a:srgbClr val="404040"/>
                </a:solidFill>
                <a:latin typeface="Century Gothic"/>
                <a:cs typeface="Century Gothic"/>
              </a:rPr>
              <a:t>αλλά</a:t>
            </a:r>
            <a:r>
              <a:rPr sz="2000" spc="235" dirty="0">
                <a:solidFill>
                  <a:srgbClr val="404040"/>
                </a:solidFill>
                <a:latin typeface="Century Gothic"/>
                <a:cs typeface="Century Gothic"/>
              </a:rPr>
              <a:t> </a:t>
            </a:r>
            <a:r>
              <a:rPr sz="2000" spc="-5" dirty="0">
                <a:solidFill>
                  <a:srgbClr val="404040"/>
                </a:solidFill>
                <a:latin typeface="Century Gothic"/>
                <a:cs typeface="Century Gothic"/>
              </a:rPr>
              <a:t>εφαρμόζονται</a:t>
            </a:r>
            <a:endParaRPr sz="2000" dirty="0">
              <a:latin typeface="Century Gothic"/>
              <a:cs typeface="Century Gothic"/>
            </a:endParaRPr>
          </a:p>
          <a:p>
            <a:pPr marL="12700">
              <a:lnSpc>
                <a:spcPct val="100000"/>
              </a:lnSpc>
              <a:spcBef>
                <a:spcPts val="1200"/>
              </a:spcBef>
            </a:pPr>
            <a:r>
              <a:rPr sz="2000" spc="-5" dirty="0">
                <a:solidFill>
                  <a:srgbClr val="404040"/>
                </a:solidFill>
                <a:latin typeface="Century Gothic"/>
                <a:cs typeface="Century Gothic"/>
              </a:rPr>
              <a:t>οι </a:t>
            </a:r>
            <a:r>
              <a:rPr sz="2000" dirty="0">
                <a:solidFill>
                  <a:srgbClr val="404040"/>
                </a:solidFill>
                <a:latin typeface="Century Gothic"/>
                <a:cs typeface="Century Gothic"/>
              </a:rPr>
              <a:t>κανονισμοί </a:t>
            </a:r>
            <a:r>
              <a:rPr sz="2000" spc="-5" dirty="0">
                <a:solidFill>
                  <a:srgbClr val="404040"/>
                </a:solidFill>
                <a:latin typeface="Century Gothic"/>
                <a:cs typeface="Century Gothic"/>
              </a:rPr>
              <a:t>του Προγράμματος </a:t>
            </a:r>
            <a:r>
              <a:rPr sz="2000" dirty="0">
                <a:solidFill>
                  <a:srgbClr val="404040"/>
                </a:solidFill>
                <a:latin typeface="Century Gothic"/>
                <a:cs typeface="Century Gothic"/>
              </a:rPr>
              <a:t>όπως προβλέπει η</a:t>
            </a:r>
            <a:r>
              <a:rPr sz="2000" spc="-85" dirty="0">
                <a:solidFill>
                  <a:srgbClr val="404040"/>
                </a:solidFill>
                <a:latin typeface="Century Gothic"/>
                <a:cs typeface="Century Gothic"/>
              </a:rPr>
              <a:t> </a:t>
            </a:r>
            <a:r>
              <a:rPr sz="2000" dirty="0">
                <a:solidFill>
                  <a:srgbClr val="404040"/>
                </a:solidFill>
                <a:latin typeface="Century Gothic"/>
                <a:cs typeface="Century Gothic"/>
              </a:rPr>
              <a:t>Συμφωνία</a:t>
            </a:r>
            <a:endParaRPr sz="2000" dirty="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445" y="672211"/>
            <a:ext cx="67087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FF0000"/>
                </a:solidFill>
              </a:rPr>
              <a:t>Αλλαγές </a:t>
            </a:r>
            <a:r>
              <a:rPr spc="-5" dirty="0">
                <a:solidFill>
                  <a:srgbClr val="FF0000"/>
                </a:solidFill>
              </a:rPr>
              <a:t>στις εγκριθείσες</a:t>
            </a:r>
            <a:r>
              <a:rPr spc="95" dirty="0">
                <a:solidFill>
                  <a:srgbClr val="FF0000"/>
                </a:solidFill>
              </a:rPr>
              <a:t> </a:t>
            </a:r>
            <a:r>
              <a:rPr spc="-10" dirty="0">
                <a:solidFill>
                  <a:srgbClr val="FF0000"/>
                </a:solidFill>
              </a:rPr>
              <a:t>κινητικότητες</a:t>
            </a:r>
          </a:p>
        </p:txBody>
      </p:sp>
      <p:sp>
        <p:nvSpPr>
          <p:cNvPr id="3" name="object 3"/>
          <p:cNvSpPr txBox="1"/>
          <p:nvPr/>
        </p:nvSpPr>
        <p:spPr>
          <a:xfrm>
            <a:off x="546303" y="1087374"/>
            <a:ext cx="8074025" cy="5171159"/>
          </a:xfrm>
          <a:prstGeom prst="rect">
            <a:avLst/>
          </a:prstGeom>
        </p:spPr>
        <p:txBody>
          <a:bodyPr vert="horz" wrap="square" lIns="0" tIns="12700" rIns="0" bIns="0" rtlCol="0">
            <a:spAutoFit/>
          </a:bodyPr>
          <a:lstStyle/>
          <a:p>
            <a:pPr marL="355600" marR="6350" indent="-342900" algn="just">
              <a:lnSpc>
                <a:spcPct val="130000"/>
              </a:lnSpc>
              <a:spcBef>
                <a:spcPts val="100"/>
              </a:spcBef>
              <a:buFont typeface="Arial"/>
              <a:buChar char="•"/>
              <a:tabLst>
                <a:tab pos="355600" algn="l"/>
              </a:tabLst>
            </a:pPr>
            <a:r>
              <a:rPr lang="el-GR" sz="1800" spc="-10" dirty="0" smtClean="0">
                <a:solidFill>
                  <a:srgbClr val="404040"/>
                </a:solidFill>
                <a:latin typeface="Century Gothic"/>
                <a:cs typeface="Century Gothic"/>
              </a:rPr>
              <a:t>Η </a:t>
            </a:r>
            <a:r>
              <a:rPr sz="1800" spc="-5" dirty="0" smtClean="0">
                <a:solidFill>
                  <a:srgbClr val="404040"/>
                </a:solidFill>
                <a:latin typeface="Century Gothic"/>
                <a:cs typeface="Century Gothic"/>
              </a:rPr>
              <a:t>ΕΥ </a:t>
            </a:r>
            <a:r>
              <a:rPr sz="1800" spc="-5" dirty="0">
                <a:solidFill>
                  <a:srgbClr val="404040"/>
                </a:solidFill>
                <a:latin typeface="Century Gothic"/>
                <a:cs typeface="Century Gothic"/>
              </a:rPr>
              <a:t>έχει εγκρίνει αριθμό κινητικοτήτων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κατ’επέκταση ένα  συγκεκριμένο </a:t>
            </a:r>
            <a:r>
              <a:rPr sz="1800" dirty="0">
                <a:solidFill>
                  <a:srgbClr val="404040"/>
                </a:solidFill>
                <a:latin typeface="Century Gothic"/>
                <a:cs typeface="Century Gothic"/>
              </a:rPr>
              <a:t>ποσό </a:t>
            </a:r>
            <a:r>
              <a:rPr sz="1800" spc="-5" dirty="0">
                <a:solidFill>
                  <a:srgbClr val="404040"/>
                </a:solidFill>
                <a:latin typeface="Century Gothic"/>
                <a:cs typeface="Century Gothic"/>
              </a:rPr>
              <a:t>για </a:t>
            </a:r>
            <a:r>
              <a:rPr sz="1800" spc="-10" dirty="0">
                <a:solidFill>
                  <a:srgbClr val="404040"/>
                </a:solidFill>
                <a:latin typeface="Century Gothic"/>
                <a:cs typeface="Century Gothic"/>
              </a:rPr>
              <a:t>κάθε </a:t>
            </a:r>
            <a:r>
              <a:rPr sz="1800" spc="-5" dirty="0">
                <a:solidFill>
                  <a:srgbClr val="404040"/>
                </a:solidFill>
                <a:latin typeface="Century Gothic"/>
                <a:cs typeface="Century Gothic"/>
              </a:rPr>
              <a:t>οικονομικό κεφάλαιο. </a:t>
            </a:r>
            <a:r>
              <a:rPr sz="1800" dirty="0">
                <a:solidFill>
                  <a:srgbClr val="404040"/>
                </a:solidFill>
                <a:latin typeface="Century Gothic"/>
                <a:cs typeface="Century Gothic"/>
              </a:rPr>
              <a:t>Δεν </a:t>
            </a:r>
            <a:r>
              <a:rPr sz="1800" spc="-5" dirty="0">
                <a:solidFill>
                  <a:srgbClr val="404040"/>
                </a:solidFill>
                <a:latin typeface="Century Gothic"/>
                <a:cs typeface="Century Gothic"/>
              </a:rPr>
              <a:t>υποδεικνύει </a:t>
            </a:r>
            <a:r>
              <a:rPr sz="1800" spc="-10" dirty="0">
                <a:solidFill>
                  <a:srgbClr val="404040"/>
                </a:solidFill>
                <a:latin typeface="Century Gothic"/>
                <a:cs typeface="Century Gothic"/>
              </a:rPr>
              <a:t>σε  </a:t>
            </a:r>
            <a:r>
              <a:rPr sz="1800" spc="-5" dirty="0">
                <a:solidFill>
                  <a:srgbClr val="404040"/>
                </a:solidFill>
                <a:latin typeface="Century Gothic"/>
                <a:cs typeface="Century Gothic"/>
              </a:rPr>
              <a:t>ποιες </a:t>
            </a:r>
            <a:r>
              <a:rPr sz="1800" spc="-10" dirty="0">
                <a:solidFill>
                  <a:srgbClr val="404040"/>
                </a:solidFill>
                <a:latin typeface="Century Gothic"/>
                <a:cs typeface="Century Gothic"/>
              </a:rPr>
              <a:t>χώρες </a:t>
            </a:r>
            <a:r>
              <a:rPr sz="1800" spc="-5" dirty="0">
                <a:solidFill>
                  <a:srgbClr val="404040"/>
                </a:solidFill>
                <a:latin typeface="Century Gothic"/>
                <a:cs typeface="Century Gothic"/>
              </a:rPr>
              <a:t>θα πραγματοποιηθούν οι κινητικότητες και τη </a:t>
            </a:r>
            <a:r>
              <a:rPr sz="1800" spc="-10" dirty="0">
                <a:solidFill>
                  <a:srgbClr val="404040"/>
                </a:solidFill>
                <a:latin typeface="Century Gothic"/>
                <a:cs typeface="Century Gothic"/>
              </a:rPr>
              <a:t>διάρκεια  </a:t>
            </a:r>
            <a:r>
              <a:rPr sz="1800" dirty="0">
                <a:solidFill>
                  <a:srgbClr val="404040"/>
                </a:solidFill>
                <a:latin typeface="Century Gothic"/>
                <a:cs typeface="Century Gothic"/>
              </a:rPr>
              <a:t>των</a:t>
            </a:r>
            <a:r>
              <a:rPr sz="1800" spc="-5" dirty="0">
                <a:solidFill>
                  <a:srgbClr val="404040"/>
                </a:solidFill>
                <a:latin typeface="Century Gothic"/>
                <a:cs typeface="Century Gothic"/>
              </a:rPr>
              <a:t> </a:t>
            </a:r>
            <a:r>
              <a:rPr sz="1800" dirty="0">
                <a:solidFill>
                  <a:srgbClr val="404040"/>
                </a:solidFill>
                <a:latin typeface="Century Gothic"/>
                <a:cs typeface="Century Gothic"/>
              </a:rPr>
              <a:t>κινητικοτήτων</a:t>
            </a:r>
            <a:endParaRPr sz="1800" dirty="0">
              <a:latin typeface="Century Gothic"/>
              <a:cs typeface="Century Gothic"/>
            </a:endParaRPr>
          </a:p>
          <a:p>
            <a:pPr marL="355600" marR="5080" indent="-342900" algn="just">
              <a:lnSpc>
                <a:spcPct val="130000"/>
              </a:lnSpc>
              <a:spcBef>
                <a:spcPts val="430"/>
              </a:spcBef>
              <a:buFont typeface="Arial"/>
              <a:buChar char="•"/>
              <a:tabLst>
                <a:tab pos="355600" algn="l"/>
              </a:tabLst>
            </a:pPr>
            <a:r>
              <a:rPr sz="1800" spc="-5" dirty="0">
                <a:solidFill>
                  <a:srgbClr val="404040"/>
                </a:solidFill>
                <a:latin typeface="Century Gothic"/>
                <a:cs typeface="Century Gothic"/>
              </a:rPr>
              <a:t>Οι </a:t>
            </a:r>
            <a:r>
              <a:rPr sz="1800" spc="-10" dirty="0">
                <a:solidFill>
                  <a:srgbClr val="404040"/>
                </a:solidFill>
                <a:latin typeface="Century Gothic"/>
                <a:cs typeface="Century Gothic"/>
              </a:rPr>
              <a:t>αλλαγές </a:t>
            </a:r>
            <a:r>
              <a:rPr sz="1800" spc="-5" dirty="0">
                <a:solidFill>
                  <a:srgbClr val="404040"/>
                </a:solidFill>
                <a:latin typeface="Century Gothic"/>
                <a:cs typeface="Century Gothic"/>
              </a:rPr>
              <a:t>στο είδος, </a:t>
            </a:r>
            <a:r>
              <a:rPr sz="1800" dirty="0">
                <a:solidFill>
                  <a:srgbClr val="404040"/>
                </a:solidFill>
                <a:latin typeface="Century Gothic"/>
                <a:cs typeface="Century Gothic"/>
              </a:rPr>
              <a:t>τη </a:t>
            </a:r>
            <a:r>
              <a:rPr sz="1800" spc="-5" dirty="0">
                <a:solidFill>
                  <a:srgbClr val="404040"/>
                </a:solidFill>
                <a:latin typeface="Century Gothic"/>
                <a:cs typeface="Century Gothic"/>
              </a:rPr>
              <a:t>διάρκεια </a:t>
            </a:r>
            <a:r>
              <a:rPr sz="1800" spc="-10" dirty="0">
                <a:solidFill>
                  <a:srgbClr val="404040"/>
                </a:solidFill>
                <a:latin typeface="Century Gothic"/>
                <a:cs typeface="Century Gothic"/>
              </a:rPr>
              <a:t>και τον </a:t>
            </a:r>
            <a:r>
              <a:rPr sz="1800" spc="-5" dirty="0">
                <a:solidFill>
                  <a:srgbClr val="404040"/>
                </a:solidFill>
                <a:latin typeface="Century Gothic"/>
                <a:cs typeface="Century Gothic"/>
              </a:rPr>
              <a:t>αριθμό των κινητικοτήτων  μπορεί </a:t>
            </a:r>
            <a:r>
              <a:rPr sz="1800" spc="10" dirty="0">
                <a:solidFill>
                  <a:srgbClr val="404040"/>
                </a:solidFill>
                <a:latin typeface="Century Gothic"/>
                <a:cs typeface="Century Gothic"/>
              </a:rPr>
              <a:t>να </a:t>
            </a:r>
            <a:r>
              <a:rPr sz="1800" spc="-5" dirty="0">
                <a:solidFill>
                  <a:srgbClr val="404040"/>
                </a:solidFill>
                <a:latin typeface="Century Gothic"/>
                <a:cs typeface="Century Gothic"/>
              </a:rPr>
              <a:t>επιφέρουν </a:t>
            </a:r>
            <a:r>
              <a:rPr sz="1800" spc="-10" dirty="0">
                <a:solidFill>
                  <a:srgbClr val="404040"/>
                </a:solidFill>
                <a:latin typeface="Century Gothic"/>
                <a:cs typeface="Century Gothic"/>
              </a:rPr>
              <a:t>και </a:t>
            </a:r>
            <a:r>
              <a:rPr sz="1800" spc="-5" dirty="0">
                <a:solidFill>
                  <a:srgbClr val="404040"/>
                </a:solidFill>
                <a:latin typeface="Century Gothic"/>
                <a:cs typeface="Century Gothic"/>
              </a:rPr>
              <a:t>διαφοροποιήσεις </a:t>
            </a:r>
            <a:r>
              <a:rPr sz="1800" dirty="0">
                <a:solidFill>
                  <a:srgbClr val="404040"/>
                </a:solidFill>
                <a:latin typeface="Century Gothic"/>
                <a:cs typeface="Century Gothic"/>
              </a:rPr>
              <a:t>στα </a:t>
            </a:r>
            <a:r>
              <a:rPr sz="1800" spc="-5" dirty="0">
                <a:solidFill>
                  <a:srgbClr val="404040"/>
                </a:solidFill>
                <a:latin typeface="Century Gothic"/>
                <a:cs typeface="Century Gothic"/>
              </a:rPr>
              <a:t>οικονομικά κεφάλαια,  </a:t>
            </a:r>
            <a:r>
              <a:rPr sz="1800" dirty="0">
                <a:solidFill>
                  <a:srgbClr val="404040"/>
                </a:solidFill>
                <a:latin typeface="Century Gothic"/>
                <a:cs typeface="Century Gothic"/>
              </a:rPr>
              <a:t>όπως </a:t>
            </a:r>
            <a:r>
              <a:rPr sz="1800" spc="-10" dirty="0">
                <a:solidFill>
                  <a:srgbClr val="404040"/>
                </a:solidFill>
                <a:latin typeface="Century Gothic"/>
                <a:cs typeface="Century Gothic"/>
              </a:rPr>
              <a:t>αυτά </a:t>
            </a:r>
            <a:r>
              <a:rPr sz="1800" spc="-5" dirty="0">
                <a:solidFill>
                  <a:srgbClr val="404040"/>
                </a:solidFill>
                <a:latin typeface="Century Gothic"/>
                <a:cs typeface="Century Gothic"/>
              </a:rPr>
              <a:t>παρουσιάζονται </a:t>
            </a:r>
            <a:r>
              <a:rPr sz="1800" dirty="0">
                <a:solidFill>
                  <a:srgbClr val="404040"/>
                </a:solidFill>
                <a:latin typeface="Century Gothic"/>
                <a:cs typeface="Century Gothic"/>
              </a:rPr>
              <a:t>στο </a:t>
            </a:r>
            <a:r>
              <a:rPr sz="1800" spc="-10" dirty="0">
                <a:solidFill>
                  <a:srgbClr val="404040"/>
                </a:solidFill>
                <a:latin typeface="Century Gothic"/>
                <a:cs typeface="Century Gothic"/>
              </a:rPr>
              <a:t>Παράρτημα </a:t>
            </a:r>
            <a:r>
              <a:rPr sz="1800" spc="5" dirty="0">
                <a:solidFill>
                  <a:srgbClr val="404040"/>
                </a:solidFill>
                <a:latin typeface="Century Gothic"/>
                <a:cs typeface="Century Gothic"/>
              </a:rPr>
              <a:t>ΙΙ </a:t>
            </a:r>
            <a:r>
              <a:rPr sz="1800" spc="-5" dirty="0">
                <a:solidFill>
                  <a:srgbClr val="404040"/>
                </a:solidFill>
                <a:latin typeface="Century Gothic"/>
                <a:cs typeface="Century Gothic"/>
              </a:rPr>
              <a:t>(Προϋπολογισμό) της  </a:t>
            </a:r>
            <a:r>
              <a:rPr sz="1800" dirty="0">
                <a:solidFill>
                  <a:srgbClr val="404040"/>
                </a:solidFill>
                <a:latin typeface="Century Gothic"/>
                <a:cs typeface="Century Gothic"/>
              </a:rPr>
              <a:t>Συμφωνίας </a:t>
            </a:r>
            <a:r>
              <a:rPr sz="1800" spc="-5" dirty="0">
                <a:solidFill>
                  <a:srgbClr val="404040"/>
                </a:solidFill>
                <a:latin typeface="Century Gothic"/>
                <a:cs typeface="Century Gothic"/>
              </a:rPr>
              <a:t>σας. Σε τέτοια περίπτωση ισχύουν τα</a:t>
            </a:r>
            <a:r>
              <a:rPr sz="1800" spc="-10" dirty="0">
                <a:solidFill>
                  <a:srgbClr val="404040"/>
                </a:solidFill>
                <a:latin typeface="Century Gothic"/>
                <a:cs typeface="Century Gothic"/>
              </a:rPr>
              <a:t> ακόλουθα:</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spcBef>
                <a:spcPts val="5"/>
              </a:spcBef>
              <a:tabLst>
                <a:tab pos="1806575" algn="l"/>
                <a:tab pos="3148965" algn="l"/>
                <a:tab pos="4002404" algn="l"/>
                <a:tab pos="5679440" algn="l"/>
                <a:tab pos="7107555"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κονδυλίων	</a:t>
            </a:r>
            <a:r>
              <a:rPr sz="1800" b="1" spc="-5" dirty="0">
                <a:solidFill>
                  <a:srgbClr val="404040"/>
                </a:solidFill>
                <a:latin typeface="Century Gothic"/>
                <a:cs typeface="Century Gothic"/>
              </a:rPr>
              <a:t>χωρίς	τροποποίηση	</a:t>
            </a:r>
            <a:r>
              <a:rPr sz="1800" b="1" spc="-10" dirty="0">
                <a:solidFill>
                  <a:srgbClr val="404040"/>
                </a:solidFill>
                <a:latin typeface="Century Gothic"/>
                <a:cs typeface="Century Gothic"/>
              </a:rPr>
              <a:t>Συμφωνίας	</a:t>
            </a:r>
            <a:r>
              <a:rPr sz="1800" spc="-10" dirty="0">
                <a:solidFill>
                  <a:srgbClr val="404040"/>
                </a:solidFill>
                <a:latin typeface="Century Gothic"/>
                <a:cs typeface="Century Gothic"/>
              </a:rPr>
              <a:t>(γίνονται</a:t>
            </a:r>
            <a:endParaRPr sz="1800" dirty="0">
              <a:latin typeface="Century Gothic"/>
              <a:cs typeface="Century Gothic"/>
            </a:endParaRPr>
          </a:p>
          <a:p>
            <a:pPr marL="355600">
              <a:lnSpc>
                <a:spcPct val="100000"/>
              </a:lnSpc>
              <a:spcBef>
                <a:spcPts val="650"/>
              </a:spcBef>
            </a:pPr>
            <a:r>
              <a:rPr sz="1800" dirty="0">
                <a:solidFill>
                  <a:srgbClr val="404040"/>
                </a:solidFill>
                <a:latin typeface="Century Gothic"/>
                <a:cs typeface="Century Gothic"/>
              </a:rPr>
              <a:t>χωρίς </a:t>
            </a:r>
            <a:r>
              <a:rPr sz="1800" spc="-5" dirty="0">
                <a:solidFill>
                  <a:srgbClr val="404040"/>
                </a:solidFill>
                <a:latin typeface="Century Gothic"/>
                <a:cs typeface="Century Gothic"/>
              </a:rPr>
              <a:t>ενημέρωση της</a:t>
            </a:r>
            <a:r>
              <a:rPr sz="1800" spc="-15" dirty="0">
                <a:solidFill>
                  <a:srgbClr val="404040"/>
                </a:solidFill>
                <a:latin typeface="Century Gothic"/>
                <a:cs typeface="Century Gothic"/>
              </a:rPr>
              <a:t> </a:t>
            </a:r>
            <a:r>
              <a:rPr sz="1800" dirty="0">
                <a:solidFill>
                  <a:srgbClr val="404040"/>
                </a:solidFill>
                <a:latin typeface="Century Gothic"/>
                <a:cs typeface="Century Gothic"/>
              </a:rPr>
              <a:t>ΕΥ)</a:t>
            </a:r>
            <a:endParaRPr sz="1800" dirty="0">
              <a:latin typeface="Century Gothic"/>
              <a:cs typeface="Century Gothic"/>
            </a:endParaRPr>
          </a:p>
          <a:p>
            <a:pPr>
              <a:lnSpc>
                <a:spcPct val="100000"/>
              </a:lnSpc>
              <a:spcBef>
                <a:spcPts val="45"/>
              </a:spcBef>
            </a:pPr>
            <a:endParaRPr sz="2150" dirty="0">
              <a:latin typeface="Times New Roman"/>
              <a:cs typeface="Times New Roman"/>
            </a:endParaRPr>
          </a:p>
          <a:p>
            <a:pPr marL="12700">
              <a:lnSpc>
                <a:spcPct val="100000"/>
              </a:lnSpc>
              <a:tabLst>
                <a:tab pos="3016885" algn="l"/>
                <a:tab pos="4725670" algn="l"/>
              </a:tabLst>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40" dirty="0">
                <a:solidFill>
                  <a:srgbClr val="404040"/>
                </a:solidFill>
                <a:latin typeface="Times New Roman"/>
                <a:cs typeface="Times New Roman"/>
              </a:rPr>
              <a:t> </a:t>
            </a:r>
            <a:r>
              <a:rPr sz="1800" spc="-5" dirty="0">
                <a:solidFill>
                  <a:srgbClr val="404040"/>
                </a:solidFill>
                <a:latin typeface="Century Gothic"/>
                <a:cs typeface="Century Gothic"/>
              </a:rPr>
              <a:t>Μεταφορές </a:t>
            </a:r>
            <a:r>
              <a:rPr sz="1800" spc="15" dirty="0">
                <a:solidFill>
                  <a:srgbClr val="404040"/>
                </a:solidFill>
                <a:latin typeface="Century Gothic"/>
                <a:cs typeface="Century Gothic"/>
              </a:rPr>
              <a:t> </a:t>
            </a:r>
            <a:r>
              <a:rPr sz="1800" spc="-5" dirty="0">
                <a:solidFill>
                  <a:srgbClr val="404040"/>
                </a:solidFill>
                <a:latin typeface="Century Gothic"/>
                <a:cs typeface="Century Gothic"/>
              </a:rPr>
              <a:t>κονδυλίων	που </a:t>
            </a:r>
            <a:r>
              <a:rPr sz="1800" spc="5" dirty="0">
                <a:solidFill>
                  <a:srgbClr val="404040"/>
                </a:solidFill>
                <a:latin typeface="Century Gothic"/>
                <a:cs typeface="Century Gothic"/>
              </a:rPr>
              <a:t> </a:t>
            </a:r>
            <a:r>
              <a:rPr sz="1800" spc="-5" dirty="0">
                <a:solidFill>
                  <a:srgbClr val="404040"/>
                </a:solidFill>
                <a:latin typeface="Century Gothic"/>
                <a:cs typeface="Century Gothic"/>
              </a:rPr>
              <a:t>απαιτούν	</a:t>
            </a:r>
            <a:r>
              <a:rPr sz="1800" b="1" spc="-5" dirty="0">
                <a:solidFill>
                  <a:srgbClr val="404040"/>
                </a:solidFill>
                <a:latin typeface="Century Gothic"/>
                <a:cs typeface="Century Gothic"/>
              </a:rPr>
              <a:t>τροποποίηση </a:t>
            </a:r>
            <a:r>
              <a:rPr sz="1800" b="1" dirty="0">
                <a:solidFill>
                  <a:srgbClr val="404040"/>
                </a:solidFill>
                <a:latin typeface="Century Gothic"/>
                <a:cs typeface="Century Gothic"/>
              </a:rPr>
              <a:t>της</a:t>
            </a:r>
            <a:r>
              <a:rPr sz="1800" b="1" spc="425" dirty="0">
                <a:solidFill>
                  <a:srgbClr val="404040"/>
                </a:solidFill>
                <a:latin typeface="Century Gothic"/>
                <a:cs typeface="Century Gothic"/>
              </a:rPr>
              <a:t> </a:t>
            </a:r>
            <a:r>
              <a:rPr sz="1800" b="1" spc="-10" dirty="0">
                <a:solidFill>
                  <a:srgbClr val="404040"/>
                </a:solidFill>
                <a:latin typeface="Century Gothic"/>
                <a:cs typeface="Century Gothic"/>
              </a:rPr>
              <a:t>Συμφωνίας</a:t>
            </a:r>
            <a:endParaRPr sz="1800" dirty="0">
              <a:latin typeface="Century Gothic"/>
              <a:cs typeface="Century Gothic"/>
            </a:endParaRPr>
          </a:p>
          <a:p>
            <a:pPr marL="355600">
              <a:lnSpc>
                <a:spcPct val="100000"/>
              </a:lnSpc>
              <a:spcBef>
                <a:spcPts val="650"/>
              </a:spcBef>
            </a:pPr>
            <a:r>
              <a:rPr sz="1800" spc="-5" dirty="0">
                <a:solidFill>
                  <a:srgbClr val="404040"/>
                </a:solidFill>
                <a:latin typeface="Century Gothic"/>
                <a:cs typeface="Century Gothic"/>
              </a:rPr>
              <a:t>και </a:t>
            </a:r>
            <a:r>
              <a:rPr sz="1800" spc="-10" dirty="0">
                <a:solidFill>
                  <a:srgbClr val="404040"/>
                </a:solidFill>
                <a:latin typeface="Century Gothic"/>
                <a:cs typeface="Century Gothic"/>
              </a:rPr>
              <a:t>άρα </a:t>
            </a:r>
            <a:r>
              <a:rPr sz="1800" spc="-5" dirty="0">
                <a:solidFill>
                  <a:srgbClr val="404040"/>
                </a:solidFill>
                <a:latin typeface="Century Gothic"/>
                <a:cs typeface="Century Gothic"/>
              </a:rPr>
              <a:t>προηγούμενη έγκριση της</a:t>
            </a:r>
            <a:r>
              <a:rPr sz="1800" spc="45" dirty="0">
                <a:solidFill>
                  <a:srgbClr val="404040"/>
                </a:solidFill>
                <a:latin typeface="Century Gothic"/>
                <a:cs typeface="Century Gothic"/>
              </a:rPr>
              <a:t> </a:t>
            </a:r>
            <a:r>
              <a:rPr sz="1800" spc="-5" dirty="0" smtClean="0">
                <a:solidFill>
                  <a:srgbClr val="404040"/>
                </a:solidFill>
                <a:latin typeface="Century Gothic"/>
                <a:cs typeface="Century Gothic"/>
              </a:rPr>
              <a:t>ΕΥ</a:t>
            </a:r>
            <a:r>
              <a:rPr lang="el-GR" sz="1800" spc="-5" dirty="0" smtClean="0">
                <a:solidFill>
                  <a:srgbClr val="404040"/>
                </a:solidFill>
                <a:latin typeface="Century Gothic"/>
                <a:cs typeface="Century Gothic"/>
              </a:rPr>
              <a:t> τουλάχιστον ένα μήνα πριν τη λήξη του σχεδίου </a:t>
            </a:r>
            <a:endParaRPr sz="1800" dirty="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47038"/>
            <a:ext cx="4508500" cy="75692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Συμφωνία Επιχορήγησης</a:t>
            </a:r>
            <a:r>
              <a:rPr sz="2400" spc="-110" dirty="0">
                <a:solidFill>
                  <a:srgbClr val="404040"/>
                </a:solidFill>
                <a:latin typeface="Century Gothic"/>
                <a:cs typeface="Century Gothic"/>
              </a:rPr>
              <a:t> </a:t>
            </a:r>
            <a:r>
              <a:rPr sz="2400" dirty="0">
                <a:solidFill>
                  <a:srgbClr val="404040"/>
                </a:solidFill>
                <a:latin typeface="Century Gothic"/>
                <a:cs typeface="Century Gothic"/>
              </a:rPr>
              <a:t>και  Παραρτήματα</a:t>
            </a:r>
            <a:endParaRPr sz="2400" dirty="0">
              <a:latin typeface="Century Gothic"/>
              <a:cs typeface="Century Gothic"/>
            </a:endParaRPr>
          </a:p>
        </p:txBody>
      </p:sp>
      <p:sp>
        <p:nvSpPr>
          <p:cNvPr id="3" name="object 3"/>
          <p:cNvSpPr txBox="1"/>
          <p:nvPr/>
        </p:nvSpPr>
        <p:spPr>
          <a:xfrm>
            <a:off x="3931411" y="2690876"/>
            <a:ext cx="4257675" cy="39116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spc="-5" dirty="0">
                <a:solidFill>
                  <a:srgbClr val="404040"/>
                </a:solidFill>
                <a:latin typeface="Century Gothic"/>
                <a:cs typeface="Century Gothic"/>
              </a:rPr>
              <a:t>Τροποποιήσεις</a:t>
            </a:r>
            <a:r>
              <a:rPr sz="2400" spc="-10" dirty="0">
                <a:solidFill>
                  <a:srgbClr val="404040"/>
                </a:solidFill>
                <a:latin typeface="Century Gothic"/>
                <a:cs typeface="Century Gothic"/>
              </a:rPr>
              <a:t> </a:t>
            </a:r>
            <a:r>
              <a:rPr sz="2400" spc="-5" dirty="0">
                <a:solidFill>
                  <a:srgbClr val="404040"/>
                </a:solidFill>
                <a:latin typeface="Century Gothic"/>
                <a:cs typeface="Century Gothic"/>
              </a:rPr>
              <a:t>Συμφωνίας</a:t>
            </a:r>
            <a:endParaRPr sz="2400">
              <a:latin typeface="Century Gothic"/>
              <a:cs typeface="Century Gothic"/>
            </a:endParaRPr>
          </a:p>
        </p:txBody>
      </p:sp>
      <p:sp>
        <p:nvSpPr>
          <p:cNvPr id="5" name="object 5"/>
          <p:cNvSpPr txBox="1"/>
          <p:nvPr/>
        </p:nvSpPr>
        <p:spPr>
          <a:xfrm>
            <a:off x="405180" y="1648485"/>
            <a:ext cx="2833370" cy="1903730"/>
          </a:xfrm>
          <a:prstGeom prst="rect">
            <a:avLst/>
          </a:prstGeom>
        </p:spPr>
        <p:txBody>
          <a:bodyPr vert="horz" wrap="square" lIns="0" tIns="97790" rIns="0" bIns="0" rtlCol="0">
            <a:spAutoFit/>
          </a:bodyPr>
          <a:lstStyle/>
          <a:p>
            <a:pPr marL="635" algn="ctr">
              <a:lnSpc>
                <a:spcPct val="100000"/>
              </a:lnSpc>
              <a:spcBef>
                <a:spcPts val="770"/>
              </a:spcBef>
            </a:pPr>
            <a:r>
              <a:rPr sz="2800" b="1" spc="-15" dirty="0">
                <a:solidFill>
                  <a:srgbClr val="7030A0"/>
                </a:solidFill>
                <a:latin typeface="Century Gothic"/>
                <a:cs typeface="Century Gothic"/>
              </a:rPr>
              <a:t>3.</a:t>
            </a:r>
            <a:endParaRPr sz="2800" dirty="0">
              <a:solidFill>
                <a:srgbClr val="7030A0"/>
              </a:solidFill>
              <a:latin typeface="Century Gothic"/>
              <a:cs typeface="Century Gothic"/>
            </a:endParaRPr>
          </a:p>
          <a:p>
            <a:pPr marL="12700" marR="5080" indent="-1270" algn="ctr">
              <a:lnSpc>
                <a:spcPct val="100000"/>
              </a:lnSpc>
              <a:spcBef>
                <a:spcPts val="675"/>
              </a:spcBef>
            </a:pPr>
            <a:r>
              <a:rPr sz="2800" b="1" spc="-10" dirty="0">
                <a:solidFill>
                  <a:srgbClr val="7030A0"/>
                </a:solidFill>
                <a:latin typeface="Century Gothic"/>
                <a:cs typeface="Century Gothic"/>
              </a:rPr>
              <a:t>Συμφωνία  Επιχορήγησης</a:t>
            </a:r>
            <a:r>
              <a:rPr sz="2800" b="1" spc="-65" dirty="0">
                <a:solidFill>
                  <a:srgbClr val="7030A0"/>
                </a:solidFill>
                <a:latin typeface="Century Gothic"/>
                <a:cs typeface="Century Gothic"/>
              </a:rPr>
              <a:t> </a:t>
            </a:r>
            <a:r>
              <a:rPr sz="2800" b="1" spc="-5" dirty="0">
                <a:solidFill>
                  <a:srgbClr val="7030A0"/>
                </a:solidFill>
                <a:latin typeface="Century Gothic"/>
                <a:cs typeface="Century Gothic"/>
              </a:rPr>
              <a:t>&amp;  </a:t>
            </a:r>
            <a:r>
              <a:rPr sz="2800" b="1" spc="-10" dirty="0">
                <a:solidFill>
                  <a:srgbClr val="7030A0"/>
                </a:solidFill>
                <a:latin typeface="Century Gothic"/>
                <a:cs typeface="Century Gothic"/>
              </a:rPr>
              <a:t>Παραρτήματα</a:t>
            </a:r>
            <a:endParaRPr sz="2800" dirty="0">
              <a:solidFill>
                <a:srgbClr val="7030A0"/>
              </a:solidFill>
              <a:latin typeface="Century Gothic"/>
              <a:cs typeface="Century Gothic"/>
            </a:endParaRP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9614" y="386842"/>
            <a:ext cx="5163820" cy="878840"/>
          </a:xfrm>
          <a:prstGeom prst="rect">
            <a:avLst/>
          </a:prstGeom>
        </p:spPr>
        <p:txBody>
          <a:bodyPr vert="horz" wrap="square" lIns="0" tIns="12065" rIns="0" bIns="0" rtlCol="0">
            <a:spAutoFit/>
          </a:bodyPr>
          <a:lstStyle/>
          <a:p>
            <a:pPr marL="12700" marR="5080" indent="310515">
              <a:lnSpc>
                <a:spcPct val="100000"/>
              </a:lnSpc>
              <a:spcBef>
                <a:spcPts val="95"/>
              </a:spcBef>
            </a:pPr>
            <a:r>
              <a:rPr spc="-10" dirty="0">
                <a:solidFill>
                  <a:srgbClr val="7030A0"/>
                </a:solidFill>
              </a:rPr>
              <a:t>Συμφωνία </a:t>
            </a:r>
            <a:r>
              <a:rPr spc="-5" dirty="0">
                <a:solidFill>
                  <a:srgbClr val="7030A0"/>
                </a:solidFill>
              </a:rPr>
              <a:t>&amp; </a:t>
            </a:r>
            <a:r>
              <a:rPr spc="-10" dirty="0">
                <a:solidFill>
                  <a:srgbClr val="7030A0"/>
                </a:solidFill>
              </a:rPr>
              <a:t>Παραρτήματα  Mono-beneficiary</a:t>
            </a:r>
            <a:r>
              <a:rPr spc="15" dirty="0">
                <a:solidFill>
                  <a:srgbClr val="7030A0"/>
                </a:solidFill>
              </a:rPr>
              <a:t> </a:t>
            </a:r>
            <a:r>
              <a:rPr spc="-5" dirty="0">
                <a:solidFill>
                  <a:srgbClr val="7030A0"/>
                </a:solidFill>
              </a:rPr>
              <a:t>Agreement</a:t>
            </a:r>
          </a:p>
        </p:txBody>
      </p:sp>
      <p:sp>
        <p:nvSpPr>
          <p:cNvPr id="3" name="object 3"/>
          <p:cNvSpPr txBox="1"/>
          <p:nvPr/>
        </p:nvSpPr>
        <p:spPr>
          <a:xfrm>
            <a:off x="474370" y="1316583"/>
            <a:ext cx="8004809" cy="4717415"/>
          </a:xfrm>
          <a:prstGeom prst="rect">
            <a:avLst/>
          </a:prstGeom>
        </p:spPr>
        <p:txBody>
          <a:bodyPr vert="horz" wrap="square" lIns="0" tIns="71755" rIns="0" bIns="0" rtlCol="0">
            <a:spAutoFit/>
          </a:bodyPr>
          <a:lstStyle/>
          <a:p>
            <a:pPr marL="355600" indent="-342900">
              <a:lnSpc>
                <a:spcPct val="100000"/>
              </a:lnSpc>
              <a:spcBef>
                <a:spcPts val="565"/>
              </a:spcBef>
              <a:buFont typeface="Arial"/>
              <a:buChar char="•"/>
              <a:tabLst>
                <a:tab pos="354965" algn="l"/>
                <a:tab pos="355600" algn="l"/>
              </a:tabLst>
            </a:pPr>
            <a:r>
              <a:rPr sz="2000" b="1" dirty="0">
                <a:solidFill>
                  <a:srgbClr val="30859C"/>
                </a:solidFill>
                <a:latin typeface="Century Gothic"/>
                <a:cs typeface="Century Gothic"/>
              </a:rPr>
              <a:t>Mono - </a:t>
            </a:r>
            <a:r>
              <a:rPr sz="2000" b="1" spc="-5" dirty="0">
                <a:solidFill>
                  <a:srgbClr val="30859C"/>
                </a:solidFill>
                <a:latin typeface="Century Gothic"/>
                <a:cs typeface="Century Gothic"/>
              </a:rPr>
              <a:t>Beneficiary Grant</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Agreement</a:t>
            </a:r>
            <a:endParaRPr sz="2000" dirty="0">
              <a:latin typeface="Century Gothic"/>
              <a:cs typeface="Century Gothic"/>
            </a:endParaRPr>
          </a:p>
          <a:p>
            <a:pPr marL="355600" indent="-342900">
              <a:lnSpc>
                <a:spcPct val="100000"/>
              </a:lnSpc>
              <a:spcBef>
                <a:spcPts val="470"/>
              </a:spcBef>
              <a:buFont typeface="Arial"/>
              <a:buChar char="•"/>
              <a:tabLst>
                <a:tab pos="354965" algn="l"/>
                <a:tab pos="355600" algn="l"/>
                <a:tab pos="1408430"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dirty="0">
                <a:solidFill>
                  <a:srgbClr val="404040"/>
                </a:solidFill>
                <a:latin typeface="Century Gothic"/>
                <a:cs typeface="Century Gothic"/>
              </a:rPr>
              <a:t>I	– General</a:t>
            </a:r>
            <a:r>
              <a:rPr sz="2000" spc="-45" dirty="0">
                <a:solidFill>
                  <a:srgbClr val="404040"/>
                </a:solidFill>
                <a:latin typeface="Century Gothic"/>
                <a:cs typeface="Century Gothic"/>
              </a:rPr>
              <a:t> </a:t>
            </a:r>
            <a:r>
              <a:rPr sz="2000" dirty="0">
                <a:solidFill>
                  <a:srgbClr val="404040"/>
                </a:solidFill>
                <a:latin typeface="Century Gothic"/>
                <a:cs typeface="Century Gothic"/>
              </a:rPr>
              <a:t>Conditions</a:t>
            </a:r>
            <a:endParaRPr sz="2000" dirty="0">
              <a:latin typeface="Century Gothic"/>
              <a:cs typeface="Century Gothic"/>
            </a:endParaRPr>
          </a:p>
          <a:p>
            <a:pPr marL="355600" marR="5080" indent="-342900">
              <a:lnSpc>
                <a:spcPct val="100000"/>
              </a:lnSpc>
              <a:spcBef>
                <a:spcPts val="495"/>
              </a:spcBef>
              <a:buFont typeface="Arial"/>
              <a:buChar char="•"/>
              <a:tabLst>
                <a:tab pos="354965" algn="l"/>
                <a:tab pos="355600" algn="l"/>
              </a:tabLst>
            </a:pPr>
            <a:r>
              <a:rPr sz="2000" b="1" dirty="0">
                <a:solidFill>
                  <a:srgbClr val="30859C"/>
                </a:solidFill>
                <a:latin typeface="Century Gothic"/>
                <a:cs typeface="Century Gothic"/>
              </a:rPr>
              <a:t>Annex II – </a:t>
            </a:r>
            <a:r>
              <a:rPr sz="2000" b="1" spc="-5" dirty="0">
                <a:solidFill>
                  <a:srgbClr val="30859C"/>
                </a:solidFill>
                <a:latin typeface="Century Gothic"/>
                <a:cs typeface="Century Gothic"/>
              </a:rPr>
              <a:t>Project Details/Description and estimated budget of  </a:t>
            </a:r>
            <a:r>
              <a:rPr sz="2000" b="1" dirty="0">
                <a:solidFill>
                  <a:srgbClr val="30859C"/>
                </a:solidFill>
                <a:latin typeface="Century Gothic"/>
                <a:cs typeface="Century Gothic"/>
              </a:rPr>
              <a:t>the</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project</a:t>
            </a:r>
            <a:endParaRPr sz="2000" dirty="0">
              <a:latin typeface="Century Gothic"/>
              <a:cs typeface="Century Gothic"/>
            </a:endParaRPr>
          </a:p>
          <a:p>
            <a:pPr marL="355600" indent="-342900">
              <a:lnSpc>
                <a:spcPct val="100000"/>
              </a:lnSpc>
              <a:spcBef>
                <a:spcPts val="465"/>
              </a:spcBef>
              <a:buFont typeface="Arial"/>
              <a:buChar char="•"/>
              <a:tabLst>
                <a:tab pos="354965" algn="l"/>
                <a:tab pos="355600" algn="l"/>
                <a:tab pos="1522730" algn="l"/>
              </a:tabLst>
            </a:pPr>
            <a:r>
              <a:rPr sz="2000" dirty="0">
                <a:solidFill>
                  <a:srgbClr val="404040"/>
                </a:solidFill>
                <a:latin typeface="Century Gothic"/>
                <a:cs typeface="Century Gothic"/>
              </a:rPr>
              <a:t>Annex</a:t>
            </a:r>
            <a:r>
              <a:rPr sz="2000" spc="-10" dirty="0">
                <a:solidFill>
                  <a:srgbClr val="404040"/>
                </a:solidFill>
                <a:latin typeface="Century Gothic"/>
                <a:cs typeface="Century Gothic"/>
              </a:rPr>
              <a:t> </a:t>
            </a:r>
            <a:r>
              <a:rPr sz="2000" spc="5" dirty="0">
                <a:solidFill>
                  <a:srgbClr val="404040"/>
                </a:solidFill>
                <a:latin typeface="Century Gothic"/>
                <a:cs typeface="Century Gothic"/>
              </a:rPr>
              <a:t>III	</a:t>
            </a:r>
            <a:r>
              <a:rPr sz="2000" dirty="0">
                <a:solidFill>
                  <a:srgbClr val="404040"/>
                </a:solidFill>
                <a:latin typeface="Century Gothic"/>
                <a:cs typeface="Century Gothic"/>
              </a:rPr>
              <a:t>– Financial </a:t>
            </a:r>
            <a:r>
              <a:rPr sz="2000" spc="-5" dirty="0">
                <a:solidFill>
                  <a:srgbClr val="404040"/>
                </a:solidFill>
                <a:latin typeface="Century Gothic"/>
                <a:cs typeface="Century Gothic"/>
              </a:rPr>
              <a:t>and </a:t>
            </a:r>
            <a:r>
              <a:rPr sz="2000" dirty="0">
                <a:solidFill>
                  <a:srgbClr val="404040"/>
                </a:solidFill>
                <a:latin typeface="Century Gothic"/>
                <a:cs typeface="Century Gothic"/>
              </a:rPr>
              <a:t>contractual</a:t>
            </a:r>
            <a:r>
              <a:rPr sz="2000" spc="-70" dirty="0">
                <a:solidFill>
                  <a:srgbClr val="404040"/>
                </a:solidFill>
                <a:latin typeface="Century Gothic"/>
                <a:cs typeface="Century Gothic"/>
              </a:rPr>
              <a:t> </a:t>
            </a:r>
            <a:r>
              <a:rPr sz="2000" dirty="0">
                <a:solidFill>
                  <a:srgbClr val="404040"/>
                </a:solidFill>
                <a:latin typeface="Century Gothic"/>
                <a:cs typeface="Century Gothic"/>
              </a:rPr>
              <a:t>rules</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 pos="1585595" algn="l"/>
              </a:tabLst>
            </a:pPr>
            <a:r>
              <a:rPr sz="2000" dirty="0">
                <a:solidFill>
                  <a:srgbClr val="404040"/>
                </a:solidFill>
                <a:latin typeface="Century Gothic"/>
                <a:cs typeface="Century Gothic"/>
              </a:rPr>
              <a:t>Annex</a:t>
            </a:r>
            <a:r>
              <a:rPr sz="2000" spc="-15" dirty="0">
                <a:solidFill>
                  <a:srgbClr val="404040"/>
                </a:solidFill>
                <a:latin typeface="Century Gothic"/>
                <a:cs typeface="Century Gothic"/>
              </a:rPr>
              <a:t> </a:t>
            </a:r>
            <a:r>
              <a:rPr sz="2000" spc="5" dirty="0">
                <a:solidFill>
                  <a:srgbClr val="404040"/>
                </a:solidFill>
                <a:latin typeface="Century Gothic"/>
                <a:cs typeface="Century Gothic"/>
              </a:rPr>
              <a:t>IV	</a:t>
            </a:r>
            <a:r>
              <a:rPr sz="2000" dirty="0">
                <a:solidFill>
                  <a:srgbClr val="404040"/>
                </a:solidFill>
                <a:latin typeface="Century Gothic"/>
                <a:cs typeface="Century Gothic"/>
              </a:rPr>
              <a:t>– </a:t>
            </a:r>
            <a:r>
              <a:rPr sz="2000" spc="-5" dirty="0">
                <a:solidFill>
                  <a:srgbClr val="404040"/>
                </a:solidFill>
                <a:latin typeface="Century Gothic"/>
                <a:cs typeface="Century Gothic"/>
              </a:rPr>
              <a:t>Applicable</a:t>
            </a:r>
            <a:r>
              <a:rPr sz="2000" spc="-40" dirty="0">
                <a:solidFill>
                  <a:srgbClr val="404040"/>
                </a:solidFill>
                <a:latin typeface="Century Gothic"/>
                <a:cs typeface="Century Gothic"/>
              </a:rPr>
              <a:t> </a:t>
            </a:r>
            <a:r>
              <a:rPr sz="2000" dirty="0">
                <a:solidFill>
                  <a:srgbClr val="404040"/>
                </a:solidFill>
                <a:latin typeface="Century Gothic"/>
                <a:cs typeface="Century Gothic"/>
              </a:rPr>
              <a:t>rates</a:t>
            </a:r>
            <a:endParaRPr sz="2000" dirty="0">
              <a:latin typeface="Century Gothic"/>
              <a:cs typeface="Century Gothic"/>
            </a:endParaRPr>
          </a:p>
          <a:p>
            <a:pPr marL="355600" indent="-342900">
              <a:lnSpc>
                <a:spcPct val="100000"/>
              </a:lnSpc>
              <a:spcBef>
                <a:spcPts val="484"/>
              </a:spcBef>
              <a:buFont typeface="Arial"/>
              <a:buChar char="•"/>
              <a:tabLst>
                <a:tab pos="354965" algn="l"/>
                <a:tab pos="355600" algn="l"/>
              </a:tabLst>
            </a:pPr>
            <a:r>
              <a:rPr sz="2000" dirty="0">
                <a:solidFill>
                  <a:srgbClr val="404040"/>
                </a:solidFill>
                <a:latin typeface="Century Gothic"/>
                <a:cs typeface="Century Gothic"/>
              </a:rPr>
              <a:t>Annex V</a:t>
            </a:r>
            <a:r>
              <a:rPr sz="2000" spc="-30" dirty="0">
                <a:solidFill>
                  <a:srgbClr val="404040"/>
                </a:solidFill>
                <a:latin typeface="Century Gothic"/>
                <a:cs typeface="Century Gothic"/>
              </a:rPr>
              <a:t> </a:t>
            </a:r>
            <a:r>
              <a:rPr sz="2000" spc="-5" dirty="0">
                <a:solidFill>
                  <a:srgbClr val="404040"/>
                </a:solidFill>
                <a:latin typeface="Century Gothic"/>
                <a:cs typeface="Century Gothic"/>
              </a:rPr>
              <a:t>–Staff:</a:t>
            </a:r>
            <a:endParaRPr sz="2000" dirty="0">
              <a:latin typeface="Century Gothic"/>
              <a:cs typeface="Century Gothic"/>
            </a:endParaRPr>
          </a:p>
          <a:p>
            <a:pPr marL="920750" marR="4645025">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a:t>
            </a:r>
            <a:r>
              <a:rPr sz="2000" spc="-5" dirty="0">
                <a:solidFill>
                  <a:srgbClr val="404040"/>
                </a:solidFill>
                <a:latin typeface="Century Gothic"/>
                <a:cs typeface="Century Gothic"/>
              </a:rPr>
              <a:t>Mobility</a:t>
            </a:r>
            <a:r>
              <a:rPr sz="2000" spc="-75"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V –</a:t>
            </a:r>
            <a:r>
              <a:rPr sz="2000" spc="-40" dirty="0">
                <a:solidFill>
                  <a:srgbClr val="404040"/>
                </a:solidFill>
                <a:latin typeface="Century Gothic"/>
                <a:cs typeface="Century Gothic"/>
              </a:rPr>
              <a:t> </a:t>
            </a:r>
            <a:r>
              <a:rPr sz="2000" dirty="0">
                <a:solidFill>
                  <a:srgbClr val="404040"/>
                </a:solidFill>
                <a:latin typeface="Century Gothic"/>
                <a:cs typeface="Century Gothic"/>
              </a:rPr>
              <a:t>Student:</a:t>
            </a:r>
            <a:endParaRPr sz="2000" dirty="0">
              <a:latin typeface="Century Gothic"/>
              <a:cs typeface="Century Gothic"/>
            </a:endParaRPr>
          </a:p>
          <a:p>
            <a:pPr marL="850265" marR="4597400">
              <a:lnSpc>
                <a:spcPct val="120000"/>
              </a:lnSpc>
            </a:pPr>
            <a:r>
              <a:rPr sz="2000" spc="-5" dirty="0">
                <a:solidFill>
                  <a:srgbClr val="404040"/>
                </a:solidFill>
                <a:latin typeface="Century Gothic"/>
                <a:cs typeface="Century Gothic"/>
              </a:rPr>
              <a:t>Grant </a:t>
            </a:r>
            <a:r>
              <a:rPr sz="2000" dirty="0">
                <a:solidFill>
                  <a:srgbClr val="404040"/>
                </a:solidFill>
                <a:latin typeface="Century Gothic"/>
                <a:cs typeface="Century Gothic"/>
              </a:rPr>
              <a:t>Agreement  Learning</a:t>
            </a:r>
            <a:r>
              <a:rPr sz="2000" spc="-80" dirty="0">
                <a:solidFill>
                  <a:srgbClr val="404040"/>
                </a:solidFill>
                <a:latin typeface="Century Gothic"/>
                <a:cs typeface="Century Gothic"/>
              </a:rPr>
              <a:t> </a:t>
            </a:r>
            <a:r>
              <a:rPr sz="2000" dirty="0">
                <a:solidFill>
                  <a:srgbClr val="404040"/>
                </a:solidFill>
                <a:latin typeface="Century Gothic"/>
                <a:cs typeface="Century Gothic"/>
              </a:rPr>
              <a:t>Agreement</a:t>
            </a:r>
            <a:endParaRPr sz="2000" dirty="0">
              <a:latin typeface="Century Gothic"/>
              <a:cs typeface="Century Gothic"/>
            </a:endParaRPr>
          </a:p>
          <a:p>
            <a:pPr marL="355600" indent="-342900">
              <a:lnSpc>
                <a:spcPct val="100000"/>
              </a:lnSpc>
              <a:spcBef>
                <a:spcPts val="480"/>
              </a:spcBef>
              <a:buFont typeface="Arial"/>
              <a:buChar char="•"/>
              <a:tabLst>
                <a:tab pos="354965" algn="l"/>
                <a:tab pos="355600" algn="l"/>
              </a:tabLst>
            </a:pPr>
            <a:r>
              <a:rPr sz="2000" dirty="0">
                <a:solidFill>
                  <a:srgbClr val="404040"/>
                </a:solidFill>
                <a:latin typeface="Century Gothic"/>
                <a:cs typeface="Century Gothic"/>
              </a:rPr>
              <a:t>Annex </a:t>
            </a:r>
            <a:r>
              <a:rPr sz="2000" spc="-20" dirty="0">
                <a:solidFill>
                  <a:srgbClr val="404040"/>
                </a:solidFill>
                <a:latin typeface="Century Gothic"/>
                <a:cs typeface="Century Gothic"/>
              </a:rPr>
              <a:t>VΙ </a:t>
            </a:r>
            <a:r>
              <a:rPr sz="2000" dirty="0">
                <a:solidFill>
                  <a:srgbClr val="404040"/>
                </a:solidFill>
                <a:latin typeface="Century Gothic"/>
                <a:cs typeface="Century Gothic"/>
              </a:rPr>
              <a:t>– Βαnk </a:t>
            </a:r>
            <a:r>
              <a:rPr sz="2000" spc="-5" dirty="0">
                <a:solidFill>
                  <a:srgbClr val="404040"/>
                </a:solidFill>
                <a:latin typeface="Century Gothic"/>
                <a:cs typeface="Century Gothic"/>
              </a:rPr>
              <a:t>account</a:t>
            </a:r>
            <a:r>
              <a:rPr sz="2000" spc="-15" dirty="0">
                <a:solidFill>
                  <a:srgbClr val="404040"/>
                </a:solidFill>
                <a:latin typeface="Century Gothic"/>
                <a:cs typeface="Century Gothic"/>
              </a:rPr>
              <a:t> </a:t>
            </a:r>
            <a:r>
              <a:rPr sz="2000" spc="-5" dirty="0">
                <a:solidFill>
                  <a:srgbClr val="404040"/>
                </a:solidFill>
                <a:latin typeface="Century Gothic"/>
                <a:cs typeface="Century Gothic"/>
              </a:rPr>
              <a:t>details</a:t>
            </a:r>
            <a:endParaRPr sz="2000" dirty="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6841" y="388747"/>
            <a:ext cx="482790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Συμφωνία και</a:t>
            </a:r>
            <a:r>
              <a:rPr spc="20" dirty="0">
                <a:solidFill>
                  <a:srgbClr val="7030A0"/>
                </a:solidFill>
              </a:rPr>
              <a:t> </a:t>
            </a:r>
            <a:r>
              <a:rPr spc="-10" dirty="0">
                <a:solidFill>
                  <a:srgbClr val="7030A0"/>
                </a:solidFill>
              </a:rPr>
              <a:t>Παραρτήματα</a:t>
            </a:r>
          </a:p>
        </p:txBody>
      </p:sp>
      <p:sp>
        <p:nvSpPr>
          <p:cNvPr id="3" name="object 3"/>
          <p:cNvSpPr txBox="1"/>
          <p:nvPr/>
        </p:nvSpPr>
        <p:spPr>
          <a:xfrm>
            <a:off x="571906" y="1090930"/>
            <a:ext cx="8006715" cy="4943020"/>
          </a:xfrm>
          <a:prstGeom prst="rect">
            <a:avLst/>
          </a:prstGeom>
        </p:spPr>
        <p:txBody>
          <a:bodyPr vert="horz" wrap="square" lIns="0" tIns="71755" rIns="0" bIns="0" rtlCol="0">
            <a:spAutoFit/>
          </a:bodyPr>
          <a:lstStyle/>
          <a:p>
            <a:pPr marL="355600" marR="913765" indent="-343535">
              <a:lnSpc>
                <a:spcPts val="1920"/>
              </a:lnSpc>
              <a:spcBef>
                <a:spcPts val="565"/>
              </a:spcBef>
              <a:buFont typeface="Arial"/>
              <a:buChar char="•"/>
              <a:tabLst>
                <a:tab pos="355600" algn="l"/>
                <a:tab pos="356235" algn="l"/>
                <a:tab pos="5680710" algn="l"/>
              </a:tabLst>
            </a:pPr>
            <a:r>
              <a:rPr sz="2000" dirty="0">
                <a:solidFill>
                  <a:srgbClr val="404040"/>
                </a:solidFill>
                <a:latin typeface="Century Gothic"/>
                <a:cs typeface="Century Gothic"/>
              </a:rPr>
              <a:t>Νομικό </a:t>
            </a:r>
            <a:r>
              <a:rPr sz="2000" spc="5" dirty="0">
                <a:solidFill>
                  <a:srgbClr val="404040"/>
                </a:solidFill>
                <a:latin typeface="Century Gothic"/>
                <a:cs typeface="Century Gothic"/>
              </a:rPr>
              <a:t>έγγραφο </a:t>
            </a:r>
            <a:r>
              <a:rPr sz="2000" dirty="0">
                <a:solidFill>
                  <a:srgbClr val="404040"/>
                </a:solidFill>
                <a:latin typeface="Century Gothic"/>
                <a:cs typeface="Century Gothic"/>
              </a:rPr>
              <a:t>μεταξύ του</a:t>
            </a:r>
            <a:r>
              <a:rPr sz="2000" spc="-35" dirty="0">
                <a:solidFill>
                  <a:srgbClr val="404040"/>
                </a:solidFill>
                <a:latin typeface="Century Gothic"/>
                <a:cs typeface="Century Gothic"/>
              </a:rPr>
              <a:t> </a:t>
            </a:r>
            <a:r>
              <a:rPr sz="2000" dirty="0">
                <a:solidFill>
                  <a:srgbClr val="404040"/>
                </a:solidFill>
                <a:latin typeface="Century Gothic"/>
                <a:cs typeface="Century Gothic"/>
              </a:rPr>
              <a:t>δικαιούχου</a:t>
            </a:r>
            <a:r>
              <a:rPr sz="2000" spc="-25" dirty="0">
                <a:solidFill>
                  <a:srgbClr val="404040"/>
                </a:solidFill>
                <a:latin typeface="Century Gothic"/>
                <a:cs typeface="Century Gothic"/>
              </a:rPr>
              <a:t> </a:t>
            </a:r>
            <a:r>
              <a:rPr sz="2000" dirty="0">
                <a:solidFill>
                  <a:srgbClr val="404040"/>
                </a:solidFill>
                <a:latin typeface="Century Gothic"/>
                <a:cs typeface="Century Gothic"/>
              </a:rPr>
              <a:t>και	της</a:t>
            </a:r>
            <a:r>
              <a:rPr sz="2000" spc="-90" dirty="0">
                <a:solidFill>
                  <a:srgbClr val="404040"/>
                </a:solidFill>
                <a:latin typeface="Century Gothic"/>
                <a:cs typeface="Century Gothic"/>
              </a:rPr>
              <a:t> </a:t>
            </a:r>
            <a:r>
              <a:rPr sz="2000" spc="5" dirty="0">
                <a:solidFill>
                  <a:srgbClr val="404040"/>
                </a:solidFill>
                <a:latin typeface="Century Gothic"/>
                <a:cs typeface="Century Gothic"/>
              </a:rPr>
              <a:t>Εθνικής  </a:t>
            </a:r>
            <a:r>
              <a:rPr sz="2000" dirty="0">
                <a:solidFill>
                  <a:srgbClr val="404040"/>
                </a:solidFill>
                <a:latin typeface="Century Gothic"/>
                <a:cs typeface="Century Gothic"/>
              </a:rPr>
              <a:t>Υπηρεσίας</a:t>
            </a:r>
            <a:r>
              <a:rPr sz="2000" spc="-40" dirty="0">
                <a:solidFill>
                  <a:srgbClr val="404040"/>
                </a:solidFill>
                <a:latin typeface="Century Gothic"/>
                <a:cs typeface="Century Gothic"/>
              </a:rPr>
              <a:t> </a:t>
            </a:r>
            <a:r>
              <a:rPr sz="2000" spc="-10" dirty="0">
                <a:solidFill>
                  <a:srgbClr val="404040"/>
                </a:solidFill>
                <a:latin typeface="Century Gothic"/>
                <a:cs typeface="Century Gothic"/>
              </a:rPr>
              <a:t>(ΕΥ)</a:t>
            </a:r>
            <a:endParaRPr sz="2000" dirty="0">
              <a:latin typeface="Century Gothic"/>
              <a:cs typeface="Century Gothic"/>
            </a:endParaRPr>
          </a:p>
          <a:p>
            <a:pPr>
              <a:lnSpc>
                <a:spcPct val="100000"/>
              </a:lnSpc>
              <a:spcBef>
                <a:spcPts val="25"/>
              </a:spcBef>
              <a:buClr>
                <a:srgbClr val="404040"/>
              </a:buClr>
              <a:buFont typeface="Arial"/>
              <a:buChar char="•"/>
            </a:pPr>
            <a:endParaRPr sz="2500" dirty="0">
              <a:latin typeface="Times New Roman"/>
              <a:cs typeface="Times New Roman"/>
            </a:endParaRPr>
          </a:p>
          <a:p>
            <a:pPr marL="355600" marR="249554" indent="-343535">
              <a:lnSpc>
                <a:spcPct val="80000"/>
              </a:lnSpc>
              <a:buFont typeface="Arial"/>
              <a:buChar char="•"/>
              <a:tabLst>
                <a:tab pos="355600" algn="l"/>
                <a:tab pos="356235" algn="l"/>
              </a:tabLst>
            </a:pPr>
            <a:r>
              <a:rPr sz="2000" dirty="0">
                <a:solidFill>
                  <a:srgbClr val="404040"/>
                </a:solidFill>
                <a:latin typeface="Century Gothic"/>
                <a:cs typeface="Century Gothic"/>
              </a:rPr>
              <a:t>Διαχείριση του Σχεδίου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τους </a:t>
            </a:r>
            <a:r>
              <a:rPr sz="2000" spc="5" dirty="0">
                <a:solidFill>
                  <a:srgbClr val="404040"/>
                </a:solidFill>
                <a:latin typeface="Century Gothic"/>
                <a:cs typeface="Century Gothic"/>
              </a:rPr>
              <a:t>κανόνες </a:t>
            </a:r>
            <a:r>
              <a:rPr sz="2000" dirty="0">
                <a:solidFill>
                  <a:srgbClr val="404040"/>
                </a:solidFill>
                <a:latin typeface="Century Gothic"/>
                <a:cs typeface="Century Gothic"/>
              </a:rPr>
              <a:t>της  Συμφωνίας Επιχορήγησης,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Οδηγού Προγράμματος </a:t>
            </a:r>
            <a:r>
              <a:rPr sz="2000" spc="-10" dirty="0" smtClean="0">
                <a:solidFill>
                  <a:srgbClr val="404040"/>
                </a:solidFill>
                <a:latin typeface="Century Gothic"/>
                <a:cs typeface="Century Gothic"/>
              </a:rPr>
              <a:t>202</a:t>
            </a:r>
            <a:r>
              <a:rPr lang="el-GR" sz="2000" spc="-10" dirty="0" smtClean="0">
                <a:solidFill>
                  <a:srgbClr val="404040"/>
                </a:solidFill>
                <a:latin typeface="Century Gothic"/>
                <a:cs typeface="Century Gothic"/>
              </a:rPr>
              <a:t>1</a:t>
            </a:r>
            <a:r>
              <a:rPr sz="2000" spc="-10" dirty="0" smtClean="0">
                <a:solidFill>
                  <a:srgbClr val="404040"/>
                </a:solidFill>
                <a:latin typeface="Century Gothic"/>
                <a:cs typeface="Century Gothic"/>
              </a:rPr>
              <a:t>  </a:t>
            </a:r>
            <a:r>
              <a:rPr sz="2000" dirty="0">
                <a:solidFill>
                  <a:srgbClr val="404040"/>
                </a:solidFill>
                <a:latin typeface="Century Gothic"/>
                <a:cs typeface="Century Gothic"/>
              </a:rPr>
              <a:t>και </a:t>
            </a:r>
            <a:r>
              <a:rPr sz="2000" spc="5" dirty="0">
                <a:solidFill>
                  <a:srgbClr val="404040"/>
                </a:solidFill>
                <a:latin typeface="Century Gothic"/>
                <a:cs typeface="Century Gothic"/>
              </a:rPr>
              <a:t>σύμφωνα </a:t>
            </a:r>
            <a:r>
              <a:rPr sz="2000" dirty="0">
                <a:solidFill>
                  <a:srgbClr val="404040"/>
                </a:solidFill>
                <a:latin typeface="Century Gothic"/>
                <a:cs typeface="Century Gothic"/>
              </a:rPr>
              <a:t>με την</a:t>
            </a:r>
            <a:r>
              <a:rPr sz="2000" spc="-70" dirty="0">
                <a:solidFill>
                  <a:srgbClr val="404040"/>
                </a:solidFill>
                <a:latin typeface="Century Gothic"/>
                <a:cs typeface="Century Gothic"/>
              </a:rPr>
              <a:t> </a:t>
            </a:r>
            <a:r>
              <a:rPr sz="2000" dirty="0">
                <a:solidFill>
                  <a:srgbClr val="404040"/>
                </a:solidFill>
                <a:latin typeface="Century Gothic"/>
                <a:cs typeface="Century Gothic"/>
              </a:rPr>
              <a:t>Αίτηση</a:t>
            </a:r>
            <a:endParaRPr sz="2000" dirty="0">
              <a:latin typeface="Century Gothic"/>
              <a:cs typeface="Century Gothic"/>
            </a:endParaRPr>
          </a:p>
          <a:p>
            <a:pPr>
              <a:lnSpc>
                <a:spcPct val="100000"/>
              </a:lnSpc>
              <a:spcBef>
                <a:spcPts val="50"/>
              </a:spcBef>
              <a:buClr>
                <a:srgbClr val="404040"/>
              </a:buClr>
              <a:buFont typeface="Arial"/>
              <a:buChar char="•"/>
            </a:pPr>
            <a:endParaRPr sz="2450" dirty="0">
              <a:latin typeface="Times New Roman"/>
              <a:cs typeface="Times New Roman"/>
            </a:endParaRPr>
          </a:p>
          <a:p>
            <a:pPr marL="355600" marR="17145" indent="-343535">
              <a:lnSpc>
                <a:spcPts val="1920"/>
              </a:lnSpc>
              <a:buFont typeface="Arial"/>
              <a:buChar char="•"/>
              <a:tabLst>
                <a:tab pos="355600" algn="l"/>
                <a:tab pos="356235" algn="l"/>
              </a:tabLst>
            </a:pPr>
            <a:r>
              <a:rPr sz="2000" dirty="0">
                <a:solidFill>
                  <a:srgbClr val="404040"/>
                </a:solidFill>
                <a:latin typeface="Century Gothic"/>
                <a:cs typeface="Century Gothic"/>
              </a:rPr>
              <a:t>Η Συμφωνία Επιχορήγησης και το Παράρτημα </a:t>
            </a:r>
            <a:r>
              <a:rPr sz="2000" spc="5" dirty="0">
                <a:solidFill>
                  <a:srgbClr val="404040"/>
                </a:solidFill>
                <a:latin typeface="Century Gothic"/>
                <a:cs typeface="Century Gothic"/>
              </a:rPr>
              <a:t>ΙΙ</a:t>
            </a:r>
            <a:r>
              <a:rPr sz="2000" spc="-145" dirty="0">
                <a:solidFill>
                  <a:srgbClr val="404040"/>
                </a:solidFill>
                <a:latin typeface="Century Gothic"/>
                <a:cs typeface="Century Gothic"/>
              </a:rPr>
              <a:t> </a:t>
            </a:r>
            <a:r>
              <a:rPr sz="2000" dirty="0">
                <a:solidFill>
                  <a:srgbClr val="404040"/>
                </a:solidFill>
                <a:latin typeface="Century Gothic"/>
                <a:cs typeface="Century Gothic"/>
              </a:rPr>
              <a:t>αποστέλλονται  στον δικαιούχο</a:t>
            </a:r>
            <a:r>
              <a:rPr sz="2000" spc="-45" dirty="0">
                <a:solidFill>
                  <a:srgbClr val="404040"/>
                </a:solidFill>
                <a:latin typeface="Century Gothic"/>
                <a:cs typeface="Century Gothic"/>
              </a:rPr>
              <a:t> </a:t>
            </a:r>
            <a:r>
              <a:rPr sz="2000" dirty="0">
                <a:solidFill>
                  <a:srgbClr val="404040"/>
                </a:solidFill>
                <a:latin typeface="Century Gothic"/>
                <a:cs typeface="Century Gothic"/>
              </a:rPr>
              <a:t>ηλεκτρονικά</a:t>
            </a:r>
            <a:endParaRPr sz="2000" dirty="0">
              <a:latin typeface="Century Gothic"/>
              <a:cs typeface="Century Gothic"/>
            </a:endParaRPr>
          </a:p>
          <a:p>
            <a:pPr>
              <a:lnSpc>
                <a:spcPct val="100000"/>
              </a:lnSpc>
              <a:spcBef>
                <a:spcPts val="5"/>
              </a:spcBef>
              <a:buClr>
                <a:srgbClr val="404040"/>
              </a:buClr>
              <a:buFont typeface="Arial"/>
              <a:buChar char="•"/>
            </a:pPr>
            <a:endParaRPr sz="2500" dirty="0">
              <a:latin typeface="Times New Roman"/>
              <a:cs typeface="Times New Roman"/>
            </a:endParaRPr>
          </a:p>
          <a:p>
            <a:pPr marL="355600" marR="972819" indent="-343535">
              <a:lnSpc>
                <a:spcPts val="1920"/>
              </a:lnSpc>
              <a:buFont typeface="Arial"/>
              <a:buChar char="•"/>
              <a:tabLst>
                <a:tab pos="355600" algn="l"/>
                <a:tab pos="356235" algn="l"/>
              </a:tabLst>
            </a:pPr>
            <a:r>
              <a:rPr sz="2000" dirty="0">
                <a:solidFill>
                  <a:srgbClr val="404040"/>
                </a:solidFill>
                <a:latin typeface="Century Gothic"/>
                <a:cs typeface="Century Gothic"/>
              </a:rPr>
              <a:t>Τα υπόλοιπα παραρτήματα αναρτώνται στη</a:t>
            </a:r>
            <a:r>
              <a:rPr sz="2000" spc="-210" dirty="0">
                <a:solidFill>
                  <a:srgbClr val="0000FF"/>
                </a:solidFill>
                <a:latin typeface="Century Gothic"/>
                <a:cs typeface="Century Gothic"/>
              </a:rPr>
              <a:t> </a:t>
            </a:r>
            <a:r>
              <a:rPr sz="2000" u="heavy" dirty="0">
                <a:solidFill>
                  <a:srgbClr val="0000FF"/>
                </a:solidFill>
                <a:uFill>
                  <a:solidFill>
                    <a:srgbClr val="0000FF"/>
                  </a:solidFill>
                </a:uFill>
                <a:latin typeface="Century Gothic"/>
                <a:cs typeface="Century Gothic"/>
              </a:rPr>
              <a:t>Διαχείριση  Εγκεκριμένων </a:t>
            </a:r>
            <a:r>
              <a:rPr sz="2000" u="heavy" dirty="0">
                <a:solidFill>
                  <a:srgbClr val="0000FF"/>
                </a:solidFill>
                <a:uFill>
                  <a:solidFill>
                    <a:srgbClr val="0000FF"/>
                  </a:solidFill>
                </a:uFill>
                <a:latin typeface="Century Gothic"/>
                <a:cs typeface="Century Gothic"/>
                <a:hlinkClick r:id="rId2"/>
              </a:rPr>
              <a:t>Σχεδίων</a:t>
            </a:r>
            <a:r>
              <a:rPr sz="2000" dirty="0">
                <a:solidFill>
                  <a:srgbClr val="0000FF"/>
                </a:solidFill>
                <a:latin typeface="Century Gothic"/>
                <a:cs typeface="Century Gothic"/>
              </a:rPr>
              <a:t> </a:t>
            </a:r>
            <a:r>
              <a:rPr sz="2000" dirty="0">
                <a:solidFill>
                  <a:srgbClr val="404040"/>
                </a:solidFill>
                <a:latin typeface="Century Gothic"/>
                <a:cs typeface="Century Gothic"/>
              </a:rPr>
              <a:t>στην ιστοσελίδα του</a:t>
            </a:r>
            <a:r>
              <a:rPr sz="2000" spc="-12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a:lnSpc>
                <a:spcPct val="100000"/>
              </a:lnSpc>
              <a:spcBef>
                <a:spcPts val="5"/>
              </a:spcBef>
              <a:buClr>
                <a:srgbClr val="404040"/>
              </a:buClr>
              <a:buFont typeface="Arial"/>
              <a:buChar char="•"/>
            </a:pPr>
            <a:endParaRPr sz="2100" dirty="0">
              <a:latin typeface="Times New Roman"/>
              <a:cs typeface="Times New Roman"/>
            </a:endParaRPr>
          </a:p>
          <a:p>
            <a:pPr marL="355600" indent="-343535">
              <a:lnSpc>
                <a:spcPct val="100000"/>
              </a:lnSpc>
              <a:buFont typeface="Arial"/>
              <a:buChar char="•"/>
              <a:tabLst>
                <a:tab pos="355600" algn="l"/>
                <a:tab pos="356235" algn="l"/>
              </a:tabLst>
            </a:pPr>
            <a:r>
              <a:rPr sz="2000" dirty="0">
                <a:solidFill>
                  <a:srgbClr val="404040"/>
                </a:solidFill>
                <a:latin typeface="Century Gothic"/>
                <a:cs typeface="Century Gothic"/>
              </a:rPr>
              <a:t>Τίθεται σε ισχύ</a:t>
            </a:r>
            <a:r>
              <a:rPr sz="2000" b="1" u="heavy" dirty="0">
                <a:solidFill>
                  <a:srgbClr val="404040"/>
                </a:solidFill>
                <a:uFill>
                  <a:solidFill>
                    <a:srgbClr val="404040"/>
                  </a:solidFill>
                </a:uFill>
                <a:latin typeface="Century Gothic"/>
                <a:cs typeface="Century Gothic"/>
              </a:rPr>
              <a:t> </a:t>
            </a:r>
            <a:r>
              <a:rPr sz="2000" b="1" u="heavy" spc="-5" dirty="0">
                <a:solidFill>
                  <a:srgbClr val="404040"/>
                </a:solidFill>
                <a:uFill>
                  <a:solidFill>
                    <a:srgbClr val="404040"/>
                  </a:solidFill>
                </a:uFill>
                <a:latin typeface="Century Gothic"/>
                <a:cs typeface="Century Gothic"/>
              </a:rPr>
              <a:t>μετά την </a:t>
            </a:r>
            <a:r>
              <a:rPr sz="2000" b="1" u="heavy" dirty="0">
                <a:solidFill>
                  <a:srgbClr val="404040"/>
                </a:solidFill>
                <a:uFill>
                  <a:solidFill>
                    <a:srgbClr val="404040"/>
                  </a:solidFill>
                </a:uFill>
                <a:latin typeface="Century Gothic"/>
                <a:cs typeface="Century Gothic"/>
              </a:rPr>
              <a:t>υπογραφή </a:t>
            </a:r>
            <a:r>
              <a:rPr sz="2000" b="1" u="heavy" spc="-5" dirty="0">
                <a:solidFill>
                  <a:srgbClr val="404040"/>
                </a:solidFill>
                <a:uFill>
                  <a:solidFill>
                    <a:srgbClr val="404040"/>
                  </a:solidFill>
                </a:uFill>
                <a:latin typeface="Century Gothic"/>
                <a:cs typeface="Century Gothic"/>
              </a:rPr>
              <a:t>και </a:t>
            </a:r>
            <a:r>
              <a:rPr sz="2000" b="1" u="heavy" dirty="0">
                <a:solidFill>
                  <a:srgbClr val="404040"/>
                </a:solidFill>
                <a:uFill>
                  <a:solidFill>
                    <a:srgbClr val="404040"/>
                  </a:solidFill>
                </a:uFill>
                <a:latin typeface="Century Gothic"/>
                <a:cs typeface="Century Gothic"/>
              </a:rPr>
              <a:t>από </a:t>
            </a:r>
            <a:r>
              <a:rPr sz="2000" b="1" u="heavy" spc="-5" dirty="0">
                <a:solidFill>
                  <a:srgbClr val="404040"/>
                </a:solidFill>
                <a:uFill>
                  <a:solidFill>
                    <a:srgbClr val="404040"/>
                  </a:solidFill>
                </a:uFill>
                <a:latin typeface="Century Gothic"/>
                <a:cs typeface="Century Gothic"/>
              </a:rPr>
              <a:t>την</a:t>
            </a:r>
            <a:r>
              <a:rPr sz="2000" b="1" u="heavy" spc="-40" dirty="0">
                <a:solidFill>
                  <a:srgbClr val="404040"/>
                </a:solidFill>
                <a:uFill>
                  <a:solidFill>
                    <a:srgbClr val="404040"/>
                  </a:solidFill>
                </a:uFill>
                <a:latin typeface="Century Gothic"/>
                <a:cs typeface="Century Gothic"/>
              </a:rPr>
              <a:t> </a:t>
            </a:r>
            <a:r>
              <a:rPr sz="2000" b="1" u="heavy" dirty="0">
                <a:solidFill>
                  <a:srgbClr val="404040"/>
                </a:solidFill>
                <a:uFill>
                  <a:solidFill>
                    <a:srgbClr val="404040"/>
                  </a:solidFill>
                </a:uFill>
                <a:latin typeface="Century Gothic"/>
                <a:cs typeface="Century Gothic"/>
              </a:rPr>
              <a:t>ΕΥ</a:t>
            </a:r>
            <a:endParaRPr sz="2000" dirty="0">
              <a:latin typeface="Century Gothic"/>
              <a:cs typeface="Century Gothic"/>
            </a:endParaRPr>
          </a:p>
          <a:p>
            <a:pPr>
              <a:lnSpc>
                <a:spcPct val="100000"/>
              </a:lnSpc>
              <a:spcBef>
                <a:spcPts val="45"/>
              </a:spcBef>
              <a:buClr>
                <a:srgbClr val="404040"/>
              </a:buClr>
              <a:buFont typeface="Arial"/>
              <a:buChar char="•"/>
            </a:pPr>
            <a:endParaRPr sz="2050" dirty="0">
              <a:latin typeface="Times New Roman"/>
              <a:cs typeface="Times New Roman"/>
            </a:endParaRPr>
          </a:p>
          <a:p>
            <a:pPr marL="355600" indent="-343535">
              <a:lnSpc>
                <a:spcPts val="2160"/>
              </a:lnSpc>
              <a:buFont typeface="Arial"/>
              <a:buChar char="•"/>
              <a:tabLst>
                <a:tab pos="355600" algn="l"/>
                <a:tab pos="356235" algn="l"/>
                <a:tab pos="1922145" algn="l"/>
              </a:tabLst>
            </a:pPr>
            <a:r>
              <a:rPr sz="2000" dirty="0">
                <a:solidFill>
                  <a:srgbClr val="404040"/>
                </a:solidFill>
                <a:latin typeface="Century Gothic"/>
                <a:cs typeface="Century Gothic"/>
              </a:rPr>
              <a:t>Επικοινωνία	ΕΥ </a:t>
            </a:r>
            <a:r>
              <a:rPr sz="2000" b="1" dirty="0">
                <a:solidFill>
                  <a:srgbClr val="404040"/>
                </a:solidFill>
                <a:latin typeface="Century Gothic"/>
                <a:cs typeface="Century Gothic"/>
              </a:rPr>
              <a:t>μόνο </a:t>
            </a:r>
            <a:r>
              <a:rPr sz="2000" dirty="0">
                <a:solidFill>
                  <a:srgbClr val="404040"/>
                </a:solidFill>
                <a:latin typeface="Century Gothic"/>
                <a:cs typeface="Century Gothic"/>
              </a:rPr>
              <a:t>με το άτομο επαφής που έχει οριστεί</a:t>
            </a:r>
            <a:r>
              <a:rPr sz="2000" spc="-125" dirty="0">
                <a:solidFill>
                  <a:srgbClr val="404040"/>
                </a:solidFill>
                <a:latin typeface="Century Gothic"/>
                <a:cs typeface="Century Gothic"/>
              </a:rPr>
              <a:t> </a:t>
            </a:r>
            <a:r>
              <a:rPr sz="2000" dirty="0">
                <a:solidFill>
                  <a:srgbClr val="404040"/>
                </a:solidFill>
                <a:latin typeface="Century Gothic"/>
                <a:cs typeface="Century Gothic"/>
              </a:rPr>
              <a:t>στην</a:t>
            </a:r>
            <a:endParaRPr sz="2000" dirty="0">
              <a:latin typeface="Century Gothic"/>
              <a:cs typeface="Century Gothic"/>
            </a:endParaRPr>
          </a:p>
          <a:p>
            <a:pPr marL="355600">
              <a:lnSpc>
                <a:spcPts val="2160"/>
              </a:lnSpc>
            </a:pPr>
            <a:r>
              <a:rPr sz="2000" dirty="0">
                <a:solidFill>
                  <a:srgbClr val="404040"/>
                </a:solidFill>
                <a:latin typeface="Century Gothic"/>
                <a:cs typeface="Century Gothic"/>
              </a:rPr>
              <a:t>αίτηση και το </a:t>
            </a:r>
            <a:r>
              <a:rPr sz="2000" spc="5" dirty="0">
                <a:solidFill>
                  <a:srgbClr val="404040"/>
                </a:solidFill>
                <a:latin typeface="Century Gothic"/>
                <a:cs typeface="Century Gothic"/>
              </a:rPr>
              <a:t>νόμιμο </a:t>
            </a:r>
            <a:r>
              <a:rPr sz="2000" dirty="0">
                <a:solidFill>
                  <a:srgbClr val="404040"/>
                </a:solidFill>
                <a:latin typeface="Century Gothic"/>
                <a:cs typeface="Century Gothic"/>
              </a:rPr>
              <a:t>εκπρόσωπο της</a:t>
            </a:r>
            <a:r>
              <a:rPr sz="2000" spc="-95" dirty="0">
                <a:solidFill>
                  <a:srgbClr val="404040"/>
                </a:solidFill>
                <a:latin typeface="Century Gothic"/>
                <a:cs typeface="Century Gothic"/>
              </a:rPr>
              <a:t> </a:t>
            </a:r>
            <a:r>
              <a:rPr sz="2000" dirty="0">
                <a:solidFill>
                  <a:srgbClr val="404040"/>
                </a:solidFill>
                <a:latin typeface="Century Gothic"/>
                <a:cs typeface="Century Gothic"/>
              </a:rPr>
              <a:t>σχολής/οργανισμού</a:t>
            </a:r>
            <a:endParaRPr sz="2000" dirty="0">
              <a:latin typeface="Century Gothic"/>
              <a:cs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055" y="748741"/>
            <a:ext cx="717804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Έλεγχος ορθότητας </a:t>
            </a:r>
            <a:r>
              <a:rPr spc="-5" dirty="0">
                <a:solidFill>
                  <a:srgbClr val="7030A0"/>
                </a:solidFill>
              </a:rPr>
              <a:t>στοιχείων</a:t>
            </a:r>
            <a:r>
              <a:rPr spc="45" dirty="0">
                <a:solidFill>
                  <a:srgbClr val="7030A0"/>
                </a:solidFill>
              </a:rPr>
              <a:t> </a:t>
            </a:r>
            <a:r>
              <a:rPr spc="-10" dirty="0">
                <a:solidFill>
                  <a:srgbClr val="7030A0"/>
                </a:solidFill>
              </a:rPr>
              <a:t>Συμφωνίας</a:t>
            </a:r>
          </a:p>
        </p:txBody>
      </p:sp>
      <p:sp>
        <p:nvSpPr>
          <p:cNvPr id="3" name="object 3"/>
          <p:cNvSpPr txBox="1"/>
          <p:nvPr/>
        </p:nvSpPr>
        <p:spPr>
          <a:xfrm>
            <a:off x="0" y="1371600"/>
            <a:ext cx="8043266" cy="273793"/>
          </a:xfrm>
          <a:prstGeom prst="rect">
            <a:avLst/>
          </a:prstGeom>
        </p:spPr>
        <p:txBody>
          <a:bodyPr vert="horz" wrap="square" lIns="0" tIns="12065" rIns="0" bIns="0" rtlCol="0">
            <a:spAutoFit/>
          </a:bodyPr>
          <a:lstStyle/>
          <a:p>
            <a:pPr marL="355600" indent="-342900">
              <a:lnSpc>
                <a:spcPct val="100000"/>
              </a:lnSpc>
              <a:spcBef>
                <a:spcPts val="1340"/>
              </a:spcBef>
              <a:buFont typeface="Arial"/>
              <a:buChar char="•"/>
              <a:tabLst>
                <a:tab pos="354965" algn="l"/>
                <a:tab pos="355600" algn="l"/>
              </a:tabLst>
            </a:pPr>
            <a:r>
              <a:rPr sz="1700" spc="-5" dirty="0" err="1" smtClean="0">
                <a:solidFill>
                  <a:srgbClr val="404040"/>
                </a:solidFill>
                <a:latin typeface="Century Gothic"/>
                <a:cs typeface="Century Gothic"/>
              </a:rPr>
              <a:t>Ημερομηνίες</a:t>
            </a:r>
            <a:r>
              <a:rPr sz="1700" spc="-80" dirty="0" smtClean="0">
                <a:solidFill>
                  <a:srgbClr val="404040"/>
                </a:solidFill>
                <a:latin typeface="Century Gothic"/>
                <a:cs typeface="Century Gothic"/>
              </a:rPr>
              <a:t> </a:t>
            </a:r>
            <a:r>
              <a:rPr sz="1700" dirty="0" err="1">
                <a:solidFill>
                  <a:srgbClr val="404040"/>
                </a:solidFill>
                <a:latin typeface="Century Gothic"/>
                <a:cs typeface="Century Gothic"/>
              </a:rPr>
              <a:t>έν</a:t>
            </a:r>
            <a:r>
              <a:rPr sz="1700" dirty="0">
                <a:solidFill>
                  <a:srgbClr val="404040"/>
                </a:solidFill>
                <a:latin typeface="Century Gothic"/>
                <a:cs typeface="Century Gothic"/>
              </a:rPr>
              <a:t>αρξης-λήξης</a:t>
            </a:r>
            <a:r>
              <a:rPr sz="1700" dirty="0" smtClean="0">
                <a:solidFill>
                  <a:srgbClr val="404040"/>
                </a:solidFill>
                <a:latin typeface="Century Gothic"/>
                <a:cs typeface="Century Gothic"/>
              </a:rPr>
              <a:t>:</a:t>
            </a:r>
            <a:r>
              <a:rPr lang="en-GB" sz="1700" dirty="0" smtClean="0">
                <a:solidFill>
                  <a:srgbClr val="404040"/>
                </a:solidFill>
                <a:latin typeface="Century Gothic"/>
                <a:cs typeface="Century Gothic"/>
              </a:rPr>
              <a:t> </a:t>
            </a:r>
            <a:r>
              <a:rPr lang="en-GB" sz="1700" b="1" dirty="0" smtClean="0">
                <a:solidFill>
                  <a:srgbClr val="404040"/>
                </a:solidFill>
                <a:latin typeface="Century Gothic"/>
                <a:cs typeface="Century Gothic"/>
              </a:rPr>
              <a:t>01/09/2021- 31/10/ 2023 </a:t>
            </a:r>
            <a:endParaRPr sz="1700" b="1" dirty="0">
              <a:latin typeface="Century Gothic"/>
              <a:cs typeface="Century Gothic"/>
            </a:endParaRPr>
          </a:p>
        </p:txBody>
      </p:sp>
      <p:sp>
        <p:nvSpPr>
          <p:cNvPr id="6" name="object 6"/>
          <p:cNvSpPr txBox="1"/>
          <p:nvPr/>
        </p:nvSpPr>
        <p:spPr>
          <a:xfrm>
            <a:off x="46529" y="1752600"/>
            <a:ext cx="8235315" cy="4552528"/>
          </a:xfrm>
          <a:prstGeom prst="rect">
            <a:avLst/>
          </a:prstGeom>
        </p:spPr>
        <p:txBody>
          <a:bodyPr vert="horz" wrap="square" lIns="0" tIns="12700" rIns="0" bIns="0" rtlCol="0">
            <a:spAutoFit/>
          </a:bodyPr>
          <a:lstStyle/>
          <a:p>
            <a:pPr marL="355600" indent="-342900">
              <a:lnSpc>
                <a:spcPct val="100000"/>
              </a:lnSpc>
              <a:spcBef>
                <a:spcPts val="1225"/>
              </a:spcBef>
              <a:buFont typeface="Arial"/>
              <a:buChar char="•"/>
              <a:tabLst>
                <a:tab pos="354965" algn="l"/>
                <a:tab pos="355600" algn="l"/>
              </a:tabLst>
            </a:pPr>
            <a:r>
              <a:rPr sz="1700" spc="-5" dirty="0" err="1" smtClean="0">
                <a:solidFill>
                  <a:srgbClr val="404040"/>
                </a:solidFill>
                <a:latin typeface="Century Gothic"/>
                <a:cs typeface="Century Gothic"/>
              </a:rPr>
              <a:t>Ποσό</a:t>
            </a:r>
            <a:r>
              <a:rPr sz="1700" spc="-5" dirty="0" smtClean="0">
                <a:solidFill>
                  <a:srgbClr val="404040"/>
                </a:solidFill>
                <a:latin typeface="Century Gothic"/>
                <a:cs typeface="Century Gothic"/>
              </a:rPr>
              <a:t> </a:t>
            </a:r>
            <a:r>
              <a:rPr sz="1700" dirty="0">
                <a:solidFill>
                  <a:srgbClr val="404040"/>
                </a:solidFill>
                <a:latin typeface="Century Gothic"/>
                <a:cs typeface="Century Gothic"/>
              </a:rPr>
              <a:t>συμφωνίας (σύμφωνα με την επιστολή</a:t>
            </a:r>
            <a:r>
              <a:rPr sz="1700" spc="-110" dirty="0">
                <a:solidFill>
                  <a:srgbClr val="404040"/>
                </a:solidFill>
                <a:latin typeface="Century Gothic"/>
                <a:cs typeface="Century Gothic"/>
              </a:rPr>
              <a:t> </a:t>
            </a:r>
            <a:r>
              <a:rPr sz="1700" dirty="0">
                <a:solidFill>
                  <a:srgbClr val="404040"/>
                </a:solidFill>
                <a:latin typeface="Century Gothic"/>
                <a:cs typeface="Century Gothic"/>
              </a:rPr>
              <a:t>έγκρισης)</a:t>
            </a:r>
            <a:endParaRPr sz="1700" dirty="0">
              <a:latin typeface="Century Gothic"/>
              <a:cs typeface="Century Gothic"/>
            </a:endParaRPr>
          </a:p>
          <a:p>
            <a:pPr marL="355600" indent="-342900">
              <a:lnSpc>
                <a:spcPct val="100000"/>
              </a:lnSpc>
              <a:spcBef>
                <a:spcPts val="1230"/>
              </a:spcBef>
              <a:buFont typeface="Arial"/>
              <a:buChar char="•"/>
              <a:tabLst>
                <a:tab pos="354965" algn="l"/>
                <a:tab pos="355600" algn="l"/>
              </a:tabLst>
            </a:pPr>
            <a:r>
              <a:rPr sz="1700" dirty="0">
                <a:solidFill>
                  <a:srgbClr val="404040"/>
                </a:solidFill>
                <a:latin typeface="Century Gothic"/>
                <a:cs typeface="Century Gothic"/>
              </a:rPr>
              <a:t>Στοιχεία τραπεζικού </a:t>
            </a:r>
            <a:r>
              <a:rPr sz="1700" spc="-5" dirty="0">
                <a:solidFill>
                  <a:srgbClr val="404040"/>
                </a:solidFill>
                <a:latin typeface="Century Gothic"/>
                <a:cs typeface="Century Gothic"/>
              </a:rPr>
              <a:t>λογαριασμού (Παράρτημα</a:t>
            </a:r>
            <a:r>
              <a:rPr sz="1700" spc="-75" dirty="0">
                <a:solidFill>
                  <a:srgbClr val="404040"/>
                </a:solidFill>
                <a:latin typeface="Century Gothic"/>
                <a:cs typeface="Century Gothic"/>
              </a:rPr>
              <a:t> </a:t>
            </a:r>
            <a:r>
              <a:rPr sz="1700" spc="5" dirty="0">
                <a:solidFill>
                  <a:srgbClr val="404040"/>
                </a:solidFill>
                <a:latin typeface="Century Gothic"/>
                <a:cs typeface="Century Gothic"/>
              </a:rPr>
              <a:t>VI)</a:t>
            </a:r>
            <a:endParaRPr sz="1700" dirty="0">
              <a:latin typeface="Century Gothic"/>
              <a:cs typeface="Century Gothic"/>
            </a:endParaRPr>
          </a:p>
          <a:p>
            <a:pPr marL="355600" indent="-342900">
              <a:lnSpc>
                <a:spcPct val="100000"/>
              </a:lnSpc>
              <a:spcBef>
                <a:spcPts val="1220"/>
              </a:spcBef>
              <a:buFont typeface="Arial"/>
              <a:buChar char="•"/>
              <a:tabLst>
                <a:tab pos="354965" algn="l"/>
                <a:tab pos="355600" algn="l"/>
              </a:tabLst>
            </a:pPr>
            <a:r>
              <a:rPr sz="1700" dirty="0">
                <a:solidFill>
                  <a:srgbClr val="404040"/>
                </a:solidFill>
                <a:latin typeface="Century Gothic"/>
                <a:cs typeface="Century Gothic"/>
              </a:rPr>
              <a:t>Στοιχεία επικοινωνίας </a:t>
            </a:r>
            <a:r>
              <a:rPr sz="1700" spc="-10" dirty="0">
                <a:solidFill>
                  <a:srgbClr val="404040"/>
                </a:solidFill>
                <a:latin typeface="Century Gothic"/>
                <a:cs typeface="Century Gothic"/>
              </a:rPr>
              <a:t>(άτομο </a:t>
            </a:r>
            <a:r>
              <a:rPr sz="1700" dirty="0">
                <a:solidFill>
                  <a:srgbClr val="404040"/>
                </a:solidFill>
                <a:latin typeface="Century Gothic"/>
                <a:cs typeface="Century Gothic"/>
              </a:rPr>
              <a:t>επαφής/νόμιμος</a:t>
            </a:r>
            <a:r>
              <a:rPr sz="1700" spc="-85" dirty="0">
                <a:solidFill>
                  <a:srgbClr val="404040"/>
                </a:solidFill>
                <a:latin typeface="Century Gothic"/>
                <a:cs typeface="Century Gothic"/>
              </a:rPr>
              <a:t> </a:t>
            </a:r>
            <a:r>
              <a:rPr sz="1700" dirty="0">
                <a:solidFill>
                  <a:srgbClr val="404040"/>
                </a:solidFill>
                <a:latin typeface="Century Gothic"/>
                <a:cs typeface="Century Gothic"/>
              </a:rPr>
              <a:t>εκπρόσωπος</a:t>
            </a:r>
            <a:r>
              <a:rPr sz="1700" dirty="0" smtClean="0">
                <a:solidFill>
                  <a:srgbClr val="404040"/>
                </a:solidFill>
                <a:latin typeface="Century Gothic"/>
                <a:cs typeface="Century Gothic"/>
              </a:rPr>
              <a:t>)</a:t>
            </a:r>
            <a:endParaRPr lang="el-GR" sz="1700" dirty="0" smtClean="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dirty="0" smtClean="0">
                <a:solidFill>
                  <a:srgbClr val="404040"/>
                </a:solidFill>
                <a:latin typeface="Century Gothic"/>
                <a:cs typeface="Century Gothic"/>
              </a:rPr>
              <a:t>Αλλαγές </a:t>
            </a:r>
            <a:r>
              <a:rPr lang="el-GR" sz="1700" dirty="0">
                <a:solidFill>
                  <a:srgbClr val="404040"/>
                </a:solidFill>
                <a:latin typeface="Century Gothic"/>
                <a:cs typeface="Century Gothic"/>
              </a:rPr>
              <a:t>στα στοιχεία ενός οργανισμού γίνονται μόνο στο ORS – Η αίτηση αντλεί τα στοιχεία από το </a:t>
            </a:r>
            <a:r>
              <a:rPr lang="el-GR" sz="1700" i="1" dirty="0" smtClean="0">
                <a:solidFill>
                  <a:srgbClr val="404040"/>
                </a:solidFill>
                <a:latin typeface="Century Gothic"/>
                <a:cs typeface="Century Gothic"/>
              </a:rPr>
              <a:t>ORS </a:t>
            </a:r>
            <a:r>
              <a:rPr lang="el-GR" sz="1100" i="1" dirty="0" smtClean="0">
                <a:solidFill>
                  <a:srgbClr val="404040"/>
                </a:solidFill>
                <a:latin typeface="Century Gothic"/>
                <a:cs typeface="Century Gothic"/>
              </a:rPr>
              <a:t>Προηγούμενες </a:t>
            </a:r>
            <a:r>
              <a:rPr lang="el-GR" sz="1100" i="1" dirty="0">
                <a:solidFill>
                  <a:srgbClr val="404040"/>
                </a:solidFill>
                <a:latin typeface="Century Gothic"/>
                <a:cs typeface="Century Gothic"/>
              </a:rPr>
              <a:t>εγγραφές στο ORS δεν μπορούν να διαγραφούν από </a:t>
            </a:r>
            <a:r>
              <a:rPr lang="el-GR" sz="1100" i="1" dirty="0" err="1">
                <a:solidFill>
                  <a:srgbClr val="404040"/>
                </a:solidFill>
                <a:latin typeface="Century Gothic"/>
                <a:cs typeface="Century Gothic"/>
              </a:rPr>
              <a:t>τoν</a:t>
            </a:r>
            <a:r>
              <a:rPr lang="el-GR" sz="1100" i="1" dirty="0">
                <a:solidFill>
                  <a:srgbClr val="404040"/>
                </a:solidFill>
                <a:latin typeface="Century Gothic"/>
                <a:cs typeface="Century Gothic"/>
              </a:rPr>
              <a:t> </a:t>
            </a:r>
            <a:r>
              <a:rPr lang="el-GR" sz="1100" i="1" dirty="0" smtClean="0">
                <a:solidFill>
                  <a:srgbClr val="404040"/>
                </a:solidFill>
                <a:latin typeface="Century Gothic"/>
                <a:cs typeface="Century Gothic"/>
              </a:rPr>
              <a:t>χρήστη</a:t>
            </a:r>
            <a:endParaRPr lang="el-GR" sz="1700" dirty="0">
              <a:solidFill>
                <a:srgbClr val="404040"/>
              </a:solidFill>
              <a:latin typeface="Century Gothic"/>
              <a:cs typeface="Century Gothic"/>
            </a:endParaRPr>
          </a:p>
          <a:p>
            <a:pPr marL="12700">
              <a:lnSpc>
                <a:spcPct val="100000"/>
              </a:lnSpc>
              <a:spcBef>
                <a:spcPts val="1220"/>
              </a:spcBef>
              <a:tabLst>
                <a:tab pos="354965" algn="l"/>
                <a:tab pos="355600" algn="l"/>
              </a:tabLst>
            </a:pPr>
            <a:r>
              <a:rPr lang="el-GR" sz="1700" b="1" dirty="0">
                <a:solidFill>
                  <a:srgbClr val="404040"/>
                </a:solidFill>
                <a:latin typeface="Century Gothic"/>
                <a:cs typeface="Century Gothic"/>
              </a:rPr>
              <a:t>Απαιτείται </a:t>
            </a:r>
            <a:r>
              <a:rPr lang="el-GR" sz="1700" b="1" dirty="0" smtClean="0">
                <a:solidFill>
                  <a:srgbClr val="404040"/>
                </a:solidFill>
                <a:latin typeface="Century Gothic"/>
                <a:cs typeface="Century Gothic"/>
              </a:rPr>
              <a:t>η </a:t>
            </a:r>
            <a:r>
              <a:rPr lang="el-GR" sz="1700" b="1" dirty="0">
                <a:solidFill>
                  <a:srgbClr val="404040"/>
                </a:solidFill>
                <a:latin typeface="Century Gothic"/>
                <a:cs typeface="Century Gothic"/>
              </a:rPr>
              <a:t>επικαιροποίηση των στοιχείων του οργανισμού </a:t>
            </a:r>
            <a:r>
              <a:rPr lang="el-GR" sz="1700" b="1" dirty="0" smtClean="0">
                <a:solidFill>
                  <a:srgbClr val="404040"/>
                </a:solidFill>
                <a:latin typeface="Century Gothic"/>
                <a:cs typeface="Century Gothic"/>
              </a:rPr>
              <a:t>στο </a:t>
            </a:r>
            <a:r>
              <a:rPr lang="en-GB" sz="1700" b="1" dirty="0" smtClean="0">
                <a:solidFill>
                  <a:srgbClr val="404040"/>
                </a:solidFill>
                <a:latin typeface="Century Gothic"/>
                <a:cs typeface="Century Gothic"/>
              </a:rPr>
              <a:t>ORS </a:t>
            </a:r>
            <a:r>
              <a:rPr lang="el-GR" sz="1700" b="1" dirty="0" smtClean="0">
                <a:solidFill>
                  <a:srgbClr val="404040"/>
                </a:solidFill>
                <a:latin typeface="Century Gothic"/>
                <a:cs typeface="Century Gothic"/>
              </a:rPr>
              <a:t>για </a:t>
            </a:r>
            <a:r>
              <a:rPr lang="el-GR" sz="1700" b="1" dirty="0">
                <a:solidFill>
                  <a:srgbClr val="404040"/>
                </a:solidFill>
                <a:latin typeface="Century Gothic"/>
                <a:cs typeface="Century Gothic"/>
              </a:rPr>
              <a:t>τις πιο κάτω </a:t>
            </a:r>
            <a:r>
              <a:rPr lang="el-GR" sz="1700" b="1" dirty="0" smtClean="0">
                <a:solidFill>
                  <a:srgbClr val="404040"/>
                </a:solidFill>
                <a:latin typeface="Century Gothic"/>
                <a:cs typeface="Century Gothic"/>
              </a:rPr>
              <a:t>περιπτώσεις</a:t>
            </a:r>
            <a:r>
              <a:rPr lang="en-GB" sz="1700" b="1" dirty="0" smtClean="0">
                <a:solidFill>
                  <a:srgbClr val="404040"/>
                </a:solidFill>
                <a:latin typeface="Century Gothic"/>
                <a:cs typeface="Century Gothic"/>
              </a:rPr>
              <a:t> </a:t>
            </a:r>
            <a:r>
              <a:rPr lang="el-GR" sz="1700" b="1" dirty="0" smtClean="0">
                <a:solidFill>
                  <a:srgbClr val="404040"/>
                </a:solidFill>
                <a:latin typeface="Century Gothic"/>
                <a:cs typeface="Century Gothic"/>
              </a:rPr>
              <a:t>αλλά και σχετική ενημέρωση της ΕΥ:</a:t>
            </a:r>
            <a:endParaRPr lang="el-GR" sz="1700" b="1" dirty="0">
              <a:solidFill>
                <a:srgbClr val="404040"/>
              </a:solidFill>
              <a:latin typeface="Century Gothic"/>
              <a:cs typeface="Century Gothic"/>
            </a:endParaRPr>
          </a:p>
          <a:p>
            <a:pPr marL="355600" indent="-342900">
              <a:lnSpc>
                <a:spcPct val="100000"/>
              </a:lnSpc>
              <a:spcBef>
                <a:spcPts val="1220"/>
              </a:spcBef>
              <a:buFont typeface="Arial"/>
              <a:buChar char="•"/>
              <a:tabLst>
                <a:tab pos="354965" algn="l"/>
                <a:tab pos="355600" algn="l"/>
              </a:tabLst>
            </a:pPr>
            <a:r>
              <a:rPr lang="el-GR" sz="1700" dirty="0" err="1" smtClean="0">
                <a:solidFill>
                  <a:srgbClr val="404040"/>
                </a:solidFill>
                <a:latin typeface="Century Gothic"/>
                <a:cs typeface="Century Gothic"/>
              </a:rPr>
              <a:t>Aλλαγή</a:t>
            </a:r>
            <a:r>
              <a:rPr lang="el-GR" sz="1700" dirty="0" smtClean="0">
                <a:solidFill>
                  <a:srgbClr val="404040"/>
                </a:solidFill>
                <a:latin typeface="Century Gothic"/>
                <a:cs typeface="Century Gothic"/>
              </a:rPr>
              <a:t> </a:t>
            </a:r>
            <a:r>
              <a:rPr lang="el-GR" sz="1700" dirty="0" err="1" smtClean="0">
                <a:solidFill>
                  <a:srgbClr val="404040"/>
                </a:solidFill>
                <a:latin typeface="Century Gothic"/>
                <a:cs typeface="Century Gothic"/>
              </a:rPr>
              <a:t>legal</a:t>
            </a:r>
            <a:r>
              <a:rPr lang="el-GR" sz="1700" dirty="0" smtClean="0">
                <a:solidFill>
                  <a:srgbClr val="404040"/>
                </a:solidFill>
                <a:latin typeface="Century Gothic"/>
                <a:cs typeface="Century Gothic"/>
              </a:rPr>
              <a:t> </a:t>
            </a:r>
            <a:r>
              <a:rPr lang="el-GR" sz="1700" dirty="0" err="1" smtClean="0">
                <a:solidFill>
                  <a:srgbClr val="404040"/>
                </a:solidFill>
                <a:latin typeface="Century Gothic"/>
                <a:cs typeface="Century Gothic"/>
              </a:rPr>
              <a:t>representative</a:t>
            </a:r>
            <a:endParaRPr lang="el-GR" sz="1700" dirty="0">
              <a:solidFill>
                <a:srgbClr val="404040"/>
              </a:solidFill>
              <a:latin typeface="Century Gothic"/>
              <a:cs typeface="Century Gothic"/>
            </a:endParaRPr>
          </a:p>
          <a:p>
            <a:pPr marL="355600" indent="-342900">
              <a:lnSpc>
                <a:spcPct val="100000"/>
              </a:lnSpc>
              <a:spcBef>
                <a:spcPts val="1220"/>
              </a:spcBef>
              <a:buFont typeface="Arial"/>
              <a:buChar char="•"/>
              <a:tabLst>
                <a:tab pos="354965" algn="l"/>
                <a:tab pos="355600" algn="l"/>
              </a:tabLst>
            </a:pPr>
            <a:r>
              <a:rPr lang="el-GR" sz="1700" dirty="0" err="1" smtClean="0">
                <a:solidFill>
                  <a:srgbClr val="404040"/>
                </a:solidFill>
                <a:latin typeface="Century Gothic"/>
                <a:cs typeface="Century Gothic"/>
              </a:rPr>
              <a:t>Aλλαγή</a:t>
            </a:r>
            <a:r>
              <a:rPr lang="el-GR" sz="1700" dirty="0" smtClean="0">
                <a:solidFill>
                  <a:srgbClr val="404040"/>
                </a:solidFill>
                <a:latin typeface="Century Gothic"/>
                <a:cs typeface="Century Gothic"/>
              </a:rPr>
              <a:t> </a:t>
            </a:r>
            <a:r>
              <a:rPr lang="el-GR" sz="1700" dirty="0">
                <a:solidFill>
                  <a:srgbClr val="404040"/>
                </a:solidFill>
                <a:latin typeface="Century Gothic"/>
                <a:cs typeface="Century Gothic"/>
              </a:rPr>
              <a:t>τραπεζικών στοιχείων</a:t>
            </a:r>
          </a:p>
          <a:p>
            <a:pPr marL="355600" indent="-342900">
              <a:lnSpc>
                <a:spcPct val="100000"/>
              </a:lnSpc>
              <a:spcBef>
                <a:spcPts val="1220"/>
              </a:spcBef>
              <a:buFont typeface="Arial"/>
              <a:buChar char="•"/>
              <a:tabLst>
                <a:tab pos="354965" algn="l"/>
                <a:tab pos="355600" algn="l"/>
              </a:tabLst>
            </a:pPr>
            <a:r>
              <a:rPr lang="el-GR" sz="1700" dirty="0">
                <a:solidFill>
                  <a:srgbClr val="404040"/>
                </a:solidFill>
                <a:latin typeface="Century Gothic"/>
                <a:cs typeface="Century Gothic"/>
              </a:rPr>
              <a:t>Έντυπο χρηματοοικονομικής ικανότητας </a:t>
            </a:r>
            <a:r>
              <a:rPr lang="el-GR" sz="1700" dirty="0" smtClean="0">
                <a:solidFill>
                  <a:srgbClr val="404040"/>
                </a:solidFill>
                <a:latin typeface="Century Gothic"/>
                <a:cs typeface="Century Gothic"/>
              </a:rPr>
              <a:t>για </a:t>
            </a:r>
            <a:r>
              <a:rPr lang="el-GR" sz="1700" dirty="0">
                <a:solidFill>
                  <a:srgbClr val="404040"/>
                </a:solidFill>
                <a:latin typeface="Century Gothic"/>
                <a:cs typeface="Century Gothic"/>
              </a:rPr>
              <a:t>οργανισμούς ιδιωτικού δικαίου που η επιχορήγηση ξεπερνά τις 60.000€</a:t>
            </a:r>
          </a:p>
          <a:p>
            <a:pPr marL="355600" indent="-342900">
              <a:lnSpc>
                <a:spcPct val="100000"/>
              </a:lnSpc>
              <a:spcBef>
                <a:spcPts val="1220"/>
              </a:spcBef>
              <a:buFont typeface="Arial"/>
              <a:buChar char="•"/>
              <a:tabLst>
                <a:tab pos="354965" algn="l"/>
                <a:tab pos="355600" algn="l"/>
              </a:tabLst>
            </a:pPr>
            <a:endParaRPr sz="1700" dirty="0">
              <a:latin typeface="Century Gothic"/>
              <a:cs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8239" y="391109"/>
            <a:ext cx="5954395" cy="878840"/>
          </a:xfrm>
          <a:prstGeom prst="rect">
            <a:avLst/>
          </a:prstGeom>
        </p:spPr>
        <p:txBody>
          <a:bodyPr vert="horz" wrap="square" lIns="0" tIns="12065" rIns="0" bIns="0" rtlCol="0">
            <a:spAutoFit/>
          </a:bodyPr>
          <a:lstStyle/>
          <a:p>
            <a:pPr marL="1690370" marR="5080" indent="-1678305">
              <a:lnSpc>
                <a:spcPct val="100000"/>
              </a:lnSpc>
              <a:spcBef>
                <a:spcPts val="95"/>
              </a:spcBef>
            </a:pPr>
            <a:r>
              <a:rPr spc="-5" dirty="0">
                <a:solidFill>
                  <a:srgbClr val="7030A0"/>
                </a:solidFill>
              </a:rPr>
              <a:t>Σημεία αναφοράς για </a:t>
            </a:r>
            <a:r>
              <a:rPr dirty="0">
                <a:solidFill>
                  <a:srgbClr val="7030A0"/>
                </a:solidFill>
              </a:rPr>
              <a:t>τη </a:t>
            </a:r>
            <a:r>
              <a:rPr spc="-5" dirty="0">
                <a:solidFill>
                  <a:srgbClr val="7030A0"/>
                </a:solidFill>
              </a:rPr>
              <a:t>Συμφωνία  </a:t>
            </a:r>
            <a:r>
              <a:rPr spc="-10" dirty="0">
                <a:solidFill>
                  <a:srgbClr val="7030A0"/>
                </a:solidFill>
              </a:rPr>
              <a:t>Επιχορήγησης</a:t>
            </a:r>
          </a:p>
        </p:txBody>
      </p:sp>
      <p:sp>
        <p:nvSpPr>
          <p:cNvPr id="3" name="object 3"/>
          <p:cNvSpPr/>
          <p:nvPr/>
        </p:nvSpPr>
        <p:spPr>
          <a:xfrm>
            <a:off x="220522" y="3253370"/>
            <a:ext cx="1708420" cy="10622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7439" y="3331209"/>
            <a:ext cx="1615440" cy="970915"/>
          </a:xfrm>
          <a:custGeom>
            <a:avLst/>
            <a:gdLst/>
            <a:ahLst/>
            <a:cxnLst/>
            <a:rect l="l" t="t" r="r" b="b"/>
            <a:pathLst>
              <a:path w="1615439" h="970914">
                <a:moveTo>
                  <a:pt x="1615147" y="0"/>
                </a:moveTo>
                <a:lnTo>
                  <a:pt x="1615147" y="156337"/>
                </a:lnTo>
                <a:lnTo>
                  <a:pt x="156464" y="156337"/>
                </a:lnTo>
                <a:lnTo>
                  <a:pt x="156464" y="970533"/>
                </a:lnTo>
                <a:lnTo>
                  <a:pt x="0" y="970533"/>
                </a:lnTo>
                <a:lnTo>
                  <a:pt x="0" y="0"/>
                </a:lnTo>
                <a:lnTo>
                  <a:pt x="1615147" y="0"/>
                </a:lnTo>
                <a:close/>
              </a:path>
            </a:pathLst>
          </a:custGeom>
          <a:ln w="25400">
            <a:solidFill>
              <a:srgbClr val="4674AB"/>
            </a:solidFill>
          </a:ln>
        </p:spPr>
        <p:txBody>
          <a:bodyPr wrap="square" lIns="0" tIns="0" rIns="0" bIns="0" rtlCol="0"/>
          <a:lstStyle/>
          <a:p>
            <a:endParaRPr/>
          </a:p>
        </p:txBody>
      </p:sp>
      <p:sp>
        <p:nvSpPr>
          <p:cNvPr id="5" name="object 5"/>
          <p:cNvSpPr txBox="1"/>
          <p:nvPr/>
        </p:nvSpPr>
        <p:spPr>
          <a:xfrm>
            <a:off x="488391" y="3784472"/>
            <a:ext cx="1322705" cy="1101090"/>
          </a:xfrm>
          <a:prstGeom prst="rect">
            <a:avLst/>
          </a:prstGeom>
        </p:spPr>
        <p:txBody>
          <a:bodyPr vert="horz" wrap="square" lIns="0" tIns="33020" rIns="0" bIns="0" rtlCol="0">
            <a:spAutoFit/>
          </a:bodyPr>
          <a:lstStyle/>
          <a:p>
            <a:pPr marL="12700" marR="5080" algn="just">
              <a:lnSpc>
                <a:spcPts val="1550"/>
              </a:lnSpc>
              <a:spcBef>
                <a:spcPts val="260"/>
              </a:spcBef>
            </a:pPr>
            <a:r>
              <a:rPr sz="1400" b="1" dirty="0">
                <a:solidFill>
                  <a:srgbClr val="00AF50"/>
                </a:solidFill>
                <a:latin typeface="Century Gothic"/>
                <a:cs typeface="Century Gothic"/>
              </a:rPr>
              <a:t>1. Υπογραφή  της</a:t>
            </a:r>
            <a:r>
              <a:rPr sz="1400" b="1" spc="-100" dirty="0">
                <a:solidFill>
                  <a:srgbClr val="00AF50"/>
                </a:solidFill>
                <a:latin typeface="Century Gothic"/>
                <a:cs typeface="Century Gothic"/>
              </a:rPr>
              <a:t> </a:t>
            </a:r>
            <a:r>
              <a:rPr sz="1400" b="1" dirty="0">
                <a:solidFill>
                  <a:srgbClr val="00AF50"/>
                </a:solidFill>
                <a:latin typeface="Century Gothic"/>
                <a:cs typeface="Century Gothic"/>
              </a:rPr>
              <a:t>Συμφωνίας</a:t>
            </a:r>
            <a:endParaRPr sz="1400" dirty="0">
              <a:latin typeface="Century Gothic"/>
              <a:cs typeface="Century Gothic"/>
            </a:endParaRPr>
          </a:p>
          <a:p>
            <a:pPr marL="12700" marR="33655" algn="just">
              <a:lnSpc>
                <a:spcPts val="1550"/>
              </a:lnSpc>
              <a:spcBef>
                <a:spcPts val="590"/>
              </a:spcBef>
            </a:pPr>
            <a:r>
              <a:rPr sz="1400" spc="-5" dirty="0">
                <a:latin typeface="Century Gothic"/>
                <a:cs typeface="Century Gothic"/>
              </a:rPr>
              <a:t>(σε </a:t>
            </a:r>
            <a:r>
              <a:rPr sz="1400" spc="5" dirty="0">
                <a:latin typeface="Century Gothic"/>
                <a:cs typeface="Century Gothic"/>
              </a:rPr>
              <a:t>ισχύ </a:t>
            </a:r>
            <a:r>
              <a:rPr sz="1400" spc="-5" dirty="0">
                <a:latin typeface="Century Gothic"/>
                <a:cs typeface="Century Gothic"/>
              </a:rPr>
              <a:t>με </a:t>
            </a:r>
            <a:r>
              <a:rPr sz="1400" dirty="0">
                <a:latin typeface="Century Gothic"/>
                <a:cs typeface="Century Gothic"/>
              </a:rPr>
              <a:t>την  </a:t>
            </a:r>
            <a:r>
              <a:rPr sz="1400" spc="-5" dirty="0">
                <a:latin typeface="Century Gothic"/>
                <a:cs typeface="Century Gothic"/>
              </a:rPr>
              <a:t>υπογραφή</a:t>
            </a:r>
            <a:r>
              <a:rPr sz="1400" spc="-90" dirty="0">
                <a:latin typeface="Century Gothic"/>
                <a:cs typeface="Century Gothic"/>
              </a:rPr>
              <a:t> </a:t>
            </a:r>
            <a:r>
              <a:rPr sz="1400" dirty="0">
                <a:latin typeface="Century Gothic"/>
                <a:cs typeface="Century Gothic"/>
              </a:rPr>
              <a:t>του  ΙΔΕΠ)</a:t>
            </a:r>
          </a:p>
        </p:txBody>
      </p:sp>
      <p:sp>
        <p:nvSpPr>
          <p:cNvPr id="6" name="object 6"/>
          <p:cNvSpPr/>
          <p:nvPr/>
        </p:nvSpPr>
        <p:spPr>
          <a:xfrm>
            <a:off x="1589586" y="2868222"/>
            <a:ext cx="362621" cy="36262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30679" y="2890011"/>
            <a:ext cx="275590" cy="275590"/>
          </a:xfrm>
          <a:custGeom>
            <a:avLst/>
            <a:gdLst/>
            <a:ahLst/>
            <a:cxnLst/>
            <a:rect l="l" t="t" r="r" b="b"/>
            <a:pathLst>
              <a:path w="275589" h="275589">
                <a:moveTo>
                  <a:pt x="275208" y="0"/>
                </a:moveTo>
                <a:lnTo>
                  <a:pt x="0" y="275082"/>
                </a:lnTo>
                <a:lnTo>
                  <a:pt x="275208" y="275082"/>
                </a:lnTo>
                <a:lnTo>
                  <a:pt x="275208" y="0"/>
                </a:lnTo>
                <a:close/>
              </a:path>
            </a:pathLst>
          </a:custGeom>
          <a:solidFill>
            <a:srgbClr val="FFFFFF"/>
          </a:solidFill>
        </p:spPr>
        <p:txBody>
          <a:bodyPr wrap="square" lIns="0" tIns="0" rIns="0" bIns="0" rtlCol="0"/>
          <a:lstStyle/>
          <a:p>
            <a:endParaRPr/>
          </a:p>
        </p:txBody>
      </p:sp>
      <p:sp>
        <p:nvSpPr>
          <p:cNvPr id="8" name="object 8"/>
          <p:cNvSpPr/>
          <p:nvPr/>
        </p:nvSpPr>
        <p:spPr>
          <a:xfrm>
            <a:off x="1630679" y="2890011"/>
            <a:ext cx="275590" cy="275590"/>
          </a:xfrm>
          <a:custGeom>
            <a:avLst/>
            <a:gdLst/>
            <a:ahLst/>
            <a:cxnLst/>
            <a:rect l="l" t="t" r="r" b="b"/>
            <a:pathLst>
              <a:path w="275589" h="275589">
                <a:moveTo>
                  <a:pt x="0" y="275082"/>
                </a:moveTo>
                <a:lnTo>
                  <a:pt x="275208" y="0"/>
                </a:lnTo>
                <a:lnTo>
                  <a:pt x="275208" y="275082"/>
                </a:lnTo>
                <a:lnTo>
                  <a:pt x="0" y="275082"/>
                </a:lnTo>
                <a:close/>
              </a:path>
            </a:pathLst>
          </a:custGeom>
          <a:ln w="25400">
            <a:solidFill>
              <a:srgbClr val="4674AB"/>
            </a:solidFill>
          </a:ln>
        </p:spPr>
        <p:txBody>
          <a:bodyPr wrap="square" lIns="0" tIns="0" rIns="0" bIns="0" rtlCol="0"/>
          <a:lstStyle/>
          <a:p>
            <a:endParaRPr/>
          </a:p>
        </p:txBody>
      </p:sp>
      <p:sp>
        <p:nvSpPr>
          <p:cNvPr id="9" name="object 9"/>
          <p:cNvSpPr/>
          <p:nvPr/>
        </p:nvSpPr>
        <p:spPr>
          <a:xfrm>
            <a:off x="2026928" y="2863608"/>
            <a:ext cx="1706863" cy="106220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72513" y="2889376"/>
            <a:ext cx="1615440" cy="970915"/>
          </a:xfrm>
          <a:custGeom>
            <a:avLst/>
            <a:gdLst/>
            <a:ahLst/>
            <a:cxnLst/>
            <a:rect l="l" t="t" r="r" b="b"/>
            <a:pathLst>
              <a:path w="1615439" h="970914">
                <a:moveTo>
                  <a:pt x="1615186" y="0"/>
                </a:moveTo>
                <a:lnTo>
                  <a:pt x="1615186" y="156463"/>
                </a:lnTo>
                <a:lnTo>
                  <a:pt x="156463" y="156463"/>
                </a:lnTo>
                <a:lnTo>
                  <a:pt x="156463" y="970661"/>
                </a:lnTo>
                <a:lnTo>
                  <a:pt x="0" y="970661"/>
                </a:lnTo>
                <a:lnTo>
                  <a:pt x="0" y="0"/>
                </a:lnTo>
                <a:lnTo>
                  <a:pt x="1615186" y="0"/>
                </a:lnTo>
                <a:close/>
              </a:path>
            </a:pathLst>
          </a:custGeom>
          <a:ln w="25400">
            <a:solidFill>
              <a:srgbClr val="4674AB"/>
            </a:solidFill>
          </a:ln>
        </p:spPr>
        <p:txBody>
          <a:bodyPr wrap="square" lIns="0" tIns="0" rIns="0" bIns="0" rtlCol="0"/>
          <a:lstStyle/>
          <a:p>
            <a:endParaRPr/>
          </a:p>
        </p:txBody>
      </p:sp>
      <p:sp>
        <p:nvSpPr>
          <p:cNvPr id="11" name="object 11"/>
          <p:cNvSpPr txBox="1"/>
          <p:nvPr/>
        </p:nvSpPr>
        <p:spPr>
          <a:xfrm>
            <a:off x="2273935" y="3342894"/>
            <a:ext cx="1311910" cy="1888146"/>
          </a:xfrm>
          <a:prstGeom prst="rect">
            <a:avLst/>
          </a:prstGeom>
        </p:spPr>
        <p:txBody>
          <a:bodyPr vert="horz" wrap="square" lIns="0" tIns="13335" rIns="0" bIns="0" rtlCol="0">
            <a:spAutoFit/>
          </a:bodyPr>
          <a:lstStyle/>
          <a:p>
            <a:pPr marL="12700">
              <a:lnSpc>
                <a:spcPts val="1614"/>
              </a:lnSpc>
              <a:spcBef>
                <a:spcPts val="105"/>
              </a:spcBef>
            </a:pPr>
            <a:r>
              <a:rPr sz="1400" b="1" dirty="0">
                <a:solidFill>
                  <a:srgbClr val="00AF50"/>
                </a:solidFill>
                <a:latin typeface="Century Gothic"/>
                <a:cs typeface="Century Gothic"/>
              </a:rPr>
              <a:t>2.</a:t>
            </a:r>
            <a:r>
              <a:rPr sz="1400" b="1" spc="-15" dirty="0">
                <a:solidFill>
                  <a:srgbClr val="00AF50"/>
                </a:solidFill>
                <a:latin typeface="Century Gothic"/>
                <a:cs typeface="Century Gothic"/>
              </a:rPr>
              <a:t> </a:t>
            </a:r>
            <a:r>
              <a:rPr sz="1400" b="1" spc="-5" dirty="0">
                <a:solidFill>
                  <a:srgbClr val="00AF50"/>
                </a:solidFill>
                <a:latin typeface="Century Gothic"/>
                <a:cs typeface="Century Gothic"/>
              </a:rPr>
              <a:t>Πρώτη</a:t>
            </a:r>
            <a:endParaRPr sz="1400" dirty="0">
              <a:latin typeface="Century Gothic"/>
              <a:cs typeface="Century Gothic"/>
            </a:endParaRPr>
          </a:p>
          <a:p>
            <a:pPr marL="12700">
              <a:lnSpc>
                <a:spcPts val="1614"/>
              </a:lnSpc>
            </a:pPr>
            <a:r>
              <a:rPr sz="1400" b="1" dirty="0">
                <a:solidFill>
                  <a:srgbClr val="00AF50"/>
                </a:solidFill>
                <a:latin typeface="Century Gothic"/>
                <a:cs typeface="Century Gothic"/>
              </a:rPr>
              <a:t>προκαταβολή</a:t>
            </a:r>
            <a:endParaRPr sz="1400" dirty="0">
              <a:latin typeface="Century Gothic"/>
              <a:cs typeface="Century Gothic"/>
            </a:endParaRPr>
          </a:p>
          <a:p>
            <a:pPr marL="12700" marR="5080">
              <a:lnSpc>
                <a:spcPct val="92000"/>
              </a:lnSpc>
              <a:spcBef>
                <a:spcPts val="590"/>
              </a:spcBef>
            </a:pPr>
            <a:r>
              <a:rPr lang="en-GB" sz="1400" b="1" dirty="0">
                <a:latin typeface="Century Gothic"/>
                <a:cs typeface="Century Gothic"/>
              </a:rPr>
              <a:t>8</a:t>
            </a:r>
            <a:r>
              <a:rPr sz="1400" b="1" dirty="0" smtClean="0">
                <a:latin typeface="Century Gothic"/>
                <a:cs typeface="Century Gothic"/>
              </a:rPr>
              <a:t>0</a:t>
            </a:r>
            <a:r>
              <a:rPr sz="1400" b="1" dirty="0">
                <a:latin typeface="Century Gothic"/>
                <a:cs typeface="Century Gothic"/>
              </a:rPr>
              <a:t>% </a:t>
            </a:r>
            <a:r>
              <a:rPr lang="el-GR" sz="1400" b="1" dirty="0" smtClean="0">
                <a:latin typeface="Century Gothic"/>
                <a:cs typeface="Century Gothic"/>
              </a:rPr>
              <a:t>ή *40%</a:t>
            </a:r>
            <a:r>
              <a:rPr sz="1400" dirty="0" err="1" smtClean="0">
                <a:latin typeface="Century Gothic"/>
                <a:cs typeface="Century Gothic"/>
              </a:rPr>
              <a:t>της</a:t>
            </a:r>
            <a:r>
              <a:rPr sz="1400" dirty="0" smtClean="0">
                <a:latin typeface="Century Gothic"/>
                <a:cs typeface="Century Gothic"/>
              </a:rPr>
              <a:t>  </a:t>
            </a:r>
            <a:r>
              <a:rPr sz="1400" dirty="0">
                <a:latin typeface="Century Gothic"/>
                <a:cs typeface="Century Gothic"/>
              </a:rPr>
              <a:t>συνολικής  </a:t>
            </a:r>
            <a:r>
              <a:rPr sz="1400" spc="-5" dirty="0">
                <a:latin typeface="Century Gothic"/>
                <a:cs typeface="Century Gothic"/>
              </a:rPr>
              <a:t>επιχορήγησης,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υπογραφή  </a:t>
            </a:r>
            <a:r>
              <a:rPr sz="1400" dirty="0">
                <a:latin typeface="Century Gothic"/>
                <a:cs typeface="Century Gothic"/>
              </a:rPr>
              <a:t>της</a:t>
            </a:r>
            <a:r>
              <a:rPr sz="1400" spc="-60" dirty="0">
                <a:latin typeface="Century Gothic"/>
                <a:cs typeface="Century Gothic"/>
              </a:rPr>
              <a:t> </a:t>
            </a:r>
            <a:r>
              <a:rPr sz="1400" spc="-5" dirty="0">
                <a:latin typeface="Century Gothic"/>
                <a:cs typeface="Century Gothic"/>
              </a:rPr>
              <a:t>Συμφωνίας</a:t>
            </a:r>
            <a:endParaRPr sz="1400" dirty="0">
              <a:latin typeface="Century Gothic"/>
              <a:cs typeface="Century Gothic"/>
            </a:endParaRPr>
          </a:p>
        </p:txBody>
      </p:sp>
      <p:sp>
        <p:nvSpPr>
          <p:cNvPr id="12" name="object 12"/>
          <p:cNvSpPr/>
          <p:nvPr/>
        </p:nvSpPr>
        <p:spPr>
          <a:xfrm>
            <a:off x="3374190" y="2426262"/>
            <a:ext cx="362621" cy="36262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415791" y="2448305"/>
            <a:ext cx="275590" cy="275590"/>
          </a:xfrm>
          <a:custGeom>
            <a:avLst/>
            <a:gdLst/>
            <a:ahLst/>
            <a:cxnLst/>
            <a:rect l="l" t="t" r="r" b="b"/>
            <a:pathLst>
              <a:path w="275589" h="275589">
                <a:moveTo>
                  <a:pt x="275082" y="0"/>
                </a:moveTo>
                <a:lnTo>
                  <a:pt x="0" y="275082"/>
                </a:lnTo>
                <a:lnTo>
                  <a:pt x="275082" y="275082"/>
                </a:lnTo>
                <a:lnTo>
                  <a:pt x="275082" y="0"/>
                </a:lnTo>
                <a:close/>
              </a:path>
            </a:pathLst>
          </a:custGeom>
          <a:solidFill>
            <a:srgbClr val="FFFFFF"/>
          </a:solidFill>
        </p:spPr>
        <p:txBody>
          <a:bodyPr wrap="square" lIns="0" tIns="0" rIns="0" bIns="0" rtlCol="0"/>
          <a:lstStyle/>
          <a:p>
            <a:endParaRPr/>
          </a:p>
        </p:txBody>
      </p:sp>
      <p:sp>
        <p:nvSpPr>
          <p:cNvPr id="14" name="object 14"/>
          <p:cNvSpPr/>
          <p:nvPr/>
        </p:nvSpPr>
        <p:spPr>
          <a:xfrm>
            <a:off x="3415791" y="2448305"/>
            <a:ext cx="275590" cy="275590"/>
          </a:xfrm>
          <a:custGeom>
            <a:avLst/>
            <a:gdLst/>
            <a:ahLst/>
            <a:cxnLst/>
            <a:rect l="l" t="t" r="r" b="b"/>
            <a:pathLst>
              <a:path w="275589" h="275589">
                <a:moveTo>
                  <a:pt x="0" y="275082"/>
                </a:moveTo>
                <a:lnTo>
                  <a:pt x="275082" y="0"/>
                </a:lnTo>
                <a:lnTo>
                  <a:pt x="275082" y="275082"/>
                </a:lnTo>
                <a:lnTo>
                  <a:pt x="0" y="275082"/>
                </a:lnTo>
                <a:close/>
              </a:path>
            </a:pathLst>
          </a:custGeom>
          <a:ln w="25400">
            <a:solidFill>
              <a:srgbClr val="4674AB"/>
            </a:solidFill>
          </a:ln>
        </p:spPr>
        <p:txBody>
          <a:bodyPr wrap="square" lIns="0" tIns="0" rIns="0" bIns="0" rtlCol="0"/>
          <a:lstStyle/>
          <a:p>
            <a:endParaRPr/>
          </a:p>
        </p:txBody>
      </p:sp>
      <p:sp>
        <p:nvSpPr>
          <p:cNvPr id="15" name="object 15"/>
          <p:cNvSpPr/>
          <p:nvPr/>
        </p:nvSpPr>
        <p:spPr>
          <a:xfrm>
            <a:off x="3787132" y="2093963"/>
            <a:ext cx="1708420" cy="106377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833495" y="2120645"/>
            <a:ext cx="1615440" cy="970915"/>
          </a:xfrm>
          <a:custGeom>
            <a:avLst/>
            <a:gdLst/>
            <a:ahLst/>
            <a:cxnLst/>
            <a:rect l="l" t="t" r="r" b="b"/>
            <a:pathLst>
              <a:path w="1615439" h="970914">
                <a:moveTo>
                  <a:pt x="1615185" y="0"/>
                </a:moveTo>
                <a:lnTo>
                  <a:pt x="1615185" y="156463"/>
                </a:lnTo>
                <a:lnTo>
                  <a:pt x="156463" y="156463"/>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17" name="object 17"/>
          <p:cNvSpPr txBox="1"/>
          <p:nvPr/>
        </p:nvSpPr>
        <p:spPr>
          <a:xfrm>
            <a:off x="4038601" y="2508962"/>
            <a:ext cx="1821434" cy="2610520"/>
          </a:xfrm>
          <a:prstGeom prst="rect">
            <a:avLst/>
          </a:prstGeom>
          <a:solidFill>
            <a:srgbClr val="FFFF00"/>
          </a:solidFill>
        </p:spPr>
        <p:txBody>
          <a:bodyPr vert="horz" wrap="square" lIns="0" tIns="33655" rIns="0" bIns="0" rtlCol="0">
            <a:spAutoFit/>
          </a:bodyPr>
          <a:lstStyle/>
          <a:p>
            <a:pPr marL="38100" marR="567690">
              <a:lnSpc>
                <a:spcPts val="1550"/>
              </a:lnSpc>
              <a:spcBef>
                <a:spcPts val="265"/>
              </a:spcBef>
            </a:pPr>
            <a:r>
              <a:rPr sz="1400" b="1" dirty="0">
                <a:latin typeface="Century Gothic"/>
                <a:cs typeface="Century Gothic"/>
              </a:rPr>
              <a:t>3.</a:t>
            </a:r>
            <a:r>
              <a:rPr sz="1400" b="1" spc="-90" dirty="0">
                <a:latin typeface="Century Gothic"/>
                <a:cs typeface="Century Gothic"/>
              </a:rPr>
              <a:t> </a:t>
            </a:r>
            <a:r>
              <a:rPr sz="1400" b="1" dirty="0">
                <a:latin typeface="Century Gothic"/>
                <a:cs typeface="Century Gothic"/>
              </a:rPr>
              <a:t>Interim  </a:t>
            </a:r>
            <a:r>
              <a:rPr sz="1400" b="1" spc="-5" dirty="0">
                <a:latin typeface="Century Gothic"/>
                <a:cs typeface="Century Gothic"/>
              </a:rPr>
              <a:t>Report</a:t>
            </a:r>
            <a:r>
              <a:rPr sz="1400" b="1" spc="-5" dirty="0" smtClean="0">
                <a:latin typeface="Century Gothic"/>
                <a:cs typeface="Century Gothic"/>
              </a:rPr>
              <a:t>*</a:t>
            </a:r>
            <a:endParaRPr lang="el-GR" sz="1400" b="1" spc="-5" dirty="0" smtClean="0">
              <a:latin typeface="Century Gothic"/>
              <a:cs typeface="Century Gothic"/>
            </a:endParaRPr>
          </a:p>
          <a:p>
            <a:pPr marL="38100" marR="457200">
              <a:lnSpc>
                <a:spcPts val="1550"/>
              </a:lnSpc>
              <a:spcBef>
                <a:spcPts val="585"/>
              </a:spcBef>
            </a:pPr>
            <a:r>
              <a:rPr lang="el-GR" sz="1400" b="1" dirty="0" smtClean="0">
                <a:latin typeface="Century Gothic"/>
                <a:cs typeface="Century Gothic"/>
              </a:rPr>
              <a:t>Υποχρεωτική έκθεση </a:t>
            </a:r>
            <a:r>
              <a:rPr sz="1400" b="1" dirty="0" smtClean="0">
                <a:latin typeface="Century Gothic"/>
                <a:cs typeface="Century Gothic"/>
              </a:rPr>
              <a:t>31.</a:t>
            </a:r>
            <a:r>
              <a:rPr sz="1400" b="1" spc="5" dirty="0" smtClean="0">
                <a:latin typeface="Century Gothic"/>
                <a:cs typeface="Century Gothic"/>
              </a:rPr>
              <a:t>0</a:t>
            </a:r>
            <a:r>
              <a:rPr lang="el-GR" sz="1400" b="1" dirty="0">
                <a:latin typeface="Century Gothic"/>
                <a:cs typeface="Century Gothic"/>
              </a:rPr>
              <a:t>1</a:t>
            </a:r>
            <a:r>
              <a:rPr sz="1400" b="1" dirty="0" smtClean="0">
                <a:latin typeface="Century Gothic"/>
                <a:cs typeface="Century Gothic"/>
              </a:rPr>
              <a:t>.2</a:t>
            </a:r>
            <a:r>
              <a:rPr sz="1400" b="1" spc="-10" dirty="0" smtClean="0">
                <a:latin typeface="Century Gothic"/>
                <a:cs typeface="Century Gothic"/>
              </a:rPr>
              <a:t>0</a:t>
            </a:r>
            <a:r>
              <a:rPr sz="1400" b="1" dirty="0" smtClean="0">
                <a:latin typeface="Century Gothic"/>
                <a:cs typeface="Century Gothic"/>
              </a:rPr>
              <a:t>2</a:t>
            </a:r>
            <a:r>
              <a:rPr lang="el-GR" sz="1400" b="1" dirty="0">
                <a:latin typeface="Century Gothic"/>
                <a:cs typeface="Century Gothic"/>
              </a:rPr>
              <a:t>3</a:t>
            </a:r>
            <a:r>
              <a:rPr sz="1400" b="1" dirty="0" smtClean="0">
                <a:latin typeface="Century Gothic"/>
                <a:cs typeface="Century Gothic"/>
              </a:rPr>
              <a:t>  </a:t>
            </a:r>
            <a:r>
              <a:rPr sz="1400" b="1" dirty="0">
                <a:latin typeface="Century Gothic"/>
                <a:cs typeface="Century Gothic"/>
              </a:rPr>
              <a:t>(</a:t>
            </a:r>
            <a:r>
              <a:rPr sz="1400" b="1" dirty="0" smtClean="0">
                <a:latin typeface="Century Gothic"/>
                <a:cs typeface="Century Gothic"/>
              </a:rPr>
              <a:t>ΚΑ1</a:t>
            </a:r>
            <a:r>
              <a:rPr lang="en-GB" sz="1400" b="1" dirty="0" smtClean="0">
                <a:latin typeface="Century Gothic"/>
                <a:cs typeface="Century Gothic"/>
              </a:rPr>
              <a:t>31</a:t>
            </a:r>
            <a:r>
              <a:rPr sz="1400" b="1" dirty="0" smtClean="0">
                <a:latin typeface="Century Gothic"/>
                <a:cs typeface="Century Gothic"/>
              </a:rPr>
              <a:t>) </a:t>
            </a:r>
            <a:r>
              <a:rPr sz="1400" spc="-5" dirty="0" smtClean="0">
                <a:latin typeface="Century Gothic"/>
                <a:cs typeface="Century Gothic"/>
              </a:rPr>
              <a:t>απ</a:t>
            </a:r>
            <a:r>
              <a:rPr sz="1400" spc="-5" dirty="0" err="1" smtClean="0">
                <a:latin typeface="Century Gothic"/>
                <a:cs typeface="Century Gothic"/>
              </a:rPr>
              <a:t>οτελεί</a:t>
            </a:r>
            <a:r>
              <a:rPr sz="1400" spc="-50" dirty="0" smtClean="0">
                <a:latin typeface="Century Gothic"/>
                <a:cs typeface="Century Gothic"/>
              </a:rPr>
              <a:t> </a:t>
            </a:r>
            <a:r>
              <a:rPr sz="1400" dirty="0">
                <a:latin typeface="Century Gothic"/>
                <a:cs typeface="Century Gothic"/>
              </a:rPr>
              <a:t>αίτημα</a:t>
            </a:r>
          </a:p>
          <a:p>
            <a:pPr marL="38100" marR="120650">
              <a:lnSpc>
                <a:spcPct val="92000"/>
              </a:lnSpc>
              <a:spcBef>
                <a:spcPts val="70"/>
              </a:spcBef>
            </a:pPr>
            <a:r>
              <a:rPr sz="1400" spc="5" dirty="0">
                <a:latin typeface="Century Gothic"/>
                <a:cs typeface="Century Gothic"/>
              </a:rPr>
              <a:t>για </a:t>
            </a:r>
            <a:r>
              <a:rPr sz="1400" spc="-5" dirty="0">
                <a:latin typeface="Century Gothic"/>
                <a:cs typeface="Century Gothic"/>
              </a:rPr>
              <a:t>δεύτερη  </a:t>
            </a:r>
            <a:r>
              <a:rPr sz="1400" spc="-10" dirty="0">
                <a:latin typeface="Century Gothic"/>
                <a:cs typeface="Century Gothic"/>
              </a:rPr>
              <a:t>πρ</a:t>
            </a:r>
            <a:r>
              <a:rPr sz="1400" dirty="0">
                <a:latin typeface="Century Gothic"/>
                <a:cs typeface="Century Gothic"/>
              </a:rPr>
              <a:t>οκ</a:t>
            </a:r>
            <a:r>
              <a:rPr sz="1400" spc="-5" dirty="0">
                <a:latin typeface="Century Gothic"/>
                <a:cs typeface="Century Gothic"/>
              </a:rPr>
              <a:t>αταβο</a:t>
            </a:r>
            <a:r>
              <a:rPr sz="1400" dirty="0">
                <a:latin typeface="Century Gothic"/>
                <a:cs typeface="Century Gothic"/>
              </a:rPr>
              <a:t>λ</a:t>
            </a:r>
            <a:r>
              <a:rPr sz="1400" spc="-10" dirty="0">
                <a:latin typeface="Century Gothic"/>
                <a:cs typeface="Century Gothic"/>
              </a:rPr>
              <a:t>ή</a:t>
            </a:r>
            <a:r>
              <a:rPr sz="1400" dirty="0">
                <a:latin typeface="Century Gothic"/>
                <a:cs typeface="Century Gothic"/>
              </a:rPr>
              <a:t>,  αφού </a:t>
            </a:r>
            <a:r>
              <a:rPr sz="1400" spc="-5" dirty="0">
                <a:latin typeface="Century Gothic"/>
                <a:cs typeface="Century Gothic"/>
              </a:rPr>
              <a:t>έχει  </a:t>
            </a:r>
            <a:r>
              <a:rPr sz="1400" dirty="0">
                <a:latin typeface="Century Gothic"/>
                <a:cs typeface="Century Gothic"/>
              </a:rPr>
              <a:t>δαπανηθεί το  70% της </a:t>
            </a:r>
            <a:r>
              <a:rPr sz="1400" spc="15" dirty="0">
                <a:latin typeface="Century Gothic"/>
                <a:cs typeface="Century Gothic"/>
              </a:rPr>
              <a:t>1</a:t>
            </a:r>
            <a:r>
              <a:rPr sz="1350" spc="22" baseline="24691" dirty="0">
                <a:latin typeface="Century Gothic"/>
                <a:cs typeface="Century Gothic"/>
              </a:rPr>
              <a:t>ης  </a:t>
            </a:r>
            <a:r>
              <a:rPr sz="1400" dirty="0">
                <a:latin typeface="Century Gothic"/>
                <a:cs typeface="Century Gothic"/>
              </a:rPr>
              <a:t>δόσης</a:t>
            </a:r>
          </a:p>
        </p:txBody>
      </p:sp>
      <p:sp>
        <p:nvSpPr>
          <p:cNvPr id="18" name="object 18"/>
          <p:cNvSpPr/>
          <p:nvPr/>
        </p:nvSpPr>
        <p:spPr>
          <a:xfrm>
            <a:off x="5145023" y="1894332"/>
            <a:ext cx="387096" cy="385572"/>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200903" y="1929638"/>
            <a:ext cx="275590" cy="275590"/>
          </a:xfrm>
          <a:custGeom>
            <a:avLst/>
            <a:gdLst/>
            <a:ahLst/>
            <a:cxnLst/>
            <a:rect l="l" t="t" r="r" b="b"/>
            <a:pathLst>
              <a:path w="275589" h="275589">
                <a:moveTo>
                  <a:pt x="275082" y="0"/>
                </a:moveTo>
                <a:lnTo>
                  <a:pt x="0" y="275209"/>
                </a:lnTo>
                <a:lnTo>
                  <a:pt x="275082" y="275209"/>
                </a:lnTo>
                <a:lnTo>
                  <a:pt x="275082" y="0"/>
                </a:lnTo>
                <a:close/>
              </a:path>
            </a:pathLst>
          </a:custGeom>
          <a:solidFill>
            <a:srgbClr val="FFFFFF"/>
          </a:solidFill>
        </p:spPr>
        <p:txBody>
          <a:bodyPr wrap="square" lIns="0" tIns="0" rIns="0" bIns="0" rtlCol="0"/>
          <a:lstStyle/>
          <a:p>
            <a:endParaRPr/>
          </a:p>
        </p:txBody>
      </p:sp>
      <p:sp>
        <p:nvSpPr>
          <p:cNvPr id="20" name="object 20"/>
          <p:cNvSpPr/>
          <p:nvPr/>
        </p:nvSpPr>
        <p:spPr>
          <a:xfrm>
            <a:off x="5200903" y="1929638"/>
            <a:ext cx="275590" cy="275590"/>
          </a:xfrm>
          <a:custGeom>
            <a:avLst/>
            <a:gdLst/>
            <a:ahLst/>
            <a:cxnLst/>
            <a:rect l="l" t="t" r="r" b="b"/>
            <a:pathLst>
              <a:path w="275589" h="275589">
                <a:moveTo>
                  <a:pt x="0" y="275209"/>
                </a:moveTo>
                <a:lnTo>
                  <a:pt x="275082" y="0"/>
                </a:lnTo>
                <a:lnTo>
                  <a:pt x="275082" y="275209"/>
                </a:lnTo>
                <a:lnTo>
                  <a:pt x="0" y="275209"/>
                </a:lnTo>
                <a:close/>
              </a:path>
            </a:pathLst>
          </a:custGeom>
          <a:ln w="25400">
            <a:solidFill>
              <a:srgbClr val="4674AB"/>
            </a:solidFill>
          </a:ln>
        </p:spPr>
        <p:txBody>
          <a:bodyPr wrap="square" lIns="0" tIns="0" rIns="0" bIns="0" rtlCol="0"/>
          <a:lstStyle/>
          <a:p>
            <a:endParaRPr/>
          </a:p>
        </p:txBody>
      </p:sp>
      <p:sp>
        <p:nvSpPr>
          <p:cNvPr id="21" name="object 21"/>
          <p:cNvSpPr/>
          <p:nvPr/>
        </p:nvSpPr>
        <p:spPr>
          <a:xfrm>
            <a:off x="5596120" y="1903488"/>
            <a:ext cx="1708420" cy="1062202"/>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642736" y="1929129"/>
            <a:ext cx="1615440" cy="970915"/>
          </a:xfrm>
          <a:custGeom>
            <a:avLst/>
            <a:gdLst/>
            <a:ahLst/>
            <a:cxnLst/>
            <a:rect l="l" t="t" r="r" b="b"/>
            <a:pathLst>
              <a:path w="1615440" h="970914">
                <a:moveTo>
                  <a:pt x="1615059" y="0"/>
                </a:moveTo>
                <a:lnTo>
                  <a:pt x="1615059" y="156337"/>
                </a:lnTo>
                <a:lnTo>
                  <a:pt x="156463" y="156337"/>
                </a:lnTo>
                <a:lnTo>
                  <a:pt x="156463" y="970661"/>
                </a:lnTo>
                <a:lnTo>
                  <a:pt x="0" y="970661"/>
                </a:lnTo>
                <a:lnTo>
                  <a:pt x="0" y="0"/>
                </a:lnTo>
                <a:lnTo>
                  <a:pt x="1615059" y="0"/>
                </a:lnTo>
                <a:close/>
              </a:path>
            </a:pathLst>
          </a:custGeom>
          <a:ln w="25399">
            <a:solidFill>
              <a:srgbClr val="4674AB"/>
            </a:solidFill>
          </a:ln>
        </p:spPr>
        <p:txBody>
          <a:bodyPr wrap="square" lIns="0" tIns="0" rIns="0" bIns="0" rtlCol="0"/>
          <a:lstStyle/>
          <a:p>
            <a:endParaRPr/>
          </a:p>
        </p:txBody>
      </p:sp>
      <p:sp>
        <p:nvSpPr>
          <p:cNvPr id="23" name="object 23"/>
          <p:cNvSpPr txBox="1"/>
          <p:nvPr/>
        </p:nvSpPr>
        <p:spPr>
          <a:xfrm>
            <a:off x="5844666" y="2382138"/>
            <a:ext cx="1356995" cy="2370329"/>
          </a:xfrm>
          <a:prstGeom prst="rect">
            <a:avLst/>
          </a:prstGeom>
        </p:spPr>
        <p:txBody>
          <a:bodyPr vert="horz" wrap="square" lIns="0" tIns="33655" rIns="0" bIns="0" rtlCol="0">
            <a:spAutoFit/>
          </a:bodyPr>
          <a:lstStyle/>
          <a:p>
            <a:pPr marL="12700" marR="355600">
              <a:lnSpc>
                <a:spcPts val="1550"/>
              </a:lnSpc>
              <a:spcBef>
                <a:spcPts val="265"/>
              </a:spcBef>
            </a:pPr>
            <a:r>
              <a:rPr sz="1400" b="1" dirty="0">
                <a:latin typeface="Century Gothic"/>
                <a:cs typeface="Century Gothic"/>
              </a:rPr>
              <a:t>4.</a:t>
            </a:r>
            <a:r>
              <a:rPr sz="1400" b="1" spc="-80" dirty="0">
                <a:latin typeface="Century Gothic"/>
                <a:cs typeface="Century Gothic"/>
              </a:rPr>
              <a:t> </a:t>
            </a:r>
            <a:r>
              <a:rPr sz="1400" b="1" dirty="0">
                <a:latin typeface="Century Gothic"/>
                <a:cs typeface="Century Gothic"/>
              </a:rPr>
              <a:t>Υποβολή  </a:t>
            </a:r>
            <a:r>
              <a:rPr sz="1400" b="1" spc="-5" dirty="0">
                <a:latin typeface="Century Gothic"/>
                <a:cs typeface="Century Gothic"/>
              </a:rPr>
              <a:t>Τελικής</a:t>
            </a:r>
            <a:endParaRPr sz="1400" dirty="0">
              <a:latin typeface="Century Gothic"/>
              <a:cs typeface="Century Gothic"/>
            </a:endParaRPr>
          </a:p>
          <a:p>
            <a:pPr marL="12700">
              <a:lnSpc>
                <a:spcPts val="1505"/>
              </a:lnSpc>
            </a:pPr>
            <a:r>
              <a:rPr sz="1400" b="1" dirty="0" err="1" smtClean="0">
                <a:latin typeface="Century Gothic"/>
                <a:cs typeface="Century Gothic"/>
              </a:rPr>
              <a:t>Έκθεσης</a:t>
            </a:r>
            <a:r>
              <a:rPr lang="el-GR" sz="1400" b="1" dirty="0">
                <a:latin typeface="Century Gothic"/>
                <a:cs typeface="Century Gothic"/>
              </a:rPr>
              <a:t> μέχρι 30.12.2023</a:t>
            </a:r>
          </a:p>
          <a:p>
            <a:pPr marL="12700" marR="5080">
              <a:lnSpc>
                <a:spcPct val="92000"/>
              </a:lnSpc>
              <a:spcBef>
                <a:spcPts val="600"/>
              </a:spcBef>
            </a:pPr>
            <a:r>
              <a:rPr sz="1400" dirty="0" err="1" smtClean="0">
                <a:latin typeface="Century Gothic"/>
                <a:cs typeface="Century Gothic"/>
              </a:rPr>
              <a:t>Εντός</a:t>
            </a:r>
            <a:r>
              <a:rPr sz="1400" dirty="0" smtClean="0">
                <a:latin typeface="Century Gothic"/>
                <a:cs typeface="Century Gothic"/>
              </a:rPr>
              <a:t> </a:t>
            </a:r>
            <a:r>
              <a:rPr sz="1400" spc="-5" dirty="0">
                <a:latin typeface="Century Gothic"/>
                <a:cs typeface="Century Gothic"/>
              </a:rPr>
              <a:t>60  ημερών από  </a:t>
            </a:r>
            <a:r>
              <a:rPr sz="1400" dirty="0">
                <a:latin typeface="Century Gothic"/>
                <a:cs typeface="Century Gothic"/>
              </a:rPr>
              <a:t>την</a:t>
            </a:r>
            <a:r>
              <a:rPr sz="1400" spc="-85" dirty="0">
                <a:latin typeface="Century Gothic"/>
                <a:cs typeface="Century Gothic"/>
              </a:rPr>
              <a:t> </a:t>
            </a:r>
            <a:r>
              <a:rPr sz="1400" dirty="0">
                <a:latin typeface="Century Gothic"/>
                <a:cs typeface="Century Gothic"/>
              </a:rPr>
              <a:t>ημερομηνία  </a:t>
            </a:r>
            <a:r>
              <a:rPr sz="1400" spc="-5" dirty="0">
                <a:latin typeface="Century Gothic"/>
                <a:cs typeface="Century Gothic"/>
              </a:rPr>
              <a:t>λήξης </a:t>
            </a:r>
            <a:r>
              <a:rPr sz="1400" dirty="0">
                <a:latin typeface="Century Gothic"/>
                <a:cs typeface="Century Gothic"/>
              </a:rPr>
              <a:t>του  </a:t>
            </a:r>
            <a:r>
              <a:rPr sz="1400" dirty="0" smtClean="0">
                <a:latin typeface="Century Gothic"/>
                <a:cs typeface="Century Gothic"/>
              </a:rPr>
              <a:t>σχεδίου</a:t>
            </a:r>
            <a:endParaRPr lang="en-GB" sz="1400" dirty="0" smtClean="0">
              <a:latin typeface="Century Gothic"/>
              <a:cs typeface="Century Gothic"/>
            </a:endParaRPr>
          </a:p>
          <a:p>
            <a:pPr marL="12700" marR="5080">
              <a:lnSpc>
                <a:spcPct val="92000"/>
              </a:lnSpc>
              <a:spcBef>
                <a:spcPts val="600"/>
              </a:spcBef>
            </a:pPr>
            <a:r>
              <a:rPr lang="el-GR" sz="1400" b="1" dirty="0" smtClean="0">
                <a:latin typeface="Century Gothic"/>
                <a:cs typeface="Century Gothic"/>
              </a:rPr>
              <a:t>Λήξη Σχεδίου: 31.10.2023 </a:t>
            </a:r>
          </a:p>
        </p:txBody>
      </p:sp>
      <p:sp>
        <p:nvSpPr>
          <p:cNvPr id="24" name="object 24"/>
          <p:cNvSpPr/>
          <p:nvPr/>
        </p:nvSpPr>
        <p:spPr>
          <a:xfrm>
            <a:off x="6944922" y="1466142"/>
            <a:ext cx="362621" cy="362621"/>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6985889" y="1487932"/>
            <a:ext cx="275590" cy="275590"/>
          </a:xfrm>
          <a:custGeom>
            <a:avLst/>
            <a:gdLst/>
            <a:ahLst/>
            <a:cxnLst/>
            <a:rect l="l" t="t" r="r" b="b"/>
            <a:pathLst>
              <a:path w="275590" h="275589">
                <a:moveTo>
                  <a:pt x="275208" y="0"/>
                </a:moveTo>
                <a:lnTo>
                  <a:pt x="0" y="275208"/>
                </a:lnTo>
                <a:lnTo>
                  <a:pt x="275208" y="275208"/>
                </a:lnTo>
                <a:lnTo>
                  <a:pt x="275208" y="0"/>
                </a:lnTo>
                <a:close/>
              </a:path>
            </a:pathLst>
          </a:custGeom>
          <a:solidFill>
            <a:srgbClr val="FFFFFF"/>
          </a:solidFill>
        </p:spPr>
        <p:txBody>
          <a:bodyPr wrap="square" lIns="0" tIns="0" rIns="0" bIns="0" rtlCol="0"/>
          <a:lstStyle/>
          <a:p>
            <a:endParaRPr/>
          </a:p>
        </p:txBody>
      </p:sp>
      <p:sp>
        <p:nvSpPr>
          <p:cNvPr id="26" name="object 26"/>
          <p:cNvSpPr/>
          <p:nvPr/>
        </p:nvSpPr>
        <p:spPr>
          <a:xfrm>
            <a:off x="6985889" y="1487932"/>
            <a:ext cx="275590" cy="275590"/>
          </a:xfrm>
          <a:custGeom>
            <a:avLst/>
            <a:gdLst/>
            <a:ahLst/>
            <a:cxnLst/>
            <a:rect l="l" t="t" r="r" b="b"/>
            <a:pathLst>
              <a:path w="275590" h="275589">
                <a:moveTo>
                  <a:pt x="0" y="275208"/>
                </a:moveTo>
                <a:lnTo>
                  <a:pt x="275208" y="0"/>
                </a:lnTo>
                <a:lnTo>
                  <a:pt x="275208" y="275208"/>
                </a:lnTo>
                <a:lnTo>
                  <a:pt x="0" y="275208"/>
                </a:lnTo>
                <a:close/>
              </a:path>
            </a:pathLst>
          </a:custGeom>
          <a:ln w="25400">
            <a:solidFill>
              <a:srgbClr val="4674AB"/>
            </a:solidFill>
          </a:ln>
        </p:spPr>
        <p:txBody>
          <a:bodyPr wrap="square" lIns="0" tIns="0" rIns="0" bIns="0" rtlCol="0"/>
          <a:lstStyle/>
          <a:p>
            <a:endParaRPr/>
          </a:p>
        </p:txBody>
      </p:sp>
      <p:sp>
        <p:nvSpPr>
          <p:cNvPr id="27" name="object 27"/>
          <p:cNvSpPr/>
          <p:nvPr/>
        </p:nvSpPr>
        <p:spPr>
          <a:xfrm>
            <a:off x="7382264" y="1335011"/>
            <a:ext cx="1706863" cy="1063777"/>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7427721" y="1361566"/>
            <a:ext cx="1615440" cy="970915"/>
          </a:xfrm>
          <a:custGeom>
            <a:avLst/>
            <a:gdLst/>
            <a:ahLst/>
            <a:cxnLst/>
            <a:rect l="l" t="t" r="r" b="b"/>
            <a:pathLst>
              <a:path w="1615440" h="970914">
                <a:moveTo>
                  <a:pt x="1615185" y="0"/>
                </a:moveTo>
                <a:lnTo>
                  <a:pt x="1615185" y="156337"/>
                </a:lnTo>
                <a:lnTo>
                  <a:pt x="156463" y="156337"/>
                </a:lnTo>
                <a:lnTo>
                  <a:pt x="156463" y="970661"/>
                </a:lnTo>
                <a:lnTo>
                  <a:pt x="0" y="970661"/>
                </a:lnTo>
                <a:lnTo>
                  <a:pt x="0" y="0"/>
                </a:lnTo>
                <a:lnTo>
                  <a:pt x="1615185" y="0"/>
                </a:lnTo>
                <a:close/>
              </a:path>
            </a:pathLst>
          </a:custGeom>
          <a:ln w="25400">
            <a:solidFill>
              <a:srgbClr val="4674AB"/>
            </a:solidFill>
          </a:ln>
        </p:spPr>
        <p:txBody>
          <a:bodyPr wrap="square" lIns="0" tIns="0" rIns="0" bIns="0" rtlCol="0"/>
          <a:lstStyle/>
          <a:p>
            <a:endParaRPr/>
          </a:p>
        </p:txBody>
      </p:sp>
      <p:sp>
        <p:nvSpPr>
          <p:cNvPr id="29" name="object 29"/>
          <p:cNvSpPr txBox="1"/>
          <p:nvPr/>
        </p:nvSpPr>
        <p:spPr>
          <a:xfrm>
            <a:off x="7612760" y="1688719"/>
            <a:ext cx="1531240" cy="2134815"/>
          </a:xfrm>
          <a:prstGeom prst="rect">
            <a:avLst/>
          </a:prstGeom>
        </p:spPr>
        <p:txBody>
          <a:bodyPr vert="horz" wrap="square" lIns="0" tIns="33655" rIns="0" bIns="0" rtlCol="0">
            <a:spAutoFit/>
          </a:bodyPr>
          <a:lstStyle/>
          <a:p>
            <a:pPr marL="12700" marR="432434">
              <a:lnSpc>
                <a:spcPts val="1550"/>
              </a:lnSpc>
              <a:spcBef>
                <a:spcPts val="265"/>
              </a:spcBef>
            </a:pPr>
            <a:r>
              <a:rPr sz="1400" b="1" dirty="0">
                <a:latin typeface="Century Gothic"/>
                <a:cs typeface="Century Gothic"/>
              </a:rPr>
              <a:t>5. </a:t>
            </a:r>
            <a:r>
              <a:rPr lang="el-GR" sz="1400" b="1" dirty="0" smtClean="0">
                <a:latin typeface="Century Gothic"/>
                <a:cs typeface="Century Gothic"/>
              </a:rPr>
              <a:t>Α</a:t>
            </a:r>
            <a:r>
              <a:rPr lang="el-GR" sz="1400" b="1" spc="-5" dirty="0" smtClean="0">
                <a:latin typeface="Century Gothic"/>
                <a:cs typeface="Century Gothic"/>
              </a:rPr>
              <a:t>ξιολόγηση και έκδοση χρεωστικής σημείωσης από το ΙΔΕΠ  </a:t>
            </a:r>
            <a:endParaRPr sz="1400" dirty="0">
              <a:latin typeface="Century Gothic"/>
              <a:cs typeface="Century Gothic"/>
            </a:endParaRPr>
          </a:p>
          <a:p>
            <a:pPr marL="12700" marR="5080">
              <a:lnSpc>
                <a:spcPct val="92000"/>
              </a:lnSpc>
              <a:spcBef>
                <a:spcPts val="555"/>
              </a:spcBef>
            </a:pPr>
            <a:r>
              <a:rPr sz="1400" dirty="0">
                <a:latin typeface="Century Gothic"/>
                <a:cs typeface="Century Gothic"/>
              </a:rPr>
              <a:t>Εντός </a:t>
            </a:r>
            <a:r>
              <a:rPr sz="1400" spc="-5" dirty="0">
                <a:latin typeface="Century Gothic"/>
                <a:cs typeface="Century Gothic"/>
              </a:rPr>
              <a:t>60  ημερών από  </a:t>
            </a:r>
            <a:r>
              <a:rPr sz="1400" dirty="0">
                <a:latin typeface="Century Gothic"/>
                <a:cs typeface="Century Gothic"/>
              </a:rPr>
              <a:t>την</a:t>
            </a:r>
            <a:r>
              <a:rPr sz="1400" spc="-75" dirty="0">
                <a:latin typeface="Century Gothic"/>
                <a:cs typeface="Century Gothic"/>
              </a:rPr>
              <a:t> </a:t>
            </a:r>
            <a:r>
              <a:rPr sz="1400" spc="-5" dirty="0">
                <a:latin typeface="Century Gothic"/>
                <a:cs typeface="Century Gothic"/>
              </a:rPr>
              <a:t>παραλαβή  </a:t>
            </a:r>
            <a:r>
              <a:rPr sz="1400" dirty="0">
                <a:latin typeface="Century Gothic"/>
                <a:cs typeface="Century Gothic"/>
              </a:rPr>
              <a:t>της Τελικής  Έκθεσης</a:t>
            </a:r>
          </a:p>
        </p:txBody>
      </p:sp>
      <p:sp>
        <p:nvSpPr>
          <p:cNvPr id="30" name="object 30"/>
          <p:cNvSpPr txBox="1"/>
          <p:nvPr/>
        </p:nvSpPr>
        <p:spPr>
          <a:xfrm>
            <a:off x="195106" y="5572745"/>
            <a:ext cx="8243499" cy="1269578"/>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smtClean="0">
                <a:solidFill>
                  <a:srgbClr val="404040"/>
                </a:solidFill>
                <a:latin typeface="Century Gothic"/>
                <a:cs typeface="Century Gothic"/>
              </a:rPr>
              <a:t>*</a:t>
            </a:r>
            <a:r>
              <a:rPr lang="el-GR" sz="1800" spc="-10" dirty="0" smtClean="0">
                <a:solidFill>
                  <a:srgbClr val="404040"/>
                </a:solidFill>
                <a:latin typeface="Century Gothic"/>
                <a:cs typeface="Century Gothic"/>
              </a:rPr>
              <a:t> </a:t>
            </a:r>
            <a:r>
              <a:rPr lang="el-GR" sz="1100" spc="-10" dirty="0">
                <a:solidFill>
                  <a:srgbClr val="404040"/>
                </a:solidFill>
                <a:latin typeface="Century Gothic"/>
                <a:cs typeface="Century Gothic"/>
              </a:rPr>
              <a:t>Σημειώνεται ότι σε οργανισμούς με χαμηλή χρηματοοικονομική ικανότητα στους οποίους δίνεται το 40% της </a:t>
            </a:r>
            <a:r>
              <a:rPr lang="el-GR" sz="1100" spc="-10" dirty="0" smtClean="0">
                <a:solidFill>
                  <a:srgbClr val="404040"/>
                </a:solidFill>
                <a:latin typeface="Century Gothic"/>
                <a:cs typeface="Century Gothic"/>
              </a:rPr>
              <a:t>χρηματοδότησης ως πρώτη δόση, </a:t>
            </a:r>
            <a:r>
              <a:rPr lang="el-GR" sz="1100" spc="-10" dirty="0">
                <a:solidFill>
                  <a:srgbClr val="404040"/>
                </a:solidFill>
                <a:latin typeface="Century Gothic"/>
                <a:cs typeface="Century Gothic"/>
              </a:rPr>
              <a:t>προηγείται μία ακόμα ενδιάμεση </a:t>
            </a:r>
            <a:r>
              <a:rPr lang="el-GR" sz="1100" spc="-10" dirty="0" smtClean="0">
                <a:solidFill>
                  <a:srgbClr val="404040"/>
                </a:solidFill>
                <a:latin typeface="Century Gothic"/>
                <a:cs typeface="Century Gothic"/>
              </a:rPr>
              <a:t>έκθεση πριν την υποχρεωτική ενδιάμεση </a:t>
            </a:r>
            <a:r>
              <a:rPr lang="el-GR" sz="1100" spc="-10" dirty="0" smtClean="0">
                <a:solidFill>
                  <a:srgbClr val="404040"/>
                </a:solidFill>
                <a:latin typeface="Century Gothic"/>
                <a:cs typeface="Century Gothic"/>
              </a:rPr>
              <a:t>έκθεση</a:t>
            </a:r>
          </a:p>
          <a:p>
            <a:pPr marL="12700" marR="5080" algn="just">
              <a:lnSpc>
                <a:spcPct val="100000"/>
              </a:lnSpc>
              <a:spcBef>
                <a:spcPts val="100"/>
              </a:spcBef>
            </a:pPr>
            <a:r>
              <a:rPr lang="el-GR" sz="1100" spc="-10" dirty="0" smtClean="0">
                <a:solidFill>
                  <a:srgbClr val="404040"/>
                </a:solidFill>
                <a:latin typeface="Century Gothic"/>
                <a:cs typeface="Century Gothic"/>
              </a:rPr>
              <a:t> </a:t>
            </a:r>
            <a:r>
              <a:rPr lang="el-GR" sz="1100" spc="-10" dirty="0">
                <a:solidFill>
                  <a:srgbClr val="404040"/>
                </a:solidFill>
                <a:latin typeface="Century Gothic"/>
                <a:cs typeface="Century Gothic"/>
              </a:rPr>
              <a:t>(χωρίς προκαθορισμένη ημερομηνία) μόλις ο οργανισμός δηλώσει ότι έχει δαπανήσει το 70% της πρώτης </a:t>
            </a:r>
            <a:r>
              <a:rPr lang="el-GR" sz="1100" spc="-10" dirty="0" smtClean="0">
                <a:solidFill>
                  <a:srgbClr val="404040"/>
                </a:solidFill>
                <a:latin typeface="Century Gothic"/>
                <a:cs typeface="Century Gothic"/>
              </a:rPr>
              <a:t>δόσης</a:t>
            </a:r>
            <a:r>
              <a:rPr lang="en-GB" sz="1100" spc="-10" dirty="0" smtClean="0">
                <a:solidFill>
                  <a:srgbClr val="404040"/>
                </a:solidFill>
                <a:latin typeface="Century Gothic"/>
                <a:cs typeface="Century Gothic"/>
              </a:rPr>
              <a:t>.</a:t>
            </a:r>
            <a:r>
              <a:rPr lang="el-GR" sz="1100" spc="-10" dirty="0" smtClean="0">
                <a:solidFill>
                  <a:srgbClr val="404040"/>
                </a:solidFill>
                <a:latin typeface="Century Gothic"/>
                <a:cs typeface="Century Gothic"/>
              </a:rPr>
              <a:t> </a:t>
            </a:r>
            <a:endParaRPr lang="el-GR" sz="1100" spc="-10" dirty="0">
              <a:solidFill>
                <a:srgbClr val="404040"/>
              </a:solidFill>
              <a:latin typeface="Century Gothic"/>
              <a:cs typeface="Century Gothic"/>
            </a:endParaRPr>
          </a:p>
          <a:p>
            <a:pPr marL="12700" marR="5080" algn="just">
              <a:lnSpc>
                <a:spcPct val="100000"/>
              </a:lnSpc>
              <a:spcBef>
                <a:spcPts val="100"/>
              </a:spcBef>
            </a:pPr>
            <a:r>
              <a:rPr lang="el-GR" sz="1000" b="1" spc="-10" dirty="0" smtClean="0">
                <a:solidFill>
                  <a:srgbClr val="404040"/>
                </a:solidFill>
                <a:latin typeface="Century Gothic"/>
                <a:cs typeface="Century Gothic"/>
              </a:rPr>
              <a:t>Αν η υποχρεωτική ενδιάμεση </a:t>
            </a:r>
            <a:r>
              <a:rPr lang="el-GR" sz="1000" b="1" spc="-10" dirty="0">
                <a:solidFill>
                  <a:srgbClr val="404040"/>
                </a:solidFill>
                <a:latin typeface="Century Gothic"/>
                <a:cs typeface="Century Gothic"/>
              </a:rPr>
              <a:t>έκθεση δείχνει ότι λιγότερο από το 70% </a:t>
            </a:r>
            <a:r>
              <a:rPr lang="el-GR" sz="1000" b="1" spc="-10" dirty="0" smtClean="0">
                <a:solidFill>
                  <a:srgbClr val="404040"/>
                </a:solidFill>
                <a:latin typeface="Century Gothic"/>
                <a:cs typeface="Century Gothic"/>
              </a:rPr>
              <a:t>έχει </a:t>
            </a:r>
            <a:r>
              <a:rPr lang="el-GR" sz="1000" b="1" spc="-10" dirty="0">
                <a:solidFill>
                  <a:srgbClr val="404040"/>
                </a:solidFill>
                <a:latin typeface="Century Gothic"/>
                <a:cs typeface="Century Gothic"/>
              </a:rPr>
              <a:t>χρησιμοποιηθεί για την κάλυψη </a:t>
            </a:r>
            <a:r>
              <a:rPr lang="el-GR" sz="1000" b="1" spc="-10" dirty="0" smtClean="0">
                <a:solidFill>
                  <a:srgbClr val="404040"/>
                </a:solidFill>
                <a:latin typeface="Century Gothic"/>
                <a:cs typeface="Century Gothic"/>
              </a:rPr>
              <a:t>δαπανών </a:t>
            </a:r>
            <a:r>
              <a:rPr lang="el-GR" sz="1000" b="1" spc="-10" dirty="0">
                <a:solidFill>
                  <a:srgbClr val="404040"/>
                </a:solidFill>
                <a:latin typeface="Century Gothic"/>
                <a:cs typeface="Century Gothic"/>
              </a:rPr>
              <a:t>του </a:t>
            </a:r>
            <a:r>
              <a:rPr lang="el-GR" sz="1000" b="1" spc="-10" dirty="0" smtClean="0">
                <a:solidFill>
                  <a:srgbClr val="404040"/>
                </a:solidFill>
                <a:latin typeface="Century Gothic"/>
                <a:cs typeface="Century Gothic"/>
              </a:rPr>
              <a:t>έργου</a:t>
            </a:r>
            <a:r>
              <a:rPr lang="el-GR" sz="1000" b="1" spc="-10" dirty="0">
                <a:solidFill>
                  <a:srgbClr val="404040"/>
                </a:solidFill>
                <a:latin typeface="Century Gothic"/>
                <a:cs typeface="Century Gothic"/>
              </a:rPr>
              <a:t>, ο δικαιούχος </a:t>
            </a:r>
            <a:r>
              <a:rPr lang="el-GR" sz="1000" b="1" spc="-10" dirty="0" smtClean="0">
                <a:solidFill>
                  <a:srgbClr val="404040"/>
                </a:solidFill>
                <a:latin typeface="Century Gothic"/>
                <a:cs typeface="Century Gothic"/>
              </a:rPr>
              <a:t>θα πρέπει </a:t>
            </a:r>
            <a:r>
              <a:rPr lang="el-GR" sz="1000" b="1" spc="-10" dirty="0">
                <a:solidFill>
                  <a:srgbClr val="404040"/>
                </a:solidFill>
                <a:latin typeface="Century Gothic"/>
                <a:cs typeface="Century Gothic"/>
              </a:rPr>
              <a:t>να υποβάλει </a:t>
            </a:r>
            <a:r>
              <a:rPr lang="el-GR" sz="1000" b="1" spc="-10" dirty="0" smtClean="0">
                <a:solidFill>
                  <a:srgbClr val="404040"/>
                </a:solidFill>
                <a:latin typeface="Century Gothic"/>
                <a:cs typeface="Century Gothic"/>
              </a:rPr>
              <a:t> επιπλέον ενδιάμεση έκθεση, όχι αργότερα </a:t>
            </a:r>
            <a:r>
              <a:rPr lang="el-GR" sz="1000" b="1" spc="-10" dirty="0">
                <a:solidFill>
                  <a:srgbClr val="404040"/>
                </a:solidFill>
                <a:latin typeface="Century Gothic"/>
                <a:cs typeface="Century Gothic"/>
              </a:rPr>
              <a:t>από τις </a:t>
            </a:r>
            <a:r>
              <a:rPr lang="el-GR" sz="1000" b="1" spc="-10" dirty="0" smtClean="0">
                <a:solidFill>
                  <a:srgbClr val="404040"/>
                </a:solidFill>
                <a:latin typeface="Century Gothic"/>
                <a:cs typeface="Century Gothic"/>
              </a:rPr>
              <a:t>30/04/2023 που θα θεωρηθεί </a:t>
            </a:r>
            <a:r>
              <a:rPr lang="el-GR" sz="1000" b="1" spc="-10" dirty="0">
                <a:solidFill>
                  <a:srgbClr val="404040"/>
                </a:solidFill>
                <a:latin typeface="Century Gothic"/>
                <a:cs typeface="Century Gothic"/>
              </a:rPr>
              <a:t>ως αίτημα για περαιτέρω </a:t>
            </a:r>
            <a:r>
              <a:rPr lang="el-GR" sz="1000" b="1" spc="-10" dirty="0" smtClean="0">
                <a:solidFill>
                  <a:srgbClr val="404040"/>
                </a:solidFill>
                <a:latin typeface="Century Gothic"/>
                <a:cs typeface="Century Gothic"/>
              </a:rPr>
              <a:t>χρηματοδότηση</a:t>
            </a:r>
            <a:r>
              <a:rPr lang="el-GR" sz="1000" spc="-10" dirty="0" smtClean="0">
                <a:solidFill>
                  <a:srgbClr val="404040"/>
                </a:solidFill>
                <a:latin typeface="Century Gothic"/>
                <a:cs typeface="Century Gothic"/>
              </a:rPr>
              <a:t>. Σε αντίθετη περίπτωση, η ΕΥ δύναται να διεκδικήσει πίσω τη διαφορά στο κονδύλι που ο δικαιούχος δηλώνει ότι δεν πρόκειται να δαπανήσει. </a:t>
            </a:r>
            <a:endParaRPr sz="1000" dirty="0">
              <a:latin typeface="Century Gothic"/>
              <a:cs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1" y="457200"/>
            <a:ext cx="2130678" cy="44307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030A0"/>
                </a:solidFill>
              </a:rPr>
              <a:t>Πληρωμές</a:t>
            </a:r>
          </a:p>
        </p:txBody>
      </p:sp>
      <p:sp>
        <p:nvSpPr>
          <p:cNvPr id="3" name="object 3"/>
          <p:cNvSpPr txBox="1"/>
          <p:nvPr/>
        </p:nvSpPr>
        <p:spPr>
          <a:xfrm>
            <a:off x="381000" y="1143000"/>
            <a:ext cx="8312199" cy="514307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 pos="944880" algn="l"/>
                <a:tab pos="2670810" algn="l"/>
                <a:tab pos="3958590" algn="l"/>
                <a:tab pos="5034280" algn="l"/>
                <a:tab pos="5804535" algn="l"/>
                <a:tab pos="7640955" algn="l"/>
              </a:tabLst>
            </a:pPr>
            <a:r>
              <a:rPr dirty="0">
                <a:solidFill>
                  <a:srgbClr val="404040"/>
                </a:solidFill>
                <a:latin typeface="Century Gothic"/>
                <a:cs typeface="Century Gothic"/>
              </a:rPr>
              <a:t>Οι	κα</a:t>
            </a:r>
            <a:r>
              <a:rPr spc="-20" dirty="0">
                <a:solidFill>
                  <a:srgbClr val="404040"/>
                </a:solidFill>
                <a:latin typeface="Century Gothic"/>
                <a:cs typeface="Century Gothic"/>
              </a:rPr>
              <a:t>τ</a:t>
            </a:r>
            <a:r>
              <a:rPr spc="-5" dirty="0">
                <a:solidFill>
                  <a:srgbClr val="404040"/>
                </a:solidFill>
                <a:latin typeface="Century Gothic"/>
                <a:cs typeface="Century Gothic"/>
              </a:rPr>
              <a:t>α</a:t>
            </a:r>
            <a:r>
              <a:rPr spc="-10" dirty="0">
                <a:solidFill>
                  <a:srgbClr val="404040"/>
                </a:solidFill>
                <a:latin typeface="Century Gothic"/>
                <a:cs typeface="Century Gothic"/>
              </a:rPr>
              <a:t>θέ</a:t>
            </a:r>
            <a:r>
              <a:rPr dirty="0">
                <a:solidFill>
                  <a:srgbClr val="404040"/>
                </a:solidFill>
                <a:latin typeface="Century Gothic"/>
                <a:cs typeface="Century Gothic"/>
              </a:rPr>
              <a:t>σε</a:t>
            </a:r>
            <a:r>
              <a:rPr spc="10" dirty="0">
                <a:solidFill>
                  <a:srgbClr val="404040"/>
                </a:solidFill>
                <a:latin typeface="Century Gothic"/>
                <a:cs typeface="Century Gothic"/>
              </a:rPr>
              <a:t>ι</a:t>
            </a:r>
            <a:r>
              <a:rPr dirty="0">
                <a:solidFill>
                  <a:srgbClr val="404040"/>
                </a:solidFill>
                <a:latin typeface="Century Gothic"/>
                <a:cs typeface="Century Gothic"/>
              </a:rPr>
              <a:t>ς,	</a:t>
            </a:r>
            <a:r>
              <a:rPr spc="-5" dirty="0">
                <a:solidFill>
                  <a:srgbClr val="404040"/>
                </a:solidFill>
                <a:latin typeface="Century Gothic"/>
                <a:cs typeface="Century Gothic"/>
              </a:rPr>
              <a:t>γί</a:t>
            </a:r>
            <a:r>
              <a:rPr spc="10" dirty="0">
                <a:solidFill>
                  <a:srgbClr val="404040"/>
                </a:solidFill>
                <a:latin typeface="Century Gothic"/>
                <a:cs typeface="Century Gothic"/>
              </a:rPr>
              <a:t>ν</a:t>
            </a:r>
            <a:r>
              <a:rPr spc="-10" dirty="0">
                <a:solidFill>
                  <a:srgbClr val="404040"/>
                </a:solidFill>
                <a:latin typeface="Century Gothic"/>
                <a:cs typeface="Century Gothic"/>
              </a:rPr>
              <a:t>ο</a:t>
            </a:r>
            <a:r>
              <a:rPr spc="-5" dirty="0">
                <a:solidFill>
                  <a:srgbClr val="404040"/>
                </a:solidFill>
                <a:latin typeface="Century Gothic"/>
                <a:cs typeface="Century Gothic"/>
              </a:rPr>
              <a:t>ντα</a:t>
            </a:r>
            <a:r>
              <a:rPr dirty="0">
                <a:solidFill>
                  <a:srgbClr val="404040"/>
                </a:solidFill>
                <a:latin typeface="Century Gothic"/>
                <a:cs typeface="Century Gothic"/>
              </a:rPr>
              <a:t>ι	</a:t>
            </a:r>
            <a:r>
              <a:rPr spc="-5" dirty="0">
                <a:solidFill>
                  <a:srgbClr val="404040"/>
                </a:solidFill>
                <a:latin typeface="Century Gothic"/>
                <a:cs typeface="Century Gothic"/>
              </a:rPr>
              <a:t>π</a:t>
            </a:r>
            <a:r>
              <a:rPr spc="-15" dirty="0">
                <a:solidFill>
                  <a:srgbClr val="404040"/>
                </a:solidFill>
                <a:latin typeface="Century Gothic"/>
                <a:cs typeface="Century Gothic"/>
              </a:rPr>
              <a:t>ά</a:t>
            </a:r>
            <a:r>
              <a:rPr spc="-5" dirty="0">
                <a:solidFill>
                  <a:srgbClr val="404040"/>
                </a:solidFill>
                <a:latin typeface="Century Gothic"/>
                <a:cs typeface="Century Gothic"/>
              </a:rPr>
              <a:t>ν</a:t>
            </a:r>
            <a:r>
              <a:rPr spc="-15" dirty="0">
                <a:solidFill>
                  <a:srgbClr val="404040"/>
                </a:solidFill>
                <a:latin typeface="Century Gothic"/>
                <a:cs typeface="Century Gothic"/>
              </a:rPr>
              <a:t>τ</a:t>
            </a:r>
            <a:r>
              <a:rPr dirty="0">
                <a:solidFill>
                  <a:srgbClr val="404040"/>
                </a:solidFill>
                <a:latin typeface="Century Gothic"/>
                <a:cs typeface="Century Gothic"/>
              </a:rPr>
              <a:t>α	στο	</a:t>
            </a:r>
            <a:r>
              <a:rPr spc="-5" dirty="0">
                <a:solidFill>
                  <a:srgbClr val="404040"/>
                </a:solidFill>
                <a:latin typeface="Century Gothic"/>
                <a:cs typeface="Century Gothic"/>
              </a:rPr>
              <a:t>λογα</a:t>
            </a:r>
            <a:r>
              <a:rPr spc="-15" dirty="0">
                <a:solidFill>
                  <a:srgbClr val="404040"/>
                </a:solidFill>
                <a:latin typeface="Century Gothic"/>
                <a:cs typeface="Century Gothic"/>
              </a:rPr>
              <a:t>ρ</a:t>
            </a:r>
            <a:r>
              <a:rPr dirty="0">
                <a:solidFill>
                  <a:srgbClr val="404040"/>
                </a:solidFill>
                <a:latin typeface="Century Gothic"/>
                <a:cs typeface="Century Gothic"/>
              </a:rPr>
              <a:t>ι</a:t>
            </a:r>
            <a:r>
              <a:rPr spc="-5" dirty="0">
                <a:solidFill>
                  <a:srgbClr val="404040"/>
                </a:solidFill>
                <a:latin typeface="Century Gothic"/>
                <a:cs typeface="Century Gothic"/>
              </a:rPr>
              <a:t>ασμ</a:t>
            </a:r>
            <a:r>
              <a:rPr dirty="0">
                <a:solidFill>
                  <a:srgbClr val="404040"/>
                </a:solidFill>
                <a:latin typeface="Century Gothic"/>
                <a:cs typeface="Century Gothic"/>
              </a:rPr>
              <a:t>ό	</a:t>
            </a:r>
            <a:r>
              <a:rPr spc="-15" dirty="0">
                <a:solidFill>
                  <a:srgbClr val="404040"/>
                </a:solidFill>
                <a:latin typeface="Century Gothic"/>
                <a:cs typeface="Century Gothic"/>
              </a:rPr>
              <a:t>τ</a:t>
            </a:r>
            <a:r>
              <a:rPr spc="-10" dirty="0">
                <a:solidFill>
                  <a:srgbClr val="404040"/>
                </a:solidFill>
                <a:latin typeface="Century Gothic"/>
                <a:cs typeface="Century Gothic"/>
              </a:rPr>
              <a:t>ο</a:t>
            </a:r>
            <a:r>
              <a:rPr dirty="0">
                <a:solidFill>
                  <a:srgbClr val="404040"/>
                </a:solidFill>
                <a:latin typeface="Century Gothic"/>
                <a:cs typeface="Century Gothic"/>
              </a:rPr>
              <a:t>υ</a:t>
            </a:r>
            <a:endParaRPr dirty="0">
              <a:latin typeface="Century Gothic"/>
              <a:cs typeface="Century Gothic"/>
            </a:endParaRPr>
          </a:p>
          <a:p>
            <a:pPr marL="354965">
              <a:lnSpc>
                <a:spcPct val="100000"/>
              </a:lnSpc>
            </a:pPr>
            <a:r>
              <a:rPr dirty="0">
                <a:solidFill>
                  <a:srgbClr val="404040"/>
                </a:solidFill>
                <a:latin typeface="Century Gothic"/>
                <a:cs typeface="Century Gothic"/>
              </a:rPr>
              <a:t>οργανισμού Annex </a:t>
            </a:r>
            <a:r>
              <a:rPr spc="-10" dirty="0">
                <a:solidFill>
                  <a:srgbClr val="404040"/>
                </a:solidFill>
                <a:latin typeface="Century Gothic"/>
                <a:cs typeface="Century Gothic"/>
              </a:rPr>
              <a:t>VI. </a:t>
            </a:r>
            <a:r>
              <a:rPr dirty="0">
                <a:solidFill>
                  <a:srgbClr val="404040"/>
                </a:solidFill>
                <a:latin typeface="Century Gothic"/>
                <a:cs typeface="Century Gothic"/>
              </a:rPr>
              <a:t>Σε </a:t>
            </a:r>
            <a:r>
              <a:rPr spc="-5" dirty="0">
                <a:solidFill>
                  <a:srgbClr val="404040"/>
                </a:solidFill>
                <a:latin typeface="Century Gothic"/>
                <a:cs typeface="Century Gothic"/>
              </a:rPr>
              <a:t>περίπτωση αλλαγής</a:t>
            </a:r>
            <a:r>
              <a:rPr u="heavy" spc="-5" dirty="0">
                <a:solidFill>
                  <a:srgbClr val="404040"/>
                </a:solidFill>
                <a:uFill>
                  <a:solidFill>
                    <a:srgbClr val="404040"/>
                  </a:solidFill>
                </a:uFill>
                <a:latin typeface="Century Gothic"/>
                <a:cs typeface="Century Gothic"/>
              </a:rPr>
              <a:t> </a:t>
            </a:r>
            <a:r>
              <a:rPr b="1" u="heavy" dirty="0">
                <a:solidFill>
                  <a:srgbClr val="404040"/>
                </a:solidFill>
                <a:uFill>
                  <a:solidFill>
                    <a:srgbClr val="404040"/>
                  </a:solidFill>
                </a:uFill>
                <a:latin typeface="Century Gothic"/>
                <a:cs typeface="Century Gothic"/>
              </a:rPr>
              <a:t>να</a:t>
            </a:r>
            <a:r>
              <a:rPr b="1" u="heavy" spc="355" dirty="0">
                <a:solidFill>
                  <a:srgbClr val="404040"/>
                </a:solidFill>
                <a:uFill>
                  <a:solidFill>
                    <a:srgbClr val="404040"/>
                  </a:solidFill>
                </a:uFill>
                <a:latin typeface="Century Gothic"/>
                <a:cs typeface="Century Gothic"/>
              </a:rPr>
              <a:t> </a:t>
            </a:r>
            <a:r>
              <a:rPr b="1" u="heavy" spc="-5" dirty="0">
                <a:solidFill>
                  <a:srgbClr val="404040"/>
                </a:solidFill>
                <a:uFill>
                  <a:solidFill>
                    <a:srgbClr val="404040"/>
                  </a:solidFill>
                </a:uFill>
                <a:latin typeface="Century Gothic"/>
                <a:cs typeface="Century Gothic"/>
              </a:rPr>
              <a:t>ενημερώνεται</a:t>
            </a:r>
            <a:endParaRPr dirty="0">
              <a:latin typeface="Century Gothic"/>
              <a:cs typeface="Century Gothic"/>
            </a:endParaRPr>
          </a:p>
          <a:p>
            <a:pPr marL="354965">
              <a:lnSpc>
                <a:spcPct val="100000"/>
              </a:lnSpc>
              <a:spcBef>
                <a:spcPts val="10"/>
              </a:spcBef>
            </a:pPr>
            <a:r>
              <a:rPr u="heavy" spc="-500" dirty="0">
                <a:solidFill>
                  <a:srgbClr val="404040"/>
                </a:solidFill>
                <a:uFill>
                  <a:solidFill>
                    <a:srgbClr val="404040"/>
                  </a:solidFill>
                </a:uFill>
                <a:latin typeface="Times New Roman"/>
                <a:cs typeface="Times New Roman"/>
              </a:rPr>
              <a:t> </a:t>
            </a:r>
            <a:r>
              <a:rPr b="1" u="heavy" spc="-5" dirty="0">
                <a:solidFill>
                  <a:srgbClr val="404040"/>
                </a:solidFill>
                <a:uFill>
                  <a:solidFill>
                    <a:srgbClr val="404040"/>
                  </a:solidFill>
                </a:uFill>
                <a:latin typeface="Century Gothic"/>
                <a:cs typeface="Century Gothic"/>
              </a:rPr>
              <a:t>γραπτώς </a:t>
            </a:r>
            <a:r>
              <a:rPr b="1" u="heavy" dirty="0">
                <a:solidFill>
                  <a:srgbClr val="404040"/>
                </a:solidFill>
                <a:uFill>
                  <a:solidFill>
                    <a:srgbClr val="404040"/>
                  </a:solidFill>
                </a:uFill>
                <a:latin typeface="Century Gothic"/>
                <a:cs typeface="Century Gothic"/>
              </a:rPr>
              <a:t>η ΕΥ </a:t>
            </a:r>
            <a:r>
              <a:rPr b="1" u="heavy" spc="-5" dirty="0">
                <a:solidFill>
                  <a:srgbClr val="404040"/>
                </a:solidFill>
                <a:uFill>
                  <a:solidFill>
                    <a:srgbClr val="404040"/>
                  </a:solidFill>
                </a:uFill>
                <a:latin typeface="Century Gothic"/>
                <a:cs typeface="Century Gothic"/>
              </a:rPr>
              <a:t>και </a:t>
            </a:r>
            <a:r>
              <a:rPr b="1" u="heavy" dirty="0">
                <a:solidFill>
                  <a:srgbClr val="404040"/>
                </a:solidFill>
                <a:uFill>
                  <a:solidFill>
                    <a:srgbClr val="404040"/>
                  </a:solidFill>
                </a:uFill>
                <a:latin typeface="Century Gothic"/>
                <a:cs typeface="Century Gothic"/>
              </a:rPr>
              <a:t>να επικαιροποιείται </a:t>
            </a:r>
            <a:r>
              <a:rPr b="1" u="heavy" spc="-5" dirty="0">
                <a:solidFill>
                  <a:srgbClr val="404040"/>
                </a:solidFill>
                <a:uFill>
                  <a:solidFill>
                    <a:srgbClr val="404040"/>
                  </a:solidFill>
                </a:uFill>
                <a:latin typeface="Century Gothic"/>
                <a:cs typeface="Century Gothic"/>
              </a:rPr>
              <a:t>το</a:t>
            </a:r>
            <a:r>
              <a:rPr b="1" u="heavy" spc="-50" dirty="0">
                <a:solidFill>
                  <a:srgbClr val="404040"/>
                </a:solidFill>
                <a:uFill>
                  <a:solidFill>
                    <a:srgbClr val="404040"/>
                  </a:solidFill>
                </a:uFill>
                <a:latin typeface="Century Gothic"/>
                <a:cs typeface="Century Gothic"/>
              </a:rPr>
              <a:t> </a:t>
            </a:r>
            <a:r>
              <a:rPr b="1" u="heavy" dirty="0" smtClean="0">
                <a:solidFill>
                  <a:srgbClr val="404040"/>
                </a:solidFill>
                <a:uFill>
                  <a:solidFill>
                    <a:srgbClr val="404040"/>
                  </a:solidFill>
                </a:uFill>
                <a:latin typeface="Century Gothic"/>
                <a:cs typeface="Century Gothic"/>
              </a:rPr>
              <a:t>ORS</a:t>
            </a:r>
            <a:r>
              <a:rPr lang="el-GR" b="1" u="heavy" dirty="0" smtClean="0">
                <a:solidFill>
                  <a:srgbClr val="404040"/>
                </a:solidFill>
                <a:uFill>
                  <a:solidFill>
                    <a:srgbClr val="404040"/>
                  </a:solidFill>
                </a:uFill>
                <a:latin typeface="Century Gothic"/>
                <a:cs typeface="Century Gothic"/>
              </a:rPr>
              <a:t>.</a:t>
            </a:r>
            <a:endParaRPr dirty="0">
              <a:latin typeface="Century Gothic"/>
              <a:cs typeface="Century Gothic"/>
            </a:endParaRPr>
          </a:p>
          <a:p>
            <a:pPr marL="354965" marR="10160" indent="-342900" algn="just">
              <a:lnSpc>
                <a:spcPct val="100000"/>
              </a:lnSpc>
              <a:spcBef>
                <a:spcPts val="1920"/>
              </a:spcBef>
              <a:buFont typeface="Arial"/>
              <a:buChar char="•"/>
              <a:tabLst>
                <a:tab pos="355600" algn="l"/>
              </a:tabLst>
            </a:pPr>
            <a:r>
              <a:rPr spc="-5" dirty="0" err="1" smtClean="0">
                <a:solidFill>
                  <a:srgbClr val="404040"/>
                </a:solidFill>
                <a:latin typeface="Century Gothic"/>
                <a:cs typeface="Century Gothic"/>
              </a:rPr>
              <a:t>Το</a:t>
            </a:r>
            <a:r>
              <a:rPr spc="-5" dirty="0" smtClean="0">
                <a:solidFill>
                  <a:srgbClr val="404040"/>
                </a:solidFill>
                <a:latin typeface="Century Gothic"/>
                <a:cs typeface="Century Gothic"/>
              </a:rPr>
              <a:t> </a:t>
            </a:r>
            <a:r>
              <a:rPr dirty="0">
                <a:solidFill>
                  <a:srgbClr val="404040"/>
                </a:solidFill>
                <a:latin typeface="Century Gothic"/>
                <a:cs typeface="Century Gothic"/>
              </a:rPr>
              <a:t>τελικό </a:t>
            </a:r>
            <a:r>
              <a:rPr spc="-5" dirty="0">
                <a:solidFill>
                  <a:srgbClr val="404040"/>
                </a:solidFill>
                <a:latin typeface="Century Gothic"/>
                <a:cs typeface="Century Gothic"/>
              </a:rPr>
              <a:t>ποσό </a:t>
            </a:r>
            <a:r>
              <a:rPr dirty="0">
                <a:solidFill>
                  <a:srgbClr val="404040"/>
                </a:solidFill>
                <a:latin typeface="Century Gothic"/>
                <a:cs typeface="Century Gothic"/>
              </a:rPr>
              <a:t>επιχορήγησης </a:t>
            </a:r>
            <a:r>
              <a:rPr spc="-10" dirty="0">
                <a:solidFill>
                  <a:srgbClr val="404040"/>
                </a:solidFill>
                <a:latin typeface="Century Gothic"/>
                <a:cs typeface="Century Gothic"/>
              </a:rPr>
              <a:t>καθορίζεται </a:t>
            </a:r>
            <a:r>
              <a:rPr spc="-5" dirty="0">
                <a:solidFill>
                  <a:srgbClr val="404040"/>
                </a:solidFill>
                <a:latin typeface="Century Gothic"/>
                <a:cs typeface="Century Gothic"/>
              </a:rPr>
              <a:t>βάσει </a:t>
            </a:r>
            <a:r>
              <a:rPr spc="-10" dirty="0">
                <a:solidFill>
                  <a:srgbClr val="404040"/>
                </a:solidFill>
                <a:latin typeface="Century Gothic"/>
                <a:cs typeface="Century Gothic"/>
              </a:rPr>
              <a:t>των </a:t>
            </a:r>
            <a:r>
              <a:rPr spc="-5" dirty="0">
                <a:solidFill>
                  <a:srgbClr val="404040"/>
                </a:solidFill>
                <a:latin typeface="Century Gothic"/>
                <a:cs typeface="Century Gothic"/>
              </a:rPr>
              <a:t>επιλέξιμων  </a:t>
            </a:r>
            <a:r>
              <a:rPr dirty="0">
                <a:solidFill>
                  <a:srgbClr val="404040"/>
                </a:solidFill>
                <a:latin typeface="Century Gothic"/>
                <a:cs typeface="Century Gothic"/>
              </a:rPr>
              <a:t>κινητικοτήτων </a:t>
            </a:r>
            <a:r>
              <a:rPr spc="-5" dirty="0">
                <a:solidFill>
                  <a:srgbClr val="404040"/>
                </a:solidFill>
                <a:latin typeface="Century Gothic"/>
                <a:cs typeface="Century Gothic"/>
              </a:rPr>
              <a:t>που</a:t>
            </a:r>
            <a:r>
              <a:rPr spc="-60" dirty="0">
                <a:solidFill>
                  <a:srgbClr val="404040"/>
                </a:solidFill>
                <a:latin typeface="Century Gothic"/>
                <a:cs typeface="Century Gothic"/>
              </a:rPr>
              <a:t> </a:t>
            </a:r>
            <a:r>
              <a:rPr dirty="0" smtClean="0">
                <a:solidFill>
                  <a:srgbClr val="404040"/>
                </a:solidFill>
                <a:latin typeface="Century Gothic"/>
                <a:cs typeface="Century Gothic"/>
              </a:rPr>
              <a:t>πραγματοποιήθηκαν</a:t>
            </a:r>
            <a:r>
              <a:rPr lang="el-GR" dirty="0" smtClean="0">
                <a:solidFill>
                  <a:srgbClr val="404040"/>
                </a:solidFill>
                <a:latin typeface="Century Gothic"/>
                <a:cs typeface="Century Gothic"/>
              </a:rPr>
              <a:t> και δηλώθηκαν κατά την υποβολή της Τελικής Έκθεσης. </a:t>
            </a:r>
            <a:endParaRPr dirty="0">
              <a:latin typeface="Century Gothic"/>
              <a:cs typeface="Century Gothic"/>
            </a:endParaRPr>
          </a:p>
          <a:p>
            <a:pPr marL="354965" marR="8255" indent="-342900" algn="just">
              <a:lnSpc>
                <a:spcPct val="100000"/>
              </a:lnSpc>
              <a:spcBef>
                <a:spcPts val="1925"/>
              </a:spcBef>
              <a:buFont typeface="Arial"/>
              <a:buChar char="•"/>
              <a:tabLst>
                <a:tab pos="355600" algn="l"/>
              </a:tabLst>
            </a:pPr>
            <a:r>
              <a:rPr dirty="0">
                <a:solidFill>
                  <a:srgbClr val="404040"/>
                </a:solidFill>
                <a:latin typeface="Century Gothic"/>
                <a:cs typeface="Century Gothic"/>
              </a:rPr>
              <a:t>Ενδεχόμενη </a:t>
            </a:r>
            <a:r>
              <a:rPr dirty="0" err="1">
                <a:solidFill>
                  <a:srgbClr val="404040"/>
                </a:solidFill>
                <a:latin typeface="Century Gothic"/>
                <a:cs typeface="Century Gothic"/>
              </a:rPr>
              <a:t>μείωση</a:t>
            </a:r>
            <a:r>
              <a:rPr dirty="0">
                <a:solidFill>
                  <a:srgbClr val="404040"/>
                </a:solidFill>
                <a:latin typeface="Century Gothic"/>
                <a:cs typeface="Century Gothic"/>
              </a:rPr>
              <a:t> </a:t>
            </a:r>
            <a:r>
              <a:rPr lang="el-GR" dirty="0" smtClean="0">
                <a:solidFill>
                  <a:srgbClr val="404040"/>
                </a:solidFill>
                <a:latin typeface="Century Gothic"/>
                <a:cs typeface="Century Gothic"/>
              </a:rPr>
              <a:t>του συνολικού ποσού χρηματοδότησης </a:t>
            </a:r>
            <a:r>
              <a:rPr dirty="0" err="1" smtClean="0">
                <a:solidFill>
                  <a:srgbClr val="404040"/>
                </a:solidFill>
                <a:latin typeface="Century Gothic"/>
                <a:cs typeface="Century Gothic"/>
              </a:rPr>
              <a:t>λόγω</a:t>
            </a:r>
            <a:r>
              <a:rPr dirty="0" smtClean="0">
                <a:solidFill>
                  <a:srgbClr val="404040"/>
                </a:solidFill>
                <a:latin typeface="Century Gothic"/>
                <a:cs typeface="Century Gothic"/>
              </a:rPr>
              <a:t> </a:t>
            </a:r>
            <a:r>
              <a:rPr dirty="0">
                <a:solidFill>
                  <a:srgbClr val="404040"/>
                </a:solidFill>
                <a:latin typeface="Century Gothic"/>
                <a:cs typeface="Century Gothic"/>
              </a:rPr>
              <a:t>μη </a:t>
            </a:r>
            <a:r>
              <a:rPr spc="-5" dirty="0">
                <a:solidFill>
                  <a:srgbClr val="404040"/>
                </a:solidFill>
                <a:latin typeface="Century Gothic"/>
                <a:cs typeface="Century Gothic"/>
              </a:rPr>
              <a:t>επιλέξιμων  κινητικοτήτων </a:t>
            </a:r>
            <a:r>
              <a:rPr dirty="0">
                <a:solidFill>
                  <a:srgbClr val="404040"/>
                </a:solidFill>
                <a:latin typeface="Century Gothic"/>
                <a:cs typeface="Century Gothic"/>
              </a:rPr>
              <a:t>ή </a:t>
            </a:r>
            <a:r>
              <a:rPr spc="-5" dirty="0">
                <a:solidFill>
                  <a:srgbClr val="404040"/>
                </a:solidFill>
                <a:latin typeface="Century Gothic"/>
                <a:cs typeface="Century Gothic"/>
              </a:rPr>
              <a:t>λόγω φτωχής </a:t>
            </a:r>
            <a:r>
              <a:rPr dirty="0">
                <a:solidFill>
                  <a:srgbClr val="404040"/>
                </a:solidFill>
                <a:latin typeface="Century Gothic"/>
                <a:cs typeface="Century Gothic"/>
              </a:rPr>
              <a:t>ή καθυστερημένης εφαρμογής  </a:t>
            </a:r>
            <a:r>
              <a:rPr spc="5" dirty="0">
                <a:solidFill>
                  <a:srgbClr val="404040"/>
                </a:solidFill>
                <a:latin typeface="Century Gothic"/>
                <a:cs typeface="Century Gothic"/>
              </a:rPr>
              <a:t>ενός</a:t>
            </a:r>
            <a:r>
              <a:rPr spc="-20" dirty="0">
                <a:solidFill>
                  <a:srgbClr val="404040"/>
                </a:solidFill>
                <a:latin typeface="Century Gothic"/>
                <a:cs typeface="Century Gothic"/>
              </a:rPr>
              <a:t> </a:t>
            </a:r>
            <a:r>
              <a:rPr spc="-5" dirty="0" smtClean="0">
                <a:solidFill>
                  <a:srgbClr val="404040"/>
                </a:solidFill>
                <a:latin typeface="Century Gothic"/>
                <a:cs typeface="Century Gothic"/>
              </a:rPr>
              <a:t>Σχεδίου</a:t>
            </a:r>
            <a:r>
              <a:rPr lang="el-GR" spc="-5" dirty="0" smtClean="0">
                <a:solidFill>
                  <a:srgbClr val="404040"/>
                </a:solidFill>
                <a:latin typeface="Century Gothic"/>
                <a:cs typeface="Century Gothic"/>
              </a:rPr>
              <a:t>.</a:t>
            </a:r>
          </a:p>
          <a:p>
            <a:pPr marL="354965" marR="8255" indent="-342900" algn="just">
              <a:lnSpc>
                <a:spcPct val="100000"/>
              </a:lnSpc>
              <a:spcBef>
                <a:spcPts val="1925"/>
              </a:spcBef>
              <a:buFont typeface="Arial"/>
              <a:buChar char="•"/>
              <a:tabLst>
                <a:tab pos="355600" algn="l"/>
              </a:tabLst>
            </a:pPr>
            <a:r>
              <a:rPr lang="el-GR" b="1" dirty="0" smtClean="0">
                <a:latin typeface="Century Gothic"/>
                <a:cs typeface="Century Gothic"/>
              </a:rPr>
              <a:t>Άρθρο Ι.15 </a:t>
            </a:r>
            <a:r>
              <a:rPr lang="el-GR" dirty="0" smtClean="0">
                <a:latin typeface="Century Gothic"/>
                <a:cs typeface="Century Gothic"/>
              </a:rPr>
              <a:t>Σε </a:t>
            </a:r>
            <a:r>
              <a:rPr lang="el-GR" dirty="0">
                <a:latin typeface="Century Gothic"/>
                <a:cs typeface="Century Gothic"/>
              </a:rPr>
              <a:t>περίπτωση που έχουν εγκριθεί κεφάλαια για υποστήριξη </a:t>
            </a:r>
            <a:r>
              <a:rPr lang="el-GR" dirty="0" smtClean="0">
                <a:latin typeface="Century Gothic"/>
                <a:cs typeface="Century Gothic"/>
              </a:rPr>
              <a:t>ατόμων με λιγότερες ευκαιρίες τα ιδρύματα έχουν την ευθύνη να </a:t>
            </a:r>
            <a:r>
              <a:rPr lang="el-GR" dirty="0">
                <a:latin typeface="Century Gothic"/>
                <a:cs typeface="Century Gothic"/>
              </a:rPr>
              <a:t>διασφαλίσουν ότι παρέχεται επαρκής προχρηματοδότηση </a:t>
            </a:r>
            <a:r>
              <a:rPr lang="el-GR" dirty="0" smtClean="0">
                <a:latin typeface="Century Gothic"/>
                <a:cs typeface="Century Gothic"/>
              </a:rPr>
              <a:t>για συμμετέχοντες </a:t>
            </a:r>
            <a:r>
              <a:rPr lang="el-GR" dirty="0">
                <a:latin typeface="Century Gothic"/>
                <a:cs typeface="Century Gothic"/>
              </a:rPr>
              <a:t>με </a:t>
            </a:r>
            <a:r>
              <a:rPr lang="el-GR" dirty="0" smtClean="0">
                <a:latin typeface="Century Gothic"/>
                <a:cs typeface="Century Gothic"/>
              </a:rPr>
              <a:t>λιγότερες ευκαιρίες –</a:t>
            </a:r>
            <a:r>
              <a:rPr lang="en-GB" dirty="0">
                <a:latin typeface="Century Gothic"/>
                <a:cs typeface="Century Gothic"/>
              </a:rPr>
              <a:t> </a:t>
            </a:r>
            <a:r>
              <a:rPr lang="el-GR" dirty="0" smtClean="0">
                <a:latin typeface="Century Gothic"/>
                <a:cs typeface="Century Gothic"/>
              </a:rPr>
              <a:t>χωρίς να επιβαρύνονται οι ίδιοι οι συμμετέχοντες  </a:t>
            </a:r>
          </a:p>
          <a:p>
            <a:pPr marL="354965" marR="8255" indent="-342900" algn="just">
              <a:lnSpc>
                <a:spcPct val="100000"/>
              </a:lnSpc>
              <a:spcBef>
                <a:spcPts val="1925"/>
              </a:spcBef>
              <a:buFont typeface="Arial"/>
              <a:buChar char="•"/>
              <a:tabLst>
                <a:tab pos="355600" algn="l"/>
              </a:tabLst>
            </a:pPr>
            <a:endParaRPr dirty="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0907"/>
            <a:ext cx="8229600" cy="949821"/>
          </a:xfrm>
        </p:spPr>
        <p:txBody>
          <a:bodyPr>
            <a:normAutofit/>
          </a:bodyPr>
          <a:lstStyle/>
          <a:p>
            <a:r>
              <a:rPr lang="el-GR" sz="2400" spc="-10" dirty="0">
                <a:solidFill>
                  <a:srgbClr val="7FCDAF"/>
                </a:solidFill>
              </a:rPr>
              <a:t>Επιλέξιμα </a:t>
            </a:r>
            <a:r>
              <a:rPr lang="el-GR" sz="2400" spc="-5" dirty="0">
                <a:solidFill>
                  <a:srgbClr val="7FCDAF"/>
                </a:solidFill>
              </a:rPr>
              <a:t>είδη κινητικοτήτων </a:t>
            </a:r>
            <a:r>
              <a:rPr lang="el-GR" sz="2400" spc="-10" dirty="0">
                <a:solidFill>
                  <a:srgbClr val="7FCDAF"/>
                </a:solidFill>
              </a:rPr>
              <a:t>ΚΑ131 SMS/SMP</a:t>
            </a:r>
            <a:endParaRPr lang="en-GB" sz="2400" dirty="0">
              <a:solidFill>
                <a:srgbClr val="FF0000"/>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1137415"/>
              </p:ext>
            </p:extLst>
          </p:nvPr>
        </p:nvGraphicFramePr>
        <p:xfrm>
          <a:off x="240566" y="1052736"/>
          <a:ext cx="8526713" cy="3261360"/>
        </p:xfrm>
        <a:graphic>
          <a:graphicData uri="http://schemas.openxmlformats.org/drawingml/2006/table">
            <a:tbl>
              <a:tblPr firstRow="1" bandRow="1">
                <a:tableStyleId>{5C22544A-7EE6-4342-B048-85BDC9FD1C3A}</a:tableStyleId>
              </a:tblPr>
              <a:tblGrid>
                <a:gridCol w="4350249">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360040">
                <a:tc>
                  <a:txBody>
                    <a:bodyPr/>
                    <a:lstStyle/>
                    <a:p>
                      <a:pPr marL="0" algn="ctr" defTabSz="914400" rtl="0" eaLnBrk="1" latinLnBrk="0" hangingPunct="1"/>
                      <a:r>
                        <a:rPr lang="el-GR" sz="1800" b="1" kern="1200" dirty="0" smtClean="0">
                          <a:solidFill>
                            <a:schemeClr val="bg1"/>
                          </a:solidFill>
                          <a:latin typeface="Century Gothic" panose="020B0502020202020204" pitchFamily="34" charset="0"/>
                          <a:ea typeface="+mn-ea"/>
                          <a:cs typeface="+mn-cs"/>
                        </a:rPr>
                        <a:t>Δραστηριότητα</a:t>
                      </a:r>
                      <a:endParaRPr lang="en-US" sz="1800" b="1"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Διάρκεια</a:t>
                      </a:r>
                      <a:r>
                        <a:rPr lang="el-GR" sz="1800" kern="1200" baseline="0" dirty="0" smtClean="0">
                          <a:solidFill>
                            <a:schemeClr val="bg1"/>
                          </a:solidFill>
                          <a:latin typeface="Century Gothic" panose="020B0502020202020204" pitchFamily="34" charset="0"/>
                          <a:ea typeface="+mn-ea"/>
                          <a:cs typeface="+mn-cs"/>
                        </a:rPr>
                        <a:t> Δραστηριότητας</a:t>
                      </a:r>
                      <a:endParaRPr lang="el-GR" sz="1800" kern="1200" dirty="0" smtClean="0">
                        <a:solidFill>
                          <a:schemeClr val="bg1"/>
                        </a:solidFill>
                        <a:latin typeface="Century Gothic" panose="020B0502020202020204" pitchFamily="34" charset="0"/>
                        <a:ea typeface="+mn-ea"/>
                        <a:cs typeface="+mn-cs"/>
                      </a:endParaRPr>
                    </a:p>
                  </a:txBody>
                  <a:tcPr>
                    <a:solidFill>
                      <a:schemeClr val="accent5">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1. Συμμετοχή για</a:t>
                      </a:r>
                      <a:r>
                        <a:rPr lang="el-GR" sz="1600" kern="1200" baseline="0" dirty="0" smtClean="0">
                          <a:solidFill>
                            <a:schemeClr val="dk1"/>
                          </a:solidFill>
                          <a:latin typeface="Century Gothic" panose="020B0502020202020204" pitchFamily="34" charset="0"/>
                          <a:ea typeface="+mn-ea"/>
                          <a:cs typeface="+mn-cs"/>
                        </a:rPr>
                        <a:t> Σπουδές</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12 μήνες</a:t>
                      </a:r>
                      <a:r>
                        <a:rPr lang="el-GR" sz="1600" b="1" kern="1200" baseline="0" dirty="0" smtClean="0">
                          <a:solidFill>
                            <a:schemeClr val="dk1"/>
                          </a:solidFill>
                          <a:latin typeface="Century Gothic" panose="020B0502020202020204" pitchFamily="34" charset="0"/>
                          <a:ea typeface="+mn-ea"/>
                          <a:cs typeface="+mn-cs"/>
                        </a:rPr>
                        <a:t>* </a:t>
                      </a:r>
                      <a:r>
                        <a:rPr lang="el-GR" sz="1600" dirty="0" smtClean="0">
                          <a:solidFill>
                            <a:schemeClr val="accent5">
                              <a:lumMod val="75000"/>
                            </a:schemeClr>
                          </a:solidFill>
                          <a:latin typeface="Century Gothic"/>
                          <a:cs typeface="Century Gothic"/>
                        </a:rPr>
                        <a:t>ή 5-30 ημέρες αν</a:t>
                      </a:r>
                      <a:r>
                        <a:rPr lang="el-GR" sz="1600" baseline="0" dirty="0" smtClean="0">
                          <a:solidFill>
                            <a:schemeClr val="accent5">
                              <a:lumMod val="75000"/>
                            </a:schemeClr>
                          </a:solidFill>
                          <a:latin typeface="Century Gothic"/>
                          <a:cs typeface="Century Gothic"/>
                        </a:rPr>
                        <a:t> </a:t>
                      </a:r>
                      <a:r>
                        <a:rPr lang="en-GB" sz="1600" baseline="0" dirty="0" smtClean="0">
                          <a:solidFill>
                            <a:schemeClr val="accent5">
                              <a:lumMod val="75000"/>
                            </a:schemeClr>
                          </a:solidFill>
                          <a:latin typeface="Century Gothic"/>
                          <a:cs typeface="Century Gothic"/>
                        </a:rPr>
                        <a:t>Fewer Op.</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2. Συμμετοχή για Πρακτική Άσκηση</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12 μήνες</a:t>
                      </a:r>
                      <a:r>
                        <a:rPr lang="en-US" sz="1600" b="1" kern="1200" baseline="0" dirty="0" smtClean="0">
                          <a:solidFill>
                            <a:schemeClr val="dk1"/>
                          </a:solidFill>
                          <a:latin typeface="Century Gothic" panose="020B0502020202020204" pitchFamily="34" charset="0"/>
                          <a:ea typeface="+mn-ea"/>
                          <a:cs typeface="+mn-cs"/>
                        </a:rPr>
                        <a:t>*</a:t>
                      </a:r>
                      <a:r>
                        <a:rPr lang="el-GR" sz="1600" dirty="0" smtClean="0">
                          <a:solidFill>
                            <a:schemeClr val="accent5">
                              <a:lumMod val="75000"/>
                            </a:schemeClr>
                          </a:solidFill>
                          <a:latin typeface="Century Gothic"/>
                          <a:cs typeface="Century Gothic"/>
                        </a:rPr>
                        <a:t>ή 5-30 ημέρες αν</a:t>
                      </a:r>
                      <a:r>
                        <a:rPr lang="el-GR" sz="1600" baseline="0" dirty="0" smtClean="0">
                          <a:solidFill>
                            <a:schemeClr val="accent5">
                              <a:lumMod val="75000"/>
                            </a:schemeClr>
                          </a:solidFill>
                          <a:latin typeface="Century Gothic"/>
                          <a:cs typeface="Century Gothic"/>
                        </a:rPr>
                        <a:t> </a:t>
                      </a:r>
                      <a:r>
                        <a:rPr lang="en-GB" sz="1600" baseline="0" dirty="0" smtClean="0">
                          <a:solidFill>
                            <a:schemeClr val="accent5">
                              <a:lumMod val="75000"/>
                            </a:schemeClr>
                          </a:solidFill>
                          <a:latin typeface="Century Gothic"/>
                          <a:cs typeface="Century Gothic"/>
                        </a:rPr>
                        <a:t>Fewer Op.</a:t>
                      </a:r>
                      <a:endParaRPr lang="en-US" sz="16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3. Συνδυασμός</a:t>
                      </a:r>
                      <a:r>
                        <a:rPr lang="el-GR" sz="1600" kern="1200" baseline="0" dirty="0" smtClean="0">
                          <a:solidFill>
                            <a:schemeClr val="dk1"/>
                          </a:solidFill>
                          <a:latin typeface="Century Gothic" panose="020B0502020202020204" pitchFamily="34" charset="0"/>
                          <a:ea typeface="+mn-ea"/>
                          <a:cs typeface="+mn-cs"/>
                        </a:rPr>
                        <a:t> 1 &amp; 2</a:t>
                      </a:r>
                      <a:endParaRPr lang="el-GR" sz="1600" kern="1200" dirty="0" smtClean="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12 μήνες</a:t>
                      </a:r>
                      <a:r>
                        <a:rPr lang="en-US" sz="1600" b="1" kern="1200" baseline="0" dirty="0" smtClean="0">
                          <a:solidFill>
                            <a:schemeClr val="dk1"/>
                          </a:solidFill>
                          <a:latin typeface="Century Gothic" panose="020B0502020202020204" pitchFamily="34" charset="0"/>
                          <a:ea typeface="+mn-ea"/>
                          <a:cs typeface="+mn-cs"/>
                        </a:rPr>
                        <a:t>*</a:t>
                      </a:r>
                      <a:r>
                        <a:rPr lang="el-GR" sz="1600" dirty="0" smtClean="0">
                          <a:solidFill>
                            <a:schemeClr val="accent5">
                              <a:lumMod val="75000"/>
                            </a:schemeClr>
                          </a:solidFill>
                          <a:latin typeface="Century Gothic"/>
                          <a:cs typeface="Century Gothic"/>
                        </a:rPr>
                        <a:t>ή 5-30 ημέρες αν</a:t>
                      </a:r>
                      <a:r>
                        <a:rPr lang="el-GR" sz="1600" baseline="0" dirty="0" smtClean="0">
                          <a:solidFill>
                            <a:schemeClr val="accent5">
                              <a:lumMod val="75000"/>
                            </a:schemeClr>
                          </a:solidFill>
                          <a:latin typeface="Century Gothic"/>
                          <a:cs typeface="Century Gothic"/>
                        </a:rPr>
                        <a:t> </a:t>
                      </a:r>
                      <a:r>
                        <a:rPr lang="en-GB" sz="1600" baseline="0" dirty="0" smtClean="0">
                          <a:solidFill>
                            <a:schemeClr val="accent5">
                              <a:lumMod val="75000"/>
                            </a:schemeClr>
                          </a:solidFill>
                          <a:latin typeface="Century Gothic"/>
                          <a:cs typeface="Century Gothic"/>
                        </a:rPr>
                        <a:t>Fewer Op.</a:t>
                      </a:r>
                      <a:endParaRPr lang="en-US" sz="16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4. </a:t>
                      </a:r>
                      <a:r>
                        <a:rPr lang="en-US" sz="1600" kern="1200" dirty="0" smtClean="0">
                          <a:solidFill>
                            <a:schemeClr val="dk1"/>
                          </a:solidFill>
                          <a:latin typeface="Century Gothic" panose="020B0502020202020204" pitchFamily="34" charset="0"/>
                          <a:ea typeface="+mn-ea"/>
                          <a:cs typeface="+mn-cs"/>
                        </a:rPr>
                        <a:t>Blended</a:t>
                      </a:r>
                      <a:r>
                        <a:rPr lang="en-US" sz="1600" kern="1200" baseline="0" dirty="0" smtClean="0">
                          <a:solidFill>
                            <a:schemeClr val="dk1"/>
                          </a:solidFill>
                          <a:latin typeface="Century Gothic" panose="020B0502020202020204" pitchFamily="34" charset="0"/>
                          <a:ea typeface="+mn-ea"/>
                          <a:cs typeface="+mn-cs"/>
                        </a:rPr>
                        <a:t> Intensive </a:t>
                      </a:r>
                      <a:r>
                        <a:rPr lang="en-US" sz="1600" kern="1200" baseline="0" dirty="0" err="1" smtClean="0">
                          <a:solidFill>
                            <a:schemeClr val="dk1"/>
                          </a:solidFill>
                          <a:latin typeface="Century Gothic" panose="020B0502020202020204" pitchFamily="34" charset="0"/>
                          <a:ea typeface="+mn-ea"/>
                          <a:cs typeface="+mn-cs"/>
                        </a:rPr>
                        <a:t>Programmes</a:t>
                      </a:r>
                      <a:r>
                        <a:rPr lang="en-US" sz="1600" kern="1200" baseline="0" dirty="0" smtClean="0">
                          <a:solidFill>
                            <a:schemeClr val="dk1"/>
                          </a:solidFill>
                          <a:latin typeface="Century Gothic" panose="020B0502020202020204" pitchFamily="34" charset="0"/>
                          <a:ea typeface="+mn-ea"/>
                          <a:cs typeface="+mn-cs"/>
                        </a:rPr>
                        <a:t> (BIPs)</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   </a:t>
                      </a:r>
                      <a:r>
                        <a:rPr lang="en-US" sz="1600" b="1" kern="1200" dirty="0" smtClean="0">
                          <a:solidFill>
                            <a:schemeClr val="dk1"/>
                          </a:solidFill>
                          <a:latin typeface="Century Gothic" panose="020B0502020202020204" pitchFamily="34" charset="0"/>
                          <a:ea typeface="+mn-ea"/>
                          <a:cs typeface="+mn-cs"/>
                        </a:rPr>
                        <a:t>5 –</a:t>
                      </a:r>
                      <a:r>
                        <a:rPr lang="en-US" sz="1600" b="1" kern="1200" baseline="0" dirty="0" smtClean="0">
                          <a:solidFill>
                            <a:schemeClr val="dk1"/>
                          </a:solidFill>
                          <a:latin typeface="Century Gothic" panose="020B0502020202020204" pitchFamily="34" charset="0"/>
                          <a:ea typeface="+mn-ea"/>
                          <a:cs typeface="+mn-cs"/>
                        </a:rPr>
                        <a:t> 30 </a:t>
                      </a:r>
                      <a:r>
                        <a:rPr lang="el-GR" sz="1600" b="1" kern="1200" baseline="0" dirty="0" smtClean="0">
                          <a:solidFill>
                            <a:schemeClr val="dk1"/>
                          </a:solidFill>
                          <a:latin typeface="Century Gothic" panose="020B0502020202020204" pitchFamily="34" charset="0"/>
                          <a:ea typeface="+mn-ea"/>
                          <a:cs typeface="+mn-cs"/>
                        </a:rPr>
                        <a:t>ημέρες</a:t>
                      </a:r>
                      <a:endParaRPr lang="en-US" sz="1600" b="1" kern="1200" baseline="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dk1"/>
                          </a:solidFill>
                          <a:latin typeface="Century Gothic" panose="020B0502020202020204" pitchFamily="34" charset="0"/>
                          <a:ea typeface="+mn-ea"/>
                          <a:cs typeface="+mn-cs"/>
                        </a:rPr>
                        <a:t>(</a:t>
                      </a:r>
                      <a:r>
                        <a:rPr lang="el-GR" sz="1600" b="0" kern="1200" baseline="0" dirty="0" smtClean="0">
                          <a:solidFill>
                            <a:schemeClr val="dk1"/>
                          </a:solidFill>
                          <a:latin typeface="Century Gothic" panose="020B0502020202020204" pitchFamily="34" charset="0"/>
                          <a:ea typeface="+mn-ea"/>
                          <a:cs typeface="+mn-cs"/>
                        </a:rPr>
                        <a:t>προϋποθέτει επιπλέον</a:t>
                      </a:r>
                      <a:r>
                        <a:rPr lang="en-US" sz="1600" b="0" kern="1200" baseline="0" dirty="0" smtClean="0">
                          <a:solidFill>
                            <a:schemeClr val="dk1"/>
                          </a:solidFill>
                          <a:latin typeface="Century Gothic" panose="020B0502020202020204" pitchFamily="34" charset="0"/>
                          <a:ea typeface="+mn-ea"/>
                          <a:cs typeface="+mn-cs"/>
                        </a:rPr>
                        <a:t> virtual </a:t>
                      </a:r>
                      <a:r>
                        <a:rPr lang="el-GR" sz="1600" b="0" kern="1200" baseline="0" dirty="0" smtClean="0">
                          <a:solidFill>
                            <a:schemeClr val="dk1"/>
                          </a:solidFill>
                          <a:latin typeface="Century Gothic" panose="020B0502020202020204" pitchFamily="34" charset="0"/>
                          <a:ea typeface="+mn-ea"/>
                          <a:cs typeface="+mn-cs"/>
                        </a:rPr>
                        <a:t>κομμάτι)</a:t>
                      </a:r>
                      <a:endParaRPr lang="en-US" sz="1600" b="0"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5. Συμμετοχή</a:t>
                      </a:r>
                      <a:r>
                        <a:rPr lang="el-GR" sz="1600" kern="1200" baseline="0" dirty="0" smtClean="0">
                          <a:solidFill>
                            <a:schemeClr val="dk1"/>
                          </a:solidFill>
                          <a:latin typeface="Century Gothic" panose="020B0502020202020204" pitchFamily="34" charset="0"/>
                          <a:ea typeface="+mn-ea"/>
                          <a:cs typeface="+mn-cs"/>
                        </a:rPr>
                        <a:t> διδακτορικών φοιτητών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baseline="0" dirty="0" smtClean="0">
                          <a:solidFill>
                            <a:schemeClr val="dk1"/>
                          </a:solidFill>
                          <a:latin typeface="Century Gothic" panose="020B0502020202020204" pitchFamily="34" charset="0"/>
                          <a:ea typeface="+mn-ea"/>
                          <a:cs typeface="+mn-cs"/>
                        </a:rPr>
                        <a:t>για Σπουδές ή/και Πρακτική Άσκηση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accent5">
                              <a:lumMod val="75000"/>
                            </a:schemeClr>
                          </a:solidFill>
                          <a:latin typeface="Century Gothic" panose="020B0502020202020204" pitchFamily="34" charset="0"/>
                          <a:ea typeface="+mn-ea"/>
                          <a:cs typeface="+mn-cs"/>
                        </a:rPr>
                        <a:t>2</a:t>
                      </a:r>
                      <a:r>
                        <a:rPr lang="el-GR" sz="1600" b="1" kern="1200" baseline="0" dirty="0" smtClean="0">
                          <a:solidFill>
                            <a:schemeClr val="accent5">
                              <a:lumMod val="75000"/>
                            </a:schemeClr>
                          </a:solidFill>
                          <a:latin typeface="Century Gothic" panose="020B0502020202020204" pitchFamily="34" charset="0"/>
                          <a:ea typeface="+mn-ea"/>
                          <a:cs typeface="+mn-cs"/>
                        </a:rPr>
                        <a:t> – 12 μήνες</a:t>
                      </a:r>
                      <a:r>
                        <a:rPr lang="el-GR" sz="1600" b="1" kern="1200" baseline="0" dirty="0" smtClean="0">
                          <a:solidFill>
                            <a:schemeClr val="dk1"/>
                          </a:solidFill>
                          <a:latin typeface="Century Gothic" panose="020B0502020202020204" pitchFamily="34" charset="0"/>
                          <a:ea typeface="+mn-ea"/>
                          <a:cs typeface="+mn-cs"/>
                        </a:rPr>
                        <a:t>* </a:t>
                      </a:r>
                      <a:r>
                        <a:rPr lang="el-GR" sz="1600" b="1" kern="1200" dirty="0" smtClean="0">
                          <a:solidFill>
                            <a:schemeClr val="dk1"/>
                          </a:solidFill>
                          <a:latin typeface="Century Gothic" panose="020B0502020202020204" pitchFamily="34" charset="0"/>
                          <a:ea typeface="+mn-ea"/>
                          <a:cs typeface="+mn-cs"/>
                        </a:rPr>
                        <a:t>ή  </a:t>
                      </a:r>
                      <a:r>
                        <a:rPr lang="en-US" sz="1600" b="1" kern="1200" dirty="0" smtClean="0">
                          <a:solidFill>
                            <a:schemeClr val="dk1"/>
                          </a:solidFill>
                          <a:latin typeface="Century Gothic" panose="020B0502020202020204" pitchFamily="34" charset="0"/>
                          <a:ea typeface="+mn-ea"/>
                          <a:cs typeface="+mn-cs"/>
                        </a:rPr>
                        <a:t>5 –</a:t>
                      </a:r>
                      <a:r>
                        <a:rPr lang="en-US" sz="1600" b="1" kern="1200" baseline="0" dirty="0" smtClean="0">
                          <a:solidFill>
                            <a:schemeClr val="dk1"/>
                          </a:solidFill>
                          <a:latin typeface="Century Gothic" panose="020B0502020202020204" pitchFamily="34" charset="0"/>
                          <a:ea typeface="+mn-ea"/>
                          <a:cs typeface="+mn-cs"/>
                        </a:rPr>
                        <a:t> 30 </a:t>
                      </a:r>
                      <a:r>
                        <a:rPr lang="el-GR" sz="1600" b="1" kern="1200" baseline="0" dirty="0" smtClean="0">
                          <a:solidFill>
                            <a:schemeClr val="dk1"/>
                          </a:solidFill>
                          <a:latin typeface="Century Gothic" panose="020B0502020202020204" pitchFamily="34" charset="0"/>
                          <a:ea typeface="+mn-ea"/>
                          <a:cs typeface="+mn-cs"/>
                        </a:rPr>
                        <a:t>ημέρες*</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427222" y="5638800"/>
            <a:ext cx="8153400" cy="461665"/>
          </a:xfrm>
          <a:prstGeom prst="rect">
            <a:avLst/>
          </a:prstGeom>
          <a:noFill/>
        </p:spPr>
        <p:txBody>
          <a:bodyPr wrap="square" rtlCol="0">
            <a:spAutoFit/>
          </a:bodyPr>
          <a:lstStyle/>
          <a:p>
            <a:r>
              <a:rPr lang="el-GR" sz="1200" dirty="0" smtClean="0">
                <a:solidFill>
                  <a:schemeClr val="accent5">
                    <a:lumMod val="75000"/>
                  </a:schemeClr>
                </a:solidFill>
                <a:latin typeface="Century Gothic" panose="020B0502020202020204" pitchFamily="34" charset="0"/>
              </a:rPr>
              <a:t>*</a:t>
            </a:r>
            <a:r>
              <a:rPr lang="el-GR" sz="1200" b="1" dirty="0" smtClean="0">
                <a:solidFill>
                  <a:schemeClr val="accent5">
                    <a:lumMod val="75000"/>
                  </a:schemeClr>
                </a:solidFill>
                <a:latin typeface="Century Gothic" panose="020B0502020202020204" pitchFamily="34" charset="0"/>
              </a:rPr>
              <a:t>Διάρκεια </a:t>
            </a:r>
            <a:r>
              <a:rPr lang="el-GR" sz="1200" b="1" dirty="0">
                <a:solidFill>
                  <a:schemeClr val="accent5">
                    <a:lumMod val="75000"/>
                  </a:schemeClr>
                </a:solidFill>
                <a:latin typeface="Century Gothic" panose="020B0502020202020204" pitchFamily="34" charset="0"/>
              </a:rPr>
              <a:t>φυσικής κινητικότητας</a:t>
            </a:r>
            <a:r>
              <a:rPr lang="el-GR" sz="1200" dirty="0">
                <a:solidFill>
                  <a:schemeClr val="dk1"/>
                </a:solidFill>
                <a:latin typeface="Century Gothic" panose="020B0502020202020204" pitchFamily="34" charset="0"/>
              </a:rPr>
              <a:t>. Οι δραστηριότητες μπορούν σε όλες τις περιπτώσεις να </a:t>
            </a:r>
            <a:r>
              <a:rPr lang="el-GR" sz="1200" dirty="0" smtClean="0">
                <a:solidFill>
                  <a:schemeClr val="dk1"/>
                </a:solidFill>
                <a:latin typeface="Century Gothic" panose="020B0502020202020204" pitchFamily="34" charset="0"/>
              </a:rPr>
              <a:t>συνδυαστούν </a:t>
            </a:r>
            <a:r>
              <a:rPr lang="el-GR" sz="1200" dirty="0">
                <a:solidFill>
                  <a:schemeClr val="dk1"/>
                </a:solidFill>
                <a:latin typeface="Century Gothic" panose="020B0502020202020204" pitchFamily="34" charset="0"/>
              </a:rPr>
              <a:t>με επιπλέον διαδικτυακές δραστηριότητες (</a:t>
            </a:r>
            <a:r>
              <a:rPr lang="en-US" sz="1200" dirty="0">
                <a:solidFill>
                  <a:schemeClr val="dk1"/>
                </a:solidFill>
                <a:latin typeface="Century Gothic" panose="020B0502020202020204" pitchFamily="34" charset="0"/>
              </a:rPr>
              <a:t>“blended activities</a:t>
            </a:r>
            <a:r>
              <a:rPr lang="en-US" sz="1200" dirty="0" smtClean="0">
                <a:solidFill>
                  <a:schemeClr val="dk1"/>
                </a:solidFill>
                <a:latin typeface="Century Gothic" panose="020B0502020202020204" pitchFamily="34" charset="0"/>
              </a:rPr>
              <a:t>”)</a:t>
            </a:r>
            <a:r>
              <a:rPr lang="el-GR" sz="1200" dirty="0" smtClean="0">
                <a:solidFill>
                  <a:schemeClr val="dk1"/>
                </a:solidFill>
                <a:latin typeface="Century Gothic" panose="020B0502020202020204" pitchFamily="34" charset="0"/>
              </a:rPr>
              <a:t>.</a:t>
            </a:r>
          </a:p>
        </p:txBody>
      </p:sp>
      <p:sp>
        <p:nvSpPr>
          <p:cNvPr id="9" name="TextBox 8"/>
          <p:cNvSpPr txBox="1"/>
          <p:nvPr/>
        </p:nvSpPr>
        <p:spPr>
          <a:xfrm>
            <a:off x="240566" y="4514783"/>
            <a:ext cx="8723922"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solidFill>
                  <a:schemeClr val="dk1"/>
                </a:solidFill>
                <a:latin typeface="Century Gothic" panose="020B0502020202020204" pitchFamily="34" charset="0"/>
              </a:rPr>
              <a:t>Οι </a:t>
            </a:r>
            <a:r>
              <a:rPr lang="el-GR" dirty="0">
                <a:solidFill>
                  <a:schemeClr val="dk1"/>
                </a:solidFill>
                <a:latin typeface="Century Gothic" panose="020B0502020202020204" pitchFamily="34" charset="0"/>
              </a:rPr>
              <a:t>κινητικότητες </a:t>
            </a:r>
            <a:r>
              <a:rPr lang="el-GR" dirty="0" smtClean="0">
                <a:solidFill>
                  <a:schemeClr val="dk1"/>
                </a:solidFill>
                <a:latin typeface="Century Gothic" panose="020B0502020202020204" pitchFamily="34" charset="0"/>
              </a:rPr>
              <a:t>δεν μπορούν </a:t>
            </a:r>
            <a:r>
              <a:rPr lang="el-GR" dirty="0">
                <a:solidFill>
                  <a:schemeClr val="dk1"/>
                </a:solidFill>
                <a:latin typeface="Century Gothic" panose="020B0502020202020204" pitchFamily="34" charset="0"/>
              </a:rPr>
              <a:t>να πραγματοποιηθούν </a:t>
            </a:r>
            <a:r>
              <a:rPr lang="el-GR" dirty="0" smtClean="0">
                <a:solidFill>
                  <a:schemeClr val="dk1"/>
                </a:solidFill>
                <a:latin typeface="Century Gothic" panose="020B0502020202020204" pitchFamily="34" charset="0"/>
              </a:rPr>
              <a:t>στη </a:t>
            </a:r>
            <a:r>
              <a:rPr lang="el-GR" dirty="0">
                <a:solidFill>
                  <a:schemeClr val="dk1"/>
                </a:solidFill>
                <a:latin typeface="Century Gothic" panose="020B0502020202020204" pitchFamily="34" charset="0"/>
              </a:rPr>
              <a:t>χώρα διαμονής </a:t>
            </a:r>
            <a:r>
              <a:rPr lang="el-GR" dirty="0" smtClean="0">
                <a:solidFill>
                  <a:schemeClr val="dk1"/>
                </a:solidFill>
                <a:latin typeface="Century Gothic" panose="020B0502020202020204" pitchFamily="34" charset="0"/>
              </a:rPr>
              <a:t>του/της συμμετέχοντα/</a:t>
            </a:r>
            <a:r>
              <a:rPr lang="el-GR" dirty="0" err="1" smtClean="0">
                <a:solidFill>
                  <a:schemeClr val="dk1"/>
                </a:solidFill>
                <a:latin typeface="Century Gothic" panose="020B0502020202020204" pitchFamily="34" charset="0"/>
              </a:rPr>
              <a:t>χουσας</a:t>
            </a:r>
            <a:r>
              <a:rPr lang="el-GR" dirty="0" smtClean="0">
                <a:solidFill>
                  <a:schemeClr val="dk1"/>
                </a:solidFill>
                <a:latin typeface="Century Gothic" panose="020B0502020202020204" pitchFamily="34" charset="0"/>
              </a:rPr>
              <a:t> καθώς ούτε και στη </a:t>
            </a:r>
            <a:r>
              <a:rPr lang="el-GR" dirty="0">
                <a:solidFill>
                  <a:schemeClr val="dk1"/>
                </a:solidFill>
                <a:latin typeface="Century Gothic" panose="020B0502020202020204" pitchFamily="34" charset="0"/>
              </a:rPr>
              <a:t>χώρα του ιδρύματος αποστολής (Συμπεριλαμβάνονται οι Τρίτες Χώρες</a:t>
            </a:r>
            <a:r>
              <a:rPr lang="el-GR" dirty="0" smtClean="0">
                <a:solidFill>
                  <a:schemeClr val="dk1"/>
                </a:solidFill>
                <a:latin typeface="Century Gothic" panose="020B0502020202020204" pitchFamily="34" charset="0"/>
              </a:rPr>
              <a:t>)</a:t>
            </a:r>
            <a:r>
              <a:rPr lang="en-US" altLang="en-US" dirty="0" smtClean="0">
                <a:latin typeface="Century Gothic" panose="020B0502020202020204" pitchFamily="34" charset="0"/>
              </a:rPr>
              <a:t> </a:t>
            </a:r>
            <a:endParaRPr lang="el-GR" dirty="0" smtClean="0">
              <a:latin typeface="Century Gothic" panose="020B0502020202020204" pitchFamily="34" charset="0"/>
            </a:endParaRPr>
          </a:p>
        </p:txBody>
      </p:sp>
    </p:spTree>
    <p:extLst>
      <p:ext uri="{BB962C8B-B14F-4D97-AF65-F5344CB8AC3E}">
        <p14:creationId xmlns:p14="http://schemas.microsoft.com/office/powerpoint/2010/main" val="1825800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405" y="388747"/>
            <a:ext cx="6474460" cy="452120"/>
          </a:xfrm>
          <a:prstGeom prst="rect">
            <a:avLst/>
          </a:prstGeom>
        </p:spPr>
        <p:txBody>
          <a:bodyPr vert="horz" wrap="square" lIns="0" tIns="12065" rIns="0" bIns="0" rtlCol="0">
            <a:spAutoFit/>
          </a:bodyPr>
          <a:lstStyle/>
          <a:p>
            <a:pPr marL="12700">
              <a:lnSpc>
                <a:spcPct val="100000"/>
              </a:lnSpc>
              <a:spcBef>
                <a:spcPts val="95"/>
              </a:spcBef>
            </a:pPr>
            <a:r>
              <a:rPr spc="-5" dirty="0" err="1" smtClean="0">
                <a:solidFill>
                  <a:srgbClr val="7030A0"/>
                </a:solidFill>
              </a:rPr>
              <a:t>Ολοκλήρωση</a:t>
            </a:r>
            <a:r>
              <a:rPr spc="-5" dirty="0" smtClean="0">
                <a:solidFill>
                  <a:srgbClr val="7030A0"/>
                </a:solidFill>
              </a:rPr>
              <a:t> </a:t>
            </a:r>
            <a:r>
              <a:rPr spc="-10" dirty="0">
                <a:solidFill>
                  <a:srgbClr val="7030A0"/>
                </a:solidFill>
              </a:rPr>
              <a:t>του Σχεδίου </a:t>
            </a:r>
            <a:r>
              <a:rPr spc="-5" dirty="0">
                <a:solidFill>
                  <a:srgbClr val="7030A0"/>
                </a:solidFill>
              </a:rPr>
              <a:t>-</a:t>
            </a:r>
            <a:r>
              <a:rPr spc="55" dirty="0">
                <a:solidFill>
                  <a:srgbClr val="7030A0"/>
                </a:solidFill>
              </a:rPr>
              <a:t> </a:t>
            </a:r>
            <a:r>
              <a:rPr spc="-5" dirty="0">
                <a:solidFill>
                  <a:srgbClr val="7030A0"/>
                </a:solidFill>
              </a:rPr>
              <a:t>Closing</a:t>
            </a:r>
          </a:p>
        </p:txBody>
      </p:sp>
      <p:sp>
        <p:nvSpPr>
          <p:cNvPr id="3" name="object 3"/>
          <p:cNvSpPr txBox="1"/>
          <p:nvPr/>
        </p:nvSpPr>
        <p:spPr>
          <a:xfrm>
            <a:off x="459740" y="1191844"/>
            <a:ext cx="8224520" cy="3715761"/>
          </a:xfrm>
          <a:prstGeom prst="rect">
            <a:avLst/>
          </a:prstGeom>
        </p:spPr>
        <p:txBody>
          <a:bodyPr vert="horz" wrap="square" lIns="0" tIns="12065" rIns="0" bIns="0" rtlCol="0">
            <a:spAutoFit/>
          </a:bodyPr>
          <a:lstStyle/>
          <a:p>
            <a:pPr marL="88900">
              <a:lnSpc>
                <a:spcPts val="2510"/>
              </a:lnSpc>
              <a:spcBef>
                <a:spcPts val="95"/>
              </a:spcBef>
              <a:tabLst>
                <a:tab pos="3100705" algn="l"/>
                <a:tab pos="7598409" algn="l"/>
              </a:tabLst>
            </a:pPr>
            <a:r>
              <a:rPr sz="2200" b="1" spc="-5" dirty="0">
                <a:solidFill>
                  <a:srgbClr val="404040"/>
                </a:solidFill>
                <a:latin typeface="Century Gothic"/>
                <a:cs typeface="Century Gothic"/>
              </a:rPr>
              <a:t>Υποβολή</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της</a:t>
            </a:r>
            <a:r>
              <a:rPr sz="2200" b="1" spc="385" dirty="0">
                <a:solidFill>
                  <a:srgbClr val="404040"/>
                </a:solidFill>
                <a:latin typeface="Century Gothic"/>
                <a:cs typeface="Century Gothic"/>
              </a:rPr>
              <a:t> </a:t>
            </a:r>
            <a:r>
              <a:rPr sz="2200" b="1" spc="-5" dirty="0">
                <a:solidFill>
                  <a:srgbClr val="404040"/>
                </a:solidFill>
                <a:latin typeface="Century Gothic"/>
                <a:cs typeface="Century Gothic"/>
              </a:rPr>
              <a:t>Τελικής	Έκθεσης  </a:t>
            </a:r>
            <a:r>
              <a:rPr sz="2200" b="1" dirty="0">
                <a:solidFill>
                  <a:srgbClr val="404040"/>
                </a:solidFill>
                <a:latin typeface="Century Gothic"/>
                <a:cs typeface="Century Gothic"/>
              </a:rPr>
              <a:t>στο  τέλος</a:t>
            </a:r>
            <a:r>
              <a:rPr sz="2200" b="1" spc="-85" dirty="0">
                <a:solidFill>
                  <a:srgbClr val="404040"/>
                </a:solidFill>
                <a:latin typeface="Century Gothic"/>
                <a:cs typeface="Century Gothic"/>
              </a:rPr>
              <a:t> </a:t>
            </a:r>
            <a:r>
              <a:rPr sz="2200" b="1" spc="-5" dirty="0">
                <a:solidFill>
                  <a:srgbClr val="404040"/>
                </a:solidFill>
                <a:latin typeface="Century Gothic"/>
                <a:cs typeface="Century Gothic"/>
              </a:rPr>
              <a:t>του</a:t>
            </a:r>
            <a:r>
              <a:rPr sz="2200" b="1" spc="395" dirty="0">
                <a:solidFill>
                  <a:srgbClr val="404040"/>
                </a:solidFill>
                <a:latin typeface="Century Gothic"/>
                <a:cs typeface="Century Gothic"/>
              </a:rPr>
              <a:t> </a:t>
            </a:r>
            <a:r>
              <a:rPr sz="2200" b="1" spc="-5" dirty="0">
                <a:solidFill>
                  <a:srgbClr val="404040"/>
                </a:solidFill>
                <a:latin typeface="Century Gothic"/>
                <a:cs typeface="Century Gothic"/>
              </a:rPr>
              <a:t>Σχεδίου	</a:t>
            </a:r>
            <a:r>
              <a:rPr sz="2200" b="1" dirty="0">
                <a:solidFill>
                  <a:srgbClr val="404040"/>
                </a:solidFill>
                <a:latin typeface="Century Gothic"/>
                <a:cs typeface="Century Gothic"/>
              </a:rPr>
              <a:t>που</a:t>
            </a:r>
            <a:endParaRPr sz="2200" dirty="0">
              <a:latin typeface="Century Gothic"/>
              <a:cs typeface="Century Gothic"/>
            </a:endParaRPr>
          </a:p>
          <a:p>
            <a:pPr marL="88900">
              <a:lnSpc>
                <a:spcPts val="2510"/>
              </a:lnSpc>
              <a:tabLst>
                <a:tab pos="4537710" algn="l"/>
              </a:tabLst>
            </a:pPr>
            <a:r>
              <a:rPr sz="2200" b="1" spc="-10" dirty="0">
                <a:solidFill>
                  <a:srgbClr val="404040"/>
                </a:solidFill>
                <a:latin typeface="Century Gothic"/>
                <a:cs typeface="Century Gothic"/>
              </a:rPr>
              <a:t>αφορά όλες</a:t>
            </a:r>
            <a:r>
              <a:rPr sz="2200" b="1" spc="60" dirty="0">
                <a:solidFill>
                  <a:srgbClr val="404040"/>
                </a:solidFill>
                <a:latin typeface="Century Gothic"/>
                <a:cs typeface="Century Gothic"/>
              </a:rPr>
              <a:t> </a:t>
            </a:r>
            <a:r>
              <a:rPr sz="2200" b="1" spc="-5" dirty="0">
                <a:solidFill>
                  <a:srgbClr val="404040"/>
                </a:solidFill>
                <a:latin typeface="Century Gothic"/>
                <a:cs typeface="Century Gothic"/>
              </a:rPr>
              <a:t>τις</a:t>
            </a:r>
            <a:r>
              <a:rPr sz="2200" b="1" spc="10" dirty="0">
                <a:solidFill>
                  <a:srgbClr val="404040"/>
                </a:solidFill>
                <a:latin typeface="Century Gothic"/>
                <a:cs typeface="Century Gothic"/>
              </a:rPr>
              <a:t> </a:t>
            </a:r>
            <a:r>
              <a:rPr sz="2200" b="1" spc="-5" dirty="0">
                <a:solidFill>
                  <a:srgbClr val="404040"/>
                </a:solidFill>
                <a:latin typeface="Century Gothic"/>
                <a:cs typeface="Century Gothic"/>
              </a:rPr>
              <a:t>δραστηριότητες	</a:t>
            </a:r>
            <a:r>
              <a:rPr sz="2200" b="1" spc="-10" dirty="0">
                <a:solidFill>
                  <a:srgbClr val="404040"/>
                </a:solidFill>
                <a:latin typeface="Century Gothic"/>
                <a:cs typeface="Century Gothic"/>
              </a:rPr>
              <a:t>που</a:t>
            </a:r>
            <a:r>
              <a:rPr sz="2200" b="1" spc="15" dirty="0">
                <a:solidFill>
                  <a:srgbClr val="404040"/>
                </a:solidFill>
                <a:latin typeface="Century Gothic"/>
                <a:cs typeface="Century Gothic"/>
              </a:rPr>
              <a:t> </a:t>
            </a:r>
            <a:r>
              <a:rPr sz="2200" b="1" spc="-10" dirty="0">
                <a:solidFill>
                  <a:srgbClr val="404040"/>
                </a:solidFill>
                <a:latin typeface="Century Gothic"/>
                <a:cs typeface="Century Gothic"/>
              </a:rPr>
              <a:t>πραγματοποιήθηκαν</a:t>
            </a:r>
            <a:endParaRPr sz="2200" dirty="0">
              <a:latin typeface="Century Gothic"/>
              <a:cs typeface="Century Gothic"/>
            </a:endParaRPr>
          </a:p>
          <a:p>
            <a:pPr marL="509270" indent="-421005">
              <a:lnSpc>
                <a:spcPct val="100000"/>
              </a:lnSpc>
              <a:spcBef>
                <a:spcPts val="254"/>
              </a:spcBef>
              <a:buFont typeface="Wingdings"/>
              <a:buChar char=""/>
              <a:tabLst>
                <a:tab pos="509270" algn="l"/>
                <a:tab pos="509905"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ημερομηνία </a:t>
            </a:r>
            <a:r>
              <a:rPr sz="2200" spc="-10" dirty="0">
                <a:latin typeface="Century Gothic"/>
                <a:cs typeface="Century Gothic"/>
              </a:rPr>
              <a:t>λήξης </a:t>
            </a:r>
            <a:r>
              <a:rPr sz="2200" spc="-5" dirty="0">
                <a:latin typeface="Century Gothic"/>
                <a:cs typeface="Century Gothic"/>
              </a:rPr>
              <a:t>του</a:t>
            </a:r>
            <a:r>
              <a:rPr sz="2200" spc="60" dirty="0">
                <a:latin typeface="Century Gothic"/>
                <a:cs typeface="Century Gothic"/>
              </a:rPr>
              <a:t> </a:t>
            </a:r>
            <a:r>
              <a:rPr sz="2200" spc="-5" dirty="0">
                <a:latin typeface="Century Gothic"/>
                <a:cs typeface="Century Gothic"/>
              </a:rPr>
              <a:t>έργου</a:t>
            </a:r>
            <a:endParaRPr sz="2200" dirty="0">
              <a:latin typeface="Century Gothic"/>
              <a:cs typeface="Century Gothic"/>
            </a:endParaRPr>
          </a:p>
          <a:p>
            <a:pPr marL="469900" indent="-343535">
              <a:lnSpc>
                <a:spcPts val="2510"/>
              </a:lnSpc>
              <a:spcBef>
                <a:spcPts val="265"/>
              </a:spcBef>
              <a:buFont typeface="Arial"/>
              <a:buChar char="•"/>
              <a:tabLst>
                <a:tab pos="469900" algn="l"/>
                <a:tab pos="470534" algn="l"/>
              </a:tabLst>
            </a:pPr>
            <a:r>
              <a:rPr lang="en-GB" sz="2200" spc="-5" dirty="0" smtClean="0">
                <a:latin typeface="Century Gothic"/>
                <a:cs typeface="Century Gothic"/>
              </a:rPr>
              <a:t>30</a:t>
            </a:r>
            <a:r>
              <a:rPr sz="2175" spc="-7" baseline="21072" dirty="0" smtClean="0">
                <a:latin typeface="Century Gothic"/>
                <a:cs typeface="Century Gothic"/>
              </a:rPr>
              <a:t>η </a:t>
            </a:r>
            <a:r>
              <a:rPr lang="en-GB" sz="2175" spc="-7" dirty="0" smtClean="0">
                <a:latin typeface="Century Gothic"/>
                <a:cs typeface="Century Gothic"/>
              </a:rPr>
              <a:t> </a:t>
            </a:r>
            <a:r>
              <a:rPr lang="el-GR" sz="2175" spc="-7" dirty="0" smtClean="0">
                <a:latin typeface="Century Gothic"/>
                <a:cs typeface="Century Gothic"/>
              </a:rPr>
              <a:t>Δεκεμβρίου 2023</a:t>
            </a:r>
            <a:endParaRPr sz="2550" dirty="0">
              <a:latin typeface="Times New Roman"/>
              <a:cs typeface="Times New Roman"/>
            </a:endParaRPr>
          </a:p>
          <a:p>
            <a:pPr marL="88900">
              <a:lnSpc>
                <a:spcPct val="100000"/>
              </a:lnSpc>
            </a:pPr>
            <a:r>
              <a:rPr lang="el-GR" sz="2200" b="1" spc="-5" dirty="0" smtClean="0">
                <a:latin typeface="Century Gothic"/>
                <a:cs typeface="Century Gothic"/>
              </a:rPr>
              <a:t>Εκκαθάριση λογαριασμών</a:t>
            </a:r>
            <a:endParaRPr sz="2200" dirty="0">
              <a:latin typeface="Century Gothic"/>
              <a:cs typeface="Century Gothic"/>
            </a:endParaRPr>
          </a:p>
          <a:p>
            <a:pPr marL="431800" marR="130810" indent="-343535">
              <a:lnSpc>
                <a:spcPts val="2380"/>
              </a:lnSpc>
              <a:spcBef>
                <a:spcPts val="550"/>
              </a:spcBef>
              <a:buFont typeface="Wingdings"/>
              <a:buChar char=""/>
              <a:tabLst>
                <a:tab pos="432434" algn="l"/>
              </a:tabLst>
            </a:pPr>
            <a:r>
              <a:rPr sz="2200" spc="-5" dirty="0">
                <a:latin typeface="Century Gothic"/>
                <a:cs typeface="Century Gothic"/>
              </a:rPr>
              <a:t>Εντός 60 ημερών </a:t>
            </a:r>
            <a:r>
              <a:rPr sz="2200" spc="-10" dirty="0">
                <a:latin typeface="Century Gothic"/>
                <a:cs typeface="Century Gothic"/>
              </a:rPr>
              <a:t>από </a:t>
            </a:r>
            <a:r>
              <a:rPr sz="2200" spc="-5" dirty="0">
                <a:latin typeface="Century Gothic"/>
                <a:cs typeface="Century Gothic"/>
              </a:rPr>
              <a:t>την </a:t>
            </a:r>
            <a:r>
              <a:rPr sz="2200" spc="-10" dirty="0">
                <a:latin typeface="Century Gothic"/>
                <a:cs typeface="Century Gothic"/>
              </a:rPr>
              <a:t>παραλαβή </a:t>
            </a:r>
            <a:r>
              <a:rPr sz="2200" spc="-5" dirty="0">
                <a:latin typeface="Century Gothic"/>
                <a:cs typeface="Century Gothic"/>
              </a:rPr>
              <a:t>της Τελικής </a:t>
            </a:r>
            <a:r>
              <a:rPr sz="2200" spc="-10" dirty="0">
                <a:latin typeface="Century Gothic"/>
                <a:cs typeface="Century Gothic"/>
              </a:rPr>
              <a:t>Έκθεσης  </a:t>
            </a:r>
            <a:r>
              <a:rPr sz="2200" spc="-5" dirty="0">
                <a:latin typeface="Century Gothic"/>
                <a:cs typeface="Century Gothic"/>
              </a:rPr>
              <a:t>Ενημέρωση μέσω επιστολής </a:t>
            </a:r>
            <a:r>
              <a:rPr sz="2200" spc="-10" dirty="0">
                <a:latin typeface="Century Gothic"/>
                <a:cs typeface="Century Gothic"/>
              </a:rPr>
              <a:t>για </a:t>
            </a:r>
            <a:r>
              <a:rPr sz="2200" spc="-5" dirty="0">
                <a:latin typeface="Century Gothic"/>
                <a:cs typeface="Century Gothic"/>
              </a:rPr>
              <a:t>την </a:t>
            </a:r>
            <a:r>
              <a:rPr sz="2200" spc="-10" dirty="0">
                <a:latin typeface="Century Gothic"/>
                <a:cs typeface="Century Gothic"/>
              </a:rPr>
              <a:t>αξιολόγηση </a:t>
            </a:r>
            <a:r>
              <a:rPr sz="2200" spc="-5" dirty="0">
                <a:latin typeface="Century Gothic"/>
                <a:cs typeface="Century Gothic"/>
              </a:rPr>
              <a:t>της  έκθεσης και την εκκαθάριση του</a:t>
            </a:r>
            <a:r>
              <a:rPr sz="2200" spc="10" dirty="0">
                <a:latin typeface="Century Gothic"/>
                <a:cs typeface="Century Gothic"/>
              </a:rPr>
              <a:t> </a:t>
            </a:r>
            <a:r>
              <a:rPr sz="2200" spc="-10" dirty="0">
                <a:latin typeface="Century Gothic"/>
                <a:cs typeface="Century Gothic"/>
              </a:rPr>
              <a:t>λογαριασμού</a:t>
            </a:r>
            <a:endParaRPr sz="2200" dirty="0">
              <a:latin typeface="Century Gothic"/>
              <a:cs typeface="Century Gothic"/>
            </a:endParaRPr>
          </a:p>
          <a:p>
            <a:pPr marL="431800" marR="76200" indent="-343535" algn="just">
              <a:lnSpc>
                <a:spcPts val="2380"/>
              </a:lnSpc>
              <a:spcBef>
                <a:spcPts val="520"/>
              </a:spcBef>
              <a:buFont typeface="Wingdings"/>
              <a:buChar char=""/>
              <a:tabLst>
                <a:tab pos="432434" algn="l"/>
              </a:tabLst>
            </a:pPr>
            <a:r>
              <a:rPr sz="2200" spc="-10" dirty="0">
                <a:latin typeface="Century Gothic"/>
                <a:cs typeface="Century Gothic"/>
              </a:rPr>
              <a:t>Το ΙΔΕΠ </a:t>
            </a:r>
            <a:r>
              <a:rPr sz="2200" dirty="0">
                <a:latin typeface="Century Gothic"/>
                <a:cs typeface="Century Gothic"/>
              </a:rPr>
              <a:t>δεν </a:t>
            </a:r>
            <a:r>
              <a:rPr sz="2200" spc="-5" dirty="0">
                <a:latin typeface="Century Gothic"/>
                <a:cs typeface="Century Gothic"/>
              </a:rPr>
              <a:t>μπορεί </a:t>
            </a:r>
            <a:r>
              <a:rPr sz="2200" spc="5" dirty="0">
                <a:latin typeface="Century Gothic"/>
                <a:cs typeface="Century Gothic"/>
              </a:rPr>
              <a:t>να </a:t>
            </a:r>
            <a:r>
              <a:rPr sz="2200" spc="-5" dirty="0">
                <a:latin typeface="Century Gothic"/>
                <a:cs typeface="Century Gothic"/>
              </a:rPr>
              <a:t>αξιολογήσει </a:t>
            </a:r>
            <a:r>
              <a:rPr sz="2200" spc="-10" dirty="0">
                <a:latin typeface="Century Gothic"/>
                <a:cs typeface="Century Gothic"/>
              </a:rPr>
              <a:t>Έκθεση </a:t>
            </a:r>
            <a:r>
              <a:rPr sz="2200" spc="-5" dirty="0">
                <a:latin typeface="Century Gothic"/>
                <a:cs typeface="Century Gothic"/>
              </a:rPr>
              <a:t>και </a:t>
            </a:r>
            <a:r>
              <a:rPr sz="2200" spc="10" dirty="0">
                <a:latin typeface="Century Gothic"/>
                <a:cs typeface="Century Gothic"/>
              </a:rPr>
              <a:t>να  </a:t>
            </a:r>
            <a:r>
              <a:rPr sz="2200" spc="-5" dirty="0">
                <a:latin typeface="Century Gothic"/>
                <a:cs typeface="Century Gothic"/>
              </a:rPr>
              <a:t>π</a:t>
            </a:r>
            <a:r>
              <a:rPr sz="2200" spc="-5" dirty="0" err="1">
                <a:latin typeface="Century Gothic"/>
                <a:cs typeface="Century Gothic"/>
              </a:rPr>
              <a:t>ροχωρήσει</a:t>
            </a:r>
            <a:r>
              <a:rPr sz="2200" spc="-5" dirty="0">
                <a:latin typeface="Century Gothic"/>
                <a:cs typeface="Century Gothic"/>
              </a:rPr>
              <a:t> </a:t>
            </a:r>
            <a:r>
              <a:rPr lang="el-GR" sz="2200" spc="-5" dirty="0" smtClean="0">
                <a:latin typeface="Century Gothic"/>
                <a:cs typeface="Century Gothic"/>
              </a:rPr>
              <a:t>σε εκκαθάριση λογαριασμών </a:t>
            </a:r>
            <a:r>
              <a:rPr sz="2200" spc="-10" dirty="0" smtClean="0">
                <a:latin typeface="Century Gothic"/>
                <a:cs typeface="Century Gothic"/>
              </a:rPr>
              <a:t>π</a:t>
            </a:r>
            <a:r>
              <a:rPr sz="2200" spc="-10" dirty="0" err="1" smtClean="0">
                <a:latin typeface="Century Gothic"/>
                <a:cs typeface="Century Gothic"/>
              </a:rPr>
              <a:t>ριν</a:t>
            </a:r>
            <a:r>
              <a:rPr sz="2200" spc="-10" dirty="0" smtClean="0">
                <a:latin typeface="Century Gothic"/>
                <a:cs typeface="Century Gothic"/>
              </a:rPr>
              <a:t> </a:t>
            </a:r>
            <a:r>
              <a:rPr sz="2200" spc="-10" dirty="0">
                <a:latin typeface="Century Gothic"/>
                <a:cs typeface="Century Gothic"/>
              </a:rPr>
              <a:t>από την  </a:t>
            </a:r>
            <a:r>
              <a:rPr sz="2200" spc="-5" dirty="0">
                <a:latin typeface="Century Gothic"/>
                <a:cs typeface="Century Gothic"/>
              </a:rPr>
              <a:t>ολοκλήρωση </a:t>
            </a:r>
            <a:r>
              <a:rPr sz="2200" dirty="0">
                <a:latin typeface="Century Gothic"/>
                <a:cs typeface="Century Gothic"/>
              </a:rPr>
              <a:t>της </a:t>
            </a:r>
            <a:r>
              <a:rPr sz="2200" spc="-5" dirty="0">
                <a:latin typeface="Century Gothic"/>
                <a:cs typeface="Century Gothic"/>
              </a:rPr>
              <a:t>επιλέξιμης διάρκειας του</a:t>
            </a:r>
            <a:r>
              <a:rPr sz="2200" spc="-10" dirty="0">
                <a:latin typeface="Century Gothic"/>
                <a:cs typeface="Century Gothic"/>
              </a:rPr>
              <a:t> </a:t>
            </a:r>
            <a:r>
              <a:rPr sz="2200" spc="-5" dirty="0">
                <a:latin typeface="Century Gothic"/>
                <a:cs typeface="Century Gothic"/>
              </a:rPr>
              <a:t>Σχεδίου</a:t>
            </a:r>
            <a:endParaRPr sz="2200" dirty="0">
              <a:latin typeface="Century Gothic"/>
              <a:cs typeface="Century Gothic"/>
            </a:endParaRPr>
          </a:p>
        </p:txBody>
      </p:sp>
    </p:spTree>
    <p:extLst>
      <p:ext uri="{BB962C8B-B14F-4D97-AF65-F5344CB8AC3E}">
        <p14:creationId xmlns:p14="http://schemas.microsoft.com/office/powerpoint/2010/main" val="559063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766762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smtClean="0">
                <a:solidFill>
                  <a:srgbClr val="7030A0"/>
                </a:solidFill>
              </a:rPr>
              <a:t>KA1</a:t>
            </a:r>
            <a:r>
              <a:rPr lang="en-GB" sz="2500" spc="-10" dirty="0" smtClean="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91646070"/>
              </p:ext>
            </p:extLst>
          </p:nvPr>
        </p:nvGraphicFramePr>
        <p:xfrm>
          <a:off x="76199" y="630647"/>
          <a:ext cx="8991600" cy="6151154"/>
        </p:xfrm>
        <a:graphic>
          <a:graphicData uri="http://schemas.openxmlformats.org/drawingml/2006/table">
            <a:tbl>
              <a:tblPr firstRow="1" bandRow="1">
                <a:tableStyleId>{2D5ABB26-0587-4C30-8999-92F81FD0307C}</a:tableStyleId>
              </a:tblPr>
              <a:tblGrid>
                <a:gridCol w="1634613">
                  <a:extLst>
                    <a:ext uri="{9D8B030D-6E8A-4147-A177-3AD203B41FA5}">
                      <a16:colId xmlns:a16="http://schemas.microsoft.com/office/drawing/2014/main" val="20000"/>
                    </a:ext>
                  </a:extLst>
                </a:gridCol>
                <a:gridCol w="1063066">
                  <a:extLst>
                    <a:ext uri="{9D8B030D-6E8A-4147-A177-3AD203B41FA5}">
                      <a16:colId xmlns:a16="http://schemas.microsoft.com/office/drawing/2014/main" val="20001"/>
                    </a:ext>
                  </a:extLst>
                </a:gridCol>
                <a:gridCol w="1049207">
                  <a:extLst>
                    <a:ext uri="{9D8B030D-6E8A-4147-A177-3AD203B41FA5}">
                      <a16:colId xmlns:a16="http://schemas.microsoft.com/office/drawing/2014/main" val="20002"/>
                    </a:ext>
                  </a:extLst>
                </a:gridCol>
                <a:gridCol w="1123867">
                  <a:extLst>
                    <a:ext uri="{9D8B030D-6E8A-4147-A177-3AD203B41FA5}">
                      <a16:colId xmlns:a16="http://schemas.microsoft.com/office/drawing/2014/main" val="20003"/>
                    </a:ext>
                  </a:extLst>
                </a:gridCol>
                <a:gridCol w="1273848">
                  <a:extLst>
                    <a:ext uri="{9D8B030D-6E8A-4147-A177-3AD203B41FA5}">
                      <a16:colId xmlns:a16="http://schemas.microsoft.com/office/drawing/2014/main" val="20004"/>
                    </a:ext>
                  </a:extLst>
                </a:gridCol>
                <a:gridCol w="899225">
                  <a:extLst>
                    <a:ext uri="{9D8B030D-6E8A-4147-A177-3AD203B41FA5}">
                      <a16:colId xmlns:a16="http://schemas.microsoft.com/office/drawing/2014/main" val="20005"/>
                    </a:ext>
                  </a:extLst>
                </a:gridCol>
                <a:gridCol w="973887">
                  <a:extLst>
                    <a:ext uri="{9D8B030D-6E8A-4147-A177-3AD203B41FA5}">
                      <a16:colId xmlns:a16="http://schemas.microsoft.com/office/drawing/2014/main" val="20006"/>
                    </a:ext>
                  </a:extLst>
                </a:gridCol>
                <a:gridCol w="973887">
                  <a:extLst>
                    <a:ext uri="{9D8B030D-6E8A-4147-A177-3AD203B41FA5}">
                      <a16:colId xmlns:a16="http://schemas.microsoft.com/office/drawing/2014/main" val="20007"/>
                    </a:ext>
                  </a:extLst>
                </a:gridCol>
              </a:tblGrid>
              <a:tr h="1000854">
                <a:tc>
                  <a:txBody>
                    <a:bodyPr/>
                    <a:lstStyle/>
                    <a:p>
                      <a:pPr marL="91440">
                        <a:lnSpc>
                          <a:spcPct val="100000"/>
                        </a:lnSpc>
                        <a:spcBef>
                          <a:spcPts val="340"/>
                        </a:spcBef>
                      </a:pPr>
                      <a:r>
                        <a:rPr sz="1200" b="1" spc="-5" dirty="0">
                          <a:solidFill>
                            <a:srgbClr val="FFFFFF"/>
                          </a:solidFill>
                          <a:latin typeface="Century Gothic"/>
                          <a:cs typeface="Century Gothic"/>
                        </a:rPr>
                        <a:t>Κατηγορία</a:t>
                      </a:r>
                      <a:endParaRPr sz="1200" dirty="0">
                        <a:latin typeface="Century Gothic"/>
                        <a:cs typeface="Century Gothic"/>
                      </a:endParaRPr>
                    </a:p>
                    <a:p>
                      <a:pPr marL="91440">
                        <a:lnSpc>
                          <a:spcPct val="100000"/>
                        </a:lnSpc>
                      </a:pPr>
                      <a:r>
                        <a:rPr sz="1200" b="1" spc="-5" dirty="0">
                          <a:solidFill>
                            <a:srgbClr val="FFFFFF"/>
                          </a:solidFill>
                          <a:latin typeface="Century Gothic"/>
                          <a:cs typeface="Century Gothic"/>
                        </a:rPr>
                        <a:t>Κονδυλίου</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40"/>
                        </a:spcBef>
                      </a:pPr>
                      <a:r>
                        <a:rPr sz="1200" b="1" spc="-5" dirty="0">
                          <a:solidFill>
                            <a:srgbClr val="FFFFFF"/>
                          </a:solidFill>
                          <a:latin typeface="Century Gothic"/>
                          <a:cs typeface="Century Gothic"/>
                        </a:rPr>
                        <a:t>Οργανωτικά</a:t>
                      </a:r>
                      <a:endParaRPr sz="1200">
                        <a:latin typeface="Century Gothic"/>
                        <a:cs typeface="Century Gothic"/>
                      </a:endParaRPr>
                    </a:p>
                    <a:p>
                      <a:pPr marL="91440">
                        <a:lnSpc>
                          <a:spcPct val="100000"/>
                        </a:lnSpc>
                      </a:pPr>
                      <a:r>
                        <a:rPr sz="1200" b="1" spc="-5" dirty="0">
                          <a:solidFill>
                            <a:srgbClr val="FFFFFF"/>
                          </a:solidFill>
                          <a:latin typeface="Century Gothic"/>
                          <a:cs typeface="Century Gothic"/>
                        </a:rPr>
                        <a:t>Έξοδα</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98425">
                        <a:lnSpc>
                          <a:spcPct val="100000"/>
                        </a:lnSpc>
                        <a:spcBef>
                          <a:spcPts val="340"/>
                        </a:spcBef>
                      </a:pPr>
                      <a:r>
                        <a:rPr sz="1200" b="1" spc="-5" dirty="0">
                          <a:solidFill>
                            <a:srgbClr val="FFFFFF"/>
                          </a:solidFill>
                          <a:latin typeface="Century Gothic"/>
                          <a:cs typeface="Century Gothic"/>
                        </a:rPr>
                        <a:t>Mobility</a:t>
                      </a:r>
                      <a:r>
                        <a:rPr sz="1200" b="1" spc="-85" dirty="0">
                          <a:solidFill>
                            <a:srgbClr val="FFFFFF"/>
                          </a:solidFill>
                          <a:latin typeface="Century Gothic"/>
                          <a:cs typeface="Century Gothic"/>
                        </a:rPr>
                        <a:t> </a:t>
                      </a:r>
                      <a:r>
                        <a:rPr sz="1200" b="1" dirty="0">
                          <a:solidFill>
                            <a:srgbClr val="FFFFFF"/>
                          </a:solidFill>
                          <a:latin typeface="Century Gothic"/>
                          <a:cs typeface="Century Gothic"/>
                        </a:rPr>
                        <a:t>for  Student  Studies  (SMS)</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255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Student  Traineeshi</a:t>
                      </a:r>
                      <a:r>
                        <a:rPr sz="1200" b="1" spc="-15" dirty="0">
                          <a:solidFill>
                            <a:srgbClr val="FFFFFF"/>
                          </a:solidFill>
                          <a:latin typeface="Century Gothic"/>
                          <a:cs typeface="Century Gothic"/>
                        </a:rPr>
                        <a:t>p</a:t>
                      </a:r>
                      <a:r>
                        <a:rPr sz="1200" b="1" dirty="0">
                          <a:solidFill>
                            <a:srgbClr val="FFFFFF"/>
                          </a:solidFill>
                          <a:latin typeface="Century Gothic"/>
                          <a:cs typeface="Century Gothic"/>
                        </a:rPr>
                        <a:t>s  (SMP)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57480">
                        <a:lnSpc>
                          <a:spcPct val="100000"/>
                        </a:lnSpc>
                        <a:spcBef>
                          <a:spcPts val="340"/>
                        </a:spcBef>
                      </a:pPr>
                      <a:r>
                        <a:rPr sz="1200" b="1" spc="-5" dirty="0">
                          <a:solidFill>
                            <a:srgbClr val="FFFFFF"/>
                          </a:solidFill>
                          <a:latin typeface="Century Gothic"/>
                          <a:cs typeface="Century Gothic"/>
                        </a:rPr>
                        <a:t>Mobility </a:t>
                      </a:r>
                      <a:r>
                        <a:rPr sz="1200" b="1" dirty="0">
                          <a:solidFill>
                            <a:srgbClr val="FFFFFF"/>
                          </a:solidFill>
                          <a:latin typeface="Century Gothic"/>
                          <a:cs typeface="Century Gothic"/>
                        </a:rPr>
                        <a:t>for  Staff Training  (STT)</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83820">
                        <a:lnSpc>
                          <a:spcPct val="100000"/>
                        </a:lnSpc>
                        <a:spcBef>
                          <a:spcPts val="340"/>
                        </a:spcBef>
                      </a:pPr>
                      <a:r>
                        <a:rPr sz="1200" b="1" dirty="0">
                          <a:solidFill>
                            <a:srgbClr val="FFFFFF"/>
                          </a:solidFill>
                          <a:latin typeface="Century Gothic"/>
                          <a:cs typeface="Century Gothic"/>
                        </a:rPr>
                        <a:t>Mobility  for Staff  Teaching  (STA)</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146050">
                        <a:lnSpc>
                          <a:spcPct val="100000"/>
                        </a:lnSpc>
                        <a:spcBef>
                          <a:spcPts val="340"/>
                        </a:spcBef>
                      </a:pPr>
                      <a:r>
                        <a:rPr sz="1200" b="1" spc="-5" dirty="0">
                          <a:solidFill>
                            <a:srgbClr val="FFFFFF"/>
                          </a:solidFill>
                          <a:latin typeface="Century Gothic"/>
                          <a:cs typeface="Century Gothic"/>
                        </a:rPr>
                        <a:t>Δαπάνες  Ατόμων  με</a:t>
                      </a:r>
                      <a:r>
                        <a:rPr sz="1200" b="1" spc="-90" dirty="0">
                          <a:solidFill>
                            <a:srgbClr val="FFFFFF"/>
                          </a:solidFill>
                          <a:latin typeface="Century Gothic"/>
                          <a:cs typeface="Century Gothic"/>
                        </a:rPr>
                        <a:t> </a:t>
                      </a:r>
                      <a:r>
                        <a:rPr sz="1200" b="1" dirty="0">
                          <a:solidFill>
                            <a:srgbClr val="FFFFFF"/>
                          </a:solidFill>
                          <a:latin typeface="Century Gothic"/>
                          <a:cs typeface="Century Gothic"/>
                        </a:rPr>
                        <a:t>Ειδικές  Ανάγκες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340"/>
                        </a:spcBef>
                      </a:pPr>
                      <a:r>
                        <a:rPr sz="1200" b="1" spc="-5" dirty="0">
                          <a:solidFill>
                            <a:srgbClr val="FFFFFF"/>
                          </a:solidFill>
                          <a:latin typeface="Century Gothic"/>
                          <a:cs typeface="Century Gothic"/>
                        </a:rPr>
                        <a:t>Ειδικές</a:t>
                      </a:r>
                      <a:endParaRPr sz="1200">
                        <a:latin typeface="Century Gothic"/>
                        <a:cs typeface="Century Gothic"/>
                      </a:endParaRPr>
                    </a:p>
                    <a:p>
                      <a:pPr marL="92710">
                        <a:lnSpc>
                          <a:spcPct val="100000"/>
                        </a:lnSpc>
                      </a:pPr>
                      <a:r>
                        <a:rPr sz="1200" b="1" spc="-5" dirty="0">
                          <a:solidFill>
                            <a:srgbClr val="FFFFFF"/>
                          </a:solidFill>
                          <a:latin typeface="Century Gothic"/>
                          <a:cs typeface="Century Gothic"/>
                        </a:rPr>
                        <a:t>Δαπάνες</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952834">
                <a:tc>
                  <a:txBody>
                    <a:bodyPr/>
                    <a:lstStyle/>
                    <a:p>
                      <a:pPr marL="91440" marR="428625">
                        <a:lnSpc>
                          <a:spcPct val="100000"/>
                        </a:lnSpc>
                        <a:spcBef>
                          <a:spcPts val="340"/>
                        </a:spcBef>
                      </a:pPr>
                      <a:r>
                        <a:rPr sz="1200" spc="-5" dirty="0" err="1">
                          <a:latin typeface="Century Gothic"/>
                          <a:cs typeface="Century Gothic"/>
                        </a:rPr>
                        <a:t>Οργ</a:t>
                      </a:r>
                      <a:r>
                        <a:rPr sz="1200" spc="-5" dirty="0">
                          <a:latin typeface="Century Gothic"/>
                          <a:cs typeface="Century Gothic"/>
                        </a:rPr>
                        <a:t>ανωτ</a:t>
                      </a:r>
                      <a:r>
                        <a:rPr sz="1200" spc="20" dirty="0">
                          <a:latin typeface="Century Gothic"/>
                          <a:cs typeface="Century Gothic"/>
                        </a:rPr>
                        <a:t>ι</a:t>
                      </a:r>
                      <a:r>
                        <a:rPr sz="1200" dirty="0">
                          <a:latin typeface="Century Gothic"/>
                          <a:cs typeface="Century Gothic"/>
                        </a:rPr>
                        <a:t>κά  </a:t>
                      </a:r>
                      <a:r>
                        <a:rPr sz="1200" spc="-5" dirty="0" smtClean="0">
                          <a:latin typeface="Century Gothic"/>
                          <a:cs typeface="Century Gothic"/>
                        </a:rPr>
                        <a:t>Έξοδα</a:t>
                      </a:r>
                      <a:r>
                        <a:rPr lang="el-GR" sz="1200" spc="-5" dirty="0" smtClean="0">
                          <a:latin typeface="Century Gothic"/>
                          <a:cs typeface="Century Gothic"/>
                        </a:rPr>
                        <a:t> συμπερ. Και</a:t>
                      </a:r>
                      <a:r>
                        <a:rPr lang="el-GR" sz="1200" spc="-5" baseline="0" dirty="0" smtClean="0">
                          <a:latin typeface="Century Gothic"/>
                          <a:cs typeface="Century Gothic"/>
                        </a:rPr>
                        <a:t> των </a:t>
                      </a:r>
                      <a:r>
                        <a:rPr lang="en-GB" sz="1200" spc="-5" baseline="0" dirty="0" smtClean="0">
                          <a:latin typeface="Century Gothic"/>
                          <a:cs typeface="Century Gothic"/>
                        </a:rPr>
                        <a:t>OS </a:t>
                      </a:r>
                      <a:r>
                        <a:rPr lang="el-GR" sz="1200" spc="-5" baseline="0" dirty="0" smtClean="0">
                          <a:latin typeface="Century Gothic"/>
                          <a:cs typeface="Century Gothic"/>
                        </a:rPr>
                        <a:t>για </a:t>
                      </a:r>
                      <a:r>
                        <a:rPr lang="en-GB" sz="1200" spc="-5" baseline="0" dirty="0" smtClean="0">
                          <a:latin typeface="Century Gothic"/>
                          <a:cs typeface="Century Gothic"/>
                        </a:rPr>
                        <a:t>BIPS ( 100% )</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39750">
                        <a:lnSpc>
                          <a:spcPct val="100000"/>
                        </a:lnSpc>
                        <a:spcBef>
                          <a:spcPts val="600"/>
                        </a:spcBef>
                      </a:pPr>
                      <a:r>
                        <a:rPr sz="1800" b="1" dirty="0">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75285">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600"/>
                        </a:spcBef>
                      </a:pPr>
                      <a:r>
                        <a:rPr sz="1800" b="1" dirty="0">
                          <a:solidFill>
                            <a:srgbClr val="00AF50"/>
                          </a:solidFill>
                          <a:latin typeface="Calibri"/>
                          <a:cs typeface="Calibri"/>
                        </a:rPr>
                        <a:t>√</a:t>
                      </a:r>
                      <a:endParaRPr sz="1800">
                        <a:latin typeface="Calibri"/>
                        <a:cs typeface="Calibri"/>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803520">
                <a:tc>
                  <a:txBody>
                    <a:bodyPr/>
                    <a:lstStyle/>
                    <a:p>
                      <a:pPr marL="91440" marR="216535">
                        <a:lnSpc>
                          <a:spcPct val="100000"/>
                        </a:lnSpc>
                        <a:spcBef>
                          <a:spcPts val="340"/>
                        </a:spcBef>
                      </a:pPr>
                      <a:r>
                        <a:rPr sz="1200" spc="-5" dirty="0" smtClean="0">
                          <a:latin typeface="Century Gothic"/>
                          <a:cs typeface="Century Gothic"/>
                        </a:rPr>
                        <a:t>Mobility for  Student </a:t>
                      </a:r>
                      <a:r>
                        <a:rPr sz="1200" spc="-10" dirty="0" smtClean="0">
                          <a:latin typeface="Century Gothic"/>
                          <a:cs typeface="Century Gothic"/>
                        </a:rPr>
                        <a:t>Studies</a:t>
                      </a:r>
                      <a:r>
                        <a:rPr lang="el-GR" sz="1200" spc="-10" dirty="0" smtClean="0">
                          <a:latin typeface="Century Gothic"/>
                          <a:cs typeface="Century Gothic"/>
                        </a:rPr>
                        <a:t>-</a:t>
                      </a:r>
                      <a:r>
                        <a:rPr sz="1200" spc="-10" dirty="0" smtClean="0">
                          <a:latin typeface="Century Gothic"/>
                          <a:cs typeface="Century Gothic"/>
                        </a:rPr>
                        <a:t>SMS</a:t>
                      </a:r>
                      <a:endParaRPr sz="28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50"/>
                        </a:spcBef>
                      </a:pPr>
                      <a:r>
                        <a:rPr sz="1800" b="1" dirty="0">
                          <a:latin typeface="Century Gothic"/>
                          <a:cs typeface="Century Gothic"/>
                        </a:rPr>
                        <a:t>-</a:t>
                      </a:r>
                      <a:endParaRPr sz="1800">
                        <a:latin typeface="Century Gothic"/>
                        <a:cs typeface="Century Gothic"/>
                      </a:endParaRPr>
                    </a:p>
                  </a:txBody>
                  <a:tcPr marL="0" marR="0" marT="171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18881">
                <a:tc>
                  <a:txBody>
                    <a:bodyPr/>
                    <a:lstStyle/>
                    <a:p>
                      <a:pPr marL="91440" marR="460375">
                        <a:lnSpc>
                          <a:spcPct val="100000"/>
                        </a:lnSpc>
                        <a:spcBef>
                          <a:spcPts val="340"/>
                        </a:spcBef>
                      </a:pPr>
                      <a:r>
                        <a:rPr sz="1200" spc="-5" dirty="0">
                          <a:latin typeface="Century Gothic"/>
                          <a:cs typeface="Century Gothic"/>
                        </a:rPr>
                        <a:t>Mobility for  Student  </a:t>
                      </a:r>
                      <a:r>
                        <a:rPr sz="1200" spc="-10" dirty="0" smtClean="0">
                          <a:latin typeface="Century Gothic"/>
                          <a:cs typeface="Century Gothic"/>
                        </a:rPr>
                        <a:t>T</a:t>
                      </a:r>
                      <a:r>
                        <a:rPr sz="1200" dirty="0" smtClean="0">
                          <a:latin typeface="Century Gothic"/>
                          <a:cs typeface="Century Gothic"/>
                        </a:rPr>
                        <a:t>r</a:t>
                      </a:r>
                      <a:r>
                        <a:rPr sz="1200" spc="-10" dirty="0" smtClean="0">
                          <a:latin typeface="Century Gothic"/>
                          <a:cs typeface="Century Gothic"/>
                        </a:rPr>
                        <a:t>a</a:t>
                      </a:r>
                      <a:r>
                        <a:rPr sz="1200" spc="-5" dirty="0" smtClean="0">
                          <a:latin typeface="Century Gothic"/>
                          <a:cs typeface="Century Gothic"/>
                        </a:rPr>
                        <a:t>ineeship</a:t>
                      </a:r>
                      <a:r>
                        <a:rPr sz="1200" dirty="0" smtClean="0">
                          <a:latin typeface="Century Gothic"/>
                          <a:cs typeface="Century Gothic"/>
                        </a:rPr>
                        <a:t>s  </a:t>
                      </a:r>
                      <a:r>
                        <a:rPr sz="1200" spc="-5" dirty="0">
                          <a:latin typeface="Century Gothic"/>
                          <a:cs typeface="Century Gothic"/>
                        </a:rPr>
                        <a:t>(SMP)</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965"/>
                        </a:spcBef>
                      </a:pPr>
                      <a:r>
                        <a:rPr sz="1800" b="1" dirty="0">
                          <a:solidFill>
                            <a:srgbClr val="FF0000"/>
                          </a:solidFill>
                          <a:latin typeface="Calibri"/>
                          <a:cs typeface="Calibri"/>
                        </a:rPr>
                        <a:t>Χ</a:t>
                      </a:r>
                      <a:endParaRPr sz="180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965"/>
                        </a:spcBef>
                      </a:pPr>
                      <a:r>
                        <a:rPr sz="1800" b="1" dirty="0">
                          <a:solidFill>
                            <a:srgbClr val="00AF50"/>
                          </a:solidFill>
                          <a:latin typeface="Calibri"/>
                          <a:cs typeface="Calibri"/>
                        </a:rPr>
                        <a:t>√</a:t>
                      </a:r>
                      <a:endParaRPr sz="1800" dirty="0">
                        <a:latin typeface="Calibri"/>
                        <a:cs typeface="Calibri"/>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92759">
                        <a:lnSpc>
                          <a:spcPct val="100000"/>
                        </a:lnSpc>
                        <a:spcBef>
                          <a:spcPts val="990"/>
                        </a:spcBef>
                      </a:pPr>
                      <a:r>
                        <a:rPr sz="1800" b="1" dirty="0">
                          <a:latin typeface="Century Gothic"/>
                          <a:cs typeface="Century Gothic"/>
                        </a:rPr>
                        <a:t>-</a:t>
                      </a:r>
                      <a:endParaRPr sz="1800">
                        <a:latin typeface="Century Gothic"/>
                        <a:cs typeface="Century Gothic"/>
                      </a:endParaRPr>
                    </a:p>
                  </a:txBody>
                  <a:tcPr marL="0" marR="0" marT="1257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1905" algn="ctr">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369570">
                        <a:lnSpc>
                          <a:spcPct val="100000"/>
                        </a:lnSpc>
                      </a:pPr>
                      <a:r>
                        <a:rPr sz="1800" b="1" dirty="0">
                          <a:solidFill>
                            <a:srgbClr val="FF0000"/>
                          </a:solidFill>
                          <a:latin typeface="Calibri"/>
                          <a:cs typeface="Calibri"/>
                        </a:rPr>
                        <a:t>Χ</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L="635" algn="ct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30"/>
                        </a:spcBef>
                      </a:pPr>
                      <a:endParaRPr sz="1750">
                        <a:latin typeface="Times New Roman"/>
                        <a:cs typeface="Times New Roman"/>
                      </a:endParaRPr>
                    </a:p>
                    <a:p>
                      <a:pPr marR="402590" algn="r">
                        <a:lnSpc>
                          <a:spcPct val="100000"/>
                        </a:lnSpc>
                      </a:pPr>
                      <a:r>
                        <a:rPr sz="1800" b="1" dirty="0">
                          <a:solidFill>
                            <a:srgbClr val="00AF50"/>
                          </a:solidFill>
                          <a:latin typeface="Calibri"/>
                          <a:cs typeface="Calibri"/>
                        </a:rPr>
                        <a:t>√</a:t>
                      </a:r>
                      <a:endParaRPr sz="18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930088">
                <a:tc>
                  <a:txBody>
                    <a:bodyPr/>
                    <a:lstStyle/>
                    <a:p>
                      <a:pPr marL="91440" marR="171450" lvl="0" indent="0" defTabSz="914400" eaLnBrk="1" fontAlgn="auto" latinLnBrk="0" hangingPunct="1">
                        <a:lnSpc>
                          <a:spcPct val="100000"/>
                        </a:lnSpc>
                        <a:spcBef>
                          <a:spcPts val="340"/>
                        </a:spcBef>
                        <a:spcAft>
                          <a:spcPts val="0"/>
                        </a:spcAft>
                        <a:buClrTx/>
                        <a:buSzTx/>
                        <a:buFontTx/>
                        <a:buNone/>
                        <a:tabLst/>
                        <a:defRPr/>
                      </a:pPr>
                      <a:r>
                        <a:rPr sz="1200" spc="-5" dirty="0">
                          <a:latin typeface="Century Gothic"/>
                          <a:cs typeface="Century Gothic"/>
                        </a:rPr>
                        <a:t>Mobility for</a:t>
                      </a:r>
                      <a:r>
                        <a:rPr sz="1200" spc="-65" dirty="0">
                          <a:latin typeface="Century Gothic"/>
                          <a:cs typeface="Century Gothic"/>
                        </a:rPr>
                        <a:t> </a:t>
                      </a:r>
                      <a:r>
                        <a:rPr sz="1200" spc="-10" dirty="0" smtClean="0">
                          <a:latin typeface="Century Gothic"/>
                          <a:cs typeface="Century Gothic"/>
                        </a:rPr>
                        <a:t>Staff</a:t>
                      </a:r>
                      <a:r>
                        <a:rPr lang="el-GR" sz="1200" spc="-10" baseline="0" dirty="0" smtClean="0">
                          <a:latin typeface="Century Gothic"/>
                          <a:cs typeface="Century Gothic"/>
                        </a:rPr>
                        <a:t> </a:t>
                      </a:r>
                      <a:r>
                        <a:rPr sz="1200" spc="-5" dirty="0" smtClean="0">
                          <a:latin typeface="Century Gothic"/>
                          <a:cs typeface="Century Gothic"/>
                        </a:rPr>
                        <a:t>Training</a:t>
                      </a:r>
                      <a:r>
                        <a:rPr sz="1200" spc="15" dirty="0" smtClean="0">
                          <a:latin typeface="Century Gothic"/>
                          <a:cs typeface="Century Gothic"/>
                        </a:rPr>
                        <a:t> </a:t>
                      </a:r>
                      <a:r>
                        <a:rPr sz="1200" spc="-10" dirty="0">
                          <a:latin typeface="Century Gothic"/>
                          <a:cs typeface="Century Gothic"/>
                        </a:rPr>
                        <a:t>(STT</a:t>
                      </a:r>
                      <a:r>
                        <a:rPr sz="1200" spc="-10" dirty="0" smtClean="0">
                          <a:latin typeface="Century Gothic"/>
                          <a:cs typeface="Century Gothic"/>
                        </a:rPr>
                        <a:t>)</a:t>
                      </a:r>
                      <a:r>
                        <a:rPr lang="en-GB" sz="1200" spc="-5" dirty="0" smtClean="0">
                          <a:latin typeface="Times New Roman" panose="02020603050405020304" pitchFamily="18" charset="0"/>
                          <a:cs typeface="Times New Roman" panose="02020603050405020304" pitchFamily="18" charset="0"/>
                        </a:rPr>
                        <a:t> </a:t>
                      </a:r>
                      <a:endParaRPr lang="en-GB" sz="3200" dirty="0" smtClean="0">
                        <a:latin typeface="Century Gothic"/>
                        <a:cs typeface="Century Gothic"/>
                      </a:endParaRPr>
                    </a:p>
                    <a:p>
                      <a:pPr marL="91440" marR="171450">
                        <a:lnSpc>
                          <a:spcPct val="100000"/>
                        </a:lnSpc>
                        <a:spcBef>
                          <a:spcPts val="340"/>
                        </a:spcBef>
                      </a:pP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115"/>
                        </a:spcBef>
                      </a:pPr>
                      <a:r>
                        <a:rPr sz="1800" b="1" dirty="0">
                          <a:solidFill>
                            <a:srgbClr val="FF0000"/>
                          </a:solidFill>
                          <a:latin typeface="Calibri"/>
                          <a:cs typeface="Calibri"/>
                        </a:rPr>
                        <a:t>Χ</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smtClean="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83234">
                        <a:lnSpc>
                          <a:spcPct val="100000"/>
                        </a:lnSpc>
                        <a:spcBef>
                          <a:spcPts val="1115"/>
                        </a:spcBef>
                      </a:pPr>
                      <a:r>
                        <a:rPr sz="1800" b="1" dirty="0" smtClean="0">
                          <a:solidFill>
                            <a:srgbClr val="00AF50"/>
                          </a:solidFill>
                          <a:latin typeface="Calibri"/>
                          <a:cs typeface="Calibri"/>
                        </a:rPr>
                        <a:t>√</a:t>
                      </a:r>
                      <a:endParaRPr sz="1800" dirty="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2540" algn="ctr">
                        <a:lnSpc>
                          <a:spcPct val="100000"/>
                        </a:lnSpc>
                        <a:spcBef>
                          <a:spcPts val="1200"/>
                        </a:spcBef>
                      </a:pPr>
                      <a:r>
                        <a:rPr sz="1800" b="1" dirty="0">
                          <a:latin typeface="Century Gothic"/>
                          <a:cs typeface="Century Gothic"/>
                        </a:rPr>
                        <a:t>-</a:t>
                      </a:r>
                      <a:endParaRPr sz="1800">
                        <a:latin typeface="Century Gothic"/>
                        <a:cs typeface="Century Gothic"/>
                      </a:endParaRPr>
                    </a:p>
                  </a:txBody>
                  <a:tcPr marL="0" marR="0" marT="152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75285">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1115"/>
                        </a:spcBef>
                      </a:pPr>
                      <a:r>
                        <a:rPr sz="1800" b="1" dirty="0">
                          <a:solidFill>
                            <a:srgbClr val="00AF50"/>
                          </a:solidFill>
                          <a:latin typeface="Calibri"/>
                          <a:cs typeface="Calibri"/>
                        </a:rPr>
                        <a:t>√</a:t>
                      </a:r>
                      <a:endParaRPr sz="1800">
                        <a:latin typeface="Calibri"/>
                        <a:cs typeface="Calibri"/>
                      </a:endParaRPr>
                    </a:p>
                  </a:txBody>
                  <a:tcPr marL="0" marR="0" marT="1416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636907">
                <a:tc>
                  <a:txBody>
                    <a:bodyPr/>
                    <a:lstStyle/>
                    <a:p>
                      <a:pPr marL="91440" marR="171450">
                        <a:lnSpc>
                          <a:spcPct val="100000"/>
                        </a:lnSpc>
                        <a:spcBef>
                          <a:spcPts val="340"/>
                        </a:spcBef>
                      </a:pPr>
                      <a:r>
                        <a:rPr sz="1200" spc="-5" dirty="0">
                          <a:latin typeface="Century Gothic"/>
                          <a:cs typeface="Century Gothic"/>
                        </a:rPr>
                        <a:t>Mobility for</a:t>
                      </a:r>
                      <a:r>
                        <a:rPr sz="1200" spc="-65" dirty="0">
                          <a:latin typeface="Century Gothic"/>
                          <a:cs typeface="Century Gothic"/>
                        </a:rPr>
                        <a:t> </a:t>
                      </a:r>
                      <a:r>
                        <a:rPr sz="1200" spc="-10" dirty="0">
                          <a:latin typeface="Century Gothic"/>
                          <a:cs typeface="Century Gothic"/>
                        </a:rPr>
                        <a:t>Staff  </a:t>
                      </a:r>
                      <a:r>
                        <a:rPr sz="1200" spc="-5" dirty="0">
                          <a:latin typeface="Century Gothic"/>
                          <a:cs typeface="Century Gothic"/>
                        </a:rPr>
                        <a:t>Teaching</a:t>
                      </a:r>
                      <a:r>
                        <a:rPr sz="1200" dirty="0">
                          <a:latin typeface="Century Gothic"/>
                          <a:cs typeface="Century Gothic"/>
                        </a:rPr>
                        <a:t> </a:t>
                      </a:r>
                      <a:r>
                        <a:rPr sz="1200" spc="-10" dirty="0">
                          <a:latin typeface="Century Gothic"/>
                          <a:cs typeface="Century Gothic"/>
                        </a:rPr>
                        <a:t>(STA)</a:t>
                      </a:r>
                      <a:endParaRPr sz="1200" dirty="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1325"/>
                        </a:spcBef>
                      </a:pPr>
                      <a:r>
                        <a:rPr sz="1800" b="1" dirty="0">
                          <a:solidFill>
                            <a:srgbClr val="FF0000"/>
                          </a:solidFill>
                          <a:latin typeface="Calibri"/>
                          <a:cs typeface="Calibri"/>
                        </a:rPr>
                        <a:t>Χ</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83234">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45"/>
                        </a:spcBef>
                      </a:pPr>
                      <a:r>
                        <a:rPr sz="1800" b="1" dirty="0">
                          <a:solidFill>
                            <a:srgbClr val="00AF50"/>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84810">
                        <a:lnSpc>
                          <a:spcPct val="100000"/>
                        </a:lnSpc>
                        <a:spcBef>
                          <a:spcPts val="270"/>
                        </a:spcBef>
                      </a:pPr>
                      <a:r>
                        <a:rPr sz="1800" b="1" dirty="0">
                          <a:latin typeface="Century Gothic"/>
                          <a:cs typeface="Century Gothic"/>
                        </a:rPr>
                        <a:t>-</a:t>
                      </a:r>
                      <a:endParaRPr sz="1800">
                        <a:latin typeface="Century Gothic"/>
                        <a:cs typeface="Century Gothic"/>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02590" algn="r">
                        <a:lnSpc>
                          <a:spcPct val="100000"/>
                        </a:lnSpc>
                        <a:spcBef>
                          <a:spcPts val="1325"/>
                        </a:spcBef>
                      </a:pPr>
                      <a:r>
                        <a:rPr sz="1800" b="1" dirty="0">
                          <a:solidFill>
                            <a:srgbClr val="00AF50"/>
                          </a:solidFill>
                          <a:latin typeface="Calibri"/>
                          <a:cs typeface="Calibri"/>
                        </a:rPr>
                        <a:t>√</a:t>
                      </a:r>
                      <a:endParaRPr sz="1800">
                        <a:latin typeface="Calibri"/>
                        <a:cs typeface="Calibri"/>
                      </a:endParaRPr>
                    </a:p>
                  </a:txBody>
                  <a:tcPr marL="0" marR="0" marT="168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636895">
                <a:tc>
                  <a:txBody>
                    <a:bodyPr/>
                    <a:lstStyle/>
                    <a:p>
                      <a:pPr marL="91440" marR="227329">
                        <a:lnSpc>
                          <a:spcPct val="100000"/>
                        </a:lnSpc>
                        <a:spcBef>
                          <a:spcPts val="345"/>
                        </a:spcBef>
                      </a:pPr>
                      <a:r>
                        <a:rPr sz="1200" spc="-5" dirty="0">
                          <a:latin typeface="Century Gothic"/>
                          <a:cs typeface="Century Gothic"/>
                        </a:rPr>
                        <a:t>Δαπάνες  Ατόμων </a:t>
                      </a:r>
                      <a:r>
                        <a:rPr sz="1200" dirty="0">
                          <a:latin typeface="Century Gothic"/>
                          <a:cs typeface="Century Gothic"/>
                        </a:rPr>
                        <a:t>με  Ειδικές</a:t>
                      </a:r>
                      <a:r>
                        <a:rPr sz="1200" spc="-100" dirty="0">
                          <a:latin typeface="Century Gothic"/>
                          <a:cs typeface="Century Gothic"/>
                        </a:rPr>
                        <a:t> </a:t>
                      </a:r>
                      <a:r>
                        <a:rPr sz="1200" spc="-5" dirty="0">
                          <a:latin typeface="Century Gothic"/>
                          <a:cs typeface="Century Gothic"/>
                        </a:rPr>
                        <a:t>Ανάγκες</a:t>
                      </a:r>
                      <a:endParaRPr sz="1200" dirty="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12445">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47752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69570">
                        <a:lnSpc>
                          <a:spcPct val="100000"/>
                        </a:lnSpc>
                        <a:spcBef>
                          <a:spcPts val="1330"/>
                        </a:spcBef>
                      </a:pPr>
                      <a:r>
                        <a:rPr sz="1800" b="1" dirty="0">
                          <a:solidFill>
                            <a:srgbClr val="FF0000"/>
                          </a:solidFill>
                          <a:latin typeface="Calibri"/>
                          <a:cs typeface="Calibri"/>
                        </a:rPr>
                        <a:t>Χ</a:t>
                      </a:r>
                      <a:endParaRPr sz="1800">
                        <a:latin typeface="Calibri"/>
                        <a:cs typeface="Calibri"/>
                      </a:endParaRPr>
                    </a:p>
                  </a:txBody>
                  <a:tcPr marL="0" marR="0" marT="168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415"/>
                        </a:spcBef>
                      </a:pPr>
                      <a:r>
                        <a:rPr sz="1800" b="1" dirty="0">
                          <a:latin typeface="Century Gothic"/>
                          <a:cs typeface="Century Gothic"/>
                        </a:rPr>
                        <a:t>-</a:t>
                      </a:r>
                      <a:endParaRPr sz="1800">
                        <a:latin typeface="Century Gothic"/>
                        <a:cs typeface="Century Gothic"/>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402590" algn="r">
                        <a:lnSpc>
                          <a:spcPct val="100000"/>
                        </a:lnSpc>
                        <a:spcBef>
                          <a:spcPts val="250"/>
                        </a:spcBef>
                      </a:pPr>
                      <a:r>
                        <a:rPr sz="1800" b="1" dirty="0">
                          <a:solidFill>
                            <a:srgbClr val="00AF50"/>
                          </a:solidFill>
                          <a:latin typeface="Calibri"/>
                          <a:cs typeface="Calibri"/>
                        </a:rPr>
                        <a:t>√</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371175">
                <a:tc>
                  <a:txBody>
                    <a:bodyPr/>
                    <a:lstStyle/>
                    <a:p>
                      <a:pPr marL="91440">
                        <a:lnSpc>
                          <a:spcPct val="100000"/>
                        </a:lnSpc>
                        <a:spcBef>
                          <a:spcPts val="345"/>
                        </a:spcBef>
                      </a:pPr>
                      <a:r>
                        <a:rPr sz="1200" dirty="0">
                          <a:latin typeface="Century Gothic"/>
                          <a:cs typeface="Century Gothic"/>
                        </a:rPr>
                        <a:t>Ειδικές</a:t>
                      </a:r>
                      <a:r>
                        <a:rPr sz="1200" spc="-35" dirty="0">
                          <a:latin typeface="Century Gothic"/>
                          <a:cs typeface="Century Gothic"/>
                        </a:rPr>
                        <a:t> </a:t>
                      </a:r>
                      <a:r>
                        <a:rPr sz="1200" spc="-5" dirty="0">
                          <a:latin typeface="Century Gothic"/>
                          <a:cs typeface="Century Gothic"/>
                        </a:rPr>
                        <a:t>Δαπάνες</a:t>
                      </a:r>
                      <a:endParaRPr sz="1200">
                        <a:latin typeface="Century Gothic"/>
                        <a:cs typeface="Century Gothic"/>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12445">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47752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69570">
                        <a:lnSpc>
                          <a:spcPct val="100000"/>
                        </a:lnSpc>
                        <a:spcBef>
                          <a:spcPts val="280"/>
                        </a:spcBef>
                      </a:pPr>
                      <a:r>
                        <a:rPr sz="1800" b="1" dirty="0">
                          <a:solidFill>
                            <a:srgbClr val="FF0000"/>
                          </a:solidFill>
                          <a:latin typeface="Calibri"/>
                          <a:cs typeface="Calibri"/>
                        </a:rPr>
                        <a:t>Χ</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280"/>
                        </a:spcBef>
                      </a:pPr>
                      <a:r>
                        <a:rPr sz="1800" b="1" dirty="0">
                          <a:solidFill>
                            <a:srgbClr val="00AF50"/>
                          </a:solidFill>
                          <a:latin typeface="Calibri"/>
                          <a:cs typeface="Calibri"/>
                        </a:rPr>
                        <a:t>√</a:t>
                      </a:r>
                      <a:endParaRPr sz="18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411480" algn="r">
                        <a:lnSpc>
                          <a:spcPct val="100000"/>
                        </a:lnSpc>
                        <a:spcBef>
                          <a:spcPts val="360"/>
                        </a:spcBef>
                      </a:pPr>
                      <a:r>
                        <a:rPr sz="1800" b="1" dirty="0">
                          <a:latin typeface="Century Gothic"/>
                          <a:cs typeface="Century Gothic"/>
                        </a:rPr>
                        <a:t>-</a:t>
                      </a:r>
                      <a:endParaRPr sz="1800" dirty="0">
                        <a:latin typeface="Century Gothic"/>
                        <a:cs typeface="Century Gothic"/>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739" y="485012"/>
            <a:ext cx="7623861" cy="781624"/>
          </a:xfrm>
          <a:prstGeom prst="rect">
            <a:avLst/>
          </a:prstGeom>
        </p:spPr>
        <p:txBody>
          <a:bodyPr vert="horz" wrap="square" lIns="0" tIns="12065" rIns="0" bIns="0" rtlCol="0">
            <a:spAutoFit/>
          </a:bodyPr>
          <a:lstStyle/>
          <a:p>
            <a:pPr marL="12700" algn="ctr">
              <a:lnSpc>
                <a:spcPct val="100000"/>
              </a:lnSpc>
              <a:spcBef>
                <a:spcPts val="95"/>
              </a:spcBef>
            </a:pPr>
            <a:r>
              <a:rPr sz="2500" spc="-5" dirty="0">
                <a:solidFill>
                  <a:srgbClr val="7030A0"/>
                </a:solidFill>
              </a:rPr>
              <a:t>Μεταφορές </a:t>
            </a:r>
            <a:r>
              <a:rPr sz="2400" spc="-5" dirty="0">
                <a:solidFill>
                  <a:srgbClr val="7030A0"/>
                </a:solidFill>
              </a:rPr>
              <a:t>κονδυλίων </a:t>
            </a:r>
            <a:r>
              <a:rPr sz="2500" spc="-10" dirty="0">
                <a:solidFill>
                  <a:srgbClr val="7030A0"/>
                </a:solidFill>
              </a:rPr>
              <a:t>χωρίς </a:t>
            </a:r>
            <a:r>
              <a:rPr sz="2500" spc="-5" dirty="0">
                <a:solidFill>
                  <a:srgbClr val="7030A0"/>
                </a:solidFill>
              </a:rPr>
              <a:t>τροποποίηση</a:t>
            </a:r>
            <a:r>
              <a:rPr sz="2500" spc="45" dirty="0">
                <a:solidFill>
                  <a:srgbClr val="7030A0"/>
                </a:solidFill>
              </a:rPr>
              <a:t> </a:t>
            </a:r>
            <a:r>
              <a:rPr sz="2500" spc="-10" dirty="0" smtClean="0">
                <a:solidFill>
                  <a:srgbClr val="7030A0"/>
                </a:solidFill>
              </a:rPr>
              <a:t>KA1</a:t>
            </a:r>
            <a:r>
              <a:rPr lang="en-GB" sz="2500" spc="-10" dirty="0" smtClean="0">
                <a:solidFill>
                  <a:srgbClr val="7030A0"/>
                </a:solidFill>
              </a:rPr>
              <a:t>31</a:t>
            </a:r>
            <a:endParaRPr sz="2500" dirty="0">
              <a:solidFill>
                <a:srgbClr val="7030A0"/>
              </a:solidFill>
            </a:endParaRPr>
          </a:p>
        </p:txBody>
      </p:sp>
      <p:sp>
        <p:nvSpPr>
          <p:cNvPr id="3" name="object 3"/>
          <p:cNvSpPr txBox="1"/>
          <p:nvPr/>
        </p:nvSpPr>
        <p:spPr>
          <a:xfrm>
            <a:off x="8384540" y="6414922"/>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34</a:t>
            </a:r>
            <a:endParaRPr sz="1400">
              <a:latin typeface="Arial"/>
              <a:cs typeface="Arial"/>
            </a:endParaRPr>
          </a:p>
        </p:txBody>
      </p:sp>
      <p:sp>
        <p:nvSpPr>
          <p:cNvPr id="6" name="Rectangle 5"/>
          <p:cNvSpPr/>
          <p:nvPr/>
        </p:nvSpPr>
        <p:spPr>
          <a:xfrm>
            <a:off x="76200" y="1551521"/>
            <a:ext cx="8610600" cy="2246769"/>
          </a:xfrm>
          <a:prstGeom prst="rect">
            <a:avLst/>
          </a:prstGeom>
        </p:spPr>
        <p:txBody>
          <a:bodyPr wrap="square">
            <a:spAutoFit/>
          </a:bodyPr>
          <a:lstStyle/>
          <a:p>
            <a:r>
              <a:rPr lang="en-GB" sz="2000" spc="-5" dirty="0" smtClean="0">
                <a:solidFill>
                  <a:srgbClr val="404040"/>
                </a:solidFill>
                <a:latin typeface="Century Gothic"/>
                <a:cs typeface="Century Gothic"/>
              </a:rPr>
              <a:t>*</a:t>
            </a:r>
            <a:r>
              <a:rPr lang="el-GR" sz="2000" u="sng" spc="-5" dirty="0" smtClean="0">
                <a:solidFill>
                  <a:schemeClr val="accent5">
                    <a:lumMod val="75000"/>
                  </a:schemeClr>
                </a:solidFill>
                <a:latin typeface="Century Gothic"/>
                <a:cs typeface="Century Gothic"/>
              </a:rPr>
              <a:t>Μεταξύ </a:t>
            </a:r>
            <a:r>
              <a:rPr lang="el-GR" sz="2000" u="sng" spc="-5" dirty="0">
                <a:solidFill>
                  <a:schemeClr val="accent5">
                    <a:lumMod val="75000"/>
                  </a:schemeClr>
                </a:solidFill>
                <a:latin typeface="Century Gothic"/>
                <a:cs typeface="Century Gothic"/>
              </a:rPr>
              <a:t>κινητικότητας φοιτητών και προσωπικού</a:t>
            </a:r>
            <a:r>
              <a:rPr lang="el-GR" sz="2000" spc="-5" dirty="0" smtClean="0">
                <a:solidFill>
                  <a:schemeClr val="accent5">
                    <a:lumMod val="75000"/>
                  </a:schemeClr>
                </a:solidFill>
                <a:latin typeface="Century Gothic"/>
                <a:cs typeface="Century Gothic"/>
              </a:rPr>
              <a:t>:</a:t>
            </a:r>
            <a:endParaRPr lang="en-GB" sz="2000" spc="-5" dirty="0" smtClean="0">
              <a:solidFill>
                <a:schemeClr val="accent5">
                  <a:lumMod val="75000"/>
                </a:schemeClr>
              </a:solidFill>
              <a:latin typeface="Century Gothic"/>
              <a:cs typeface="Century Gothic"/>
            </a:endParaRPr>
          </a:p>
          <a:p>
            <a:endParaRPr lang="en-GB" sz="2000" spc="-5" dirty="0" smtClean="0">
              <a:solidFill>
                <a:srgbClr val="404040"/>
              </a:solidFill>
              <a:latin typeface="Century Gothic"/>
              <a:cs typeface="Century Gothic"/>
            </a:endParaRPr>
          </a:p>
          <a:p>
            <a:pPr algn="just"/>
            <a:r>
              <a:rPr lang="el-GR" sz="2000" spc="-5" dirty="0" smtClean="0">
                <a:solidFill>
                  <a:srgbClr val="404040"/>
                </a:solidFill>
                <a:latin typeface="Century Gothic"/>
                <a:cs typeface="Century Gothic"/>
              </a:rPr>
              <a:t>Οι </a:t>
            </a:r>
            <a:r>
              <a:rPr lang="el-GR" sz="2000" spc="-5" dirty="0">
                <a:solidFill>
                  <a:srgbClr val="404040"/>
                </a:solidFill>
                <a:latin typeface="Century Gothic"/>
                <a:cs typeface="Century Gothic"/>
              </a:rPr>
              <a:t>δικαιούχοι επιτρέπεται να </a:t>
            </a:r>
            <a:r>
              <a:rPr lang="el-GR" sz="2000" spc="-5" dirty="0" smtClean="0">
                <a:solidFill>
                  <a:srgbClr val="404040"/>
                </a:solidFill>
                <a:latin typeface="Century Gothic"/>
                <a:cs typeface="Century Gothic"/>
              </a:rPr>
              <a:t>μεταφέρουν </a:t>
            </a:r>
            <a:r>
              <a:rPr lang="el-GR" sz="2000" b="1" spc="-5" dirty="0" smtClean="0">
                <a:solidFill>
                  <a:srgbClr val="404040"/>
                </a:solidFill>
                <a:latin typeface="Century Gothic"/>
                <a:cs typeface="Century Gothic"/>
              </a:rPr>
              <a:t>έως</a:t>
            </a:r>
            <a:r>
              <a:rPr lang="en-GB" sz="2000" b="1" spc="-5" dirty="0" smtClean="0">
                <a:solidFill>
                  <a:srgbClr val="404040"/>
                </a:solidFill>
                <a:latin typeface="Century Gothic"/>
                <a:cs typeface="Century Gothic"/>
              </a:rPr>
              <a:t> </a:t>
            </a:r>
            <a:r>
              <a:rPr lang="el-GR" sz="2000" b="1" spc="-5" dirty="0" smtClean="0">
                <a:solidFill>
                  <a:srgbClr val="404040"/>
                </a:solidFill>
                <a:latin typeface="Century Gothic"/>
                <a:cs typeface="Century Gothic"/>
              </a:rPr>
              <a:t>10</a:t>
            </a:r>
            <a:r>
              <a:rPr lang="el-GR" sz="2000" b="1" spc="-5" dirty="0">
                <a:solidFill>
                  <a:srgbClr val="404040"/>
                </a:solidFill>
                <a:latin typeface="Century Gothic"/>
                <a:cs typeface="Century Gothic"/>
              </a:rPr>
              <a:t>% </a:t>
            </a:r>
            <a:r>
              <a:rPr lang="el-GR" sz="2000" spc="-5" dirty="0">
                <a:solidFill>
                  <a:srgbClr val="404040"/>
                </a:solidFill>
                <a:latin typeface="Century Gothic"/>
                <a:cs typeface="Century Gothic"/>
              </a:rPr>
              <a:t>των κεφαλαίων από οποιαδήποτε από τις κατηγορίες προϋπολογισμού κινητικότητας </a:t>
            </a:r>
            <a:r>
              <a:rPr lang="el-GR" sz="2000" b="1" spc="-5" dirty="0">
                <a:solidFill>
                  <a:srgbClr val="404040"/>
                </a:solidFill>
                <a:latin typeface="Century Gothic"/>
                <a:cs typeface="Century Gothic"/>
              </a:rPr>
              <a:t>φοιτητών</a:t>
            </a:r>
            <a:r>
              <a:rPr lang="el-GR" sz="2000" spc="-5" dirty="0">
                <a:solidFill>
                  <a:srgbClr val="404040"/>
                </a:solidFill>
                <a:latin typeface="Century Gothic"/>
                <a:cs typeface="Century Gothic"/>
              </a:rPr>
              <a:t> </a:t>
            </a:r>
            <a:r>
              <a:rPr lang="el-GR" sz="2000" b="1" spc="-5" dirty="0">
                <a:solidFill>
                  <a:srgbClr val="404040"/>
                </a:solidFill>
                <a:latin typeface="Century Gothic"/>
                <a:cs typeface="Century Gothic"/>
              </a:rPr>
              <a:t>σε οποιαδήποτε από </a:t>
            </a:r>
            <a:r>
              <a:rPr lang="el-GR" sz="2000" b="1" spc="-5" dirty="0" smtClean="0">
                <a:solidFill>
                  <a:srgbClr val="404040"/>
                </a:solidFill>
                <a:latin typeface="Century Gothic"/>
                <a:cs typeface="Century Gothic"/>
              </a:rPr>
              <a:t>τις</a:t>
            </a:r>
            <a:r>
              <a:rPr lang="en-GB" sz="2000" b="1" spc="-5" dirty="0" smtClean="0">
                <a:solidFill>
                  <a:srgbClr val="404040"/>
                </a:solidFill>
                <a:latin typeface="Century Gothic"/>
                <a:cs typeface="Century Gothic"/>
              </a:rPr>
              <a:t> </a:t>
            </a:r>
            <a:r>
              <a:rPr lang="el-GR" sz="2000" b="1" spc="-5" dirty="0" smtClean="0">
                <a:solidFill>
                  <a:srgbClr val="404040"/>
                </a:solidFill>
                <a:latin typeface="Century Gothic"/>
                <a:cs typeface="Century Gothic"/>
              </a:rPr>
              <a:t>κατηγορίες </a:t>
            </a:r>
            <a:r>
              <a:rPr lang="el-GR" sz="2000" b="1" spc="-5" dirty="0">
                <a:solidFill>
                  <a:srgbClr val="404040"/>
                </a:solidFill>
                <a:latin typeface="Century Gothic"/>
                <a:cs typeface="Century Gothic"/>
              </a:rPr>
              <a:t>προϋπολογισμού </a:t>
            </a:r>
            <a:r>
              <a:rPr lang="el-GR" sz="2000" b="1" spc="-5" dirty="0" smtClean="0">
                <a:solidFill>
                  <a:srgbClr val="404040"/>
                </a:solidFill>
                <a:latin typeface="Century Gothic"/>
                <a:cs typeface="Century Gothic"/>
              </a:rPr>
              <a:t>κινητικότητα</a:t>
            </a:r>
            <a:r>
              <a:rPr lang="el-GR" sz="2000" b="1" spc="-5" dirty="0">
                <a:solidFill>
                  <a:srgbClr val="404040"/>
                </a:solidFill>
                <a:latin typeface="Century Gothic"/>
                <a:cs typeface="Century Gothic"/>
              </a:rPr>
              <a:t>ς</a:t>
            </a:r>
            <a:r>
              <a:rPr lang="el-GR" sz="2000" b="1" spc="-5" dirty="0" smtClean="0">
                <a:solidFill>
                  <a:srgbClr val="404040"/>
                </a:solidFill>
                <a:latin typeface="Century Gothic"/>
                <a:cs typeface="Century Gothic"/>
              </a:rPr>
              <a:t> προσωπικού</a:t>
            </a:r>
            <a:r>
              <a:rPr lang="el-GR" sz="2000" spc="-5" dirty="0" smtClean="0">
                <a:solidFill>
                  <a:srgbClr val="404040"/>
                </a:solidFill>
                <a:latin typeface="Century Gothic"/>
                <a:cs typeface="Century Gothic"/>
              </a:rPr>
              <a:t> συμπεριλαμβανομένων και των κατηγοριών </a:t>
            </a:r>
            <a:r>
              <a:rPr lang="en-GB" sz="2000" spc="-5" dirty="0" smtClean="0">
                <a:solidFill>
                  <a:srgbClr val="404040"/>
                </a:solidFill>
                <a:latin typeface="Century Gothic"/>
                <a:cs typeface="Century Gothic"/>
              </a:rPr>
              <a:t>real cost.</a:t>
            </a:r>
            <a:endParaRPr lang="en-GB" sz="2000" spc="-5" dirty="0">
              <a:solidFill>
                <a:srgbClr val="404040"/>
              </a:solidFill>
              <a:latin typeface="Century Gothic"/>
              <a:cs typeface="Century Gothic"/>
            </a:endParaRPr>
          </a:p>
        </p:txBody>
      </p:sp>
    </p:spTree>
    <p:extLst>
      <p:ext uri="{BB962C8B-B14F-4D97-AF65-F5344CB8AC3E}">
        <p14:creationId xmlns:p14="http://schemas.microsoft.com/office/powerpoint/2010/main" val="4023947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1477644"/>
            <a:ext cx="4410075" cy="1783822"/>
          </a:xfrm>
          <a:prstGeom prst="rect">
            <a:avLst/>
          </a:prstGeom>
        </p:spPr>
        <p:txBody>
          <a:bodyPr vert="horz" wrap="square" lIns="0" tIns="217170" rIns="0" bIns="0" rtlCol="0">
            <a:spAutoFit/>
          </a:bodyPr>
          <a:lstStyle/>
          <a:p>
            <a:pPr marL="355600" marR="292100" indent="-342900">
              <a:lnSpc>
                <a:spcPts val="2590"/>
              </a:lnSpc>
              <a:spcBef>
                <a:spcPts val="1935"/>
              </a:spcBef>
              <a:buFont typeface="Arial"/>
              <a:buChar char="•"/>
              <a:tabLst>
                <a:tab pos="354965" algn="l"/>
                <a:tab pos="355600" algn="l"/>
              </a:tabLst>
            </a:pPr>
            <a:r>
              <a:rPr sz="2400" spc="-5" dirty="0" err="1" smtClean="0">
                <a:solidFill>
                  <a:srgbClr val="404040"/>
                </a:solidFill>
                <a:latin typeface="Century Gothic"/>
                <a:cs typeface="Century Gothic"/>
              </a:rPr>
              <a:t>Εφ</a:t>
            </a:r>
            <a:r>
              <a:rPr sz="2400" spc="-5" dirty="0" smtClean="0">
                <a:solidFill>
                  <a:srgbClr val="404040"/>
                </a:solidFill>
                <a:latin typeface="Century Gothic"/>
                <a:cs typeface="Century Gothic"/>
              </a:rPr>
              <a:t>αρμογή </a:t>
            </a:r>
            <a:r>
              <a:rPr sz="2400" dirty="0">
                <a:solidFill>
                  <a:srgbClr val="404040"/>
                </a:solidFill>
                <a:latin typeface="Century Gothic"/>
                <a:cs typeface="Century Gothic"/>
              </a:rPr>
              <a:t>ρήτρας</a:t>
            </a:r>
            <a:r>
              <a:rPr sz="2400" spc="-75" dirty="0">
                <a:solidFill>
                  <a:srgbClr val="404040"/>
                </a:solidFill>
                <a:latin typeface="Century Gothic"/>
                <a:cs typeface="Century Gothic"/>
              </a:rPr>
              <a:t> </a:t>
            </a:r>
            <a:r>
              <a:rPr sz="2400" spc="-5" dirty="0">
                <a:solidFill>
                  <a:srgbClr val="404040"/>
                </a:solidFill>
                <a:latin typeface="Century Gothic"/>
                <a:cs typeface="Century Gothic"/>
              </a:rPr>
              <a:t>“force  </a:t>
            </a:r>
            <a:r>
              <a:rPr sz="2400" dirty="0">
                <a:solidFill>
                  <a:srgbClr val="404040"/>
                </a:solidFill>
                <a:latin typeface="Century Gothic"/>
                <a:cs typeface="Century Gothic"/>
              </a:rPr>
              <a:t>majeure”</a:t>
            </a:r>
            <a:endParaRPr sz="2400" dirty="0">
              <a:latin typeface="Century Gothic"/>
              <a:cs typeface="Century Gothic"/>
            </a:endParaRPr>
          </a:p>
          <a:p>
            <a:pPr marL="355600" indent="-342900">
              <a:lnSpc>
                <a:spcPts val="2735"/>
              </a:lnSpc>
              <a:spcBef>
                <a:spcPts val="1575"/>
              </a:spcBef>
              <a:buFont typeface="Arial"/>
              <a:buChar char="•"/>
              <a:tabLst>
                <a:tab pos="354965" algn="l"/>
                <a:tab pos="355600" algn="l"/>
              </a:tabLst>
            </a:pPr>
            <a:r>
              <a:rPr sz="2400" spc="-5" dirty="0">
                <a:solidFill>
                  <a:srgbClr val="404040"/>
                </a:solidFill>
                <a:latin typeface="Century Gothic"/>
                <a:cs typeface="Century Gothic"/>
              </a:rPr>
              <a:t>Δυνατότητα</a:t>
            </a:r>
            <a:r>
              <a:rPr sz="2400" spc="-45" dirty="0">
                <a:solidFill>
                  <a:srgbClr val="404040"/>
                </a:solidFill>
                <a:latin typeface="Century Gothic"/>
                <a:cs typeface="Century Gothic"/>
              </a:rPr>
              <a:t> </a:t>
            </a:r>
            <a:r>
              <a:rPr sz="2400" spc="-5" dirty="0">
                <a:solidFill>
                  <a:srgbClr val="404040"/>
                </a:solidFill>
                <a:latin typeface="Century Gothic"/>
                <a:cs typeface="Century Gothic"/>
              </a:rPr>
              <a:t>για</a:t>
            </a:r>
            <a:endParaRPr sz="2400" dirty="0">
              <a:latin typeface="Century Gothic"/>
              <a:cs typeface="Century Gothic"/>
            </a:endParaRPr>
          </a:p>
          <a:p>
            <a:pPr marL="355600">
              <a:lnSpc>
                <a:spcPts val="2735"/>
              </a:lnSpc>
            </a:pPr>
            <a:r>
              <a:rPr sz="2400" spc="-5" dirty="0">
                <a:solidFill>
                  <a:srgbClr val="404040"/>
                </a:solidFill>
                <a:latin typeface="Century Gothic"/>
                <a:cs typeface="Century Gothic"/>
              </a:rPr>
              <a:t>blended/virtual</a:t>
            </a:r>
            <a:r>
              <a:rPr sz="2400" spc="-40" dirty="0">
                <a:solidFill>
                  <a:srgbClr val="404040"/>
                </a:solidFill>
                <a:latin typeface="Century Gothic"/>
                <a:cs typeface="Century Gothic"/>
              </a:rPr>
              <a:t> </a:t>
            </a:r>
            <a:r>
              <a:rPr sz="2400" spc="-5" dirty="0" smtClean="0">
                <a:solidFill>
                  <a:srgbClr val="404040"/>
                </a:solidFill>
                <a:latin typeface="Century Gothic"/>
                <a:cs typeface="Century Gothic"/>
              </a:rPr>
              <a:t>mobilities</a:t>
            </a:r>
            <a:endParaRPr sz="2400" dirty="0">
              <a:latin typeface="Century Gothic"/>
              <a:cs typeface="Century Gothic"/>
            </a:endParaRPr>
          </a:p>
        </p:txBody>
      </p:sp>
      <p:sp>
        <p:nvSpPr>
          <p:cNvPr id="3" name="object 3"/>
          <p:cNvSpPr txBox="1"/>
          <p:nvPr/>
        </p:nvSpPr>
        <p:spPr>
          <a:xfrm>
            <a:off x="1661286" y="1734438"/>
            <a:ext cx="3225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92D050"/>
                </a:solidFill>
                <a:latin typeface="Century Gothic"/>
                <a:cs typeface="Century Gothic"/>
              </a:rPr>
              <a:t>4.</a:t>
            </a:r>
            <a:endParaRPr sz="2800" dirty="0">
              <a:solidFill>
                <a:srgbClr val="92D050"/>
              </a:solidFill>
              <a:latin typeface="Century Gothic"/>
              <a:cs typeface="Century Gothic"/>
            </a:endParaRPr>
          </a:p>
        </p:txBody>
      </p:sp>
      <p:sp>
        <p:nvSpPr>
          <p:cNvPr id="4" name="object 4"/>
          <p:cNvSpPr txBox="1">
            <a:spLocks noGrp="1"/>
          </p:cNvSpPr>
          <p:nvPr>
            <p:ph type="title"/>
          </p:nvPr>
        </p:nvSpPr>
        <p:spPr>
          <a:xfrm>
            <a:off x="371652" y="2246502"/>
            <a:ext cx="2903220" cy="1305560"/>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92D050"/>
                </a:solidFill>
              </a:rPr>
              <a:t>Διευθετήσεις  </a:t>
            </a:r>
            <a:r>
              <a:rPr spc="-10" dirty="0">
                <a:solidFill>
                  <a:srgbClr val="92D050"/>
                </a:solidFill>
              </a:rPr>
              <a:t>λόγω</a:t>
            </a:r>
            <a:r>
              <a:rPr spc="-65" dirty="0">
                <a:solidFill>
                  <a:srgbClr val="92D050"/>
                </a:solidFill>
              </a:rPr>
              <a:t> </a:t>
            </a:r>
            <a:r>
              <a:rPr spc="-5" dirty="0">
                <a:solidFill>
                  <a:srgbClr val="92D050"/>
                </a:solidFill>
              </a:rPr>
              <a:t>πανδημίας  Covid19</a:t>
            </a:r>
          </a:p>
        </p:txBody>
      </p:sp>
      <p:sp>
        <p:nvSpPr>
          <p:cNvPr id="5" name="object 5"/>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6079" y="820928"/>
            <a:ext cx="630364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92D050"/>
                </a:solidFill>
              </a:rPr>
              <a:t>Tι καλύπτει η ρήτρα “force</a:t>
            </a:r>
            <a:r>
              <a:rPr spc="10" dirty="0">
                <a:solidFill>
                  <a:srgbClr val="92D050"/>
                </a:solidFill>
              </a:rPr>
              <a:t> </a:t>
            </a:r>
            <a:r>
              <a:rPr spc="-5" dirty="0">
                <a:solidFill>
                  <a:srgbClr val="92D050"/>
                </a:solidFill>
              </a:rPr>
              <a:t>majeure”;</a:t>
            </a:r>
          </a:p>
        </p:txBody>
      </p:sp>
      <p:sp>
        <p:nvSpPr>
          <p:cNvPr id="3" name="object 3"/>
          <p:cNvSpPr txBox="1"/>
          <p:nvPr/>
        </p:nvSpPr>
        <p:spPr>
          <a:xfrm>
            <a:off x="649630" y="1412493"/>
            <a:ext cx="254381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1853564" algn="l"/>
              </a:tabLst>
            </a:pPr>
            <a:r>
              <a:rPr sz="1900" b="1" spc="-5" dirty="0">
                <a:solidFill>
                  <a:srgbClr val="404040"/>
                </a:solidFill>
                <a:latin typeface="Century Gothic"/>
                <a:cs typeface="Century Gothic"/>
              </a:rPr>
              <a:t>Τ</a:t>
            </a:r>
            <a:r>
              <a:rPr sz="1900" b="1" spc="-15" dirty="0">
                <a:solidFill>
                  <a:srgbClr val="404040"/>
                </a:solidFill>
                <a:latin typeface="Century Gothic"/>
                <a:cs typeface="Century Gothic"/>
              </a:rPr>
              <a:t>α</a:t>
            </a:r>
            <a:r>
              <a:rPr sz="1900" b="1" spc="-5" dirty="0">
                <a:solidFill>
                  <a:srgbClr val="404040"/>
                </a:solidFill>
                <a:latin typeface="Century Gothic"/>
                <a:cs typeface="Century Gothic"/>
              </a:rPr>
              <a:t>ξιδιωτικά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endParaRPr sz="1900">
              <a:latin typeface="Century Gothic"/>
              <a:cs typeface="Century Gothic"/>
            </a:endParaRPr>
          </a:p>
        </p:txBody>
      </p:sp>
      <p:sp>
        <p:nvSpPr>
          <p:cNvPr id="4" name="object 4"/>
          <p:cNvSpPr txBox="1"/>
          <p:nvPr/>
        </p:nvSpPr>
        <p:spPr>
          <a:xfrm>
            <a:off x="3370579" y="1412493"/>
            <a:ext cx="5353050" cy="314960"/>
          </a:xfrm>
          <a:prstGeom prst="rect">
            <a:avLst/>
          </a:prstGeom>
        </p:spPr>
        <p:txBody>
          <a:bodyPr vert="horz" wrap="square" lIns="0" tIns="12065" rIns="0" bIns="0" rtlCol="0">
            <a:spAutoFit/>
          </a:bodyPr>
          <a:lstStyle/>
          <a:p>
            <a:pPr marL="12700">
              <a:lnSpc>
                <a:spcPct val="100000"/>
              </a:lnSpc>
              <a:spcBef>
                <a:spcPts val="95"/>
              </a:spcBef>
              <a:tabLst>
                <a:tab pos="361315" algn="l"/>
                <a:tab pos="1242060" algn="l"/>
                <a:tab pos="2525395" algn="l"/>
                <a:tab pos="3191510" algn="l"/>
                <a:tab pos="3769360" algn="l"/>
                <a:tab pos="5037455" algn="l"/>
              </a:tabLst>
            </a:pPr>
            <a:r>
              <a:rPr sz="1900" b="1" spc="-5" dirty="0">
                <a:solidFill>
                  <a:srgbClr val="404040"/>
                </a:solidFill>
                <a:latin typeface="Century Gothic"/>
                <a:cs typeface="Century Gothic"/>
              </a:rPr>
              <a:t>ή	έ</a:t>
            </a:r>
            <a:r>
              <a:rPr sz="1900" b="1" dirty="0">
                <a:solidFill>
                  <a:srgbClr val="404040"/>
                </a:solidFill>
                <a:latin typeface="Century Gothic"/>
                <a:cs typeface="Century Gothic"/>
              </a:rPr>
              <a:t>ξ</a:t>
            </a:r>
            <a:r>
              <a:rPr sz="1900" b="1" spc="-10" dirty="0">
                <a:solidFill>
                  <a:srgbClr val="404040"/>
                </a:solidFill>
                <a:latin typeface="Century Gothic"/>
                <a:cs typeface="Century Gothic"/>
              </a:rPr>
              <a:t>οδ</a:t>
            </a:r>
            <a:r>
              <a:rPr sz="1900" b="1" spc="-5" dirty="0">
                <a:solidFill>
                  <a:srgbClr val="404040"/>
                </a:solidFill>
                <a:latin typeface="Century Gothic"/>
                <a:cs typeface="Century Gothic"/>
              </a:rPr>
              <a:t>α</a:t>
            </a:r>
            <a:r>
              <a:rPr sz="1900" b="1" dirty="0">
                <a:solidFill>
                  <a:srgbClr val="404040"/>
                </a:solidFill>
                <a:latin typeface="Century Gothic"/>
                <a:cs typeface="Century Gothic"/>
              </a:rPr>
              <a:t>	</a:t>
            </a:r>
            <a:r>
              <a:rPr sz="1900" b="1" spc="-5" dirty="0">
                <a:solidFill>
                  <a:srgbClr val="404040"/>
                </a:solidFill>
                <a:latin typeface="Century Gothic"/>
                <a:cs typeface="Century Gothic"/>
              </a:rPr>
              <a:t>διαμονής</a:t>
            </a:r>
            <a:r>
              <a:rPr sz="1900" b="1" dirty="0">
                <a:solidFill>
                  <a:srgbClr val="404040"/>
                </a:solidFill>
                <a:latin typeface="Century Gothic"/>
                <a:cs typeface="Century Gothic"/>
              </a:rPr>
              <a:t>	</a:t>
            </a:r>
            <a:r>
              <a:rPr sz="1900" spc="-10" dirty="0">
                <a:solidFill>
                  <a:srgbClr val="404040"/>
                </a:solidFill>
                <a:latin typeface="Century Gothic"/>
                <a:cs typeface="Century Gothic"/>
              </a:rPr>
              <a:t>πο</a:t>
            </a:r>
            <a:r>
              <a:rPr sz="1900" spc="-5" dirty="0">
                <a:solidFill>
                  <a:srgbClr val="404040"/>
                </a:solidFill>
                <a:latin typeface="Century Gothic"/>
                <a:cs typeface="Century Gothic"/>
              </a:rPr>
              <a:t>υ</a:t>
            </a:r>
            <a:r>
              <a:rPr sz="1900" dirty="0">
                <a:solidFill>
                  <a:srgbClr val="404040"/>
                </a:solidFill>
                <a:latin typeface="Century Gothic"/>
                <a:cs typeface="Century Gothic"/>
              </a:rPr>
              <a:t>	</a:t>
            </a:r>
            <a:r>
              <a:rPr sz="1900" spc="-5" dirty="0">
                <a:solidFill>
                  <a:srgbClr val="404040"/>
                </a:solidFill>
                <a:latin typeface="Century Gothic"/>
                <a:cs typeface="Century Gothic"/>
              </a:rPr>
              <a:t>δεν</a:t>
            </a:r>
            <a:r>
              <a:rPr sz="1900" dirty="0">
                <a:solidFill>
                  <a:srgbClr val="404040"/>
                </a:solidFill>
                <a:latin typeface="Century Gothic"/>
                <a:cs typeface="Century Gothic"/>
              </a:rPr>
              <a:t>	</a:t>
            </a:r>
            <a:r>
              <a:rPr sz="1900" spc="-5" dirty="0">
                <a:solidFill>
                  <a:srgbClr val="404040"/>
                </a:solidFill>
                <a:latin typeface="Century Gothic"/>
                <a:cs typeface="Century Gothic"/>
              </a:rPr>
              <a:t>μ</a:t>
            </a:r>
            <a:r>
              <a:rPr sz="1900" dirty="0">
                <a:solidFill>
                  <a:srgbClr val="404040"/>
                </a:solidFill>
                <a:latin typeface="Century Gothic"/>
                <a:cs typeface="Century Gothic"/>
              </a:rPr>
              <a:t>π</a:t>
            </a:r>
            <a:r>
              <a:rPr sz="1900" spc="-15" dirty="0">
                <a:solidFill>
                  <a:srgbClr val="404040"/>
                </a:solidFill>
                <a:latin typeface="Century Gothic"/>
                <a:cs typeface="Century Gothic"/>
              </a:rPr>
              <a:t>ο</a:t>
            </a:r>
            <a:r>
              <a:rPr sz="1900" spc="5" dirty="0">
                <a:solidFill>
                  <a:srgbClr val="404040"/>
                </a:solidFill>
                <a:latin typeface="Century Gothic"/>
                <a:cs typeface="Century Gothic"/>
              </a:rPr>
              <a:t>ρ</a:t>
            </a:r>
            <a:r>
              <a:rPr sz="1900" spc="-15" dirty="0">
                <a:solidFill>
                  <a:srgbClr val="404040"/>
                </a:solidFill>
                <a:latin typeface="Century Gothic"/>
                <a:cs typeface="Century Gothic"/>
              </a:rPr>
              <a:t>ο</a:t>
            </a:r>
            <a:r>
              <a:rPr sz="1900" spc="-10" dirty="0">
                <a:solidFill>
                  <a:srgbClr val="404040"/>
                </a:solidFill>
                <a:latin typeface="Century Gothic"/>
                <a:cs typeface="Century Gothic"/>
              </a:rPr>
              <a:t>ύ</a:t>
            </a:r>
            <a:r>
              <a:rPr sz="1900" spc="-5" dirty="0">
                <a:solidFill>
                  <a:srgbClr val="404040"/>
                </a:solidFill>
                <a:latin typeface="Century Gothic"/>
                <a:cs typeface="Century Gothic"/>
              </a:rPr>
              <a:t>ν</a:t>
            </a:r>
            <a:r>
              <a:rPr sz="1900" dirty="0">
                <a:solidFill>
                  <a:srgbClr val="404040"/>
                </a:solidFill>
                <a:latin typeface="Century Gothic"/>
                <a:cs typeface="Century Gothic"/>
              </a:rPr>
              <a:t>	</a:t>
            </a:r>
            <a:r>
              <a:rPr sz="1900" spc="10" dirty="0">
                <a:solidFill>
                  <a:srgbClr val="404040"/>
                </a:solidFill>
                <a:latin typeface="Century Gothic"/>
                <a:cs typeface="Century Gothic"/>
              </a:rPr>
              <a:t>να</a:t>
            </a:r>
            <a:endParaRPr sz="1900">
              <a:latin typeface="Century Gothic"/>
              <a:cs typeface="Century Gothic"/>
            </a:endParaRPr>
          </a:p>
        </p:txBody>
      </p:sp>
      <p:sp>
        <p:nvSpPr>
          <p:cNvPr id="5" name="object 5"/>
          <p:cNvSpPr txBox="1"/>
          <p:nvPr/>
        </p:nvSpPr>
        <p:spPr>
          <a:xfrm>
            <a:off x="649630" y="1673479"/>
            <a:ext cx="8074025" cy="4113306"/>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αποζημιωθούν για κινητικότητες που </a:t>
            </a:r>
            <a:r>
              <a:rPr sz="1900" spc="-5" dirty="0">
                <a:solidFill>
                  <a:srgbClr val="404040"/>
                </a:solidFill>
                <a:latin typeface="Century Gothic"/>
                <a:cs typeface="Century Gothic"/>
              </a:rPr>
              <a:t>έχουν</a:t>
            </a:r>
            <a:r>
              <a:rPr sz="1900" spc="160" dirty="0">
                <a:solidFill>
                  <a:srgbClr val="404040"/>
                </a:solidFill>
                <a:latin typeface="Century Gothic"/>
                <a:cs typeface="Century Gothic"/>
              </a:rPr>
              <a:t> </a:t>
            </a:r>
            <a:r>
              <a:rPr sz="1900" spc="-10" dirty="0">
                <a:solidFill>
                  <a:srgbClr val="404040"/>
                </a:solidFill>
                <a:latin typeface="Century Gothic"/>
                <a:cs typeface="Century Gothic"/>
              </a:rPr>
              <a:t>ακυρωθεί</a:t>
            </a:r>
            <a:endParaRPr sz="1900" dirty="0">
              <a:latin typeface="Century Gothic"/>
              <a:cs typeface="Century Gothic"/>
            </a:endParaRPr>
          </a:p>
          <a:p>
            <a:pPr>
              <a:lnSpc>
                <a:spcPct val="100000"/>
              </a:lnSpc>
              <a:spcBef>
                <a:spcPts val="30"/>
              </a:spcBef>
            </a:pPr>
            <a:endParaRPr sz="2550" dirty="0">
              <a:latin typeface="Times New Roman"/>
              <a:cs typeface="Times New Roman"/>
            </a:endParaRPr>
          </a:p>
          <a:p>
            <a:pPr marL="355600" marR="6985"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έξοδα/Έξοδα διαβίωσης </a:t>
            </a:r>
            <a:r>
              <a:rPr sz="1900" spc="-10" dirty="0">
                <a:solidFill>
                  <a:srgbClr val="404040"/>
                </a:solidFill>
                <a:latin typeface="Century Gothic"/>
                <a:cs typeface="Century Gothic"/>
              </a:rPr>
              <a:t>για κινητικότητες που  </a:t>
            </a:r>
            <a:r>
              <a:rPr sz="1900" spc="-5" dirty="0">
                <a:solidFill>
                  <a:srgbClr val="404040"/>
                </a:solidFill>
                <a:latin typeface="Century Gothic"/>
                <a:cs typeface="Century Gothic"/>
              </a:rPr>
              <a:t>ξεκίνησαν, αλλά έπρεπε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διακοπούν και </a:t>
            </a:r>
            <a:r>
              <a:rPr sz="1900" spc="-10" dirty="0">
                <a:solidFill>
                  <a:srgbClr val="404040"/>
                </a:solidFill>
                <a:latin typeface="Century Gothic"/>
                <a:cs typeface="Century Gothic"/>
              </a:rPr>
              <a:t>τα </a:t>
            </a:r>
            <a:r>
              <a:rPr sz="1900" spc="-5" dirty="0">
                <a:solidFill>
                  <a:srgbClr val="404040"/>
                </a:solidFill>
                <a:latin typeface="Century Gothic"/>
                <a:cs typeface="Century Gothic"/>
              </a:rPr>
              <a:t>έξοδα </a:t>
            </a:r>
            <a:r>
              <a:rPr sz="1900" spc="-10" dirty="0">
                <a:solidFill>
                  <a:srgbClr val="404040"/>
                </a:solidFill>
                <a:latin typeface="Century Gothic"/>
                <a:cs typeface="Century Gothic"/>
              </a:rPr>
              <a:t>τους </a:t>
            </a:r>
            <a:r>
              <a:rPr sz="1900" spc="-5" dirty="0">
                <a:solidFill>
                  <a:srgbClr val="404040"/>
                </a:solidFill>
                <a:latin typeface="Century Gothic"/>
                <a:cs typeface="Century Gothic"/>
              </a:rPr>
              <a:t>δεν  </a:t>
            </a:r>
            <a:r>
              <a:rPr sz="1900" spc="-10" dirty="0">
                <a:solidFill>
                  <a:srgbClr val="404040"/>
                </a:solidFill>
                <a:latin typeface="Century Gothic"/>
                <a:cs typeface="Century Gothic"/>
              </a:rPr>
              <a:t>μπορούν </a:t>
            </a:r>
            <a:r>
              <a:rPr sz="1900" spc="5" dirty="0">
                <a:solidFill>
                  <a:srgbClr val="404040"/>
                </a:solidFill>
                <a:latin typeface="Century Gothic"/>
                <a:cs typeface="Century Gothic"/>
              </a:rPr>
              <a:t>να</a:t>
            </a:r>
            <a:r>
              <a:rPr sz="1900" spc="20" dirty="0">
                <a:solidFill>
                  <a:srgbClr val="404040"/>
                </a:solidFill>
                <a:latin typeface="Century Gothic"/>
                <a:cs typeface="Century Gothic"/>
              </a:rPr>
              <a:t> </a:t>
            </a:r>
            <a:r>
              <a:rPr sz="1900" spc="-10" dirty="0">
                <a:solidFill>
                  <a:srgbClr val="404040"/>
                </a:solidFill>
                <a:latin typeface="Century Gothic"/>
                <a:cs typeface="Century Gothic"/>
              </a:rPr>
              <a:t>ανακτηθούν</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spcBef>
                <a:spcPts val="5"/>
              </a:spcBef>
              <a:buFont typeface="Arial"/>
              <a:buChar char="•"/>
              <a:tabLst>
                <a:tab pos="355600" algn="l"/>
              </a:tabLst>
            </a:pPr>
            <a:r>
              <a:rPr sz="1900" b="1" spc="-5" dirty="0">
                <a:solidFill>
                  <a:srgbClr val="404040"/>
                </a:solidFill>
                <a:latin typeface="Century Gothic"/>
                <a:cs typeface="Century Gothic"/>
              </a:rPr>
              <a:t>Έξοδα </a:t>
            </a:r>
            <a:r>
              <a:rPr sz="1900" b="1" spc="-10" dirty="0">
                <a:solidFill>
                  <a:srgbClr val="404040"/>
                </a:solidFill>
                <a:latin typeface="Century Gothic"/>
                <a:cs typeface="Century Gothic"/>
              </a:rPr>
              <a:t>διαβίωσης </a:t>
            </a:r>
            <a:r>
              <a:rPr sz="1900" b="1" spc="-5" dirty="0">
                <a:solidFill>
                  <a:srgbClr val="404040"/>
                </a:solidFill>
                <a:latin typeface="Century Gothic"/>
                <a:cs typeface="Century Gothic"/>
              </a:rPr>
              <a:t>(διαμονής/διατροφής) </a:t>
            </a:r>
            <a:r>
              <a:rPr sz="1900" spc="-5" dirty="0">
                <a:solidFill>
                  <a:srgbClr val="404040"/>
                </a:solidFill>
                <a:latin typeface="Century Gothic"/>
                <a:cs typeface="Century Gothic"/>
              </a:rPr>
              <a:t>σε περίπτωση που  κάποιος δικαιούχος εγκλωβιστεί στο εξωτερικό και χρειαστεί </a:t>
            </a:r>
            <a:r>
              <a:rPr sz="1900" dirty="0">
                <a:solidFill>
                  <a:srgbClr val="404040"/>
                </a:solidFill>
                <a:latin typeface="Century Gothic"/>
                <a:cs typeface="Century Gothic"/>
              </a:rPr>
              <a:t>να  </a:t>
            </a:r>
            <a:r>
              <a:rPr sz="1900" spc="-5" dirty="0">
                <a:solidFill>
                  <a:srgbClr val="404040"/>
                </a:solidFill>
                <a:latin typeface="Century Gothic"/>
                <a:cs typeface="Century Gothic"/>
              </a:rPr>
              <a:t>διαμείνει παραπάνω μέρες από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προβλεπόμενες </a:t>
            </a:r>
            <a:r>
              <a:rPr sz="1900" dirty="0">
                <a:solidFill>
                  <a:srgbClr val="404040"/>
                </a:solidFill>
                <a:latin typeface="Century Gothic"/>
                <a:cs typeface="Century Gothic"/>
              </a:rPr>
              <a:t>της  </a:t>
            </a:r>
            <a:r>
              <a:rPr sz="1900" spc="-10" dirty="0" smtClean="0">
                <a:solidFill>
                  <a:srgbClr val="404040"/>
                </a:solidFill>
                <a:latin typeface="Century Gothic"/>
                <a:cs typeface="Century Gothic"/>
              </a:rPr>
              <a:t>κινητικότητ</a:t>
            </a:r>
            <a:r>
              <a:rPr lang="el-GR" sz="1900" spc="-10" dirty="0">
                <a:solidFill>
                  <a:srgbClr val="404040"/>
                </a:solidFill>
                <a:latin typeface="Century Gothic"/>
                <a:cs typeface="Century Gothic"/>
              </a:rPr>
              <a:t>ά</a:t>
            </a:r>
            <a:r>
              <a:rPr sz="1900" spc="-10" dirty="0" smtClean="0">
                <a:solidFill>
                  <a:srgbClr val="404040"/>
                </a:solidFill>
                <a:latin typeface="Century Gothic"/>
                <a:cs typeface="Century Gothic"/>
              </a:rPr>
              <a:t>ς</a:t>
            </a:r>
            <a:r>
              <a:rPr sz="1900" spc="55" dirty="0" smtClean="0">
                <a:solidFill>
                  <a:srgbClr val="404040"/>
                </a:solidFill>
                <a:latin typeface="Century Gothic"/>
                <a:cs typeface="Century Gothic"/>
              </a:rPr>
              <a:t> </a:t>
            </a:r>
            <a:r>
              <a:rPr sz="1900" spc="-10" dirty="0">
                <a:solidFill>
                  <a:srgbClr val="404040"/>
                </a:solidFill>
                <a:latin typeface="Century Gothic"/>
                <a:cs typeface="Century Gothic"/>
              </a:rPr>
              <a:t>του/της</a:t>
            </a:r>
            <a:endParaRPr sz="1900" dirty="0">
              <a:latin typeface="Century Gothic"/>
              <a:cs typeface="Century Gothic"/>
            </a:endParaRPr>
          </a:p>
          <a:p>
            <a:pPr>
              <a:lnSpc>
                <a:spcPct val="100000"/>
              </a:lnSpc>
              <a:spcBef>
                <a:spcPts val="30"/>
              </a:spcBef>
              <a:buClr>
                <a:srgbClr val="404040"/>
              </a:buClr>
              <a:buFont typeface="Arial"/>
              <a:buChar char="•"/>
            </a:pPr>
            <a:endParaRPr sz="2550" dirty="0">
              <a:latin typeface="Times New Roman"/>
              <a:cs typeface="Times New Roman"/>
            </a:endParaRPr>
          </a:p>
          <a:p>
            <a:pPr marL="355600" marR="5080" indent="-342900" algn="just">
              <a:lnSpc>
                <a:spcPct val="90000"/>
              </a:lnSpc>
              <a:buFont typeface="Arial"/>
              <a:buChar char="•"/>
              <a:tabLst>
                <a:tab pos="355600" algn="l"/>
              </a:tabLst>
            </a:pPr>
            <a:r>
              <a:rPr sz="1900" b="1" spc="-5" dirty="0">
                <a:solidFill>
                  <a:srgbClr val="404040"/>
                </a:solidFill>
                <a:latin typeface="Century Gothic"/>
                <a:cs typeface="Century Gothic"/>
              </a:rPr>
              <a:t>Ταξιδιωτικά έξοδα </a:t>
            </a:r>
            <a:r>
              <a:rPr sz="1900" spc="-5" dirty="0">
                <a:solidFill>
                  <a:srgbClr val="404040"/>
                </a:solidFill>
                <a:latin typeface="Century Gothic"/>
                <a:cs typeface="Century Gothic"/>
              </a:rPr>
              <a:t>σε περίπτωση που ο δικαιούχος </a:t>
            </a:r>
            <a:r>
              <a:rPr sz="1900" spc="-10" dirty="0">
                <a:solidFill>
                  <a:srgbClr val="404040"/>
                </a:solidFill>
                <a:latin typeface="Century Gothic"/>
                <a:cs typeface="Century Gothic"/>
              </a:rPr>
              <a:t>δεν </a:t>
            </a:r>
            <a:r>
              <a:rPr sz="1900" spc="-5" dirty="0">
                <a:solidFill>
                  <a:srgbClr val="404040"/>
                </a:solidFill>
                <a:latin typeface="Century Gothic"/>
                <a:cs typeface="Century Gothic"/>
              </a:rPr>
              <a:t>μπορεί </a:t>
            </a:r>
            <a:r>
              <a:rPr sz="1900" spc="10" dirty="0">
                <a:solidFill>
                  <a:srgbClr val="404040"/>
                </a:solidFill>
                <a:latin typeface="Century Gothic"/>
                <a:cs typeface="Century Gothic"/>
              </a:rPr>
              <a:t>να </a:t>
            </a:r>
            <a:r>
              <a:rPr sz="1900" spc="545" dirty="0">
                <a:solidFill>
                  <a:srgbClr val="404040"/>
                </a:solidFill>
                <a:latin typeface="Century Gothic"/>
                <a:cs typeface="Century Gothic"/>
              </a:rPr>
              <a:t> </a:t>
            </a:r>
            <a:r>
              <a:rPr sz="1900" spc="-5" dirty="0">
                <a:solidFill>
                  <a:srgbClr val="404040"/>
                </a:solidFill>
                <a:latin typeface="Century Gothic"/>
                <a:cs typeface="Century Gothic"/>
              </a:rPr>
              <a:t>αλλάξει </a:t>
            </a:r>
            <a:r>
              <a:rPr sz="1900" spc="-10" dirty="0">
                <a:solidFill>
                  <a:srgbClr val="404040"/>
                </a:solidFill>
                <a:latin typeface="Century Gothic"/>
                <a:cs typeface="Century Gothic"/>
              </a:rPr>
              <a:t>το </a:t>
            </a:r>
            <a:r>
              <a:rPr sz="1900" spc="-5" dirty="0">
                <a:solidFill>
                  <a:srgbClr val="404040"/>
                </a:solidFill>
                <a:latin typeface="Century Gothic"/>
                <a:cs typeface="Century Gothic"/>
              </a:rPr>
              <a:t>εισιτήριο του/της και χρειαστεί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κλείσει </a:t>
            </a:r>
            <a:r>
              <a:rPr sz="1900" dirty="0">
                <a:solidFill>
                  <a:srgbClr val="404040"/>
                </a:solidFill>
                <a:latin typeface="Century Gothic"/>
                <a:cs typeface="Century Gothic"/>
              </a:rPr>
              <a:t>νέο </a:t>
            </a:r>
            <a:r>
              <a:rPr sz="1900" spc="-5" dirty="0">
                <a:solidFill>
                  <a:srgbClr val="404040"/>
                </a:solidFill>
                <a:latin typeface="Century Gothic"/>
                <a:cs typeface="Century Gothic"/>
              </a:rPr>
              <a:t>εισιτήριο  </a:t>
            </a:r>
            <a:r>
              <a:rPr sz="1900" spc="-10" dirty="0">
                <a:solidFill>
                  <a:srgbClr val="404040"/>
                </a:solidFill>
                <a:latin typeface="Century Gothic"/>
                <a:cs typeface="Century Gothic"/>
              </a:rPr>
              <a:t>για</a:t>
            </a:r>
            <a:r>
              <a:rPr sz="1900" spc="-5" dirty="0">
                <a:solidFill>
                  <a:srgbClr val="404040"/>
                </a:solidFill>
                <a:latin typeface="Century Gothic"/>
                <a:cs typeface="Century Gothic"/>
              </a:rPr>
              <a:t> επιστροφή</a:t>
            </a:r>
            <a:endParaRPr sz="1900" dirty="0">
              <a:latin typeface="Century Gothic"/>
              <a:cs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8442" y="1252804"/>
            <a:ext cx="605917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Εφαρμογή ρήτρας </a:t>
            </a:r>
            <a:r>
              <a:rPr spc="-5" dirty="0">
                <a:solidFill>
                  <a:srgbClr val="92D050"/>
                </a:solidFill>
              </a:rPr>
              <a:t>“force</a:t>
            </a:r>
            <a:r>
              <a:rPr spc="50" dirty="0">
                <a:solidFill>
                  <a:srgbClr val="92D050"/>
                </a:solidFill>
              </a:rPr>
              <a:t> </a:t>
            </a:r>
            <a:r>
              <a:rPr spc="-5" dirty="0">
                <a:solidFill>
                  <a:srgbClr val="92D050"/>
                </a:solidFill>
              </a:rPr>
              <a:t>majeure”</a:t>
            </a:r>
          </a:p>
        </p:txBody>
      </p:sp>
      <p:sp>
        <p:nvSpPr>
          <p:cNvPr id="3" name="object 3"/>
          <p:cNvSpPr txBox="1"/>
          <p:nvPr/>
        </p:nvSpPr>
        <p:spPr>
          <a:xfrm>
            <a:off x="751738" y="1987676"/>
            <a:ext cx="8075930" cy="3624069"/>
          </a:xfrm>
          <a:prstGeom prst="rect">
            <a:avLst/>
          </a:prstGeom>
        </p:spPr>
        <p:txBody>
          <a:bodyPr vert="horz" wrap="square" lIns="0" tIns="43180" rIns="0" bIns="0" rtlCol="0">
            <a:spAutoFit/>
          </a:bodyPr>
          <a:lstStyle/>
          <a:p>
            <a:pPr marL="354965" marR="5080" indent="-342900" algn="just">
              <a:lnSpc>
                <a:spcPct val="90000"/>
              </a:lnSpc>
              <a:spcBef>
                <a:spcPts val="340"/>
              </a:spcBef>
              <a:buFont typeface="Arial"/>
              <a:buChar char="•"/>
              <a:tabLst>
                <a:tab pos="355600" algn="l"/>
              </a:tabLst>
            </a:pPr>
            <a:r>
              <a:rPr sz="2000" dirty="0">
                <a:solidFill>
                  <a:srgbClr val="404040"/>
                </a:solidFill>
                <a:latin typeface="Century Gothic"/>
                <a:cs typeface="Century Gothic"/>
              </a:rPr>
              <a:t>Σε </a:t>
            </a:r>
            <a:r>
              <a:rPr sz="2000" spc="-5" dirty="0">
                <a:solidFill>
                  <a:srgbClr val="404040"/>
                </a:solidFill>
                <a:latin typeface="Century Gothic"/>
                <a:cs typeface="Century Gothic"/>
              </a:rPr>
              <a:t>περίπτωση ακύρωσης κάποιας </a:t>
            </a:r>
            <a:r>
              <a:rPr sz="2000" dirty="0">
                <a:solidFill>
                  <a:srgbClr val="404040"/>
                </a:solidFill>
                <a:latin typeface="Century Gothic"/>
                <a:cs typeface="Century Gothic"/>
              </a:rPr>
              <a:t>κινητικότητας λόγω Covid19,  για </a:t>
            </a:r>
            <a:r>
              <a:rPr sz="2000" spc="-5" dirty="0">
                <a:solidFill>
                  <a:srgbClr val="404040"/>
                </a:solidFill>
                <a:latin typeface="Century Gothic"/>
                <a:cs typeface="Century Gothic"/>
              </a:rPr>
              <a:t>την οποία </a:t>
            </a:r>
            <a:r>
              <a:rPr sz="2000" dirty="0">
                <a:solidFill>
                  <a:srgbClr val="404040"/>
                </a:solidFill>
                <a:latin typeface="Century Gothic"/>
                <a:cs typeface="Century Gothic"/>
              </a:rPr>
              <a:t>έχουν </a:t>
            </a:r>
            <a:r>
              <a:rPr sz="2000" spc="-5" dirty="0">
                <a:solidFill>
                  <a:srgbClr val="404040"/>
                </a:solidFill>
                <a:latin typeface="Century Gothic"/>
                <a:cs typeface="Century Gothic"/>
              </a:rPr>
              <a:t>προκύψει έξοδα </a:t>
            </a:r>
            <a:r>
              <a:rPr sz="2000" dirty="0">
                <a:solidFill>
                  <a:srgbClr val="404040"/>
                </a:solidFill>
                <a:latin typeface="Century Gothic"/>
                <a:cs typeface="Century Gothic"/>
              </a:rPr>
              <a:t>τα </a:t>
            </a:r>
            <a:r>
              <a:rPr sz="2000" spc="-5" dirty="0">
                <a:solidFill>
                  <a:srgbClr val="404040"/>
                </a:solidFill>
                <a:latin typeface="Century Gothic"/>
                <a:cs typeface="Century Gothic"/>
              </a:rPr>
              <a:t>οποία δεν μπορούν </a:t>
            </a:r>
            <a:r>
              <a:rPr sz="2000" dirty="0">
                <a:solidFill>
                  <a:srgbClr val="404040"/>
                </a:solidFill>
                <a:latin typeface="Century Gothic"/>
                <a:cs typeface="Century Gothic"/>
              </a:rPr>
              <a:t>να  </a:t>
            </a:r>
            <a:r>
              <a:rPr sz="2000" spc="-5" dirty="0">
                <a:solidFill>
                  <a:srgbClr val="404040"/>
                </a:solidFill>
                <a:latin typeface="Century Gothic"/>
                <a:cs typeface="Century Gothic"/>
              </a:rPr>
              <a:t>ανακτηθούν, οι δικαιούχοι </a:t>
            </a:r>
            <a:r>
              <a:rPr sz="2000" dirty="0">
                <a:solidFill>
                  <a:srgbClr val="404040"/>
                </a:solidFill>
                <a:latin typeface="Century Gothic"/>
                <a:cs typeface="Century Gothic"/>
              </a:rPr>
              <a:t>θα </a:t>
            </a:r>
            <a:r>
              <a:rPr sz="2000" spc="-5" dirty="0">
                <a:solidFill>
                  <a:srgbClr val="404040"/>
                </a:solidFill>
                <a:latin typeface="Century Gothic"/>
                <a:cs typeface="Century Gothic"/>
              </a:rPr>
              <a:t>μπορούν </a:t>
            </a:r>
            <a:r>
              <a:rPr sz="2000" spc="10" dirty="0">
                <a:solidFill>
                  <a:srgbClr val="404040"/>
                </a:solidFill>
                <a:latin typeface="Century Gothic"/>
                <a:cs typeface="Century Gothic"/>
              </a:rPr>
              <a:t>να </a:t>
            </a:r>
            <a:r>
              <a:rPr sz="2000" spc="-5" dirty="0">
                <a:solidFill>
                  <a:srgbClr val="404040"/>
                </a:solidFill>
                <a:latin typeface="Century Gothic"/>
                <a:cs typeface="Century Gothic"/>
              </a:rPr>
              <a:t>καταχωρούν τα  </a:t>
            </a:r>
            <a:r>
              <a:rPr sz="2000" dirty="0">
                <a:solidFill>
                  <a:srgbClr val="404040"/>
                </a:solidFill>
                <a:latin typeface="Century Gothic"/>
                <a:cs typeface="Century Gothic"/>
              </a:rPr>
              <a:t>συγκεκριμένα έξοδα ως “force</a:t>
            </a:r>
            <a:r>
              <a:rPr sz="2000" spc="-75" dirty="0">
                <a:solidFill>
                  <a:srgbClr val="404040"/>
                </a:solidFill>
                <a:latin typeface="Century Gothic"/>
                <a:cs typeface="Century Gothic"/>
              </a:rPr>
              <a:t> </a:t>
            </a:r>
            <a:r>
              <a:rPr sz="2000" dirty="0">
                <a:solidFill>
                  <a:srgbClr val="404040"/>
                </a:solidFill>
                <a:latin typeface="Century Gothic"/>
                <a:cs typeface="Century Gothic"/>
              </a:rPr>
              <a:t>majeure”</a:t>
            </a:r>
            <a:endParaRPr sz="2000" dirty="0">
              <a:latin typeface="Century Gothic"/>
              <a:cs typeface="Century Gothic"/>
            </a:endParaRPr>
          </a:p>
          <a:p>
            <a:pPr marL="354965" marR="6350" indent="-342900" algn="just">
              <a:lnSpc>
                <a:spcPct val="89900"/>
              </a:lnSpc>
              <a:spcBef>
                <a:spcPts val="1950"/>
              </a:spcBef>
              <a:buFont typeface="Arial"/>
              <a:buChar char="•"/>
              <a:tabLst>
                <a:tab pos="355600" algn="l"/>
              </a:tabLst>
            </a:pPr>
            <a:r>
              <a:rPr sz="2000" b="1" spc="-5" dirty="0">
                <a:solidFill>
                  <a:srgbClr val="404040"/>
                </a:solidFill>
                <a:latin typeface="Century Gothic"/>
                <a:cs typeface="Century Gothic"/>
              </a:rPr>
              <a:t>Σημείωση: Όλα τα </a:t>
            </a:r>
            <a:r>
              <a:rPr sz="2000" b="1" dirty="0">
                <a:solidFill>
                  <a:srgbClr val="404040"/>
                </a:solidFill>
                <a:latin typeface="Century Gothic"/>
                <a:cs typeface="Century Gothic"/>
              </a:rPr>
              <a:t>έξοδα που θα </a:t>
            </a:r>
            <a:r>
              <a:rPr sz="2000" b="1" spc="-5" dirty="0">
                <a:solidFill>
                  <a:srgbClr val="404040"/>
                </a:solidFill>
                <a:latin typeface="Century Gothic"/>
                <a:cs typeface="Century Gothic"/>
              </a:rPr>
              <a:t>δηλωθούν </a:t>
            </a:r>
            <a:r>
              <a:rPr sz="2000" b="1" dirty="0">
                <a:solidFill>
                  <a:srgbClr val="404040"/>
                </a:solidFill>
                <a:latin typeface="Century Gothic"/>
                <a:cs typeface="Century Gothic"/>
              </a:rPr>
              <a:t>ως </a:t>
            </a:r>
            <a:r>
              <a:rPr sz="2000" b="1" spc="-5" dirty="0">
                <a:solidFill>
                  <a:srgbClr val="404040"/>
                </a:solidFill>
                <a:latin typeface="Century Gothic"/>
                <a:cs typeface="Century Gothic"/>
              </a:rPr>
              <a:t>force majeure,  </a:t>
            </a:r>
            <a:r>
              <a:rPr sz="2000" b="1" dirty="0">
                <a:solidFill>
                  <a:srgbClr val="404040"/>
                </a:solidFill>
                <a:latin typeface="Century Gothic"/>
                <a:cs typeface="Century Gothic"/>
              </a:rPr>
              <a:t>θα </a:t>
            </a:r>
            <a:r>
              <a:rPr sz="2000" b="1" spc="-5" dirty="0">
                <a:solidFill>
                  <a:srgbClr val="404040"/>
                </a:solidFill>
                <a:latin typeface="Century Gothic"/>
                <a:cs typeface="Century Gothic"/>
              </a:rPr>
              <a:t>αποζημιωθούν βάσει unit </a:t>
            </a:r>
            <a:r>
              <a:rPr sz="2000" b="1" spc="-5" dirty="0" smtClean="0">
                <a:solidFill>
                  <a:srgbClr val="404040"/>
                </a:solidFill>
                <a:latin typeface="Century Gothic"/>
                <a:cs typeface="Century Gothic"/>
              </a:rPr>
              <a:t>cost</a:t>
            </a:r>
            <a:r>
              <a:rPr lang="el-GR" sz="2000" b="1" spc="-5" dirty="0" smtClean="0">
                <a:solidFill>
                  <a:srgbClr val="404040"/>
                </a:solidFill>
                <a:latin typeface="Century Gothic"/>
                <a:cs typeface="Century Gothic"/>
              </a:rPr>
              <a:t>, </a:t>
            </a:r>
            <a:r>
              <a:rPr lang="el-GR" sz="2000" b="1" spc="-5" dirty="0" smtClean="0">
                <a:solidFill>
                  <a:srgbClr val="FF0000"/>
                </a:solidFill>
                <a:latin typeface="Century Gothic"/>
                <a:cs typeface="Century Gothic"/>
              </a:rPr>
              <a:t>εκτός στις περιπτώσεις που οι συμμετέχοντες αναγκάζονται να κάνουν περισσότερα από τα προβλεπόμενα έξοδα (π.χ. αγορά 2</a:t>
            </a:r>
            <a:r>
              <a:rPr lang="el-GR" sz="2000" b="1" spc="-5" baseline="30000" dirty="0" smtClean="0">
                <a:solidFill>
                  <a:srgbClr val="FF0000"/>
                </a:solidFill>
                <a:latin typeface="Century Gothic"/>
                <a:cs typeface="Century Gothic"/>
              </a:rPr>
              <a:t>ου</a:t>
            </a:r>
            <a:r>
              <a:rPr lang="el-GR" sz="2000" b="1" spc="-5" dirty="0" smtClean="0">
                <a:solidFill>
                  <a:srgbClr val="FF0000"/>
                </a:solidFill>
                <a:latin typeface="Century Gothic"/>
                <a:cs typeface="Century Gothic"/>
              </a:rPr>
              <a:t> εισιτηρίου). </a:t>
            </a:r>
            <a:r>
              <a:rPr sz="2000" b="1" spc="-10" dirty="0" smtClean="0">
                <a:solidFill>
                  <a:srgbClr val="404040"/>
                </a:solidFill>
                <a:latin typeface="Century Gothic"/>
                <a:cs typeface="Century Gothic"/>
              </a:rPr>
              <a:t>Ta </a:t>
            </a:r>
            <a:r>
              <a:rPr sz="2000" b="1" spc="-5" dirty="0">
                <a:solidFill>
                  <a:srgbClr val="404040"/>
                </a:solidFill>
                <a:latin typeface="Century Gothic"/>
                <a:cs typeface="Century Gothic"/>
              </a:rPr>
              <a:t>απαραίτητα αποδεικτικά  </a:t>
            </a:r>
            <a:r>
              <a:rPr sz="2000" b="1" dirty="0">
                <a:solidFill>
                  <a:srgbClr val="404040"/>
                </a:solidFill>
                <a:latin typeface="Century Gothic"/>
                <a:cs typeface="Century Gothic"/>
              </a:rPr>
              <a:t>στοιχεία </a:t>
            </a:r>
            <a:r>
              <a:rPr sz="2000" b="1" spc="-5" dirty="0">
                <a:solidFill>
                  <a:srgbClr val="404040"/>
                </a:solidFill>
                <a:latin typeface="Century Gothic"/>
                <a:cs typeface="Century Gothic"/>
              </a:rPr>
              <a:t>(αποδείξεις πληρωμής, </a:t>
            </a:r>
            <a:r>
              <a:rPr sz="2000" b="1" dirty="0">
                <a:solidFill>
                  <a:srgbClr val="404040"/>
                </a:solidFill>
                <a:latin typeface="Century Gothic"/>
                <a:cs typeface="Century Gothic"/>
              </a:rPr>
              <a:t>βεβαιώσεις </a:t>
            </a:r>
            <a:r>
              <a:rPr sz="2000" b="1" spc="-10" dirty="0">
                <a:solidFill>
                  <a:srgbClr val="404040"/>
                </a:solidFill>
                <a:latin typeface="Century Gothic"/>
                <a:cs typeface="Century Gothic"/>
              </a:rPr>
              <a:t>αεροπορικών  </a:t>
            </a:r>
            <a:r>
              <a:rPr sz="2000" b="1" spc="-5" dirty="0">
                <a:solidFill>
                  <a:srgbClr val="404040"/>
                </a:solidFill>
                <a:latin typeface="Century Gothic"/>
                <a:cs typeface="Century Gothic"/>
              </a:rPr>
              <a:t>εταιρειών για μη </a:t>
            </a:r>
            <a:r>
              <a:rPr sz="2000" b="1" dirty="0">
                <a:solidFill>
                  <a:srgbClr val="404040"/>
                </a:solidFill>
                <a:latin typeface="Century Gothic"/>
                <a:cs typeface="Century Gothic"/>
              </a:rPr>
              <a:t>καταβολή </a:t>
            </a:r>
            <a:r>
              <a:rPr sz="2000" b="1" spc="-5" dirty="0">
                <a:solidFill>
                  <a:srgbClr val="404040"/>
                </a:solidFill>
                <a:latin typeface="Century Gothic"/>
                <a:cs typeface="Century Gothic"/>
              </a:rPr>
              <a:t>αποζημίωσης κτλ.) </a:t>
            </a:r>
            <a:r>
              <a:rPr sz="2000" b="1" dirty="0">
                <a:solidFill>
                  <a:srgbClr val="404040"/>
                </a:solidFill>
                <a:latin typeface="Century Gothic"/>
                <a:cs typeface="Century Gothic"/>
              </a:rPr>
              <a:t>θα πρέπει </a:t>
            </a:r>
            <a:r>
              <a:rPr sz="2000" b="1" spc="5" dirty="0">
                <a:solidFill>
                  <a:srgbClr val="404040"/>
                </a:solidFill>
                <a:latin typeface="Century Gothic"/>
                <a:cs typeface="Century Gothic"/>
              </a:rPr>
              <a:t>να  </a:t>
            </a:r>
            <a:r>
              <a:rPr sz="2000" b="1" dirty="0">
                <a:solidFill>
                  <a:srgbClr val="404040"/>
                </a:solidFill>
                <a:latin typeface="Century Gothic"/>
                <a:cs typeface="Century Gothic"/>
              </a:rPr>
              <a:t>φυλάσσονται στο </a:t>
            </a:r>
            <a:r>
              <a:rPr sz="2000" b="1" spc="-5" dirty="0">
                <a:solidFill>
                  <a:srgbClr val="404040"/>
                </a:solidFill>
                <a:latin typeface="Century Gothic"/>
                <a:cs typeface="Century Gothic"/>
              </a:rPr>
              <a:t>αρχείο </a:t>
            </a:r>
            <a:r>
              <a:rPr sz="2000" b="1" dirty="0">
                <a:solidFill>
                  <a:srgbClr val="404040"/>
                </a:solidFill>
                <a:latin typeface="Century Gothic"/>
                <a:cs typeface="Century Gothic"/>
              </a:rPr>
              <a:t>του </a:t>
            </a:r>
            <a:r>
              <a:rPr sz="2000" b="1" spc="-5" dirty="0">
                <a:solidFill>
                  <a:srgbClr val="404040"/>
                </a:solidFill>
                <a:latin typeface="Century Gothic"/>
                <a:cs typeface="Century Gothic"/>
              </a:rPr>
              <a:t>ιδρύματος </a:t>
            </a:r>
            <a:r>
              <a:rPr sz="2000" b="1" dirty="0">
                <a:solidFill>
                  <a:srgbClr val="404040"/>
                </a:solidFill>
                <a:latin typeface="Century Gothic"/>
                <a:cs typeface="Century Gothic"/>
              </a:rPr>
              <a:t>σε </a:t>
            </a:r>
            <a:r>
              <a:rPr sz="2000" b="1" spc="-5" dirty="0">
                <a:solidFill>
                  <a:srgbClr val="404040"/>
                </a:solidFill>
                <a:latin typeface="Century Gothic"/>
                <a:cs typeface="Century Gothic"/>
              </a:rPr>
              <a:t>περίπτωση  </a:t>
            </a:r>
            <a:r>
              <a:rPr sz="2000" b="1" dirty="0">
                <a:solidFill>
                  <a:srgbClr val="404040"/>
                </a:solidFill>
                <a:latin typeface="Century Gothic"/>
                <a:cs typeface="Century Gothic"/>
              </a:rPr>
              <a:t>ελέγχου</a:t>
            </a:r>
            <a:endParaRPr sz="2000" dirty="0">
              <a:latin typeface="Century Gothic"/>
              <a:cs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676783"/>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(1/3)</a:t>
            </a:r>
          </a:p>
        </p:txBody>
      </p:sp>
      <p:sp>
        <p:nvSpPr>
          <p:cNvPr id="3" name="object 3"/>
          <p:cNvSpPr txBox="1"/>
          <p:nvPr/>
        </p:nvSpPr>
        <p:spPr>
          <a:xfrm>
            <a:off x="361594" y="1549399"/>
            <a:ext cx="8362315" cy="4320542"/>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900" spc="-5" dirty="0">
                <a:solidFill>
                  <a:srgbClr val="404040"/>
                </a:solidFill>
                <a:latin typeface="Century Gothic"/>
                <a:cs typeface="Century Gothic"/>
              </a:rPr>
              <a:t>Χρήση </a:t>
            </a:r>
            <a:r>
              <a:rPr sz="1900" spc="-10" dirty="0">
                <a:solidFill>
                  <a:srgbClr val="404040"/>
                </a:solidFill>
                <a:latin typeface="Century Gothic"/>
                <a:cs typeface="Century Gothic"/>
              </a:rPr>
              <a:t>της πλατφόρμας:</a:t>
            </a:r>
            <a:r>
              <a:rPr sz="1900" spc="105" dirty="0">
                <a:solidFill>
                  <a:srgbClr val="0000FF"/>
                </a:solidFill>
                <a:latin typeface="Century Gothic"/>
                <a:cs typeface="Century Gothic"/>
              </a:rPr>
              <a:t> </a:t>
            </a:r>
            <a:r>
              <a:rPr sz="1900" u="heavy" spc="-5" dirty="0">
                <a:solidFill>
                  <a:srgbClr val="0000FF"/>
                </a:solidFill>
                <a:uFill>
                  <a:solidFill>
                    <a:srgbClr val="0000FF"/>
                  </a:solidFill>
                </a:uFill>
                <a:latin typeface="Century Gothic"/>
                <a:cs typeface="Century Gothic"/>
                <a:hlinkClick r:id="rId2"/>
              </a:rPr>
              <a:t>https://covid.uni-foundation.eu/</a:t>
            </a:r>
            <a:endParaRPr sz="1900" dirty="0">
              <a:latin typeface="Century Gothic"/>
              <a:cs typeface="Century Gothic"/>
            </a:endParaRPr>
          </a:p>
          <a:p>
            <a:pPr marL="355600" marR="6350" indent="-342900" algn="just">
              <a:lnSpc>
                <a:spcPct val="90200"/>
              </a:lnSpc>
              <a:spcBef>
                <a:spcPts val="1639"/>
              </a:spcBef>
              <a:buFont typeface="Arial"/>
              <a:buChar char="•"/>
              <a:tabLst>
                <a:tab pos="355600" algn="l"/>
              </a:tabLst>
            </a:pPr>
            <a:r>
              <a:rPr sz="1900" spc="-10" dirty="0">
                <a:solidFill>
                  <a:srgbClr val="404040"/>
                </a:solidFill>
                <a:latin typeface="Century Gothic"/>
                <a:cs typeface="Century Gothic"/>
              </a:rPr>
              <a:t>Οι </a:t>
            </a:r>
            <a:r>
              <a:rPr sz="1900" spc="-5" dirty="0">
                <a:solidFill>
                  <a:srgbClr val="404040"/>
                </a:solidFill>
                <a:latin typeface="Century Gothic"/>
                <a:cs typeface="Century Gothic"/>
              </a:rPr>
              <a:t>δικαιούχοι οργανισμοί, όταν </a:t>
            </a:r>
            <a:r>
              <a:rPr sz="1900" spc="-10" dirty="0">
                <a:solidFill>
                  <a:srgbClr val="404040"/>
                </a:solidFill>
                <a:latin typeface="Century Gothic"/>
                <a:cs typeface="Century Gothic"/>
              </a:rPr>
              <a:t>αντιμετωπίζουν δυσκολίες </a:t>
            </a:r>
            <a:r>
              <a:rPr sz="1900" spc="-5" dirty="0">
                <a:solidFill>
                  <a:srgbClr val="404040"/>
                </a:solidFill>
                <a:latin typeface="Century Gothic"/>
                <a:cs typeface="Century Gothic"/>
              </a:rPr>
              <a:t>για φυσική  κινητικότητα, ενθαρρύνονται,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ξεκινούν τις </a:t>
            </a:r>
            <a:r>
              <a:rPr sz="1900" spc="-5" dirty="0" smtClean="0">
                <a:solidFill>
                  <a:srgbClr val="404040"/>
                </a:solidFill>
                <a:latin typeface="Century Gothic"/>
                <a:cs typeface="Century Gothic"/>
              </a:rPr>
              <a:t>κινητικότητ</a:t>
            </a:r>
            <a:r>
              <a:rPr lang="el-GR" sz="1900" spc="-5" dirty="0">
                <a:solidFill>
                  <a:srgbClr val="404040"/>
                </a:solidFill>
                <a:latin typeface="Century Gothic"/>
                <a:cs typeface="Century Gothic"/>
              </a:rPr>
              <a:t>έ</a:t>
            </a:r>
            <a:r>
              <a:rPr sz="1900" spc="-5" dirty="0" smtClean="0">
                <a:solidFill>
                  <a:srgbClr val="404040"/>
                </a:solidFill>
                <a:latin typeface="Century Gothic"/>
                <a:cs typeface="Century Gothic"/>
              </a:rPr>
              <a:t>ς </a:t>
            </a:r>
            <a:r>
              <a:rPr sz="1900" spc="-5" dirty="0">
                <a:solidFill>
                  <a:srgbClr val="404040"/>
                </a:solidFill>
                <a:latin typeface="Century Gothic"/>
                <a:cs typeface="Century Gothic"/>
              </a:rPr>
              <a:t>τους </a:t>
            </a:r>
            <a:r>
              <a:rPr sz="1900" spc="-10" dirty="0">
                <a:solidFill>
                  <a:srgbClr val="404040"/>
                </a:solidFill>
                <a:latin typeface="Century Gothic"/>
                <a:cs typeface="Century Gothic"/>
              </a:rPr>
              <a:t>με  </a:t>
            </a:r>
            <a:r>
              <a:rPr sz="1900" spc="-5" dirty="0" err="1">
                <a:solidFill>
                  <a:srgbClr val="404040"/>
                </a:solidFill>
                <a:latin typeface="Century Gothic"/>
                <a:cs typeface="Century Gothic"/>
              </a:rPr>
              <a:t>εικονική</a:t>
            </a:r>
            <a:r>
              <a:rPr sz="1900" spc="-5" dirty="0">
                <a:solidFill>
                  <a:srgbClr val="404040"/>
                </a:solidFill>
                <a:latin typeface="Century Gothic"/>
                <a:cs typeface="Century Gothic"/>
              </a:rPr>
              <a:t> </a:t>
            </a:r>
            <a:r>
              <a:rPr lang="el-GR" sz="1900" spc="-5" dirty="0" smtClean="0">
                <a:solidFill>
                  <a:srgbClr val="404040"/>
                </a:solidFill>
                <a:latin typeface="Century Gothic"/>
                <a:cs typeface="Century Gothic"/>
              </a:rPr>
              <a:t>παρουσία </a:t>
            </a:r>
            <a:r>
              <a:rPr sz="1900" spc="-5" dirty="0" smtClean="0">
                <a:solidFill>
                  <a:srgbClr val="404040"/>
                </a:solidFill>
                <a:latin typeface="Century Gothic"/>
                <a:cs typeface="Century Gothic"/>
              </a:rPr>
              <a:t>και </a:t>
            </a:r>
            <a:r>
              <a:rPr sz="1900" dirty="0">
                <a:solidFill>
                  <a:srgbClr val="404040"/>
                </a:solidFill>
                <a:latin typeface="Century Gothic"/>
                <a:cs typeface="Century Gothic"/>
              </a:rPr>
              <a:t>να </a:t>
            </a:r>
            <a:r>
              <a:rPr sz="1900" spc="-10" dirty="0">
                <a:solidFill>
                  <a:srgbClr val="404040"/>
                </a:solidFill>
                <a:latin typeface="Century Gothic"/>
                <a:cs typeface="Century Gothic"/>
              </a:rPr>
              <a:t>τις </a:t>
            </a:r>
            <a:r>
              <a:rPr sz="1900" spc="-5" dirty="0">
                <a:solidFill>
                  <a:srgbClr val="404040"/>
                </a:solidFill>
                <a:latin typeface="Century Gothic"/>
                <a:cs typeface="Century Gothic"/>
              </a:rPr>
              <a:t>ολοκληρώνουν με </a:t>
            </a:r>
            <a:r>
              <a:rPr sz="1900" spc="-10" dirty="0" err="1">
                <a:solidFill>
                  <a:srgbClr val="404040"/>
                </a:solidFill>
                <a:latin typeface="Century Gothic"/>
                <a:cs typeface="Century Gothic"/>
              </a:rPr>
              <a:t>φυσική</a:t>
            </a:r>
            <a:r>
              <a:rPr sz="1900" spc="-10" dirty="0">
                <a:solidFill>
                  <a:srgbClr val="404040"/>
                </a:solidFill>
                <a:latin typeface="Century Gothic"/>
                <a:cs typeface="Century Gothic"/>
              </a:rPr>
              <a:t> </a:t>
            </a:r>
            <a:r>
              <a:rPr lang="el-GR" sz="1900" spc="-5" dirty="0" smtClean="0">
                <a:solidFill>
                  <a:srgbClr val="404040"/>
                </a:solidFill>
                <a:latin typeface="Century Gothic"/>
                <a:cs typeface="Century Gothic"/>
              </a:rPr>
              <a:t>παρουσία </a:t>
            </a:r>
            <a:r>
              <a:rPr sz="1900" b="1" spc="-10" dirty="0" smtClean="0">
                <a:solidFill>
                  <a:srgbClr val="404040"/>
                </a:solidFill>
                <a:latin typeface="Century Gothic"/>
                <a:cs typeface="Century Gothic"/>
              </a:rPr>
              <a:t>λαμβ</a:t>
            </a:r>
            <a:r>
              <a:rPr sz="1900" b="1" spc="-10" dirty="0" err="1" smtClean="0">
                <a:solidFill>
                  <a:srgbClr val="404040"/>
                </a:solidFill>
                <a:latin typeface="Century Gothic"/>
                <a:cs typeface="Century Gothic"/>
              </a:rPr>
              <a:t>άνοντ</a:t>
            </a:r>
            <a:r>
              <a:rPr sz="1900" b="1" spc="-10" dirty="0" smtClean="0">
                <a:solidFill>
                  <a:srgbClr val="404040"/>
                </a:solidFill>
                <a:latin typeface="Century Gothic"/>
                <a:cs typeface="Century Gothic"/>
              </a:rPr>
              <a:t>ας </a:t>
            </a:r>
            <a:r>
              <a:rPr sz="1900" b="1" spc="-10" dirty="0">
                <a:solidFill>
                  <a:srgbClr val="404040"/>
                </a:solidFill>
                <a:latin typeface="Century Gothic"/>
                <a:cs typeface="Century Gothic"/>
              </a:rPr>
              <a:t>υπόψη </a:t>
            </a:r>
            <a:r>
              <a:rPr sz="1900" b="1" spc="-5" dirty="0">
                <a:solidFill>
                  <a:srgbClr val="404040"/>
                </a:solidFill>
                <a:latin typeface="Century Gothic"/>
                <a:cs typeface="Century Gothic"/>
              </a:rPr>
              <a:t>την ελάχιστη διάρκεια φυσικής</a:t>
            </a:r>
            <a:r>
              <a:rPr sz="1900" b="1" spc="120" dirty="0">
                <a:solidFill>
                  <a:srgbClr val="404040"/>
                </a:solidFill>
                <a:latin typeface="Century Gothic"/>
                <a:cs typeface="Century Gothic"/>
              </a:rPr>
              <a:t> </a:t>
            </a:r>
            <a:r>
              <a:rPr sz="1900" b="1" spc="-10" dirty="0">
                <a:solidFill>
                  <a:srgbClr val="404040"/>
                </a:solidFill>
                <a:latin typeface="Century Gothic"/>
                <a:cs typeface="Century Gothic"/>
              </a:rPr>
              <a:t>κινητικότητας</a:t>
            </a:r>
            <a:endParaRPr sz="1900" dirty="0">
              <a:latin typeface="Century Gothic"/>
              <a:cs typeface="Century Gothic"/>
            </a:endParaRPr>
          </a:p>
          <a:p>
            <a:pPr marL="355600" marR="6350" indent="-342900" algn="just">
              <a:lnSpc>
                <a:spcPts val="2050"/>
              </a:lnSpc>
              <a:spcBef>
                <a:spcPts val="1670"/>
              </a:spcBef>
              <a:buFont typeface="Arial"/>
              <a:buChar char="•"/>
              <a:tabLst>
                <a:tab pos="355600" algn="l"/>
              </a:tabLst>
            </a:pP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υπάρχει η δυνατότητα </a:t>
            </a:r>
            <a:r>
              <a:rPr sz="1900" spc="-10" dirty="0">
                <a:solidFill>
                  <a:srgbClr val="404040"/>
                </a:solidFill>
                <a:latin typeface="Century Gothic"/>
                <a:cs typeface="Century Gothic"/>
              </a:rPr>
              <a:t>για </a:t>
            </a:r>
            <a:r>
              <a:rPr sz="1900" spc="-5" dirty="0">
                <a:solidFill>
                  <a:srgbClr val="404040"/>
                </a:solidFill>
                <a:latin typeface="Century Gothic"/>
                <a:cs typeface="Century Gothic"/>
              </a:rPr>
              <a:t>μικτή/εικονική κινητικότητα 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υπογραφεί </a:t>
            </a:r>
            <a:r>
              <a:rPr sz="1900" spc="-5" dirty="0">
                <a:solidFill>
                  <a:srgbClr val="404040"/>
                </a:solidFill>
                <a:latin typeface="Century Gothic"/>
                <a:cs typeface="Century Gothic"/>
              </a:rPr>
              <a:t>και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σταλεί σε 2 </a:t>
            </a:r>
            <a:r>
              <a:rPr sz="1900" spc="-10" dirty="0">
                <a:solidFill>
                  <a:srgbClr val="404040"/>
                </a:solidFill>
                <a:latin typeface="Century Gothic"/>
                <a:cs typeface="Century Gothic"/>
              </a:rPr>
              <a:t>αντίτυπα το </a:t>
            </a:r>
            <a:r>
              <a:rPr sz="1900" b="1" spc="-5" dirty="0">
                <a:solidFill>
                  <a:srgbClr val="404040"/>
                </a:solidFill>
                <a:latin typeface="Century Gothic"/>
                <a:cs typeface="Century Gothic"/>
              </a:rPr>
              <a:t>έντυπο</a:t>
            </a:r>
            <a:r>
              <a:rPr sz="1900" b="1" spc="65" dirty="0">
                <a:solidFill>
                  <a:srgbClr val="404040"/>
                </a:solidFill>
                <a:latin typeface="Century Gothic"/>
                <a:cs typeface="Century Gothic"/>
              </a:rPr>
              <a:t> </a:t>
            </a:r>
            <a:r>
              <a:rPr sz="1900" b="1" spc="-10" dirty="0">
                <a:solidFill>
                  <a:srgbClr val="404040"/>
                </a:solidFill>
                <a:latin typeface="Century Gothic"/>
                <a:cs typeface="Century Gothic"/>
              </a:rPr>
              <a:t>Addendum</a:t>
            </a:r>
            <a:endParaRPr sz="1900" dirty="0">
              <a:latin typeface="Century Gothic"/>
              <a:cs typeface="Century Gothic"/>
            </a:endParaRPr>
          </a:p>
          <a:p>
            <a:pPr marL="355600" marR="5080" indent="-342900" algn="just">
              <a:lnSpc>
                <a:spcPct val="90000"/>
              </a:lnSpc>
              <a:spcBef>
                <a:spcPts val="1614"/>
              </a:spcBef>
              <a:buFont typeface="Arial"/>
              <a:buChar char="•"/>
              <a:tabLst>
                <a:tab pos="355600" algn="l"/>
              </a:tabLst>
            </a:pPr>
            <a:r>
              <a:rPr sz="1900" spc="-5" dirty="0">
                <a:solidFill>
                  <a:srgbClr val="404040"/>
                </a:solidFill>
                <a:latin typeface="Century Gothic"/>
                <a:cs typeface="Century Gothic"/>
              </a:rPr>
              <a:t>Οι συμμετέχοντες δικαιούνται </a:t>
            </a:r>
            <a:r>
              <a:rPr sz="1900" b="1" spc="-5" dirty="0">
                <a:solidFill>
                  <a:srgbClr val="404040"/>
                </a:solidFill>
                <a:latin typeface="Century Gothic"/>
                <a:cs typeface="Century Gothic"/>
              </a:rPr>
              <a:t>επίδομα διαβίωσης αποκλειστικά </a:t>
            </a:r>
            <a:r>
              <a:rPr sz="1900" b="1" spc="-10" dirty="0">
                <a:solidFill>
                  <a:srgbClr val="404040"/>
                </a:solidFill>
                <a:latin typeface="Century Gothic"/>
                <a:cs typeface="Century Gothic"/>
              </a:rPr>
              <a:t>για  </a:t>
            </a:r>
            <a:r>
              <a:rPr sz="1900" b="1" spc="-5" dirty="0">
                <a:solidFill>
                  <a:srgbClr val="404040"/>
                </a:solidFill>
                <a:latin typeface="Century Gothic"/>
                <a:cs typeface="Century Gothic"/>
              </a:rPr>
              <a:t>την περίοδο που </a:t>
            </a:r>
            <a:r>
              <a:rPr sz="1900" b="1" dirty="0">
                <a:solidFill>
                  <a:srgbClr val="404040"/>
                </a:solidFill>
                <a:latin typeface="Century Gothic"/>
                <a:cs typeface="Century Gothic"/>
              </a:rPr>
              <a:t>θα μεταβούν </a:t>
            </a:r>
            <a:r>
              <a:rPr sz="1900" b="1" spc="-5" dirty="0">
                <a:solidFill>
                  <a:srgbClr val="404040"/>
                </a:solidFill>
                <a:latin typeface="Century Gothic"/>
                <a:cs typeface="Century Gothic"/>
              </a:rPr>
              <a:t>στο εξωτερικό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φυσικής  κινητικότητας). Για την </a:t>
            </a:r>
            <a:r>
              <a:rPr sz="1900" spc="-10" dirty="0">
                <a:solidFill>
                  <a:srgbClr val="404040"/>
                </a:solidFill>
                <a:latin typeface="Century Gothic"/>
                <a:cs typeface="Century Gothic"/>
              </a:rPr>
              <a:t>περίοδο </a:t>
            </a:r>
            <a:r>
              <a:rPr sz="1900" spc="-5" dirty="0">
                <a:solidFill>
                  <a:srgbClr val="404040"/>
                </a:solidFill>
                <a:latin typeface="Century Gothic"/>
                <a:cs typeface="Century Gothic"/>
              </a:rPr>
              <a:t>εικονικής κινητικότητας, δε </a:t>
            </a:r>
            <a:r>
              <a:rPr sz="1900" spc="-10" dirty="0">
                <a:solidFill>
                  <a:srgbClr val="404040"/>
                </a:solidFill>
                <a:latin typeface="Century Gothic"/>
                <a:cs typeface="Century Gothic"/>
              </a:rPr>
              <a:t>δικαιούνται  </a:t>
            </a:r>
            <a:r>
              <a:rPr sz="1900" spc="-5" dirty="0">
                <a:solidFill>
                  <a:srgbClr val="404040"/>
                </a:solidFill>
                <a:latin typeface="Century Gothic"/>
                <a:cs typeface="Century Gothic"/>
              </a:rPr>
              <a:t>επίδομα</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διαβίωσης</a:t>
            </a:r>
            <a:endParaRPr sz="1900" dirty="0">
              <a:latin typeface="Century Gothic"/>
              <a:cs typeface="Century Gothic"/>
            </a:endParaRPr>
          </a:p>
          <a:p>
            <a:pPr marL="355600" indent="-342900">
              <a:lnSpc>
                <a:spcPts val="2165"/>
              </a:lnSpc>
              <a:spcBef>
                <a:spcPts val="1415"/>
              </a:spcBef>
              <a:buFont typeface="Arial"/>
              <a:buChar char="•"/>
              <a:tabLst>
                <a:tab pos="354965" algn="l"/>
                <a:tab pos="355600" algn="l"/>
                <a:tab pos="719455" algn="l"/>
                <a:tab pos="2294255" algn="l"/>
                <a:tab pos="3845560" algn="l"/>
                <a:tab pos="5173345" algn="l"/>
                <a:tab pos="6729730" algn="l"/>
                <a:tab pos="7562215" algn="l"/>
                <a:tab pos="8065134" algn="l"/>
              </a:tabLst>
            </a:pPr>
            <a:r>
              <a:rPr sz="1900" spc="-5" dirty="0">
                <a:solidFill>
                  <a:srgbClr val="404040"/>
                </a:solidFill>
                <a:latin typeface="Century Gothic"/>
                <a:cs typeface="Century Gothic"/>
              </a:rPr>
              <a:t>O	ορ</a:t>
            </a:r>
            <a:r>
              <a:rPr sz="1900" dirty="0">
                <a:solidFill>
                  <a:srgbClr val="404040"/>
                </a:solidFill>
                <a:latin typeface="Century Gothic"/>
                <a:cs typeface="Century Gothic"/>
              </a:rPr>
              <a:t>γ</a:t>
            </a:r>
            <a:r>
              <a:rPr sz="1900" spc="-10" dirty="0">
                <a:solidFill>
                  <a:srgbClr val="404040"/>
                </a:solidFill>
                <a:latin typeface="Century Gothic"/>
                <a:cs typeface="Century Gothic"/>
              </a:rPr>
              <a:t>α</a:t>
            </a:r>
            <a:r>
              <a:rPr sz="1900" spc="10" dirty="0">
                <a:solidFill>
                  <a:srgbClr val="404040"/>
                </a:solidFill>
                <a:latin typeface="Century Gothic"/>
                <a:cs typeface="Century Gothic"/>
              </a:rPr>
              <a:t>ν</a:t>
            </a:r>
            <a:r>
              <a:rPr sz="1900" spc="-15" dirty="0">
                <a:solidFill>
                  <a:srgbClr val="404040"/>
                </a:solidFill>
                <a:latin typeface="Century Gothic"/>
                <a:cs typeface="Century Gothic"/>
              </a:rPr>
              <a:t>ι</a:t>
            </a:r>
            <a:r>
              <a:rPr sz="1900" spc="-5" dirty="0">
                <a:solidFill>
                  <a:srgbClr val="404040"/>
                </a:solidFill>
                <a:latin typeface="Century Gothic"/>
                <a:cs typeface="Century Gothic"/>
              </a:rPr>
              <a:t>σμ</a:t>
            </a:r>
            <a:r>
              <a:rPr sz="1900" dirty="0">
                <a:solidFill>
                  <a:srgbClr val="404040"/>
                </a:solidFill>
                <a:latin typeface="Century Gothic"/>
                <a:cs typeface="Century Gothic"/>
              </a:rPr>
              <a:t>ό</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0" dirty="0">
                <a:solidFill>
                  <a:srgbClr val="404040"/>
                </a:solidFill>
                <a:latin typeface="Century Gothic"/>
                <a:cs typeface="Century Gothic"/>
              </a:rPr>
              <a:t>α</a:t>
            </a:r>
            <a:r>
              <a:rPr sz="1900" spc="5" dirty="0">
                <a:solidFill>
                  <a:srgbClr val="404040"/>
                </a:solidFill>
                <a:latin typeface="Century Gothic"/>
                <a:cs typeface="Century Gothic"/>
              </a:rPr>
              <a:t>π</a:t>
            </a:r>
            <a:r>
              <a:rPr sz="1900" spc="-5" dirty="0">
                <a:solidFill>
                  <a:srgbClr val="404040"/>
                </a:solidFill>
                <a:latin typeface="Century Gothic"/>
                <a:cs typeface="Century Gothic"/>
              </a:rPr>
              <a:t>οστο</a:t>
            </a:r>
            <a:r>
              <a:rPr sz="1900" dirty="0">
                <a:solidFill>
                  <a:srgbClr val="404040"/>
                </a:solidFill>
                <a:latin typeface="Century Gothic"/>
                <a:cs typeface="Century Gothic"/>
              </a:rPr>
              <a:t>λή</a:t>
            </a:r>
            <a:r>
              <a:rPr sz="1900" spc="-10" dirty="0">
                <a:solidFill>
                  <a:srgbClr val="404040"/>
                </a:solidFill>
                <a:latin typeface="Century Gothic"/>
                <a:cs typeface="Century Gothic"/>
              </a:rPr>
              <a:t>ς</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b="1" spc="-5" dirty="0">
                <a:solidFill>
                  <a:srgbClr val="404040"/>
                </a:solidFill>
                <a:latin typeface="Century Gothic"/>
                <a:cs typeface="Century Gothic"/>
              </a:rPr>
              <a:t>δι</a:t>
            </a:r>
            <a:r>
              <a:rPr sz="1900" b="1" dirty="0">
                <a:solidFill>
                  <a:srgbClr val="404040"/>
                </a:solidFill>
                <a:latin typeface="Century Gothic"/>
                <a:cs typeface="Century Gothic"/>
              </a:rPr>
              <a:t>κ</a:t>
            </a:r>
            <a:r>
              <a:rPr sz="1900" b="1" spc="-10" dirty="0">
                <a:solidFill>
                  <a:srgbClr val="404040"/>
                </a:solidFill>
                <a:latin typeface="Century Gothic"/>
                <a:cs typeface="Century Gothic"/>
              </a:rPr>
              <a:t>αιού</a:t>
            </a:r>
            <a:r>
              <a:rPr sz="1900" b="1" spc="-15" dirty="0">
                <a:solidFill>
                  <a:srgbClr val="404040"/>
                </a:solidFill>
                <a:latin typeface="Century Gothic"/>
                <a:cs typeface="Century Gothic"/>
              </a:rPr>
              <a:t>τ</a:t>
            </a:r>
            <a:r>
              <a:rPr sz="1900" b="1" spc="-10" dirty="0">
                <a:solidFill>
                  <a:srgbClr val="404040"/>
                </a:solidFill>
                <a:latin typeface="Century Gothic"/>
                <a:cs typeface="Century Gothic"/>
              </a:rPr>
              <a:t>α</a:t>
            </a:r>
            <a:r>
              <a:rPr sz="1900" b="1" spc="-5" dirty="0">
                <a:solidFill>
                  <a:srgbClr val="404040"/>
                </a:solidFill>
                <a:latin typeface="Century Gothic"/>
                <a:cs typeface="Century Gothic"/>
              </a:rPr>
              <a:t>ι</a:t>
            </a:r>
            <a:r>
              <a:rPr sz="1900" b="1" dirty="0">
                <a:solidFill>
                  <a:srgbClr val="404040"/>
                </a:solidFill>
                <a:latin typeface="Century Gothic"/>
                <a:cs typeface="Century Gothic"/>
              </a:rPr>
              <a:t>	</a:t>
            </a:r>
            <a:r>
              <a:rPr sz="1900" b="1" spc="-10" dirty="0">
                <a:solidFill>
                  <a:srgbClr val="404040"/>
                </a:solidFill>
                <a:latin typeface="Century Gothic"/>
                <a:cs typeface="Century Gothic"/>
              </a:rPr>
              <a:t>ορ</a:t>
            </a:r>
            <a:r>
              <a:rPr sz="1900" b="1" spc="-15" dirty="0">
                <a:solidFill>
                  <a:srgbClr val="404040"/>
                </a:solidFill>
                <a:latin typeface="Century Gothic"/>
                <a:cs typeface="Century Gothic"/>
              </a:rPr>
              <a:t>γ</a:t>
            </a:r>
            <a:r>
              <a:rPr sz="1900" b="1" dirty="0">
                <a:solidFill>
                  <a:srgbClr val="404040"/>
                </a:solidFill>
                <a:latin typeface="Century Gothic"/>
                <a:cs typeface="Century Gothic"/>
              </a:rPr>
              <a:t>α</a:t>
            </a:r>
            <a:r>
              <a:rPr sz="1900" b="1" spc="-15" dirty="0">
                <a:solidFill>
                  <a:srgbClr val="404040"/>
                </a:solidFill>
                <a:latin typeface="Century Gothic"/>
                <a:cs typeface="Century Gothic"/>
              </a:rPr>
              <a:t>ν</a:t>
            </a:r>
            <a:r>
              <a:rPr sz="1900" b="1" spc="-10" dirty="0">
                <a:solidFill>
                  <a:srgbClr val="404040"/>
                </a:solidFill>
                <a:latin typeface="Century Gothic"/>
                <a:cs typeface="Century Gothic"/>
              </a:rPr>
              <a:t>ωτικ</a:t>
            </a:r>
            <a:r>
              <a:rPr sz="1900" b="1" spc="-5" dirty="0">
                <a:solidFill>
                  <a:srgbClr val="404040"/>
                </a:solidFill>
                <a:latin typeface="Century Gothic"/>
                <a:cs typeface="Century Gothic"/>
              </a:rPr>
              <a:t>ά</a:t>
            </a:r>
            <a:r>
              <a:rPr sz="1900" b="1" dirty="0">
                <a:solidFill>
                  <a:srgbClr val="404040"/>
                </a:solidFill>
                <a:latin typeface="Century Gothic"/>
                <a:cs typeface="Century Gothic"/>
              </a:rPr>
              <a:t>	</a:t>
            </a:r>
            <a:r>
              <a:rPr sz="1900" b="1" spc="-5" dirty="0">
                <a:solidFill>
                  <a:srgbClr val="404040"/>
                </a:solidFill>
                <a:latin typeface="Century Gothic"/>
                <a:cs typeface="Century Gothic"/>
              </a:rPr>
              <a:t>έξ</a:t>
            </a:r>
            <a:r>
              <a:rPr sz="1900" b="1" spc="-15" dirty="0">
                <a:solidFill>
                  <a:srgbClr val="404040"/>
                </a:solidFill>
                <a:latin typeface="Century Gothic"/>
                <a:cs typeface="Century Gothic"/>
              </a:rPr>
              <a:t>ο</a:t>
            </a:r>
            <a:r>
              <a:rPr sz="1900" b="1" spc="-5" dirty="0">
                <a:solidFill>
                  <a:srgbClr val="404040"/>
                </a:solidFill>
                <a:latin typeface="Century Gothic"/>
                <a:cs typeface="Century Gothic"/>
              </a:rPr>
              <a:t>δα</a:t>
            </a:r>
            <a:r>
              <a:rPr sz="1900" b="1" dirty="0">
                <a:solidFill>
                  <a:srgbClr val="404040"/>
                </a:solidFill>
                <a:latin typeface="Century Gothic"/>
                <a:cs typeface="Century Gothic"/>
              </a:rPr>
              <a:t>	</a:t>
            </a:r>
            <a:r>
              <a:rPr sz="1900" dirty="0">
                <a:solidFill>
                  <a:srgbClr val="404040"/>
                </a:solidFill>
                <a:latin typeface="Century Gothic"/>
                <a:cs typeface="Century Gothic"/>
              </a:rPr>
              <a:t>γι</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5" dirty="0">
                <a:solidFill>
                  <a:srgbClr val="404040"/>
                </a:solidFill>
                <a:latin typeface="Century Gothic"/>
                <a:cs typeface="Century Gothic"/>
              </a:rPr>
              <a:t>τι</a:t>
            </a:r>
            <a:r>
              <a:rPr sz="1900" spc="-5" dirty="0">
                <a:solidFill>
                  <a:srgbClr val="404040"/>
                </a:solidFill>
                <a:latin typeface="Century Gothic"/>
                <a:cs typeface="Century Gothic"/>
              </a:rPr>
              <a:t>ς</a:t>
            </a:r>
            <a:endParaRPr sz="1900" dirty="0">
              <a:latin typeface="Century Gothic"/>
              <a:cs typeface="Century Gothic"/>
            </a:endParaRPr>
          </a:p>
          <a:p>
            <a:pPr marL="355600">
              <a:lnSpc>
                <a:spcPts val="2165"/>
              </a:lnSpc>
            </a:pPr>
            <a:r>
              <a:rPr sz="1900" spc="-10" dirty="0">
                <a:solidFill>
                  <a:srgbClr val="404040"/>
                </a:solidFill>
                <a:latin typeface="Century Gothic"/>
                <a:cs typeface="Century Gothic"/>
              </a:rPr>
              <a:t>εικονικές/μικτές</a:t>
            </a:r>
            <a:r>
              <a:rPr sz="1900" spc="25" dirty="0">
                <a:solidFill>
                  <a:srgbClr val="404040"/>
                </a:solidFill>
                <a:latin typeface="Century Gothic"/>
                <a:cs typeface="Century Gothic"/>
              </a:rPr>
              <a:t> </a:t>
            </a:r>
            <a:r>
              <a:rPr sz="1900" spc="-10" dirty="0">
                <a:solidFill>
                  <a:srgbClr val="404040"/>
                </a:solidFill>
                <a:latin typeface="Century Gothic"/>
                <a:cs typeface="Century Gothic"/>
              </a:rPr>
              <a:t>κινητικότητες</a:t>
            </a:r>
            <a:endParaRPr sz="1900" dirty="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120" y="820928"/>
            <a:ext cx="5353685"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55" dirty="0">
                <a:solidFill>
                  <a:srgbClr val="92D050"/>
                </a:solidFill>
              </a:rPr>
              <a:t> </a:t>
            </a:r>
            <a:r>
              <a:rPr spc="-5" dirty="0">
                <a:solidFill>
                  <a:srgbClr val="92D050"/>
                </a:solidFill>
              </a:rPr>
              <a:t>(2/3)</a:t>
            </a:r>
          </a:p>
        </p:txBody>
      </p:sp>
      <p:sp>
        <p:nvSpPr>
          <p:cNvPr id="3" name="object 3"/>
          <p:cNvSpPr txBox="1"/>
          <p:nvPr/>
        </p:nvSpPr>
        <p:spPr>
          <a:xfrm>
            <a:off x="617321" y="1412493"/>
            <a:ext cx="8074025" cy="2377061"/>
          </a:xfrm>
          <a:prstGeom prst="rect">
            <a:avLst/>
          </a:prstGeom>
        </p:spPr>
        <p:txBody>
          <a:bodyPr vert="horz" wrap="square" lIns="0" tIns="40640" rIns="0" bIns="0" rtlCol="0">
            <a:spAutoFit/>
          </a:bodyPr>
          <a:lstStyle/>
          <a:p>
            <a:pPr marL="355600" marR="5080" indent="-342900" algn="just">
              <a:lnSpc>
                <a:spcPct val="90000"/>
              </a:lnSpc>
              <a:spcBef>
                <a:spcPts val="320"/>
              </a:spcBef>
              <a:buFont typeface="Arial"/>
              <a:buChar char="•"/>
              <a:tabLst>
                <a:tab pos="355600" algn="l"/>
              </a:tabLst>
            </a:pPr>
            <a:r>
              <a:rPr sz="1900" spc="-5" dirty="0">
                <a:solidFill>
                  <a:srgbClr val="404040"/>
                </a:solidFill>
                <a:latin typeface="Century Gothic"/>
                <a:cs typeface="Century Gothic"/>
              </a:rPr>
              <a:t>Η περίοδος κινητικότητας (φυσικής ή εικονικής), εάν </a:t>
            </a:r>
            <a:r>
              <a:rPr sz="1900" spc="-10" dirty="0">
                <a:solidFill>
                  <a:srgbClr val="404040"/>
                </a:solidFill>
                <a:latin typeface="Century Gothic"/>
                <a:cs typeface="Century Gothic"/>
              </a:rPr>
              <a:t>κριθεί  </a:t>
            </a:r>
            <a:r>
              <a:rPr sz="1900" spc="-5" dirty="0">
                <a:solidFill>
                  <a:srgbClr val="404040"/>
                </a:solidFill>
                <a:latin typeface="Century Gothic"/>
                <a:cs typeface="Century Gothic"/>
              </a:rPr>
              <a:t>απαραίτητο, μπορεί </a:t>
            </a:r>
            <a:r>
              <a:rPr sz="1900" spc="5" dirty="0">
                <a:solidFill>
                  <a:srgbClr val="404040"/>
                </a:solidFill>
                <a:latin typeface="Century Gothic"/>
                <a:cs typeface="Century Gothic"/>
              </a:rPr>
              <a:t>να </a:t>
            </a:r>
            <a:r>
              <a:rPr sz="1900" spc="-10" dirty="0">
                <a:solidFill>
                  <a:srgbClr val="404040"/>
                </a:solidFill>
                <a:latin typeface="Century Gothic"/>
                <a:cs typeface="Century Gothic"/>
              </a:rPr>
              <a:t>διακοπεί </a:t>
            </a:r>
            <a:r>
              <a:rPr sz="1900" spc="-5" dirty="0">
                <a:solidFill>
                  <a:srgbClr val="404040"/>
                </a:solidFill>
                <a:latin typeface="Century Gothic"/>
                <a:cs typeface="Century Gothic"/>
              </a:rPr>
              <a:t>και </a:t>
            </a:r>
            <a:r>
              <a:rPr sz="1900" dirty="0">
                <a:solidFill>
                  <a:srgbClr val="404040"/>
                </a:solidFill>
                <a:latin typeface="Century Gothic"/>
                <a:cs typeface="Century Gothic"/>
              </a:rPr>
              <a:t>να </a:t>
            </a:r>
            <a:r>
              <a:rPr sz="1900" spc="-5" dirty="0">
                <a:solidFill>
                  <a:srgbClr val="404040"/>
                </a:solidFill>
                <a:latin typeface="Century Gothic"/>
                <a:cs typeface="Century Gothic"/>
              </a:rPr>
              <a:t>συνεχιστεί </a:t>
            </a:r>
            <a:r>
              <a:rPr sz="1900" spc="-10" dirty="0">
                <a:solidFill>
                  <a:srgbClr val="404040"/>
                </a:solidFill>
                <a:latin typeface="Century Gothic"/>
                <a:cs typeface="Century Gothic"/>
              </a:rPr>
              <a:t>μόλις </a:t>
            </a:r>
            <a:r>
              <a:rPr sz="1900" spc="-5" dirty="0">
                <a:solidFill>
                  <a:srgbClr val="404040"/>
                </a:solidFill>
                <a:latin typeface="Century Gothic"/>
                <a:cs typeface="Century Gothic"/>
              </a:rPr>
              <a:t>αυτό είναι  εφικτό, </a:t>
            </a:r>
            <a:r>
              <a:rPr sz="1900" dirty="0">
                <a:solidFill>
                  <a:srgbClr val="404040"/>
                </a:solidFill>
                <a:latin typeface="Century Gothic"/>
                <a:cs typeface="Century Gothic"/>
              </a:rPr>
              <a:t>αρκεί </a:t>
            </a:r>
            <a:r>
              <a:rPr sz="1900" spc="-5" dirty="0">
                <a:solidFill>
                  <a:srgbClr val="404040"/>
                </a:solidFill>
                <a:latin typeface="Century Gothic"/>
                <a:cs typeface="Century Gothic"/>
              </a:rPr>
              <a:t>η κινητικότητα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ολοκληρωθεί στα </a:t>
            </a:r>
            <a:r>
              <a:rPr sz="1900" spc="-10" dirty="0">
                <a:solidFill>
                  <a:srgbClr val="404040"/>
                </a:solidFill>
                <a:latin typeface="Century Gothic"/>
                <a:cs typeface="Century Gothic"/>
              </a:rPr>
              <a:t>πλαίσια </a:t>
            </a:r>
            <a:r>
              <a:rPr sz="1900" spc="-5" dirty="0">
                <a:solidFill>
                  <a:srgbClr val="404040"/>
                </a:solidFill>
                <a:latin typeface="Century Gothic"/>
                <a:cs typeface="Century Gothic"/>
              </a:rPr>
              <a:t>της  </a:t>
            </a:r>
            <a:r>
              <a:rPr sz="1900" spc="-10" dirty="0">
                <a:solidFill>
                  <a:srgbClr val="404040"/>
                </a:solidFill>
                <a:latin typeface="Century Gothic"/>
                <a:cs typeface="Century Gothic"/>
              </a:rPr>
              <a:t>διάρκειας του</a:t>
            </a:r>
            <a:r>
              <a:rPr sz="1900" spc="50" dirty="0">
                <a:solidFill>
                  <a:srgbClr val="404040"/>
                </a:solidFill>
                <a:latin typeface="Century Gothic"/>
                <a:cs typeface="Century Gothic"/>
              </a:rPr>
              <a:t> </a:t>
            </a:r>
            <a:r>
              <a:rPr sz="1900" spc="-10" dirty="0">
                <a:solidFill>
                  <a:srgbClr val="404040"/>
                </a:solidFill>
                <a:latin typeface="Century Gothic"/>
                <a:cs typeface="Century Gothic"/>
              </a:rPr>
              <a:t>σχεδίου</a:t>
            </a:r>
            <a:endParaRPr sz="1900" dirty="0">
              <a:latin typeface="Century Gothic"/>
              <a:cs typeface="Century Gothic"/>
            </a:endParaRPr>
          </a:p>
          <a:p>
            <a:pPr marL="355600" marR="6350" indent="-342900" algn="just">
              <a:lnSpc>
                <a:spcPct val="90000"/>
              </a:lnSpc>
              <a:spcBef>
                <a:spcPts val="1780"/>
              </a:spcBef>
              <a:buFont typeface="Arial"/>
              <a:buChar char="•"/>
              <a:tabLst>
                <a:tab pos="355600" algn="l"/>
              </a:tabLst>
            </a:pPr>
            <a:r>
              <a:rPr sz="1900" spc="-10" dirty="0">
                <a:solidFill>
                  <a:srgbClr val="404040"/>
                </a:solidFill>
                <a:latin typeface="Century Gothic"/>
                <a:cs typeface="Century Gothic"/>
              </a:rPr>
              <a:t>Μια </a:t>
            </a:r>
            <a:r>
              <a:rPr sz="1900" spc="-5" dirty="0">
                <a:solidFill>
                  <a:srgbClr val="404040"/>
                </a:solidFill>
                <a:latin typeface="Century Gothic"/>
                <a:cs typeface="Century Gothic"/>
              </a:rPr>
              <a:t>εικονική κινητικότητα </a:t>
            </a:r>
            <a:r>
              <a:rPr sz="1900" spc="-10" dirty="0">
                <a:solidFill>
                  <a:srgbClr val="404040"/>
                </a:solidFill>
                <a:latin typeface="Century Gothic"/>
                <a:cs typeface="Century Gothic"/>
              </a:rPr>
              <a:t>θα </a:t>
            </a:r>
            <a:r>
              <a:rPr sz="1900" spc="-5"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συνδέεται 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φυσική  </a:t>
            </a:r>
            <a:r>
              <a:rPr sz="1900" spc="-10" dirty="0">
                <a:solidFill>
                  <a:srgbClr val="404040"/>
                </a:solidFill>
                <a:latin typeface="Century Gothic"/>
                <a:cs typeface="Century Gothic"/>
              </a:rPr>
              <a:t>κινητικότητα του </a:t>
            </a:r>
            <a:r>
              <a:rPr sz="1900" spc="-5" dirty="0">
                <a:solidFill>
                  <a:srgbClr val="404040"/>
                </a:solidFill>
                <a:latin typeface="Century Gothic"/>
                <a:cs typeface="Century Gothic"/>
              </a:rPr>
              <a:t>συμμετέχοντα. Οι εξολοκλήρου εικονικές  </a:t>
            </a:r>
            <a:r>
              <a:rPr sz="1900" spc="-10" dirty="0">
                <a:solidFill>
                  <a:srgbClr val="404040"/>
                </a:solidFill>
                <a:latin typeface="Century Gothic"/>
                <a:cs typeface="Century Gothic"/>
              </a:rPr>
              <a:t>κινητικότητες θα </a:t>
            </a:r>
            <a:r>
              <a:rPr sz="1900" spc="-5" dirty="0">
                <a:solidFill>
                  <a:srgbClr val="404040"/>
                </a:solidFill>
                <a:latin typeface="Century Gothic"/>
                <a:cs typeface="Century Gothic"/>
              </a:rPr>
              <a:t>γίνονται </a:t>
            </a:r>
            <a:r>
              <a:rPr sz="1900" spc="-10" dirty="0">
                <a:solidFill>
                  <a:srgbClr val="404040"/>
                </a:solidFill>
                <a:latin typeface="Century Gothic"/>
                <a:cs typeface="Century Gothic"/>
              </a:rPr>
              <a:t>αποδεκτές </a:t>
            </a:r>
            <a:r>
              <a:rPr sz="1900" spc="-5" dirty="0">
                <a:solidFill>
                  <a:srgbClr val="404040"/>
                </a:solidFill>
                <a:latin typeface="Century Gothic"/>
                <a:cs typeface="Century Gothic"/>
              </a:rPr>
              <a:t>με </a:t>
            </a:r>
            <a:r>
              <a:rPr sz="1900" spc="-10" dirty="0">
                <a:solidFill>
                  <a:srgbClr val="404040"/>
                </a:solidFill>
                <a:latin typeface="Century Gothic"/>
                <a:cs typeface="Century Gothic"/>
              </a:rPr>
              <a:t>τη </a:t>
            </a:r>
            <a:r>
              <a:rPr sz="1900" spc="-5" dirty="0">
                <a:solidFill>
                  <a:srgbClr val="404040"/>
                </a:solidFill>
                <a:latin typeface="Century Gothic"/>
                <a:cs typeface="Century Gothic"/>
              </a:rPr>
              <a:t>σήμανση force</a:t>
            </a:r>
            <a:r>
              <a:rPr sz="1900" spc="240" dirty="0">
                <a:solidFill>
                  <a:srgbClr val="404040"/>
                </a:solidFill>
                <a:latin typeface="Century Gothic"/>
                <a:cs typeface="Century Gothic"/>
              </a:rPr>
              <a:t> </a:t>
            </a:r>
            <a:r>
              <a:rPr sz="1900" spc="-5" dirty="0" smtClean="0">
                <a:solidFill>
                  <a:srgbClr val="404040"/>
                </a:solidFill>
                <a:latin typeface="Century Gothic"/>
                <a:cs typeface="Century Gothic"/>
              </a:rPr>
              <a:t>majeure</a:t>
            </a:r>
            <a:r>
              <a:rPr lang="el-GR" sz="1900" spc="-5" dirty="0" smtClean="0">
                <a:solidFill>
                  <a:srgbClr val="404040"/>
                </a:solidFill>
                <a:latin typeface="Century Gothic"/>
                <a:cs typeface="Century Gothic"/>
              </a:rPr>
              <a:t> </a:t>
            </a:r>
            <a:r>
              <a:rPr lang="el-GR" sz="1900" spc="-5" dirty="0" smtClean="0">
                <a:solidFill>
                  <a:srgbClr val="FF0000"/>
                </a:solidFill>
                <a:latin typeface="Century Gothic"/>
                <a:cs typeface="Century Gothic"/>
              </a:rPr>
              <a:t>και να αιτιολογούνται δεόντως στο </a:t>
            </a:r>
            <a:r>
              <a:rPr lang="en-GB" sz="1900" spc="-5" dirty="0" smtClean="0">
                <a:solidFill>
                  <a:srgbClr val="FF0000"/>
                </a:solidFill>
                <a:latin typeface="Century Gothic"/>
                <a:cs typeface="Century Gothic"/>
              </a:rPr>
              <a:t>Beneficiary Module</a:t>
            </a:r>
            <a:endParaRPr sz="1900" dirty="0">
              <a:latin typeface="Century Gothic"/>
              <a:cs typeface="Century Gothic"/>
            </a:endParaRPr>
          </a:p>
        </p:txBody>
      </p:sp>
      <p:sp>
        <p:nvSpPr>
          <p:cNvPr id="4" name="object 4"/>
          <p:cNvSpPr txBox="1"/>
          <p:nvPr/>
        </p:nvSpPr>
        <p:spPr>
          <a:xfrm>
            <a:off x="617321" y="3688460"/>
            <a:ext cx="2272030" cy="3149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861060" algn="l"/>
              </a:tabLst>
            </a:pPr>
            <a:r>
              <a:rPr sz="1900" spc="-5" dirty="0">
                <a:solidFill>
                  <a:srgbClr val="404040"/>
                </a:solidFill>
                <a:latin typeface="Century Gothic"/>
                <a:cs typeface="Century Gothic"/>
              </a:rPr>
              <a:t>Σε	</a:t>
            </a:r>
            <a:r>
              <a:rPr sz="1900" spc="-10" dirty="0">
                <a:solidFill>
                  <a:srgbClr val="404040"/>
                </a:solidFill>
                <a:latin typeface="Century Gothic"/>
                <a:cs typeface="Century Gothic"/>
              </a:rPr>
              <a:t>περιπτώσεις</a:t>
            </a:r>
            <a:endParaRPr sz="1900">
              <a:latin typeface="Century Gothic"/>
              <a:cs typeface="Century Gothic"/>
            </a:endParaRPr>
          </a:p>
        </p:txBody>
      </p:sp>
      <p:sp>
        <p:nvSpPr>
          <p:cNvPr id="5" name="object 5"/>
          <p:cNvSpPr txBox="1"/>
          <p:nvPr/>
        </p:nvSpPr>
        <p:spPr>
          <a:xfrm>
            <a:off x="960221" y="3948760"/>
            <a:ext cx="6569075" cy="314960"/>
          </a:xfrm>
          <a:prstGeom prst="rect">
            <a:avLst/>
          </a:prstGeom>
        </p:spPr>
        <p:txBody>
          <a:bodyPr vert="horz" wrap="square" lIns="0" tIns="12065" rIns="0" bIns="0" rtlCol="0">
            <a:spAutoFit/>
          </a:bodyPr>
          <a:lstStyle/>
          <a:p>
            <a:pPr marL="12700">
              <a:lnSpc>
                <a:spcPct val="100000"/>
              </a:lnSpc>
              <a:spcBef>
                <a:spcPts val="95"/>
              </a:spcBef>
              <a:tabLst>
                <a:tab pos="1795780" algn="l"/>
                <a:tab pos="2837815" algn="l"/>
                <a:tab pos="3401060" algn="l"/>
                <a:tab pos="4476750" algn="l"/>
                <a:tab pos="4886960" algn="l"/>
                <a:tab pos="5450840" algn="l"/>
              </a:tabLst>
            </a:pPr>
            <a:r>
              <a:rPr sz="1900" spc="-5" dirty="0">
                <a:solidFill>
                  <a:srgbClr val="404040"/>
                </a:solidFill>
                <a:latin typeface="Century Gothic"/>
                <a:cs typeface="Century Gothic"/>
              </a:rPr>
              <a:t>κ</a:t>
            </a:r>
            <a:r>
              <a:rPr sz="1900" spc="-20" dirty="0">
                <a:solidFill>
                  <a:srgbClr val="404040"/>
                </a:solidFill>
                <a:latin typeface="Century Gothic"/>
                <a:cs typeface="Century Gothic"/>
              </a:rPr>
              <a:t>ι</a:t>
            </a:r>
            <a:r>
              <a:rPr sz="1900" spc="5" dirty="0">
                <a:solidFill>
                  <a:srgbClr val="404040"/>
                </a:solidFill>
                <a:latin typeface="Century Gothic"/>
                <a:cs typeface="Century Gothic"/>
              </a:rPr>
              <a:t>ν</a:t>
            </a:r>
            <a:r>
              <a:rPr sz="1900" spc="-15" dirty="0">
                <a:solidFill>
                  <a:srgbClr val="404040"/>
                </a:solidFill>
                <a:latin typeface="Century Gothic"/>
                <a:cs typeface="Century Gothic"/>
              </a:rPr>
              <a:t>ητι</a:t>
            </a:r>
            <a:r>
              <a:rPr sz="1900" dirty="0">
                <a:solidFill>
                  <a:srgbClr val="404040"/>
                </a:solidFill>
                <a:latin typeface="Century Gothic"/>
                <a:cs typeface="Century Gothic"/>
              </a:rPr>
              <a:t>κ</a:t>
            </a:r>
            <a:r>
              <a:rPr sz="1900" spc="-15" dirty="0">
                <a:solidFill>
                  <a:srgbClr val="404040"/>
                </a:solidFill>
                <a:latin typeface="Century Gothic"/>
                <a:cs typeface="Century Gothic"/>
              </a:rPr>
              <a:t>ό</a:t>
            </a:r>
            <a:r>
              <a:rPr sz="1900" spc="-5" dirty="0">
                <a:solidFill>
                  <a:srgbClr val="404040"/>
                </a:solidFill>
                <a:latin typeface="Century Gothic"/>
                <a:cs typeface="Century Gothic"/>
              </a:rPr>
              <a:t>τ</a:t>
            </a:r>
            <a:r>
              <a:rPr sz="1900" dirty="0">
                <a:solidFill>
                  <a:srgbClr val="404040"/>
                </a:solidFill>
                <a:latin typeface="Century Gothic"/>
                <a:cs typeface="Century Gothic"/>
              </a:rPr>
              <a:t>η</a:t>
            </a:r>
            <a:r>
              <a:rPr sz="1900" spc="-15" dirty="0">
                <a:solidFill>
                  <a:srgbClr val="404040"/>
                </a:solidFill>
                <a:latin typeface="Century Gothic"/>
                <a:cs typeface="Century Gothic"/>
              </a:rPr>
              <a:t>τ</a:t>
            </a:r>
            <a:r>
              <a:rPr sz="1900" dirty="0">
                <a:solidFill>
                  <a:srgbClr val="404040"/>
                </a:solidFill>
                <a:latin typeface="Century Gothic"/>
                <a:cs typeface="Century Gothic"/>
              </a:rPr>
              <a:t>α</a:t>
            </a:r>
            <a:r>
              <a:rPr sz="1900" spc="-5" dirty="0">
                <a:solidFill>
                  <a:srgbClr val="404040"/>
                </a:solidFill>
                <a:latin typeface="Century Gothic"/>
                <a:cs typeface="Century Gothic"/>
              </a:rPr>
              <a:t>ς</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dirty="0">
                <a:solidFill>
                  <a:srgbClr val="404040"/>
                </a:solidFill>
                <a:latin typeface="Century Gothic"/>
                <a:cs typeface="Century Gothic"/>
              </a:rPr>
              <a:t>π</a:t>
            </a:r>
            <a:r>
              <a:rPr sz="1900" spc="-5" dirty="0">
                <a:solidFill>
                  <a:srgbClr val="404040"/>
                </a:solidFill>
                <a:latin typeface="Century Gothic"/>
                <a:cs typeface="Century Gothic"/>
              </a:rPr>
              <a:t>ορεί</a:t>
            </a:r>
            <a:r>
              <a:rPr sz="1900" dirty="0">
                <a:solidFill>
                  <a:srgbClr val="404040"/>
                </a:solidFill>
                <a:latin typeface="Century Gothic"/>
                <a:cs typeface="Century Gothic"/>
              </a:rPr>
              <a:t>	</a:t>
            </a:r>
            <a:r>
              <a:rPr sz="1900" spc="-5" dirty="0">
                <a:solidFill>
                  <a:srgbClr val="404040"/>
                </a:solidFill>
                <a:latin typeface="Century Gothic"/>
                <a:cs typeface="Century Gothic"/>
              </a:rPr>
              <a:t>να</a:t>
            </a:r>
            <a:r>
              <a:rPr sz="1900" dirty="0">
                <a:solidFill>
                  <a:srgbClr val="404040"/>
                </a:solidFill>
                <a:latin typeface="Century Gothic"/>
                <a:cs typeface="Century Gothic"/>
              </a:rPr>
              <a:t>	</a:t>
            </a:r>
            <a:r>
              <a:rPr sz="1900" spc="-15" dirty="0">
                <a:solidFill>
                  <a:srgbClr val="404040"/>
                </a:solidFill>
                <a:latin typeface="Century Gothic"/>
                <a:cs typeface="Century Gothic"/>
              </a:rPr>
              <a:t>μ</a:t>
            </a:r>
            <a:r>
              <a:rPr sz="1900" spc="-5" dirty="0">
                <a:solidFill>
                  <a:srgbClr val="404040"/>
                </a:solidFill>
                <a:latin typeface="Century Gothic"/>
                <a:cs typeface="Century Gothic"/>
              </a:rPr>
              <a:t>ει</a:t>
            </a:r>
            <a:r>
              <a:rPr sz="1900" dirty="0">
                <a:solidFill>
                  <a:srgbClr val="404040"/>
                </a:solidFill>
                <a:latin typeface="Century Gothic"/>
                <a:cs typeface="Century Gothic"/>
              </a:rPr>
              <a:t>ω</a:t>
            </a:r>
            <a:r>
              <a:rPr sz="1900" spc="-15" dirty="0">
                <a:solidFill>
                  <a:srgbClr val="404040"/>
                </a:solidFill>
                <a:latin typeface="Century Gothic"/>
                <a:cs typeface="Century Gothic"/>
              </a:rPr>
              <a:t>θ</a:t>
            </a:r>
            <a:r>
              <a:rPr sz="1900" spc="-5" dirty="0">
                <a:solidFill>
                  <a:srgbClr val="404040"/>
                </a:solidFill>
                <a:latin typeface="Century Gothic"/>
                <a:cs typeface="Century Gothic"/>
              </a:rPr>
              <a:t>εί</a:t>
            </a:r>
            <a:r>
              <a:rPr sz="1900" dirty="0">
                <a:solidFill>
                  <a:srgbClr val="404040"/>
                </a:solidFill>
                <a:latin typeface="Century Gothic"/>
                <a:cs typeface="Century Gothic"/>
              </a:rPr>
              <a:t>	</a:t>
            </a:r>
            <a:r>
              <a:rPr sz="1900" spc="-5" dirty="0">
                <a:solidFill>
                  <a:srgbClr val="404040"/>
                </a:solidFill>
                <a:latin typeface="Century Gothic"/>
                <a:cs typeface="Century Gothic"/>
              </a:rPr>
              <a:t>ή</a:t>
            </a:r>
            <a:r>
              <a:rPr sz="1900" dirty="0">
                <a:solidFill>
                  <a:srgbClr val="404040"/>
                </a:solidFill>
                <a:latin typeface="Century Gothic"/>
                <a:cs typeface="Century Gothic"/>
              </a:rPr>
              <a:t>	</a:t>
            </a:r>
            <a:r>
              <a:rPr sz="1900" spc="10" dirty="0">
                <a:solidFill>
                  <a:srgbClr val="404040"/>
                </a:solidFill>
                <a:latin typeface="Century Gothic"/>
                <a:cs typeface="Century Gothic"/>
              </a:rPr>
              <a:t>ν</a:t>
            </a:r>
            <a:r>
              <a:rPr sz="1900" spc="-5" dirty="0">
                <a:solidFill>
                  <a:srgbClr val="404040"/>
                </a:solidFill>
                <a:latin typeface="Century Gothic"/>
                <a:cs typeface="Century Gothic"/>
              </a:rPr>
              <a:t>α</a:t>
            </a:r>
            <a:r>
              <a:rPr sz="1900" dirty="0">
                <a:solidFill>
                  <a:srgbClr val="404040"/>
                </a:solidFill>
                <a:latin typeface="Century Gothic"/>
                <a:cs typeface="Century Gothic"/>
              </a:rPr>
              <a:t>	</a:t>
            </a:r>
            <a:r>
              <a:rPr sz="1900" spc="-10" dirty="0">
                <a:solidFill>
                  <a:srgbClr val="404040"/>
                </a:solidFill>
                <a:latin typeface="Century Gothic"/>
                <a:cs typeface="Century Gothic"/>
              </a:rPr>
              <a:t>ακ</a:t>
            </a:r>
            <a:r>
              <a:rPr sz="1900" spc="-15" dirty="0">
                <a:solidFill>
                  <a:srgbClr val="404040"/>
                </a:solidFill>
                <a:latin typeface="Century Gothic"/>
                <a:cs typeface="Century Gothic"/>
              </a:rPr>
              <a:t>υ</a:t>
            </a:r>
            <a:r>
              <a:rPr sz="1900" spc="-5" dirty="0">
                <a:solidFill>
                  <a:srgbClr val="404040"/>
                </a:solidFill>
                <a:latin typeface="Century Gothic"/>
                <a:cs typeface="Century Gothic"/>
              </a:rPr>
              <a:t>ρωθεί</a:t>
            </a:r>
            <a:endParaRPr sz="1900">
              <a:latin typeface="Century Gothic"/>
              <a:cs typeface="Century Gothic"/>
            </a:endParaRPr>
          </a:p>
        </p:txBody>
      </p:sp>
      <p:sp>
        <p:nvSpPr>
          <p:cNvPr id="6" name="object 6"/>
          <p:cNvSpPr txBox="1"/>
          <p:nvPr/>
        </p:nvSpPr>
        <p:spPr>
          <a:xfrm>
            <a:off x="3147441" y="3688460"/>
            <a:ext cx="5545455" cy="575310"/>
          </a:xfrm>
          <a:prstGeom prst="rect">
            <a:avLst/>
          </a:prstGeom>
        </p:spPr>
        <p:txBody>
          <a:bodyPr vert="horz" wrap="square" lIns="0" tIns="12065" rIns="0" bIns="0" rtlCol="0">
            <a:spAutoFit/>
          </a:bodyPr>
          <a:lstStyle/>
          <a:p>
            <a:pPr marR="10160" algn="r">
              <a:lnSpc>
                <a:spcPts val="2165"/>
              </a:lnSpc>
              <a:spcBef>
                <a:spcPts val="95"/>
              </a:spcBef>
              <a:tabLst>
                <a:tab pos="905510" algn="l"/>
                <a:tab pos="2229485" algn="l"/>
                <a:tab pos="2659380" algn="l"/>
                <a:tab pos="3891279" algn="l"/>
                <a:tab pos="4557395" algn="l"/>
              </a:tabLst>
            </a:pPr>
            <a:r>
              <a:rPr sz="1900" spc="10" dirty="0">
                <a:solidFill>
                  <a:srgbClr val="404040"/>
                </a:solidFill>
                <a:latin typeface="Century Gothic"/>
                <a:cs typeface="Century Gothic"/>
              </a:rPr>
              <a:t>f</a:t>
            </a:r>
            <a:r>
              <a:rPr sz="1900" spc="-15" dirty="0">
                <a:solidFill>
                  <a:srgbClr val="404040"/>
                </a:solidFill>
                <a:latin typeface="Century Gothic"/>
                <a:cs typeface="Century Gothic"/>
              </a:rPr>
              <a:t>o</a:t>
            </a:r>
            <a:r>
              <a:rPr sz="1900" spc="-5" dirty="0">
                <a:solidFill>
                  <a:srgbClr val="404040"/>
                </a:solidFill>
                <a:latin typeface="Century Gothic"/>
                <a:cs typeface="Century Gothic"/>
              </a:rPr>
              <a:t>rce</a:t>
            </a:r>
            <a:r>
              <a:rPr sz="1900" dirty="0">
                <a:solidFill>
                  <a:srgbClr val="404040"/>
                </a:solidFill>
                <a:latin typeface="Century Gothic"/>
                <a:cs typeface="Century Gothic"/>
              </a:rPr>
              <a:t>	</a:t>
            </a:r>
            <a:r>
              <a:rPr sz="1900" spc="-5" dirty="0">
                <a:solidFill>
                  <a:srgbClr val="404040"/>
                </a:solidFill>
                <a:latin typeface="Century Gothic"/>
                <a:cs typeface="Century Gothic"/>
              </a:rPr>
              <a:t>ma</a:t>
            </a:r>
            <a:r>
              <a:rPr sz="1900" dirty="0">
                <a:solidFill>
                  <a:srgbClr val="404040"/>
                </a:solidFill>
                <a:latin typeface="Century Gothic"/>
                <a:cs typeface="Century Gothic"/>
              </a:rPr>
              <a:t>j</a:t>
            </a:r>
            <a:r>
              <a:rPr sz="1900" spc="-5" dirty="0">
                <a:solidFill>
                  <a:srgbClr val="404040"/>
                </a:solidFill>
                <a:latin typeface="Century Gothic"/>
                <a:cs typeface="Century Gothic"/>
              </a:rPr>
              <a:t>eu</a:t>
            </a:r>
            <a:r>
              <a:rPr sz="1900" dirty="0">
                <a:solidFill>
                  <a:srgbClr val="404040"/>
                </a:solidFill>
                <a:latin typeface="Century Gothic"/>
                <a:cs typeface="Century Gothic"/>
              </a:rPr>
              <a:t>re</a:t>
            </a:r>
            <a:r>
              <a:rPr sz="1900" spc="-5" dirty="0">
                <a:solidFill>
                  <a:srgbClr val="404040"/>
                </a:solidFill>
                <a:latin typeface="Century Gothic"/>
                <a:cs typeface="Century Gothic"/>
              </a:rPr>
              <a:t>,</a:t>
            </a:r>
            <a:r>
              <a:rPr sz="1900" dirty="0">
                <a:solidFill>
                  <a:srgbClr val="404040"/>
                </a:solidFill>
                <a:latin typeface="Century Gothic"/>
                <a:cs typeface="Century Gothic"/>
              </a:rPr>
              <a:t>	</a:t>
            </a:r>
            <a:r>
              <a:rPr sz="1900" spc="-5" dirty="0">
                <a:solidFill>
                  <a:srgbClr val="404040"/>
                </a:solidFill>
                <a:latin typeface="Century Gothic"/>
                <a:cs typeface="Century Gothic"/>
              </a:rPr>
              <a:t>η</a:t>
            </a:r>
            <a:r>
              <a:rPr sz="1900" dirty="0">
                <a:solidFill>
                  <a:srgbClr val="404040"/>
                </a:solidFill>
                <a:latin typeface="Century Gothic"/>
                <a:cs typeface="Century Gothic"/>
              </a:rPr>
              <a:t>	</a:t>
            </a:r>
            <a:r>
              <a:rPr sz="1900" spc="-5" dirty="0">
                <a:solidFill>
                  <a:srgbClr val="404040"/>
                </a:solidFill>
                <a:latin typeface="Century Gothic"/>
                <a:cs typeface="Century Gothic"/>
              </a:rPr>
              <a:t>διάρκεια</a:t>
            </a:r>
            <a:r>
              <a:rPr sz="1900" dirty="0">
                <a:solidFill>
                  <a:srgbClr val="404040"/>
                </a:solidFill>
                <a:latin typeface="Century Gothic"/>
                <a:cs typeface="Century Gothic"/>
              </a:rPr>
              <a:t>	</a:t>
            </a:r>
            <a:r>
              <a:rPr sz="1900" spc="-5" dirty="0">
                <a:solidFill>
                  <a:srgbClr val="404040"/>
                </a:solidFill>
                <a:latin typeface="Century Gothic"/>
                <a:cs typeface="Century Gothic"/>
              </a:rPr>
              <a:t>της</a:t>
            </a:r>
            <a:r>
              <a:rPr sz="1900" dirty="0">
                <a:solidFill>
                  <a:srgbClr val="404040"/>
                </a:solidFill>
                <a:latin typeface="Century Gothic"/>
                <a:cs typeface="Century Gothic"/>
              </a:rPr>
              <a:t>	</a:t>
            </a:r>
            <a:r>
              <a:rPr sz="1900" spc="-5" dirty="0">
                <a:solidFill>
                  <a:srgbClr val="404040"/>
                </a:solidFill>
                <a:latin typeface="Century Gothic"/>
                <a:cs typeface="Century Gothic"/>
              </a:rPr>
              <a:t>φ</a:t>
            </a:r>
            <a:r>
              <a:rPr sz="1900" spc="5" dirty="0">
                <a:solidFill>
                  <a:srgbClr val="404040"/>
                </a:solidFill>
                <a:latin typeface="Century Gothic"/>
                <a:cs typeface="Century Gothic"/>
              </a:rPr>
              <a:t>υ</a:t>
            </a:r>
            <a:r>
              <a:rPr sz="1900" spc="-5" dirty="0">
                <a:solidFill>
                  <a:srgbClr val="404040"/>
                </a:solidFill>
                <a:latin typeface="Century Gothic"/>
                <a:cs typeface="Century Gothic"/>
              </a:rPr>
              <a:t>σ</a:t>
            </a:r>
            <a:r>
              <a:rPr sz="1900" spc="-20" dirty="0">
                <a:solidFill>
                  <a:srgbClr val="404040"/>
                </a:solidFill>
                <a:latin typeface="Century Gothic"/>
                <a:cs typeface="Century Gothic"/>
              </a:rPr>
              <a:t>ι</a:t>
            </a:r>
            <a:r>
              <a:rPr sz="1900" dirty="0">
                <a:solidFill>
                  <a:srgbClr val="404040"/>
                </a:solidFill>
                <a:latin typeface="Century Gothic"/>
                <a:cs typeface="Century Gothic"/>
              </a:rPr>
              <a:t>κή</a:t>
            </a:r>
            <a:r>
              <a:rPr sz="1900" spc="-5" dirty="0">
                <a:solidFill>
                  <a:srgbClr val="404040"/>
                </a:solidFill>
                <a:latin typeface="Century Gothic"/>
                <a:cs typeface="Century Gothic"/>
              </a:rPr>
              <a:t>ς</a:t>
            </a:r>
            <a:endParaRPr sz="1900">
              <a:latin typeface="Century Gothic"/>
              <a:cs typeface="Century Gothic"/>
            </a:endParaRPr>
          </a:p>
          <a:p>
            <a:pPr marR="5080" algn="r">
              <a:lnSpc>
                <a:spcPts val="2165"/>
              </a:lnSpc>
              <a:tabLst>
                <a:tab pos="598805" algn="l"/>
              </a:tabLst>
            </a:pPr>
            <a:r>
              <a:rPr sz="1900" spc="-5" dirty="0">
                <a:solidFill>
                  <a:srgbClr val="404040"/>
                </a:solidFill>
                <a:latin typeface="Century Gothic"/>
                <a:cs typeface="Century Gothic"/>
              </a:rPr>
              <a:t>και	</a:t>
            </a:r>
            <a:r>
              <a:rPr sz="1900" spc="10" dirty="0">
                <a:solidFill>
                  <a:srgbClr val="404040"/>
                </a:solidFill>
                <a:latin typeface="Century Gothic"/>
                <a:cs typeface="Century Gothic"/>
              </a:rPr>
              <a:t>να</a:t>
            </a:r>
            <a:endParaRPr sz="1900">
              <a:latin typeface="Century Gothic"/>
              <a:cs typeface="Century Gothic"/>
            </a:endParaRPr>
          </a:p>
        </p:txBody>
      </p:sp>
      <p:sp>
        <p:nvSpPr>
          <p:cNvPr id="7" name="object 7"/>
          <p:cNvSpPr txBox="1"/>
          <p:nvPr/>
        </p:nvSpPr>
        <p:spPr>
          <a:xfrm>
            <a:off x="617321" y="4210050"/>
            <a:ext cx="8072755" cy="1322070"/>
          </a:xfrm>
          <a:prstGeom prst="rect">
            <a:avLst/>
          </a:prstGeom>
        </p:spPr>
        <p:txBody>
          <a:bodyPr vert="horz" wrap="square" lIns="0" tIns="12065" rIns="0" bIns="0" rtlCol="0">
            <a:spAutoFit/>
          </a:bodyPr>
          <a:lstStyle/>
          <a:p>
            <a:pPr marL="355600">
              <a:lnSpc>
                <a:spcPct val="100000"/>
              </a:lnSpc>
              <a:spcBef>
                <a:spcPts val="95"/>
              </a:spcBef>
            </a:pPr>
            <a:r>
              <a:rPr sz="1900" spc="-10" dirty="0">
                <a:solidFill>
                  <a:srgbClr val="404040"/>
                </a:solidFill>
                <a:latin typeface="Century Gothic"/>
                <a:cs typeface="Century Gothic"/>
              </a:rPr>
              <a:t>αντικατασταθεί πλήρως </a:t>
            </a:r>
            <a:r>
              <a:rPr sz="1900" spc="-5" dirty="0">
                <a:solidFill>
                  <a:srgbClr val="404040"/>
                </a:solidFill>
                <a:latin typeface="Century Gothic"/>
                <a:cs typeface="Century Gothic"/>
              </a:rPr>
              <a:t>από εικονική</a:t>
            </a:r>
            <a:r>
              <a:rPr sz="1900" spc="90" dirty="0">
                <a:solidFill>
                  <a:srgbClr val="404040"/>
                </a:solidFill>
                <a:latin typeface="Century Gothic"/>
                <a:cs typeface="Century Gothic"/>
              </a:rPr>
              <a:t> </a:t>
            </a:r>
            <a:r>
              <a:rPr sz="1900" spc="-10" dirty="0">
                <a:solidFill>
                  <a:srgbClr val="404040"/>
                </a:solidFill>
                <a:latin typeface="Century Gothic"/>
                <a:cs typeface="Century Gothic"/>
              </a:rPr>
              <a:t>κινητικότητα</a:t>
            </a:r>
            <a:endParaRPr sz="1900">
              <a:latin typeface="Century Gothic"/>
              <a:cs typeface="Century Gothic"/>
            </a:endParaRPr>
          </a:p>
          <a:p>
            <a:pPr marL="355600" marR="5080" indent="-342900" algn="just">
              <a:lnSpc>
                <a:spcPts val="2050"/>
              </a:lnSpc>
              <a:spcBef>
                <a:spcPts val="1805"/>
              </a:spcBef>
              <a:buFont typeface="Arial"/>
              <a:buChar char="•"/>
              <a:tabLst>
                <a:tab pos="355600" algn="l"/>
              </a:tabLst>
            </a:pPr>
            <a:r>
              <a:rPr sz="1900" spc="-10" dirty="0">
                <a:solidFill>
                  <a:srgbClr val="404040"/>
                </a:solidFill>
                <a:latin typeface="Century Gothic"/>
                <a:cs typeface="Century Gothic"/>
              </a:rPr>
              <a:t>Στα </a:t>
            </a:r>
            <a:r>
              <a:rPr sz="1900" spc="-5" dirty="0">
                <a:solidFill>
                  <a:srgbClr val="404040"/>
                </a:solidFill>
                <a:latin typeface="Century Gothic"/>
                <a:cs typeface="Century Gothic"/>
              </a:rPr>
              <a:t>transcripts </a:t>
            </a:r>
            <a:r>
              <a:rPr sz="1900" spc="-10" dirty="0">
                <a:solidFill>
                  <a:srgbClr val="404040"/>
                </a:solidFill>
                <a:latin typeface="Century Gothic"/>
                <a:cs typeface="Century Gothic"/>
              </a:rPr>
              <a:t>of </a:t>
            </a:r>
            <a:r>
              <a:rPr sz="1900" spc="-5" dirty="0">
                <a:solidFill>
                  <a:srgbClr val="404040"/>
                </a:solidFill>
                <a:latin typeface="Century Gothic"/>
                <a:cs typeface="Century Gothic"/>
              </a:rPr>
              <a:t>records/βεβαιώσεις συμμετοχής σε SMP/STA/STT  </a:t>
            </a:r>
            <a:r>
              <a:rPr sz="1900" spc="-10" dirty="0">
                <a:solidFill>
                  <a:srgbClr val="404040"/>
                </a:solidFill>
                <a:latin typeface="Century Gothic"/>
                <a:cs typeface="Century Gothic"/>
              </a:rPr>
              <a:t>των </a:t>
            </a:r>
            <a:r>
              <a:rPr sz="1900" spc="-5" dirty="0">
                <a:solidFill>
                  <a:srgbClr val="404040"/>
                </a:solidFill>
                <a:latin typeface="Century Gothic"/>
                <a:cs typeface="Century Gothic"/>
              </a:rPr>
              <a:t>συμμετεχόντων </a:t>
            </a:r>
            <a:r>
              <a:rPr sz="1900" spc="-10" dirty="0">
                <a:solidFill>
                  <a:srgbClr val="404040"/>
                </a:solidFill>
                <a:latin typeface="Century Gothic"/>
                <a:cs typeface="Century Gothic"/>
              </a:rPr>
              <a:t>θα </a:t>
            </a:r>
            <a:r>
              <a:rPr sz="1900" dirty="0">
                <a:solidFill>
                  <a:srgbClr val="404040"/>
                </a:solidFill>
                <a:latin typeface="Century Gothic"/>
                <a:cs typeface="Century Gothic"/>
              </a:rPr>
              <a:t>πρέπει </a:t>
            </a:r>
            <a:r>
              <a:rPr sz="1900" spc="5" dirty="0">
                <a:solidFill>
                  <a:srgbClr val="404040"/>
                </a:solidFill>
                <a:latin typeface="Century Gothic"/>
                <a:cs typeface="Century Gothic"/>
              </a:rPr>
              <a:t>να </a:t>
            </a:r>
            <a:r>
              <a:rPr sz="1900" spc="-5" dirty="0">
                <a:solidFill>
                  <a:srgbClr val="404040"/>
                </a:solidFill>
                <a:latin typeface="Century Gothic"/>
                <a:cs typeface="Century Gothic"/>
              </a:rPr>
              <a:t>είναι ξεκάθαρη η </a:t>
            </a:r>
            <a:r>
              <a:rPr sz="1900" spc="-10" dirty="0">
                <a:solidFill>
                  <a:srgbClr val="404040"/>
                </a:solidFill>
                <a:latin typeface="Century Gothic"/>
                <a:cs typeface="Century Gothic"/>
              </a:rPr>
              <a:t>διάρκεια </a:t>
            </a:r>
            <a:r>
              <a:rPr sz="1900" spc="-5" dirty="0">
                <a:solidFill>
                  <a:srgbClr val="404040"/>
                </a:solidFill>
                <a:latin typeface="Century Gothic"/>
                <a:cs typeface="Century Gothic"/>
              </a:rPr>
              <a:t>και ο  </a:t>
            </a:r>
            <a:r>
              <a:rPr sz="1900" spc="-10" dirty="0">
                <a:solidFill>
                  <a:srgbClr val="404040"/>
                </a:solidFill>
                <a:latin typeface="Century Gothic"/>
                <a:cs typeface="Century Gothic"/>
              </a:rPr>
              <a:t>τύπος της </a:t>
            </a:r>
            <a:r>
              <a:rPr sz="1900" spc="-5" dirty="0">
                <a:solidFill>
                  <a:srgbClr val="404040"/>
                </a:solidFill>
                <a:latin typeface="Century Gothic"/>
                <a:cs typeface="Century Gothic"/>
              </a:rPr>
              <a:t>δραστηριότητας</a:t>
            </a:r>
            <a:r>
              <a:rPr sz="1900" spc="120" dirty="0">
                <a:solidFill>
                  <a:srgbClr val="404040"/>
                </a:solidFill>
                <a:latin typeface="Century Gothic"/>
                <a:cs typeface="Century Gothic"/>
              </a:rPr>
              <a:t> </a:t>
            </a:r>
            <a:r>
              <a:rPr sz="1900" spc="-10" dirty="0">
                <a:solidFill>
                  <a:srgbClr val="404040"/>
                </a:solidFill>
                <a:latin typeface="Century Gothic"/>
                <a:cs typeface="Century Gothic"/>
              </a:rPr>
              <a:t>(φυσική/εικονική/μικτή)</a:t>
            </a:r>
            <a:endParaRPr sz="1900">
              <a:latin typeface="Century Gothic"/>
              <a:cs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524762"/>
            <a:ext cx="8073390" cy="3488776"/>
          </a:xfrm>
          <a:prstGeom prst="rect">
            <a:avLst/>
          </a:prstGeom>
        </p:spPr>
        <p:txBody>
          <a:bodyPr vert="horz" wrap="square" lIns="0" tIns="13335" rIns="0" bIns="0" rtlCol="0">
            <a:spAutoFit/>
          </a:bodyPr>
          <a:lstStyle/>
          <a:p>
            <a:pPr marL="355600" marR="5715" indent="-342900" algn="just">
              <a:lnSpc>
                <a:spcPct val="100000"/>
              </a:lnSpc>
              <a:spcBef>
                <a:spcPts val="105"/>
              </a:spcBef>
              <a:buFont typeface="Arial"/>
              <a:buChar char="•"/>
              <a:tabLst>
                <a:tab pos="355600" algn="l"/>
              </a:tabLst>
            </a:pPr>
            <a:r>
              <a:rPr sz="2000" b="1" dirty="0">
                <a:solidFill>
                  <a:srgbClr val="404040"/>
                </a:solidFill>
                <a:latin typeface="Century Gothic"/>
                <a:cs typeface="Century Gothic"/>
              </a:rPr>
              <a:t>Oι </a:t>
            </a:r>
            <a:r>
              <a:rPr sz="2000" b="1" spc="-5" dirty="0">
                <a:solidFill>
                  <a:srgbClr val="404040"/>
                </a:solidFill>
                <a:latin typeface="Century Gothic"/>
                <a:cs typeface="Century Gothic"/>
              </a:rPr>
              <a:t>συμμετέχοντες μπορούν </a:t>
            </a:r>
            <a:r>
              <a:rPr sz="2000" b="1" spc="5" dirty="0">
                <a:solidFill>
                  <a:srgbClr val="404040"/>
                </a:solidFill>
                <a:latin typeface="Century Gothic"/>
                <a:cs typeface="Century Gothic"/>
              </a:rPr>
              <a:t>να </a:t>
            </a:r>
            <a:r>
              <a:rPr sz="2000" b="1" spc="-5" dirty="0">
                <a:solidFill>
                  <a:srgbClr val="404040"/>
                </a:solidFill>
                <a:latin typeface="Century Gothic"/>
                <a:cs typeface="Century Gothic"/>
              </a:rPr>
              <a:t>κάνουν χρήση </a:t>
            </a:r>
            <a:r>
              <a:rPr sz="2000" b="1" spc="-10" dirty="0">
                <a:solidFill>
                  <a:srgbClr val="404040"/>
                </a:solidFill>
                <a:latin typeface="Century Gothic"/>
                <a:cs typeface="Century Gothic"/>
              </a:rPr>
              <a:t>των </a:t>
            </a:r>
            <a:r>
              <a:rPr sz="2000" b="1" spc="-5" dirty="0">
                <a:solidFill>
                  <a:srgbClr val="404040"/>
                </a:solidFill>
                <a:latin typeface="Century Gothic"/>
                <a:cs typeface="Century Gothic"/>
              </a:rPr>
              <a:t>αδειών ΟLS  που τους αναλογούν ακόμα </a:t>
            </a:r>
            <a:r>
              <a:rPr sz="2000" b="1" spc="-10" dirty="0">
                <a:solidFill>
                  <a:srgbClr val="404040"/>
                </a:solidFill>
                <a:latin typeface="Century Gothic"/>
                <a:cs typeface="Century Gothic"/>
              </a:rPr>
              <a:t>και </a:t>
            </a:r>
            <a:r>
              <a:rPr sz="2000" b="1" spc="-5" dirty="0">
                <a:solidFill>
                  <a:srgbClr val="404040"/>
                </a:solidFill>
                <a:latin typeface="Century Gothic"/>
                <a:cs typeface="Century Gothic"/>
              </a:rPr>
              <a:t>πριν την έναρξη του virtual  </a:t>
            </a:r>
            <a:r>
              <a:rPr sz="2000" b="1" dirty="0">
                <a:solidFill>
                  <a:srgbClr val="404040"/>
                </a:solidFill>
                <a:latin typeface="Century Gothic"/>
                <a:cs typeface="Century Gothic"/>
              </a:rPr>
              <a:t>mobility</a:t>
            </a:r>
            <a:endParaRPr sz="2000" b="1" dirty="0">
              <a:latin typeface="Century Gothic"/>
              <a:cs typeface="Century Gothic"/>
            </a:endParaRPr>
          </a:p>
          <a:p>
            <a:pPr marL="355600" marR="7620" indent="-342900" algn="just">
              <a:lnSpc>
                <a:spcPct val="100000"/>
              </a:lnSpc>
              <a:spcBef>
                <a:spcPts val="2065"/>
              </a:spcBef>
              <a:buFont typeface="Arial"/>
              <a:buChar char="•"/>
              <a:tabLst>
                <a:tab pos="355600" algn="l"/>
              </a:tabLst>
            </a:pPr>
            <a:r>
              <a:rPr sz="2000" spc="-5" dirty="0">
                <a:solidFill>
                  <a:srgbClr val="404040"/>
                </a:solidFill>
                <a:latin typeface="Century Gothic"/>
                <a:cs typeface="Century Gothic"/>
              </a:rPr>
              <a:t>Δυνατότητα για ειδικές </a:t>
            </a:r>
            <a:r>
              <a:rPr sz="2000" spc="-10" dirty="0">
                <a:solidFill>
                  <a:srgbClr val="404040"/>
                </a:solidFill>
                <a:latin typeface="Century Gothic"/>
                <a:cs typeface="Century Gothic"/>
              </a:rPr>
              <a:t>δαπάνες </a:t>
            </a:r>
            <a:r>
              <a:rPr sz="2000" spc="-5" dirty="0">
                <a:solidFill>
                  <a:srgbClr val="404040"/>
                </a:solidFill>
                <a:latin typeface="Century Gothic"/>
                <a:cs typeface="Century Gothic"/>
              </a:rPr>
              <a:t>ακόμα και αν δεν  προβλέπονταν </a:t>
            </a:r>
            <a:r>
              <a:rPr sz="2000" dirty="0">
                <a:solidFill>
                  <a:srgbClr val="404040"/>
                </a:solidFill>
                <a:latin typeface="Century Gothic"/>
                <a:cs typeface="Century Gothic"/>
              </a:rPr>
              <a:t>στον </a:t>
            </a:r>
            <a:r>
              <a:rPr sz="2000" spc="-5" dirty="0">
                <a:solidFill>
                  <a:srgbClr val="404040"/>
                </a:solidFill>
                <a:latin typeface="Century Gothic"/>
                <a:cs typeface="Century Gothic"/>
              </a:rPr>
              <a:t>αρχικό</a:t>
            </a:r>
            <a:r>
              <a:rPr sz="2000" spc="-55" dirty="0">
                <a:solidFill>
                  <a:srgbClr val="404040"/>
                </a:solidFill>
                <a:latin typeface="Century Gothic"/>
                <a:cs typeface="Century Gothic"/>
              </a:rPr>
              <a:t> </a:t>
            </a:r>
            <a:r>
              <a:rPr sz="2000" spc="-5" dirty="0">
                <a:solidFill>
                  <a:srgbClr val="404040"/>
                </a:solidFill>
                <a:latin typeface="Century Gothic"/>
                <a:cs typeface="Century Gothic"/>
              </a:rPr>
              <a:t>προϋπολογισμό:</a:t>
            </a:r>
            <a:endParaRPr sz="2000" dirty="0">
              <a:latin typeface="Century Gothic"/>
              <a:cs typeface="Century Gothic"/>
            </a:endParaRPr>
          </a:p>
          <a:p>
            <a:pPr marL="355600" marR="5080" indent="-342900" algn="just">
              <a:lnSpc>
                <a:spcPct val="100000"/>
              </a:lnSpc>
              <a:spcBef>
                <a:spcPts val="480"/>
              </a:spcBef>
              <a:buChar char="-"/>
              <a:tabLst>
                <a:tab pos="355600" algn="l"/>
              </a:tabLst>
            </a:pPr>
            <a:r>
              <a:rPr sz="2000" spc="-5" dirty="0">
                <a:solidFill>
                  <a:srgbClr val="404040"/>
                </a:solidFill>
                <a:latin typeface="Century Gothic"/>
                <a:cs typeface="Century Gothic"/>
              </a:rPr>
              <a:t>Έξοδα για </a:t>
            </a:r>
            <a:r>
              <a:rPr sz="2000" dirty="0">
                <a:solidFill>
                  <a:srgbClr val="404040"/>
                </a:solidFill>
                <a:latin typeface="Century Gothic"/>
                <a:cs typeface="Century Gothic"/>
              </a:rPr>
              <a:t>αγορά </a:t>
            </a:r>
            <a:r>
              <a:rPr sz="2000" spc="-5" dirty="0">
                <a:solidFill>
                  <a:srgbClr val="404040"/>
                </a:solidFill>
                <a:latin typeface="Century Gothic"/>
                <a:cs typeface="Century Gothic"/>
              </a:rPr>
              <a:t>ή/και την ενοικίαση εξοπλισμού </a:t>
            </a:r>
            <a:r>
              <a:rPr sz="2000" dirty="0">
                <a:solidFill>
                  <a:srgbClr val="404040"/>
                </a:solidFill>
                <a:latin typeface="Century Gothic"/>
                <a:cs typeface="Century Gothic"/>
              </a:rPr>
              <a:t>και/ή  </a:t>
            </a:r>
            <a:r>
              <a:rPr sz="2000" spc="-5" dirty="0">
                <a:solidFill>
                  <a:srgbClr val="404040"/>
                </a:solidFill>
                <a:latin typeface="Century Gothic"/>
                <a:cs typeface="Century Gothic"/>
              </a:rPr>
              <a:t>υπηρεσιών, που είναι απαραίτητα </a:t>
            </a:r>
            <a:r>
              <a:rPr sz="2000" dirty="0">
                <a:solidFill>
                  <a:srgbClr val="404040"/>
                </a:solidFill>
                <a:latin typeface="Century Gothic"/>
                <a:cs typeface="Century Gothic"/>
              </a:rPr>
              <a:t>για </a:t>
            </a:r>
            <a:r>
              <a:rPr sz="2000" spc="-5" dirty="0">
                <a:solidFill>
                  <a:srgbClr val="404040"/>
                </a:solidFill>
                <a:latin typeface="Century Gothic"/>
                <a:cs typeface="Century Gothic"/>
              </a:rPr>
              <a:t>την υλοποίηση  </a:t>
            </a:r>
            <a:r>
              <a:rPr sz="2000" dirty="0">
                <a:solidFill>
                  <a:srgbClr val="404040"/>
                </a:solidFill>
                <a:latin typeface="Century Gothic"/>
                <a:cs typeface="Century Gothic"/>
              </a:rPr>
              <a:t>δραστηριοτήτων εικονικής ή μικτής</a:t>
            </a:r>
            <a:r>
              <a:rPr sz="2000" spc="-80" dirty="0">
                <a:solidFill>
                  <a:srgbClr val="404040"/>
                </a:solidFill>
                <a:latin typeface="Century Gothic"/>
                <a:cs typeface="Century Gothic"/>
              </a:rPr>
              <a:t> </a:t>
            </a:r>
            <a:r>
              <a:rPr sz="2000" dirty="0">
                <a:solidFill>
                  <a:srgbClr val="404040"/>
                </a:solidFill>
                <a:latin typeface="Century Gothic"/>
                <a:cs typeface="Century Gothic"/>
              </a:rPr>
              <a:t>κινητικότητας</a:t>
            </a:r>
            <a:endParaRPr sz="2000" dirty="0">
              <a:latin typeface="Century Gothic"/>
              <a:cs typeface="Century Gothic"/>
            </a:endParaRPr>
          </a:p>
          <a:p>
            <a:pPr marL="355600" indent="-342900" algn="just">
              <a:lnSpc>
                <a:spcPct val="100000"/>
              </a:lnSpc>
              <a:spcBef>
                <a:spcPts val="480"/>
              </a:spcBef>
              <a:buChar char="-"/>
              <a:tabLst>
                <a:tab pos="355600" algn="l"/>
              </a:tabLst>
            </a:pPr>
            <a:r>
              <a:rPr sz="2000" spc="-5" dirty="0">
                <a:solidFill>
                  <a:srgbClr val="404040"/>
                </a:solidFill>
                <a:latin typeface="Century Gothic"/>
                <a:cs typeface="Century Gothic"/>
              </a:rPr>
              <a:t>Δαπάνες</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για</a:t>
            </a:r>
            <a:r>
              <a:rPr sz="2000" spc="165" dirty="0">
                <a:solidFill>
                  <a:srgbClr val="404040"/>
                </a:solidFill>
                <a:latin typeface="Century Gothic"/>
                <a:cs typeface="Century Gothic"/>
              </a:rPr>
              <a:t> </a:t>
            </a:r>
            <a:r>
              <a:rPr sz="2000" spc="-5" dirty="0">
                <a:solidFill>
                  <a:srgbClr val="404040"/>
                </a:solidFill>
                <a:latin typeface="Century Gothic"/>
                <a:cs typeface="Century Gothic"/>
              </a:rPr>
              <a:t>τη</a:t>
            </a:r>
            <a:r>
              <a:rPr sz="2000" spc="185" dirty="0">
                <a:solidFill>
                  <a:srgbClr val="404040"/>
                </a:solidFill>
                <a:latin typeface="Century Gothic"/>
                <a:cs typeface="Century Gothic"/>
              </a:rPr>
              <a:t> </a:t>
            </a:r>
            <a:r>
              <a:rPr sz="2000" dirty="0">
                <a:solidFill>
                  <a:srgbClr val="404040"/>
                </a:solidFill>
                <a:latin typeface="Century Gothic"/>
                <a:cs typeface="Century Gothic"/>
              </a:rPr>
              <a:t>συμμετοχή</a:t>
            </a:r>
            <a:r>
              <a:rPr sz="2000" spc="175" dirty="0">
                <a:solidFill>
                  <a:srgbClr val="404040"/>
                </a:solidFill>
                <a:latin typeface="Century Gothic"/>
                <a:cs typeface="Century Gothic"/>
              </a:rPr>
              <a:t> </a:t>
            </a:r>
            <a:r>
              <a:rPr sz="2000" spc="-5" dirty="0">
                <a:solidFill>
                  <a:srgbClr val="404040"/>
                </a:solidFill>
                <a:latin typeface="Century Gothic"/>
                <a:cs typeface="Century Gothic"/>
              </a:rPr>
              <a:t>ατόμων</a:t>
            </a:r>
            <a:r>
              <a:rPr sz="2000" spc="190" dirty="0">
                <a:solidFill>
                  <a:srgbClr val="404040"/>
                </a:solidFill>
                <a:latin typeface="Century Gothic"/>
                <a:cs typeface="Century Gothic"/>
              </a:rPr>
              <a:t> </a:t>
            </a:r>
            <a:r>
              <a:rPr sz="2000" dirty="0">
                <a:solidFill>
                  <a:srgbClr val="404040"/>
                </a:solidFill>
                <a:latin typeface="Century Gothic"/>
                <a:cs typeface="Century Gothic"/>
              </a:rPr>
              <a:t>με</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ειδικές</a:t>
            </a:r>
            <a:r>
              <a:rPr sz="2000" spc="180" dirty="0">
                <a:solidFill>
                  <a:srgbClr val="404040"/>
                </a:solidFill>
                <a:latin typeface="Century Gothic"/>
                <a:cs typeface="Century Gothic"/>
              </a:rPr>
              <a:t> </a:t>
            </a:r>
            <a:r>
              <a:rPr sz="2000" spc="-5" dirty="0">
                <a:solidFill>
                  <a:srgbClr val="404040"/>
                </a:solidFill>
                <a:latin typeface="Century Gothic"/>
                <a:cs typeface="Century Gothic"/>
              </a:rPr>
              <a:t>ανάγκες</a:t>
            </a:r>
            <a:r>
              <a:rPr sz="2000" spc="185" dirty="0">
                <a:solidFill>
                  <a:srgbClr val="404040"/>
                </a:solidFill>
                <a:latin typeface="Century Gothic"/>
                <a:cs typeface="Century Gothic"/>
              </a:rPr>
              <a:t> </a:t>
            </a:r>
            <a:r>
              <a:rPr sz="2000" dirty="0" err="1">
                <a:solidFill>
                  <a:srgbClr val="404040"/>
                </a:solidFill>
                <a:latin typeface="Century Gothic"/>
                <a:cs typeface="Century Gothic"/>
              </a:rPr>
              <a:t>σε</a:t>
            </a:r>
            <a:r>
              <a:rPr sz="2000" spc="175" dirty="0">
                <a:solidFill>
                  <a:srgbClr val="404040"/>
                </a:solidFill>
                <a:latin typeface="Century Gothic"/>
                <a:cs typeface="Century Gothic"/>
              </a:rPr>
              <a:t> </a:t>
            </a:r>
            <a:r>
              <a:rPr sz="2000" spc="-5" dirty="0" smtClean="0">
                <a:solidFill>
                  <a:srgbClr val="404040"/>
                </a:solidFill>
                <a:latin typeface="Century Gothic"/>
                <a:cs typeface="Century Gothic"/>
              </a:rPr>
              <a:t>μ</a:t>
            </a:r>
            <a:r>
              <a:rPr lang="el-GR" sz="2000" spc="-5" dirty="0">
                <a:solidFill>
                  <a:srgbClr val="404040"/>
                </a:solidFill>
                <a:latin typeface="Century Gothic"/>
                <a:cs typeface="Century Gothic"/>
              </a:rPr>
              <a:t>ε</a:t>
            </a:r>
            <a:r>
              <a:rPr sz="2000" spc="-5" dirty="0" err="1" smtClean="0">
                <a:solidFill>
                  <a:srgbClr val="404040"/>
                </a:solidFill>
                <a:latin typeface="Century Gothic"/>
                <a:cs typeface="Century Gothic"/>
              </a:rPr>
              <a:t>ικτή</a:t>
            </a:r>
            <a:r>
              <a:rPr lang="el-GR" sz="2000" dirty="0">
                <a:latin typeface="Century Gothic"/>
                <a:cs typeface="Century Gothic"/>
              </a:rPr>
              <a:t> </a:t>
            </a:r>
            <a:r>
              <a:rPr sz="2000" dirty="0" err="1" smtClean="0">
                <a:solidFill>
                  <a:srgbClr val="404040"/>
                </a:solidFill>
                <a:latin typeface="Century Gothic"/>
                <a:cs typeface="Century Gothic"/>
              </a:rPr>
              <a:t>κινητικότητ</a:t>
            </a:r>
            <a:r>
              <a:rPr sz="2000" dirty="0" smtClean="0">
                <a:solidFill>
                  <a:srgbClr val="404040"/>
                </a:solidFill>
                <a:latin typeface="Century Gothic"/>
                <a:cs typeface="Century Gothic"/>
              </a:rPr>
              <a:t>α</a:t>
            </a:r>
            <a:endParaRPr sz="2000" dirty="0">
              <a:latin typeface="Century Gothic"/>
              <a:cs typeface="Century Gothic"/>
            </a:endParaRPr>
          </a:p>
        </p:txBody>
      </p:sp>
      <p:sp>
        <p:nvSpPr>
          <p:cNvPr id="3" name="object 3"/>
          <p:cNvSpPr txBox="1">
            <a:spLocks noGrp="1"/>
          </p:cNvSpPr>
          <p:nvPr>
            <p:ph type="title"/>
          </p:nvPr>
        </p:nvSpPr>
        <p:spPr>
          <a:xfrm>
            <a:off x="1833117" y="748741"/>
            <a:ext cx="535432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92D050"/>
                </a:solidFill>
              </a:rPr>
              <a:t>Blended/Virtual </a:t>
            </a:r>
            <a:r>
              <a:rPr spc="-5" dirty="0">
                <a:solidFill>
                  <a:srgbClr val="92D050"/>
                </a:solidFill>
              </a:rPr>
              <a:t>Mobilities</a:t>
            </a:r>
            <a:r>
              <a:rPr spc="85" dirty="0">
                <a:solidFill>
                  <a:srgbClr val="92D050"/>
                </a:solidFill>
              </a:rPr>
              <a:t> </a:t>
            </a:r>
            <a:r>
              <a:rPr spc="-10" dirty="0">
                <a:solidFill>
                  <a:srgbClr val="92D050"/>
                </a:solidFill>
              </a:rPr>
              <a:t>(3/3)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0688" y="2382469"/>
            <a:ext cx="2232660" cy="878840"/>
          </a:xfrm>
          <a:prstGeom prst="rect">
            <a:avLst/>
          </a:prstGeom>
        </p:spPr>
        <p:txBody>
          <a:bodyPr vert="horz" wrap="square" lIns="0" tIns="12065" rIns="0" bIns="0" rtlCol="0">
            <a:spAutoFit/>
          </a:bodyPr>
          <a:lstStyle/>
          <a:p>
            <a:pPr marL="478790" marR="5080" indent="-466725">
              <a:lnSpc>
                <a:spcPct val="100000"/>
              </a:lnSpc>
              <a:spcBef>
                <a:spcPts val="95"/>
              </a:spcBef>
            </a:pPr>
            <a:r>
              <a:rPr sz="2800" b="1" spc="-10" dirty="0">
                <a:solidFill>
                  <a:srgbClr val="30859C"/>
                </a:solidFill>
                <a:latin typeface="Century Gothic"/>
                <a:cs typeface="Century Gothic"/>
              </a:rPr>
              <a:t>5.</a:t>
            </a:r>
            <a:r>
              <a:rPr sz="2800" b="1" spc="-45" dirty="0">
                <a:solidFill>
                  <a:srgbClr val="30859C"/>
                </a:solidFill>
                <a:latin typeface="Century Gothic"/>
                <a:cs typeface="Century Gothic"/>
              </a:rPr>
              <a:t> </a:t>
            </a:r>
            <a:r>
              <a:rPr sz="2800" b="1" spc="-5" dirty="0">
                <a:solidFill>
                  <a:srgbClr val="30859C"/>
                </a:solidFill>
                <a:latin typeface="Century Gothic"/>
                <a:cs typeface="Century Gothic"/>
              </a:rPr>
              <a:t>Διαχείριση  Σχεδίου</a:t>
            </a:r>
            <a:endParaRPr sz="2800">
              <a:latin typeface="Century Gothic"/>
              <a:cs typeface="Century Gothic"/>
            </a:endParaRPr>
          </a:p>
        </p:txBody>
      </p:sp>
      <p:sp>
        <p:nvSpPr>
          <p:cNvPr id="3" name="object 3"/>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
        <p:nvSpPr>
          <p:cNvPr id="4" name="object 4"/>
          <p:cNvSpPr txBox="1"/>
          <p:nvPr/>
        </p:nvSpPr>
        <p:spPr>
          <a:xfrm>
            <a:off x="3931411" y="1447038"/>
            <a:ext cx="4439920" cy="3644587"/>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2400" spc="-5" dirty="0">
                <a:solidFill>
                  <a:srgbClr val="404040"/>
                </a:solidFill>
                <a:latin typeface="Century Gothic"/>
                <a:cs typeface="Century Gothic"/>
              </a:rPr>
              <a:t>Προγραμματισμός </a:t>
            </a:r>
            <a:r>
              <a:rPr sz="2400" dirty="0">
                <a:solidFill>
                  <a:srgbClr val="404040"/>
                </a:solidFill>
                <a:latin typeface="Century Gothic"/>
                <a:cs typeface="Century Gothic"/>
              </a:rPr>
              <a:t>σχεδίου,  </a:t>
            </a:r>
            <a:r>
              <a:rPr sz="2400" spc="-5" dirty="0">
                <a:solidFill>
                  <a:srgbClr val="404040"/>
                </a:solidFill>
                <a:latin typeface="Century Gothic"/>
                <a:cs typeface="Century Gothic"/>
              </a:rPr>
              <a:t>Ανάπτυξη Δραστηριοτήτων  Εφαρμογή </a:t>
            </a:r>
            <a:r>
              <a:rPr sz="2400" dirty="0">
                <a:solidFill>
                  <a:srgbClr val="404040"/>
                </a:solidFill>
                <a:latin typeface="Century Gothic"/>
                <a:cs typeface="Century Gothic"/>
              </a:rPr>
              <a:t>και</a:t>
            </a:r>
            <a:r>
              <a:rPr sz="2400" spc="-95" dirty="0">
                <a:solidFill>
                  <a:srgbClr val="404040"/>
                </a:solidFill>
                <a:latin typeface="Century Gothic"/>
                <a:cs typeface="Century Gothic"/>
              </a:rPr>
              <a:t> </a:t>
            </a:r>
            <a:r>
              <a:rPr sz="2400" spc="-5" dirty="0">
                <a:solidFill>
                  <a:srgbClr val="404040"/>
                </a:solidFill>
                <a:latin typeface="Century Gothic"/>
                <a:cs typeface="Century Gothic"/>
              </a:rPr>
              <a:t>ολοκλήρωση</a:t>
            </a:r>
            <a:endParaRPr sz="2400" dirty="0">
              <a:latin typeface="Century Gothic"/>
              <a:cs typeface="Century Gothic"/>
            </a:endParaRPr>
          </a:p>
          <a:p>
            <a:pPr marL="355600" marR="427355" indent="-342900">
              <a:lnSpc>
                <a:spcPct val="100000"/>
              </a:lnSpc>
              <a:spcBef>
                <a:spcPts val="575"/>
              </a:spcBef>
              <a:buFont typeface="Arial"/>
              <a:buChar char="•"/>
              <a:tabLst>
                <a:tab pos="354965" algn="l"/>
                <a:tab pos="355600" algn="l"/>
              </a:tabLst>
            </a:pPr>
            <a:r>
              <a:rPr sz="2400" dirty="0">
                <a:solidFill>
                  <a:srgbClr val="404040"/>
                </a:solidFill>
                <a:latin typeface="Century Gothic"/>
                <a:cs typeface="Century Gothic"/>
              </a:rPr>
              <a:t>Διαδικασίες πριν, </a:t>
            </a:r>
            <a:r>
              <a:rPr sz="2400" spc="-5" dirty="0">
                <a:solidFill>
                  <a:srgbClr val="404040"/>
                </a:solidFill>
                <a:latin typeface="Century Gothic"/>
                <a:cs typeface="Century Gothic"/>
              </a:rPr>
              <a:t>κατά</a:t>
            </a:r>
            <a:r>
              <a:rPr sz="2400" spc="-155" dirty="0">
                <a:solidFill>
                  <a:srgbClr val="404040"/>
                </a:solidFill>
                <a:latin typeface="Century Gothic"/>
                <a:cs typeface="Century Gothic"/>
              </a:rPr>
              <a:t> </a:t>
            </a:r>
            <a:r>
              <a:rPr sz="2400" dirty="0">
                <a:solidFill>
                  <a:srgbClr val="404040"/>
                </a:solidFill>
                <a:latin typeface="Century Gothic"/>
                <a:cs typeface="Century Gothic"/>
              </a:rPr>
              <a:t>τη  διάρκεια και μετά την  </a:t>
            </a:r>
            <a:r>
              <a:rPr sz="2400" spc="-5" dirty="0">
                <a:solidFill>
                  <a:srgbClr val="404040"/>
                </a:solidFill>
                <a:latin typeface="Century Gothic"/>
                <a:cs typeface="Century Gothic"/>
              </a:rPr>
              <a:t>κινητικότητα</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sz="2400" spc="-5" dirty="0">
                <a:solidFill>
                  <a:srgbClr val="404040"/>
                </a:solidFill>
                <a:latin typeface="Century Gothic"/>
                <a:cs typeface="Century Gothic"/>
              </a:rPr>
              <a:t>Τήρηση αρχείου </a:t>
            </a:r>
            <a:r>
              <a:rPr sz="2400" dirty="0">
                <a:solidFill>
                  <a:srgbClr val="404040"/>
                </a:solidFill>
                <a:latin typeface="Century Gothic"/>
                <a:cs typeface="Century Gothic"/>
              </a:rPr>
              <a:t>και</a:t>
            </a:r>
            <a:r>
              <a:rPr sz="2400" spc="-50" dirty="0">
                <a:solidFill>
                  <a:srgbClr val="404040"/>
                </a:solidFill>
                <a:latin typeface="Century Gothic"/>
                <a:cs typeface="Century Gothic"/>
              </a:rPr>
              <a:t> </a:t>
            </a:r>
            <a:r>
              <a:rPr sz="2400" spc="-5" dirty="0">
                <a:solidFill>
                  <a:srgbClr val="404040"/>
                </a:solidFill>
                <a:latin typeface="Century Gothic"/>
                <a:cs typeface="Century Gothic"/>
              </a:rPr>
              <a:t>έλεγχοι</a:t>
            </a:r>
            <a:endParaRPr sz="2400" dirty="0">
              <a:latin typeface="Century Gothic"/>
              <a:cs typeface="Century Gothic"/>
            </a:endParaRPr>
          </a:p>
          <a:p>
            <a:pPr marL="355600" indent="-342900">
              <a:lnSpc>
                <a:spcPct val="100000"/>
              </a:lnSpc>
              <a:spcBef>
                <a:spcPts val="580"/>
              </a:spcBef>
              <a:buFont typeface="Arial"/>
              <a:buChar char="•"/>
              <a:tabLst>
                <a:tab pos="354965" algn="l"/>
                <a:tab pos="355600" algn="l"/>
              </a:tabLst>
            </a:pPr>
            <a:r>
              <a:rPr lang="en-GB" sz="2400" dirty="0" smtClean="0">
                <a:solidFill>
                  <a:srgbClr val="404040"/>
                </a:solidFill>
                <a:latin typeface="Century Gothic"/>
                <a:cs typeface="Century Gothic"/>
              </a:rPr>
              <a:t>Beneficiary Module</a:t>
            </a:r>
          </a:p>
          <a:p>
            <a:pPr marL="355600" indent="-342900">
              <a:lnSpc>
                <a:spcPct val="100000"/>
              </a:lnSpc>
              <a:spcBef>
                <a:spcPts val="580"/>
              </a:spcBef>
              <a:buFont typeface="Arial"/>
              <a:buChar char="•"/>
              <a:tabLst>
                <a:tab pos="354965" algn="l"/>
                <a:tab pos="355600" algn="l"/>
              </a:tabLst>
            </a:pPr>
            <a:r>
              <a:rPr sz="2400" dirty="0" smtClean="0">
                <a:solidFill>
                  <a:srgbClr val="404040"/>
                </a:solidFill>
                <a:latin typeface="Century Gothic"/>
                <a:cs typeface="Century Gothic"/>
              </a:rPr>
              <a:t>MKΔ </a:t>
            </a:r>
            <a:r>
              <a:rPr sz="2400" dirty="0">
                <a:solidFill>
                  <a:srgbClr val="404040"/>
                </a:solidFill>
                <a:latin typeface="Century Gothic"/>
                <a:cs typeface="Century Gothic"/>
              </a:rPr>
              <a:t>&amp;</a:t>
            </a:r>
            <a:r>
              <a:rPr sz="2400" spc="-45" dirty="0">
                <a:solidFill>
                  <a:srgbClr val="404040"/>
                </a:solidFill>
                <a:latin typeface="Century Gothic"/>
                <a:cs typeface="Century Gothic"/>
              </a:rPr>
              <a:t> </a:t>
            </a:r>
            <a:r>
              <a:rPr sz="2400" spc="-5" dirty="0" smtClean="0">
                <a:solidFill>
                  <a:srgbClr val="404040"/>
                </a:solidFill>
                <a:latin typeface="Century Gothic"/>
                <a:cs typeface="Century Gothic"/>
              </a:rPr>
              <a:t>Επ</a:t>
            </a:r>
            <a:r>
              <a:rPr sz="2400" spc="-5" dirty="0" err="1" smtClean="0">
                <a:solidFill>
                  <a:srgbClr val="404040"/>
                </a:solidFill>
                <a:latin typeface="Century Gothic"/>
                <a:cs typeface="Century Gothic"/>
              </a:rPr>
              <a:t>ικοινωνί</a:t>
            </a:r>
            <a:r>
              <a:rPr sz="2400" spc="-5" dirty="0" smtClean="0">
                <a:solidFill>
                  <a:srgbClr val="404040"/>
                </a:solidFill>
                <a:latin typeface="Century Gothic"/>
                <a:cs typeface="Century Gothic"/>
              </a:rPr>
              <a:t>α</a:t>
            </a:r>
            <a:endParaRPr sz="2400" dirty="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370" y="381000"/>
            <a:ext cx="7548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Επιλέξιμα </a:t>
            </a:r>
            <a:r>
              <a:rPr spc="-5" dirty="0">
                <a:solidFill>
                  <a:srgbClr val="7FCDAF"/>
                </a:solidFill>
              </a:rPr>
              <a:t>είδη </a:t>
            </a:r>
            <a:r>
              <a:rPr spc="-5" dirty="0" smtClean="0">
                <a:solidFill>
                  <a:srgbClr val="7FCDAF"/>
                </a:solidFill>
              </a:rPr>
              <a:t>κινητικοτήτων</a:t>
            </a:r>
            <a:r>
              <a:rPr lang="en-GB" spc="-5" dirty="0" smtClean="0">
                <a:solidFill>
                  <a:srgbClr val="7FCDAF"/>
                </a:solidFill>
              </a:rPr>
              <a:t> STA/STT</a:t>
            </a:r>
            <a:endParaRPr spc="-10" dirty="0">
              <a:solidFill>
                <a:srgbClr val="7FCDAF"/>
              </a:solidFill>
            </a:endParaRPr>
          </a:p>
        </p:txBody>
      </p:sp>
      <p:sp>
        <p:nvSpPr>
          <p:cNvPr id="4" name="Rectangle 3"/>
          <p:cNvSpPr/>
          <p:nvPr/>
        </p:nvSpPr>
        <p:spPr>
          <a:xfrm>
            <a:off x="228600" y="1227211"/>
            <a:ext cx="8153400" cy="4628255"/>
          </a:xfrm>
          <a:prstGeom prst="rect">
            <a:avLst/>
          </a:prstGeom>
        </p:spPr>
        <p:txBody>
          <a:bodyPr wrap="square">
            <a:spAutoFit/>
          </a:bodyPr>
          <a:lstStyle/>
          <a:p>
            <a:pPr marL="12700" marR="68580">
              <a:lnSpc>
                <a:spcPct val="149000"/>
              </a:lnSpc>
              <a:spcBef>
                <a:spcPts val="20"/>
              </a:spcBef>
              <a:tabLst>
                <a:tab pos="469265" algn="l"/>
                <a:tab pos="469900" algn="l"/>
              </a:tabLst>
            </a:pPr>
            <a:r>
              <a:rPr lang="el-GR" b="1" spc="-10" dirty="0">
                <a:solidFill>
                  <a:srgbClr val="404040"/>
                </a:solidFill>
                <a:latin typeface="Century Gothic"/>
                <a:cs typeface="Century Gothic"/>
              </a:rPr>
              <a:t>Προσωπικό</a:t>
            </a:r>
            <a:endParaRPr lang="el-GR" dirty="0">
              <a:latin typeface="Century Gothic"/>
              <a:cs typeface="Century Gothic"/>
            </a:endParaRPr>
          </a:p>
          <a:p>
            <a:pPr marL="469900" indent="-457200">
              <a:lnSpc>
                <a:spcPct val="100000"/>
              </a:lnSpc>
              <a:spcBef>
                <a:spcPts val="1000"/>
              </a:spcBef>
              <a:buAutoNum type="arabicPeriod"/>
              <a:tabLst>
                <a:tab pos="469265" algn="l"/>
                <a:tab pos="469900" algn="l"/>
              </a:tabLst>
            </a:pPr>
            <a:r>
              <a:rPr lang="el-GR" b="1" dirty="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Διδασκαλία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Teaching</a:t>
            </a:r>
            <a:r>
              <a:rPr lang="el-GR" spc="-100" dirty="0">
                <a:solidFill>
                  <a:srgbClr val="404040"/>
                </a:solidFill>
                <a:latin typeface="Century Gothic"/>
                <a:cs typeface="Century Gothic"/>
              </a:rPr>
              <a:t> </a:t>
            </a:r>
            <a:r>
              <a:rPr lang="el-GR" dirty="0">
                <a:solidFill>
                  <a:srgbClr val="404040"/>
                </a:solidFill>
                <a:latin typeface="Century Gothic"/>
                <a:cs typeface="Century Gothic"/>
              </a:rPr>
              <a:t>(STA</a:t>
            </a:r>
            <a:r>
              <a:rPr lang="el-GR" dirty="0" smtClean="0">
                <a:solidFill>
                  <a:srgbClr val="404040"/>
                </a:solidFill>
                <a:latin typeface="Century Gothic"/>
                <a:cs typeface="Century Gothic"/>
              </a:rPr>
              <a:t>)</a:t>
            </a:r>
            <a:r>
              <a:rPr lang="el-GR" dirty="0">
                <a:solidFill>
                  <a:srgbClr val="404040"/>
                </a:solidFill>
                <a:latin typeface="Century Gothic"/>
                <a:cs typeface="Century Gothic"/>
              </a:rPr>
              <a:t> *</a:t>
            </a:r>
            <a:r>
              <a:rPr lang="el-GR" dirty="0">
                <a:solidFill>
                  <a:schemeClr val="accent5">
                    <a:lumMod val="75000"/>
                  </a:schemeClr>
                </a:solidFill>
                <a:latin typeface="Century Gothic"/>
                <a:cs typeface="Century Gothic"/>
              </a:rPr>
              <a:t>διάρκεια </a:t>
            </a:r>
            <a:r>
              <a:rPr lang="el-GR" dirty="0" smtClean="0">
                <a:solidFill>
                  <a:schemeClr val="accent5">
                    <a:lumMod val="75000"/>
                  </a:schemeClr>
                </a:solidFill>
                <a:latin typeface="Century Gothic"/>
                <a:cs typeface="Century Gothic"/>
              </a:rPr>
              <a:t>2 ημέρες- 2 μήνες </a:t>
            </a:r>
            <a:endParaRPr lang="el-GR" dirty="0">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spc="-15" dirty="0" smtClean="0">
                <a:solidFill>
                  <a:srgbClr val="404040"/>
                </a:solidFill>
                <a:latin typeface="Century Gothic"/>
                <a:cs typeface="Century Gothic"/>
              </a:rPr>
              <a:t>Ε</a:t>
            </a:r>
            <a:r>
              <a:rPr lang="el-GR" dirty="0" smtClean="0">
                <a:solidFill>
                  <a:srgbClr val="404040"/>
                </a:solidFill>
                <a:latin typeface="Century Gothic"/>
                <a:cs typeface="Century Gothic"/>
              </a:rPr>
              <a:t>ισερχ</a:t>
            </a:r>
            <a:r>
              <a:rPr lang="el-GR" spc="-15" dirty="0" smtClean="0">
                <a:solidFill>
                  <a:srgbClr val="404040"/>
                </a:solidFill>
                <a:latin typeface="Century Gothic"/>
                <a:cs typeface="Century Gothic"/>
              </a:rPr>
              <a:t>ό</a:t>
            </a:r>
            <a:r>
              <a:rPr lang="el-GR" dirty="0" smtClean="0">
                <a:solidFill>
                  <a:srgbClr val="404040"/>
                </a:solidFill>
                <a:latin typeface="Century Gothic"/>
                <a:cs typeface="Century Gothic"/>
              </a:rPr>
              <a:t>μ</a:t>
            </a:r>
            <a:r>
              <a:rPr lang="el-GR" spc="-10" dirty="0" smtClean="0">
                <a:solidFill>
                  <a:srgbClr val="404040"/>
                </a:solidFill>
                <a:latin typeface="Century Gothic"/>
                <a:cs typeface="Century Gothic"/>
              </a:rPr>
              <a:t>ε</a:t>
            </a:r>
            <a:r>
              <a:rPr lang="el-GR" spc="-5" dirty="0" smtClean="0">
                <a:solidFill>
                  <a:srgbClr val="404040"/>
                </a:solidFill>
                <a:latin typeface="Century Gothic"/>
                <a:cs typeface="Century Gothic"/>
              </a:rPr>
              <a:t>ν</a:t>
            </a:r>
            <a:r>
              <a:rPr lang="el-GR" dirty="0" smtClean="0">
                <a:solidFill>
                  <a:srgbClr val="404040"/>
                </a:solidFill>
                <a:latin typeface="Century Gothic"/>
                <a:cs typeface="Century Gothic"/>
              </a:rPr>
              <a:t>η</a:t>
            </a:r>
            <a:r>
              <a:rPr lang="el-GR" dirty="0">
                <a:solidFill>
                  <a:srgbClr val="404040"/>
                </a:solidFill>
                <a:latin typeface="Century Gothic"/>
                <a:cs typeface="Century Gothic"/>
              </a:rPr>
              <a:t>	</a:t>
            </a:r>
            <a:r>
              <a:rPr lang="el-GR" spc="-20" dirty="0">
                <a:solidFill>
                  <a:srgbClr val="404040"/>
                </a:solidFill>
                <a:latin typeface="Century Gothic"/>
                <a:cs typeface="Century Gothic"/>
              </a:rPr>
              <a:t>κ</a:t>
            </a:r>
            <a:r>
              <a:rPr lang="el-GR" dirty="0">
                <a:solidFill>
                  <a:srgbClr val="404040"/>
                </a:solidFill>
                <a:latin typeface="Century Gothic"/>
                <a:cs typeface="Century Gothic"/>
              </a:rPr>
              <a:t>ι</a:t>
            </a:r>
            <a:r>
              <a:rPr lang="el-GR" spc="-5" dirty="0">
                <a:solidFill>
                  <a:srgbClr val="404040"/>
                </a:solidFill>
                <a:latin typeface="Century Gothic"/>
                <a:cs typeface="Century Gothic"/>
              </a:rPr>
              <a:t>ν</a:t>
            </a:r>
            <a:r>
              <a:rPr lang="el-GR" spc="5" dirty="0">
                <a:solidFill>
                  <a:srgbClr val="404040"/>
                </a:solidFill>
                <a:latin typeface="Century Gothic"/>
                <a:cs typeface="Century Gothic"/>
              </a:rPr>
              <a:t>η</a:t>
            </a:r>
            <a:r>
              <a:rPr lang="el-GR" spc="-15" dirty="0">
                <a:solidFill>
                  <a:srgbClr val="404040"/>
                </a:solidFill>
                <a:latin typeface="Century Gothic"/>
                <a:cs typeface="Century Gothic"/>
              </a:rPr>
              <a:t>τ</a:t>
            </a:r>
            <a:r>
              <a:rPr lang="el-GR" dirty="0">
                <a:solidFill>
                  <a:srgbClr val="404040"/>
                </a:solidFill>
                <a:latin typeface="Century Gothic"/>
                <a:cs typeface="Century Gothic"/>
              </a:rPr>
              <a:t>ι</a:t>
            </a:r>
            <a:r>
              <a:rPr lang="el-GR" spc="-20" dirty="0">
                <a:solidFill>
                  <a:srgbClr val="404040"/>
                </a:solidFill>
                <a:latin typeface="Century Gothic"/>
                <a:cs typeface="Century Gothic"/>
              </a:rPr>
              <a:t>κ</a:t>
            </a:r>
            <a:r>
              <a:rPr lang="el-GR" dirty="0">
                <a:solidFill>
                  <a:srgbClr val="404040"/>
                </a:solidFill>
                <a:latin typeface="Century Gothic"/>
                <a:cs typeface="Century Gothic"/>
              </a:rPr>
              <a:t>ότητα	</a:t>
            </a:r>
            <a:r>
              <a:rPr lang="el-GR" spc="-5" dirty="0" smtClean="0">
                <a:solidFill>
                  <a:srgbClr val="404040"/>
                </a:solidFill>
                <a:latin typeface="Century Gothic"/>
                <a:cs typeface="Century Gothic"/>
              </a:rPr>
              <a:t>προσωπικού</a:t>
            </a:r>
            <a:r>
              <a:rPr lang="el-GR" dirty="0">
                <a:solidFill>
                  <a:srgbClr val="404040"/>
                </a:solidFill>
                <a:latin typeface="Century Gothic"/>
                <a:cs typeface="Century Gothic"/>
              </a:rPr>
              <a:t>	</a:t>
            </a:r>
            <a:r>
              <a:rPr lang="el-GR" spc="-5" dirty="0" smtClean="0">
                <a:solidFill>
                  <a:srgbClr val="404040"/>
                </a:solidFill>
                <a:latin typeface="Century Gothic"/>
                <a:cs typeface="Century Gothic"/>
              </a:rPr>
              <a:t>απ</a:t>
            </a:r>
            <a:r>
              <a:rPr lang="el-GR" dirty="0" smtClean="0">
                <a:solidFill>
                  <a:srgbClr val="404040"/>
                </a:solidFill>
                <a:latin typeface="Century Gothic"/>
                <a:cs typeface="Century Gothic"/>
              </a:rPr>
              <a:t>ό εταιρείες *</a:t>
            </a:r>
            <a:r>
              <a:rPr lang="el-GR" dirty="0">
                <a:solidFill>
                  <a:schemeClr val="accent5">
                    <a:lumMod val="75000"/>
                  </a:schemeClr>
                </a:solidFill>
                <a:latin typeface="Century Gothic"/>
                <a:cs typeface="Century Gothic"/>
              </a:rPr>
              <a:t>διάρκεια </a:t>
            </a:r>
            <a:r>
              <a:rPr lang="el-GR" dirty="0" smtClean="0">
                <a:solidFill>
                  <a:schemeClr val="accent5">
                    <a:lumMod val="75000"/>
                  </a:schemeClr>
                </a:solidFill>
                <a:latin typeface="Century Gothic"/>
                <a:cs typeface="Century Gothic"/>
              </a:rPr>
              <a:t>1 ημέρα- </a:t>
            </a:r>
            <a:r>
              <a:rPr lang="el-GR" dirty="0">
                <a:solidFill>
                  <a:schemeClr val="accent5">
                    <a:lumMod val="75000"/>
                  </a:schemeClr>
                </a:solidFill>
                <a:latin typeface="Century Gothic"/>
                <a:cs typeface="Century Gothic"/>
              </a:rPr>
              <a:t>2 μήνες </a:t>
            </a:r>
            <a:endParaRPr lang="el-GR" dirty="0" smtClean="0">
              <a:solidFill>
                <a:srgbClr val="404040"/>
              </a:solidFill>
              <a:latin typeface="Century Gothic"/>
              <a:cs typeface="Century Gothic"/>
            </a:endParaRPr>
          </a:p>
          <a:p>
            <a:pPr marL="355600" marR="5080" indent="-342900">
              <a:lnSpc>
                <a:spcPct val="130000"/>
              </a:lnSpc>
              <a:spcBef>
                <a:spcPts val="405"/>
              </a:spcBef>
              <a:buFont typeface="Wingdings"/>
              <a:buChar char=""/>
              <a:tabLst>
                <a:tab pos="354965" algn="l"/>
                <a:tab pos="355600" algn="l"/>
                <a:tab pos="1901189" algn="l"/>
                <a:tab pos="3413125" algn="l"/>
                <a:tab pos="4345940" algn="l"/>
                <a:tab pos="5054600" algn="l"/>
                <a:tab pos="7155180" algn="l"/>
                <a:tab pos="7731125" algn="l"/>
              </a:tabLst>
            </a:pPr>
            <a:r>
              <a:rPr lang="el-GR" b="1" dirty="0" smtClean="0">
                <a:solidFill>
                  <a:srgbClr val="404040"/>
                </a:solidFill>
                <a:latin typeface="Century Gothic"/>
                <a:cs typeface="Century Gothic"/>
              </a:rPr>
              <a:t>Κινητικότητα </a:t>
            </a:r>
            <a:r>
              <a:rPr lang="el-GR" b="1" spc="5" dirty="0">
                <a:solidFill>
                  <a:srgbClr val="404040"/>
                </a:solidFill>
                <a:latin typeface="Century Gothic"/>
                <a:cs typeface="Century Gothic"/>
              </a:rPr>
              <a:t>για </a:t>
            </a:r>
            <a:r>
              <a:rPr lang="el-GR" b="1" dirty="0">
                <a:solidFill>
                  <a:srgbClr val="404040"/>
                </a:solidFill>
                <a:latin typeface="Century Gothic"/>
                <a:cs typeface="Century Gothic"/>
              </a:rPr>
              <a:t>Εκπαίδευση/Κατάρτιση </a:t>
            </a:r>
            <a:r>
              <a:rPr lang="el-GR" dirty="0">
                <a:solidFill>
                  <a:srgbClr val="404040"/>
                </a:solidFill>
                <a:latin typeface="Century Gothic"/>
                <a:cs typeface="Century Gothic"/>
              </a:rPr>
              <a:t>- </a:t>
            </a:r>
            <a:r>
              <a:rPr lang="el-GR" spc="-5" dirty="0" err="1">
                <a:solidFill>
                  <a:srgbClr val="404040"/>
                </a:solidFill>
                <a:latin typeface="Century Gothic"/>
                <a:cs typeface="Century Gothic"/>
              </a:rPr>
              <a:t>Staff</a:t>
            </a:r>
            <a:r>
              <a:rPr lang="el-GR" spc="-5" dirty="0">
                <a:solidFill>
                  <a:srgbClr val="404040"/>
                </a:solidFill>
                <a:latin typeface="Century Gothic"/>
                <a:cs typeface="Century Gothic"/>
              </a:rPr>
              <a:t> </a:t>
            </a:r>
            <a:r>
              <a:rPr lang="el-GR" dirty="0">
                <a:solidFill>
                  <a:srgbClr val="404040"/>
                </a:solidFill>
                <a:latin typeface="Century Gothic"/>
                <a:cs typeface="Century Gothic"/>
              </a:rPr>
              <a:t>Mobility for </a:t>
            </a:r>
            <a:r>
              <a:rPr lang="el-GR" dirty="0" err="1">
                <a:solidFill>
                  <a:srgbClr val="404040"/>
                </a:solidFill>
                <a:latin typeface="Century Gothic"/>
                <a:cs typeface="Century Gothic"/>
              </a:rPr>
              <a:t>Training</a:t>
            </a:r>
            <a:r>
              <a:rPr lang="el-GR" spc="-70" dirty="0">
                <a:solidFill>
                  <a:srgbClr val="404040"/>
                </a:solidFill>
                <a:latin typeface="Century Gothic"/>
                <a:cs typeface="Century Gothic"/>
              </a:rPr>
              <a:t> </a:t>
            </a:r>
            <a:r>
              <a:rPr lang="el-GR" spc="-5" dirty="0">
                <a:solidFill>
                  <a:srgbClr val="404040"/>
                </a:solidFill>
                <a:latin typeface="Century Gothic"/>
                <a:cs typeface="Century Gothic"/>
              </a:rPr>
              <a:t>(STT</a:t>
            </a:r>
            <a:r>
              <a:rPr lang="el-GR" spc="-5" dirty="0" smtClean="0">
                <a:solidFill>
                  <a:srgbClr val="404040"/>
                </a:solidFill>
                <a:latin typeface="Century Gothic"/>
                <a:cs typeface="Century Gothic"/>
              </a:rPr>
              <a:t>)</a:t>
            </a:r>
            <a:r>
              <a:rPr lang="el-GR" dirty="0">
                <a:solidFill>
                  <a:srgbClr val="404040"/>
                </a:solidFill>
                <a:latin typeface="Century Gothic"/>
                <a:cs typeface="Century Gothic"/>
              </a:rPr>
              <a:t> *</a:t>
            </a:r>
            <a:r>
              <a:rPr lang="el-GR" dirty="0">
                <a:solidFill>
                  <a:schemeClr val="accent5">
                    <a:lumMod val="75000"/>
                  </a:schemeClr>
                </a:solidFill>
                <a:latin typeface="Century Gothic"/>
                <a:cs typeface="Century Gothic"/>
              </a:rPr>
              <a:t>διάρκεια 2 ημέρες- 2 μήνες </a:t>
            </a:r>
            <a:endParaRPr lang="en-GB" spc="-5" dirty="0" smtClean="0">
              <a:solidFill>
                <a:srgbClr val="404040"/>
              </a:solidFill>
              <a:latin typeface="Century Gothic"/>
              <a:cs typeface="Century Gothic"/>
            </a:endParaRPr>
          </a:p>
          <a:p>
            <a:pPr marL="355600" indent="-342900">
              <a:lnSpc>
                <a:spcPct val="100000"/>
              </a:lnSpc>
              <a:spcBef>
                <a:spcPts val="1025"/>
              </a:spcBef>
              <a:buAutoNum type="arabicPeriod" startAt="2"/>
              <a:tabLst>
                <a:tab pos="433070" algn="l"/>
              </a:tabLst>
            </a:pPr>
            <a:r>
              <a:rPr lang="el-GR" b="1" spc="-5" dirty="0" smtClean="0">
                <a:solidFill>
                  <a:srgbClr val="404040"/>
                </a:solidFill>
                <a:latin typeface="Century Gothic"/>
                <a:cs typeface="Century Gothic"/>
              </a:rPr>
              <a:t>Συμμετοχή σε </a:t>
            </a:r>
            <a:r>
              <a:rPr lang="en-GB" b="1" spc="-5" dirty="0" smtClean="0">
                <a:solidFill>
                  <a:srgbClr val="404040"/>
                </a:solidFill>
                <a:latin typeface="Century Gothic"/>
                <a:cs typeface="Century Gothic"/>
              </a:rPr>
              <a:t>BIPs</a:t>
            </a:r>
            <a:r>
              <a:rPr lang="el-GR" b="1" spc="-5" dirty="0" smtClean="0">
                <a:solidFill>
                  <a:srgbClr val="404040"/>
                </a:solidFill>
                <a:latin typeface="Century Gothic"/>
                <a:cs typeface="Century Gothic"/>
              </a:rPr>
              <a:t> όλου του προσωπικού </a:t>
            </a:r>
            <a:r>
              <a:rPr lang="el-GR" dirty="0" smtClean="0">
                <a:solidFill>
                  <a:srgbClr val="404040"/>
                </a:solidFill>
                <a:latin typeface="Century Gothic"/>
                <a:cs typeface="Century Gothic"/>
              </a:rPr>
              <a:t>*</a:t>
            </a:r>
            <a:r>
              <a:rPr lang="el-GR" dirty="0" smtClean="0">
                <a:solidFill>
                  <a:schemeClr val="accent5">
                    <a:lumMod val="75000"/>
                  </a:schemeClr>
                </a:solidFill>
                <a:latin typeface="Century Gothic"/>
                <a:cs typeface="Century Gothic"/>
              </a:rPr>
              <a:t>διάρκεια 5 - 30 ημέρες</a:t>
            </a:r>
          </a:p>
          <a:p>
            <a:pPr marL="298450" indent="-285750">
              <a:lnSpc>
                <a:spcPct val="100000"/>
              </a:lnSpc>
              <a:spcBef>
                <a:spcPts val="1025"/>
              </a:spcBef>
              <a:buFont typeface="Wingdings" panose="05000000000000000000" pitchFamily="2" charset="2"/>
              <a:buChar char="ü"/>
              <a:tabLst>
                <a:tab pos="433070" algn="l"/>
              </a:tabLst>
            </a:pPr>
            <a:r>
              <a:rPr lang="el-GR" dirty="0" smtClean="0">
                <a:latin typeface="Century Gothic"/>
                <a:cs typeface="Century Gothic"/>
              </a:rPr>
              <a:t> Κινητικότητες προς </a:t>
            </a:r>
            <a:r>
              <a:rPr lang="el-GR" dirty="0">
                <a:latin typeface="Century Gothic"/>
                <a:cs typeface="Century Gothic"/>
              </a:rPr>
              <a:t>όλες τις χώρες προγράμματος και χώρες εταίρους </a:t>
            </a:r>
            <a:r>
              <a:rPr lang="el-GR" dirty="0" err="1">
                <a:latin typeface="Century Gothic"/>
                <a:cs typeface="Century Gothic"/>
              </a:rPr>
              <a:t>regions</a:t>
            </a:r>
            <a:r>
              <a:rPr lang="el-GR" dirty="0">
                <a:latin typeface="Century Gothic"/>
                <a:cs typeface="Century Gothic"/>
              </a:rPr>
              <a:t> </a:t>
            </a:r>
            <a:r>
              <a:rPr lang="el-GR" dirty="0" smtClean="0">
                <a:latin typeface="Century Gothic"/>
                <a:cs typeface="Century Gothic"/>
              </a:rPr>
              <a:t>1-14 </a:t>
            </a:r>
            <a:r>
              <a:rPr lang="el-GR" dirty="0" smtClean="0">
                <a:latin typeface="Century Gothic"/>
                <a:cs typeface="Century Gothic"/>
              </a:rPr>
              <a:t>( </a:t>
            </a:r>
            <a:r>
              <a:rPr lang="el-GR" b="1" dirty="0" smtClean="0">
                <a:latin typeface="Century Gothic"/>
                <a:cs typeface="Century Gothic"/>
              </a:rPr>
              <a:t>διάρκεια 5 ημέρες – 2 μήνες </a:t>
            </a:r>
            <a:r>
              <a:rPr lang="el-GR" dirty="0" smtClean="0">
                <a:latin typeface="Century Gothic"/>
                <a:cs typeface="Century Gothic"/>
              </a:rPr>
              <a:t>)</a:t>
            </a:r>
            <a:endParaRPr lang="el-GR" dirty="0" smtClean="0">
              <a:latin typeface="Century Gothic"/>
              <a:cs typeface="Century Gothic"/>
            </a:endParaRPr>
          </a:p>
          <a:p>
            <a:pPr marL="298450" indent="-285750">
              <a:lnSpc>
                <a:spcPct val="100000"/>
              </a:lnSpc>
              <a:spcBef>
                <a:spcPts val="1025"/>
              </a:spcBef>
              <a:buFont typeface="Wingdings" panose="05000000000000000000" pitchFamily="2" charset="2"/>
              <a:buChar char="ü"/>
              <a:tabLst>
                <a:tab pos="433070" algn="l"/>
              </a:tabLst>
            </a:pPr>
            <a:r>
              <a:rPr lang="el-GR" dirty="0" smtClean="0">
                <a:latin typeface="Century Gothic"/>
                <a:cs typeface="Century Gothic"/>
              </a:rPr>
              <a:t>Όλες οι μετακινήσεις του προσωπικού μπορούν να είναι μεικτές </a:t>
            </a:r>
          </a:p>
          <a:p>
            <a:pPr marL="12700">
              <a:lnSpc>
                <a:spcPct val="100000"/>
              </a:lnSpc>
              <a:spcBef>
                <a:spcPts val="1025"/>
              </a:spcBef>
              <a:tabLst>
                <a:tab pos="433070" algn="l"/>
              </a:tabLst>
            </a:pPr>
            <a:r>
              <a:rPr lang="el-GR" dirty="0" smtClean="0">
                <a:latin typeface="Century Gothic"/>
                <a:cs typeface="Century Gothic"/>
              </a:rPr>
              <a:t> </a:t>
            </a:r>
            <a:endParaRPr lang="el-GR" dirty="0">
              <a:latin typeface="Century Gothic"/>
              <a:cs typeface="Century Gothic"/>
            </a:endParaRPr>
          </a:p>
        </p:txBody>
      </p:sp>
    </p:spTree>
    <p:extLst>
      <p:ext uri="{BB962C8B-B14F-4D97-AF65-F5344CB8AC3E}">
        <p14:creationId xmlns:p14="http://schemas.microsoft.com/office/powerpoint/2010/main" val="1382415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683" y="286334"/>
            <a:ext cx="747331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1.</a:t>
            </a:r>
            <a:r>
              <a:rPr spc="-5" dirty="0"/>
              <a:t> </a:t>
            </a:r>
            <a:r>
              <a:rPr spc="-10" dirty="0">
                <a:solidFill>
                  <a:schemeClr val="accent5">
                    <a:lumMod val="75000"/>
                  </a:schemeClr>
                </a:solidFill>
              </a:rPr>
              <a:t>Προγραμματισμός </a:t>
            </a:r>
            <a:r>
              <a:rPr spc="-5" dirty="0">
                <a:solidFill>
                  <a:schemeClr val="accent5">
                    <a:lumMod val="75000"/>
                  </a:schemeClr>
                </a:solidFill>
              </a:rPr>
              <a:t>του </a:t>
            </a:r>
            <a:r>
              <a:rPr spc="-10" dirty="0">
                <a:solidFill>
                  <a:schemeClr val="accent5">
                    <a:lumMod val="75000"/>
                  </a:schemeClr>
                </a:solidFill>
              </a:rPr>
              <a:t>Σχεδίου </a:t>
            </a:r>
            <a:r>
              <a:rPr spc="-5" dirty="0">
                <a:solidFill>
                  <a:schemeClr val="accent5">
                    <a:lumMod val="75000"/>
                  </a:schemeClr>
                </a:solidFill>
              </a:rPr>
              <a:t>-</a:t>
            </a:r>
            <a:r>
              <a:rPr spc="65" dirty="0">
                <a:solidFill>
                  <a:schemeClr val="accent5">
                    <a:lumMod val="75000"/>
                  </a:schemeClr>
                </a:solidFill>
              </a:rPr>
              <a:t> </a:t>
            </a:r>
            <a:r>
              <a:rPr spc="-10" dirty="0">
                <a:solidFill>
                  <a:schemeClr val="accent5">
                    <a:lumMod val="75000"/>
                  </a:schemeClr>
                </a:solidFill>
              </a:rPr>
              <a:t>Planning</a:t>
            </a:r>
          </a:p>
        </p:txBody>
      </p:sp>
      <p:sp>
        <p:nvSpPr>
          <p:cNvPr id="3" name="object 3"/>
          <p:cNvSpPr txBox="1"/>
          <p:nvPr/>
        </p:nvSpPr>
        <p:spPr>
          <a:xfrm>
            <a:off x="221691" y="863320"/>
            <a:ext cx="8684895" cy="5276850"/>
          </a:xfrm>
          <a:prstGeom prst="rect">
            <a:avLst/>
          </a:prstGeom>
        </p:spPr>
        <p:txBody>
          <a:bodyPr vert="horz" wrap="square" lIns="0" tIns="55244" rIns="0" bIns="0" rtlCol="0">
            <a:spAutoFit/>
          </a:bodyPr>
          <a:lstStyle/>
          <a:p>
            <a:pPr marL="12700">
              <a:lnSpc>
                <a:spcPct val="100000"/>
              </a:lnSpc>
              <a:spcBef>
                <a:spcPts val="434"/>
              </a:spcBef>
            </a:pPr>
            <a:r>
              <a:rPr sz="1400" dirty="0">
                <a:latin typeface="Century Gothic"/>
                <a:cs typeface="Century Gothic"/>
              </a:rPr>
              <a:t>Ο </a:t>
            </a:r>
            <a:r>
              <a:rPr sz="1400" spc="-5" dirty="0">
                <a:latin typeface="Century Gothic"/>
                <a:cs typeface="Century Gothic"/>
              </a:rPr>
              <a:t>προγραμματισμός </a:t>
            </a:r>
            <a:r>
              <a:rPr sz="1400" dirty="0">
                <a:latin typeface="Century Gothic"/>
                <a:cs typeface="Century Gothic"/>
              </a:rPr>
              <a:t>του σχεδίου </a:t>
            </a:r>
            <a:r>
              <a:rPr sz="1400" spc="-5" dirty="0">
                <a:latin typeface="Century Gothic"/>
                <a:cs typeface="Century Gothic"/>
              </a:rPr>
              <a:t>ξεκίνα </a:t>
            </a:r>
            <a:r>
              <a:rPr sz="1400" dirty="0">
                <a:latin typeface="Century Gothic"/>
                <a:cs typeface="Century Gothic"/>
              </a:rPr>
              <a:t>πολύ </a:t>
            </a:r>
            <a:r>
              <a:rPr sz="1400" spc="5" dirty="0">
                <a:latin typeface="Century Gothic"/>
                <a:cs typeface="Century Gothic"/>
              </a:rPr>
              <a:t>πιο </a:t>
            </a:r>
            <a:r>
              <a:rPr sz="1400" dirty="0">
                <a:latin typeface="Century Gothic"/>
                <a:cs typeface="Century Gothic"/>
              </a:rPr>
              <a:t>πριν </a:t>
            </a:r>
            <a:r>
              <a:rPr sz="1400" spc="-5" dirty="0">
                <a:latin typeface="Century Gothic"/>
                <a:cs typeface="Century Gothic"/>
              </a:rPr>
              <a:t>από την επιστολή </a:t>
            </a:r>
            <a:r>
              <a:rPr sz="1400" dirty="0">
                <a:latin typeface="Century Gothic"/>
                <a:cs typeface="Century Gothic"/>
              </a:rPr>
              <a:t>έγκρισης της</a:t>
            </a:r>
            <a:r>
              <a:rPr sz="1400" spc="-254" dirty="0">
                <a:latin typeface="Century Gothic"/>
                <a:cs typeface="Century Gothic"/>
              </a:rPr>
              <a:t> </a:t>
            </a:r>
            <a:r>
              <a:rPr sz="1400" dirty="0">
                <a:latin typeface="Century Gothic"/>
                <a:cs typeface="Century Gothic"/>
              </a:rPr>
              <a:t>ΕΥ.</a:t>
            </a:r>
          </a:p>
          <a:p>
            <a:pPr marL="12700">
              <a:lnSpc>
                <a:spcPct val="100000"/>
              </a:lnSpc>
              <a:spcBef>
                <a:spcPts val="335"/>
              </a:spcBef>
            </a:pPr>
            <a:r>
              <a:rPr sz="1400" dirty="0">
                <a:latin typeface="Century Gothic"/>
                <a:cs typeface="Century Gothic"/>
              </a:rPr>
              <a:t>Στη διαδικασία του σχεδιασμού </a:t>
            </a:r>
            <a:r>
              <a:rPr sz="1400" spc="-5" dirty="0">
                <a:latin typeface="Century Gothic"/>
                <a:cs typeface="Century Gothic"/>
              </a:rPr>
              <a:t>και προγραμματισμού διαχείρισης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λαμβάνονται </a:t>
            </a:r>
            <a:r>
              <a:rPr sz="1400" dirty="0">
                <a:latin typeface="Century Gothic"/>
                <a:cs typeface="Century Gothic"/>
              </a:rPr>
              <a:t>υπόψη</a:t>
            </a:r>
            <a:r>
              <a:rPr sz="1400" spc="-160" dirty="0">
                <a:latin typeface="Century Gothic"/>
                <a:cs typeface="Century Gothic"/>
              </a:rPr>
              <a:t> </a:t>
            </a:r>
            <a:r>
              <a:rPr sz="1400" dirty="0">
                <a:latin typeface="Century Gothic"/>
                <a:cs typeface="Century Gothic"/>
              </a:rPr>
              <a:t>οι</a:t>
            </a:r>
          </a:p>
          <a:p>
            <a:pPr marL="12700">
              <a:lnSpc>
                <a:spcPct val="100000"/>
              </a:lnSpc>
            </a:pPr>
            <a:r>
              <a:rPr sz="1400" b="1" u="heavy" spc="-590" dirty="0">
                <a:solidFill>
                  <a:srgbClr val="30859C"/>
                </a:solidFill>
                <a:uFill>
                  <a:solidFill>
                    <a:srgbClr val="30859C"/>
                  </a:solidFill>
                </a:uFill>
                <a:latin typeface="Century Gothic"/>
                <a:cs typeface="Century Gothic"/>
              </a:rPr>
              <a:t>Τ</a:t>
            </a:r>
            <a:r>
              <a:rPr sz="1400" b="1" spc="215" dirty="0">
                <a:solidFill>
                  <a:srgbClr val="30859C"/>
                </a:solidFill>
                <a:latin typeface="Century Gothic"/>
                <a:cs typeface="Century Gothic"/>
              </a:rPr>
              <a:t> </a:t>
            </a:r>
            <a:r>
              <a:rPr sz="1400" b="1" u="heavy" dirty="0">
                <a:solidFill>
                  <a:srgbClr val="30859C"/>
                </a:solidFill>
                <a:uFill>
                  <a:solidFill>
                    <a:srgbClr val="30859C"/>
                  </a:solidFill>
                </a:uFill>
                <a:latin typeface="Century Gothic"/>
                <a:cs typeface="Century Gothic"/>
              </a:rPr>
              <a:t>ΡΕΙΣ ΒΑΣΙΚΟΙ</a:t>
            </a:r>
            <a:r>
              <a:rPr sz="1400" b="1" u="heavy" spc="-75" dirty="0">
                <a:solidFill>
                  <a:srgbClr val="30859C"/>
                </a:solidFill>
                <a:uFill>
                  <a:solidFill>
                    <a:srgbClr val="30859C"/>
                  </a:solidFill>
                </a:uFill>
                <a:latin typeface="Century Gothic"/>
                <a:cs typeface="Century Gothic"/>
              </a:rPr>
              <a:t> </a:t>
            </a:r>
            <a:r>
              <a:rPr sz="1400" b="1" u="heavy" dirty="0">
                <a:solidFill>
                  <a:srgbClr val="30859C"/>
                </a:solidFill>
                <a:uFill>
                  <a:solidFill>
                    <a:srgbClr val="30859C"/>
                  </a:solidFill>
                </a:uFill>
                <a:latin typeface="Century Gothic"/>
                <a:cs typeface="Century Gothic"/>
              </a:rPr>
              <a:t>άξονες</a:t>
            </a:r>
            <a:r>
              <a:rPr sz="1400" dirty="0">
                <a:latin typeface="Century Gothic"/>
                <a:cs typeface="Century Gothic"/>
              </a:rPr>
              <a:t>:</a:t>
            </a:r>
          </a:p>
          <a:p>
            <a:pPr marL="12700">
              <a:lnSpc>
                <a:spcPct val="100000"/>
              </a:lnSpc>
              <a:spcBef>
                <a:spcPts val="350"/>
              </a:spcBef>
            </a:pPr>
            <a:r>
              <a:rPr sz="1400" b="1" dirty="0">
                <a:solidFill>
                  <a:srgbClr val="30859C"/>
                </a:solidFill>
                <a:latin typeface="Century Gothic"/>
                <a:cs typeface="Century Gothic"/>
              </a:rPr>
              <a:t>1.</a:t>
            </a:r>
            <a:r>
              <a:rPr sz="1400" b="1" spc="-20" dirty="0">
                <a:solidFill>
                  <a:srgbClr val="30859C"/>
                </a:solidFill>
                <a:latin typeface="Century Gothic"/>
                <a:cs typeface="Century Gothic"/>
              </a:rPr>
              <a:t> </a:t>
            </a:r>
            <a:r>
              <a:rPr sz="1400" b="1" dirty="0">
                <a:solidFill>
                  <a:srgbClr val="30859C"/>
                </a:solidFill>
                <a:latin typeface="Century Gothic"/>
                <a:cs typeface="Century Gothic"/>
              </a:rPr>
              <a:t>ΠΟΙΟΤΗΤΑ</a:t>
            </a:r>
            <a:endParaRPr sz="1400" dirty="0">
              <a:latin typeface="Century Gothic"/>
              <a:cs typeface="Century Gothic"/>
            </a:endParaRPr>
          </a:p>
          <a:p>
            <a:pPr marL="12700" marR="142240">
              <a:lnSpc>
                <a:spcPct val="100000"/>
              </a:lnSpc>
              <a:spcBef>
                <a:spcPts val="325"/>
              </a:spcBef>
            </a:pPr>
            <a:r>
              <a:rPr sz="1400" dirty="0">
                <a:latin typeface="Century Gothic"/>
                <a:cs typeface="Century Gothic"/>
              </a:rPr>
              <a:t>Ο </a:t>
            </a:r>
            <a:r>
              <a:rPr sz="1400" spc="-5" dirty="0">
                <a:latin typeface="Century Gothic"/>
                <a:cs typeface="Century Gothic"/>
              </a:rPr>
              <a:t>Χάρτης Erasmus (ECHE) αποτελεί </a:t>
            </a:r>
            <a:r>
              <a:rPr sz="1400" dirty="0">
                <a:latin typeface="Century Gothic"/>
                <a:cs typeface="Century Gothic"/>
              </a:rPr>
              <a:t>το </a:t>
            </a:r>
            <a:r>
              <a:rPr sz="1400" spc="-5" dirty="0">
                <a:latin typeface="Century Gothic"/>
                <a:cs typeface="Century Gothic"/>
              </a:rPr>
              <a:t>θεμελιώδες έγγραφο </a:t>
            </a:r>
            <a:r>
              <a:rPr sz="1400" dirty="0">
                <a:latin typeface="Century Gothic"/>
                <a:cs typeface="Century Gothic"/>
              </a:rPr>
              <a:t>διαχείρισης της κινητικότητας. Ο  </a:t>
            </a:r>
            <a:r>
              <a:rPr sz="1400" spc="-5" dirty="0">
                <a:latin typeface="Century Gothic"/>
                <a:cs typeface="Century Gothic"/>
              </a:rPr>
              <a:t>οργανισμός ελέγχεται </a:t>
            </a:r>
            <a:r>
              <a:rPr sz="1400" spc="5" dirty="0">
                <a:latin typeface="Century Gothic"/>
                <a:cs typeface="Century Gothic"/>
              </a:rPr>
              <a:t>για </a:t>
            </a:r>
            <a:r>
              <a:rPr sz="1400" dirty="0">
                <a:latin typeface="Century Gothic"/>
                <a:cs typeface="Century Gothic"/>
              </a:rPr>
              <a:t>τη </a:t>
            </a:r>
            <a:r>
              <a:rPr sz="1400" b="1" dirty="0">
                <a:latin typeface="Century Gothic"/>
                <a:cs typeface="Century Gothic"/>
              </a:rPr>
              <a:t>σωστή </a:t>
            </a:r>
            <a:r>
              <a:rPr sz="1400" b="1" spc="-5" dirty="0">
                <a:latin typeface="Century Gothic"/>
                <a:cs typeface="Century Gothic"/>
              </a:rPr>
              <a:t>εφαρμογή </a:t>
            </a:r>
            <a:r>
              <a:rPr sz="1400" b="1" dirty="0">
                <a:latin typeface="Century Gothic"/>
                <a:cs typeface="Century Gothic"/>
              </a:rPr>
              <a:t>των κανονισμών του ECHE </a:t>
            </a:r>
            <a:r>
              <a:rPr sz="1400" spc="-5" dirty="0">
                <a:latin typeface="Century Gothic"/>
                <a:cs typeface="Century Gothic"/>
              </a:rPr>
              <a:t>μέσα από ελέγχους </a:t>
            </a:r>
            <a:r>
              <a:rPr sz="1400" dirty="0">
                <a:latin typeface="Century Gothic"/>
                <a:cs typeface="Century Gothic"/>
              </a:rPr>
              <a:t>της</a:t>
            </a:r>
            <a:r>
              <a:rPr sz="1400" spc="-135" dirty="0">
                <a:latin typeface="Century Gothic"/>
                <a:cs typeface="Century Gothic"/>
              </a:rPr>
              <a:t> </a:t>
            </a:r>
            <a:r>
              <a:rPr sz="1400" spc="-5" dirty="0">
                <a:latin typeface="Century Gothic"/>
                <a:cs typeface="Century Gothic"/>
              </a:rPr>
              <a:t>ΕΥ</a:t>
            </a:r>
            <a:endParaRPr sz="1400" dirty="0">
              <a:latin typeface="Century Gothic"/>
              <a:cs typeface="Century Gothic"/>
            </a:endParaRPr>
          </a:p>
          <a:p>
            <a:pPr marL="355600" indent="-343535">
              <a:lnSpc>
                <a:spcPct val="100000"/>
              </a:lnSpc>
              <a:spcBef>
                <a:spcPts val="335"/>
              </a:spcBef>
              <a:buFont typeface="Arial"/>
              <a:buChar char="•"/>
              <a:tabLst>
                <a:tab pos="355600" algn="l"/>
                <a:tab pos="356235" algn="l"/>
              </a:tabLst>
            </a:pPr>
            <a:r>
              <a:rPr sz="1400" dirty="0">
                <a:latin typeface="Century Gothic"/>
                <a:cs typeface="Century Gothic"/>
              </a:rPr>
              <a:t>Συνάφεια </a:t>
            </a:r>
            <a:r>
              <a:rPr sz="1400" spc="-5" dirty="0">
                <a:latin typeface="Century Gothic"/>
                <a:cs typeface="Century Gothic"/>
              </a:rPr>
              <a:t>με </a:t>
            </a:r>
            <a:r>
              <a:rPr sz="1400" dirty="0">
                <a:latin typeface="Century Gothic"/>
                <a:cs typeface="Century Gothic"/>
              </a:rPr>
              <a:t>τη στρατηγική </a:t>
            </a:r>
            <a:r>
              <a:rPr sz="1400" spc="-5" dirty="0">
                <a:latin typeface="Century Gothic"/>
                <a:cs typeface="Century Gothic"/>
              </a:rPr>
              <a:t>Διεθνοποίησης </a:t>
            </a:r>
            <a:r>
              <a:rPr sz="1400" dirty="0">
                <a:latin typeface="Century Gothic"/>
                <a:cs typeface="Century Gothic"/>
              </a:rPr>
              <a:t>του </a:t>
            </a:r>
            <a:r>
              <a:rPr sz="1400" spc="-5" dirty="0">
                <a:latin typeface="Century Gothic"/>
                <a:cs typeface="Century Gothic"/>
              </a:rPr>
              <a:t>Οργανισμού </a:t>
            </a:r>
            <a:r>
              <a:rPr sz="1400" dirty="0">
                <a:latin typeface="Century Gothic"/>
                <a:cs typeface="Century Gothic"/>
              </a:rPr>
              <a:t>όπως αυτή </a:t>
            </a:r>
            <a:r>
              <a:rPr sz="1400" spc="-5" dirty="0">
                <a:latin typeface="Century Gothic"/>
                <a:cs typeface="Century Gothic"/>
              </a:rPr>
              <a:t>παρουσιάζεται</a:t>
            </a:r>
            <a:r>
              <a:rPr sz="1400" spc="-195" dirty="0">
                <a:latin typeface="Century Gothic"/>
                <a:cs typeface="Century Gothic"/>
              </a:rPr>
              <a:t> </a:t>
            </a:r>
            <a:r>
              <a:rPr sz="1400" dirty="0">
                <a:latin typeface="Century Gothic"/>
                <a:cs typeface="Century Gothic"/>
              </a:rPr>
              <a:t>στο</a:t>
            </a:r>
          </a:p>
          <a:p>
            <a:pPr marL="355600">
              <a:lnSpc>
                <a:spcPct val="100000"/>
              </a:lnSpc>
              <a:spcBef>
                <a:spcPts val="15"/>
              </a:spcBef>
            </a:pPr>
            <a:r>
              <a:rPr sz="1400" b="1" spc="-5" dirty="0">
                <a:solidFill>
                  <a:srgbClr val="30859C"/>
                </a:solidFill>
                <a:latin typeface="Century Gothic"/>
                <a:cs typeface="Century Gothic"/>
              </a:rPr>
              <a:t>Εrasmus Policy</a:t>
            </a:r>
            <a:r>
              <a:rPr sz="1400" b="1" spc="-45" dirty="0">
                <a:solidFill>
                  <a:srgbClr val="30859C"/>
                </a:solidFill>
                <a:latin typeface="Century Gothic"/>
                <a:cs typeface="Century Gothic"/>
              </a:rPr>
              <a:t> </a:t>
            </a:r>
            <a:r>
              <a:rPr sz="1400" b="1" dirty="0">
                <a:solidFill>
                  <a:srgbClr val="30859C"/>
                </a:solidFill>
                <a:latin typeface="Century Gothic"/>
                <a:cs typeface="Century Gothic"/>
              </a:rPr>
              <a:t>Statement</a:t>
            </a:r>
            <a:endParaRPr sz="1400" dirty="0">
              <a:latin typeface="Century Gothic"/>
              <a:cs typeface="Century Gothic"/>
            </a:endParaRPr>
          </a:p>
          <a:p>
            <a:pPr marL="355600" indent="-343535">
              <a:lnSpc>
                <a:spcPct val="100000"/>
              </a:lnSpc>
              <a:spcBef>
                <a:spcPts val="325"/>
              </a:spcBef>
              <a:buFont typeface="Arial"/>
              <a:buChar char="•"/>
              <a:tabLst>
                <a:tab pos="355600" algn="l"/>
                <a:tab pos="356235" algn="l"/>
              </a:tabLst>
            </a:pPr>
            <a:r>
              <a:rPr sz="1400" spc="-5" dirty="0">
                <a:latin typeface="Century Gothic"/>
                <a:cs typeface="Century Gothic"/>
              </a:rPr>
              <a:t>Εφαρμογή </a:t>
            </a:r>
            <a:r>
              <a:rPr sz="1400" dirty="0">
                <a:latin typeface="Century Gothic"/>
                <a:cs typeface="Century Gothic"/>
              </a:rPr>
              <a:t>και </a:t>
            </a:r>
            <a:r>
              <a:rPr sz="1400" spc="-5" dirty="0">
                <a:latin typeface="Century Gothic"/>
                <a:cs typeface="Century Gothic"/>
              </a:rPr>
              <a:t>τήρηση </a:t>
            </a:r>
            <a:r>
              <a:rPr sz="1400" dirty="0">
                <a:latin typeface="Century Gothic"/>
                <a:cs typeface="Century Gothic"/>
              </a:rPr>
              <a:t>των </a:t>
            </a:r>
            <a:r>
              <a:rPr sz="1400" spc="-5" dirty="0">
                <a:latin typeface="Century Gothic"/>
                <a:cs typeface="Century Gothic"/>
              </a:rPr>
              <a:t>κανονισμών </a:t>
            </a:r>
            <a:r>
              <a:rPr sz="1400" dirty="0">
                <a:latin typeface="Century Gothic"/>
                <a:cs typeface="Century Gothic"/>
              </a:rPr>
              <a:t>του Οδηγού </a:t>
            </a:r>
            <a:r>
              <a:rPr sz="1400" spc="-5" dirty="0">
                <a:latin typeface="Century Gothic"/>
                <a:cs typeface="Century Gothic"/>
              </a:rPr>
              <a:t>Προγράμματος</a:t>
            </a:r>
            <a:r>
              <a:rPr sz="1400" u="heavy" spc="-5"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ανά Πρόσκληση</a:t>
            </a:r>
            <a:r>
              <a:rPr sz="1400" b="1" u="heavy" spc="-17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&amp;</a:t>
            </a:r>
            <a:endParaRPr sz="1400" dirty="0">
              <a:latin typeface="Century Gothic"/>
              <a:cs typeface="Century Gothic"/>
            </a:endParaRPr>
          </a:p>
          <a:p>
            <a:pPr marL="355600">
              <a:lnSpc>
                <a:spcPct val="100000"/>
              </a:lnSpc>
              <a:spcBef>
                <a:spcPts val="10"/>
              </a:spcBef>
            </a:pPr>
            <a:r>
              <a:rPr sz="1400" u="heavy" spc="-350" dirty="0">
                <a:solidFill>
                  <a:srgbClr val="30859C"/>
                </a:solidFill>
                <a:uFill>
                  <a:solidFill>
                    <a:srgbClr val="30859C"/>
                  </a:solidFill>
                </a:uFill>
                <a:latin typeface="Times New Roman"/>
                <a:cs typeface="Times New Roman"/>
              </a:rPr>
              <a:t> </a:t>
            </a:r>
            <a:r>
              <a:rPr sz="1400" b="1" u="heavy" spc="-5" dirty="0">
                <a:solidFill>
                  <a:srgbClr val="30859C"/>
                </a:solidFill>
                <a:uFill>
                  <a:solidFill>
                    <a:srgbClr val="30859C"/>
                  </a:solidFill>
                </a:uFill>
                <a:latin typeface="Century Gothic"/>
                <a:cs typeface="Century Gothic"/>
              </a:rPr>
              <a:t>υπογεγραμμένου Grant</a:t>
            </a:r>
            <a:r>
              <a:rPr sz="1400" b="1" u="heavy" spc="-20" dirty="0">
                <a:solidFill>
                  <a:srgbClr val="30859C"/>
                </a:solidFill>
                <a:uFill>
                  <a:solidFill>
                    <a:srgbClr val="30859C"/>
                  </a:solidFill>
                </a:uFill>
                <a:latin typeface="Century Gothic"/>
                <a:cs typeface="Century Gothic"/>
              </a:rPr>
              <a:t> </a:t>
            </a:r>
            <a:r>
              <a:rPr sz="1400" b="1" u="heavy" spc="-5" dirty="0">
                <a:solidFill>
                  <a:srgbClr val="30859C"/>
                </a:solidFill>
                <a:uFill>
                  <a:solidFill>
                    <a:srgbClr val="30859C"/>
                  </a:solidFill>
                </a:uFill>
                <a:latin typeface="Century Gothic"/>
                <a:cs typeface="Century Gothic"/>
              </a:rPr>
              <a:t>Agreement</a:t>
            </a:r>
            <a:endParaRPr sz="1400" dirty="0">
              <a:latin typeface="Century Gothic"/>
              <a:cs typeface="Century Gothic"/>
            </a:endParaRPr>
          </a:p>
          <a:p>
            <a:pPr marL="12700">
              <a:lnSpc>
                <a:spcPct val="100000"/>
              </a:lnSpc>
              <a:spcBef>
                <a:spcPts val="335"/>
              </a:spcBef>
            </a:pPr>
            <a:r>
              <a:rPr sz="1400" b="1" dirty="0">
                <a:solidFill>
                  <a:srgbClr val="30859C"/>
                </a:solidFill>
                <a:latin typeface="Century Gothic"/>
                <a:cs typeface="Century Gothic"/>
              </a:rPr>
              <a:t>2. ΠΟΣΟΤΗΤΑ-</a:t>
            </a:r>
            <a:r>
              <a:rPr sz="1400" b="1" spc="-75" dirty="0">
                <a:solidFill>
                  <a:srgbClr val="30859C"/>
                </a:solidFill>
                <a:latin typeface="Century Gothic"/>
                <a:cs typeface="Century Gothic"/>
              </a:rPr>
              <a:t> </a:t>
            </a:r>
            <a:r>
              <a:rPr sz="1400" b="1" dirty="0">
                <a:solidFill>
                  <a:srgbClr val="30859C"/>
                </a:solidFill>
                <a:latin typeface="Century Gothic"/>
                <a:cs typeface="Century Gothic"/>
              </a:rPr>
              <a:t>ΑΠΟΡΡΟΦΗΣΗ</a:t>
            </a:r>
            <a:endParaRPr sz="1400" dirty="0">
              <a:latin typeface="Century Gothic"/>
              <a:cs typeface="Century Gothic"/>
            </a:endParaRPr>
          </a:p>
          <a:p>
            <a:pPr marL="355600" indent="-343535" algn="just">
              <a:lnSpc>
                <a:spcPct val="100000"/>
              </a:lnSpc>
              <a:spcBef>
                <a:spcPts val="325"/>
              </a:spcBef>
              <a:buFont typeface="Arial"/>
              <a:buChar char="•"/>
              <a:tabLst>
                <a:tab pos="356235" algn="l"/>
              </a:tabLst>
            </a:pPr>
            <a:r>
              <a:rPr sz="1400" spc="-5" dirty="0">
                <a:latin typeface="Century Gothic"/>
                <a:cs typeface="Century Gothic"/>
              </a:rPr>
              <a:t>Ποσοτικοί </a:t>
            </a:r>
            <a:r>
              <a:rPr sz="1400" dirty="0">
                <a:latin typeface="Century Gothic"/>
                <a:cs typeface="Century Gothic"/>
              </a:rPr>
              <a:t>στόχοι του </a:t>
            </a:r>
            <a:r>
              <a:rPr sz="1400" spc="-5" dirty="0">
                <a:latin typeface="Century Gothic"/>
                <a:cs typeface="Century Gothic"/>
              </a:rPr>
              <a:t>σχεδίου (αριθμοί κινητικότητας, </a:t>
            </a:r>
            <a:r>
              <a:rPr sz="1400" dirty="0">
                <a:latin typeface="Century Gothic"/>
                <a:cs typeface="Century Gothic"/>
              </a:rPr>
              <a:t>ποσό</a:t>
            </a:r>
            <a:r>
              <a:rPr sz="1400" spc="-145" dirty="0">
                <a:latin typeface="Century Gothic"/>
                <a:cs typeface="Century Gothic"/>
              </a:rPr>
              <a:t> </a:t>
            </a:r>
            <a:r>
              <a:rPr sz="1400" spc="-5" dirty="0">
                <a:latin typeface="Century Gothic"/>
                <a:cs typeface="Century Gothic"/>
              </a:rPr>
              <a:t>επιχορήγησης)</a:t>
            </a:r>
            <a:endParaRPr sz="1400" dirty="0">
              <a:latin typeface="Century Gothic"/>
              <a:cs typeface="Century Gothic"/>
            </a:endParaRPr>
          </a:p>
          <a:p>
            <a:pPr marL="355600" marR="198755" indent="-343535" algn="just">
              <a:lnSpc>
                <a:spcPct val="100000"/>
              </a:lnSpc>
              <a:spcBef>
                <a:spcPts val="340"/>
              </a:spcBef>
              <a:buFont typeface="Arial"/>
              <a:buChar char="•"/>
              <a:tabLst>
                <a:tab pos="356235" algn="l"/>
              </a:tabLst>
            </a:pPr>
            <a:r>
              <a:rPr sz="1400" spc="-5" dirty="0">
                <a:latin typeface="Century Gothic"/>
                <a:cs typeface="Century Gothic"/>
              </a:rPr>
              <a:t>Αριθμητικοί δείκτες Διεθνοποίησης </a:t>
            </a:r>
            <a:r>
              <a:rPr sz="1400" dirty="0">
                <a:latin typeface="Century Gothic"/>
                <a:cs typeface="Century Gothic"/>
              </a:rPr>
              <a:t>του Ιδρύματος που έχουν αντίκτυπο στη </a:t>
            </a:r>
            <a:r>
              <a:rPr sz="1400" spc="-5" dirty="0">
                <a:latin typeface="Century Gothic"/>
                <a:cs typeface="Century Gothic"/>
              </a:rPr>
              <a:t>διαχείριση: </a:t>
            </a:r>
            <a:r>
              <a:rPr sz="1400" dirty="0">
                <a:latin typeface="Century Gothic"/>
                <a:cs typeface="Century Gothic"/>
              </a:rPr>
              <a:t>αριθμός  </a:t>
            </a:r>
            <a:r>
              <a:rPr sz="1400" spc="-5" dirty="0">
                <a:latin typeface="Century Gothic"/>
                <a:cs typeface="Century Gothic"/>
              </a:rPr>
              <a:t>υπογεγραμμένων </a:t>
            </a:r>
            <a:r>
              <a:rPr sz="1400" dirty="0">
                <a:latin typeface="Century Gothic"/>
                <a:cs typeface="Century Gothic"/>
              </a:rPr>
              <a:t>Διμερών </a:t>
            </a:r>
            <a:r>
              <a:rPr sz="1400" spc="-5" dirty="0">
                <a:latin typeface="Century Gothic"/>
                <a:cs typeface="Century Gothic"/>
              </a:rPr>
              <a:t>Συμφωνιών, </a:t>
            </a:r>
            <a:r>
              <a:rPr sz="1400" dirty="0">
                <a:latin typeface="Century Gothic"/>
                <a:cs typeface="Century Gothic"/>
              </a:rPr>
              <a:t>αριθμός </a:t>
            </a:r>
            <a:r>
              <a:rPr sz="1400" spc="-5" dirty="0">
                <a:latin typeface="Century Gothic"/>
                <a:cs typeface="Century Gothic"/>
              </a:rPr>
              <a:t>εισερχόμενων </a:t>
            </a:r>
            <a:r>
              <a:rPr sz="1400" dirty="0">
                <a:latin typeface="Century Gothic"/>
                <a:cs typeface="Century Gothic"/>
              </a:rPr>
              <a:t>φοιτητών και </a:t>
            </a:r>
            <a:r>
              <a:rPr sz="1400" spc="-5" dirty="0">
                <a:latin typeface="Century Gothic"/>
                <a:cs typeface="Century Gothic"/>
              </a:rPr>
              <a:t>προσωπικού, νέων  γεωγραφικών περιοχών, </a:t>
            </a:r>
            <a:r>
              <a:rPr sz="1400" dirty="0">
                <a:latin typeface="Century Gothic"/>
                <a:cs typeface="Century Gothic"/>
              </a:rPr>
              <a:t>νέων ιδρυμάτων</a:t>
            </a:r>
            <a:r>
              <a:rPr sz="1400" spc="-140" dirty="0">
                <a:latin typeface="Century Gothic"/>
                <a:cs typeface="Century Gothic"/>
              </a:rPr>
              <a:t> </a:t>
            </a:r>
            <a:r>
              <a:rPr sz="1400" spc="-10" dirty="0" smtClean="0">
                <a:latin typeface="Century Gothic"/>
                <a:cs typeface="Century Gothic"/>
              </a:rPr>
              <a:t>κ.λπ</a:t>
            </a:r>
            <a:r>
              <a:rPr lang="en-GB" sz="1400" spc="-10" dirty="0" smtClean="0">
                <a:latin typeface="Century Gothic"/>
                <a:cs typeface="Century Gothic"/>
              </a:rPr>
              <a:t>.</a:t>
            </a:r>
            <a:endParaRPr sz="1400" dirty="0">
              <a:latin typeface="Century Gothic"/>
              <a:cs typeface="Century Gothic"/>
            </a:endParaRPr>
          </a:p>
          <a:p>
            <a:pPr marL="12700">
              <a:lnSpc>
                <a:spcPct val="100000"/>
              </a:lnSpc>
              <a:spcBef>
                <a:spcPts val="345"/>
              </a:spcBef>
            </a:pPr>
            <a:r>
              <a:rPr sz="1400" b="1" dirty="0">
                <a:solidFill>
                  <a:srgbClr val="30859C"/>
                </a:solidFill>
                <a:latin typeface="Century Gothic"/>
                <a:cs typeface="Century Gothic"/>
              </a:rPr>
              <a:t>3. ΑΝΤΙΚΤΥΠΟ ΚΑΙ ΔΙΑΔΟΣΗ</a:t>
            </a:r>
            <a:r>
              <a:rPr sz="1400" b="1" spc="-145" dirty="0">
                <a:solidFill>
                  <a:srgbClr val="30859C"/>
                </a:solidFill>
                <a:latin typeface="Century Gothic"/>
                <a:cs typeface="Century Gothic"/>
              </a:rPr>
              <a:t> </a:t>
            </a:r>
            <a:r>
              <a:rPr sz="1400" b="1" dirty="0">
                <a:solidFill>
                  <a:srgbClr val="30859C"/>
                </a:solidFill>
                <a:latin typeface="Century Gothic"/>
                <a:cs typeface="Century Gothic"/>
              </a:rPr>
              <a:t>ΣΧΕΔΙΟΥ</a:t>
            </a:r>
            <a:endParaRPr sz="1400" dirty="0">
              <a:latin typeface="Century Gothic"/>
              <a:cs typeface="Century Gothic"/>
            </a:endParaRPr>
          </a:p>
          <a:p>
            <a:pPr marL="12700">
              <a:lnSpc>
                <a:spcPct val="100000"/>
              </a:lnSpc>
              <a:spcBef>
                <a:spcPts val="325"/>
              </a:spcBef>
            </a:pPr>
            <a:r>
              <a:rPr sz="1400" dirty="0">
                <a:latin typeface="Century Gothic"/>
                <a:cs typeface="Century Gothic"/>
              </a:rPr>
              <a:t>Κάθε ίδρυμα </a:t>
            </a:r>
            <a:r>
              <a:rPr sz="1400" spc="-5" dirty="0">
                <a:latin typeface="Century Gothic"/>
                <a:cs typeface="Century Gothic"/>
              </a:rPr>
              <a:t>αναμένεται ότι έχει </a:t>
            </a:r>
            <a:r>
              <a:rPr sz="1400" spc="5" dirty="0">
                <a:latin typeface="Century Gothic"/>
                <a:cs typeface="Century Gothic"/>
              </a:rPr>
              <a:t>μια </a:t>
            </a:r>
            <a:r>
              <a:rPr sz="1400" dirty="0">
                <a:latin typeface="Century Gothic"/>
                <a:cs typeface="Century Gothic"/>
              </a:rPr>
              <a:t>σαφή στρατηγική και τα απαραίτητα εργαλεία </a:t>
            </a:r>
            <a:r>
              <a:rPr sz="1400" spc="5" dirty="0">
                <a:latin typeface="Century Gothic"/>
                <a:cs typeface="Century Gothic"/>
              </a:rPr>
              <a:t>για </a:t>
            </a:r>
            <a:r>
              <a:rPr sz="1400" dirty="0">
                <a:latin typeface="Century Gothic"/>
                <a:cs typeface="Century Gothic"/>
              </a:rPr>
              <a:t>την</a:t>
            </a:r>
            <a:r>
              <a:rPr sz="1400" spc="-245" dirty="0">
                <a:latin typeface="Century Gothic"/>
                <a:cs typeface="Century Gothic"/>
              </a:rPr>
              <a:t> </a:t>
            </a:r>
            <a:r>
              <a:rPr sz="1400" spc="-5" dirty="0">
                <a:latin typeface="Century Gothic"/>
                <a:cs typeface="Century Gothic"/>
              </a:rPr>
              <a:t>προώθηση</a:t>
            </a:r>
            <a:endParaRPr sz="1400" dirty="0">
              <a:latin typeface="Century Gothic"/>
              <a:cs typeface="Century Gothic"/>
            </a:endParaRPr>
          </a:p>
          <a:p>
            <a:pPr marL="12700">
              <a:lnSpc>
                <a:spcPct val="100000"/>
              </a:lnSpc>
              <a:spcBef>
                <a:spcPts val="5"/>
              </a:spcBef>
            </a:pPr>
            <a:r>
              <a:rPr sz="1400" dirty="0">
                <a:latin typeface="Century Gothic"/>
                <a:cs typeface="Century Gothic"/>
              </a:rPr>
              <a:t>των </a:t>
            </a:r>
            <a:r>
              <a:rPr sz="1400" spc="-5" dirty="0">
                <a:latin typeface="Century Gothic"/>
                <a:cs typeface="Century Gothic"/>
              </a:rPr>
              <a:t>δραστηριοτήτων </a:t>
            </a:r>
            <a:r>
              <a:rPr sz="1400" dirty="0">
                <a:latin typeface="Century Gothic"/>
                <a:cs typeface="Century Gothic"/>
              </a:rPr>
              <a:t>του </a:t>
            </a:r>
            <a:r>
              <a:rPr sz="1400" spc="-5" dirty="0">
                <a:latin typeface="Century Gothic"/>
                <a:cs typeface="Century Gothic"/>
              </a:rPr>
              <a:t>προγράμματος </a:t>
            </a:r>
            <a:r>
              <a:rPr sz="1400" dirty="0">
                <a:latin typeface="Century Gothic"/>
                <a:cs typeface="Century Gothic"/>
              </a:rPr>
              <a:t>και των </a:t>
            </a:r>
            <a:r>
              <a:rPr sz="1400" spc="-5" dirty="0">
                <a:latin typeface="Century Gothic"/>
                <a:cs typeface="Century Gothic"/>
              </a:rPr>
              <a:t>αποτελεσμάτων</a:t>
            </a:r>
            <a:r>
              <a:rPr sz="1400" spc="-105" dirty="0">
                <a:latin typeface="Century Gothic"/>
                <a:cs typeface="Century Gothic"/>
              </a:rPr>
              <a:t> </a:t>
            </a:r>
            <a:r>
              <a:rPr sz="1400" dirty="0">
                <a:latin typeface="Century Gothic"/>
                <a:cs typeface="Century Gothic"/>
              </a:rPr>
              <a:t>του.</a:t>
            </a:r>
          </a:p>
          <a:p>
            <a:pPr marL="355600" marR="565150" indent="-343535">
              <a:lnSpc>
                <a:spcPct val="100000"/>
              </a:lnSpc>
              <a:spcBef>
                <a:spcPts val="335"/>
              </a:spcBef>
              <a:buFont typeface="Wingdings"/>
              <a:buChar char=""/>
              <a:tabLst>
                <a:tab pos="355600" algn="l"/>
                <a:tab pos="356235" algn="l"/>
              </a:tabLst>
            </a:pPr>
            <a:r>
              <a:rPr sz="1400" dirty="0">
                <a:latin typeface="Century Gothic"/>
                <a:cs typeface="Century Gothic"/>
              </a:rPr>
              <a:t>Κατά τη διάρκεια του σχεδιασμού των δραστηριοτήτων </a:t>
            </a:r>
            <a:r>
              <a:rPr sz="1400" spc="-5" dirty="0">
                <a:latin typeface="Century Gothic"/>
                <a:cs typeface="Century Gothic"/>
              </a:rPr>
              <a:t>λαμβάνονται </a:t>
            </a:r>
            <a:r>
              <a:rPr sz="1400" dirty="0">
                <a:latin typeface="Century Gothic"/>
                <a:cs typeface="Century Gothic"/>
              </a:rPr>
              <a:t>υπόψη οι ανάγκες του  </a:t>
            </a:r>
            <a:r>
              <a:rPr sz="1400" spc="-5" dirty="0">
                <a:latin typeface="Century Gothic"/>
                <a:cs typeface="Century Gothic"/>
              </a:rPr>
              <a:t>οργανισμού </a:t>
            </a:r>
            <a:r>
              <a:rPr sz="1400" dirty="0">
                <a:latin typeface="Century Gothic"/>
                <a:cs typeface="Century Gothic"/>
              </a:rPr>
              <a:t>ούτως </a:t>
            </a:r>
            <a:r>
              <a:rPr sz="1400" spc="-5" dirty="0">
                <a:latin typeface="Century Gothic"/>
                <a:cs typeface="Century Gothic"/>
              </a:rPr>
              <a:t>ώστε </a:t>
            </a:r>
            <a:r>
              <a:rPr sz="1400" spc="5" dirty="0">
                <a:latin typeface="Century Gothic"/>
                <a:cs typeface="Century Gothic"/>
              </a:rPr>
              <a:t>να </a:t>
            </a:r>
            <a:r>
              <a:rPr sz="1400" dirty="0">
                <a:latin typeface="Century Gothic"/>
                <a:cs typeface="Century Gothic"/>
              </a:rPr>
              <a:t>συνάδουν </a:t>
            </a:r>
            <a:r>
              <a:rPr sz="1400" spc="-5" dirty="0">
                <a:latin typeface="Century Gothic"/>
                <a:cs typeface="Century Gothic"/>
              </a:rPr>
              <a:t>με </a:t>
            </a:r>
            <a:r>
              <a:rPr sz="1400" dirty="0">
                <a:latin typeface="Century Gothic"/>
                <a:cs typeface="Century Gothic"/>
              </a:rPr>
              <a:t>τη </a:t>
            </a:r>
            <a:r>
              <a:rPr sz="1400" spc="-5" dirty="0">
                <a:latin typeface="Century Gothic"/>
                <a:cs typeface="Century Gothic"/>
              </a:rPr>
              <a:t>φιλοσοφία </a:t>
            </a:r>
            <a:r>
              <a:rPr sz="1400" dirty="0">
                <a:latin typeface="Century Gothic"/>
                <a:cs typeface="Century Gothic"/>
              </a:rPr>
              <a:t>του</a:t>
            </a:r>
            <a:r>
              <a:rPr sz="1400" spc="-140" dirty="0">
                <a:latin typeface="Century Gothic"/>
                <a:cs typeface="Century Gothic"/>
              </a:rPr>
              <a:t> </a:t>
            </a:r>
            <a:r>
              <a:rPr sz="1400" dirty="0">
                <a:latin typeface="Century Gothic"/>
                <a:cs typeface="Century Gothic"/>
              </a:rPr>
              <a:t>Ιδρύματος</a:t>
            </a:r>
          </a:p>
          <a:p>
            <a:pPr marL="355600" marR="59690" indent="-343535">
              <a:lnSpc>
                <a:spcPct val="100000"/>
              </a:lnSpc>
              <a:spcBef>
                <a:spcPts val="345"/>
              </a:spcBef>
              <a:buFont typeface="Wingdings"/>
              <a:buChar char=""/>
              <a:tabLst>
                <a:tab pos="355600" algn="l"/>
                <a:tab pos="356235" algn="l"/>
              </a:tabLst>
            </a:pPr>
            <a:r>
              <a:rPr sz="1400" b="1" i="1" dirty="0">
                <a:solidFill>
                  <a:srgbClr val="30859C"/>
                </a:solidFill>
                <a:latin typeface="Century Gothic"/>
                <a:cs typeface="Century Gothic"/>
              </a:rPr>
              <a:t>Αναμένεται ότι το </a:t>
            </a:r>
            <a:r>
              <a:rPr sz="1400" b="1" i="1" spc="-5" dirty="0">
                <a:solidFill>
                  <a:srgbClr val="30859C"/>
                </a:solidFill>
                <a:latin typeface="Century Gothic"/>
                <a:cs typeface="Century Gothic"/>
              </a:rPr>
              <a:t>γραφείο Erasmus βρίσκεται </a:t>
            </a:r>
            <a:r>
              <a:rPr sz="1400" b="1" i="1" dirty="0">
                <a:solidFill>
                  <a:srgbClr val="30859C"/>
                </a:solidFill>
                <a:latin typeface="Century Gothic"/>
                <a:cs typeface="Century Gothic"/>
              </a:rPr>
              <a:t>σε στενή </a:t>
            </a:r>
            <a:r>
              <a:rPr sz="1400" b="1" i="1" spc="-5" dirty="0">
                <a:solidFill>
                  <a:srgbClr val="30859C"/>
                </a:solidFill>
                <a:latin typeface="Century Gothic"/>
                <a:cs typeface="Century Gothic"/>
              </a:rPr>
              <a:t>συνεργασία και </a:t>
            </a:r>
            <a:r>
              <a:rPr sz="1400" b="1" i="1" dirty="0">
                <a:solidFill>
                  <a:srgbClr val="30859C"/>
                </a:solidFill>
                <a:latin typeface="Century Gothic"/>
                <a:cs typeface="Century Gothic"/>
              </a:rPr>
              <a:t>συνεχή </a:t>
            </a:r>
            <a:r>
              <a:rPr sz="1400" b="1" i="1" spc="-5" dirty="0">
                <a:solidFill>
                  <a:srgbClr val="30859C"/>
                </a:solidFill>
                <a:latin typeface="Century Gothic"/>
                <a:cs typeface="Century Gothic"/>
              </a:rPr>
              <a:t>ανατροφοδότηση  με </a:t>
            </a:r>
            <a:r>
              <a:rPr sz="1400" b="1" i="1" dirty="0">
                <a:solidFill>
                  <a:srgbClr val="30859C"/>
                </a:solidFill>
                <a:latin typeface="Century Gothic"/>
                <a:cs typeface="Century Gothic"/>
              </a:rPr>
              <a:t>τη </a:t>
            </a:r>
            <a:r>
              <a:rPr sz="1400" b="1" i="1" spc="-5" dirty="0">
                <a:solidFill>
                  <a:srgbClr val="30859C"/>
                </a:solidFill>
                <a:latin typeface="Century Gothic"/>
                <a:cs typeface="Century Gothic"/>
              </a:rPr>
              <a:t>διεύθυνση </a:t>
            </a:r>
            <a:r>
              <a:rPr sz="1400" b="1" i="1" dirty="0">
                <a:solidFill>
                  <a:srgbClr val="30859C"/>
                </a:solidFill>
                <a:latin typeface="Century Gothic"/>
                <a:cs typeface="Century Gothic"/>
              </a:rPr>
              <a:t>του οργανισμού (Πρυτανεία </a:t>
            </a:r>
            <a:r>
              <a:rPr sz="1400" b="1" i="1" spc="-5" dirty="0">
                <a:solidFill>
                  <a:srgbClr val="30859C"/>
                </a:solidFill>
                <a:latin typeface="Century Gothic"/>
                <a:cs typeface="Century Gothic"/>
              </a:rPr>
              <a:t>και</a:t>
            </a:r>
            <a:r>
              <a:rPr sz="1400" b="1" i="1" spc="-114" dirty="0">
                <a:solidFill>
                  <a:srgbClr val="30859C"/>
                </a:solidFill>
                <a:latin typeface="Century Gothic"/>
                <a:cs typeface="Century Gothic"/>
              </a:rPr>
              <a:t> </a:t>
            </a:r>
            <a:r>
              <a:rPr sz="1400" b="1" i="1" dirty="0">
                <a:solidFill>
                  <a:srgbClr val="30859C"/>
                </a:solidFill>
                <a:latin typeface="Century Gothic"/>
                <a:cs typeface="Century Gothic"/>
              </a:rPr>
              <a:t>Διοίκηση)</a:t>
            </a:r>
            <a:endParaRPr sz="1400" dirty="0">
              <a:latin typeface="Century Gothic"/>
              <a:cs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761" y="563067"/>
            <a:ext cx="7333615"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2. Ανάπτυξη των Δραστηριοτήτων </a:t>
            </a:r>
            <a:r>
              <a:rPr sz="2400" dirty="0">
                <a:solidFill>
                  <a:schemeClr val="accent5">
                    <a:lumMod val="75000"/>
                  </a:schemeClr>
                </a:solidFill>
              </a:rPr>
              <a:t>-</a:t>
            </a:r>
            <a:r>
              <a:rPr sz="2400" spc="70" dirty="0">
                <a:solidFill>
                  <a:schemeClr val="accent5">
                    <a:lumMod val="75000"/>
                  </a:schemeClr>
                </a:solidFill>
              </a:rPr>
              <a:t> </a:t>
            </a:r>
            <a:r>
              <a:rPr sz="2400" spc="-5" dirty="0">
                <a:solidFill>
                  <a:schemeClr val="accent5">
                    <a:lumMod val="75000"/>
                  </a:schemeClr>
                </a:solidFill>
              </a:rPr>
              <a:t>Development</a:t>
            </a:r>
            <a:endParaRPr sz="2400" dirty="0">
              <a:solidFill>
                <a:schemeClr val="accent5">
                  <a:lumMod val="75000"/>
                </a:schemeClr>
              </a:solidFill>
            </a:endParaRPr>
          </a:p>
        </p:txBody>
      </p:sp>
      <p:sp>
        <p:nvSpPr>
          <p:cNvPr id="3" name="object 3"/>
          <p:cNvSpPr txBox="1"/>
          <p:nvPr/>
        </p:nvSpPr>
        <p:spPr>
          <a:xfrm>
            <a:off x="402437" y="1180922"/>
            <a:ext cx="8532495" cy="4467890"/>
          </a:xfrm>
          <a:prstGeom prst="rect">
            <a:avLst/>
          </a:prstGeom>
        </p:spPr>
        <p:txBody>
          <a:bodyPr vert="horz" wrap="square" lIns="0" tIns="12700" rIns="0" bIns="0" rtlCol="0">
            <a:spAutoFit/>
          </a:bodyPr>
          <a:lstStyle/>
          <a:p>
            <a:pPr marL="298450" indent="-285750">
              <a:lnSpc>
                <a:spcPts val="1620"/>
              </a:lnSpc>
              <a:spcBef>
                <a:spcPts val="100"/>
              </a:spcBef>
              <a:buFont typeface="Wingdings" panose="05000000000000000000" pitchFamily="2" charset="2"/>
              <a:buChar char="ü"/>
            </a:pPr>
            <a:r>
              <a:rPr sz="1500" dirty="0">
                <a:solidFill>
                  <a:srgbClr val="30859C"/>
                </a:solidFill>
                <a:latin typeface="Century Gothic"/>
                <a:cs typeface="Century Gothic"/>
              </a:rPr>
              <a:t>Βασίζεται στην άρτια </a:t>
            </a:r>
            <a:r>
              <a:rPr sz="1500" spc="-5" dirty="0">
                <a:solidFill>
                  <a:srgbClr val="30859C"/>
                </a:solidFill>
                <a:latin typeface="Century Gothic"/>
                <a:cs typeface="Century Gothic"/>
              </a:rPr>
              <a:t>οργάνωση </a:t>
            </a:r>
            <a:r>
              <a:rPr sz="1500" dirty="0">
                <a:solidFill>
                  <a:srgbClr val="30859C"/>
                </a:solidFill>
                <a:latin typeface="Century Gothic"/>
                <a:cs typeface="Century Gothic"/>
              </a:rPr>
              <a:t>του Γραφείου </a:t>
            </a:r>
            <a:r>
              <a:rPr sz="1500" spc="-5" dirty="0">
                <a:solidFill>
                  <a:srgbClr val="30859C"/>
                </a:solidFill>
                <a:latin typeface="Century Gothic"/>
                <a:cs typeface="Century Gothic"/>
              </a:rPr>
              <a:t>Erasmus και </a:t>
            </a:r>
            <a:r>
              <a:rPr sz="1500" dirty="0">
                <a:solidFill>
                  <a:srgbClr val="30859C"/>
                </a:solidFill>
                <a:latin typeface="Century Gothic"/>
                <a:cs typeface="Century Gothic"/>
              </a:rPr>
              <a:t>στα διαφανή </a:t>
            </a:r>
            <a:r>
              <a:rPr sz="1500" spc="-5" dirty="0">
                <a:solidFill>
                  <a:srgbClr val="30859C"/>
                </a:solidFill>
                <a:latin typeface="Century Gothic"/>
                <a:cs typeface="Century Gothic"/>
              </a:rPr>
              <a:t>κριτήρια</a:t>
            </a:r>
            <a:r>
              <a:rPr sz="1500" spc="-25" dirty="0">
                <a:solidFill>
                  <a:srgbClr val="30859C"/>
                </a:solidFill>
                <a:latin typeface="Century Gothic"/>
                <a:cs typeface="Century Gothic"/>
              </a:rPr>
              <a:t> </a:t>
            </a:r>
            <a:endParaRPr lang="en-GB" sz="1500" spc="-25" dirty="0" smtClean="0">
              <a:solidFill>
                <a:srgbClr val="30859C"/>
              </a:solidFill>
              <a:latin typeface="Century Gothic"/>
              <a:cs typeface="Century Gothic"/>
            </a:endParaRPr>
          </a:p>
          <a:p>
            <a:pPr marL="12700">
              <a:lnSpc>
                <a:spcPts val="1620"/>
              </a:lnSpc>
              <a:spcBef>
                <a:spcPts val="100"/>
              </a:spcBef>
            </a:pPr>
            <a:r>
              <a:rPr lang="en-GB" sz="1500" spc="-25" dirty="0" smtClean="0">
                <a:solidFill>
                  <a:srgbClr val="30859C"/>
                </a:solidFill>
                <a:latin typeface="Century Gothic"/>
                <a:cs typeface="Century Gothic"/>
              </a:rPr>
              <a:t>      </a:t>
            </a:r>
            <a:r>
              <a:rPr sz="1500" spc="-5" dirty="0" smtClean="0">
                <a:solidFill>
                  <a:srgbClr val="30859C"/>
                </a:solidFill>
                <a:latin typeface="Century Gothic"/>
                <a:cs typeface="Century Gothic"/>
              </a:rPr>
              <a:t>και</a:t>
            </a:r>
            <a:r>
              <a:rPr lang="en-GB" sz="1500" dirty="0">
                <a:latin typeface="Century Gothic"/>
                <a:cs typeface="Century Gothic"/>
              </a:rPr>
              <a:t> </a:t>
            </a:r>
            <a:r>
              <a:rPr sz="1500" spc="-5" dirty="0" err="1" smtClean="0">
                <a:solidFill>
                  <a:srgbClr val="30859C"/>
                </a:solidFill>
                <a:latin typeface="Century Gothic"/>
                <a:cs typeface="Century Gothic"/>
              </a:rPr>
              <a:t>εσωτερικές</a:t>
            </a:r>
            <a:r>
              <a:rPr sz="1500" dirty="0" smtClean="0">
                <a:solidFill>
                  <a:srgbClr val="30859C"/>
                </a:solidFill>
                <a:latin typeface="Century Gothic"/>
                <a:cs typeface="Century Gothic"/>
              </a:rPr>
              <a:t> </a:t>
            </a:r>
            <a:r>
              <a:rPr sz="1500" dirty="0">
                <a:solidFill>
                  <a:srgbClr val="30859C"/>
                </a:solidFill>
                <a:latin typeface="Century Gothic"/>
                <a:cs typeface="Century Gothic"/>
              </a:rPr>
              <a:t>διαδικασίες.</a:t>
            </a:r>
            <a:endParaRPr sz="1500" dirty="0">
              <a:latin typeface="Century Gothic"/>
              <a:cs typeface="Century Gothic"/>
            </a:endParaRPr>
          </a:p>
          <a:p>
            <a:pPr marL="298450" marR="662305" indent="-285750">
              <a:lnSpc>
                <a:spcPct val="80000"/>
              </a:lnSpc>
              <a:spcBef>
                <a:spcPts val="360"/>
              </a:spcBef>
              <a:buFont typeface="Wingdings" panose="05000000000000000000" pitchFamily="2" charset="2"/>
              <a:buChar char="ü"/>
            </a:pPr>
            <a:r>
              <a:rPr sz="1500" spc="-5" dirty="0">
                <a:solidFill>
                  <a:srgbClr val="30859C"/>
                </a:solidFill>
                <a:latin typeface="Century Gothic"/>
                <a:cs typeface="Century Gothic"/>
              </a:rPr>
              <a:t>To μεγαλύτερο </a:t>
            </a:r>
            <a:r>
              <a:rPr sz="1500" dirty="0">
                <a:solidFill>
                  <a:srgbClr val="30859C"/>
                </a:solidFill>
                <a:latin typeface="Century Gothic"/>
                <a:cs typeface="Century Gothic"/>
              </a:rPr>
              <a:t>εργαλείο </a:t>
            </a:r>
            <a:r>
              <a:rPr sz="1500" spc="-5" dirty="0">
                <a:solidFill>
                  <a:srgbClr val="30859C"/>
                </a:solidFill>
                <a:latin typeface="Century Gothic"/>
                <a:cs typeface="Century Gothic"/>
              </a:rPr>
              <a:t>διαφάνειας </a:t>
            </a:r>
            <a:r>
              <a:rPr sz="1500" dirty="0">
                <a:solidFill>
                  <a:srgbClr val="30859C"/>
                </a:solidFill>
                <a:latin typeface="Century Gothic"/>
                <a:cs typeface="Century Gothic"/>
              </a:rPr>
              <a:t>είναι η ιστοσελίδα ενός </a:t>
            </a:r>
            <a:r>
              <a:rPr sz="1500" spc="-5" dirty="0">
                <a:solidFill>
                  <a:srgbClr val="30859C"/>
                </a:solidFill>
                <a:latin typeface="Century Gothic"/>
                <a:cs typeface="Century Gothic"/>
              </a:rPr>
              <a:t>οργανισμού </a:t>
            </a:r>
            <a:r>
              <a:rPr sz="1500" dirty="0">
                <a:solidFill>
                  <a:srgbClr val="30859C"/>
                </a:solidFill>
                <a:latin typeface="Century Gothic"/>
                <a:cs typeface="Century Gothic"/>
              </a:rPr>
              <a:t>καθώς και </a:t>
            </a:r>
            <a:r>
              <a:rPr sz="1500" spc="-5" dirty="0">
                <a:solidFill>
                  <a:srgbClr val="30859C"/>
                </a:solidFill>
                <a:latin typeface="Century Gothic"/>
                <a:cs typeface="Century Gothic"/>
              </a:rPr>
              <a:t>οι  αποφάσεις που λαμβάνονται βάσει προκαθορισμένων </a:t>
            </a:r>
            <a:r>
              <a:rPr sz="1500" dirty="0">
                <a:solidFill>
                  <a:srgbClr val="30859C"/>
                </a:solidFill>
                <a:latin typeface="Century Gothic"/>
                <a:cs typeface="Century Gothic"/>
              </a:rPr>
              <a:t>κριτηρίων και</a:t>
            </a:r>
            <a:r>
              <a:rPr sz="1500" spc="15" dirty="0">
                <a:solidFill>
                  <a:srgbClr val="30859C"/>
                </a:solidFill>
                <a:latin typeface="Century Gothic"/>
                <a:cs typeface="Century Gothic"/>
              </a:rPr>
              <a:t> </a:t>
            </a:r>
            <a:r>
              <a:rPr sz="1500" spc="-5" dirty="0" smtClean="0">
                <a:solidFill>
                  <a:srgbClr val="30859C"/>
                </a:solidFill>
                <a:latin typeface="Century Gothic"/>
                <a:cs typeface="Century Gothic"/>
              </a:rPr>
              <a:t>εσωτερικών</a:t>
            </a:r>
            <a:r>
              <a:rPr lang="en-GB" sz="1500" dirty="0">
                <a:latin typeface="Century Gothic"/>
                <a:cs typeface="Century Gothic"/>
              </a:rPr>
              <a:t> </a:t>
            </a:r>
            <a:r>
              <a:rPr sz="1500" dirty="0" err="1" smtClean="0">
                <a:solidFill>
                  <a:srgbClr val="30859C"/>
                </a:solidFill>
                <a:latin typeface="Century Gothic"/>
                <a:cs typeface="Century Gothic"/>
              </a:rPr>
              <a:t>δι</a:t>
            </a:r>
            <a:r>
              <a:rPr sz="1500" dirty="0" smtClean="0">
                <a:solidFill>
                  <a:srgbClr val="30859C"/>
                </a:solidFill>
                <a:latin typeface="Century Gothic"/>
                <a:cs typeface="Century Gothic"/>
              </a:rPr>
              <a:t>αδικασιών</a:t>
            </a:r>
            <a:r>
              <a:rPr sz="1500" dirty="0">
                <a:solidFill>
                  <a:srgbClr val="30859C"/>
                </a:solidFill>
                <a:latin typeface="Century Gothic"/>
                <a:cs typeface="Century Gothic"/>
              </a:rPr>
              <a:t>:</a:t>
            </a:r>
            <a:endParaRPr sz="1500" dirty="0">
              <a:latin typeface="Century Gothic"/>
              <a:cs typeface="Century Gothic"/>
            </a:endParaRPr>
          </a:p>
          <a:p>
            <a:pPr marL="355600" indent="-342900">
              <a:lnSpc>
                <a:spcPts val="1795"/>
              </a:lnSpc>
              <a:buFont typeface="Arial"/>
              <a:buChar char="•"/>
              <a:tabLst>
                <a:tab pos="354965" algn="l"/>
                <a:tab pos="355600" algn="l"/>
              </a:tabLst>
            </a:pPr>
            <a:r>
              <a:rPr sz="1500" dirty="0">
                <a:latin typeface="Century Gothic"/>
                <a:cs typeface="Century Gothic"/>
              </a:rPr>
              <a:t>Προσκλήσεις </a:t>
            </a:r>
            <a:r>
              <a:rPr sz="1500" spc="-5" dirty="0">
                <a:latin typeface="Century Gothic"/>
                <a:cs typeface="Century Gothic"/>
              </a:rPr>
              <a:t>υποβολής αίτησης (Calls </a:t>
            </a:r>
            <a:r>
              <a:rPr sz="1500" dirty="0">
                <a:latin typeface="Century Gothic"/>
                <a:cs typeface="Century Gothic"/>
              </a:rPr>
              <a:t>for</a:t>
            </a:r>
            <a:r>
              <a:rPr sz="1500" spc="-35" dirty="0">
                <a:latin typeface="Century Gothic"/>
                <a:cs typeface="Century Gothic"/>
              </a:rPr>
              <a:t> </a:t>
            </a:r>
            <a:r>
              <a:rPr sz="1500" dirty="0">
                <a:latin typeface="Century Gothic"/>
                <a:cs typeface="Century Gothic"/>
              </a:rPr>
              <a:t>participation)</a:t>
            </a:r>
          </a:p>
          <a:p>
            <a:pPr marL="355600" indent="-342900">
              <a:lnSpc>
                <a:spcPct val="100000"/>
              </a:lnSpc>
              <a:buFont typeface="Arial"/>
              <a:buChar char="•"/>
              <a:tabLst>
                <a:tab pos="354965" algn="l"/>
                <a:tab pos="355600" algn="l"/>
              </a:tabLst>
            </a:pPr>
            <a:r>
              <a:rPr sz="1500" spc="-5" dirty="0">
                <a:latin typeface="Century Gothic"/>
                <a:cs typeface="Century Gothic"/>
              </a:rPr>
              <a:t>Οι </a:t>
            </a:r>
            <a:r>
              <a:rPr sz="1500" dirty="0">
                <a:latin typeface="Century Gothic"/>
                <a:cs typeface="Century Gothic"/>
              </a:rPr>
              <a:t>διαδικασίες </a:t>
            </a:r>
            <a:r>
              <a:rPr sz="1500" spc="-5" dirty="0">
                <a:latin typeface="Century Gothic"/>
                <a:cs typeface="Century Gothic"/>
              </a:rPr>
              <a:t>συμμετοχής </a:t>
            </a:r>
            <a:r>
              <a:rPr sz="1500" dirty="0">
                <a:latin typeface="Century Gothic"/>
                <a:cs typeface="Century Gothic"/>
              </a:rPr>
              <a:t>πριν, κατά τη διάρκεια και </a:t>
            </a:r>
            <a:r>
              <a:rPr sz="1500" spc="-5" dirty="0">
                <a:latin typeface="Century Gothic"/>
                <a:cs typeface="Century Gothic"/>
              </a:rPr>
              <a:t>μετά την</a:t>
            </a:r>
            <a:r>
              <a:rPr sz="1500" spc="-125" dirty="0">
                <a:latin typeface="Century Gothic"/>
                <a:cs typeface="Century Gothic"/>
              </a:rPr>
              <a:t> </a:t>
            </a:r>
            <a:r>
              <a:rPr sz="1500" spc="-5" dirty="0">
                <a:latin typeface="Century Gothic"/>
                <a:cs typeface="Century Gothic"/>
              </a:rPr>
              <a:t>κινητικότητα</a:t>
            </a:r>
            <a:endParaRPr sz="1500" dirty="0">
              <a:latin typeface="Century Gothic"/>
              <a:cs typeface="Century Gothic"/>
            </a:endParaRPr>
          </a:p>
          <a:p>
            <a:pPr marL="355600" marR="163195" indent="-342900">
              <a:lnSpc>
                <a:spcPct val="80000"/>
              </a:lnSpc>
              <a:spcBef>
                <a:spcPts val="365"/>
              </a:spcBef>
              <a:buFont typeface="Arial"/>
              <a:buChar char="•"/>
              <a:tabLst>
                <a:tab pos="354965" algn="l"/>
                <a:tab pos="355600" algn="l"/>
              </a:tabLst>
            </a:pPr>
            <a:r>
              <a:rPr sz="1500" dirty="0">
                <a:latin typeface="Century Gothic"/>
                <a:cs typeface="Century Gothic"/>
              </a:rPr>
              <a:t>Κριτήρια επιλεξιμότητας/Selection Criteria </a:t>
            </a:r>
            <a:r>
              <a:rPr sz="1500" spc="-5" dirty="0">
                <a:latin typeface="Century Gothic"/>
                <a:cs typeface="Century Gothic"/>
              </a:rPr>
              <a:t>(διαφανή, </a:t>
            </a:r>
            <a:r>
              <a:rPr sz="1500" dirty="0">
                <a:latin typeface="Century Gothic"/>
                <a:cs typeface="Century Gothic"/>
              </a:rPr>
              <a:t>δίκαια και </a:t>
            </a:r>
            <a:r>
              <a:rPr sz="1500" spc="-5" dirty="0">
                <a:latin typeface="Century Gothic"/>
                <a:cs typeface="Century Gothic"/>
              </a:rPr>
              <a:t>παρέχουν </a:t>
            </a:r>
            <a:r>
              <a:rPr sz="1500" dirty="0">
                <a:latin typeface="Century Gothic"/>
                <a:cs typeface="Century Gothic"/>
              </a:rPr>
              <a:t>ίσες ευκαιρίες  </a:t>
            </a:r>
            <a:r>
              <a:rPr sz="1500" spc="-5" dirty="0">
                <a:latin typeface="Century Gothic"/>
                <a:cs typeface="Century Gothic"/>
              </a:rPr>
              <a:t>συμμετοχής </a:t>
            </a:r>
            <a:r>
              <a:rPr sz="1500" dirty="0">
                <a:latin typeface="Century Gothic"/>
                <a:cs typeface="Century Gothic"/>
              </a:rPr>
              <a:t>– ίση </a:t>
            </a:r>
            <a:r>
              <a:rPr sz="1500" spc="-5" dirty="0">
                <a:latin typeface="Century Gothic"/>
                <a:cs typeface="Century Gothic"/>
              </a:rPr>
              <a:t>πρόσβαση). Eπιλογή </a:t>
            </a:r>
            <a:r>
              <a:rPr sz="1500" dirty="0">
                <a:latin typeface="Century Gothic"/>
                <a:cs typeface="Century Gothic"/>
              </a:rPr>
              <a:t>συμμετεχόντων </a:t>
            </a:r>
            <a:r>
              <a:rPr sz="1500" spc="-5" dirty="0">
                <a:latin typeface="Century Gothic"/>
                <a:cs typeface="Century Gothic"/>
              </a:rPr>
              <a:t>MONO βάσει προκαθορισμένων  </a:t>
            </a:r>
            <a:r>
              <a:rPr sz="1500" dirty="0">
                <a:latin typeface="Century Gothic"/>
                <a:cs typeface="Century Gothic"/>
              </a:rPr>
              <a:t>κριτηρίων</a:t>
            </a:r>
          </a:p>
          <a:p>
            <a:pPr marL="355600" indent="-342900">
              <a:lnSpc>
                <a:spcPct val="100000"/>
              </a:lnSpc>
              <a:buFont typeface="Arial"/>
              <a:buChar char="•"/>
              <a:tabLst>
                <a:tab pos="354965" algn="l"/>
                <a:tab pos="355600" algn="l"/>
              </a:tabLst>
            </a:pPr>
            <a:r>
              <a:rPr sz="1500" spc="-5" dirty="0">
                <a:latin typeface="Century Gothic"/>
                <a:cs typeface="Century Gothic"/>
              </a:rPr>
              <a:t>Kατάρτιση καταλόγου αναπληρωματικών</a:t>
            </a:r>
            <a:r>
              <a:rPr sz="1500" spc="-10" dirty="0">
                <a:latin typeface="Century Gothic"/>
                <a:cs typeface="Century Gothic"/>
              </a:rPr>
              <a:t> </a:t>
            </a:r>
            <a:r>
              <a:rPr sz="1500" dirty="0">
                <a:latin typeface="Century Gothic"/>
                <a:cs typeface="Century Gothic"/>
              </a:rPr>
              <a:t>συμμετεχόντων</a:t>
            </a:r>
          </a:p>
          <a:p>
            <a:pPr marL="355600" marR="1189990" indent="-342900">
              <a:lnSpc>
                <a:spcPct val="80100"/>
              </a:lnSpc>
              <a:spcBef>
                <a:spcPts val="355"/>
              </a:spcBef>
              <a:buFont typeface="Arial"/>
              <a:buChar char="•"/>
              <a:tabLst>
                <a:tab pos="354965" algn="l"/>
                <a:tab pos="355600" algn="l"/>
              </a:tabLst>
            </a:pPr>
            <a:r>
              <a:rPr sz="1500" dirty="0">
                <a:latin typeface="Century Gothic"/>
                <a:cs typeface="Century Gothic"/>
              </a:rPr>
              <a:t>Η ιστοσελίδα του οργανισμού αναμένεται </a:t>
            </a:r>
            <a:r>
              <a:rPr sz="1500" spc="5" dirty="0">
                <a:latin typeface="Century Gothic"/>
                <a:cs typeface="Century Gothic"/>
              </a:rPr>
              <a:t>να </a:t>
            </a:r>
            <a:r>
              <a:rPr sz="1500" dirty="0">
                <a:latin typeface="Century Gothic"/>
                <a:cs typeface="Century Gothic"/>
              </a:rPr>
              <a:t>είναι φιλική </a:t>
            </a:r>
            <a:r>
              <a:rPr sz="1500" spc="-5" dirty="0">
                <a:latin typeface="Century Gothic"/>
                <a:cs typeface="Century Gothic"/>
              </a:rPr>
              <a:t>ως προς </a:t>
            </a:r>
            <a:r>
              <a:rPr sz="1500" dirty="0">
                <a:latin typeface="Century Gothic"/>
                <a:cs typeface="Century Gothic"/>
              </a:rPr>
              <a:t>τη χρήση,  επικαιροποιημένη και </a:t>
            </a:r>
            <a:r>
              <a:rPr sz="1500" spc="5" dirty="0">
                <a:latin typeface="Century Gothic"/>
                <a:cs typeface="Century Gothic"/>
              </a:rPr>
              <a:t>να </a:t>
            </a:r>
            <a:r>
              <a:rPr sz="1500" spc="-5" dirty="0">
                <a:latin typeface="Century Gothic"/>
                <a:cs typeface="Century Gothic"/>
              </a:rPr>
              <a:t>ανταποκρίνεται πλήρως </a:t>
            </a:r>
            <a:r>
              <a:rPr sz="1500" dirty="0">
                <a:latin typeface="Century Gothic"/>
                <a:cs typeface="Century Gothic"/>
              </a:rPr>
              <a:t>στις </a:t>
            </a:r>
            <a:r>
              <a:rPr sz="1500" spc="-5" dirty="0">
                <a:latin typeface="Century Gothic"/>
                <a:cs typeface="Century Gothic"/>
              </a:rPr>
              <a:t>ανάγκες  σπουδαστών/προσωπικού, </a:t>
            </a:r>
            <a:r>
              <a:rPr sz="1500" dirty="0">
                <a:latin typeface="Century Gothic"/>
                <a:cs typeface="Century Gothic"/>
              </a:rPr>
              <a:t>εισερχομένων και</a:t>
            </a:r>
            <a:r>
              <a:rPr sz="1500" spc="-55" dirty="0">
                <a:latin typeface="Century Gothic"/>
                <a:cs typeface="Century Gothic"/>
              </a:rPr>
              <a:t> </a:t>
            </a:r>
            <a:r>
              <a:rPr sz="1500" dirty="0">
                <a:latin typeface="Century Gothic"/>
                <a:cs typeface="Century Gothic"/>
              </a:rPr>
              <a:t>εξερχομένων</a:t>
            </a:r>
          </a:p>
          <a:p>
            <a:pPr marL="355600" marR="5080" indent="-342900">
              <a:lnSpc>
                <a:spcPts val="1440"/>
              </a:lnSpc>
              <a:spcBef>
                <a:spcPts val="350"/>
              </a:spcBef>
              <a:buFont typeface="Arial"/>
              <a:buChar char="•"/>
              <a:tabLst>
                <a:tab pos="354965" algn="l"/>
                <a:tab pos="355600" algn="l"/>
              </a:tabLst>
            </a:pPr>
            <a:r>
              <a:rPr sz="1500" dirty="0">
                <a:latin typeface="Century Gothic"/>
                <a:cs typeface="Century Gothic"/>
              </a:rPr>
              <a:t>Τα ΜΚΔ του οργανισμού </a:t>
            </a:r>
            <a:r>
              <a:rPr sz="1500" spc="-5" dirty="0">
                <a:latin typeface="Century Gothic"/>
                <a:cs typeface="Century Gothic"/>
              </a:rPr>
              <a:t>δρουν υποστηρικτικά </a:t>
            </a:r>
            <a:r>
              <a:rPr sz="1500" dirty="0">
                <a:latin typeface="Century Gothic"/>
                <a:cs typeface="Century Gothic"/>
              </a:rPr>
              <a:t>στη </a:t>
            </a:r>
            <a:r>
              <a:rPr sz="1500" spc="-5" dirty="0">
                <a:latin typeface="Century Gothic"/>
                <a:cs typeface="Century Gothic"/>
              </a:rPr>
              <a:t>διάδοση και </a:t>
            </a:r>
            <a:r>
              <a:rPr sz="1500" dirty="0">
                <a:latin typeface="Century Gothic"/>
                <a:cs typeface="Century Gothic"/>
              </a:rPr>
              <a:t>διαχείριση του </a:t>
            </a:r>
            <a:r>
              <a:rPr sz="1500" spc="-5" dirty="0">
                <a:latin typeface="Century Gothic"/>
                <a:cs typeface="Century Gothic"/>
              </a:rPr>
              <a:t>σχεδίου(δεν  </a:t>
            </a:r>
            <a:r>
              <a:rPr sz="1500" dirty="0">
                <a:latin typeface="Century Gothic"/>
                <a:cs typeface="Century Gothic"/>
              </a:rPr>
              <a:t>αντικαθιστούν </a:t>
            </a:r>
            <a:r>
              <a:rPr sz="1500" spc="-5" dirty="0">
                <a:latin typeface="Century Gothic"/>
                <a:cs typeface="Century Gothic"/>
              </a:rPr>
              <a:t>την υποχρέωση </a:t>
            </a:r>
            <a:r>
              <a:rPr sz="1500" dirty="0">
                <a:latin typeface="Century Gothic"/>
                <a:cs typeface="Century Gothic"/>
              </a:rPr>
              <a:t>για διαφανή κριτήρια και</a:t>
            </a:r>
            <a:r>
              <a:rPr sz="1500" spc="-114" dirty="0">
                <a:latin typeface="Century Gothic"/>
                <a:cs typeface="Century Gothic"/>
              </a:rPr>
              <a:t> </a:t>
            </a:r>
            <a:r>
              <a:rPr sz="1500" dirty="0">
                <a:latin typeface="Century Gothic"/>
                <a:cs typeface="Century Gothic"/>
              </a:rPr>
              <a:t>διαδικασίες)</a:t>
            </a:r>
          </a:p>
          <a:p>
            <a:pPr marL="355600" indent="-342900">
              <a:lnSpc>
                <a:spcPct val="100000"/>
              </a:lnSpc>
              <a:spcBef>
                <a:spcPts val="10"/>
              </a:spcBef>
              <a:buFont typeface="Arial"/>
              <a:buChar char="•"/>
              <a:tabLst>
                <a:tab pos="354965" algn="l"/>
                <a:tab pos="355600" algn="l"/>
              </a:tabLst>
            </a:pPr>
            <a:r>
              <a:rPr sz="1500" dirty="0">
                <a:latin typeface="Century Gothic"/>
                <a:cs typeface="Century Gothic"/>
              </a:rPr>
              <a:t>Στοιχεία επικοινωνίας του Γραφείου </a:t>
            </a:r>
            <a:r>
              <a:rPr sz="1500" spc="-5" dirty="0">
                <a:latin typeface="Century Gothic"/>
                <a:cs typeface="Century Gothic"/>
              </a:rPr>
              <a:t>ERASMUS </a:t>
            </a:r>
            <a:r>
              <a:rPr sz="1500" b="1" spc="-5" dirty="0">
                <a:solidFill>
                  <a:srgbClr val="30859C"/>
                </a:solidFill>
                <a:latin typeface="Century Gothic"/>
                <a:cs typeface="Century Gothic"/>
              </a:rPr>
              <a:t>ανακοινωμένα </a:t>
            </a:r>
            <a:r>
              <a:rPr sz="1500" b="1" dirty="0">
                <a:solidFill>
                  <a:srgbClr val="30859C"/>
                </a:solidFill>
                <a:latin typeface="Century Gothic"/>
                <a:cs typeface="Century Gothic"/>
              </a:rPr>
              <a:t>και</a:t>
            </a:r>
            <a:r>
              <a:rPr sz="1500" b="1" spc="-95" dirty="0">
                <a:solidFill>
                  <a:srgbClr val="30859C"/>
                </a:solidFill>
                <a:latin typeface="Century Gothic"/>
                <a:cs typeface="Century Gothic"/>
              </a:rPr>
              <a:t> </a:t>
            </a:r>
            <a:r>
              <a:rPr sz="1500" b="1" spc="-5" dirty="0">
                <a:solidFill>
                  <a:srgbClr val="30859C"/>
                </a:solidFill>
                <a:latin typeface="Century Gothic"/>
                <a:cs typeface="Century Gothic"/>
              </a:rPr>
              <a:t>επικαιροποιημένα</a:t>
            </a:r>
            <a:endParaRPr sz="1500" dirty="0">
              <a:latin typeface="Century Gothic"/>
              <a:cs typeface="Century Gothic"/>
            </a:endParaRPr>
          </a:p>
          <a:p>
            <a:pPr marL="12700">
              <a:lnSpc>
                <a:spcPct val="100000"/>
              </a:lnSpc>
            </a:pPr>
            <a:r>
              <a:rPr sz="1500" dirty="0">
                <a:latin typeface="Century Gothic"/>
                <a:cs typeface="Century Gothic"/>
              </a:rPr>
              <a:t>→ Aναρτημένη πολιτική για </a:t>
            </a:r>
            <a:r>
              <a:rPr sz="1500" spc="-5" dirty="0">
                <a:latin typeface="Century Gothic"/>
                <a:cs typeface="Century Gothic"/>
              </a:rPr>
              <a:t>συμμετοχή Ατόμων </a:t>
            </a:r>
            <a:r>
              <a:rPr sz="1500" dirty="0">
                <a:latin typeface="Century Gothic"/>
                <a:cs typeface="Century Gothic"/>
              </a:rPr>
              <a:t>με</a:t>
            </a:r>
            <a:r>
              <a:rPr sz="1500" spc="-95" dirty="0">
                <a:latin typeface="Century Gothic"/>
                <a:cs typeface="Century Gothic"/>
              </a:rPr>
              <a:t> </a:t>
            </a:r>
            <a:r>
              <a:rPr sz="1500" dirty="0">
                <a:latin typeface="Century Gothic"/>
                <a:cs typeface="Century Gothic"/>
              </a:rPr>
              <a:t>αναπηρία</a:t>
            </a:r>
          </a:p>
          <a:p>
            <a:pPr marL="12700">
              <a:lnSpc>
                <a:spcPct val="100000"/>
              </a:lnSpc>
              <a:spcBef>
                <a:spcPts val="5"/>
              </a:spcBef>
            </a:pPr>
            <a:r>
              <a:rPr sz="1500" dirty="0">
                <a:latin typeface="Century Gothic"/>
                <a:cs typeface="Century Gothic"/>
              </a:rPr>
              <a:t>→ Αναρτημένη Διαδικασία </a:t>
            </a:r>
            <a:r>
              <a:rPr sz="1500" spc="-5" dirty="0">
                <a:latin typeface="Century Gothic"/>
                <a:cs typeface="Century Gothic"/>
              </a:rPr>
              <a:t>υποβολής</a:t>
            </a:r>
            <a:r>
              <a:rPr sz="1500" spc="-75" dirty="0">
                <a:latin typeface="Century Gothic"/>
                <a:cs typeface="Century Gothic"/>
              </a:rPr>
              <a:t> </a:t>
            </a:r>
            <a:r>
              <a:rPr sz="1500" spc="-5" dirty="0">
                <a:latin typeface="Century Gothic"/>
                <a:cs typeface="Century Gothic"/>
              </a:rPr>
              <a:t>παράπονου</a:t>
            </a:r>
            <a:endParaRPr sz="1500" dirty="0">
              <a:latin typeface="Century Gothic"/>
              <a:cs typeface="Century Gothic"/>
            </a:endParaRPr>
          </a:p>
          <a:p>
            <a:pPr marL="12700" marR="417195">
              <a:lnSpc>
                <a:spcPct val="80000"/>
              </a:lnSpc>
              <a:spcBef>
                <a:spcPts val="370"/>
              </a:spcBef>
            </a:pPr>
            <a:r>
              <a:rPr sz="1500" b="1" spc="-5" dirty="0">
                <a:solidFill>
                  <a:srgbClr val="30859C"/>
                </a:solidFill>
                <a:latin typeface="Century Gothic"/>
                <a:cs typeface="Century Gothic"/>
              </a:rPr>
              <a:t>Ανάγκη σύστασης </a:t>
            </a:r>
            <a:r>
              <a:rPr sz="1500" b="1" dirty="0">
                <a:solidFill>
                  <a:srgbClr val="30859C"/>
                </a:solidFill>
                <a:latin typeface="Century Gothic"/>
                <a:cs typeface="Century Gothic"/>
              </a:rPr>
              <a:t>Επιτροπής </a:t>
            </a:r>
            <a:r>
              <a:rPr sz="1500" b="1" spc="-5" dirty="0">
                <a:solidFill>
                  <a:srgbClr val="30859C"/>
                </a:solidFill>
                <a:latin typeface="Century Gothic"/>
                <a:cs typeface="Century Gothic"/>
              </a:rPr>
              <a:t>Erasmus (Erasmus </a:t>
            </a:r>
            <a:r>
              <a:rPr sz="1500" b="1" spc="-10" dirty="0">
                <a:solidFill>
                  <a:srgbClr val="30859C"/>
                </a:solidFill>
                <a:latin typeface="Century Gothic"/>
                <a:cs typeface="Century Gothic"/>
              </a:rPr>
              <a:t>Committee) </a:t>
            </a:r>
            <a:r>
              <a:rPr sz="1500" b="1" dirty="0">
                <a:solidFill>
                  <a:srgbClr val="30859C"/>
                </a:solidFill>
                <a:latin typeface="Century Gothic"/>
                <a:cs typeface="Century Gothic"/>
              </a:rPr>
              <a:t>και </a:t>
            </a:r>
            <a:r>
              <a:rPr sz="1500" b="1" spc="-5" dirty="0">
                <a:solidFill>
                  <a:srgbClr val="30859C"/>
                </a:solidFill>
                <a:latin typeface="Century Gothic"/>
                <a:cs typeface="Century Gothic"/>
              </a:rPr>
              <a:t>ανάθεσης καθηκόντων  </a:t>
            </a:r>
            <a:r>
              <a:rPr sz="1500" b="1" dirty="0">
                <a:solidFill>
                  <a:srgbClr val="30859C"/>
                </a:solidFill>
                <a:latin typeface="Century Gothic"/>
                <a:cs typeface="Century Gothic"/>
              </a:rPr>
              <a:t>στους </a:t>
            </a:r>
            <a:r>
              <a:rPr sz="1500" b="1" spc="-5" dirty="0">
                <a:solidFill>
                  <a:srgbClr val="30859C"/>
                </a:solidFill>
                <a:latin typeface="Century Gothic"/>
                <a:cs typeface="Century Gothic"/>
              </a:rPr>
              <a:t>Erasmus Academic</a:t>
            </a:r>
            <a:r>
              <a:rPr sz="1500" b="1" spc="5" dirty="0">
                <a:solidFill>
                  <a:srgbClr val="30859C"/>
                </a:solidFill>
                <a:latin typeface="Century Gothic"/>
                <a:cs typeface="Century Gothic"/>
              </a:rPr>
              <a:t> </a:t>
            </a:r>
            <a:r>
              <a:rPr sz="1500" b="1" spc="-5" dirty="0">
                <a:solidFill>
                  <a:srgbClr val="30859C"/>
                </a:solidFill>
                <a:latin typeface="Century Gothic"/>
                <a:cs typeface="Century Gothic"/>
              </a:rPr>
              <a:t>Coordinators.</a:t>
            </a:r>
            <a:endParaRPr sz="1500" dirty="0">
              <a:latin typeface="Century Gothic"/>
              <a:cs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386" y="439039"/>
            <a:ext cx="717740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Εφαρμογή του </a:t>
            </a:r>
            <a:r>
              <a:rPr sz="2400" dirty="0">
                <a:solidFill>
                  <a:schemeClr val="accent5">
                    <a:lumMod val="75000"/>
                  </a:schemeClr>
                </a:solidFill>
              </a:rPr>
              <a:t>σχεδίου - Implementation</a:t>
            </a:r>
            <a:r>
              <a:rPr sz="2400" spc="-5" dirty="0">
                <a:solidFill>
                  <a:schemeClr val="accent5">
                    <a:lumMod val="75000"/>
                  </a:schemeClr>
                </a:solidFill>
              </a:rPr>
              <a:t> (1/2)</a:t>
            </a:r>
            <a:endParaRPr sz="2400" dirty="0">
              <a:solidFill>
                <a:schemeClr val="accent5">
                  <a:lumMod val="75000"/>
                </a:schemeClr>
              </a:solidFill>
            </a:endParaRPr>
          </a:p>
        </p:txBody>
      </p:sp>
      <p:sp>
        <p:nvSpPr>
          <p:cNvPr id="3" name="object 3"/>
          <p:cNvSpPr txBox="1"/>
          <p:nvPr/>
        </p:nvSpPr>
        <p:spPr>
          <a:xfrm>
            <a:off x="258267" y="962101"/>
            <a:ext cx="8424545" cy="4730077"/>
          </a:xfrm>
          <a:prstGeom prst="rect">
            <a:avLst/>
          </a:prstGeom>
        </p:spPr>
        <p:txBody>
          <a:bodyPr vert="horz" wrap="square" lIns="0" tIns="12065" rIns="0" bIns="0" rtlCol="0">
            <a:spAutoFit/>
          </a:bodyPr>
          <a:lstStyle/>
          <a:p>
            <a:pPr marL="12700">
              <a:lnSpc>
                <a:spcPts val="1914"/>
              </a:lnSpc>
              <a:spcBef>
                <a:spcPts val="95"/>
              </a:spcBef>
            </a:pPr>
            <a:r>
              <a:rPr sz="1600" b="1" spc="-10" dirty="0">
                <a:solidFill>
                  <a:srgbClr val="30859C"/>
                </a:solidFill>
                <a:latin typeface="Century Gothic"/>
                <a:cs typeface="Century Gothic"/>
              </a:rPr>
              <a:t>Πριν </a:t>
            </a:r>
            <a:r>
              <a:rPr sz="1600" b="1" spc="-5" dirty="0">
                <a:solidFill>
                  <a:srgbClr val="30859C"/>
                </a:solidFill>
                <a:latin typeface="Century Gothic"/>
                <a:cs typeface="Century Gothic"/>
              </a:rPr>
              <a:t>την</a:t>
            </a:r>
            <a:r>
              <a:rPr sz="1600" b="1" spc="35" dirty="0">
                <a:solidFill>
                  <a:srgbClr val="30859C"/>
                </a:solidFill>
                <a:latin typeface="Century Gothic"/>
                <a:cs typeface="Century Gothic"/>
              </a:rPr>
              <a:t> </a:t>
            </a:r>
            <a:r>
              <a:rPr sz="1600" b="1" spc="-10" dirty="0">
                <a:solidFill>
                  <a:srgbClr val="30859C"/>
                </a:solidFill>
                <a:latin typeface="Century Gothic"/>
                <a:cs typeface="Century Gothic"/>
              </a:rPr>
              <a:t>Κινητικότητα</a:t>
            </a:r>
            <a:endParaRPr sz="1600" dirty="0">
              <a:latin typeface="Century Gothic"/>
              <a:cs typeface="Century Gothic"/>
            </a:endParaRPr>
          </a:p>
          <a:p>
            <a:pPr marL="12700" marR="79375">
              <a:lnSpc>
                <a:spcPct val="80000"/>
              </a:lnSpc>
              <a:spcBef>
                <a:spcPts val="380"/>
              </a:spcBef>
            </a:pPr>
            <a:r>
              <a:rPr sz="1600" spc="-15" dirty="0">
                <a:latin typeface="Century Gothic"/>
                <a:cs typeface="Century Gothic"/>
              </a:rPr>
              <a:t>Τα </a:t>
            </a:r>
            <a:r>
              <a:rPr sz="1600" spc="-10" dirty="0">
                <a:latin typeface="Century Gothic"/>
                <a:cs typeface="Century Gothic"/>
              </a:rPr>
              <a:t>απαραίτητα </a:t>
            </a:r>
            <a:r>
              <a:rPr sz="1600" spc="-5" dirty="0">
                <a:latin typeface="Century Gothic"/>
                <a:cs typeface="Century Gothic"/>
              </a:rPr>
              <a:t>έντυπα </a:t>
            </a:r>
            <a:r>
              <a:rPr sz="1600" dirty="0">
                <a:latin typeface="Century Gothic"/>
                <a:cs typeface="Century Gothic"/>
              </a:rPr>
              <a:t>είναι </a:t>
            </a:r>
            <a:r>
              <a:rPr sz="1600" spc="-10" dirty="0">
                <a:latin typeface="Century Gothic"/>
                <a:cs typeface="Century Gothic"/>
              </a:rPr>
              <a:t>υπογεγραμμένα από </a:t>
            </a:r>
            <a:r>
              <a:rPr sz="1600" spc="-5" dirty="0">
                <a:latin typeface="Century Gothic"/>
                <a:cs typeface="Century Gothic"/>
              </a:rPr>
              <a:t>όλα </a:t>
            </a:r>
            <a:r>
              <a:rPr sz="1600" spc="-10" dirty="0">
                <a:latin typeface="Century Gothic"/>
                <a:cs typeface="Century Gothic"/>
              </a:rPr>
              <a:t>τα </a:t>
            </a:r>
            <a:r>
              <a:rPr sz="1600" spc="-5" dirty="0">
                <a:latin typeface="Century Gothic"/>
                <a:cs typeface="Century Gothic"/>
              </a:rPr>
              <a:t>συμβαλλόμενα μέρη πριν </a:t>
            </a:r>
            <a:r>
              <a:rPr sz="1600" spc="-10" dirty="0">
                <a:latin typeface="Century Gothic"/>
                <a:cs typeface="Century Gothic"/>
              </a:rPr>
              <a:t>την  </a:t>
            </a:r>
            <a:r>
              <a:rPr sz="1600" spc="-5" dirty="0">
                <a:latin typeface="Century Gothic"/>
                <a:cs typeface="Century Gothic"/>
              </a:rPr>
              <a:t>έναρξη </a:t>
            </a:r>
            <a:r>
              <a:rPr sz="1600" spc="-10" dirty="0">
                <a:latin typeface="Century Gothic"/>
                <a:cs typeface="Century Gothic"/>
              </a:rPr>
              <a:t>της</a:t>
            </a:r>
            <a:r>
              <a:rPr sz="1600" spc="-20" dirty="0">
                <a:latin typeface="Century Gothic"/>
                <a:cs typeface="Century Gothic"/>
              </a:rPr>
              <a:t> </a:t>
            </a:r>
            <a:r>
              <a:rPr sz="1600" spc="-5" dirty="0">
                <a:latin typeface="Century Gothic"/>
                <a:cs typeface="Century Gothic"/>
              </a:rPr>
              <a:t>κινητικότητας</a:t>
            </a:r>
            <a:endParaRPr sz="1600" dirty="0">
              <a:latin typeface="Century Gothic"/>
              <a:cs typeface="Century Gothic"/>
            </a:endParaRPr>
          </a:p>
          <a:p>
            <a:pPr marL="355600" indent="-342900">
              <a:lnSpc>
                <a:spcPts val="1720"/>
              </a:lnSpc>
              <a:spcBef>
                <a:spcPts val="10"/>
              </a:spcBef>
              <a:buFont typeface="Arial"/>
              <a:buChar char="•"/>
              <a:tabLst>
                <a:tab pos="354965" algn="l"/>
                <a:tab pos="355600" algn="l"/>
              </a:tabLst>
            </a:pPr>
            <a:r>
              <a:rPr sz="1600" spc="-5" dirty="0">
                <a:latin typeface="Century Gothic"/>
                <a:cs typeface="Century Gothic"/>
              </a:rPr>
              <a:t>Υπογεγραμμένη </a:t>
            </a:r>
            <a:r>
              <a:rPr sz="1600" b="1" spc="-5" dirty="0">
                <a:latin typeface="Century Gothic"/>
                <a:cs typeface="Century Gothic"/>
              </a:rPr>
              <a:t>Δι-ιδρυματική </a:t>
            </a:r>
            <a:r>
              <a:rPr sz="1600" b="1" spc="-10" dirty="0">
                <a:latin typeface="Century Gothic"/>
                <a:cs typeface="Century Gothic"/>
              </a:rPr>
              <a:t>Συμφωνία </a:t>
            </a:r>
            <a:r>
              <a:rPr sz="1600" b="1" spc="-5" dirty="0">
                <a:latin typeface="Century Gothic"/>
                <a:cs typeface="Century Gothic"/>
              </a:rPr>
              <a:t>- Inter institutional</a:t>
            </a:r>
            <a:r>
              <a:rPr sz="1600" b="1" spc="175" dirty="0">
                <a:latin typeface="Century Gothic"/>
                <a:cs typeface="Century Gothic"/>
              </a:rPr>
              <a:t> </a:t>
            </a:r>
            <a:r>
              <a:rPr sz="1600" b="1" spc="-10" dirty="0">
                <a:latin typeface="Century Gothic"/>
                <a:cs typeface="Century Gothic"/>
              </a:rPr>
              <a:t>Agreement</a:t>
            </a:r>
            <a:endParaRPr sz="1600" dirty="0">
              <a:latin typeface="Century Gothic"/>
              <a:cs typeface="Century Gothic"/>
            </a:endParaRPr>
          </a:p>
          <a:p>
            <a:pPr marL="355600">
              <a:lnSpc>
                <a:spcPts val="1720"/>
              </a:lnSpc>
            </a:pPr>
            <a:r>
              <a:rPr sz="1600" spc="-10" dirty="0">
                <a:latin typeface="Century Gothic"/>
                <a:cs typeface="Century Gothic"/>
              </a:rPr>
              <a:t>(υποχρεωτική </a:t>
            </a:r>
            <a:r>
              <a:rPr sz="1600" dirty="0">
                <a:latin typeface="Century Gothic"/>
                <a:cs typeface="Century Gothic"/>
              </a:rPr>
              <a:t>για </a:t>
            </a:r>
            <a:r>
              <a:rPr sz="1600" spc="-10" dirty="0">
                <a:latin typeface="Century Gothic"/>
                <a:cs typeface="Century Gothic"/>
              </a:rPr>
              <a:t>σπουδές SMS </a:t>
            </a:r>
            <a:r>
              <a:rPr sz="1600" spc="-5" dirty="0">
                <a:latin typeface="Century Gothic"/>
                <a:cs typeface="Century Gothic"/>
              </a:rPr>
              <a:t>και διδασκαλία</a:t>
            </a:r>
            <a:r>
              <a:rPr sz="1600" spc="85" dirty="0">
                <a:latin typeface="Century Gothic"/>
                <a:cs typeface="Century Gothic"/>
              </a:rPr>
              <a:t> </a:t>
            </a:r>
            <a:r>
              <a:rPr sz="1600" spc="-15" dirty="0">
                <a:latin typeface="Century Gothic"/>
                <a:cs typeface="Century Gothic"/>
              </a:rPr>
              <a:t>STA</a:t>
            </a:r>
            <a:r>
              <a:rPr sz="1600" spc="-15" dirty="0" smtClean="0">
                <a:latin typeface="Century Gothic"/>
                <a:cs typeface="Century Gothic"/>
              </a:rPr>
              <a:t>).</a:t>
            </a:r>
            <a:endParaRPr lang="en-GB" sz="1600" spc="-15" dirty="0" smtClean="0">
              <a:latin typeface="Century Gothic"/>
              <a:cs typeface="Century Gothic"/>
            </a:endParaRPr>
          </a:p>
          <a:p>
            <a:pPr marL="355600">
              <a:lnSpc>
                <a:spcPts val="1720"/>
              </a:lnSpc>
            </a:pPr>
            <a:endParaRPr sz="1600" dirty="0">
              <a:latin typeface="Century Gothic"/>
              <a:cs typeface="Century Gothic"/>
            </a:endParaRPr>
          </a:p>
          <a:p>
            <a:pPr marL="12700">
              <a:spcBef>
                <a:spcPts val="15"/>
              </a:spcBef>
            </a:pPr>
            <a:r>
              <a:rPr lang="en-GB" sz="1400" i="1" dirty="0" smtClean="0">
                <a:latin typeface="Century Gothic"/>
                <a:cs typeface="Century Gothic"/>
              </a:rPr>
              <a:t>*</a:t>
            </a:r>
            <a:r>
              <a:rPr sz="1400" i="1" dirty="0" smtClean="0">
                <a:latin typeface="Century Gothic"/>
                <a:cs typeface="Century Gothic"/>
              </a:rPr>
              <a:t>Για </a:t>
            </a:r>
            <a:r>
              <a:rPr sz="1400" i="1" spc="-10" dirty="0" err="1">
                <a:latin typeface="Century Gothic"/>
                <a:cs typeface="Century Gothic"/>
              </a:rPr>
              <a:t>την</a:t>
            </a:r>
            <a:r>
              <a:rPr sz="1400" i="1" spc="-10" dirty="0">
                <a:latin typeface="Century Gothic"/>
                <a:cs typeface="Century Gothic"/>
              </a:rPr>
              <a:t> </a:t>
            </a:r>
            <a:r>
              <a:rPr sz="1400" b="1" i="1" spc="-15" dirty="0" smtClean="0">
                <a:latin typeface="Century Gothic"/>
                <a:cs typeface="Century Gothic"/>
              </a:rPr>
              <a:t>ΚΑ1</a:t>
            </a:r>
            <a:r>
              <a:rPr lang="en-GB" sz="1400" b="1" i="1" spc="-15" dirty="0" smtClean="0">
                <a:latin typeface="Century Gothic"/>
                <a:cs typeface="Century Gothic"/>
              </a:rPr>
              <a:t>31</a:t>
            </a:r>
            <a:r>
              <a:rPr sz="1400" b="1" i="1" spc="-15" dirty="0" smtClean="0">
                <a:latin typeface="Century Gothic"/>
                <a:cs typeface="Century Gothic"/>
              </a:rPr>
              <a:t> </a:t>
            </a:r>
            <a:r>
              <a:rPr sz="1400" i="1" spc="-10" dirty="0">
                <a:latin typeface="Century Gothic"/>
                <a:cs typeface="Century Gothic"/>
              </a:rPr>
              <a:t>τα </a:t>
            </a:r>
            <a:r>
              <a:rPr sz="1400" i="1" spc="-5" dirty="0" err="1">
                <a:latin typeface="Century Gothic"/>
                <a:cs typeface="Century Gothic"/>
              </a:rPr>
              <a:t>συμ</a:t>
            </a:r>
            <a:r>
              <a:rPr sz="1400" i="1" spc="-5" dirty="0">
                <a:latin typeface="Century Gothic"/>
                <a:cs typeface="Century Gothic"/>
              </a:rPr>
              <a:t>βαλλόμενα </a:t>
            </a:r>
            <a:r>
              <a:rPr sz="1400" i="1" spc="-5" dirty="0" smtClean="0">
                <a:latin typeface="Century Gothic"/>
                <a:cs typeface="Century Gothic"/>
              </a:rPr>
              <a:t>ιδρύματα</a:t>
            </a:r>
            <a:r>
              <a:rPr lang="en-GB" sz="1400" i="1" spc="-5" dirty="0" smtClean="0">
                <a:latin typeface="Century Gothic"/>
                <a:cs typeface="Century Gothic"/>
              </a:rPr>
              <a:t> </a:t>
            </a:r>
            <a:r>
              <a:rPr lang="el-GR" sz="1400" i="1" spc="-5" dirty="0" smtClean="0">
                <a:latin typeface="Century Gothic"/>
                <a:cs typeface="Century Gothic"/>
              </a:rPr>
              <a:t>χωρών </a:t>
            </a:r>
            <a:r>
              <a:rPr lang="el-GR" sz="1400" i="1" spc="-5" dirty="0">
                <a:latin typeface="Century Gothic"/>
                <a:cs typeface="Century Gothic"/>
              </a:rPr>
              <a:t>του Προγράμματος θα </a:t>
            </a:r>
            <a:r>
              <a:rPr lang="el-GR" sz="1400" i="1" spc="-10" dirty="0">
                <a:latin typeface="Century Gothic"/>
                <a:cs typeface="Century Gothic"/>
              </a:rPr>
              <a:t>πρέπει </a:t>
            </a:r>
            <a:r>
              <a:rPr lang="el-GR" sz="1400" i="1" spc="10" dirty="0">
                <a:latin typeface="Century Gothic"/>
                <a:cs typeface="Century Gothic"/>
              </a:rPr>
              <a:t>να </a:t>
            </a:r>
            <a:r>
              <a:rPr lang="el-GR" sz="1400" i="1" spc="-5" dirty="0">
                <a:latin typeface="Century Gothic"/>
                <a:cs typeface="Century Gothic"/>
              </a:rPr>
              <a:t>φέρουν Χάρτη</a:t>
            </a:r>
            <a:r>
              <a:rPr lang="el-GR" sz="1400" i="1" spc="100" dirty="0">
                <a:latin typeface="Century Gothic"/>
                <a:cs typeface="Century Gothic"/>
              </a:rPr>
              <a:t> </a:t>
            </a:r>
            <a:r>
              <a:rPr lang="el-GR" sz="1400" i="1" spc="-10" dirty="0" smtClean="0">
                <a:latin typeface="Century Gothic"/>
                <a:cs typeface="Century Gothic"/>
              </a:rPr>
              <a:t>Erasmus</a:t>
            </a:r>
            <a:endParaRPr lang="el-GR" sz="1400" i="1" spc="-5" dirty="0" smtClean="0">
              <a:latin typeface="Century Gothic"/>
              <a:cs typeface="Century Gothic"/>
            </a:endParaRPr>
          </a:p>
          <a:p>
            <a:pPr marL="12700" marR="481330">
              <a:lnSpc>
                <a:spcPct val="79400"/>
              </a:lnSpc>
              <a:spcBef>
                <a:spcPts val="395"/>
              </a:spcBef>
            </a:pPr>
            <a:r>
              <a:rPr lang="en-GB" sz="1400" i="1" dirty="0" smtClean="0">
                <a:latin typeface="Century Gothic"/>
                <a:cs typeface="Century Gothic"/>
              </a:rPr>
              <a:t>*</a:t>
            </a:r>
            <a:r>
              <a:rPr sz="1400" i="1" dirty="0" err="1" smtClean="0">
                <a:latin typeface="Century Gothic"/>
                <a:cs typeface="Century Gothic"/>
              </a:rPr>
              <a:t>Γι</a:t>
            </a:r>
            <a:r>
              <a:rPr sz="1400" i="1" dirty="0" smtClean="0">
                <a:latin typeface="Century Gothic"/>
                <a:cs typeface="Century Gothic"/>
              </a:rPr>
              <a:t>α </a:t>
            </a:r>
            <a:r>
              <a:rPr sz="1400" i="1" spc="-10" dirty="0" smtClean="0">
                <a:latin typeface="Century Gothic"/>
                <a:cs typeface="Century Gothic"/>
              </a:rPr>
              <a:t>τη </a:t>
            </a:r>
            <a:r>
              <a:rPr lang="el-GR" sz="1400" i="1" spc="-10" dirty="0" smtClean="0">
                <a:latin typeface="Century Gothic"/>
                <a:cs typeface="Century Gothic"/>
              </a:rPr>
              <a:t>Διεθνή Κινητικότητα στην ΚΑ131 </a:t>
            </a:r>
            <a:r>
              <a:rPr sz="1400" i="1" spc="-5" dirty="0" smtClean="0">
                <a:latin typeface="Century Gothic"/>
                <a:cs typeface="Century Gothic"/>
              </a:rPr>
              <a:t>η </a:t>
            </a:r>
            <a:r>
              <a:rPr sz="1400" i="1" spc="-10" dirty="0">
                <a:latin typeface="Century Gothic"/>
                <a:cs typeface="Century Gothic"/>
              </a:rPr>
              <a:t>υπογραφή της </a:t>
            </a:r>
            <a:r>
              <a:rPr sz="1400" i="1" spc="-5" dirty="0">
                <a:latin typeface="Century Gothic"/>
                <a:cs typeface="Century Gothic"/>
              </a:rPr>
              <a:t>Διμερούς Συμφωνίας υποχρεώνει </a:t>
            </a:r>
            <a:r>
              <a:rPr sz="1400" i="1" spc="-10" dirty="0">
                <a:latin typeface="Century Gothic"/>
                <a:cs typeface="Century Gothic"/>
              </a:rPr>
              <a:t>τα </a:t>
            </a:r>
            <a:r>
              <a:rPr sz="1400" i="1" spc="-5" dirty="0">
                <a:latin typeface="Century Gothic"/>
                <a:cs typeface="Century Gothic"/>
              </a:rPr>
              <a:t>ιδρύματα </a:t>
            </a:r>
            <a:r>
              <a:rPr sz="1400" i="1" spc="-10" dirty="0">
                <a:latin typeface="Century Gothic"/>
                <a:cs typeface="Century Gothic"/>
              </a:rPr>
              <a:t>των  </a:t>
            </a:r>
            <a:r>
              <a:rPr sz="1400" i="1" spc="-5" dirty="0">
                <a:latin typeface="Century Gothic"/>
                <a:cs typeface="Century Gothic"/>
              </a:rPr>
              <a:t>Χωρών Εταίρων </a:t>
            </a:r>
            <a:r>
              <a:rPr sz="1400" i="1" spc="10" dirty="0">
                <a:latin typeface="Century Gothic"/>
                <a:cs typeface="Century Gothic"/>
              </a:rPr>
              <a:t>να </a:t>
            </a:r>
            <a:r>
              <a:rPr sz="1400" i="1" spc="-10" dirty="0">
                <a:latin typeface="Century Gothic"/>
                <a:cs typeface="Century Gothic"/>
              </a:rPr>
              <a:t>ακολουθούν </a:t>
            </a:r>
            <a:r>
              <a:rPr sz="1400" i="1" dirty="0">
                <a:latin typeface="Century Gothic"/>
                <a:cs typeface="Century Gothic"/>
              </a:rPr>
              <a:t>τις </a:t>
            </a:r>
            <a:r>
              <a:rPr sz="1400" i="1" spc="-10" dirty="0">
                <a:latin typeface="Century Gothic"/>
                <a:cs typeface="Century Gothic"/>
              </a:rPr>
              <a:t>αρχές του </a:t>
            </a:r>
            <a:r>
              <a:rPr sz="1400" i="1" spc="-5" dirty="0">
                <a:latin typeface="Century Gothic"/>
                <a:cs typeface="Century Gothic"/>
              </a:rPr>
              <a:t>Χάρτη</a:t>
            </a:r>
            <a:r>
              <a:rPr sz="1400" i="1" spc="35" dirty="0">
                <a:latin typeface="Century Gothic"/>
                <a:cs typeface="Century Gothic"/>
              </a:rPr>
              <a:t> </a:t>
            </a:r>
            <a:r>
              <a:rPr sz="1400" i="1" spc="-5" dirty="0">
                <a:latin typeface="Century Gothic"/>
                <a:cs typeface="Century Gothic"/>
              </a:rPr>
              <a:t>Erasmus.</a:t>
            </a:r>
            <a:endParaRPr sz="1400" i="1" dirty="0">
              <a:latin typeface="Century Gothic"/>
              <a:cs typeface="Century Gothic"/>
            </a:endParaRPr>
          </a:p>
          <a:p>
            <a:pPr marL="12700" marR="655955">
              <a:lnSpc>
                <a:spcPts val="1540"/>
              </a:lnSpc>
              <a:spcBef>
                <a:spcPts val="380"/>
              </a:spcBef>
            </a:pPr>
            <a:endParaRPr sz="2000" dirty="0">
              <a:latin typeface="Times New Roman"/>
              <a:cs typeface="Times New Roman"/>
            </a:endParaRPr>
          </a:p>
          <a:p>
            <a:pPr marL="355600" marR="5080" indent="-342900">
              <a:lnSpc>
                <a:spcPct val="79700"/>
              </a:lnSpc>
              <a:buFont typeface="Arial"/>
              <a:buChar char="•"/>
              <a:tabLst>
                <a:tab pos="354965" algn="l"/>
                <a:tab pos="355600" algn="l"/>
              </a:tabLst>
            </a:pPr>
            <a:r>
              <a:rPr sz="1600" spc="-5" dirty="0">
                <a:latin typeface="Century Gothic"/>
                <a:cs typeface="Century Gothic"/>
              </a:rPr>
              <a:t>Έντυπο </a:t>
            </a:r>
            <a:r>
              <a:rPr sz="1600" b="1" spc="-10" dirty="0">
                <a:latin typeface="Century Gothic"/>
                <a:cs typeface="Century Gothic"/>
              </a:rPr>
              <a:t>Συμφωνίας </a:t>
            </a:r>
            <a:r>
              <a:rPr sz="1600" b="1" spc="-5" dirty="0">
                <a:latin typeface="Century Gothic"/>
                <a:cs typeface="Century Gothic"/>
              </a:rPr>
              <a:t>Μάθησης </a:t>
            </a:r>
            <a:r>
              <a:rPr sz="1600" b="1" spc="-10" dirty="0">
                <a:latin typeface="Century Gothic"/>
                <a:cs typeface="Century Gothic"/>
              </a:rPr>
              <a:t>για </a:t>
            </a:r>
            <a:r>
              <a:rPr sz="1600" b="1" spc="-5" dirty="0">
                <a:latin typeface="Century Gothic"/>
                <a:cs typeface="Century Gothic"/>
              </a:rPr>
              <a:t>SMS/Learning </a:t>
            </a:r>
            <a:r>
              <a:rPr sz="1600" b="1" spc="-10" dirty="0">
                <a:latin typeface="Century Gothic"/>
                <a:cs typeface="Century Gothic"/>
              </a:rPr>
              <a:t>Agreement </a:t>
            </a:r>
            <a:r>
              <a:rPr sz="1600" spc="-5" dirty="0">
                <a:latin typeface="Century Gothic"/>
                <a:cs typeface="Century Gothic"/>
              </a:rPr>
              <a:t>και </a:t>
            </a:r>
            <a:r>
              <a:rPr sz="1600" dirty="0">
                <a:latin typeface="Century Gothic"/>
                <a:cs typeface="Century Gothic"/>
              </a:rPr>
              <a:t>ειδικά </a:t>
            </a:r>
            <a:r>
              <a:rPr sz="1600" spc="-10" dirty="0">
                <a:latin typeface="Century Gothic"/>
                <a:cs typeface="Century Gothic"/>
              </a:rPr>
              <a:t>τα </a:t>
            </a:r>
            <a:r>
              <a:rPr sz="1600" spc="-5" dirty="0">
                <a:latin typeface="Century Gothic"/>
                <a:cs typeface="Century Gothic"/>
              </a:rPr>
              <a:t>tables A &amp;  B </a:t>
            </a:r>
            <a:r>
              <a:rPr sz="1600" spc="-10" dirty="0">
                <a:latin typeface="Century Gothic"/>
                <a:cs typeface="Century Gothic"/>
              </a:rPr>
              <a:t>που αφορούν </a:t>
            </a:r>
            <a:r>
              <a:rPr sz="1600" spc="-5" dirty="0">
                <a:latin typeface="Century Gothic"/>
                <a:cs typeface="Century Gothic"/>
              </a:rPr>
              <a:t>στην </a:t>
            </a:r>
            <a:r>
              <a:rPr sz="1600" dirty="0">
                <a:latin typeface="Century Gothic"/>
                <a:cs typeface="Century Gothic"/>
              </a:rPr>
              <a:t>αντιστοιχία </a:t>
            </a:r>
            <a:r>
              <a:rPr sz="1600" spc="-10" dirty="0">
                <a:latin typeface="Century Gothic"/>
                <a:cs typeface="Century Gothic"/>
              </a:rPr>
              <a:t>των </a:t>
            </a:r>
            <a:r>
              <a:rPr sz="1600" spc="-5" dirty="0">
                <a:latin typeface="Century Gothic"/>
                <a:cs typeface="Century Gothic"/>
              </a:rPr>
              <a:t>μαθημάτων </a:t>
            </a:r>
            <a:r>
              <a:rPr sz="1600" spc="-20" dirty="0">
                <a:latin typeface="Century Gothic"/>
                <a:cs typeface="Century Gothic"/>
              </a:rPr>
              <a:t>(σε </a:t>
            </a:r>
            <a:r>
              <a:rPr sz="1600" dirty="0">
                <a:latin typeface="Century Gothic"/>
                <a:cs typeface="Century Gothic"/>
              </a:rPr>
              <a:t>συνεργασία </a:t>
            </a:r>
            <a:r>
              <a:rPr sz="1600" spc="-5" dirty="0">
                <a:latin typeface="Century Gothic"/>
                <a:cs typeface="Century Gothic"/>
              </a:rPr>
              <a:t>με τον/την  </a:t>
            </a:r>
            <a:r>
              <a:rPr sz="1600" dirty="0">
                <a:latin typeface="Century Gothic"/>
                <a:cs typeface="Century Gothic"/>
              </a:rPr>
              <a:t>συντονιστή/στρια </a:t>
            </a:r>
            <a:r>
              <a:rPr sz="1600" spc="-10" dirty="0">
                <a:latin typeface="Century Gothic"/>
                <a:cs typeface="Century Gothic"/>
              </a:rPr>
              <a:t>Erasmus του</a:t>
            </a:r>
            <a:r>
              <a:rPr sz="1600" spc="-5" dirty="0">
                <a:latin typeface="Century Gothic"/>
                <a:cs typeface="Century Gothic"/>
              </a:rPr>
              <a:t> τμήματος)</a:t>
            </a:r>
            <a:endParaRPr sz="1600" dirty="0">
              <a:latin typeface="Century Gothic"/>
              <a:cs typeface="Century Gothic"/>
            </a:endParaRPr>
          </a:p>
          <a:p>
            <a:pPr marL="355600" marR="79375">
              <a:lnSpc>
                <a:spcPct val="80000"/>
              </a:lnSpc>
              <a:spcBef>
                <a:spcPts val="15"/>
              </a:spcBef>
            </a:pPr>
            <a:r>
              <a:rPr sz="1600" b="1" spc="-5" dirty="0">
                <a:solidFill>
                  <a:srgbClr val="30859C"/>
                </a:solidFill>
                <a:latin typeface="Century Gothic"/>
                <a:cs typeface="Century Gothic"/>
              </a:rPr>
              <a:t>Τα </a:t>
            </a:r>
            <a:r>
              <a:rPr lang="el-GR" sz="1600" b="1" spc="-5" dirty="0" smtClean="0">
                <a:solidFill>
                  <a:srgbClr val="30859C"/>
                </a:solidFill>
                <a:latin typeface="Century Gothic"/>
                <a:cs typeface="Century Gothic"/>
              </a:rPr>
              <a:t>ΙΤΕ </a:t>
            </a:r>
            <a:r>
              <a:rPr sz="1600" b="1" spc="-5" dirty="0" smtClean="0">
                <a:solidFill>
                  <a:srgbClr val="30859C"/>
                </a:solidFill>
                <a:latin typeface="Century Gothic"/>
                <a:cs typeface="Century Gothic"/>
              </a:rPr>
              <a:t>θα </a:t>
            </a:r>
            <a:r>
              <a:rPr sz="1600" b="1" spc="-5" dirty="0">
                <a:solidFill>
                  <a:srgbClr val="30859C"/>
                </a:solidFill>
                <a:latin typeface="Century Gothic"/>
                <a:cs typeface="Century Gothic"/>
              </a:rPr>
              <a:t>πρέπει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εκδίδουν σε </a:t>
            </a:r>
            <a:r>
              <a:rPr sz="1600" b="1" spc="-10" dirty="0">
                <a:solidFill>
                  <a:srgbClr val="30859C"/>
                </a:solidFill>
                <a:latin typeface="Century Gothic"/>
                <a:cs typeface="Century Gothic"/>
              </a:rPr>
              <a:t>κάθε </a:t>
            </a:r>
            <a:r>
              <a:rPr sz="1600" b="1" spc="-5" dirty="0">
                <a:solidFill>
                  <a:srgbClr val="30859C"/>
                </a:solidFill>
                <a:latin typeface="Century Gothic"/>
                <a:cs typeface="Century Gothic"/>
              </a:rPr>
              <a:t>σπουδαστή/στρια τον </a:t>
            </a:r>
            <a:r>
              <a:rPr sz="1600" b="1" spc="-10" dirty="0">
                <a:solidFill>
                  <a:srgbClr val="30859C"/>
                </a:solidFill>
                <a:latin typeface="Century Gothic"/>
                <a:cs typeface="Century Gothic"/>
              </a:rPr>
              <a:t>Χάρτη </a:t>
            </a:r>
            <a:r>
              <a:rPr sz="1600" b="1" spc="-5" dirty="0">
                <a:solidFill>
                  <a:srgbClr val="30859C"/>
                </a:solidFill>
                <a:latin typeface="Century Gothic"/>
                <a:cs typeface="Century Gothic"/>
              </a:rPr>
              <a:t>σπουδαστών  Erasmus+</a:t>
            </a:r>
            <a:r>
              <a:rPr sz="1600" b="1" u="heavy" spc="-5" dirty="0">
                <a:solidFill>
                  <a:srgbClr val="30859C"/>
                </a:solidFill>
                <a:uFill>
                  <a:solidFill>
                    <a:srgbClr val="30859C"/>
                  </a:solidFill>
                </a:uFill>
                <a:latin typeface="Century Gothic"/>
                <a:cs typeface="Century Gothic"/>
              </a:rPr>
              <a:t> πριν από την έναρξη της περιόδου </a:t>
            </a:r>
            <a:r>
              <a:rPr sz="1600" b="1" u="heavy" spc="-10" dirty="0">
                <a:solidFill>
                  <a:srgbClr val="30859C"/>
                </a:solidFill>
                <a:uFill>
                  <a:solidFill>
                    <a:srgbClr val="30859C"/>
                  </a:solidFill>
                </a:uFill>
                <a:latin typeface="Century Gothic"/>
                <a:cs typeface="Century Gothic"/>
              </a:rPr>
              <a:t>κινητικότητας</a:t>
            </a:r>
            <a:r>
              <a:rPr sz="1600" b="1" spc="-10" dirty="0">
                <a:solidFill>
                  <a:srgbClr val="30859C"/>
                </a:solidFill>
                <a:latin typeface="Century Gothic"/>
                <a:cs typeface="Century Gothic"/>
              </a:rPr>
              <a:t>, καθώς</a:t>
            </a:r>
            <a:r>
              <a:rPr sz="1600" b="1" spc="250" dirty="0">
                <a:solidFill>
                  <a:srgbClr val="30859C"/>
                </a:solidFill>
                <a:latin typeface="Century Gothic"/>
                <a:cs typeface="Century Gothic"/>
              </a:rPr>
              <a:t> </a:t>
            </a:r>
            <a:r>
              <a:rPr sz="1600" b="1" spc="-10" dirty="0">
                <a:solidFill>
                  <a:srgbClr val="30859C"/>
                </a:solidFill>
                <a:latin typeface="Century Gothic"/>
                <a:cs typeface="Century Gothic"/>
              </a:rPr>
              <a:t>αποτελεί</a:t>
            </a:r>
            <a:endParaRPr sz="1600" dirty="0">
              <a:latin typeface="Century Gothic"/>
              <a:cs typeface="Century Gothic"/>
            </a:endParaRPr>
          </a:p>
          <a:p>
            <a:pPr marL="355600">
              <a:lnSpc>
                <a:spcPts val="1535"/>
              </a:lnSpc>
            </a:pPr>
            <a:r>
              <a:rPr sz="1600" b="1" spc="-5" dirty="0">
                <a:solidFill>
                  <a:srgbClr val="30859C"/>
                </a:solidFill>
                <a:latin typeface="Century Gothic"/>
                <a:cs typeface="Century Gothic"/>
              </a:rPr>
              <a:t>παράρτημα της Συμφωνίας</a:t>
            </a:r>
            <a:r>
              <a:rPr sz="1600" b="1" spc="35" dirty="0">
                <a:solidFill>
                  <a:srgbClr val="30859C"/>
                </a:solidFill>
                <a:latin typeface="Century Gothic"/>
                <a:cs typeface="Century Gothic"/>
              </a:rPr>
              <a:t> </a:t>
            </a:r>
            <a:r>
              <a:rPr sz="1600" b="1" spc="-5" dirty="0">
                <a:solidFill>
                  <a:srgbClr val="30859C"/>
                </a:solidFill>
                <a:latin typeface="Century Gothic"/>
                <a:cs typeface="Century Gothic"/>
              </a:rPr>
              <a:t>Μάθησης</a:t>
            </a:r>
            <a:endParaRPr sz="1600" dirty="0">
              <a:latin typeface="Century Gothic"/>
              <a:cs typeface="Century Gothic"/>
            </a:endParaRPr>
          </a:p>
          <a:p>
            <a:pPr marL="355600" marR="594995" indent="-342900">
              <a:lnSpc>
                <a:spcPct val="79400"/>
              </a:lnSpc>
              <a:spcBef>
                <a:spcPts val="400"/>
              </a:spcBef>
              <a:buFont typeface="Arial"/>
              <a:buChar char="•"/>
              <a:tabLst>
                <a:tab pos="410209" algn="l"/>
                <a:tab pos="410845" algn="l"/>
              </a:tabLst>
            </a:pPr>
            <a:r>
              <a:rPr dirty="0"/>
              <a:t>	</a:t>
            </a:r>
            <a:r>
              <a:rPr sz="1600" spc="-5" dirty="0">
                <a:latin typeface="Century Gothic"/>
                <a:cs typeface="Century Gothic"/>
              </a:rPr>
              <a:t>Έντυπο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Placement </a:t>
            </a:r>
            <a:r>
              <a:rPr sz="1600" spc="-20" dirty="0">
                <a:latin typeface="Century Gothic"/>
                <a:cs typeface="Century Gothic"/>
              </a:rPr>
              <a:t>(το </a:t>
            </a:r>
            <a:r>
              <a:rPr sz="1600" spc="-5" dirty="0">
                <a:latin typeface="Century Gothic"/>
                <a:cs typeface="Century Gothic"/>
              </a:rPr>
              <a:t>αντικείμενο </a:t>
            </a:r>
            <a:r>
              <a:rPr sz="1600" spc="-10" dirty="0">
                <a:latin typeface="Century Gothic"/>
                <a:cs typeface="Century Gothic"/>
              </a:rPr>
              <a:t>τοποθέτησης </a:t>
            </a:r>
            <a:r>
              <a:rPr sz="1600" dirty="0">
                <a:latin typeface="Century Gothic"/>
                <a:cs typeface="Century Gothic"/>
              </a:rPr>
              <a:t>είναι  </a:t>
            </a:r>
            <a:r>
              <a:rPr sz="1600" spc="-5" dirty="0">
                <a:latin typeface="Century Gothic"/>
                <a:cs typeface="Century Gothic"/>
              </a:rPr>
              <a:t>συναφές με </a:t>
            </a:r>
            <a:r>
              <a:rPr sz="1600" spc="-10" dirty="0">
                <a:latin typeface="Century Gothic"/>
                <a:cs typeface="Century Gothic"/>
              </a:rPr>
              <a:t>το πρόγραμμα</a:t>
            </a:r>
            <a:r>
              <a:rPr sz="1600" spc="5" dirty="0">
                <a:latin typeface="Century Gothic"/>
                <a:cs typeface="Century Gothic"/>
              </a:rPr>
              <a:t> </a:t>
            </a:r>
            <a:r>
              <a:rPr sz="1600" spc="-5" dirty="0">
                <a:latin typeface="Century Gothic"/>
                <a:cs typeface="Century Gothic"/>
              </a:rPr>
              <a:t>σπουδών)</a:t>
            </a:r>
            <a:endParaRPr sz="1600" dirty="0">
              <a:latin typeface="Century Gothic"/>
              <a:cs typeface="Century Gothic"/>
            </a:endParaRPr>
          </a:p>
          <a:p>
            <a:pPr marL="355600" marR="224790" indent="-342900">
              <a:lnSpc>
                <a:spcPct val="79700"/>
              </a:lnSpc>
              <a:spcBef>
                <a:spcPts val="400"/>
              </a:spcBef>
              <a:buFont typeface="Arial"/>
              <a:buChar char="•"/>
              <a:tabLst>
                <a:tab pos="410209" algn="l"/>
                <a:tab pos="410845" algn="l"/>
              </a:tabLst>
            </a:pPr>
            <a:r>
              <a:rPr dirty="0"/>
              <a:t>	</a:t>
            </a:r>
            <a:r>
              <a:rPr sz="1600" spc="-5" dirty="0">
                <a:latin typeface="Century Gothic"/>
                <a:cs typeface="Century Gothic"/>
              </a:rPr>
              <a:t>Έντυπα </a:t>
            </a:r>
            <a:r>
              <a:rPr sz="1600" b="1" spc="-5" dirty="0">
                <a:latin typeface="Century Gothic"/>
                <a:cs typeface="Century Gothic"/>
              </a:rPr>
              <a:t>Training </a:t>
            </a:r>
            <a:r>
              <a:rPr sz="1600" b="1" spc="-10" dirty="0">
                <a:latin typeface="Century Gothic"/>
                <a:cs typeface="Century Gothic"/>
              </a:rPr>
              <a:t>Agreement </a:t>
            </a:r>
            <a:r>
              <a:rPr sz="1600" b="1" spc="-5" dirty="0">
                <a:latin typeface="Century Gothic"/>
                <a:cs typeface="Century Gothic"/>
              </a:rPr>
              <a:t>for </a:t>
            </a:r>
            <a:r>
              <a:rPr sz="1600" b="1" spc="-10" dirty="0">
                <a:latin typeface="Century Gothic"/>
                <a:cs typeface="Century Gothic"/>
              </a:rPr>
              <a:t>Staff </a:t>
            </a:r>
            <a:r>
              <a:rPr sz="1600" b="1" spc="-5" dirty="0">
                <a:latin typeface="Century Gothic"/>
                <a:cs typeface="Century Gothic"/>
              </a:rPr>
              <a:t>Training/Staff Teaching </a:t>
            </a:r>
            <a:r>
              <a:rPr sz="1600" spc="-5" dirty="0">
                <a:latin typeface="Century Gothic"/>
                <a:cs typeface="Century Gothic"/>
              </a:rPr>
              <a:t>αναφέρουν </a:t>
            </a:r>
            <a:r>
              <a:rPr sz="1600" spc="-10" dirty="0">
                <a:latin typeface="Century Gothic"/>
                <a:cs typeface="Century Gothic"/>
              </a:rPr>
              <a:t>το  πρόγραμμα </a:t>
            </a:r>
            <a:r>
              <a:rPr sz="1600" spc="-5" dirty="0">
                <a:latin typeface="Century Gothic"/>
                <a:cs typeface="Century Gothic"/>
              </a:rPr>
              <a:t>εκπαίδευσης/κατάρτισης προσωπικού </a:t>
            </a:r>
            <a:r>
              <a:rPr sz="1600" dirty="0">
                <a:latin typeface="Century Gothic"/>
                <a:cs typeface="Century Gothic"/>
              </a:rPr>
              <a:t>ανά </a:t>
            </a:r>
            <a:r>
              <a:rPr sz="1600" spc="-5" dirty="0">
                <a:latin typeface="Century Gothic"/>
                <a:cs typeface="Century Gothic"/>
              </a:rPr>
              <a:t>μέρα και διάρκεια </a:t>
            </a:r>
            <a:r>
              <a:rPr sz="1600" spc="-10" dirty="0">
                <a:latin typeface="Century Gothic"/>
                <a:cs typeface="Century Gothic"/>
              </a:rPr>
              <a:t>ωρών  </a:t>
            </a:r>
            <a:r>
              <a:rPr sz="1600" spc="-20" dirty="0">
                <a:latin typeface="Century Gothic"/>
                <a:cs typeface="Century Gothic"/>
              </a:rPr>
              <a:t>(σε </a:t>
            </a:r>
            <a:r>
              <a:rPr sz="1600" spc="-5" dirty="0">
                <a:latin typeface="Century Gothic"/>
                <a:cs typeface="Century Gothic"/>
              </a:rPr>
              <a:t>ότι αφορά τη</a:t>
            </a:r>
            <a:r>
              <a:rPr sz="1600" spc="35" dirty="0">
                <a:latin typeface="Century Gothic"/>
                <a:cs typeface="Century Gothic"/>
              </a:rPr>
              <a:t> </a:t>
            </a:r>
            <a:r>
              <a:rPr sz="1600" spc="-5" dirty="0">
                <a:latin typeface="Century Gothic"/>
                <a:cs typeface="Century Gothic"/>
              </a:rPr>
              <a:t>διδασκαλία)</a:t>
            </a:r>
            <a:endParaRPr sz="1600" dirty="0">
              <a:latin typeface="Century Gothic"/>
              <a:cs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0617" y="757173"/>
            <a:ext cx="700532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5">
                    <a:lumMod val="75000"/>
                  </a:schemeClr>
                </a:solidFill>
              </a:rPr>
              <a:t>3. </a:t>
            </a:r>
            <a:r>
              <a:rPr sz="2400" dirty="0">
                <a:solidFill>
                  <a:schemeClr val="accent5">
                    <a:lumMod val="75000"/>
                  </a:schemeClr>
                </a:solidFill>
              </a:rPr>
              <a:t>Εφαρμογή </a:t>
            </a:r>
            <a:r>
              <a:rPr sz="2400" spc="-5" dirty="0">
                <a:solidFill>
                  <a:schemeClr val="accent5">
                    <a:lumMod val="75000"/>
                  </a:schemeClr>
                </a:solidFill>
              </a:rPr>
              <a:t>του σχεδίου-Implementation</a:t>
            </a:r>
            <a:r>
              <a:rPr sz="2400" spc="50" dirty="0">
                <a:solidFill>
                  <a:schemeClr val="accent5">
                    <a:lumMod val="75000"/>
                  </a:schemeClr>
                </a:solidFill>
              </a:rPr>
              <a:t> </a:t>
            </a:r>
            <a:r>
              <a:rPr sz="2400" spc="-5" dirty="0">
                <a:solidFill>
                  <a:schemeClr val="accent5">
                    <a:lumMod val="75000"/>
                  </a:schemeClr>
                </a:solidFill>
              </a:rPr>
              <a:t>(2/2)</a:t>
            </a:r>
            <a:endParaRPr sz="2400" dirty="0">
              <a:solidFill>
                <a:schemeClr val="accent5">
                  <a:lumMod val="75000"/>
                </a:schemeClr>
              </a:solidFill>
            </a:endParaRPr>
          </a:p>
        </p:txBody>
      </p:sp>
      <p:sp>
        <p:nvSpPr>
          <p:cNvPr id="3" name="object 3"/>
          <p:cNvSpPr txBox="1"/>
          <p:nvPr/>
        </p:nvSpPr>
        <p:spPr>
          <a:xfrm>
            <a:off x="330200" y="1422273"/>
            <a:ext cx="8512175" cy="3464025"/>
          </a:xfrm>
          <a:prstGeom prst="rect">
            <a:avLst/>
          </a:prstGeom>
        </p:spPr>
        <p:txBody>
          <a:bodyPr vert="horz" wrap="square" lIns="0" tIns="60960" rIns="0" bIns="0" rtlCol="0">
            <a:spAutoFit/>
          </a:bodyPr>
          <a:lstStyle/>
          <a:p>
            <a:pPr marL="12700" marR="720090">
              <a:lnSpc>
                <a:spcPct val="80000"/>
              </a:lnSpc>
              <a:spcBef>
                <a:spcPts val="480"/>
              </a:spcBef>
            </a:pPr>
            <a:r>
              <a:rPr sz="1600" b="1" spc="-5" dirty="0">
                <a:latin typeface="Century Gothic"/>
                <a:cs typeface="Century Gothic"/>
              </a:rPr>
              <a:t>Υπογραφές από συμμετέχοντα, ίδρυμα </a:t>
            </a:r>
            <a:r>
              <a:rPr sz="1600" b="1" spc="-10" dirty="0">
                <a:latin typeface="Century Gothic"/>
                <a:cs typeface="Century Gothic"/>
              </a:rPr>
              <a:t>υποδοχής και </a:t>
            </a:r>
            <a:r>
              <a:rPr sz="1600" b="1" spc="-5" dirty="0">
                <a:latin typeface="Century Gothic"/>
                <a:cs typeface="Century Gothic"/>
              </a:rPr>
              <a:t>ίδρυμα </a:t>
            </a:r>
            <a:r>
              <a:rPr sz="1600" b="1" spc="-10" dirty="0">
                <a:latin typeface="Century Gothic"/>
                <a:cs typeface="Century Gothic"/>
              </a:rPr>
              <a:t>αποστολής για </a:t>
            </a:r>
            <a:r>
              <a:rPr sz="1600" b="1" spc="-5" dirty="0">
                <a:latin typeface="Century Gothic"/>
                <a:cs typeface="Century Gothic"/>
              </a:rPr>
              <a:t>τα  έντυπα:</a:t>
            </a:r>
            <a:endParaRPr sz="1600" dirty="0">
              <a:latin typeface="Century Gothic"/>
              <a:cs typeface="Century Gothic"/>
            </a:endParaRPr>
          </a:p>
          <a:p>
            <a:pPr marL="355600" indent="-343535">
              <a:lnSpc>
                <a:spcPts val="1910"/>
              </a:lnSpc>
              <a:buFont typeface="Arial"/>
              <a:buChar char="•"/>
              <a:tabLst>
                <a:tab pos="355600" algn="l"/>
                <a:tab pos="356235" algn="l"/>
              </a:tabLst>
            </a:pPr>
            <a:r>
              <a:rPr sz="1600" spc="-5" dirty="0">
                <a:latin typeface="Century Gothic"/>
                <a:cs typeface="Century Gothic"/>
              </a:rPr>
              <a:t>Έντυπο </a:t>
            </a:r>
            <a:r>
              <a:rPr sz="1600" spc="-10" dirty="0">
                <a:latin typeface="Century Gothic"/>
                <a:cs typeface="Century Gothic"/>
              </a:rPr>
              <a:t>Learning</a:t>
            </a:r>
            <a:r>
              <a:rPr sz="1600" spc="5" dirty="0">
                <a:latin typeface="Century Gothic"/>
                <a:cs typeface="Century Gothic"/>
              </a:rPr>
              <a:t> </a:t>
            </a:r>
            <a:r>
              <a:rPr sz="1600" spc="-5" dirty="0">
                <a:latin typeface="Century Gothic"/>
                <a:cs typeface="Century Gothic"/>
              </a:rPr>
              <a:t>Agreement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Έντυπο Training Agreement for</a:t>
            </a:r>
            <a:r>
              <a:rPr sz="1600" spc="25" dirty="0">
                <a:latin typeface="Century Gothic"/>
                <a:cs typeface="Century Gothic"/>
              </a:rPr>
              <a:t> </a:t>
            </a:r>
            <a:r>
              <a:rPr sz="1600" spc="-5" dirty="0">
                <a:latin typeface="Century Gothic"/>
                <a:cs typeface="Century Gothic"/>
              </a:rPr>
              <a:t>Placement</a:t>
            </a:r>
            <a:endParaRPr sz="1600" dirty="0">
              <a:latin typeface="Century Gothic"/>
              <a:cs typeface="Century Gothic"/>
            </a:endParaRPr>
          </a:p>
          <a:p>
            <a:pPr marL="355600" indent="-343535">
              <a:lnSpc>
                <a:spcPct val="100000"/>
              </a:lnSpc>
              <a:buFont typeface="Arial"/>
              <a:buChar char="•"/>
              <a:tabLst>
                <a:tab pos="355600" algn="l"/>
                <a:tab pos="356235" algn="l"/>
              </a:tabLst>
            </a:pPr>
            <a:r>
              <a:rPr sz="1600" spc="-5" dirty="0">
                <a:latin typeface="Century Gothic"/>
                <a:cs typeface="Century Gothic"/>
              </a:rPr>
              <a:t>Έντυπα Training Agreement for </a:t>
            </a:r>
            <a:r>
              <a:rPr sz="1600" spc="-10" dirty="0">
                <a:latin typeface="Century Gothic"/>
                <a:cs typeface="Century Gothic"/>
              </a:rPr>
              <a:t>Staff </a:t>
            </a:r>
            <a:r>
              <a:rPr sz="1600" spc="-5" dirty="0">
                <a:latin typeface="Century Gothic"/>
                <a:cs typeface="Century Gothic"/>
              </a:rPr>
              <a:t>Training/ </a:t>
            </a:r>
            <a:r>
              <a:rPr sz="1600" spc="-10" dirty="0">
                <a:latin typeface="Century Gothic"/>
                <a:cs typeface="Century Gothic"/>
              </a:rPr>
              <a:t>Staff</a:t>
            </a:r>
            <a:r>
              <a:rPr sz="1600" spc="105" dirty="0">
                <a:latin typeface="Century Gothic"/>
                <a:cs typeface="Century Gothic"/>
              </a:rPr>
              <a:t> </a:t>
            </a:r>
            <a:r>
              <a:rPr sz="1600" spc="-10" dirty="0">
                <a:latin typeface="Century Gothic"/>
                <a:cs typeface="Century Gothic"/>
              </a:rPr>
              <a:t>Teaching</a:t>
            </a:r>
            <a:endParaRPr sz="1600" dirty="0">
              <a:latin typeface="Century Gothic"/>
              <a:cs typeface="Century Gothic"/>
            </a:endParaRPr>
          </a:p>
          <a:p>
            <a:pPr marL="12700">
              <a:lnSpc>
                <a:spcPts val="1914"/>
              </a:lnSpc>
              <a:spcBef>
                <a:spcPts val="15"/>
              </a:spcBef>
            </a:pPr>
            <a:r>
              <a:rPr sz="1600" b="1" spc="-10" dirty="0">
                <a:latin typeface="Century Gothic"/>
                <a:cs typeface="Century Gothic"/>
              </a:rPr>
              <a:t>Υπογραφές </a:t>
            </a:r>
            <a:r>
              <a:rPr sz="1600" b="1" spc="-5" dirty="0">
                <a:latin typeface="Century Gothic"/>
                <a:cs typeface="Century Gothic"/>
              </a:rPr>
              <a:t>από </a:t>
            </a:r>
            <a:r>
              <a:rPr sz="1600" b="1" spc="-10" dirty="0">
                <a:latin typeface="Century Gothic"/>
                <a:cs typeface="Century Gothic"/>
              </a:rPr>
              <a:t>συμμετέχοντα </a:t>
            </a:r>
            <a:r>
              <a:rPr sz="1600" b="1" spc="-5" dirty="0">
                <a:latin typeface="Century Gothic"/>
                <a:cs typeface="Century Gothic"/>
              </a:rPr>
              <a:t>και ίδρυμα </a:t>
            </a:r>
            <a:r>
              <a:rPr sz="1600" b="1" spc="-10" dirty="0">
                <a:latin typeface="Century Gothic"/>
                <a:cs typeface="Century Gothic"/>
              </a:rPr>
              <a:t>αποστολής </a:t>
            </a:r>
            <a:r>
              <a:rPr sz="1600" b="1" spc="-5" dirty="0">
                <a:latin typeface="Century Gothic"/>
                <a:cs typeface="Century Gothic"/>
              </a:rPr>
              <a:t>για </a:t>
            </a:r>
            <a:r>
              <a:rPr sz="1600" b="1" spc="-10" dirty="0">
                <a:solidFill>
                  <a:srgbClr val="30859C"/>
                </a:solidFill>
                <a:latin typeface="Century Gothic"/>
                <a:cs typeface="Century Gothic"/>
              </a:rPr>
              <a:t>εξερχόμενη</a:t>
            </a:r>
            <a:r>
              <a:rPr sz="1600" b="1" spc="385" dirty="0">
                <a:solidFill>
                  <a:srgbClr val="30859C"/>
                </a:solidFill>
                <a:latin typeface="Century Gothic"/>
                <a:cs typeface="Century Gothic"/>
              </a:rPr>
              <a:t> </a:t>
            </a:r>
            <a:r>
              <a:rPr sz="1600" b="1" spc="-10" dirty="0">
                <a:latin typeface="Century Gothic"/>
                <a:cs typeface="Century Gothic"/>
              </a:rPr>
              <a:t>κινητικότητα:</a:t>
            </a:r>
            <a:endParaRPr sz="1600" dirty="0">
              <a:latin typeface="Century Gothic"/>
              <a:cs typeface="Century Gothic"/>
            </a:endParaRPr>
          </a:p>
          <a:p>
            <a:pPr marL="12700">
              <a:lnSpc>
                <a:spcPts val="1730"/>
              </a:lnSpc>
            </a:pPr>
            <a:r>
              <a:rPr sz="1600" spc="-10" dirty="0">
                <a:latin typeface="Century Gothic"/>
                <a:cs typeface="Century Gothic"/>
              </a:rPr>
              <a:t>Grant </a:t>
            </a:r>
            <a:r>
              <a:rPr sz="1600" spc="-5" dirty="0">
                <a:latin typeface="Century Gothic"/>
                <a:cs typeface="Century Gothic"/>
              </a:rPr>
              <a:t>Agreement/Έντυπο Συμφωνίας Χρηματοδότησης</a:t>
            </a:r>
            <a:endParaRPr sz="1600" dirty="0">
              <a:latin typeface="Century Gothic"/>
              <a:cs typeface="Century Gothic"/>
            </a:endParaRPr>
          </a:p>
          <a:p>
            <a:pPr>
              <a:lnSpc>
                <a:spcPct val="100000"/>
              </a:lnSpc>
              <a:spcBef>
                <a:spcPts val="5"/>
              </a:spcBef>
            </a:pPr>
            <a:endParaRPr sz="2000" dirty="0">
              <a:latin typeface="Times New Roman"/>
              <a:cs typeface="Times New Roman"/>
            </a:endParaRPr>
          </a:p>
          <a:p>
            <a:pPr marL="12700" marR="764540">
              <a:lnSpc>
                <a:spcPts val="1540"/>
              </a:lnSpc>
            </a:pPr>
            <a:r>
              <a:rPr sz="1600" b="1" spc="-5" dirty="0">
                <a:solidFill>
                  <a:srgbClr val="30859C"/>
                </a:solidFill>
                <a:latin typeface="Century Gothic"/>
                <a:cs typeface="Century Gothic"/>
              </a:rPr>
              <a:t>Η </a:t>
            </a:r>
            <a:r>
              <a:rPr sz="1600" b="1" spc="-10" dirty="0">
                <a:solidFill>
                  <a:srgbClr val="30859C"/>
                </a:solidFill>
                <a:latin typeface="Century Gothic"/>
                <a:cs typeface="Century Gothic"/>
              </a:rPr>
              <a:t>Συμφωνία επιχορήγησης </a:t>
            </a:r>
            <a:r>
              <a:rPr sz="1600" b="1" spc="-5" dirty="0">
                <a:solidFill>
                  <a:srgbClr val="30859C"/>
                </a:solidFill>
                <a:latin typeface="Century Gothic"/>
                <a:cs typeface="Century Gothic"/>
              </a:rPr>
              <a:t>πρέπει </a:t>
            </a:r>
            <a:r>
              <a:rPr sz="1600" b="1" spc="-10" dirty="0">
                <a:solidFill>
                  <a:srgbClr val="30859C"/>
                </a:solidFill>
                <a:latin typeface="Century Gothic"/>
                <a:cs typeface="Century Gothic"/>
              </a:rPr>
              <a:t>να υπογραφεί ακόμη και </a:t>
            </a:r>
            <a:r>
              <a:rPr sz="1600" b="1" spc="-5" dirty="0">
                <a:solidFill>
                  <a:srgbClr val="30859C"/>
                </a:solidFill>
                <a:latin typeface="Century Gothic"/>
                <a:cs typeface="Century Gothic"/>
              </a:rPr>
              <a:t>αν </a:t>
            </a:r>
            <a:r>
              <a:rPr sz="1600" b="1" spc="-10" dirty="0">
                <a:solidFill>
                  <a:srgbClr val="30859C"/>
                </a:solidFill>
                <a:latin typeface="Century Gothic"/>
                <a:cs typeface="Century Gothic"/>
              </a:rPr>
              <a:t>μια κινητικότητα  </a:t>
            </a:r>
            <a:r>
              <a:rPr sz="1600" b="1" spc="-5" dirty="0">
                <a:solidFill>
                  <a:srgbClr val="30859C"/>
                </a:solidFill>
                <a:latin typeface="Century Gothic"/>
                <a:cs typeface="Century Gothic"/>
              </a:rPr>
              <a:t>πρόκειται </a:t>
            </a:r>
            <a:r>
              <a:rPr sz="1600" b="1" spc="-10" dirty="0">
                <a:solidFill>
                  <a:srgbClr val="30859C"/>
                </a:solidFill>
                <a:latin typeface="Century Gothic"/>
                <a:cs typeface="Century Gothic"/>
              </a:rPr>
              <a:t>να </a:t>
            </a:r>
            <a:r>
              <a:rPr sz="1600" b="1" spc="-5" dirty="0">
                <a:solidFill>
                  <a:srgbClr val="30859C"/>
                </a:solidFill>
                <a:latin typeface="Century Gothic"/>
                <a:cs typeface="Century Gothic"/>
              </a:rPr>
              <a:t>πραγματοποιηθεί διαδικτυακά (virtual</a:t>
            </a:r>
            <a:r>
              <a:rPr sz="1600" b="1" spc="204" dirty="0">
                <a:solidFill>
                  <a:srgbClr val="30859C"/>
                </a:solidFill>
                <a:latin typeface="Century Gothic"/>
                <a:cs typeface="Century Gothic"/>
              </a:rPr>
              <a:t> </a:t>
            </a:r>
            <a:r>
              <a:rPr sz="1600" b="1" spc="-5" dirty="0">
                <a:solidFill>
                  <a:srgbClr val="30859C"/>
                </a:solidFill>
                <a:latin typeface="Century Gothic"/>
                <a:cs typeface="Century Gothic"/>
              </a:rPr>
              <a:t>mobility)</a:t>
            </a:r>
            <a:endParaRPr sz="1600" dirty="0">
              <a:latin typeface="Century Gothic"/>
              <a:cs typeface="Century Gothic"/>
            </a:endParaRPr>
          </a:p>
          <a:p>
            <a:pPr marL="355600" marR="1382395" indent="-343535">
              <a:lnSpc>
                <a:spcPts val="1540"/>
              </a:lnSpc>
              <a:spcBef>
                <a:spcPts val="365"/>
              </a:spcBef>
              <a:buFont typeface="Arial"/>
              <a:buChar char="•"/>
              <a:tabLst>
                <a:tab pos="355600" algn="l"/>
                <a:tab pos="356235" algn="l"/>
              </a:tabLst>
            </a:pPr>
            <a:r>
              <a:rPr sz="1600" spc="-5" dirty="0">
                <a:latin typeface="Century Gothic"/>
                <a:cs typeface="Century Gothic"/>
              </a:rPr>
              <a:t>Όλα τα πιο </a:t>
            </a:r>
            <a:r>
              <a:rPr sz="1600" dirty="0">
                <a:latin typeface="Century Gothic"/>
                <a:cs typeface="Century Gothic"/>
              </a:rPr>
              <a:t>πάνω </a:t>
            </a:r>
            <a:r>
              <a:rPr sz="1600" spc="-5" dirty="0">
                <a:latin typeface="Century Gothic"/>
                <a:cs typeface="Century Gothic"/>
              </a:rPr>
              <a:t>έντυπα </a:t>
            </a:r>
            <a:r>
              <a:rPr sz="1600" dirty="0">
                <a:latin typeface="Century Gothic"/>
                <a:cs typeface="Century Gothic"/>
              </a:rPr>
              <a:t>είναι </a:t>
            </a:r>
            <a:r>
              <a:rPr sz="1600" spc="-5" dirty="0">
                <a:latin typeface="Century Gothic"/>
                <a:cs typeface="Century Gothic"/>
              </a:rPr>
              <a:t>αναρτημένα στην ιστοσελίδα του </a:t>
            </a:r>
            <a:r>
              <a:rPr sz="1600" dirty="0">
                <a:latin typeface="Century Gothic"/>
                <a:cs typeface="Century Gothic"/>
              </a:rPr>
              <a:t>ΙΔΕΠ </a:t>
            </a:r>
            <a:r>
              <a:rPr sz="1600" spc="-5" dirty="0">
                <a:latin typeface="Century Gothic"/>
                <a:cs typeface="Century Gothic"/>
              </a:rPr>
              <a:t>(  </a:t>
            </a:r>
            <a:r>
              <a:rPr sz="1600" dirty="0">
                <a:latin typeface="Century Gothic"/>
                <a:cs typeface="Century Gothic"/>
              </a:rPr>
              <a:t>Διαχείριση </a:t>
            </a:r>
            <a:r>
              <a:rPr sz="1600" spc="-5" dirty="0">
                <a:latin typeface="Century Gothic"/>
                <a:cs typeface="Century Gothic"/>
              </a:rPr>
              <a:t>Σχεδίου</a:t>
            </a:r>
            <a:r>
              <a:rPr sz="1600" spc="-55" dirty="0">
                <a:latin typeface="Century Gothic"/>
                <a:cs typeface="Century Gothic"/>
              </a:rPr>
              <a:t> </a:t>
            </a:r>
            <a:r>
              <a:rPr sz="1600" spc="-5" dirty="0">
                <a:latin typeface="Century Gothic"/>
                <a:cs typeface="Century Gothic"/>
              </a:rPr>
              <a:t>)</a:t>
            </a:r>
            <a:endParaRPr sz="1600" dirty="0">
              <a:latin typeface="Century Gothic"/>
              <a:cs typeface="Century Gothic"/>
            </a:endParaRPr>
          </a:p>
          <a:p>
            <a:pPr marL="355600" indent="-343535">
              <a:lnSpc>
                <a:spcPct val="100000"/>
              </a:lnSpc>
              <a:spcBef>
                <a:spcPts val="5"/>
              </a:spcBef>
              <a:buFont typeface="Arial"/>
              <a:buChar char="•"/>
              <a:tabLst>
                <a:tab pos="355600" algn="l"/>
                <a:tab pos="356235" algn="l"/>
              </a:tabLst>
            </a:pPr>
            <a:r>
              <a:rPr sz="1600" spc="-5" dirty="0">
                <a:latin typeface="Century Gothic"/>
                <a:cs typeface="Century Gothic"/>
              </a:rPr>
              <a:t>Δεν μπορεί </a:t>
            </a:r>
            <a:r>
              <a:rPr sz="1600" spc="10" dirty="0">
                <a:latin typeface="Century Gothic"/>
                <a:cs typeface="Century Gothic"/>
              </a:rPr>
              <a:t>να </a:t>
            </a:r>
            <a:r>
              <a:rPr sz="1600" spc="-5" dirty="0">
                <a:latin typeface="Century Gothic"/>
                <a:cs typeface="Century Gothic"/>
              </a:rPr>
              <a:t>αφαιρεθεί </a:t>
            </a:r>
            <a:r>
              <a:rPr sz="1600" dirty="0">
                <a:latin typeface="Century Gothic"/>
                <a:cs typeface="Century Gothic"/>
              </a:rPr>
              <a:t>κείμενο </a:t>
            </a:r>
            <a:r>
              <a:rPr sz="1600" spc="-10" dirty="0">
                <a:latin typeface="Century Gothic"/>
                <a:cs typeface="Century Gothic"/>
              </a:rPr>
              <a:t>από </a:t>
            </a:r>
            <a:r>
              <a:rPr sz="1600" dirty="0">
                <a:latin typeface="Century Gothic"/>
                <a:cs typeface="Century Gothic"/>
              </a:rPr>
              <a:t>τις </a:t>
            </a:r>
            <a:r>
              <a:rPr sz="1600" spc="-5" dirty="0">
                <a:latin typeface="Century Gothic"/>
                <a:cs typeface="Century Gothic"/>
              </a:rPr>
              <a:t>ρήτρες </a:t>
            </a:r>
            <a:r>
              <a:rPr sz="1600" spc="-10" dirty="0">
                <a:latin typeface="Century Gothic"/>
                <a:cs typeface="Century Gothic"/>
              </a:rPr>
              <a:t>αλλά </a:t>
            </a:r>
            <a:r>
              <a:rPr sz="1600" spc="-5" dirty="0">
                <a:latin typeface="Century Gothic"/>
                <a:cs typeface="Century Gothic"/>
              </a:rPr>
              <a:t>μπορεί </a:t>
            </a:r>
            <a:r>
              <a:rPr sz="1600" spc="10" dirty="0">
                <a:latin typeface="Century Gothic"/>
                <a:cs typeface="Century Gothic"/>
              </a:rPr>
              <a:t>να</a:t>
            </a:r>
            <a:r>
              <a:rPr sz="1600" spc="-30" dirty="0">
                <a:latin typeface="Century Gothic"/>
                <a:cs typeface="Century Gothic"/>
              </a:rPr>
              <a:t> </a:t>
            </a:r>
            <a:r>
              <a:rPr sz="1600" spc="-10" dirty="0">
                <a:latin typeface="Century Gothic"/>
                <a:cs typeface="Century Gothic"/>
              </a:rPr>
              <a:t>προστεθεί</a:t>
            </a:r>
            <a:endParaRPr sz="1600" dirty="0">
              <a:latin typeface="Century Gothic"/>
              <a:cs typeface="Century Gothic"/>
            </a:endParaRPr>
          </a:p>
          <a:p>
            <a:pPr marL="355600" indent="-343535">
              <a:lnSpc>
                <a:spcPts val="1730"/>
              </a:lnSpc>
              <a:spcBef>
                <a:spcPts val="5"/>
              </a:spcBef>
              <a:buFont typeface="Arial"/>
              <a:buChar char="•"/>
              <a:tabLst>
                <a:tab pos="355600" algn="l"/>
                <a:tab pos="356235" algn="l"/>
              </a:tabLst>
            </a:pPr>
            <a:r>
              <a:rPr sz="1600" spc="-5" dirty="0">
                <a:latin typeface="Century Gothic"/>
                <a:cs typeface="Century Gothic"/>
              </a:rPr>
              <a:t>Αλλαγές </a:t>
            </a:r>
            <a:r>
              <a:rPr sz="1600" spc="-10" dirty="0">
                <a:latin typeface="Century Gothic"/>
                <a:cs typeface="Century Gothic"/>
              </a:rPr>
              <a:t>στα </a:t>
            </a:r>
            <a:r>
              <a:rPr sz="1600" spc="-5" dirty="0">
                <a:latin typeface="Century Gothic"/>
                <a:cs typeface="Century Gothic"/>
              </a:rPr>
              <a:t>έντυπα θα πρέπει </a:t>
            </a:r>
            <a:r>
              <a:rPr sz="1600" spc="10" dirty="0">
                <a:latin typeface="Century Gothic"/>
                <a:cs typeface="Century Gothic"/>
              </a:rPr>
              <a:t>να </a:t>
            </a:r>
            <a:r>
              <a:rPr sz="1600" spc="5" dirty="0">
                <a:latin typeface="Century Gothic"/>
                <a:cs typeface="Century Gothic"/>
              </a:rPr>
              <a:t>είναι </a:t>
            </a:r>
            <a:r>
              <a:rPr sz="1600" spc="-10" dirty="0">
                <a:latin typeface="Century Gothic"/>
                <a:cs typeface="Century Gothic"/>
              </a:rPr>
              <a:t>αποτέλεσμα γραπτής </a:t>
            </a:r>
            <a:r>
              <a:rPr sz="1600" spc="-5" dirty="0">
                <a:latin typeface="Century Gothic"/>
                <a:cs typeface="Century Gothic"/>
              </a:rPr>
              <a:t>συμφωνίας όλων</a:t>
            </a:r>
            <a:r>
              <a:rPr sz="1600" spc="20" dirty="0">
                <a:latin typeface="Century Gothic"/>
                <a:cs typeface="Century Gothic"/>
              </a:rPr>
              <a:t> </a:t>
            </a:r>
            <a:r>
              <a:rPr sz="1600" spc="-10" dirty="0">
                <a:latin typeface="Century Gothic"/>
                <a:cs typeface="Century Gothic"/>
              </a:rPr>
              <a:t>των</a:t>
            </a:r>
            <a:endParaRPr sz="1600" dirty="0">
              <a:latin typeface="Century Gothic"/>
              <a:cs typeface="Century Gothic"/>
            </a:endParaRPr>
          </a:p>
          <a:p>
            <a:pPr marL="355600">
              <a:lnSpc>
                <a:spcPts val="1730"/>
              </a:lnSpc>
            </a:pPr>
            <a:r>
              <a:rPr sz="1600" spc="-5" dirty="0">
                <a:latin typeface="Century Gothic"/>
                <a:cs typeface="Century Gothic"/>
              </a:rPr>
              <a:t>συμβαλλόμενων</a:t>
            </a:r>
            <a:r>
              <a:rPr sz="1600" spc="15" dirty="0">
                <a:latin typeface="Century Gothic"/>
                <a:cs typeface="Century Gothic"/>
              </a:rPr>
              <a:t> </a:t>
            </a:r>
            <a:r>
              <a:rPr sz="1600" spc="-10" dirty="0">
                <a:latin typeface="Century Gothic"/>
                <a:cs typeface="Century Gothic"/>
              </a:rPr>
              <a:t>μερών</a:t>
            </a:r>
            <a:endParaRPr sz="1600" dirty="0">
              <a:latin typeface="Century Gothic"/>
              <a:cs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8686800" cy="5170646"/>
          </a:xfrm>
        </p:spPr>
        <p:txBody>
          <a:bodyPr/>
          <a:lstStyle/>
          <a:p>
            <a:pPr marL="285750" indent="-285750" algn="just">
              <a:buFont typeface="Wingdings" panose="05000000000000000000" pitchFamily="2" charset="2"/>
              <a:buChar char="ü"/>
            </a:pPr>
            <a:r>
              <a:rPr lang="en-GB" sz="1400" dirty="0" smtClean="0">
                <a:solidFill>
                  <a:schemeClr val="tx1"/>
                </a:solidFill>
              </a:rPr>
              <a:t>A</a:t>
            </a:r>
            <a:r>
              <a:rPr lang="el-GR" sz="1400" dirty="0" smtClean="0">
                <a:solidFill>
                  <a:schemeClr val="tx1"/>
                </a:solidFill>
              </a:rPr>
              <a:t>φορά τους/τις δικαιούχους που θα συμμετέχουν σε περίοδο </a:t>
            </a:r>
            <a:r>
              <a:rPr lang="el-GR" sz="1400" dirty="0">
                <a:solidFill>
                  <a:schemeClr val="tx1"/>
                </a:solidFill>
              </a:rPr>
              <a:t>κινητικότητας </a:t>
            </a:r>
            <a:r>
              <a:rPr lang="el-GR" sz="1400" b="1" u="sng" dirty="0" smtClean="0">
                <a:solidFill>
                  <a:schemeClr val="tx1"/>
                </a:solidFill>
              </a:rPr>
              <a:t>διάρκειας </a:t>
            </a:r>
            <a:r>
              <a:rPr lang="el-GR" sz="1400" b="1" u="sng" dirty="0">
                <a:solidFill>
                  <a:schemeClr val="tx1"/>
                </a:solidFill>
              </a:rPr>
              <a:t>τουλάχιστον δύο </a:t>
            </a:r>
            <a:r>
              <a:rPr lang="el-GR" sz="1400" b="1" u="sng" dirty="0" smtClean="0">
                <a:solidFill>
                  <a:schemeClr val="tx1"/>
                </a:solidFill>
              </a:rPr>
              <a:t>εβδομάδων</a:t>
            </a:r>
          </a:p>
          <a:p>
            <a:pPr algn="just"/>
            <a:endParaRPr lang="el-GR" sz="1400" b="1" u="sng" dirty="0">
              <a:solidFill>
                <a:schemeClr val="tx1"/>
              </a:solidFill>
            </a:endParaRPr>
          </a:p>
          <a:p>
            <a:pPr marL="342900" indent="-342900" algn="just">
              <a:buFont typeface="Wingdings" panose="05000000000000000000" pitchFamily="2" charset="2"/>
              <a:buChar char="ü"/>
            </a:pPr>
            <a:r>
              <a:rPr lang="el-GR" sz="1400" dirty="0" smtClean="0">
                <a:solidFill>
                  <a:schemeClr val="tx1"/>
                </a:solidFill>
              </a:rPr>
              <a:t>Τα ΙΤΕ θα πρέπει </a:t>
            </a:r>
            <a:r>
              <a:rPr lang="el-GR" sz="1400" dirty="0">
                <a:solidFill>
                  <a:schemeClr val="tx1"/>
                </a:solidFill>
              </a:rPr>
              <a:t>να </a:t>
            </a:r>
            <a:r>
              <a:rPr lang="el-GR" sz="1400" dirty="0" smtClean="0">
                <a:solidFill>
                  <a:schemeClr val="tx1"/>
                </a:solidFill>
              </a:rPr>
              <a:t>διανείμουν τις άδειες στους </a:t>
            </a:r>
            <a:r>
              <a:rPr lang="el-GR" sz="1400" dirty="0">
                <a:solidFill>
                  <a:schemeClr val="tx1"/>
                </a:solidFill>
              </a:rPr>
              <a:t>συμμετέχοντες (μετά την </a:t>
            </a:r>
            <a:r>
              <a:rPr lang="el-GR" sz="1400" dirty="0" smtClean="0">
                <a:solidFill>
                  <a:schemeClr val="tx1"/>
                </a:solidFill>
              </a:rPr>
              <a:t>ολοκλήρωση της επιλογή</a:t>
            </a:r>
            <a:r>
              <a:rPr lang="el-GR" sz="1400" dirty="0">
                <a:solidFill>
                  <a:schemeClr val="tx1"/>
                </a:solidFill>
              </a:rPr>
              <a:t>ς</a:t>
            </a:r>
            <a:r>
              <a:rPr lang="el-GR" sz="1400" dirty="0" smtClean="0">
                <a:solidFill>
                  <a:schemeClr val="tx1"/>
                </a:solidFill>
              </a:rPr>
              <a:t> τους) </a:t>
            </a:r>
            <a:r>
              <a:rPr lang="el-GR" sz="1400" dirty="0">
                <a:solidFill>
                  <a:schemeClr val="tx1"/>
                </a:solidFill>
              </a:rPr>
              <a:t>και </a:t>
            </a:r>
            <a:r>
              <a:rPr lang="el-GR" sz="1400" dirty="0" smtClean="0">
                <a:solidFill>
                  <a:schemeClr val="tx1"/>
                </a:solidFill>
              </a:rPr>
              <a:t>θα πρέπει </a:t>
            </a:r>
            <a:r>
              <a:rPr lang="el-GR" sz="1400" dirty="0">
                <a:solidFill>
                  <a:schemeClr val="tx1"/>
                </a:solidFill>
              </a:rPr>
              <a:t>να </a:t>
            </a:r>
            <a:r>
              <a:rPr lang="el-GR" sz="1400" dirty="0" smtClean="0">
                <a:solidFill>
                  <a:schemeClr val="tx1"/>
                </a:solidFill>
              </a:rPr>
              <a:t>καταβάλλουν </a:t>
            </a:r>
            <a:r>
              <a:rPr lang="el-GR" sz="1400" dirty="0">
                <a:solidFill>
                  <a:schemeClr val="tx1"/>
                </a:solidFill>
              </a:rPr>
              <a:t>κάθε δυνατή προσπάθεια για να </a:t>
            </a:r>
            <a:r>
              <a:rPr lang="el-GR" sz="1400" dirty="0" smtClean="0">
                <a:solidFill>
                  <a:schemeClr val="tx1"/>
                </a:solidFill>
              </a:rPr>
              <a:t>διασφαλίσουν </a:t>
            </a:r>
            <a:r>
              <a:rPr lang="el-GR" sz="1400" dirty="0">
                <a:solidFill>
                  <a:schemeClr val="tx1"/>
                </a:solidFill>
              </a:rPr>
              <a:t>ότι </a:t>
            </a:r>
            <a:r>
              <a:rPr lang="el-GR" sz="1400" dirty="0" smtClean="0">
                <a:solidFill>
                  <a:schemeClr val="tx1"/>
                </a:solidFill>
              </a:rPr>
              <a:t>οι κατανεμημένες άδειες τυγχάνουν χρήσης.</a:t>
            </a:r>
          </a:p>
          <a:p>
            <a:pPr algn="just"/>
            <a:endParaRPr lang="el-GR" sz="1400" dirty="0">
              <a:solidFill>
                <a:schemeClr val="tx1"/>
              </a:solidFill>
            </a:endParaRPr>
          </a:p>
          <a:p>
            <a:pPr marL="342900" indent="-342900" algn="just">
              <a:buFont typeface="Wingdings" panose="05000000000000000000" pitchFamily="2" charset="2"/>
              <a:buChar char="ü"/>
            </a:pPr>
            <a:r>
              <a:rPr lang="el-GR" sz="1400" dirty="0" smtClean="0">
                <a:solidFill>
                  <a:schemeClr val="tx1"/>
                </a:solidFill>
              </a:rPr>
              <a:t>Τα ΙΤΕ θα πρέπει </a:t>
            </a:r>
            <a:r>
              <a:rPr lang="el-GR" sz="1400" dirty="0">
                <a:solidFill>
                  <a:schemeClr val="tx1"/>
                </a:solidFill>
              </a:rPr>
              <a:t>να </a:t>
            </a:r>
            <a:r>
              <a:rPr lang="el-GR" sz="1400" dirty="0" smtClean="0">
                <a:solidFill>
                  <a:schemeClr val="tx1"/>
                </a:solidFill>
              </a:rPr>
              <a:t>διασφαλίσουν </a:t>
            </a:r>
            <a:r>
              <a:rPr lang="el-GR" sz="1400" dirty="0">
                <a:solidFill>
                  <a:schemeClr val="tx1"/>
                </a:solidFill>
              </a:rPr>
              <a:t>ότι οι </a:t>
            </a:r>
            <a:r>
              <a:rPr lang="el-GR" sz="1400" dirty="0" smtClean="0">
                <a:solidFill>
                  <a:schemeClr val="tx1"/>
                </a:solidFill>
              </a:rPr>
              <a:t>συμμετέχοντες/</a:t>
            </a:r>
            <a:r>
              <a:rPr lang="el-GR" sz="1400" dirty="0" err="1" smtClean="0">
                <a:solidFill>
                  <a:schemeClr val="tx1"/>
                </a:solidFill>
              </a:rPr>
              <a:t>χουσες</a:t>
            </a:r>
            <a:r>
              <a:rPr lang="el-GR" sz="1400" dirty="0" smtClean="0">
                <a:solidFill>
                  <a:schemeClr val="tx1"/>
                </a:solidFill>
              </a:rPr>
              <a:t> </a:t>
            </a:r>
            <a:r>
              <a:rPr lang="el-GR" sz="1400" dirty="0">
                <a:solidFill>
                  <a:schemeClr val="tx1"/>
                </a:solidFill>
              </a:rPr>
              <a:t>στην κινητικότητα θα λάβουν </a:t>
            </a:r>
            <a:r>
              <a:rPr lang="el-GR" sz="1400" dirty="0" smtClean="0">
                <a:solidFill>
                  <a:schemeClr val="tx1"/>
                </a:solidFill>
              </a:rPr>
              <a:t>την γλωσσική </a:t>
            </a:r>
            <a:r>
              <a:rPr lang="el-GR" sz="1400" dirty="0">
                <a:solidFill>
                  <a:schemeClr val="tx1"/>
                </a:solidFill>
              </a:rPr>
              <a:t>αξιολόγηση </a:t>
            </a:r>
            <a:r>
              <a:rPr lang="el-GR" sz="1400" dirty="0" smtClean="0">
                <a:solidFill>
                  <a:schemeClr val="tx1"/>
                </a:solidFill>
              </a:rPr>
              <a:t>OLS </a:t>
            </a:r>
            <a:r>
              <a:rPr lang="el-GR" sz="1400" b="1" dirty="0">
                <a:solidFill>
                  <a:schemeClr val="tx1"/>
                </a:solidFill>
              </a:rPr>
              <a:t>πριν από </a:t>
            </a:r>
            <a:r>
              <a:rPr lang="el-GR" sz="1400" b="1" dirty="0" smtClean="0">
                <a:solidFill>
                  <a:schemeClr val="tx1"/>
                </a:solidFill>
              </a:rPr>
              <a:t>την έναρξη της κινητικότητάς τους</a:t>
            </a:r>
            <a:r>
              <a:rPr lang="en-GB" sz="1400" dirty="0">
                <a:solidFill>
                  <a:schemeClr val="tx1"/>
                </a:solidFill>
              </a:rPr>
              <a:t> </a:t>
            </a:r>
            <a:r>
              <a:rPr lang="el-GR" sz="1400" dirty="0" smtClean="0">
                <a:solidFill>
                  <a:schemeClr val="tx1"/>
                </a:solidFill>
              </a:rPr>
              <a:t>καθότι η </a:t>
            </a:r>
            <a:r>
              <a:rPr lang="el-GR" sz="1400" dirty="0">
                <a:solidFill>
                  <a:schemeClr val="tx1"/>
                </a:solidFill>
              </a:rPr>
              <a:t>ολοκλήρωση της διαδικτυακής αξιολόγησης της γλώσσας πριν από την αναχώρηση αποτελεί </a:t>
            </a:r>
            <a:r>
              <a:rPr lang="el-GR" sz="1400" b="1" dirty="0">
                <a:solidFill>
                  <a:schemeClr val="tx1"/>
                </a:solidFill>
              </a:rPr>
              <a:t>προϋπόθεση για την κινητικότητα</a:t>
            </a:r>
            <a:r>
              <a:rPr lang="el-GR" sz="1400" dirty="0">
                <a:solidFill>
                  <a:schemeClr val="tx1"/>
                </a:solidFill>
              </a:rPr>
              <a:t>, εκτός από δεόντως αιτιολογημένες περιπτώσεις</a:t>
            </a:r>
            <a:r>
              <a:rPr lang="el-GR" sz="1400" dirty="0" smtClean="0">
                <a:solidFill>
                  <a:schemeClr val="tx1"/>
                </a:solidFill>
              </a:rPr>
              <a:t>.</a:t>
            </a:r>
          </a:p>
          <a:p>
            <a:pPr algn="just"/>
            <a:endParaRPr lang="el-GR" sz="1400" dirty="0" smtClean="0">
              <a:solidFill>
                <a:schemeClr val="tx1"/>
              </a:solidFill>
            </a:endParaRPr>
          </a:p>
          <a:p>
            <a:pPr marL="342900" indent="-342900" algn="just">
              <a:buFont typeface="Wingdings" panose="05000000000000000000" pitchFamily="2" charset="2"/>
              <a:buChar char="ü"/>
            </a:pPr>
            <a:r>
              <a:rPr lang="el-GR" sz="1400" dirty="0" smtClean="0">
                <a:solidFill>
                  <a:schemeClr val="tx1"/>
                </a:solidFill>
              </a:rPr>
              <a:t>Διευκρινίζεται ότι ενώ το τεστ γλωσσικής αξιολόγησης είναι υποχρεωτικό </a:t>
            </a:r>
            <a:r>
              <a:rPr lang="el-GR" sz="1400" dirty="0"/>
              <a:t>για όλους/</a:t>
            </a:r>
            <a:r>
              <a:rPr lang="el-GR" sz="1400" dirty="0" err="1"/>
              <a:t>ες</a:t>
            </a:r>
            <a:r>
              <a:rPr lang="el-GR" sz="1400" dirty="0"/>
              <a:t> τους/τις </a:t>
            </a:r>
            <a:r>
              <a:rPr lang="el-GR" sz="1400" spc="-5" dirty="0"/>
              <a:t>σπουδαστές/</a:t>
            </a:r>
            <a:r>
              <a:rPr lang="el-GR" sz="1400" spc="-5" dirty="0" err="1"/>
              <a:t>στριες</a:t>
            </a:r>
            <a:r>
              <a:rPr lang="el-GR" sz="1400" spc="-5" dirty="0"/>
              <a:t>  </a:t>
            </a:r>
            <a:r>
              <a:rPr lang="el-GR" sz="1400" dirty="0"/>
              <a:t>που θα </a:t>
            </a:r>
            <a:r>
              <a:rPr lang="el-GR" sz="1400" spc="-5" dirty="0"/>
              <a:t>πραγματοποιήσουν περίοδο κινητικότητας </a:t>
            </a:r>
            <a:r>
              <a:rPr lang="el-GR" sz="1400" dirty="0"/>
              <a:t>σε μια </a:t>
            </a:r>
            <a:r>
              <a:rPr lang="el-GR" sz="1400" spc="-5" dirty="0"/>
              <a:t>γλώσσα </a:t>
            </a:r>
            <a:r>
              <a:rPr lang="el-GR" sz="1400" dirty="0"/>
              <a:t>που δεν είναι η </a:t>
            </a:r>
            <a:r>
              <a:rPr lang="el-GR" sz="1400" spc="-5" dirty="0"/>
              <a:t>μητρική</a:t>
            </a:r>
            <a:r>
              <a:rPr lang="el-GR" sz="1400" spc="-15" dirty="0"/>
              <a:t> </a:t>
            </a:r>
            <a:r>
              <a:rPr lang="el-GR" sz="1400" spc="-5" dirty="0" smtClean="0"/>
              <a:t>τους </a:t>
            </a:r>
            <a:r>
              <a:rPr lang="el-GR" sz="1400" dirty="0" smtClean="0">
                <a:solidFill>
                  <a:schemeClr val="tx1"/>
                </a:solidFill>
              </a:rPr>
              <a:t>η παρακολούθηση μαθημάτων είναι προαιρετική.</a:t>
            </a:r>
          </a:p>
          <a:p>
            <a:pPr algn="just"/>
            <a:endParaRPr lang="el-GR" sz="1400" dirty="0">
              <a:solidFill>
                <a:schemeClr val="tx1"/>
              </a:solidFill>
            </a:endParaRPr>
          </a:p>
          <a:p>
            <a:pPr marL="285750" indent="-285750" algn="just">
              <a:buFont typeface="Wingdings" panose="05000000000000000000" pitchFamily="2" charset="2"/>
              <a:buChar char="ü"/>
            </a:pPr>
            <a:r>
              <a:rPr lang="el-GR" sz="1400" dirty="0" smtClean="0">
                <a:solidFill>
                  <a:schemeClr val="tx1"/>
                </a:solidFill>
              </a:rPr>
              <a:t>Ο/Η δικαιούχος και τα ΙΤΕ </a:t>
            </a:r>
            <a:r>
              <a:rPr lang="el-GR" sz="1400" dirty="0">
                <a:solidFill>
                  <a:schemeClr val="tx1"/>
                </a:solidFill>
              </a:rPr>
              <a:t>θα </a:t>
            </a:r>
            <a:r>
              <a:rPr lang="el-GR" sz="1400" dirty="0" smtClean="0">
                <a:solidFill>
                  <a:schemeClr val="tx1"/>
                </a:solidFill>
              </a:rPr>
              <a:t>ενημερωθούν </a:t>
            </a:r>
            <a:r>
              <a:rPr lang="el-GR" sz="1400" dirty="0">
                <a:solidFill>
                  <a:schemeClr val="tx1"/>
                </a:solidFill>
              </a:rPr>
              <a:t>για τα αποτελέσματα της αξιολόγησης από τον </a:t>
            </a:r>
            <a:r>
              <a:rPr lang="el-GR" sz="1400" dirty="0" err="1">
                <a:solidFill>
                  <a:schemeClr val="tx1"/>
                </a:solidFill>
              </a:rPr>
              <a:t>πάροχο</a:t>
            </a:r>
            <a:r>
              <a:rPr lang="el-GR" sz="1400" dirty="0">
                <a:solidFill>
                  <a:schemeClr val="tx1"/>
                </a:solidFill>
              </a:rPr>
              <a:t> υπηρεσιών</a:t>
            </a:r>
            <a:r>
              <a:rPr lang="el-GR" sz="1400" dirty="0" smtClean="0">
                <a:solidFill>
                  <a:schemeClr val="tx1"/>
                </a:solidFill>
              </a:rPr>
              <a:t>.</a:t>
            </a:r>
          </a:p>
          <a:p>
            <a:pPr algn="just"/>
            <a:endParaRPr lang="el-GR" sz="1400" dirty="0" smtClean="0">
              <a:solidFill>
                <a:schemeClr val="tx1"/>
              </a:solidFill>
            </a:endParaRPr>
          </a:p>
          <a:p>
            <a:pPr marL="285750" indent="-285750" algn="just">
              <a:buFont typeface="Wingdings" panose="05000000000000000000" pitchFamily="2" charset="2"/>
              <a:buChar char="ü"/>
            </a:pPr>
            <a:r>
              <a:rPr lang="el-GR" sz="1400" dirty="0" smtClean="0">
                <a:solidFill>
                  <a:schemeClr val="tx1"/>
                </a:solidFill>
              </a:rPr>
              <a:t>Τα ΙΤΕ ενημερώνουν για την πρόοδο διαχείρισης του Ο</a:t>
            </a:r>
            <a:r>
              <a:rPr lang="en-GB" sz="1400" dirty="0" smtClean="0">
                <a:solidFill>
                  <a:schemeClr val="tx1"/>
                </a:solidFill>
              </a:rPr>
              <a:t>LS </a:t>
            </a:r>
            <a:r>
              <a:rPr lang="el-GR" sz="1400" dirty="0" smtClean="0">
                <a:solidFill>
                  <a:schemeClr val="tx1"/>
                </a:solidFill>
              </a:rPr>
              <a:t>στο </a:t>
            </a:r>
            <a:r>
              <a:rPr lang="en-GB" sz="1400" dirty="0" smtClean="0">
                <a:solidFill>
                  <a:schemeClr val="tx1"/>
                </a:solidFill>
              </a:rPr>
              <a:t>Interim Report /</a:t>
            </a:r>
            <a:r>
              <a:rPr lang="el-GR" sz="1400" dirty="0" smtClean="0">
                <a:solidFill>
                  <a:schemeClr val="tx1"/>
                </a:solidFill>
              </a:rPr>
              <a:t>Ενδιάμεση Έκθεση</a:t>
            </a:r>
            <a:r>
              <a:rPr lang="en-GB" sz="1400" dirty="0" smtClean="0">
                <a:solidFill>
                  <a:schemeClr val="tx1"/>
                </a:solidFill>
              </a:rPr>
              <a:t> </a:t>
            </a:r>
            <a:r>
              <a:rPr lang="el-GR" sz="1400" dirty="0" smtClean="0">
                <a:solidFill>
                  <a:schemeClr val="tx1"/>
                </a:solidFill>
              </a:rPr>
              <a:t>και στην Τελική </a:t>
            </a:r>
            <a:r>
              <a:rPr lang="el-GR" sz="1400" dirty="0" err="1" smtClean="0">
                <a:solidFill>
                  <a:schemeClr val="tx1"/>
                </a:solidFill>
              </a:rPr>
              <a:t>Εκθεση</a:t>
            </a:r>
            <a:r>
              <a:rPr lang="el-GR" sz="1400" dirty="0" smtClean="0">
                <a:solidFill>
                  <a:schemeClr val="tx1"/>
                </a:solidFill>
              </a:rPr>
              <a:t>.</a:t>
            </a:r>
            <a:endParaRPr lang="en-GB" sz="1400" dirty="0" smtClean="0">
              <a:solidFill>
                <a:schemeClr val="tx1"/>
              </a:solidFill>
            </a:endParaRPr>
          </a:p>
          <a:p>
            <a:pPr algn="just"/>
            <a:endParaRPr lang="el-GR" sz="1400" dirty="0" smtClean="0">
              <a:solidFill>
                <a:schemeClr val="tx1"/>
              </a:solidFill>
            </a:endParaRPr>
          </a:p>
          <a:p>
            <a:pPr marL="285750" indent="-285750" algn="just">
              <a:buFont typeface="Wingdings" panose="05000000000000000000" pitchFamily="2" charset="2"/>
              <a:buChar char="ü"/>
            </a:pPr>
            <a:r>
              <a:rPr lang="el-GR" sz="1400" dirty="0" smtClean="0">
                <a:solidFill>
                  <a:schemeClr val="tx1"/>
                </a:solidFill>
              </a:rPr>
              <a:t>Τα ΙΤΕ λαμβάνουν ενημέρωση σύμφωνα με τα στοιχεία που έχουν συμπληρώσει στην αίτηση τους κατά το στάδιο υποβολής για να συνδεθούν στην πλατφόρμα </a:t>
            </a:r>
            <a:r>
              <a:rPr lang="en-GB" sz="1400" dirty="0" smtClean="0">
                <a:solidFill>
                  <a:schemeClr val="tx1"/>
                </a:solidFill>
              </a:rPr>
              <a:t>OLS </a:t>
            </a:r>
            <a:endParaRPr lang="en-GB" sz="1400" dirty="0">
              <a:solidFill>
                <a:schemeClr val="tx1"/>
              </a:solidFill>
            </a:endParaRPr>
          </a:p>
        </p:txBody>
      </p:sp>
      <p:sp>
        <p:nvSpPr>
          <p:cNvPr id="4" name="object 2"/>
          <p:cNvSpPr txBox="1">
            <a:spLocks/>
          </p:cNvSpPr>
          <p:nvPr/>
        </p:nvSpPr>
        <p:spPr>
          <a:xfrm>
            <a:off x="381000" y="228600"/>
            <a:ext cx="6428105" cy="443070"/>
          </a:xfrm>
          <a:prstGeom prst="rect">
            <a:avLst/>
          </a:prstGeom>
        </p:spPr>
        <p:txBody>
          <a:bodyPr vert="horz" wrap="square" lIns="0" tIns="12065" rIns="0" bIns="0" rtlCol="0">
            <a:spAutoFit/>
          </a:bodyPr>
          <a:lstStyle>
            <a:lvl1pPr>
              <a:defRPr sz="2800" b="1" i="0">
                <a:solidFill>
                  <a:srgbClr val="404040"/>
                </a:solidFill>
                <a:latin typeface="Century Gothic"/>
                <a:ea typeface="+mj-ea"/>
                <a:cs typeface="Century Gothic"/>
              </a:defRPr>
            </a:lvl1pPr>
          </a:lstStyle>
          <a:p>
            <a:pPr marL="12700">
              <a:spcBef>
                <a:spcPts val="95"/>
              </a:spcBef>
            </a:pPr>
            <a:r>
              <a:rPr lang="el-GR" kern="0" spc="-10" dirty="0" smtClean="0">
                <a:solidFill>
                  <a:schemeClr val="accent5">
                    <a:lumMod val="75000"/>
                  </a:schemeClr>
                </a:solidFill>
              </a:rPr>
              <a:t>Πριν </a:t>
            </a:r>
            <a:r>
              <a:rPr lang="el-GR" kern="0" spc="-5" dirty="0" smtClean="0">
                <a:solidFill>
                  <a:schemeClr val="accent5">
                    <a:lumMod val="75000"/>
                  </a:schemeClr>
                </a:solidFill>
              </a:rPr>
              <a:t>την </a:t>
            </a:r>
            <a:r>
              <a:rPr lang="el-GR" kern="0" spc="-10" dirty="0" smtClean="0">
                <a:solidFill>
                  <a:schemeClr val="accent5">
                    <a:lumMod val="75000"/>
                  </a:schemeClr>
                </a:solidFill>
              </a:rPr>
              <a:t>Κινητικότητα</a:t>
            </a:r>
            <a:endParaRPr lang="el-GR" kern="0" spc="-10" dirty="0">
              <a:solidFill>
                <a:schemeClr val="accent5">
                  <a:lumMod val="75000"/>
                </a:schemeClr>
              </a:solidFill>
            </a:endParaRPr>
          </a:p>
        </p:txBody>
      </p:sp>
      <p:sp>
        <p:nvSpPr>
          <p:cNvPr id="5" name="Title 4"/>
          <p:cNvSpPr>
            <a:spLocks noGrp="1"/>
          </p:cNvSpPr>
          <p:nvPr>
            <p:ph type="title"/>
          </p:nvPr>
        </p:nvSpPr>
        <p:spPr>
          <a:xfrm>
            <a:off x="381000" y="682823"/>
            <a:ext cx="5486400" cy="307777"/>
          </a:xfrm>
        </p:spPr>
        <p:txBody>
          <a:bodyPr/>
          <a:lstStyle/>
          <a:p>
            <a:r>
              <a:rPr lang="el-GR" sz="2000" dirty="0" smtClean="0">
                <a:solidFill>
                  <a:schemeClr val="accent5">
                    <a:lumMod val="75000"/>
                  </a:schemeClr>
                </a:solidFill>
              </a:rPr>
              <a:t>Γλωσσική Αξιολόγηση </a:t>
            </a:r>
            <a:r>
              <a:rPr lang="en-GB" sz="2000" dirty="0" smtClean="0">
                <a:solidFill>
                  <a:schemeClr val="accent5">
                    <a:lumMod val="75000"/>
                  </a:schemeClr>
                </a:solidFill>
              </a:rPr>
              <a:t>OLS</a:t>
            </a:r>
            <a:endParaRPr lang="en-GB" sz="2000" dirty="0">
              <a:solidFill>
                <a:schemeClr val="accent5">
                  <a:lumMod val="75000"/>
                </a:schemeClr>
              </a:solidFill>
            </a:endParaRPr>
          </a:p>
        </p:txBody>
      </p:sp>
    </p:spTree>
    <p:extLst>
      <p:ext uri="{BB962C8B-B14F-4D97-AF65-F5344CB8AC3E}">
        <p14:creationId xmlns:p14="http://schemas.microsoft.com/office/powerpoint/2010/main" val="3375693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599" y="1026667"/>
            <a:ext cx="7849437" cy="5792355"/>
          </a:xfrm>
          <a:prstGeom prst="rect">
            <a:avLst/>
          </a:prstGeom>
        </p:spPr>
        <p:txBody>
          <a:bodyPr vert="horz" wrap="square" lIns="0" tIns="12700" rIns="0" bIns="0" rtlCol="0">
            <a:spAutoFit/>
          </a:bodyPr>
          <a:lstStyle/>
          <a:p>
            <a:pPr marL="298450" marR="274955" indent="-285750" algn="just">
              <a:lnSpc>
                <a:spcPct val="80000"/>
              </a:lnSpc>
              <a:spcBef>
                <a:spcPts val="434"/>
              </a:spcBef>
              <a:buFont typeface="Wingdings" panose="05000000000000000000" pitchFamily="2" charset="2"/>
              <a:buChar char="ü"/>
              <a:tabLst>
                <a:tab pos="354965" algn="l"/>
                <a:tab pos="355600" algn="l"/>
              </a:tabLst>
            </a:pPr>
            <a:endParaRPr lang="el-GR" sz="1200" spc="-5" dirty="0" smtClean="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smtClean="0">
                <a:latin typeface="Century Gothic"/>
                <a:cs typeface="Century Gothic"/>
              </a:rPr>
              <a:t>Το εργαλείο ( άδειες και γλωσσικά μαθήματα ) θα είναι </a:t>
            </a:r>
            <a:r>
              <a:rPr lang="el-GR" sz="1200" b="1" spc="-5" dirty="0" smtClean="0">
                <a:latin typeface="Century Gothic"/>
                <a:cs typeface="Century Gothic"/>
              </a:rPr>
              <a:t>διαθέσιμο μέχρι τις 30/06/2022 </a:t>
            </a:r>
            <a:r>
              <a:rPr lang="el-GR" sz="1200" spc="-5" dirty="0" smtClean="0">
                <a:latin typeface="Century Gothic"/>
                <a:cs typeface="Century Gothic"/>
              </a:rPr>
              <a:t>και αναμένονται σχετικές οδηγίες για τη συνέχεια.</a:t>
            </a:r>
          </a:p>
          <a:p>
            <a:pPr marL="12700" marR="274955" algn="just">
              <a:lnSpc>
                <a:spcPct val="80000"/>
              </a:lnSpc>
              <a:spcBef>
                <a:spcPts val="434"/>
              </a:spcBef>
              <a:tabLst>
                <a:tab pos="354965" algn="l"/>
                <a:tab pos="355600" algn="l"/>
              </a:tabLst>
            </a:pPr>
            <a:endParaRPr lang="el-GR" sz="1200" spc="-5" dirty="0" smtClean="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smtClean="0">
                <a:latin typeface="Century Gothic"/>
                <a:cs typeface="Century Gothic"/>
              </a:rPr>
              <a:t>Για την πρόσκληση 2021 οι ροές που πραγματοποιούνται στα πλαίσια της Διεθνούς Κινητικότητας ( ΚΑ131) θα μπορούν να στηρίζονται γλωσσικά.</a:t>
            </a:r>
          </a:p>
          <a:p>
            <a:pPr marL="12700" marR="274955" algn="just">
              <a:lnSpc>
                <a:spcPct val="80000"/>
              </a:lnSpc>
              <a:spcBef>
                <a:spcPts val="434"/>
              </a:spcBef>
              <a:tabLst>
                <a:tab pos="354965" algn="l"/>
                <a:tab pos="355600" algn="l"/>
              </a:tabLst>
            </a:pPr>
            <a:endParaRPr lang="el-GR" sz="1200" spc="-5" dirty="0" smtClean="0">
              <a:latin typeface="Century Gothic"/>
              <a:cs typeface="Century Gothic"/>
            </a:endParaRPr>
          </a:p>
          <a:p>
            <a:pPr marL="298450" marR="274955" indent="-285750" algn="just">
              <a:lnSpc>
                <a:spcPct val="80000"/>
              </a:lnSpc>
              <a:spcBef>
                <a:spcPts val="434"/>
              </a:spcBef>
              <a:buFont typeface="Wingdings" panose="05000000000000000000" pitchFamily="2" charset="2"/>
              <a:buChar char="ü"/>
              <a:tabLst>
                <a:tab pos="354965" algn="l"/>
                <a:tab pos="355600" algn="l"/>
              </a:tabLst>
            </a:pPr>
            <a:r>
              <a:rPr lang="el-GR" sz="1200" spc="-5" dirty="0" smtClean="0">
                <a:latin typeface="Century Gothic"/>
                <a:cs typeface="Century Gothic"/>
              </a:rPr>
              <a:t>Οι γλωσσικές άδειες δεν αφορούν τις μετακινήσεις προσωπικού </a:t>
            </a:r>
          </a:p>
          <a:p>
            <a:pPr marL="12700" marR="274955" algn="just">
              <a:lnSpc>
                <a:spcPct val="80000"/>
              </a:lnSpc>
              <a:spcBef>
                <a:spcPts val="434"/>
              </a:spcBef>
              <a:tabLst>
                <a:tab pos="354965" algn="l"/>
                <a:tab pos="355600" algn="l"/>
              </a:tabLst>
            </a:pPr>
            <a:endParaRP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sz="1200" dirty="0" smtClean="0">
                <a:latin typeface="Century Gothic"/>
                <a:cs typeface="Century Gothic"/>
              </a:rPr>
              <a:t>Για </a:t>
            </a:r>
            <a:r>
              <a:rPr sz="1200" spc="-10" dirty="0">
                <a:latin typeface="Century Gothic"/>
                <a:cs typeface="Century Gothic"/>
              </a:rPr>
              <a:t>τα </a:t>
            </a:r>
            <a:r>
              <a:rPr sz="1200" spc="-25" dirty="0">
                <a:latin typeface="Century Gothic"/>
                <a:cs typeface="Century Gothic"/>
              </a:rPr>
              <a:t>γλωσσικά </a:t>
            </a:r>
            <a:r>
              <a:rPr sz="1200" spc="-5" dirty="0">
                <a:latin typeface="Century Gothic"/>
                <a:cs typeface="Century Gothic"/>
              </a:rPr>
              <a:t>επίπεδα </a:t>
            </a:r>
            <a:r>
              <a:rPr sz="1200" dirty="0">
                <a:latin typeface="Century Gothic"/>
                <a:cs typeface="Century Gothic"/>
              </a:rPr>
              <a:t>Α1-Β1 </a:t>
            </a:r>
            <a:r>
              <a:rPr sz="1200" spc="-10" dirty="0">
                <a:latin typeface="Century Gothic"/>
                <a:cs typeface="Century Gothic"/>
              </a:rPr>
              <a:t>τα </a:t>
            </a:r>
            <a:r>
              <a:rPr sz="1200" spc="-15" dirty="0">
                <a:latin typeface="Century Gothic"/>
                <a:cs typeface="Century Gothic"/>
              </a:rPr>
              <a:t>course </a:t>
            </a:r>
            <a:r>
              <a:rPr sz="1200" spc="-5" dirty="0">
                <a:latin typeface="Century Gothic"/>
                <a:cs typeface="Century Gothic"/>
              </a:rPr>
              <a:t>licenses</a:t>
            </a:r>
            <a:r>
              <a:rPr sz="1200" spc="-130" dirty="0">
                <a:latin typeface="Century Gothic"/>
                <a:cs typeface="Century Gothic"/>
              </a:rPr>
              <a:t> </a:t>
            </a:r>
            <a:r>
              <a:rPr sz="1200" spc="-15" dirty="0" smtClean="0">
                <a:latin typeface="Century Gothic"/>
                <a:cs typeface="Century Gothic"/>
              </a:rPr>
              <a:t>παραχωρούνται</a:t>
            </a:r>
            <a:r>
              <a:rPr lang="el-GR" sz="1200" dirty="0">
                <a:latin typeface="Century Gothic"/>
                <a:cs typeface="Century Gothic"/>
              </a:rPr>
              <a:t> </a:t>
            </a:r>
            <a:r>
              <a:rPr sz="1200" spc="-20" dirty="0" smtClean="0">
                <a:latin typeface="Century Gothic"/>
                <a:cs typeface="Century Gothic"/>
              </a:rPr>
              <a:t>α</a:t>
            </a:r>
            <a:r>
              <a:rPr sz="1200" spc="-20" dirty="0" err="1" smtClean="0">
                <a:latin typeface="Century Gothic"/>
                <a:cs typeface="Century Gothic"/>
              </a:rPr>
              <a:t>υτόμ</a:t>
            </a:r>
            <a:r>
              <a:rPr sz="1200" spc="-20" dirty="0" smtClean="0">
                <a:latin typeface="Century Gothic"/>
                <a:cs typeface="Century Gothic"/>
              </a:rPr>
              <a:t>ατα </a:t>
            </a:r>
            <a:r>
              <a:rPr sz="1200" spc="-15" dirty="0">
                <a:latin typeface="Century Gothic"/>
                <a:cs typeface="Century Gothic"/>
              </a:rPr>
              <a:t>στους</a:t>
            </a:r>
            <a:r>
              <a:rPr sz="1200" spc="10" dirty="0">
                <a:latin typeface="Century Gothic"/>
                <a:cs typeface="Century Gothic"/>
              </a:rPr>
              <a:t> </a:t>
            </a:r>
            <a:r>
              <a:rPr sz="1200" spc="-15" dirty="0" smtClean="0">
                <a:latin typeface="Century Gothic"/>
                <a:cs typeface="Century Gothic"/>
              </a:rPr>
              <a:t>φοιτητές</a:t>
            </a:r>
            <a:r>
              <a:rPr lang="el-GR" sz="1200" spc="-15" dirty="0" smtClean="0">
                <a:latin typeface="Century Gothic"/>
                <a:cs typeface="Century Gothic"/>
              </a:rPr>
              <a:t>/</a:t>
            </a:r>
            <a:r>
              <a:rPr lang="el-GR" sz="1200" spc="-15" dirty="0" err="1" smtClean="0">
                <a:latin typeface="Century Gothic"/>
                <a:cs typeface="Century Gothic"/>
              </a:rPr>
              <a:t>τριες</a:t>
            </a:r>
            <a:r>
              <a:rPr lang="el-GR" sz="1200" spc="-15" dirty="0" smtClean="0">
                <a:latin typeface="Century Gothic"/>
                <a:cs typeface="Century Gothic"/>
              </a:rPr>
              <a:t> ακόμη και αν οι δικαιούχοι/</a:t>
            </a:r>
            <a:r>
              <a:rPr lang="el-GR" sz="1200" spc="-15" dirty="0" err="1" smtClean="0">
                <a:latin typeface="Century Gothic"/>
                <a:cs typeface="Century Gothic"/>
              </a:rPr>
              <a:t>ες</a:t>
            </a:r>
            <a:r>
              <a:rPr lang="el-GR" sz="1200" spc="-15" dirty="0" smtClean="0">
                <a:latin typeface="Century Gothic"/>
                <a:cs typeface="Century Gothic"/>
              </a:rPr>
              <a:t> δεν είχαν δηλώσει ενδιαφέρον παρακολούθησης.</a:t>
            </a:r>
            <a:endParaRPr lang="el-GR" sz="1200" spc="-15" dirty="0">
              <a:latin typeface="Century Gothic"/>
              <a:cs typeface="Century Gothic"/>
            </a:endParaRPr>
          </a:p>
          <a:p>
            <a:pPr marL="12700" algn="just">
              <a:lnSpc>
                <a:spcPts val="1910"/>
              </a:lnSpc>
              <a:tabLst>
                <a:tab pos="354965" algn="l"/>
                <a:tab pos="355600" algn="l"/>
              </a:tabLst>
            </a:pPr>
            <a:r>
              <a:rPr lang="el-GR" sz="1200" spc="-15" dirty="0">
                <a:latin typeface="Century Gothic"/>
                <a:cs typeface="Century Gothic"/>
              </a:rPr>
              <a:t> </a:t>
            </a:r>
            <a:r>
              <a:rPr lang="el-GR" sz="1200" spc="-15" dirty="0" smtClean="0">
                <a:latin typeface="Century Gothic"/>
                <a:cs typeface="Century Gothic"/>
              </a:rPr>
              <a:t>      Για το επίπεδο Β2 και άνω, συμμετοχή στα μαθήματα πραγματοποιείται μόνο εάν οι φοιτητές/</a:t>
            </a:r>
            <a:r>
              <a:rPr lang="el-GR" sz="1200" spc="-15" dirty="0" err="1" smtClean="0">
                <a:latin typeface="Century Gothic"/>
                <a:cs typeface="Century Gothic"/>
              </a:rPr>
              <a:t>τριες</a:t>
            </a:r>
            <a:r>
              <a:rPr lang="el-GR" sz="1200" spc="-15" dirty="0" smtClean="0">
                <a:latin typeface="Century Gothic"/>
                <a:cs typeface="Century Gothic"/>
              </a:rPr>
              <a:t> </a:t>
            </a:r>
          </a:p>
          <a:p>
            <a:pPr marL="12700" algn="just">
              <a:lnSpc>
                <a:spcPts val="1910"/>
              </a:lnSpc>
              <a:tabLst>
                <a:tab pos="354965" algn="l"/>
                <a:tab pos="355600" algn="l"/>
              </a:tabLst>
            </a:pPr>
            <a:r>
              <a:rPr lang="el-GR" sz="1200" spc="-15" dirty="0" smtClean="0">
                <a:latin typeface="Century Gothic"/>
                <a:cs typeface="Century Gothic"/>
              </a:rPr>
              <a:t>       είχαν δηλώσει ενδιαφέρον κατά τη διάρκεια της γλωσσικής αξιολόγησης.</a:t>
            </a:r>
          </a:p>
          <a:p>
            <a:pPr marL="12700" algn="just">
              <a:lnSpc>
                <a:spcPts val="1910"/>
              </a:lnSpc>
              <a:tabLst>
                <a:tab pos="354965" algn="l"/>
                <a:tab pos="355600" algn="l"/>
              </a:tabLst>
            </a:pPr>
            <a:endParaRPr lang="el-GR" sz="1200" spc="-15"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smtClean="0">
                <a:latin typeface="Century Gothic"/>
                <a:cs typeface="Century Gothic"/>
              </a:rPr>
              <a:t>Οι </a:t>
            </a:r>
            <a:r>
              <a:rPr lang="el-GR" sz="1200" dirty="0">
                <a:latin typeface="Century Gothic"/>
                <a:cs typeface="Century Gothic"/>
              </a:rPr>
              <a:t>συμμετέχοντες </a:t>
            </a:r>
            <a:r>
              <a:rPr lang="el-GR" sz="1200" dirty="0" smtClean="0">
                <a:latin typeface="Century Gothic"/>
                <a:cs typeface="Century Gothic"/>
              </a:rPr>
              <a:t>θα πρέπει </a:t>
            </a:r>
            <a:r>
              <a:rPr lang="el-GR" sz="1200" dirty="0">
                <a:latin typeface="Century Gothic"/>
                <a:cs typeface="Century Gothic"/>
              </a:rPr>
              <a:t>να έχουν </a:t>
            </a:r>
            <a:r>
              <a:rPr lang="el-GR" sz="1200" dirty="0" smtClean="0">
                <a:latin typeface="Century Gothic"/>
                <a:cs typeface="Century Gothic"/>
              </a:rPr>
              <a:t>συμπληρώσει την αξιολόγηση τους στο </a:t>
            </a:r>
            <a:r>
              <a:rPr lang="el-GR" sz="1200" dirty="0">
                <a:latin typeface="Century Gothic"/>
                <a:cs typeface="Century Gothic"/>
              </a:rPr>
              <a:t>OLS προτού τους δοθεί πρόσβαση για να παρακολουθήσουν </a:t>
            </a:r>
            <a:r>
              <a:rPr lang="el-GR" sz="1200" dirty="0" smtClean="0">
                <a:latin typeface="Century Gothic"/>
                <a:cs typeface="Century Gothic"/>
              </a:rPr>
              <a:t>γλωσσικό μάθημα  (</a:t>
            </a:r>
            <a:r>
              <a:rPr lang="el-GR" sz="1200" dirty="0" err="1" smtClean="0">
                <a:latin typeface="Century Gothic"/>
                <a:cs typeface="Century Gothic"/>
              </a:rPr>
              <a:t>π.χ</a:t>
            </a:r>
            <a:r>
              <a:rPr lang="el-GR" sz="1200" dirty="0" smtClean="0">
                <a:latin typeface="Century Gothic"/>
                <a:cs typeface="Century Gothic"/>
              </a:rPr>
              <a:t> </a:t>
            </a:r>
            <a:r>
              <a:rPr lang="en-GB" sz="1200" dirty="0" smtClean="0">
                <a:latin typeface="Century Gothic"/>
                <a:cs typeface="Century Gothic"/>
              </a:rPr>
              <a:t>Native Speakers)</a:t>
            </a:r>
            <a:r>
              <a:rPr lang="el-GR" sz="1200" dirty="0" smtClean="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spc="-15" dirty="0" smtClean="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Οι δικαιούχοι/</a:t>
            </a:r>
            <a:r>
              <a:rPr lang="el-GR" sz="1200" dirty="0" err="1">
                <a:latin typeface="Century Gothic"/>
                <a:cs typeface="Century Gothic"/>
              </a:rPr>
              <a:t>ες</a:t>
            </a:r>
            <a:r>
              <a:rPr lang="el-GR" sz="1200" dirty="0">
                <a:latin typeface="Century Gothic"/>
                <a:cs typeface="Century Gothic"/>
              </a:rPr>
              <a:t> φοιτητές/</a:t>
            </a:r>
            <a:r>
              <a:rPr lang="el-GR" sz="1200" dirty="0" err="1">
                <a:latin typeface="Century Gothic"/>
                <a:cs typeface="Century Gothic"/>
              </a:rPr>
              <a:t>τριες</a:t>
            </a:r>
            <a:r>
              <a:rPr lang="el-GR" sz="1200" dirty="0">
                <a:latin typeface="Century Gothic"/>
                <a:cs typeface="Century Gothic"/>
              </a:rPr>
              <a:t> μπορούν να παρακολουθήσουν το γλωσσικό μάθημα της </a:t>
            </a:r>
            <a:r>
              <a:rPr lang="el-GR" sz="1200" b="1" dirty="0">
                <a:latin typeface="Century Gothic"/>
                <a:cs typeface="Century Gothic"/>
              </a:rPr>
              <a:t>στην κύρια γλώσσα κινητικότητάς τους ή/και στην τοπική γλώσσα της χώρας υποδοχής</a:t>
            </a:r>
            <a:r>
              <a:rPr lang="el-GR" sz="1200" dirty="0" smtClean="0">
                <a:latin typeface="Century Gothic"/>
                <a:cs typeface="Century Gothic"/>
              </a:rPr>
              <a:t>.</a:t>
            </a:r>
          </a:p>
          <a:p>
            <a:pPr marL="298450" indent="-285750" algn="just">
              <a:lnSpc>
                <a:spcPts val="1910"/>
              </a:lnSpc>
              <a:buFont typeface="Wingdings" panose="05000000000000000000" pitchFamily="2" charset="2"/>
              <a:buChar char="ü"/>
              <a:tabLst>
                <a:tab pos="354965" algn="l"/>
                <a:tab pos="355600" algn="l"/>
              </a:tabLst>
            </a:pPr>
            <a:endParaRPr lang="el-GR" sz="12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smtClean="0">
                <a:latin typeface="Century Gothic"/>
                <a:cs typeface="Century Gothic"/>
              </a:rPr>
              <a:t>Οι </a:t>
            </a:r>
            <a:r>
              <a:rPr lang="el-GR" sz="1200" dirty="0">
                <a:latin typeface="Century Gothic"/>
                <a:cs typeface="Century Gothic"/>
              </a:rPr>
              <a:t>προσβάσεις μαθημάτων γλώσσας OLS πρέπει να χρησιμοποιούνται στο διάστημα μεταξύ της αξιολόγησης του OLS και του τέλους της δραστηριότητας κινητικότητας</a:t>
            </a:r>
            <a:r>
              <a:rPr lang="el-GR" sz="1200" dirty="0" smtClean="0">
                <a:latin typeface="Century Gothic"/>
                <a:cs typeface="Century Gothic"/>
              </a:rPr>
              <a:t>.</a:t>
            </a:r>
          </a:p>
          <a:p>
            <a:pPr marL="12700" algn="just">
              <a:lnSpc>
                <a:spcPts val="1910"/>
              </a:lnSpc>
              <a:tabLst>
                <a:tab pos="354965" algn="l"/>
                <a:tab pos="355600" algn="l"/>
              </a:tabLst>
            </a:pPr>
            <a:endParaRPr lang="el-GR" sz="1400" dirty="0">
              <a:latin typeface="Century Gothic"/>
              <a:cs typeface="Century Gothic"/>
            </a:endParaRPr>
          </a:p>
          <a:p>
            <a:pPr marL="298450" indent="-285750" algn="just">
              <a:lnSpc>
                <a:spcPts val="1910"/>
              </a:lnSpc>
              <a:buFont typeface="Wingdings" panose="05000000000000000000" pitchFamily="2" charset="2"/>
              <a:buChar char="ü"/>
              <a:tabLst>
                <a:tab pos="354965" algn="l"/>
                <a:tab pos="355600" algn="l"/>
              </a:tabLst>
            </a:pPr>
            <a:r>
              <a:rPr lang="el-GR" sz="1200" dirty="0">
                <a:latin typeface="Century Gothic"/>
                <a:cs typeface="Century Gothic"/>
              </a:rPr>
              <a:t>Τα ΙΤΕ πρέπει να καταβάλουν κάθε δυνατή προσπάθεια για να διασφαλίσουν ότι όλες οι εκχωρούμενες προσβάσεις χρησιμοποιούνται ενεργά από τους επιλεγμένους συμμετέχοντες.</a:t>
            </a:r>
            <a:endParaRPr lang="en-GB" sz="1200" dirty="0">
              <a:latin typeface="Century Gothic"/>
              <a:cs typeface="Century Gothic"/>
            </a:endParaRPr>
          </a:p>
          <a:p>
            <a:pPr marL="641350" indent="-285750">
              <a:lnSpc>
                <a:spcPts val="1945"/>
              </a:lnSpc>
              <a:buFont typeface="Wingdings" panose="05000000000000000000" pitchFamily="2" charset="2"/>
              <a:buChar char="ü"/>
            </a:pPr>
            <a:endParaRPr sz="1800" dirty="0">
              <a:latin typeface="Century Gothic"/>
              <a:cs typeface="Century Gothic"/>
            </a:endParaRPr>
          </a:p>
        </p:txBody>
      </p:sp>
      <p:sp>
        <p:nvSpPr>
          <p:cNvPr id="4" name="Title 3"/>
          <p:cNvSpPr>
            <a:spLocks noGrp="1"/>
          </p:cNvSpPr>
          <p:nvPr>
            <p:ph type="title"/>
          </p:nvPr>
        </p:nvSpPr>
        <p:spPr>
          <a:xfrm>
            <a:off x="1219200" y="304800"/>
            <a:ext cx="5638800" cy="533400"/>
          </a:xfrm>
        </p:spPr>
        <p:txBody>
          <a:bodyPr/>
          <a:lstStyle/>
          <a:p>
            <a:r>
              <a:rPr lang="el-GR" dirty="0">
                <a:solidFill>
                  <a:schemeClr val="accent5">
                    <a:lumMod val="75000"/>
                  </a:schemeClr>
                </a:solidFill>
              </a:rPr>
              <a:t>Γλωσσική Αξιολόγηση </a:t>
            </a:r>
            <a:r>
              <a:rPr lang="en-GB" dirty="0">
                <a:solidFill>
                  <a:schemeClr val="accent5">
                    <a:lumMod val="75000"/>
                  </a:schemeClr>
                </a:solidFill>
              </a:rPr>
              <a:t>OLS</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072120" cy="3046988"/>
          </a:xfrm>
        </p:spPr>
        <p:txBody>
          <a:bodyPr/>
          <a:lstStyle/>
          <a:p>
            <a:pPr marL="342900" indent="-342900" algn="just">
              <a:buFont typeface="Arial" panose="020B0604020202020204" pitchFamily="34" charset="0"/>
              <a:buChar char="•"/>
            </a:pPr>
            <a:r>
              <a:rPr lang="el-GR" sz="1800" dirty="0"/>
              <a:t>Το τρέχον ακαδημαϊκό έτος 2021/2022 θεωρείται μεταβατικό έτος, </a:t>
            </a:r>
            <a:r>
              <a:rPr lang="el-GR" sz="1800" dirty="0" smtClean="0"/>
              <a:t>κατά το οποίο θα υπάρχει μία περίοδος χάριτος στα ΙΤΕ </a:t>
            </a:r>
            <a:r>
              <a:rPr lang="el-GR" sz="1800" dirty="0"/>
              <a:t>που αντιμετωπίζουν καθυστερήσεις και δυσκολίες στη σύνδεση με το EWP ή την εφαρμογή μεθόδων αναγνώρισης φοιτητών</a:t>
            </a:r>
            <a:r>
              <a:rPr lang="el-GR" sz="1800" dirty="0" smtClean="0"/>
              <a:t>.</a:t>
            </a:r>
            <a:endParaRPr lang="en-GB" sz="1800" dirty="0" smtClean="0"/>
          </a:p>
          <a:p>
            <a:pPr algn="just"/>
            <a:endParaRPr lang="en-GB" sz="1800" dirty="0" smtClean="0"/>
          </a:p>
          <a:p>
            <a:pPr marL="342900" indent="-342900" algn="just">
              <a:buFont typeface="Arial" panose="020B0604020202020204" pitchFamily="34" charset="0"/>
              <a:buChar char="•"/>
            </a:pPr>
            <a:r>
              <a:rPr lang="en-GB" sz="1800" dirty="0" smtClean="0"/>
              <a:t>E</a:t>
            </a:r>
            <a:r>
              <a:rPr lang="el-GR" sz="1800" dirty="0" err="1" smtClean="0"/>
              <a:t>ντούτοις</a:t>
            </a:r>
            <a:r>
              <a:rPr lang="el-GR" sz="1800" dirty="0" smtClean="0"/>
              <a:t>, από την </a:t>
            </a:r>
            <a:r>
              <a:rPr lang="el-GR" sz="1800" dirty="0" err="1" smtClean="0"/>
              <a:t>ακ</a:t>
            </a:r>
            <a:r>
              <a:rPr lang="el-GR" sz="1800" dirty="0" smtClean="0"/>
              <a:t>. Χρονιά 2022/23 τα ΙΤΕ θα πρέπει να μπορούν να δρομολογούν και να υπογράφουν </a:t>
            </a:r>
            <a:r>
              <a:rPr lang="en-GB" sz="1800" dirty="0" smtClean="0"/>
              <a:t>IIAs</a:t>
            </a:r>
            <a:r>
              <a:rPr lang="el-GR" sz="1800" dirty="0" smtClean="0"/>
              <a:t> &amp; </a:t>
            </a:r>
            <a:r>
              <a:rPr lang="en-GB" sz="1800" dirty="0" smtClean="0"/>
              <a:t>OLAs </a:t>
            </a:r>
            <a:r>
              <a:rPr lang="el-GR" sz="1800" dirty="0" smtClean="0"/>
              <a:t>διαδικτυακά.</a:t>
            </a:r>
            <a:endParaRPr lang="en-GB" sz="1800" dirty="0" smtClean="0"/>
          </a:p>
          <a:p>
            <a:pPr algn="just"/>
            <a:endParaRPr lang="el-GR" sz="1800" dirty="0"/>
          </a:p>
          <a:p>
            <a:pPr marL="342900" indent="-342900" algn="just">
              <a:buFont typeface="Arial" panose="020B0604020202020204" pitchFamily="34" charset="0"/>
              <a:buChar char="•"/>
            </a:pPr>
            <a:r>
              <a:rPr lang="el-GR" sz="1800" dirty="0" smtClean="0"/>
              <a:t> Ανάλογα με </a:t>
            </a:r>
            <a:r>
              <a:rPr lang="el-GR" sz="1800" dirty="0"/>
              <a:t>την κατάσταση στην οποία </a:t>
            </a:r>
            <a:r>
              <a:rPr lang="el-GR" sz="1800" dirty="0" smtClean="0"/>
              <a:t>βρίσκονται τα ΙΤΕ </a:t>
            </a:r>
            <a:r>
              <a:rPr lang="el-GR" sz="1800" dirty="0"/>
              <a:t>συνιστάται </a:t>
            </a:r>
            <a:r>
              <a:rPr lang="el-GR" sz="1800" dirty="0" smtClean="0"/>
              <a:t>να</a:t>
            </a:r>
            <a:r>
              <a:rPr lang="en-GB" sz="1800" dirty="0" smtClean="0"/>
              <a:t> </a:t>
            </a:r>
            <a:r>
              <a:rPr lang="el-GR" sz="1800" dirty="0" smtClean="0"/>
              <a:t>ακολουθήσουν </a:t>
            </a:r>
            <a:r>
              <a:rPr lang="el-GR" sz="1800" dirty="0"/>
              <a:t>ένα από τα σενάρια που περιγράφονται </a:t>
            </a:r>
            <a:r>
              <a:rPr lang="el-GR" sz="1800" dirty="0" smtClean="0"/>
              <a:t>παρακάτω</a:t>
            </a:r>
            <a:r>
              <a:rPr lang="en-GB" sz="1800" dirty="0" smtClean="0"/>
              <a:t>:</a:t>
            </a:r>
          </a:p>
        </p:txBody>
      </p:sp>
      <p:sp>
        <p:nvSpPr>
          <p:cNvPr id="5" name="Title 1"/>
          <p:cNvSpPr txBox="1">
            <a:spLocks noGrp="1"/>
          </p:cNvSpPr>
          <p:nvPr>
            <p:ph type="title"/>
          </p:nvPr>
        </p:nvSpPr>
        <p:spPr>
          <a:xfrm>
            <a:off x="1752600" y="533400"/>
            <a:ext cx="5767577" cy="452119"/>
          </a:xfrm>
          <a:prstGeom prst="rect">
            <a:avLst/>
          </a:prstGeom>
        </p:spPr>
        <p:txBody>
          <a:bodyPr/>
          <a:lstStyle>
            <a:lvl1pPr>
              <a:defRPr>
                <a:latin typeface="+mj-lt"/>
                <a:ea typeface="+mj-ea"/>
                <a:cs typeface="+mj-cs"/>
              </a:defRPr>
            </a:lvl1pPr>
          </a:lstStyle>
          <a:p>
            <a:r>
              <a:rPr lang="en-GB" kern="0" dirty="0" smtClean="0">
                <a:solidFill>
                  <a:sysClr val="windowText" lastClr="000000"/>
                </a:solidFill>
              </a:rPr>
              <a:t>    </a:t>
            </a:r>
            <a:r>
              <a:rPr lang="el-GR" sz="2800" b="1" spc="-10" dirty="0" smtClean="0">
                <a:solidFill>
                  <a:schemeClr val="accent5">
                    <a:lumMod val="75000"/>
                  </a:schemeClr>
                </a:solidFill>
                <a:latin typeface="Century Gothic"/>
                <a:cs typeface="Century Gothic"/>
              </a:rPr>
              <a:t>Διμερείς </a:t>
            </a:r>
            <a:r>
              <a:rPr lang="el-GR" sz="2800" b="1" spc="-10" dirty="0">
                <a:solidFill>
                  <a:schemeClr val="accent5">
                    <a:lumMod val="75000"/>
                  </a:schemeClr>
                </a:solidFill>
                <a:latin typeface="Century Gothic"/>
                <a:cs typeface="Century Gothic"/>
              </a:rPr>
              <a:t>Συμφωνίες – ΙΙΑ</a:t>
            </a:r>
            <a:r>
              <a:rPr lang="en-GB" sz="2800" b="1" spc="-10" dirty="0">
                <a:solidFill>
                  <a:schemeClr val="accent5">
                    <a:lumMod val="75000"/>
                  </a:schemeClr>
                </a:solidFill>
                <a:latin typeface="Century Gothic"/>
                <a:cs typeface="Century Gothic"/>
              </a:rPr>
              <a:t>s </a:t>
            </a:r>
          </a:p>
        </p:txBody>
      </p:sp>
    </p:spTree>
    <p:extLst>
      <p:ext uri="{BB962C8B-B14F-4D97-AF65-F5344CB8AC3E}">
        <p14:creationId xmlns:p14="http://schemas.microsoft.com/office/powerpoint/2010/main" val="4020536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3877985"/>
          </a:xfrm>
        </p:spPr>
        <p:txBody>
          <a:bodyPr/>
          <a:lstStyle/>
          <a:p>
            <a:pPr algn="l"/>
            <a:r>
              <a:rPr lang="en-GB" sz="1200" b="1" u="sng" dirty="0">
                <a:latin typeface="Segoe UI" panose="020B0502040204020203" pitchFamily="34" charset="0"/>
              </a:rPr>
              <a:t>Case 1: IIA signed between HEIs in the past (2014-2020) but one or both partners are not</a:t>
            </a:r>
            <a:r>
              <a:rPr lang="en-GB" sz="1200" b="1" dirty="0">
                <a:latin typeface="Segoe UI" panose="020B0502040204020203" pitchFamily="34" charset="0"/>
              </a:rPr>
              <a:t> </a:t>
            </a:r>
            <a:r>
              <a:rPr lang="en-GB" sz="1200" b="1" u="sng" dirty="0">
                <a:latin typeface="Segoe UI" panose="020B0502040204020203" pitchFamily="34" charset="0"/>
              </a:rPr>
              <a:t>ready to exchange IIAs digitally</a:t>
            </a:r>
            <a:r>
              <a:rPr lang="en-GB" sz="1200" b="1"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 confirmed that “old” IIAs can be extended by the partners for the first year of implementation of the new programme </a:t>
            </a:r>
            <a:r>
              <a:rPr lang="en-GB" sz="1200" dirty="0" smtClean="0">
                <a:latin typeface="Segoe UI" panose="020B0502040204020203" pitchFamily="34" charset="0"/>
              </a:rPr>
              <a:t>(i.e. </a:t>
            </a:r>
            <a:r>
              <a:rPr lang="en-GB" sz="1200" dirty="0">
                <a:latin typeface="Segoe UI" panose="020B0502040204020203" pitchFamily="34" charset="0"/>
              </a:rPr>
              <a:t>for the academic year 2021/2022). However, it will not be valid anymore for the following academic years</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Collect and exchange per email all the information and update all pertinent bilateral cooperation conditions directly on their IT systems (e.g. mobility numbers, language levels, types of mobility, </a:t>
            </a:r>
            <a:r>
              <a:rPr lang="en-GB" sz="1200" dirty="0" smtClean="0">
                <a:latin typeface="Segoe UI" panose="020B0502040204020203" pitchFamily="34" charset="0"/>
              </a:rPr>
              <a:t>etc.), </a:t>
            </a:r>
            <a:r>
              <a:rPr lang="en-GB" sz="1200" dirty="0">
                <a:latin typeface="Segoe UI" panose="020B0502040204020203" pitchFamily="34" charset="0"/>
              </a:rPr>
              <a:t>so to meet the business needs inherent to the launching of upcoming mobilities during the 2021/2022 academic year. Save all the information</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When both HEIs are ready to renew the IIA digitally, to cover the remaining years of the Erasmus+ programming period, validate electronically on EWP</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2: Agreement has not been signed between HEIs in the past</a:t>
            </a:r>
            <a:r>
              <a:rPr lang="en-GB" sz="1200" b="1"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Download the new IIA template </a:t>
            </a:r>
            <a:r>
              <a:rPr lang="en-GB" sz="1200" dirty="0">
                <a:latin typeface="Segoe UI" panose="020B0502040204020203" pitchFamily="34" charset="0"/>
                <a:hlinkClick r:id="rId2" tooltip="https://ec.europa.eu/programmes/erasmus-plus/resources/documents/applicants/inter-institutional-agreement_en"/>
              </a:rPr>
              <a:t>here</a:t>
            </a:r>
            <a:r>
              <a:rPr lang="en-GB" sz="1100" dirty="0">
                <a:latin typeface="Segoe UI" panose="020B0502040204020203" pitchFamily="34" charset="0"/>
                <a:hlinkClick r:id="rId2" tooltip="https://ec.europa.eu/programmes/erasmus-plus/resources/documents/applicants/inter-institutional-agreement_en"/>
              </a:rPr>
              <a:t> </a:t>
            </a:r>
            <a:r>
              <a:rPr lang="en-GB" sz="1200" dirty="0">
                <a:latin typeface="Segoe UI" panose="020B0502040204020203" pitchFamily="34" charset="0"/>
              </a:rPr>
              <a:t>and sign via e-signature the paper version which can only contain mobilities that take place before the academic year </a:t>
            </a:r>
            <a:r>
              <a:rPr lang="en-GB" sz="1200" dirty="0" smtClean="0">
                <a:latin typeface="Segoe UI" panose="020B0502040204020203" pitchFamily="34" charset="0"/>
              </a:rPr>
              <a:t>2022/2023</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Once both HEIs are ready to exchange digitally, they should renew their paper agreement via EWP digitally, at the latest by the start of mobilities in academic year 2022/2023.</a:t>
            </a: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smtClean="0">
                <a:solidFill>
                  <a:sysClr val="windowText" lastClr="000000"/>
                </a:solidFill>
              </a:rPr>
              <a:t>    </a:t>
            </a:r>
            <a:r>
              <a:rPr lang="el-GR" kern="0" spc="-10" dirty="0" smtClean="0">
                <a:solidFill>
                  <a:schemeClr val="accent5">
                    <a:lumMod val="75000"/>
                  </a:schemeClr>
                </a:solidFill>
                <a:latin typeface="Century Gothic"/>
                <a:cs typeface="Century Gothic"/>
              </a:rPr>
              <a:t>Διμερείς Συμφωνίες – ΙΙΑ</a:t>
            </a:r>
            <a:r>
              <a:rPr lang="en-GB" kern="0" spc="-10" dirty="0" smtClean="0">
                <a:solidFill>
                  <a:schemeClr val="accent5">
                    <a:lumMod val="75000"/>
                  </a:schemeClr>
                </a:solidFill>
                <a:latin typeface="Century Gothic"/>
                <a:cs typeface="Century Gothic"/>
              </a:rPr>
              <a:t>s </a:t>
            </a:r>
            <a:endParaRPr lang="en-GB" kern="0" spc="-10" dirty="0">
              <a:solidFill>
                <a:schemeClr val="accent5">
                  <a:lumMod val="75000"/>
                </a:schemeClr>
              </a:solidFill>
              <a:latin typeface="Century Gothic"/>
              <a:cs typeface="Century Gothic"/>
            </a:endParaRPr>
          </a:p>
        </p:txBody>
      </p:sp>
    </p:spTree>
    <p:extLst>
      <p:ext uri="{BB962C8B-B14F-4D97-AF65-F5344CB8AC3E}">
        <p14:creationId xmlns:p14="http://schemas.microsoft.com/office/powerpoint/2010/main" val="2488360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0"/>
            <a:ext cx="8074659" cy="2585323"/>
          </a:xfrm>
        </p:spPr>
        <p:txBody>
          <a:bodyPr/>
          <a:lstStyle/>
          <a:p>
            <a:pPr algn="l"/>
            <a:r>
              <a:rPr lang="en-GB" sz="1200" b="1" u="sng" dirty="0">
                <a:latin typeface="Segoe UI" panose="020B0502040204020203" pitchFamily="34" charset="0"/>
              </a:rPr>
              <a:t>Case 3: One or both partners are new ECHE holders</a:t>
            </a:r>
            <a:r>
              <a:rPr lang="en-GB" sz="1200" b="1"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ECHE holders that have received an ECHE for the first time in the ECHE call 2021 are subject to the same timeline as all other HEIs</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New ECHE holders from the ECHE call 2022 which will be announced before the end of 2021 will be given one transitional calendar year to connect to EWP and sign IIAs digitally</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If they wish to sign IIAs before they are digitally connected, they will need to do so as explained in case 2</a:t>
            </a:r>
            <a:r>
              <a:rPr lang="en-GB" sz="1200" dirty="0" smtClean="0">
                <a:latin typeface="Segoe UI" panose="020B0502040204020203" pitchFamily="34" charset="0"/>
              </a:rPr>
              <a:t>.</a:t>
            </a:r>
          </a:p>
          <a:p>
            <a:pPr algn="l">
              <a:buFont typeface="Arial" panose="020B0604020202020204" pitchFamily="34" charset="0"/>
              <a:buChar char="•"/>
            </a:pPr>
            <a:endParaRPr lang="en-GB" sz="1200" dirty="0">
              <a:latin typeface="Segoe UI" panose="020B0502040204020203" pitchFamily="34" charset="0"/>
            </a:endParaRPr>
          </a:p>
          <a:p>
            <a:pPr algn="l"/>
            <a:r>
              <a:rPr lang="en-GB" sz="1200" b="1" u="sng" dirty="0">
                <a:latin typeface="Segoe UI" panose="020B0502040204020203" pitchFamily="34" charset="0"/>
              </a:rPr>
              <a:t>Case 4: New international IIA or renewed international IIA or multilateral agreements</a:t>
            </a:r>
            <a:r>
              <a:rPr lang="en-GB" sz="1200" u="sng" dirty="0" smtClean="0">
                <a:latin typeface="Segoe UI" panose="020B0502040204020203" pitchFamily="34" charset="0"/>
              </a:rPr>
              <a:t>:</a:t>
            </a:r>
          </a:p>
          <a:p>
            <a:pPr algn="l"/>
            <a:endParaRPr lang="en-GB" sz="1200" dirty="0">
              <a:latin typeface="Segoe UI" panose="020B0502040204020203" pitchFamily="34" charset="0"/>
            </a:endParaRPr>
          </a:p>
          <a:p>
            <a:pPr algn="l">
              <a:buFont typeface="Arial" panose="020B0604020202020204" pitchFamily="34" charset="0"/>
              <a:buChar char="•"/>
            </a:pPr>
            <a:r>
              <a:rPr lang="en-GB" sz="1200" dirty="0">
                <a:latin typeface="Segoe UI" panose="020B0502040204020203" pitchFamily="34" charset="0"/>
              </a:rPr>
              <a:t>Sign the paper version using the templates provided </a:t>
            </a:r>
            <a:r>
              <a:rPr lang="en-GB" sz="1200" dirty="0">
                <a:latin typeface="Segoe UI" panose="020B0502040204020203" pitchFamily="34" charset="0"/>
                <a:hlinkClick r:id="rId2" tooltip="https://ec.europa.eu/programmes/erasmus-plus/resources/documents/applicants/inter-institutional-agreement_en"/>
              </a:rPr>
              <a:t>here.</a:t>
            </a:r>
            <a:r>
              <a:rPr lang="en-GB" sz="1200" dirty="0">
                <a:latin typeface="Segoe UI" panose="020B0502040204020203" pitchFamily="34" charset="0"/>
              </a:rPr>
              <a:t> In the long term, these agreements will also be digitalized.</a:t>
            </a:r>
          </a:p>
          <a:p>
            <a:pPr algn="l"/>
            <a:endParaRPr lang="en-GB" sz="1200" dirty="0">
              <a:latin typeface="Segoe UI" panose="020B0502040204020203" pitchFamily="34" charset="0"/>
            </a:endParaRPr>
          </a:p>
        </p:txBody>
      </p:sp>
      <p:sp>
        <p:nvSpPr>
          <p:cNvPr id="5" name="Title 1"/>
          <p:cNvSpPr txBox="1">
            <a:spLocks/>
          </p:cNvSpPr>
          <p:nvPr/>
        </p:nvSpPr>
        <p:spPr>
          <a:xfrm>
            <a:off x="2133600" y="533400"/>
            <a:ext cx="5767577" cy="452119"/>
          </a:xfrm>
          <a:prstGeom prst="rect">
            <a:avLst/>
          </a:prstGeom>
        </p:spPr>
        <p:txBody>
          <a:bodyPr wrap="square" lIns="0" tIns="0" rIns="0" bIns="0">
            <a:spAutoFit/>
          </a:bodyPr>
          <a:lstStyle>
            <a:lvl1pPr>
              <a:defRPr sz="2800" b="1" i="0">
                <a:solidFill>
                  <a:srgbClr val="404040"/>
                </a:solidFill>
                <a:latin typeface="+mj-lt"/>
                <a:ea typeface="+mj-ea"/>
                <a:cs typeface="+mj-cs"/>
              </a:defRPr>
            </a:lvl1pPr>
          </a:lstStyle>
          <a:p>
            <a:r>
              <a:rPr lang="en-GB" kern="0" dirty="0" smtClean="0">
                <a:solidFill>
                  <a:sysClr val="windowText" lastClr="000000"/>
                </a:solidFill>
              </a:rPr>
              <a:t>    </a:t>
            </a:r>
            <a:r>
              <a:rPr lang="el-GR" kern="0" spc="-10" dirty="0" smtClean="0">
                <a:solidFill>
                  <a:schemeClr val="accent5">
                    <a:lumMod val="75000"/>
                  </a:schemeClr>
                </a:solidFill>
                <a:latin typeface="Century Gothic"/>
                <a:cs typeface="Century Gothic"/>
              </a:rPr>
              <a:t>Διμερείς Συμφωνίες – ΙΙΑ</a:t>
            </a:r>
            <a:r>
              <a:rPr lang="en-GB" kern="0" spc="-10" dirty="0" smtClean="0">
                <a:solidFill>
                  <a:schemeClr val="accent5">
                    <a:lumMod val="75000"/>
                  </a:schemeClr>
                </a:solidFill>
                <a:latin typeface="Century Gothic"/>
                <a:cs typeface="Century Gothic"/>
              </a:rPr>
              <a:t>s </a:t>
            </a:r>
            <a:endParaRPr lang="en-GB" kern="0" spc="-10" dirty="0">
              <a:solidFill>
                <a:schemeClr val="accent5">
                  <a:lumMod val="75000"/>
                </a:schemeClr>
              </a:solidFill>
              <a:latin typeface="Century Gothic"/>
              <a:cs typeface="Century Gothic"/>
            </a:endParaRPr>
          </a:p>
        </p:txBody>
      </p:sp>
    </p:spTree>
    <p:extLst>
      <p:ext uri="{BB962C8B-B14F-4D97-AF65-F5344CB8AC3E}">
        <p14:creationId xmlns:p14="http://schemas.microsoft.com/office/powerpoint/2010/main" val="1662319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3" y="359434"/>
            <a:ext cx="4219956" cy="430887"/>
          </a:xfrm>
        </p:spPr>
        <p:txBody>
          <a:bodyPr/>
          <a:lstStyle/>
          <a:p>
            <a:r>
              <a:rPr lang="en-GB" spc="-10" dirty="0">
                <a:solidFill>
                  <a:schemeClr val="accent5">
                    <a:lumMod val="75000"/>
                  </a:schemeClr>
                </a:solidFill>
              </a:rPr>
              <a:t>Erasmus App </a:t>
            </a: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2219" y="1371600"/>
            <a:ext cx="9070019" cy="5029200"/>
          </a:xfrm>
          <a:prstGeom prst="rect">
            <a:avLst/>
          </a:prstGeom>
        </p:spPr>
      </p:pic>
      <p:sp>
        <p:nvSpPr>
          <p:cNvPr id="5" name="Rectangle 4"/>
          <p:cNvSpPr/>
          <p:nvPr/>
        </p:nvSpPr>
        <p:spPr>
          <a:xfrm>
            <a:off x="323740" y="829427"/>
            <a:ext cx="4410438" cy="369332"/>
          </a:xfrm>
          <a:prstGeom prst="rect">
            <a:avLst/>
          </a:prstGeom>
        </p:spPr>
        <p:txBody>
          <a:bodyPr wrap="none">
            <a:spAutoFit/>
          </a:bodyPr>
          <a:lstStyle/>
          <a:p>
            <a:r>
              <a:rPr lang="en-GB" dirty="0" smtClean="0"/>
              <a:t>Online </a:t>
            </a:r>
            <a:r>
              <a:rPr lang="en-GB" dirty="0" err="1" smtClean="0"/>
              <a:t>ToolKit</a:t>
            </a:r>
            <a:r>
              <a:rPr lang="en-GB" dirty="0" smtClean="0"/>
              <a:t> : https</a:t>
            </a:r>
            <a:r>
              <a:rPr lang="en-GB" dirty="0"/>
              <a:t>://hello.erasmusapp.eu/</a:t>
            </a:r>
          </a:p>
        </p:txBody>
      </p:sp>
    </p:spTree>
    <p:extLst>
      <p:ext uri="{BB962C8B-B14F-4D97-AF65-F5344CB8AC3E}">
        <p14:creationId xmlns:p14="http://schemas.microsoft.com/office/powerpoint/2010/main" val="181918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8672"/>
            <a:ext cx="8229600" cy="704800"/>
          </a:xfrm>
        </p:spPr>
        <p:txBody>
          <a:bodyPr>
            <a:normAutofit/>
          </a:bodyPr>
          <a:lstStyle/>
          <a:p>
            <a:pPr algn="ctr"/>
            <a:r>
              <a:rPr lang="el-GR" spc="-5" dirty="0">
                <a:solidFill>
                  <a:srgbClr val="7FCDAF"/>
                </a:solidFill>
              </a:rPr>
              <a:t>Επιλέξιμα είδη κινητικοτήτων </a:t>
            </a:r>
            <a:r>
              <a:rPr lang="en-GB" spc="-5" dirty="0">
                <a:solidFill>
                  <a:srgbClr val="7FCDAF"/>
                </a:solidFill>
              </a:rPr>
              <a:t>STA/STT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3439231"/>
              </p:ext>
            </p:extLst>
          </p:nvPr>
        </p:nvGraphicFramePr>
        <p:xfrm>
          <a:off x="839773" y="917096"/>
          <a:ext cx="7344817" cy="3736040"/>
        </p:xfrm>
        <a:graphic>
          <a:graphicData uri="http://schemas.openxmlformats.org/drawingml/2006/table">
            <a:tbl>
              <a:tblPr firstRow="1" bandRow="1">
                <a:tableStyleId>{5C22544A-7EE6-4342-B048-85BDC9FD1C3A}</a:tableStyleId>
              </a:tblPr>
              <a:tblGrid>
                <a:gridCol w="1283955">
                  <a:extLst>
                    <a:ext uri="{9D8B030D-6E8A-4147-A177-3AD203B41FA5}">
                      <a16:colId xmlns:a16="http://schemas.microsoft.com/office/drawing/2014/main" val="20000"/>
                    </a:ext>
                  </a:extLst>
                </a:gridCol>
                <a:gridCol w="2188140">
                  <a:extLst>
                    <a:ext uri="{9D8B030D-6E8A-4147-A177-3AD203B41FA5}">
                      <a16:colId xmlns:a16="http://schemas.microsoft.com/office/drawing/2014/main" val="20001"/>
                    </a:ext>
                  </a:extLst>
                </a:gridCol>
                <a:gridCol w="1936361">
                  <a:extLst>
                    <a:ext uri="{9D8B030D-6E8A-4147-A177-3AD203B41FA5}">
                      <a16:colId xmlns:a16="http://schemas.microsoft.com/office/drawing/2014/main" val="20003"/>
                    </a:ext>
                  </a:extLst>
                </a:gridCol>
                <a:gridCol w="1936361">
                  <a:extLst>
                    <a:ext uri="{9D8B030D-6E8A-4147-A177-3AD203B41FA5}">
                      <a16:colId xmlns:a16="http://schemas.microsoft.com/office/drawing/2014/main" val="20002"/>
                    </a:ext>
                  </a:extLst>
                </a:gridCol>
              </a:tblGrid>
              <a:tr h="649064">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bg1"/>
                          </a:solidFill>
                          <a:latin typeface="Century Gothic" panose="020B0502020202020204" pitchFamily="34" charset="0"/>
                          <a:ea typeface="+mn-ea"/>
                          <a:cs typeface="+mn-cs"/>
                        </a:rPr>
                        <a:t>Δραστηριότητα</a:t>
                      </a:r>
                      <a:endParaRPr lang="en-US" sz="1400" b="1" kern="1200" dirty="0" smtClean="0">
                        <a:solidFill>
                          <a:schemeClr val="bg1"/>
                        </a:solidFill>
                        <a:latin typeface="Century Gothic" panose="020B0502020202020204" pitchFamily="34" charset="0"/>
                        <a:ea typeface="+mn-ea"/>
                        <a:cs typeface="+mn-cs"/>
                      </a:endParaRPr>
                    </a:p>
                    <a:p>
                      <a:endParaRPr lang="en-US" sz="1400" dirty="0"/>
                    </a:p>
                  </a:txBody>
                  <a:tcPr anchor="ctr">
                    <a:solidFill>
                      <a:schemeClr val="accent5">
                        <a:lumMod val="75000"/>
                      </a:schemeClr>
                    </a:solidFill>
                  </a:tcPr>
                </a:tc>
                <a:tc>
                  <a:txBody>
                    <a:bodyPr/>
                    <a:lstStyle/>
                    <a:p>
                      <a:pPr marL="0" algn="ctr" defTabSz="914400" rtl="0" eaLnBrk="1" latinLnBrk="0" hangingPunct="1"/>
                      <a:r>
                        <a:rPr lang="el-GR" sz="1400" kern="1200" dirty="0" smtClean="0">
                          <a:solidFill>
                            <a:schemeClr val="bg1"/>
                          </a:solidFill>
                          <a:latin typeface="Century Gothic" panose="020B0502020202020204" pitchFamily="34" charset="0"/>
                          <a:ea typeface="+mn-ea"/>
                          <a:cs typeface="+mn-cs"/>
                        </a:rPr>
                        <a:t>Εργάσιμες</a:t>
                      </a:r>
                      <a:r>
                        <a:rPr lang="el-GR" sz="1400" kern="1200" baseline="0" dirty="0" smtClean="0">
                          <a:solidFill>
                            <a:schemeClr val="bg1"/>
                          </a:solidFill>
                          <a:latin typeface="Century Gothic" panose="020B0502020202020204" pitchFamily="34" charset="0"/>
                          <a:ea typeface="+mn-ea"/>
                          <a:cs typeface="+mn-cs"/>
                        </a:rPr>
                        <a:t> ώρες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400" kern="1200" dirty="0" smtClean="0">
                          <a:solidFill>
                            <a:schemeClr val="bg1"/>
                          </a:solidFill>
                          <a:latin typeface="Century Gothic" panose="020B0502020202020204" pitchFamily="34" charset="0"/>
                          <a:ea typeface="+mn-ea"/>
                          <a:cs typeface="+mn-cs"/>
                        </a:rPr>
                        <a:t>Διάρκεια κινητικότητας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790199">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rgbClr val="FF0000"/>
                          </a:solidFill>
                          <a:latin typeface="Century Gothic" panose="020B0502020202020204" pitchFamily="34" charset="0"/>
                          <a:ea typeface="+mn-ea"/>
                          <a:cs typeface="+mn-cs"/>
                        </a:rPr>
                        <a:t>Εξερχόμενες Κινητικότητες</a:t>
                      </a: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1. Διδασκαλία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entury Gothic" panose="020B0502020202020204" pitchFamily="34" charset="0"/>
                          <a:ea typeface="+mn-ea"/>
                          <a:cs typeface="+mn-cs"/>
                        </a:rPr>
                        <a:t>Min. </a:t>
                      </a:r>
                      <a:r>
                        <a:rPr lang="el-GR" sz="1400" b="0" kern="1200" dirty="0" smtClean="0">
                          <a:solidFill>
                            <a:schemeClr val="dk1"/>
                          </a:solidFill>
                          <a:latin typeface="Century Gothic" panose="020B0502020202020204" pitchFamily="34" charset="0"/>
                          <a:ea typeface="+mn-ea"/>
                          <a:cs typeface="+mn-cs"/>
                        </a:rPr>
                        <a:t>8 ώρες</a:t>
                      </a:r>
                      <a:r>
                        <a:rPr lang="el-GR" sz="1400" b="0" kern="1200" baseline="0" dirty="0" smtClean="0">
                          <a:solidFill>
                            <a:schemeClr val="dk1"/>
                          </a:solidFill>
                          <a:latin typeface="Century Gothic" panose="020B0502020202020204" pitchFamily="34" charset="0"/>
                          <a:ea typeface="+mn-ea"/>
                          <a:cs typeface="+mn-cs"/>
                        </a:rPr>
                        <a:t> διδασκαλίας την εβδομάδα</a:t>
                      </a:r>
                      <a:endParaRPr lang="en-US" sz="1400" b="0" kern="1200" dirty="0">
                        <a:solidFill>
                          <a:schemeClr val="dk1"/>
                        </a:solidFill>
                        <a:latin typeface="Century Gothic" panose="020B0502020202020204" pitchFamily="34" charset="0"/>
                        <a:ea typeface="+mn-ea"/>
                        <a:cs typeface="+mn-cs"/>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Century Gothic" panose="020B0502020202020204" pitchFamily="34" charset="0"/>
                          <a:ea typeface="+mn-ea"/>
                          <a:cs typeface="+mn-cs"/>
                        </a:rPr>
                        <a:t>Προς Χώρες</a:t>
                      </a:r>
                      <a:r>
                        <a:rPr lang="el-GR" sz="1400" b="1" kern="1200" baseline="0" dirty="0" smtClean="0">
                          <a:solidFill>
                            <a:schemeClr val="dk1"/>
                          </a:solidFill>
                          <a:latin typeface="Century Gothic" panose="020B0502020202020204" pitchFamily="34" charset="0"/>
                          <a:ea typeface="+mn-ea"/>
                          <a:cs typeface="+mn-cs"/>
                        </a:rPr>
                        <a:t> του Προγράμματος</a:t>
                      </a:r>
                      <a:endParaRPr lang="el-GR" sz="14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8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2</a:t>
                      </a:r>
                      <a:r>
                        <a:rPr lang="el-GR" sz="1400" b="0" kern="1200" baseline="0" dirty="0" smtClean="0">
                          <a:solidFill>
                            <a:schemeClr val="dk1"/>
                          </a:solidFill>
                          <a:latin typeface="Century Gothic" panose="020B0502020202020204" pitchFamily="34" charset="0"/>
                          <a:ea typeface="+mn-ea"/>
                          <a:cs typeface="+mn-cs"/>
                        </a:rPr>
                        <a:t> ημέρες – 2 μήνες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kern="1200" baseline="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Century Gothic" panose="020B0502020202020204" pitchFamily="34" charset="0"/>
                          <a:ea typeface="+mn-ea"/>
                          <a:cs typeface="+mn-cs"/>
                        </a:rPr>
                        <a:t>Προς Τρίτες</a:t>
                      </a:r>
                      <a:r>
                        <a:rPr lang="el-GR" sz="1400" b="1" kern="1200" baseline="0" dirty="0" smtClean="0">
                          <a:solidFill>
                            <a:schemeClr val="dk1"/>
                          </a:solidFill>
                          <a:latin typeface="Century Gothic" panose="020B0502020202020204" pitchFamily="34" charset="0"/>
                          <a:ea typeface="+mn-ea"/>
                          <a:cs typeface="+mn-cs"/>
                        </a:rPr>
                        <a:t> </a:t>
                      </a:r>
                      <a:r>
                        <a:rPr lang="el-GR" sz="1400" b="1" kern="1200" dirty="0" smtClean="0">
                          <a:solidFill>
                            <a:schemeClr val="dk1"/>
                          </a:solidFill>
                          <a:latin typeface="Century Gothic" panose="020B0502020202020204" pitchFamily="34" charset="0"/>
                          <a:ea typeface="+mn-ea"/>
                          <a:cs typeface="+mn-cs"/>
                        </a:rPr>
                        <a:t>Χώρες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baseline="0" dirty="0" smtClean="0">
                          <a:solidFill>
                            <a:schemeClr val="dk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schemeClr val="dk1"/>
                          </a:solidFill>
                          <a:latin typeface="Century Gothic" panose="020B0502020202020204" pitchFamily="34" charset="0"/>
                          <a:ea typeface="+mn-ea"/>
                          <a:cs typeface="+mn-cs"/>
                        </a:rPr>
                        <a:t>5 ημέρες – 2 μήνες</a:t>
                      </a:r>
                      <a:endParaRPr lang="en-US" sz="1400" b="0"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4144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2.  Κατάρτιση</a:t>
                      </a:r>
                      <a:endParaRPr lang="en-US" sz="14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txBody>
                  <a:tcPr anchor="ctr"/>
                </a:tc>
                <a:tc vMerge="1">
                  <a:txBody>
                    <a:bodyPr/>
                    <a:lstStyle/>
                    <a:p>
                      <a:endParaRPr lang="en-US"/>
                    </a:p>
                  </a:txBody>
                  <a:tcPr/>
                </a:tc>
                <a:extLst>
                  <a:ext uri="{0D108BD9-81ED-4DB2-BD59-A6C34878D82A}">
                    <a16:rowId xmlns:a16="http://schemas.microsoft.com/office/drawing/2014/main" val="10002"/>
                  </a:ext>
                </a:extLst>
              </a:tr>
              <a:tr h="60038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3.</a:t>
                      </a:r>
                      <a:r>
                        <a:rPr lang="el-GR" sz="1400" kern="1200" baseline="0" dirty="0" smtClean="0">
                          <a:solidFill>
                            <a:schemeClr val="dk1"/>
                          </a:solidFill>
                          <a:latin typeface="Century Gothic" panose="020B0502020202020204" pitchFamily="34" charset="0"/>
                          <a:ea typeface="+mn-ea"/>
                          <a:cs typeface="+mn-cs"/>
                        </a:rPr>
                        <a:t> </a:t>
                      </a:r>
                      <a:r>
                        <a:rPr lang="el-GR" sz="1400" kern="1200" dirty="0" smtClean="0">
                          <a:solidFill>
                            <a:schemeClr val="dk1"/>
                          </a:solidFill>
                          <a:latin typeface="Century Gothic" panose="020B0502020202020204" pitchFamily="34" charset="0"/>
                          <a:ea typeface="+mn-ea"/>
                          <a:cs typeface="+mn-cs"/>
                        </a:rPr>
                        <a:t>Συνδυασμός</a:t>
                      </a:r>
                      <a:r>
                        <a:rPr lang="el-GR" sz="1400" kern="1200" baseline="0" dirty="0" smtClean="0">
                          <a:solidFill>
                            <a:schemeClr val="dk1"/>
                          </a:solidFill>
                          <a:latin typeface="Century Gothic" panose="020B0502020202020204" pitchFamily="34" charset="0"/>
                          <a:ea typeface="+mn-ea"/>
                          <a:cs typeface="+mn-cs"/>
                        </a:rPr>
                        <a:t> 1 &amp; 2</a:t>
                      </a:r>
                      <a:endParaRPr lang="el-GR" sz="14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entury Gothic" panose="020B0502020202020204" pitchFamily="34" charset="0"/>
                          <a:ea typeface="+mn-ea"/>
                          <a:cs typeface="+mn-cs"/>
                        </a:rPr>
                        <a:t>Min. </a:t>
                      </a:r>
                      <a:r>
                        <a:rPr lang="el-GR" sz="1400" b="0" kern="1200" dirty="0" smtClean="0">
                          <a:solidFill>
                            <a:schemeClr val="dk1"/>
                          </a:solidFill>
                          <a:latin typeface="Century Gothic" panose="020B0502020202020204" pitchFamily="34" charset="0"/>
                          <a:ea typeface="+mn-ea"/>
                          <a:cs typeface="+mn-cs"/>
                        </a:rPr>
                        <a:t>4 ώρες διδασκαλίας την εβδομάδα</a:t>
                      </a:r>
                      <a:endParaRPr lang="en-US" sz="1400" b="0" kern="1200" dirty="0" smtClean="0">
                        <a:solidFill>
                          <a:schemeClr val="dk1"/>
                        </a:solidFill>
                        <a:latin typeface="Century Gothic" panose="020B0502020202020204" pitchFamily="34" charset="0"/>
                        <a:ea typeface="+mn-ea"/>
                        <a:cs typeface="+mn-cs"/>
                      </a:endParaRPr>
                    </a:p>
                    <a:p>
                      <a:endParaRPr lang="en-US" dirty="0"/>
                    </a:p>
                  </a:txBody>
                  <a:tcPr/>
                </a:tc>
                <a:tc vMerge="1">
                  <a:txBody>
                    <a:bodyPr/>
                    <a:lstStyle/>
                    <a:p>
                      <a:endParaRPr lang="en-US"/>
                    </a:p>
                  </a:txBody>
                  <a:tcPr/>
                </a:tc>
                <a:extLst>
                  <a:ext uri="{0D108BD9-81ED-4DB2-BD59-A6C34878D82A}">
                    <a16:rowId xmlns:a16="http://schemas.microsoft.com/office/drawing/2014/main" val="10003"/>
                  </a:ext>
                </a:extLst>
              </a:tr>
              <a:tr h="9494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rgbClr val="FF0000"/>
                          </a:solidFill>
                          <a:latin typeface="Century Gothic" panose="020B0502020202020204" pitchFamily="34" charset="0"/>
                          <a:ea typeface="+mn-ea"/>
                          <a:cs typeface="+mn-cs"/>
                        </a:rPr>
                        <a:t>Εισερχόμενη Κινητικότητα</a:t>
                      </a:r>
                      <a:endParaRPr lang="en-US" sz="1400" kern="1200" dirty="0" smtClean="0">
                        <a:solidFill>
                          <a:srgbClr val="FF0000"/>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4. Διδασκαλία από προσκεκλημένα άτομα από εταιρείες (</a:t>
                      </a:r>
                      <a:r>
                        <a:rPr lang="en-US" sz="1400" kern="1200" dirty="0" smtClean="0">
                          <a:solidFill>
                            <a:schemeClr val="dk1"/>
                          </a:solidFill>
                          <a:latin typeface="Century Gothic" panose="020B0502020202020204" pitchFamily="34" charset="0"/>
                          <a:ea typeface="+mn-ea"/>
                          <a:cs typeface="+mn-cs"/>
                        </a:rPr>
                        <a:t>invited staff from enterprises)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Δεν υπάρχει </a:t>
                      </a:r>
                      <a:r>
                        <a:rPr lang="en-US" sz="1400" b="0" kern="1200" dirty="0" smtClean="0">
                          <a:solidFill>
                            <a:schemeClr val="dk1"/>
                          </a:solidFill>
                          <a:latin typeface="Century Gothic" panose="020B0502020202020204" pitchFamily="34" charset="0"/>
                          <a:ea typeface="+mn-ea"/>
                          <a:cs typeface="+mn-cs"/>
                        </a:rPr>
                        <a:t>min.</a:t>
                      </a:r>
                      <a:r>
                        <a:rPr lang="en-US" sz="1400" b="0" kern="1200" baseline="0" dirty="0" smtClean="0">
                          <a:solidFill>
                            <a:schemeClr val="dk1"/>
                          </a:solidFill>
                          <a:latin typeface="Century Gothic" panose="020B0502020202020204" pitchFamily="34" charset="0"/>
                          <a:ea typeface="+mn-ea"/>
                          <a:cs typeface="+mn-cs"/>
                        </a:rPr>
                        <a:t> </a:t>
                      </a:r>
                      <a:r>
                        <a:rPr lang="el-GR" sz="1400" b="0" kern="1200" baseline="0" dirty="0" smtClean="0">
                          <a:solidFill>
                            <a:schemeClr val="dk1"/>
                          </a:solidFill>
                          <a:latin typeface="Century Gothic" panose="020B0502020202020204" pitchFamily="34" charset="0"/>
                          <a:ea typeface="+mn-ea"/>
                          <a:cs typeface="+mn-cs"/>
                        </a:rPr>
                        <a:t>ωρών</a:t>
                      </a:r>
                      <a:endParaRPr lang="en-US" sz="1400" b="0" kern="1200" dirty="0" smtClean="0">
                        <a:solidFill>
                          <a:schemeClr val="dk1"/>
                        </a:solidFill>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a:t>
                      </a:r>
                      <a:r>
                        <a:rPr kumimoji="0" lang="el-GR" sz="1400" b="1" i="0" u="none" strike="noStrike" kern="1200" cap="none" spc="0" normalizeH="0" baseline="0" noProof="0" dirty="0" err="1" smtClean="0">
                          <a:ln>
                            <a:noFill/>
                          </a:ln>
                          <a:solidFill>
                            <a:prstClr val="black"/>
                          </a:solidFill>
                          <a:effectLst/>
                          <a:uLnTx/>
                          <a:uFillTx/>
                          <a:latin typeface="Century Gothic" panose="020B0502020202020204" pitchFamily="34" charset="0"/>
                          <a:ea typeface="+mn-ea"/>
                          <a:cs typeface="+mn-cs"/>
                        </a:rPr>
                        <a:t>πό</a:t>
                      </a:r>
                      <a:r>
                        <a:rPr kumimoji="0" lang="el-GR"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Χώρες του Προγράμματος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1 ημέρα – 2 μήνες</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79510" y="4869160"/>
            <a:ext cx="8665343" cy="584775"/>
          </a:xfrm>
          <a:prstGeom prst="rect">
            <a:avLst/>
          </a:prstGeom>
          <a:noFill/>
        </p:spPr>
        <p:txBody>
          <a:bodyPr wrap="square" rtlCol="0">
            <a:spAutoFit/>
          </a:bodyPr>
          <a:lstStyle/>
          <a:p>
            <a:pPr algn="just">
              <a:buFont typeface="Wingdings" panose="05000000000000000000" pitchFamily="2" charset="2"/>
              <a:buChar char="Ø"/>
            </a:pPr>
            <a:r>
              <a:rPr lang="el-GR" altLang="en-US" sz="1600" dirty="0" smtClean="0">
                <a:latin typeface="Century Gothic" panose="020B0502020202020204" pitchFamily="34" charset="0"/>
              </a:rPr>
              <a:t> ! Στην </a:t>
            </a:r>
            <a:r>
              <a:rPr lang="el-GR" altLang="en-US" sz="1600" dirty="0">
                <a:latin typeface="Century Gothic" panose="020B0502020202020204" pitchFamily="34" charset="0"/>
              </a:rPr>
              <a:t>ελάχιστη διάρκεια κινητικότητας δε συμπεριλαμβάνονται οι μέρες </a:t>
            </a:r>
            <a:r>
              <a:rPr lang="el-GR" altLang="en-US" sz="1600" dirty="0" smtClean="0">
                <a:latin typeface="Century Gothic" panose="020B0502020202020204" pitchFamily="34" charset="0"/>
              </a:rPr>
              <a:t>ταξιδίου</a:t>
            </a:r>
          </a:p>
          <a:p>
            <a:pPr algn="just">
              <a:buFont typeface="Wingdings" panose="05000000000000000000" pitchFamily="2" charset="2"/>
              <a:buChar char="Ø"/>
            </a:pPr>
            <a:r>
              <a:rPr lang="el-GR" sz="1600" dirty="0">
                <a:solidFill>
                  <a:schemeClr val="dk1"/>
                </a:solidFill>
                <a:latin typeface="Century Gothic" panose="020B0502020202020204" pitchFamily="34" charset="0"/>
              </a:rPr>
              <a:t> </a:t>
            </a:r>
            <a:r>
              <a:rPr lang="el-GR" sz="1600" dirty="0" smtClean="0">
                <a:solidFill>
                  <a:schemeClr val="dk1"/>
                </a:solidFill>
                <a:latin typeface="Century Gothic" panose="020B0502020202020204" pitchFamily="34" charset="0"/>
              </a:rPr>
              <a:t>! </a:t>
            </a:r>
            <a:r>
              <a:rPr lang="el-GR" sz="1600" b="1" u="sng" dirty="0" smtClean="0">
                <a:solidFill>
                  <a:schemeClr val="accent5">
                    <a:lumMod val="75000"/>
                  </a:schemeClr>
                </a:solidFill>
                <a:latin typeface="Century Gothic" panose="020B0502020202020204" pitchFamily="34" charset="0"/>
              </a:rPr>
              <a:t>Οι ελάχιστες εργάσιμες μέρες ( 2)  πρέπει να είναι συνεχόμενες</a:t>
            </a:r>
            <a:r>
              <a:rPr lang="el-GR" sz="1600" dirty="0" smtClean="0">
                <a:solidFill>
                  <a:schemeClr val="dk1"/>
                </a:solidFill>
                <a:latin typeface="Century Gothic" panose="020B0502020202020204" pitchFamily="34" charset="0"/>
              </a:rPr>
              <a:t>.</a:t>
            </a:r>
            <a:endParaRPr lang="el-GR" sz="16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36531408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4773"/>
            <a:ext cx="6705599" cy="861774"/>
          </a:xfrm>
        </p:spPr>
        <p:txBody>
          <a:bodyPr/>
          <a:lstStyle/>
          <a:p>
            <a:pPr algn="ctr"/>
            <a:r>
              <a:rPr lang="en-GB" dirty="0">
                <a:solidFill>
                  <a:schemeClr val="accent5">
                    <a:lumMod val="75000"/>
                  </a:schemeClr>
                </a:solidFill>
              </a:rPr>
              <a:t>Digital exchange of Erasmus mobility documents in </a:t>
            </a:r>
            <a:r>
              <a:rPr lang="en-GB" dirty="0" smtClean="0">
                <a:solidFill>
                  <a:schemeClr val="accent5">
                    <a:lumMod val="75000"/>
                  </a:schemeClr>
                </a:solidFill>
              </a:rPr>
              <a:t>EWP</a:t>
            </a:r>
            <a:endParaRPr lang="en-GB" dirty="0">
              <a:solidFill>
                <a:schemeClr val="accent5">
                  <a:lumMod val="75000"/>
                </a:schemeClr>
              </a:solidFill>
            </a:endParaRPr>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stretch>
            <a:fillRect/>
          </a:stretch>
        </p:blipFill>
        <p:spPr>
          <a:xfrm>
            <a:off x="76200" y="1600200"/>
            <a:ext cx="9109620" cy="4267200"/>
          </a:xfrm>
          <a:prstGeom prst="rect">
            <a:avLst/>
          </a:prstGeom>
        </p:spPr>
      </p:pic>
    </p:spTree>
    <p:extLst>
      <p:ext uri="{BB962C8B-B14F-4D97-AF65-F5344CB8AC3E}">
        <p14:creationId xmlns:p14="http://schemas.microsoft.com/office/powerpoint/2010/main" val="1674526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3079" y="809701"/>
            <a:ext cx="4599305"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Πριν </a:t>
            </a:r>
            <a:r>
              <a:rPr spc="-5" dirty="0" err="1">
                <a:solidFill>
                  <a:schemeClr val="accent5">
                    <a:lumMod val="75000"/>
                  </a:schemeClr>
                </a:solidFill>
              </a:rPr>
              <a:t>την</a:t>
            </a:r>
            <a:r>
              <a:rPr spc="-5" dirty="0">
                <a:solidFill>
                  <a:schemeClr val="accent5">
                    <a:lumMod val="75000"/>
                  </a:schemeClr>
                </a:solidFill>
              </a:rPr>
              <a:t> </a:t>
            </a:r>
            <a:r>
              <a:rPr spc="-5" dirty="0" err="1" smtClean="0">
                <a:solidFill>
                  <a:schemeClr val="accent5">
                    <a:lumMod val="75000"/>
                  </a:schemeClr>
                </a:solidFill>
              </a:rPr>
              <a:t>Κινητικότητ</a:t>
            </a:r>
            <a:r>
              <a:rPr spc="-5" dirty="0" smtClean="0">
                <a:solidFill>
                  <a:schemeClr val="accent5">
                    <a:lumMod val="75000"/>
                  </a:schemeClr>
                </a:solidFill>
              </a:rPr>
              <a:t>α</a:t>
            </a:r>
            <a:endParaRPr spc="-10" dirty="0">
              <a:solidFill>
                <a:schemeClr val="accent5">
                  <a:lumMod val="75000"/>
                </a:schemeClr>
              </a:solidFill>
            </a:endParaRPr>
          </a:p>
        </p:txBody>
      </p:sp>
      <p:sp>
        <p:nvSpPr>
          <p:cNvPr id="3" name="object 3"/>
          <p:cNvSpPr txBox="1"/>
          <p:nvPr/>
        </p:nvSpPr>
        <p:spPr>
          <a:xfrm>
            <a:off x="535940" y="1469516"/>
            <a:ext cx="7959090" cy="3573779"/>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Ασφαλιστική</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Κάλυψη</a:t>
            </a:r>
            <a:endParaRPr sz="2000" dirty="0">
              <a:latin typeface="Century Gothic"/>
              <a:cs typeface="Century Gothic"/>
            </a:endParaRPr>
          </a:p>
          <a:p>
            <a:pPr marL="12700" marR="65405" indent="66675">
              <a:lnSpc>
                <a:spcPct val="80000"/>
              </a:lnSpc>
              <a:spcBef>
                <a:spcPts val="450"/>
              </a:spcBef>
            </a:pPr>
            <a:r>
              <a:rPr sz="1900" spc="-10" dirty="0">
                <a:latin typeface="Century Gothic"/>
                <a:cs typeface="Century Gothic"/>
              </a:rPr>
              <a:t>Το Πρόγραμμα </a:t>
            </a:r>
            <a:r>
              <a:rPr sz="1900" spc="-5" dirty="0">
                <a:latin typeface="Century Gothic"/>
                <a:cs typeface="Century Gothic"/>
              </a:rPr>
              <a:t>αφήνει </a:t>
            </a:r>
            <a:r>
              <a:rPr sz="1900" spc="-10" dirty="0">
                <a:latin typeface="Century Gothic"/>
                <a:cs typeface="Century Gothic"/>
              </a:rPr>
              <a:t>στους οργανισμούς </a:t>
            </a:r>
            <a:r>
              <a:rPr sz="1900" dirty="0">
                <a:latin typeface="Century Gothic"/>
                <a:cs typeface="Century Gothic"/>
              </a:rPr>
              <a:t>να </a:t>
            </a:r>
            <a:r>
              <a:rPr sz="1900" spc="-10" dirty="0">
                <a:latin typeface="Century Gothic"/>
                <a:cs typeface="Century Gothic"/>
              </a:rPr>
              <a:t>αναζητήσουν το  </a:t>
            </a:r>
            <a:r>
              <a:rPr sz="1900" spc="-5" dirty="0">
                <a:latin typeface="Century Gothic"/>
                <a:cs typeface="Century Gothic"/>
              </a:rPr>
              <a:t>καταλληλότερο </a:t>
            </a:r>
            <a:r>
              <a:rPr sz="1900" spc="-10" dirty="0">
                <a:latin typeface="Century Gothic"/>
                <a:cs typeface="Century Gothic"/>
              </a:rPr>
              <a:t>ασφαλιστήριο συμβόλαιο </a:t>
            </a:r>
            <a:r>
              <a:rPr sz="1900" spc="-5" dirty="0">
                <a:latin typeface="Century Gothic"/>
                <a:cs typeface="Century Gothic"/>
              </a:rPr>
              <a:t>ανάλογα </a:t>
            </a:r>
            <a:r>
              <a:rPr sz="1900" spc="-10" dirty="0">
                <a:latin typeface="Century Gothic"/>
                <a:cs typeface="Century Gothic"/>
              </a:rPr>
              <a:t>με τις διαθέσιμες  </a:t>
            </a:r>
            <a:r>
              <a:rPr sz="1900" spc="-5" dirty="0">
                <a:latin typeface="Century Gothic"/>
                <a:cs typeface="Century Gothic"/>
              </a:rPr>
              <a:t>μορφές </a:t>
            </a:r>
            <a:r>
              <a:rPr sz="1900" spc="-10" dirty="0">
                <a:latin typeface="Century Gothic"/>
                <a:cs typeface="Century Gothic"/>
              </a:rPr>
              <a:t>ασφάλισης </a:t>
            </a:r>
            <a:r>
              <a:rPr sz="1900" spc="-5" dirty="0">
                <a:latin typeface="Century Gothic"/>
                <a:cs typeface="Century Gothic"/>
              </a:rPr>
              <a:t>σε εθνικό</a:t>
            </a:r>
            <a:r>
              <a:rPr sz="1900" spc="40" dirty="0">
                <a:latin typeface="Century Gothic"/>
                <a:cs typeface="Century Gothic"/>
              </a:rPr>
              <a:t> </a:t>
            </a:r>
            <a:r>
              <a:rPr sz="1900" spc="-10" dirty="0">
                <a:latin typeface="Century Gothic"/>
                <a:cs typeface="Century Gothic"/>
              </a:rPr>
              <a:t>επίπεδο.</a:t>
            </a:r>
            <a:endParaRPr sz="1900" dirty="0">
              <a:latin typeface="Century Gothic"/>
              <a:cs typeface="Century Gothic"/>
            </a:endParaRPr>
          </a:p>
          <a:p>
            <a:pPr marL="79375">
              <a:lnSpc>
                <a:spcPct val="100000"/>
              </a:lnSpc>
              <a:spcBef>
                <a:spcPts val="5"/>
              </a:spcBef>
            </a:pPr>
            <a:r>
              <a:rPr sz="1900" spc="-15" dirty="0">
                <a:latin typeface="Century Gothic"/>
                <a:cs typeface="Century Gothic"/>
              </a:rPr>
              <a:t>Το </a:t>
            </a:r>
            <a:r>
              <a:rPr sz="1900" spc="-5" dirty="0">
                <a:latin typeface="Century Gothic"/>
                <a:cs typeface="Century Gothic"/>
              </a:rPr>
              <a:t>σχέδιο ασφάλειας </a:t>
            </a:r>
            <a:r>
              <a:rPr sz="1900" spc="-10" dirty="0">
                <a:latin typeface="Century Gothic"/>
                <a:cs typeface="Century Gothic"/>
              </a:rPr>
              <a:t>θα </a:t>
            </a:r>
            <a:r>
              <a:rPr sz="1900" spc="-5" dirty="0">
                <a:latin typeface="Century Gothic"/>
                <a:cs typeface="Century Gothic"/>
              </a:rPr>
              <a:t>πρέπει </a:t>
            </a:r>
            <a:r>
              <a:rPr sz="1900" dirty="0">
                <a:latin typeface="Century Gothic"/>
                <a:cs typeface="Century Gothic"/>
              </a:rPr>
              <a:t>να </a:t>
            </a:r>
            <a:r>
              <a:rPr sz="1900" spc="-5" dirty="0">
                <a:latin typeface="Century Gothic"/>
                <a:cs typeface="Century Gothic"/>
              </a:rPr>
              <a:t>καλύπτει </a:t>
            </a:r>
            <a:r>
              <a:rPr sz="1900" spc="-10" dirty="0">
                <a:latin typeface="Century Gothic"/>
                <a:cs typeface="Century Gothic"/>
              </a:rPr>
              <a:t>τα</a:t>
            </a:r>
            <a:r>
              <a:rPr sz="1900" spc="55" dirty="0">
                <a:latin typeface="Century Gothic"/>
                <a:cs typeface="Century Gothic"/>
              </a:rPr>
              <a:t> </a:t>
            </a:r>
            <a:r>
              <a:rPr sz="1900" dirty="0">
                <a:latin typeface="Century Gothic"/>
                <a:cs typeface="Century Gothic"/>
              </a:rPr>
              <a:t>εξής:</a:t>
            </a:r>
          </a:p>
          <a:p>
            <a:pPr marL="355600" marR="5080" indent="-343535">
              <a:lnSpc>
                <a:spcPct val="80000"/>
              </a:lnSpc>
              <a:spcBef>
                <a:spcPts val="455"/>
              </a:spcBef>
              <a:buFont typeface="Arial"/>
              <a:buChar char="•"/>
              <a:tabLst>
                <a:tab pos="355600" algn="l"/>
                <a:tab pos="356235" algn="l"/>
              </a:tabLst>
            </a:pPr>
            <a:r>
              <a:rPr sz="1900" spc="-10" dirty="0">
                <a:latin typeface="Century Gothic"/>
                <a:cs typeface="Century Gothic"/>
              </a:rPr>
              <a:t>ταξιδιωτική ασφάλιση (συμπεριλαμβανομένων ζημιών </a:t>
            </a:r>
            <a:r>
              <a:rPr sz="1900" spc="-5" dirty="0">
                <a:latin typeface="Century Gothic"/>
                <a:cs typeface="Century Gothic"/>
              </a:rPr>
              <a:t>ή </a:t>
            </a:r>
            <a:r>
              <a:rPr sz="1900" spc="-10" dirty="0">
                <a:latin typeface="Century Gothic"/>
                <a:cs typeface="Century Gothic"/>
              </a:rPr>
              <a:t>απώλειας  </a:t>
            </a:r>
            <a:r>
              <a:rPr sz="1900" spc="-5" dirty="0">
                <a:latin typeface="Century Gothic"/>
                <a:cs typeface="Century Gothic"/>
              </a:rPr>
              <a:t>αποσκευών)</a:t>
            </a:r>
            <a:endParaRPr sz="1900" dirty="0">
              <a:latin typeface="Century Gothic"/>
              <a:cs typeface="Century Gothic"/>
            </a:endParaRPr>
          </a:p>
          <a:p>
            <a:pPr marL="355600" indent="-343535">
              <a:lnSpc>
                <a:spcPts val="2050"/>
              </a:lnSpc>
              <a:buFont typeface="Arial"/>
              <a:buChar char="•"/>
              <a:tabLst>
                <a:tab pos="355600" algn="l"/>
                <a:tab pos="356235" algn="l"/>
              </a:tabLst>
            </a:pPr>
            <a:r>
              <a:rPr sz="1900" spc="-5" dirty="0">
                <a:latin typeface="Century Gothic"/>
                <a:cs typeface="Century Gothic"/>
              </a:rPr>
              <a:t>Ευθύνη </a:t>
            </a:r>
            <a:r>
              <a:rPr sz="1900" dirty="0">
                <a:latin typeface="Century Gothic"/>
                <a:cs typeface="Century Gothic"/>
              </a:rPr>
              <a:t>έναντι </a:t>
            </a:r>
            <a:r>
              <a:rPr sz="1900" spc="-5" dirty="0">
                <a:latin typeface="Century Gothic"/>
                <a:cs typeface="Century Gothic"/>
              </a:rPr>
              <a:t>τρίτων/liability insurance</a:t>
            </a:r>
            <a:r>
              <a:rPr sz="1900" spc="-35" dirty="0">
                <a:latin typeface="Century Gothic"/>
                <a:cs typeface="Century Gothic"/>
              </a:rPr>
              <a:t> </a:t>
            </a:r>
            <a:r>
              <a:rPr sz="1900" spc="-10" dirty="0">
                <a:latin typeface="Century Gothic"/>
                <a:cs typeface="Century Gothic"/>
              </a:rPr>
              <a:t>(συμπεριλαμβανομένης,</a:t>
            </a:r>
            <a:endParaRPr sz="1900" dirty="0">
              <a:latin typeface="Century Gothic"/>
              <a:cs typeface="Century Gothic"/>
            </a:endParaRPr>
          </a:p>
          <a:p>
            <a:pPr marL="355600">
              <a:lnSpc>
                <a:spcPts val="2050"/>
              </a:lnSpc>
            </a:pPr>
            <a:r>
              <a:rPr sz="1900" spc="-10" dirty="0">
                <a:latin typeface="Century Gothic"/>
                <a:cs typeface="Century Gothic"/>
              </a:rPr>
              <a:t>όπου απαιτείται, </a:t>
            </a:r>
            <a:r>
              <a:rPr sz="1900" spc="-5" dirty="0">
                <a:latin typeface="Century Gothic"/>
                <a:cs typeface="Century Gothic"/>
              </a:rPr>
              <a:t>επαγγελματικής</a:t>
            </a:r>
            <a:r>
              <a:rPr sz="1900" spc="80" dirty="0">
                <a:latin typeface="Century Gothic"/>
                <a:cs typeface="Century Gothic"/>
              </a:rPr>
              <a:t> </a:t>
            </a:r>
            <a:r>
              <a:rPr sz="1900" spc="-10" dirty="0">
                <a:latin typeface="Century Gothic"/>
                <a:cs typeface="Century Gothic"/>
              </a:rPr>
              <a:t>αποζημίωσης)</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10" dirty="0">
                <a:latin typeface="Century Gothic"/>
                <a:cs typeface="Century Gothic"/>
              </a:rPr>
              <a:t>Ατύχημα </a:t>
            </a:r>
            <a:r>
              <a:rPr sz="1900" spc="-5" dirty="0">
                <a:latin typeface="Century Gothic"/>
                <a:cs typeface="Century Gothic"/>
              </a:rPr>
              <a:t>και μόνιμη ή </a:t>
            </a:r>
            <a:r>
              <a:rPr sz="1900" spc="-10" dirty="0">
                <a:latin typeface="Century Gothic"/>
                <a:cs typeface="Century Gothic"/>
              </a:rPr>
              <a:t>προσωρινή</a:t>
            </a:r>
            <a:r>
              <a:rPr sz="1900" spc="95" dirty="0">
                <a:latin typeface="Century Gothic"/>
                <a:cs typeface="Century Gothic"/>
              </a:rPr>
              <a:t> </a:t>
            </a:r>
            <a:r>
              <a:rPr sz="1900" spc="-5" dirty="0">
                <a:latin typeface="Century Gothic"/>
                <a:cs typeface="Century Gothic"/>
              </a:rPr>
              <a:t>ανικανότητα</a:t>
            </a:r>
            <a:endParaRPr sz="1900" dirty="0">
              <a:latin typeface="Century Gothic"/>
              <a:cs typeface="Century Gothic"/>
            </a:endParaRPr>
          </a:p>
          <a:p>
            <a:pPr marL="355600" indent="-343535">
              <a:lnSpc>
                <a:spcPct val="100000"/>
              </a:lnSpc>
              <a:buFont typeface="Arial"/>
              <a:buChar char="•"/>
              <a:tabLst>
                <a:tab pos="355600" algn="l"/>
                <a:tab pos="356235" algn="l"/>
              </a:tabLst>
            </a:pPr>
            <a:r>
              <a:rPr sz="1900" spc="-5" dirty="0">
                <a:latin typeface="Century Gothic"/>
                <a:cs typeface="Century Gothic"/>
              </a:rPr>
              <a:t>Θάνατο </a:t>
            </a:r>
            <a:r>
              <a:rPr sz="1900" spc="-10" dirty="0">
                <a:latin typeface="Century Gothic"/>
                <a:cs typeface="Century Gothic"/>
              </a:rPr>
              <a:t>(συμπεριλαμβανομένου του</a:t>
            </a:r>
            <a:r>
              <a:rPr sz="1900" spc="70" dirty="0">
                <a:latin typeface="Century Gothic"/>
                <a:cs typeface="Century Gothic"/>
              </a:rPr>
              <a:t> </a:t>
            </a:r>
            <a:r>
              <a:rPr sz="1900" spc="-5" dirty="0">
                <a:latin typeface="Century Gothic"/>
                <a:cs typeface="Century Gothic"/>
              </a:rPr>
              <a:t>επαναπατρισμού)</a:t>
            </a:r>
            <a:endParaRPr sz="1900" dirty="0">
              <a:latin typeface="Century Gothic"/>
              <a:cs typeface="Century Gothic"/>
            </a:endParaRPr>
          </a:p>
          <a:p>
            <a:pPr>
              <a:lnSpc>
                <a:spcPct val="100000"/>
              </a:lnSpc>
              <a:spcBef>
                <a:spcPts val="35"/>
              </a:spcBef>
            </a:pPr>
            <a:endParaRPr sz="1950" dirty="0">
              <a:latin typeface="Times New Roman"/>
              <a:cs typeface="Times New Roman"/>
            </a:endParaRPr>
          </a:p>
          <a:p>
            <a:pPr marL="12700">
              <a:lnSpc>
                <a:spcPct val="100000"/>
              </a:lnSpc>
              <a:spcBef>
                <a:spcPts val="5"/>
              </a:spcBef>
            </a:pPr>
            <a:r>
              <a:rPr sz="1900" spc="-5" dirty="0">
                <a:latin typeface="Century Gothic"/>
                <a:cs typeface="Century Gothic"/>
              </a:rPr>
              <a:t>ESN: </a:t>
            </a:r>
            <a:r>
              <a:rPr sz="1900" spc="-10" dirty="0">
                <a:latin typeface="Century Gothic"/>
                <a:cs typeface="Century Gothic"/>
              </a:rPr>
              <a:t>PROTRIP-WORLD, </a:t>
            </a:r>
            <a:r>
              <a:rPr sz="1900" spc="-5" dirty="0">
                <a:latin typeface="Century Gothic"/>
                <a:cs typeface="Century Gothic"/>
              </a:rPr>
              <a:t>insurance </a:t>
            </a:r>
            <a:r>
              <a:rPr sz="1900" spc="-10" dirty="0">
                <a:latin typeface="Century Gothic"/>
                <a:cs typeface="Century Gothic"/>
              </a:rPr>
              <a:t>plan </a:t>
            </a:r>
            <a:r>
              <a:rPr sz="1900" spc="-5" dirty="0">
                <a:latin typeface="Century Gothic"/>
                <a:cs typeface="Century Gothic"/>
              </a:rPr>
              <a:t>for </a:t>
            </a:r>
            <a:r>
              <a:rPr sz="1900" spc="-10" dirty="0">
                <a:latin typeface="Century Gothic"/>
                <a:cs typeface="Century Gothic"/>
              </a:rPr>
              <a:t>Erasmus+</a:t>
            </a:r>
            <a:r>
              <a:rPr sz="1900" spc="120" dirty="0">
                <a:latin typeface="Century Gothic"/>
                <a:cs typeface="Century Gothic"/>
              </a:rPr>
              <a:t> </a:t>
            </a:r>
            <a:r>
              <a:rPr sz="1900" spc="-10" dirty="0">
                <a:latin typeface="Century Gothic"/>
                <a:cs typeface="Century Gothic"/>
              </a:rPr>
              <a:t>students.</a:t>
            </a:r>
            <a:endParaRPr sz="1900" dirty="0">
              <a:latin typeface="Century Gothic"/>
              <a:cs typeface="Century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9841" y="460629"/>
            <a:ext cx="5959475"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Κατά </a:t>
            </a:r>
            <a:r>
              <a:rPr spc="-5" dirty="0">
                <a:solidFill>
                  <a:schemeClr val="accent5">
                    <a:lumMod val="75000"/>
                  </a:schemeClr>
                </a:solidFill>
              </a:rPr>
              <a:t>τη διάρκεια </a:t>
            </a:r>
            <a:r>
              <a:rPr spc="-10" dirty="0">
                <a:solidFill>
                  <a:schemeClr val="accent5">
                    <a:lumMod val="75000"/>
                  </a:schemeClr>
                </a:solidFill>
              </a:rPr>
              <a:t>της</a:t>
            </a:r>
            <a:r>
              <a:rPr spc="35" dirty="0">
                <a:solidFill>
                  <a:schemeClr val="accent5">
                    <a:lumMod val="75000"/>
                  </a:schemeClr>
                </a:solidFill>
              </a:rPr>
              <a:t> </a:t>
            </a:r>
            <a:r>
              <a:rPr spc="-10" dirty="0">
                <a:solidFill>
                  <a:schemeClr val="accent5">
                    <a:lumMod val="75000"/>
                  </a:schemeClr>
                </a:solidFill>
              </a:rPr>
              <a:t>κινητικότητας</a:t>
            </a:r>
          </a:p>
        </p:txBody>
      </p:sp>
      <p:sp>
        <p:nvSpPr>
          <p:cNvPr id="3" name="object 3"/>
          <p:cNvSpPr txBox="1"/>
          <p:nvPr/>
        </p:nvSpPr>
        <p:spPr>
          <a:xfrm>
            <a:off x="7593330" y="1167460"/>
            <a:ext cx="1015365" cy="314960"/>
          </a:xfrm>
          <a:prstGeom prst="rect">
            <a:avLst/>
          </a:prstGeom>
        </p:spPr>
        <p:txBody>
          <a:bodyPr vert="horz" wrap="square" lIns="0" tIns="12065" rIns="0" bIns="0" rtlCol="0">
            <a:spAutoFit/>
          </a:bodyPr>
          <a:lstStyle/>
          <a:p>
            <a:pPr marL="12700">
              <a:lnSpc>
                <a:spcPct val="100000"/>
              </a:lnSpc>
              <a:spcBef>
                <a:spcPts val="95"/>
              </a:spcBef>
              <a:tabLst>
                <a:tab pos="466725" algn="l"/>
              </a:tabLst>
            </a:pPr>
            <a:r>
              <a:rPr sz="1900" spc="-15" dirty="0">
                <a:latin typeface="Century Gothic"/>
                <a:cs typeface="Century Gothic"/>
              </a:rPr>
              <a:t>μ</a:t>
            </a:r>
            <a:r>
              <a:rPr sz="1900" spc="-5" dirty="0">
                <a:latin typeface="Century Gothic"/>
                <a:cs typeface="Century Gothic"/>
              </a:rPr>
              <a:t>ε</a:t>
            </a:r>
            <a:r>
              <a:rPr sz="1900" dirty="0">
                <a:latin typeface="Century Gothic"/>
                <a:cs typeface="Century Gothic"/>
              </a:rPr>
              <a:t>	</a:t>
            </a:r>
            <a:r>
              <a:rPr sz="1900" spc="-25" dirty="0">
                <a:latin typeface="Century Gothic"/>
                <a:cs typeface="Century Gothic"/>
              </a:rPr>
              <a:t>τ</a:t>
            </a:r>
            <a:r>
              <a:rPr sz="1900" spc="-15" dirty="0">
                <a:latin typeface="Century Gothic"/>
                <a:cs typeface="Century Gothic"/>
              </a:rPr>
              <a:t>ο</a:t>
            </a:r>
            <a:r>
              <a:rPr sz="1900" dirty="0">
                <a:latin typeface="Century Gothic"/>
                <a:cs typeface="Century Gothic"/>
              </a:rPr>
              <a:t>υ</a:t>
            </a:r>
            <a:r>
              <a:rPr sz="1900" spc="-5" dirty="0">
                <a:latin typeface="Century Gothic"/>
                <a:cs typeface="Century Gothic"/>
              </a:rPr>
              <a:t>ς</a:t>
            </a:r>
            <a:endParaRPr sz="1900">
              <a:latin typeface="Century Gothic"/>
              <a:cs typeface="Century Gothic"/>
            </a:endParaRPr>
          </a:p>
        </p:txBody>
      </p:sp>
      <p:sp>
        <p:nvSpPr>
          <p:cNvPr id="4" name="object 4"/>
          <p:cNvSpPr txBox="1"/>
          <p:nvPr/>
        </p:nvSpPr>
        <p:spPr>
          <a:xfrm>
            <a:off x="535940" y="1167460"/>
            <a:ext cx="6671309" cy="546735"/>
          </a:xfrm>
          <a:prstGeom prst="rect">
            <a:avLst/>
          </a:prstGeom>
        </p:spPr>
        <p:txBody>
          <a:bodyPr vert="horz" wrap="square" lIns="0" tIns="12065" rIns="0" bIns="0" rtlCol="0">
            <a:spAutoFit/>
          </a:bodyPr>
          <a:lstStyle/>
          <a:p>
            <a:pPr marL="12700">
              <a:lnSpc>
                <a:spcPts val="2050"/>
              </a:lnSpc>
              <a:spcBef>
                <a:spcPts val="95"/>
              </a:spcBef>
              <a:tabLst>
                <a:tab pos="427355" algn="l"/>
                <a:tab pos="2051685" algn="l"/>
                <a:tab pos="3588385" algn="l"/>
                <a:tab pos="4853305" algn="l"/>
                <a:tab pos="5333365" algn="l"/>
              </a:tabLst>
            </a:pPr>
            <a:r>
              <a:rPr sz="1900" spc="-5" dirty="0">
                <a:latin typeface="Century Gothic"/>
                <a:cs typeface="Century Gothic"/>
              </a:rPr>
              <a:t>Ο	ορ</a:t>
            </a:r>
            <a:r>
              <a:rPr sz="1900" dirty="0">
                <a:latin typeface="Century Gothic"/>
                <a:cs typeface="Century Gothic"/>
              </a:rPr>
              <a:t>γ</a:t>
            </a:r>
            <a:r>
              <a:rPr sz="1900" spc="-10" dirty="0">
                <a:latin typeface="Century Gothic"/>
                <a:cs typeface="Century Gothic"/>
              </a:rPr>
              <a:t>α</a:t>
            </a:r>
            <a:r>
              <a:rPr sz="1900" spc="5" dirty="0">
                <a:latin typeface="Century Gothic"/>
                <a:cs typeface="Century Gothic"/>
              </a:rPr>
              <a:t>ν</a:t>
            </a:r>
            <a:r>
              <a:rPr sz="1900" spc="-15" dirty="0">
                <a:latin typeface="Century Gothic"/>
                <a:cs typeface="Century Gothic"/>
              </a:rPr>
              <a:t>ι</a:t>
            </a:r>
            <a:r>
              <a:rPr sz="1900" spc="-5" dirty="0">
                <a:latin typeface="Century Gothic"/>
                <a:cs typeface="Century Gothic"/>
              </a:rPr>
              <a:t>σμός</a:t>
            </a:r>
            <a:r>
              <a:rPr sz="1900" dirty="0">
                <a:latin typeface="Century Gothic"/>
                <a:cs typeface="Century Gothic"/>
              </a:rPr>
              <a:t>	</a:t>
            </a:r>
            <a:r>
              <a:rPr sz="1900" spc="-10" dirty="0">
                <a:latin typeface="Century Gothic"/>
                <a:cs typeface="Century Gothic"/>
              </a:rPr>
              <a:t>α</a:t>
            </a:r>
            <a:r>
              <a:rPr sz="1900" dirty="0">
                <a:latin typeface="Century Gothic"/>
                <a:cs typeface="Century Gothic"/>
              </a:rPr>
              <a:t>π</a:t>
            </a:r>
            <a:r>
              <a:rPr sz="1900" spc="-5" dirty="0">
                <a:latin typeface="Century Gothic"/>
                <a:cs typeface="Century Gothic"/>
              </a:rPr>
              <a:t>οστο</a:t>
            </a:r>
            <a:r>
              <a:rPr sz="1900" dirty="0">
                <a:latin typeface="Century Gothic"/>
                <a:cs typeface="Century Gothic"/>
              </a:rPr>
              <a:t>λ</a:t>
            </a:r>
            <a:r>
              <a:rPr sz="1900" spc="-5" dirty="0">
                <a:latin typeface="Century Gothic"/>
                <a:cs typeface="Century Gothic"/>
              </a:rPr>
              <a:t>ής</a:t>
            </a:r>
            <a:r>
              <a:rPr sz="1900" dirty="0">
                <a:latin typeface="Century Gothic"/>
                <a:cs typeface="Century Gothic"/>
              </a:rPr>
              <a:t>	</a:t>
            </a:r>
            <a:r>
              <a:rPr sz="1900" spc="-10" dirty="0">
                <a:latin typeface="Century Gothic"/>
                <a:cs typeface="Century Gothic"/>
              </a:rPr>
              <a:t>βρίσ</a:t>
            </a:r>
            <a:r>
              <a:rPr sz="1900" spc="-15" dirty="0">
                <a:latin typeface="Century Gothic"/>
                <a:cs typeface="Century Gothic"/>
              </a:rPr>
              <a:t>κ</a:t>
            </a:r>
            <a:r>
              <a:rPr sz="1900" spc="-5" dirty="0">
                <a:latin typeface="Century Gothic"/>
                <a:cs typeface="Century Gothic"/>
              </a:rPr>
              <a:t>ετ</a:t>
            </a:r>
            <a:r>
              <a:rPr sz="1900" spc="-10" dirty="0">
                <a:latin typeface="Century Gothic"/>
                <a:cs typeface="Century Gothic"/>
              </a:rPr>
              <a:t>α</a:t>
            </a:r>
            <a:r>
              <a:rPr sz="1900" spc="-5" dirty="0">
                <a:latin typeface="Century Gothic"/>
                <a:cs typeface="Century Gothic"/>
              </a:rPr>
              <a:t>ι</a:t>
            </a:r>
            <a:r>
              <a:rPr sz="1900" dirty="0">
                <a:latin typeface="Century Gothic"/>
                <a:cs typeface="Century Gothic"/>
              </a:rPr>
              <a:t>	</a:t>
            </a:r>
            <a:r>
              <a:rPr sz="1900" spc="-10" dirty="0">
                <a:latin typeface="Century Gothic"/>
                <a:cs typeface="Century Gothic"/>
              </a:rPr>
              <a:t>σ</a:t>
            </a:r>
            <a:r>
              <a:rPr sz="1900" spc="-5" dirty="0">
                <a:latin typeface="Century Gothic"/>
                <a:cs typeface="Century Gothic"/>
              </a:rPr>
              <a:t>ε</a:t>
            </a:r>
            <a:r>
              <a:rPr sz="1900" dirty="0">
                <a:latin typeface="Century Gothic"/>
                <a:cs typeface="Century Gothic"/>
              </a:rPr>
              <a:t>	</a:t>
            </a:r>
            <a:r>
              <a:rPr sz="1900" spc="-5" dirty="0">
                <a:latin typeface="Century Gothic"/>
                <a:cs typeface="Century Gothic"/>
              </a:rPr>
              <a:t>επ</a:t>
            </a:r>
            <a:r>
              <a:rPr sz="1900" spc="-15" dirty="0">
                <a:latin typeface="Century Gothic"/>
                <a:cs typeface="Century Gothic"/>
              </a:rPr>
              <a:t>ι</a:t>
            </a:r>
            <a:r>
              <a:rPr sz="1900" spc="-5" dirty="0">
                <a:latin typeface="Century Gothic"/>
                <a:cs typeface="Century Gothic"/>
              </a:rPr>
              <a:t>κ</a:t>
            </a:r>
            <a:r>
              <a:rPr sz="1900" spc="-20" dirty="0">
                <a:latin typeface="Century Gothic"/>
                <a:cs typeface="Century Gothic"/>
              </a:rPr>
              <a:t>ο</a:t>
            </a:r>
            <a:r>
              <a:rPr sz="1900" spc="-15" dirty="0">
                <a:latin typeface="Century Gothic"/>
                <a:cs typeface="Century Gothic"/>
              </a:rPr>
              <a:t>ι</a:t>
            </a:r>
            <a:r>
              <a:rPr sz="1900" spc="5" dirty="0">
                <a:latin typeface="Century Gothic"/>
                <a:cs typeface="Century Gothic"/>
              </a:rPr>
              <a:t>ν</a:t>
            </a:r>
            <a:r>
              <a:rPr sz="1900" spc="-15" dirty="0">
                <a:latin typeface="Century Gothic"/>
                <a:cs typeface="Century Gothic"/>
              </a:rPr>
              <a:t>ω</a:t>
            </a:r>
            <a:r>
              <a:rPr sz="1900" spc="5" dirty="0">
                <a:latin typeface="Century Gothic"/>
                <a:cs typeface="Century Gothic"/>
              </a:rPr>
              <a:t>ν</a:t>
            </a:r>
            <a:r>
              <a:rPr sz="1900" spc="-15" dirty="0">
                <a:latin typeface="Century Gothic"/>
                <a:cs typeface="Century Gothic"/>
              </a:rPr>
              <a:t>ί</a:t>
            </a:r>
            <a:r>
              <a:rPr sz="1900" spc="-5" dirty="0">
                <a:latin typeface="Century Gothic"/>
                <a:cs typeface="Century Gothic"/>
              </a:rPr>
              <a:t>α</a:t>
            </a:r>
            <a:endParaRPr sz="1900">
              <a:latin typeface="Century Gothic"/>
              <a:cs typeface="Century Gothic"/>
            </a:endParaRPr>
          </a:p>
          <a:p>
            <a:pPr marL="12700">
              <a:lnSpc>
                <a:spcPts val="2050"/>
              </a:lnSpc>
            </a:pPr>
            <a:r>
              <a:rPr sz="1900" spc="-5" dirty="0">
                <a:latin typeface="Century Gothic"/>
                <a:cs typeface="Century Gothic"/>
              </a:rPr>
              <a:t>συμμετέχοντες</a:t>
            </a:r>
            <a:r>
              <a:rPr sz="1900" spc="20" dirty="0">
                <a:latin typeface="Century Gothic"/>
                <a:cs typeface="Century Gothic"/>
              </a:rPr>
              <a:t> </a:t>
            </a:r>
            <a:r>
              <a:rPr sz="1900" spc="-10" dirty="0">
                <a:latin typeface="Century Gothic"/>
                <a:cs typeface="Century Gothic"/>
              </a:rPr>
              <a:t>για:</a:t>
            </a:r>
            <a:endParaRPr sz="1900">
              <a:latin typeface="Century Gothic"/>
              <a:cs typeface="Century Gothic"/>
            </a:endParaRPr>
          </a:p>
        </p:txBody>
      </p:sp>
      <p:sp>
        <p:nvSpPr>
          <p:cNvPr id="5" name="object 5"/>
          <p:cNvSpPr txBox="1"/>
          <p:nvPr/>
        </p:nvSpPr>
        <p:spPr>
          <a:xfrm>
            <a:off x="535940" y="1688973"/>
            <a:ext cx="8070850" cy="4371975"/>
          </a:xfrm>
          <a:prstGeom prst="rect">
            <a:avLst/>
          </a:prstGeom>
        </p:spPr>
        <p:txBody>
          <a:bodyPr vert="horz" wrap="square" lIns="0" tIns="12065" rIns="0" bIns="0" rtlCol="0">
            <a:spAutoFit/>
          </a:bodyPr>
          <a:lstStyle/>
          <a:p>
            <a:pPr marL="355600" indent="-343535">
              <a:lnSpc>
                <a:spcPct val="100000"/>
              </a:lnSpc>
              <a:spcBef>
                <a:spcPts val="95"/>
              </a:spcBef>
              <a:buFont typeface="Wingdings"/>
              <a:buChar char=""/>
              <a:tabLst>
                <a:tab pos="355600" algn="l"/>
                <a:tab pos="356235" algn="l"/>
              </a:tabLst>
            </a:pPr>
            <a:r>
              <a:rPr sz="1900" spc="-5" dirty="0">
                <a:latin typeface="Century Gothic"/>
                <a:cs typeface="Century Gothic"/>
              </a:rPr>
              <a:t>επίλυση </a:t>
            </a:r>
            <a:r>
              <a:rPr sz="1900" spc="-10" dirty="0">
                <a:latin typeface="Century Gothic"/>
                <a:cs typeface="Century Gothic"/>
              </a:rPr>
              <a:t>προβλημάτων που </a:t>
            </a:r>
            <a:r>
              <a:rPr sz="1900" spc="-5" dirty="0">
                <a:latin typeface="Century Gothic"/>
                <a:cs typeface="Century Gothic"/>
              </a:rPr>
              <a:t>ενδέχεται </a:t>
            </a:r>
            <a:r>
              <a:rPr sz="1900" spc="5" dirty="0">
                <a:latin typeface="Century Gothic"/>
                <a:cs typeface="Century Gothic"/>
              </a:rPr>
              <a:t>να</a:t>
            </a:r>
            <a:r>
              <a:rPr sz="1900" spc="55" dirty="0">
                <a:latin typeface="Century Gothic"/>
                <a:cs typeface="Century Gothic"/>
              </a:rPr>
              <a:t> </a:t>
            </a:r>
            <a:r>
              <a:rPr sz="1900" spc="-10" dirty="0">
                <a:latin typeface="Century Gothic"/>
                <a:cs typeface="Century Gothic"/>
              </a:rPr>
              <a:t>προκύψουν</a:t>
            </a:r>
            <a:endParaRPr sz="1900">
              <a:latin typeface="Century Gothic"/>
              <a:cs typeface="Century Gothic"/>
            </a:endParaRPr>
          </a:p>
          <a:p>
            <a:pPr marL="355600" marR="5080" indent="-343535">
              <a:lnSpc>
                <a:spcPct val="80000"/>
              </a:lnSpc>
              <a:spcBef>
                <a:spcPts val="455"/>
              </a:spcBef>
              <a:buFont typeface="Wingdings"/>
              <a:buChar char=""/>
              <a:tabLst>
                <a:tab pos="355600" algn="l"/>
                <a:tab pos="356235" algn="l"/>
              </a:tabLst>
            </a:pPr>
            <a:r>
              <a:rPr sz="1900" spc="-5" dirty="0">
                <a:latin typeface="Century Gothic"/>
                <a:cs typeface="Century Gothic"/>
              </a:rPr>
              <a:t>αναπροσαρμογή </a:t>
            </a:r>
            <a:r>
              <a:rPr sz="1900" spc="-10" dirty="0">
                <a:latin typeface="Century Gothic"/>
                <a:cs typeface="Century Gothic"/>
              </a:rPr>
              <a:t>του </a:t>
            </a:r>
            <a:r>
              <a:rPr sz="1900" spc="-5" dirty="0">
                <a:latin typeface="Century Gothic"/>
                <a:cs typeface="Century Gothic"/>
              </a:rPr>
              <a:t>προγράμματος δραστηριοτήτων, </a:t>
            </a:r>
            <a:r>
              <a:rPr sz="1900" spc="-10" dirty="0">
                <a:latin typeface="Century Gothic"/>
                <a:cs typeface="Century Gothic"/>
              </a:rPr>
              <a:t>όταν αυτό  </a:t>
            </a:r>
            <a:r>
              <a:rPr sz="1900" spc="-5" dirty="0">
                <a:latin typeface="Century Gothic"/>
                <a:cs typeface="Century Gothic"/>
              </a:rPr>
              <a:t>κρίνεται</a:t>
            </a:r>
            <a:r>
              <a:rPr sz="1900" spc="-15" dirty="0">
                <a:latin typeface="Century Gothic"/>
                <a:cs typeface="Century Gothic"/>
              </a:rPr>
              <a:t> </a:t>
            </a:r>
            <a:r>
              <a:rPr sz="1900" spc="-5" dirty="0">
                <a:latin typeface="Century Gothic"/>
                <a:cs typeface="Century Gothic"/>
              </a:rPr>
              <a:t>αναγκαίο</a:t>
            </a:r>
            <a:endParaRPr sz="1900">
              <a:latin typeface="Century Gothic"/>
              <a:cs typeface="Century Gothic"/>
            </a:endParaRPr>
          </a:p>
          <a:p>
            <a:pPr>
              <a:lnSpc>
                <a:spcPct val="100000"/>
              </a:lnSpc>
              <a:spcBef>
                <a:spcPts val="55"/>
              </a:spcBef>
            </a:pPr>
            <a:endParaRPr sz="2050">
              <a:latin typeface="Times New Roman"/>
              <a:cs typeface="Times New Roman"/>
            </a:endParaRPr>
          </a:p>
          <a:p>
            <a:pPr marL="12700">
              <a:lnSpc>
                <a:spcPts val="2395"/>
              </a:lnSpc>
            </a:pPr>
            <a:r>
              <a:rPr sz="2000" b="1" spc="-5" dirty="0">
                <a:latin typeface="Century Gothic"/>
                <a:cs typeface="Century Gothic"/>
              </a:rPr>
              <a:t>Αλλαγές </a:t>
            </a:r>
            <a:r>
              <a:rPr sz="2000" b="1" dirty="0">
                <a:latin typeface="Century Gothic"/>
                <a:cs typeface="Century Gothic"/>
              </a:rPr>
              <a:t>στο περιεχόμενο του </a:t>
            </a:r>
            <a:r>
              <a:rPr sz="2000" b="1" spc="-5" dirty="0">
                <a:latin typeface="Century Gothic"/>
                <a:cs typeface="Century Gothic"/>
              </a:rPr>
              <a:t>Learning</a:t>
            </a:r>
            <a:r>
              <a:rPr sz="2000" b="1" spc="-50" dirty="0">
                <a:latin typeface="Century Gothic"/>
                <a:cs typeface="Century Gothic"/>
              </a:rPr>
              <a:t> </a:t>
            </a:r>
            <a:r>
              <a:rPr sz="2000" b="1" spc="-5" dirty="0">
                <a:latin typeface="Century Gothic"/>
                <a:cs typeface="Century Gothic"/>
              </a:rPr>
              <a:t>Agreement</a:t>
            </a:r>
            <a:endParaRPr sz="2000">
              <a:latin typeface="Century Gothic"/>
              <a:cs typeface="Century Gothic"/>
            </a:endParaRPr>
          </a:p>
          <a:p>
            <a:pPr marL="355600" marR="373380" indent="-343535">
              <a:lnSpc>
                <a:spcPct val="80000"/>
              </a:lnSpc>
              <a:spcBef>
                <a:spcPts val="475"/>
              </a:spcBef>
              <a:buFont typeface="Arial"/>
              <a:buChar char="•"/>
              <a:tabLst>
                <a:tab pos="355600" algn="l"/>
                <a:tab pos="356235" algn="l"/>
              </a:tabLst>
            </a:pPr>
            <a:r>
              <a:rPr sz="2000" spc="-5" dirty="0">
                <a:latin typeface="Century Gothic"/>
                <a:cs typeface="Century Gothic"/>
              </a:rPr>
              <a:t>Οι </a:t>
            </a:r>
            <a:r>
              <a:rPr sz="2000" dirty="0">
                <a:latin typeface="Century Gothic"/>
                <a:cs typeface="Century Gothic"/>
              </a:rPr>
              <a:t>τροποποιήσεις της συμφωνίας </a:t>
            </a:r>
            <a:r>
              <a:rPr sz="2000" spc="-5" dirty="0">
                <a:latin typeface="Century Gothic"/>
                <a:cs typeface="Century Gothic"/>
              </a:rPr>
              <a:t>πρέπει </a:t>
            </a:r>
            <a:r>
              <a:rPr sz="2000" spc="10" dirty="0">
                <a:latin typeface="Century Gothic"/>
                <a:cs typeface="Century Gothic"/>
              </a:rPr>
              <a:t>να </a:t>
            </a:r>
            <a:r>
              <a:rPr sz="2000" dirty="0">
                <a:latin typeface="Century Gothic"/>
                <a:cs typeface="Century Gothic"/>
              </a:rPr>
              <a:t>συμφωνηθούν  μέσω επίσημης κοινοποίησης και </a:t>
            </a:r>
            <a:r>
              <a:rPr sz="2000" spc="-5" dirty="0">
                <a:latin typeface="Century Gothic"/>
                <a:cs typeface="Century Gothic"/>
              </a:rPr>
              <a:t>από </a:t>
            </a:r>
            <a:r>
              <a:rPr sz="2000" dirty="0">
                <a:latin typeface="Century Gothic"/>
                <a:cs typeface="Century Gothic"/>
              </a:rPr>
              <a:t>τα </a:t>
            </a:r>
            <a:r>
              <a:rPr sz="2000" spc="-5" dirty="0">
                <a:latin typeface="Century Gothic"/>
                <a:cs typeface="Century Gothic"/>
              </a:rPr>
              <a:t>δύο </a:t>
            </a:r>
            <a:r>
              <a:rPr sz="2000" dirty="0">
                <a:latin typeface="Century Gothic"/>
                <a:cs typeface="Century Gothic"/>
              </a:rPr>
              <a:t>μέρη, είτε με  επιστολή είτε ηλεκτρονικά </a:t>
            </a:r>
            <a:r>
              <a:rPr sz="2000" spc="-15" dirty="0">
                <a:latin typeface="Century Gothic"/>
                <a:cs typeface="Century Gothic"/>
              </a:rPr>
              <a:t>(τα </a:t>
            </a:r>
            <a:r>
              <a:rPr sz="2000" dirty="0">
                <a:latin typeface="Century Gothic"/>
                <a:cs typeface="Century Gothic"/>
              </a:rPr>
              <a:t>αντίγραφα </a:t>
            </a:r>
            <a:r>
              <a:rPr sz="2000" spc="5" dirty="0">
                <a:latin typeface="Century Gothic"/>
                <a:cs typeface="Century Gothic"/>
              </a:rPr>
              <a:t>να </a:t>
            </a:r>
            <a:r>
              <a:rPr sz="2000" spc="-5" dirty="0">
                <a:latin typeface="Century Gothic"/>
                <a:cs typeface="Century Gothic"/>
              </a:rPr>
              <a:t>διατηρούνται</a:t>
            </a:r>
            <a:r>
              <a:rPr sz="2000" spc="-145" dirty="0">
                <a:latin typeface="Century Gothic"/>
                <a:cs typeface="Century Gothic"/>
              </a:rPr>
              <a:t> </a:t>
            </a:r>
            <a:r>
              <a:rPr sz="2000" dirty="0">
                <a:latin typeface="Century Gothic"/>
                <a:cs typeface="Century Gothic"/>
              </a:rPr>
              <a:t>για  σκοπούς</a:t>
            </a:r>
            <a:r>
              <a:rPr sz="2000" spc="-15" dirty="0">
                <a:latin typeface="Century Gothic"/>
                <a:cs typeface="Century Gothic"/>
              </a:rPr>
              <a:t> </a:t>
            </a:r>
            <a:r>
              <a:rPr sz="2000" dirty="0">
                <a:latin typeface="Century Gothic"/>
                <a:cs typeface="Century Gothic"/>
              </a:rPr>
              <a:t>ελέγχου)</a:t>
            </a:r>
            <a:endParaRPr sz="2000">
              <a:latin typeface="Century Gothic"/>
              <a:cs typeface="Century Gothic"/>
            </a:endParaRPr>
          </a:p>
          <a:p>
            <a:pPr marL="355600" marR="802640" indent="-343535">
              <a:lnSpc>
                <a:spcPts val="1920"/>
              </a:lnSpc>
              <a:spcBef>
                <a:spcPts val="459"/>
              </a:spcBef>
              <a:buFont typeface="Arial"/>
              <a:buChar char="•"/>
              <a:tabLst>
                <a:tab pos="355600" algn="l"/>
                <a:tab pos="356235" algn="l"/>
              </a:tabLst>
            </a:pPr>
            <a:r>
              <a:rPr sz="2000" spc="-5" dirty="0">
                <a:latin typeface="Century Gothic"/>
                <a:cs typeface="Century Gothic"/>
              </a:rPr>
              <a:t>Εάν </a:t>
            </a:r>
            <a:r>
              <a:rPr sz="2000" dirty="0">
                <a:latin typeface="Century Gothic"/>
                <a:cs typeface="Century Gothic"/>
              </a:rPr>
              <a:t>θέλετε </a:t>
            </a:r>
            <a:r>
              <a:rPr sz="2000" spc="10" dirty="0">
                <a:latin typeface="Century Gothic"/>
                <a:cs typeface="Century Gothic"/>
              </a:rPr>
              <a:t>να </a:t>
            </a:r>
            <a:r>
              <a:rPr sz="2000" dirty="0">
                <a:latin typeface="Century Gothic"/>
                <a:cs typeface="Century Gothic"/>
              </a:rPr>
              <a:t>πραγματοποιήσετε μια τροποποίηση</a:t>
            </a:r>
            <a:r>
              <a:rPr sz="2000" spc="-165" dirty="0">
                <a:latin typeface="Century Gothic"/>
                <a:cs typeface="Century Gothic"/>
              </a:rPr>
              <a:t> </a:t>
            </a:r>
            <a:r>
              <a:rPr sz="2000" dirty="0">
                <a:latin typeface="Century Gothic"/>
                <a:cs typeface="Century Gothic"/>
              </a:rPr>
              <a:t>μέσω  email, </a:t>
            </a:r>
            <a:r>
              <a:rPr sz="2000" spc="-5" dirty="0">
                <a:latin typeface="Century Gothic"/>
                <a:cs typeface="Century Gothic"/>
              </a:rPr>
              <a:t>απαιτείται </a:t>
            </a:r>
            <a:r>
              <a:rPr sz="2000" dirty="0">
                <a:latin typeface="Century Gothic"/>
                <a:cs typeface="Century Gothic"/>
              </a:rPr>
              <a:t>απάντηση </a:t>
            </a:r>
            <a:r>
              <a:rPr sz="2000" spc="-5" dirty="0">
                <a:latin typeface="Century Gothic"/>
                <a:cs typeface="Century Gothic"/>
              </a:rPr>
              <a:t>που επιβεβαιώνει </a:t>
            </a:r>
            <a:r>
              <a:rPr sz="2000" dirty="0">
                <a:latin typeface="Century Gothic"/>
                <a:cs typeface="Century Gothic"/>
              </a:rPr>
              <a:t>την</a:t>
            </a:r>
            <a:r>
              <a:rPr sz="2000" spc="-100" dirty="0">
                <a:latin typeface="Century Gothic"/>
                <a:cs typeface="Century Gothic"/>
              </a:rPr>
              <a:t> </a:t>
            </a:r>
            <a:r>
              <a:rPr sz="2000" spc="-5" dirty="0">
                <a:latin typeface="Century Gothic"/>
                <a:cs typeface="Century Gothic"/>
              </a:rPr>
              <a:t>αλλαγή</a:t>
            </a:r>
            <a:endParaRPr sz="2000">
              <a:latin typeface="Century Gothic"/>
              <a:cs typeface="Century Gothic"/>
            </a:endParaRPr>
          </a:p>
          <a:p>
            <a:pPr marL="12700">
              <a:lnSpc>
                <a:spcPts val="2395"/>
              </a:lnSpc>
              <a:spcBef>
                <a:spcPts val="30"/>
              </a:spcBef>
            </a:pPr>
            <a:r>
              <a:rPr sz="2000" b="1" dirty="0">
                <a:latin typeface="Century Gothic"/>
                <a:cs typeface="Century Gothic"/>
              </a:rPr>
              <a:t>Αλλαγή στη </a:t>
            </a:r>
            <a:r>
              <a:rPr sz="2000" b="1" spc="-5" dirty="0">
                <a:latin typeface="Century Gothic"/>
                <a:cs typeface="Century Gothic"/>
              </a:rPr>
              <a:t>διάρκεια</a:t>
            </a:r>
            <a:r>
              <a:rPr sz="2000" b="1" spc="-25" dirty="0">
                <a:latin typeface="Century Gothic"/>
                <a:cs typeface="Century Gothic"/>
              </a:rPr>
              <a:t> </a:t>
            </a:r>
            <a:r>
              <a:rPr sz="2000" b="1" spc="-5" dirty="0">
                <a:latin typeface="Century Gothic"/>
                <a:cs typeface="Century Gothic"/>
              </a:rPr>
              <a:t>κινητικότητας</a:t>
            </a:r>
            <a:endParaRPr sz="2000">
              <a:latin typeface="Century Gothic"/>
              <a:cs typeface="Century Gothic"/>
            </a:endParaRPr>
          </a:p>
          <a:p>
            <a:pPr marL="355600" marR="215900" indent="-343535">
              <a:lnSpc>
                <a:spcPts val="1920"/>
              </a:lnSpc>
              <a:spcBef>
                <a:spcPts val="459"/>
              </a:spcBef>
              <a:buFont typeface="Arial"/>
              <a:buChar char="•"/>
              <a:tabLst>
                <a:tab pos="355600" algn="l"/>
                <a:tab pos="356235" algn="l"/>
              </a:tabLst>
            </a:pPr>
            <a:r>
              <a:rPr sz="2000" dirty="0">
                <a:latin typeface="Century Gothic"/>
                <a:cs typeface="Century Gothic"/>
              </a:rPr>
              <a:t>Θα </a:t>
            </a:r>
            <a:r>
              <a:rPr sz="2000" spc="-5" dirty="0">
                <a:latin typeface="Century Gothic"/>
                <a:cs typeface="Century Gothic"/>
              </a:rPr>
              <a:t>πρέπει </a:t>
            </a:r>
            <a:r>
              <a:rPr sz="2000" spc="5" dirty="0">
                <a:latin typeface="Century Gothic"/>
                <a:cs typeface="Century Gothic"/>
              </a:rPr>
              <a:t>να </a:t>
            </a:r>
            <a:r>
              <a:rPr sz="2000" spc="-5" dirty="0">
                <a:latin typeface="Century Gothic"/>
                <a:cs typeface="Century Gothic"/>
              </a:rPr>
              <a:t>υπάρχουν </a:t>
            </a:r>
            <a:r>
              <a:rPr sz="2000" dirty="0">
                <a:latin typeface="Century Gothic"/>
                <a:cs typeface="Century Gothic"/>
              </a:rPr>
              <a:t>αποδεικτικά στοιχεία για τη διάρκεια  της κινητικότητας είτε στο </a:t>
            </a:r>
            <a:r>
              <a:rPr sz="2000" spc="5" dirty="0">
                <a:latin typeface="Century Gothic"/>
                <a:cs typeface="Century Gothic"/>
              </a:rPr>
              <a:t>έντυπο </a:t>
            </a:r>
            <a:r>
              <a:rPr sz="2000" dirty="0">
                <a:latin typeface="Century Gothic"/>
                <a:cs typeface="Century Gothic"/>
              </a:rPr>
              <a:t>Transcript </a:t>
            </a:r>
            <a:r>
              <a:rPr sz="2000" spc="-5" dirty="0">
                <a:latin typeface="Century Gothic"/>
                <a:cs typeface="Century Gothic"/>
              </a:rPr>
              <a:t>of </a:t>
            </a:r>
            <a:r>
              <a:rPr sz="2000" dirty="0">
                <a:latin typeface="Century Gothic"/>
                <a:cs typeface="Century Gothic"/>
              </a:rPr>
              <a:t>Records , στο  πιστοποιητικό </a:t>
            </a:r>
            <a:r>
              <a:rPr sz="2000" spc="-5" dirty="0">
                <a:latin typeface="Century Gothic"/>
                <a:cs typeface="Century Gothic"/>
              </a:rPr>
              <a:t>πρακτικής </a:t>
            </a:r>
            <a:r>
              <a:rPr sz="2000" dirty="0">
                <a:latin typeface="Century Gothic"/>
                <a:cs typeface="Century Gothic"/>
              </a:rPr>
              <a:t>άσκησης ή στο </a:t>
            </a:r>
            <a:r>
              <a:rPr sz="2000" spc="5" dirty="0">
                <a:latin typeface="Century Gothic"/>
                <a:cs typeface="Century Gothic"/>
              </a:rPr>
              <a:t>έντυπο </a:t>
            </a:r>
            <a:r>
              <a:rPr sz="2000" spc="-5" dirty="0">
                <a:latin typeface="Century Gothic"/>
                <a:cs typeface="Century Gothic"/>
              </a:rPr>
              <a:t>Certificate</a:t>
            </a:r>
            <a:r>
              <a:rPr sz="2000" spc="-150" dirty="0">
                <a:latin typeface="Century Gothic"/>
                <a:cs typeface="Century Gothic"/>
              </a:rPr>
              <a:t> </a:t>
            </a:r>
            <a:r>
              <a:rPr sz="2000" dirty="0">
                <a:latin typeface="Century Gothic"/>
                <a:cs typeface="Century Gothic"/>
              </a:rPr>
              <a:t>of  Attendance</a:t>
            </a:r>
            <a:endParaRPr sz="2000">
              <a:latin typeface="Century Gothic"/>
              <a:cs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(1/2)</a:t>
            </a:r>
          </a:p>
        </p:txBody>
      </p:sp>
      <p:sp>
        <p:nvSpPr>
          <p:cNvPr id="3" name="object 3"/>
          <p:cNvSpPr txBox="1"/>
          <p:nvPr/>
        </p:nvSpPr>
        <p:spPr>
          <a:xfrm>
            <a:off x="546303" y="949322"/>
            <a:ext cx="7978775" cy="5269904"/>
          </a:xfrm>
          <a:prstGeom prst="rect">
            <a:avLst/>
          </a:prstGeom>
        </p:spPr>
        <p:txBody>
          <a:bodyPr vert="horz" wrap="square" lIns="0" tIns="73660" rIns="0" bIns="0" rtlCol="0">
            <a:spAutoFit/>
          </a:bodyPr>
          <a:lstStyle/>
          <a:p>
            <a:pPr marL="12700">
              <a:lnSpc>
                <a:spcPct val="100000"/>
              </a:lnSpc>
              <a:spcBef>
                <a:spcPts val="580"/>
              </a:spcBef>
            </a:pPr>
            <a:r>
              <a:rPr sz="2000" b="1" spc="-5" dirty="0">
                <a:solidFill>
                  <a:srgbClr val="30859C"/>
                </a:solidFill>
                <a:latin typeface="Century Gothic"/>
                <a:cs typeface="Century Gothic"/>
              </a:rPr>
              <a:t>Participant</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Report</a:t>
            </a:r>
            <a:endParaRPr sz="2000" dirty="0">
              <a:latin typeface="Century Gothic"/>
              <a:cs typeface="Century Gothic"/>
            </a:endParaRPr>
          </a:p>
          <a:p>
            <a:pPr marL="355600" marR="234315" indent="-342900">
              <a:lnSpc>
                <a:spcPct val="100000"/>
              </a:lnSpc>
              <a:spcBef>
                <a:spcPts val="335"/>
              </a:spcBef>
              <a:buFont typeface="Arial"/>
              <a:buChar char="•"/>
              <a:tabLst>
                <a:tab pos="354965" algn="l"/>
                <a:tab pos="355600" algn="l"/>
              </a:tabLst>
            </a:pPr>
            <a:r>
              <a:rPr sz="1400" spc="-5" dirty="0">
                <a:latin typeface="Century Gothic"/>
                <a:cs typeface="Century Gothic"/>
              </a:rPr>
              <a:t>30 ημέρες </a:t>
            </a:r>
            <a:r>
              <a:rPr sz="1400" dirty="0">
                <a:latin typeface="Century Gothic"/>
                <a:cs typeface="Century Gothic"/>
              </a:rPr>
              <a:t>πριν </a:t>
            </a:r>
            <a:r>
              <a:rPr sz="1400" spc="-5" dirty="0">
                <a:latin typeface="Century Gothic"/>
                <a:cs typeface="Century Gothic"/>
              </a:rPr>
              <a:t>από την ημερομηνία λήξης </a:t>
            </a:r>
            <a:r>
              <a:rPr sz="1400" dirty="0">
                <a:latin typeface="Century Gothic"/>
                <a:cs typeface="Century Gothic"/>
              </a:rPr>
              <a:t>της </a:t>
            </a:r>
            <a:r>
              <a:rPr sz="1400" spc="-5" dirty="0">
                <a:latin typeface="Century Gothic"/>
                <a:cs typeface="Century Gothic"/>
              </a:rPr>
              <a:t>κινητικότητας </a:t>
            </a:r>
            <a:r>
              <a:rPr sz="1400" dirty="0">
                <a:latin typeface="Century Gothic"/>
                <a:cs typeface="Century Gothic"/>
              </a:rPr>
              <a:t>οι σπουδαστές θα λάβουν  </a:t>
            </a:r>
            <a:r>
              <a:rPr sz="1400" spc="-5" dirty="0">
                <a:latin typeface="Century Gothic"/>
                <a:cs typeface="Century Gothic"/>
              </a:rPr>
              <a:t>πρόσκληση για </a:t>
            </a:r>
            <a:r>
              <a:rPr sz="1400" dirty="0">
                <a:latin typeface="Century Gothic"/>
                <a:cs typeface="Century Gothic"/>
              </a:rPr>
              <a:t>την υποβολή έκθεσης</a:t>
            </a:r>
            <a:r>
              <a:rPr sz="1400" spc="-120" dirty="0">
                <a:latin typeface="Century Gothic"/>
                <a:cs typeface="Century Gothic"/>
              </a:rPr>
              <a:t> </a:t>
            </a:r>
            <a:r>
              <a:rPr sz="1400" dirty="0">
                <a:latin typeface="Century Gothic"/>
                <a:cs typeface="Century Gothic"/>
              </a:rPr>
              <a:t>συμμετέχοντα</a:t>
            </a:r>
          </a:p>
          <a:p>
            <a:pPr marL="355600" indent="-342900">
              <a:lnSpc>
                <a:spcPct val="100000"/>
              </a:lnSpc>
              <a:spcBef>
                <a:spcPts val="335"/>
              </a:spcBef>
              <a:buFont typeface="Arial"/>
              <a:buChar char="•"/>
              <a:tabLst>
                <a:tab pos="354965" algn="l"/>
                <a:tab pos="355600" algn="l"/>
              </a:tabLst>
            </a:pPr>
            <a:r>
              <a:rPr sz="1400" dirty="0">
                <a:latin typeface="Century Gothic"/>
                <a:cs typeface="Century Gothic"/>
              </a:rPr>
              <a:t>Το προσωπικό θα </a:t>
            </a:r>
            <a:r>
              <a:rPr sz="1400" spc="-5" dirty="0">
                <a:latin typeface="Century Gothic"/>
                <a:cs typeface="Century Gothic"/>
              </a:rPr>
              <a:t>λάβει </a:t>
            </a:r>
            <a:r>
              <a:rPr sz="1400" dirty="0">
                <a:latin typeface="Century Gothic"/>
                <a:cs typeface="Century Gothic"/>
              </a:rPr>
              <a:t>την </a:t>
            </a:r>
            <a:r>
              <a:rPr sz="1400" spc="-5" dirty="0">
                <a:latin typeface="Century Gothic"/>
                <a:cs typeface="Century Gothic"/>
              </a:rPr>
              <a:t>πρόσκληση </a:t>
            </a:r>
            <a:r>
              <a:rPr sz="1400" dirty="0">
                <a:latin typeface="Century Gothic"/>
                <a:cs typeface="Century Gothic"/>
              </a:rPr>
              <a:t>την </a:t>
            </a:r>
            <a:r>
              <a:rPr sz="1400" spc="-5" dirty="0">
                <a:latin typeface="Century Gothic"/>
                <a:cs typeface="Century Gothic"/>
              </a:rPr>
              <a:t>ημερομηνία λήξης της</a:t>
            </a:r>
            <a:r>
              <a:rPr sz="1400" spc="-150" dirty="0">
                <a:latin typeface="Century Gothic"/>
                <a:cs typeface="Century Gothic"/>
              </a:rPr>
              <a:t> </a:t>
            </a:r>
            <a:r>
              <a:rPr sz="1400" dirty="0">
                <a:latin typeface="Century Gothic"/>
                <a:cs typeface="Century Gothic"/>
              </a:rPr>
              <a:t>κινητικότητας</a:t>
            </a:r>
          </a:p>
          <a:p>
            <a:pPr marL="355600" marR="79375" indent="-342900">
              <a:lnSpc>
                <a:spcPct val="100000"/>
              </a:lnSpc>
              <a:spcBef>
                <a:spcPts val="335"/>
              </a:spcBef>
              <a:buFont typeface="Arial"/>
              <a:buChar char="•"/>
              <a:tabLst>
                <a:tab pos="354965" algn="l"/>
                <a:tab pos="355600" algn="l"/>
              </a:tabLst>
            </a:pPr>
            <a:r>
              <a:rPr sz="1400" dirty="0">
                <a:latin typeface="Century Gothic"/>
                <a:cs typeface="Century Gothic"/>
              </a:rPr>
              <a:t>Το </a:t>
            </a:r>
            <a:r>
              <a:rPr sz="1400" spc="-5" dirty="0">
                <a:latin typeface="Century Gothic"/>
                <a:cs typeface="Century Gothic"/>
              </a:rPr>
              <a:t>ηλεκτρονικό </a:t>
            </a:r>
            <a:r>
              <a:rPr sz="1400" dirty="0">
                <a:latin typeface="Century Gothic"/>
                <a:cs typeface="Century Gothic"/>
              </a:rPr>
              <a:t>αίτημα </a:t>
            </a:r>
            <a:r>
              <a:rPr sz="1400" spc="-5" dirty="0">
                <a:latin typeface="Century Gothic"/>
                <a:cs typeface="Century Gothic"/>
              </a:rPr>
              <a:t>δημιουργείται </a:t>
            </a:r>
            <a:r>
              <a:rPr sz="1400" dirty="0">
                <a:latin typeface="Century Gothic"/>
                <a:cs typeface="Century Gothic"/>
              </a:rPr>
              <a:t>αυτόματα και η </a:t>
            </a:r>
            <a:r>
              <a:rPr sz="1400" spc="-5" dirty="0">
                <a:latin typeface="Century Gothic"/>
                <a:cs typeface="Century Gothic"/>
              </a:rPr>
              <a:t>έκθεση </a:t>
            </a:r>
            <a:r>
              <a:rPr sz="1400" dirty="0">
                <a:latin typeface="Century Gothic"/>
                <a:cs typeface="Century Gothic"/>
              </a:rPr>
              <a:t>θα </a:t>
            </a:r>
            <a:r>
              <a:rPr sz="1400" spc="-5" dirty="0">
                <a:latin typeface="Century Gothic"/>
                <a:cs typeface="Century Gothic"/>
              </a:rPr>
              <a:t>πρέπει </a:t>
            </a:r>
            <a:r>
              <a:rPr sz="1400" spc="5" dirty="0">
                <a:latin typeface="Century Gothic"/>
                <a:cs typeface="Century Gothic"/>
              </a:rPr>
              <a:t>να </a:t>
            </a:r>
            <a:r>
              <a:rPr sz="1400" spc="-5" dirty="0">
                <a:latin typeface="Century Gothic"/>
                <a:cs typeface="Century Gothic"/>
              </a:rPr>
              <a:t>ολοκληρωθεί  από </a:t>
            </a:r>
            <a:r>
              <a:rPr sz="1400" dirty="0">
                <a:latin typeface="Century Gothic"/>
                <a:cs typeface="Century Gothic"/>
              </a:rPr>
              <a:t>όλους τους </a:t>
            </a:r>
            <a:r>
              <a:rPr sz="1400" spc="-5" dirty="0">
                <a:latin typeface="Century Gothic"/>
                <a:cs typeface="Century Gothic"/>
              </a:rPr>
              <a:t>συμμετέχοντες </a:t>
            </a:r>
            <a:r>
              <a:rPr sz="1400" dirty="0">
                <a:latin typeface="Century Gothic"/>
                <a:cs typeface="Century Gothic"/>
              </a:rPr>
              <a:t>εντός </a:t>
            </a:r>
            <a:r>
              <a:rPr sz="1400" spc="-5" dirty="0">
                <a:latin typeface="Century Gothic"/>
                <a:cs typeface="Century Gothic"/>
              </a:rPr>
              <a:t>30 ημερών από </a:t>
            </a:r>
            <a:r>
              <a:rPr sz="1400" dirty="0">
                <a:latin typeface="Century Gothic"/>
                <a:cs typeface="Century Gothic"/>
              </a:rPr>
              <a:t>την </a:t>
            </a:r>
            <a:r>
              <a:rPr sz="1400" spc="-5" dirty="0">
                <a:latin typeface="Century Gothic"/>
                <a:cs typeface="Century Gothic"/>
              </a:rPr>
              <a:t>ολοκλήρωση </a:t>
            </a:r>
            <a:r>
              <a:rPr sz="1400" dirty="0">
                <a:latin typeface="Century Gothic"/>
                <a:cs typeface="Century Gothic"/>
              </a:rPr>
              <a:t>της κινητικότητάς  τους</a:t>
            </a:r>
          </a:p>
          <a:p>
            <a:pPr marL="355600" marR="231775" indent="-342900">
              <a:lnSpc>
                <a:spcPct val="100699"/>
              </a:lnSpc>
              <a:spcBef>
                <a:spcPts val="325"/>
              </a:spcBef>
              <a:buFont typeface="Arial"/>
              <a:buChar char="•"/>
              <a:tabLst>
                <a:tab pos="354965" algn="l"/>
                <a:tab pos="355600" algn="l"/>
              </a:tabLst>
            </a:pPr>
            <a:r>
              <a:rPr sz="1400" dirty="0">
                <a:latin typeface="Century Gothic"/>
                <a:cs typeface="Century Gothic"/>
              </a:rPr>
              <a:t>Τα </a:t>
            </a:r>
            <a:r>
              <a:rPr sz="1400" spc="-5" dirty="0">
                <a:latin typeface="Century Gothic"/>
                <a:cs typeface="Century Gothic"/>
              </a:rPr>
              <a:t>participant </a:t>
            </a:r>
            <a:r>
              <a:rPr sz="1400" dirty="0">
                <a:latin typeface="Century Gothic"/>
                <a:cs typeface="Century Gothic"/>
              </a:rPr>
              <a:t>reports </a:t>
            </a:r>
            <a:r>
              <a:rPr sz="1400" spc="-5" dirty="0">
                <a:latin typeface="Century Gothic"/>
                <a:cs typeface="Century Gothic"/>
              </a:rPr>
              <a:t>αποστέλλονται </a:t>
            </a:r>
            <a:r>
              <a:rPr sz="1400" dirty="0">
                <a:latin typeface="Century Gothic"/>
                <a:cs typeface="Century Gothic"/>
              </a:rPr>
              <a:t>στους </a:t>
            </a:r>
            <a:r>
              <a:rPr sz="1400" spc="-5" dirty="0">
                <a:latin typeface="Century Gothic"/>
                <a:cs typeface="Century Gothic"/>
              </a:rPr>
              <a:t>συμμετέχοντες </a:t>
            </a:r>
            <a:r>
              <a:rPr sz="1400" b="1" spc="-5" dirty="0">
                <a:latin typeface="Century Gothic"/>
                <a:cs typeface="Century Gothic"/>
              </a:rPr>
              <a:t>αφού </a:t>
            </a:r>
            <a:r>
              <a:rPr sz="1400" b="1" dirty="0">
                <a:latin typeface="Century Gothic"/>
                <a:cs typeface="Century Gothic"/>
              </a:rPr>
              <a:t>πρώτα το </a:t>
            </a:r>
            <a:r>
              <a:rPr sz="1400" b="1" spc="-5" dirty="0">
                <a:latin typeface="Century Gothic"/>
                <a:cs typeface="Century Gothic"/>
              </a:rPr>
              <a:t>ίδρυμα </a:t>
            </a:r>
            <a:r>
              <a:rPr sz="1400" b="1" dirty="0">
                <a:latin typeface="Century Gothic"/>
                <a:cs typeface="Century Gothic"/>
              </a:rPr>
              <a:t>έχει </a:t>
            </a:r>
            <a:r>
              <a:rPr lang="el-GR" sz="1400" b="1" dirty="0" smtClean="0">
                <a:latin typeface="Century Gothic"/>
                <a:cs typeface="Century Gothic"/>
              </a:rPr>
              <a:t>ολοκληρώσει την καταχώρηση της</a:t>
            </a:r>
            <a:r>
              <a:rPr sz="1400" b="1" dirty="0" smtClean="0">
                <a:latin typeface="Century Gothic"/>
                <a:cs typeface="Century Gothic"/>
              </a:rPr>
              <a:t> </a:t>
            </a:r>
            <a:r>
              <a:rPr sz="1400" b="1" spc="-5" dirty="0" err="1" smtClean="0">
                <a:latin typeface="Century Gothic"/>
                <a:cs typeface="Century Gothic"/>
              </a:rPr>
              <a:t>κινητικότητ</a:t>
            </a:r>
            <a:r>
              <a:rPr sz="1400" b="1" spc="-5" dirty="0" smtClean="0">
                <a:latin typeface="Century Gothic"/>
                <a:cs typeface="Century Gothic"/>
              </a:rPr>
              <a:t>α</a:t>
            </a:r>
            <a:r>
              <a:rPr lang="el-GR" sz="1400" b="1" spc="-5" dirty="0" smtClean="0">
                <a:latin typeface="Century Gothic"/>
                <a:cs typeface="Century Gothic"/>
              </a:rPr>
              <a:t>ς</a:t>
            </a:r>
            <a:r>
              <a:rPr sz="1400" b="1" spc="-5" dirty="0" smtClean="0">
                <a:latin typeface="Century Gothic"/>
                <a:cs typeface="Century Gothic"/>
              </a:rPr>
              <a:t> </a:t>
            </a:r>
            <a:r>
              <a:rPr sz="1400" b="1" dirty="0">
                <a:latin typeface="Century Gothic"/>
                <a:cs typeface="Century Gothic"/>
              </a:rPr>
              <a:t>στο </a:t>
            </a:r>
            <a:r>
              <a:rPr sz="1400" b="1" spc="-5" dirty="0" err="1">
                <a:latin typeface="Century Gothic"/>
                <a:cs typeface="Century Gothic"/>
              </a:rPr>
              <a:t>εργ</a:t>
            </a:r>
            <a:r>
              <a:rPr sz="1400" b="1" spc="-5" dirty="0">
                <a:latin typeface="Century Gothic"/>
                <a:cs typeface="Century Gothic"/>
              </a:rPr>
              <a:t>αλείο </a:t>
            </a:r>
            <a:r>
              <a:rPr lang="en-GB" sz="1400" b="1" dirty="0" smtClean="0">
                <a:latin typeface="Century Gothic"/>
                <a:cs typeface="Century Gothic"/>
              </a:rPr>
              <a:t>Beneficiary Module</a:t>
            </a:r>
            <a:endParaRPr sz="1400" dirty="0">
              <a:latin typeface="Century Gothic"/>
              <a:cs typeface="Century Gothic"/>
            </a:endParaRPr>
          </a:p>
          <a:p>
            <a:pPr marL="355600" indent="-342900">
              <a:lnSpc>
                <a:spcPct val="100000"/>
              </a:lnSpc>
              <a:spcBef>
                <a:spcPts val="325"/>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έκθεση </a:t>
            </a:r>
            <a:r>
              <a:rPr sz="1400" dirty="0">
                <a:latin typeface="Century Gothic"/>
                <a:cs typeface="Century Gothic"/>
              </a:rPr>
              <a:t>συμμετοχής </a:t>
            </a:r>
            <a:r>
              <a:rPr sz="1400" spc="-5" dirty="0">
                <a:latin typeface="Century Gothic"/>
                <a:cs typeface="Century Gothic"/>
              </a:rPr>
              <a:t>δεν </a:t>
            </a:r>
            <a:r>
              <a:rPr sz="1400" dirty="0">
                <a:latin typeface="Century Gothic"/>
                <a:cs typeface="Century Gothic"/>
              </a:rPr>
              <a:t>θα σταλεί </a:t>
            </a:r>
            <a:r>
              <a:rPr sz="1400" spc="-5" dirty="0">
                <a:latin typeface="Century Gothic"/>
                <a:cs typeface="Century Gothic"/>
              </a:rPr>
              <a:t>εάν </a:t>
            </a:r>
            <a:r>
              <a:rPr sz="1400" dirty="0">
                <a:latin typeface="Century Gothic"/>
                <a:cs typeface="Century Gothic"/>
              </a:rPr>
              <a:t>η </a:t>
            </a:r>
            <a:r>
              <a:rPr sz="1400" spc="-5" dirty="0">
                <a:latin typeface="Century Gothic"/>
                <a:cs typeface="Century Gothic"/>
              </a:rPr>
              <a:t>κινητικότητα βρίσκεται </a:t>
            </a:r>
            <a:r>
              <a:rPr sz="1400" dirty="0">
                <a:latin typeface="Century Gothic"/>
                <a:cs typeface="Century Gothic"/>
              </a:rPr>
              <a:t>σε</a:t>
            </a:r>
            <a:r>
              <a:rPr sz="1400" spc="-110" dirty="0">
                <a:latin typeface="Century Gothic"/>
                <a:cs typeface="Century Gothic"/>
              </a:rPr>
              <a:t> </a:t>
            </a:r>
            <a:r>
              <a:rPr sz="1400" spc="-5" dirty="0" smtClean="0">
                <a:latin typeface="Century Gothic"/>
                <a:cs typeface="Century Gothic"/>
              </a:rPr>
              <a:t>προσχέδιο</a:t>
            </a:r>
            <a:r>
              <a:rPr lang="el-GR" sz="1400" spc="-5" dirty="0" smtClean="0">
                <a:latin typeface="Century Gothic"/>
                <a:cs typeface="Century Gothic"/>
              </a:rPr>
              <a:t>(</a:t>
            </a:r>
            <a:r>
              <a:rPr sz="1400" spc="-5" dirty="0" smtClean="0">
                <a:latin typeface="Century Gothic"/>
                <a:cs typeface="Century Gothic"/>
              </a:rPr>
              <a:t>draft</a:t>
            </a:r>
            <a:r>
              <a:rPr lang="el-GR" sz="1400" spc="-5" dirty="0" smtClean="0">
                <a:latin typeface="Century Gothic"/>
                <a:cs typeface="Century Gothic"/>
              </a:rPr>
              <a:t>)</a:t>
            </a:r>
            <a:endParaRPr sz="1400" dirty="0">
              <a:latin typeface="Century Gothic"/>
              <a:cs typeface="Century Gothic"/>
            </a:endParaRPr>
          </a:p>
          <a:p>
            <a:pPr marL="355600" indent="-342900">
              <a:lnSpc>
                <a:spcPct val="100000"/>
              </a:lnSpc>
              <a:spcBef>
                <a:spcPts val="340"/>
              </a:spcBef>
              <a:buFont typeface="Arial"/>
              <a:buChar char="•"/>
              <a:tabLst>
                <a:tab pos="354965" algn="l"/>
                <a:tab pos="355600" algn="l"/>
              </a:tabLst>
            </a:pPr>
            <a:r>
              <a:rPr sz="1400" dirty="0">
                <a:latin typeface="Century Gothic"/>
                <a:cs typeface="Century Gothic"/>
              </a:rPr>
              <a:t>Η </a:t>
            </a:r>
            <a:r>
              <a:rPr sz="1400" spc="-5" dirty="0">
                <a:latin typeface="Century Gothic"/>
                <a:cs typeface="Century Gothic"/>
              </a:rPr>
              <a:t>ολοκλήρωση </a:t>
            </a:r>
            <a:r>
              <a:rPr sz="1400" dirty="0">
                <a:latin typeface="Century Gothic"/>
                <a:cs typeface="Century Gothic"/>
              </a:rPr>
              <a:t>της </a:t>
            </a:r>
            <a:r>
              <a:rPr sz="1400" spc="-5" dirty="0">
                <a:latin typeface="Century Gothic"/>
                <a:cs typeface="Century Gothic"/>
              </a:rPr>
              <a:t>τελικής έκθεσης αποτελεί μέρος </a:t>
            </a:r>
            <a:r>
              <a:rPr sz="1400" dirty="0">
                <a:latin typeface="Century Gothic"/>
                <a:cs typeface="Century Gothic"/>
              </a:rPr>
              <a:t>της συμφωνίας </a:t>
            </a:r>
            <a:r>
              <a:rPr sz="1400" spc="-5" dirty="0">
                <a:latin typeface="Century Gothic"/>
                <a:cs typeface="Century Gothic"/>
              </a:rPr>
              <a:t>επιχορήγησης. </a:t>
            </a:r>
            <a:r>
              <a:rPr sz="1400" b="1" dirty="0">
                <a:latin typeface="Century Gothic"/>
                <a:cs typeface="Century Gothic"/>
              </a:rPr>
              <a:t>H</a:t>
            </a:r>
            <a:r>
              <a:rPr sz="1400" b="1" spc="-130" dirty="0">
                <a:latin typeface="Century Gothic"/>
                <a:cs typeface="Century Gothic"/>
              </a:rPr>
              <a:t> </a:t>
            </a:r>
            <a:r>
              <a:rPr sz="1400" b="1" spc="-5" dirty="0">
                <a:latin typeface="Century Gothic"/>
                <a:cs typeface="Century Gothic"/>
              </a:rPr>
              <a:t>μη</a:t>
            </a:r>
            <a:endParaRPr sz="1400" dirty="0">
              <a:latin typeface="Century Gothic"/>
              <a:cs typeface="Century Gothic"/>
            </a:endParaRPr>
          </a:p>
          <a:p>
            <a:pPr marL="355600" marR="443230">
              <a:lnSpc>
                <a:spcPct val="100000"/>
              </a:lnSpc>
              <a:spcBef>
                <a:spcPts val="10"/>
              </a:spcBef>
            </a:pPr>
            <a:r>
              <a:rPr sz="1400" b="1" spc="-5" dirty="0">
                <a:latin typeface="Century Gothic"/>
                <a:cs typeface="Century Gothic"/>
              </a:rPr>
              <a:t>υποβολή </a:t>
            </a:r>
            <a:r>
              <a:rPr sz="1400" b="1" dirty="0">
                <a:latin typeface="Century Gothic"/>
                <a:cs typeface="Century Gothic"/>
              </a:rPr>
              <a:t>της έκθεσης </a:t>
            </a:r>
            <a:r>
              <a:rPr sz="1400" b="1" dirty="0" err="1">
                <a:latin typeface="Century Gothic"/>
                <a:cs typeface="Century Gothic"/>
              </a:rPr>
              <a:t>συμμετέχοντ</a:t>
            </a:r>
            <a:r>
              <a:rPr sz="1400" b="1" dirty="0">
                <a:latin typeface="Century Gothic"/>
                <a:cs typeface="Century Gothic"/>
              </a:rPr>
              <a:t>α </a:t>
            </a:r>
            <a:r>
              <a:rPr lang="el-GR" sz="1400" b="1" dirty="0" smtClean="0">
                <a:latin typeface="Century Gothic"/>
                <a:cs typeface="Century Gothic"/>
              </a:rPr>
              <a:t>ενδέχεται να έχει ως αποτέλεσμα την </a:t>
            </a:r>
            <a:r>
              <a:rPr sz="1400" b="1" dirty="0" smtClean="0">
                <a:latin typeface="Century Gothic"/>
                <a:cs typeface="Century Gothic"/>
              </a:rPr>
              <a:t>επ</a:t>
            </a:r>
            <a:r>
              <a:rPr sz="1400" b="1" dirty="0" err="1" smtClean="0">
                <a:latin typeface="Century Gothic"/>
                <a:cs typeface="Century Gothic"/>
              </a:rPr>
              <a:t>ιστροφή</a:t>
            </a:r>
            <a:r>
              <a:rPr sz="1400" b="1" spc="-140" dirty="0" smtClean="0">
                <a:latin typeface="Century Gothic"/>
                <a:cs typeface="Century Gothic"/>
              </a:rPr>
              <a:t> </a:t>
            </a:r>
            <a:r>
              <a:rPr sz="1400" b="1" dirty="0">
                <a:latin typeface="Century Gothic"/>
                <a:cs typeface="Century Gothic"/>
              </a:rPr>
              <a:t>της  επ</a:t>
            </a:r>
            <a:r>
              <a:rPr sz="1400" b="1" dirty="0" err="1">
                <a:latin typeface="Century Gothic"/>
                <a:cs typeface="Century Gothic"/>
              </a:rPr>
              <a:t>ιχορήγησης</a:t>
            </a:r>
            <a:r>
              <a:rPr sz="1400" b="1" dirty="0">
                <a:latin typeface="Century Gothic"/>
                <a:cs typeface="Century Gothic"/>
              </a:rPr>
              <a:t> </a:t>
            </a:r>
            <a:r>
              <a:rPr lang="el-GR" sz="1400" b="1" dirty="0" smtClean="0">
                <a:latin typeface="Century Gothic"/>
                <a:cs typeface="Century Gothic"/>
              </a:rPr>
              <a:t>από το</a:t>
            </a:r>
            <a:r>
              <a:rPr sz="1400" b="1" dirty="0" smtClean="0">
                <a:latin typeface="Century Gothic"/>
                <a:cs typeface="Century Gothic"/>
              </a:rPr>
              <a:t> </a:t>
            </a:r>
            <a:r>
              <a:rPr sz="1400" b="1" dirty="0">
                <a:latin typeface="Century Gothic"/>
                <a:cs typeface="Century Gothic"/>
              </a:rPr>
              <a:t>εν </a:t>
            </a:r>
            <a:r>
              <a:rPr sz="1400" b="1" dirty="0" err="1">
                <a:latin typeface="Century Gothic"/>
                <a:cs typeface="Century Gothic"/>
              </a:rPr>
              <a:t>λόγω</a:t>
            </a:r>
            <a:r>
              <a:rPr sz="1400" b="1" dirty="0">
                <a:latin typeface="Century Gothic"/>
                <a:cs typeface="Century Gothic"/>
              </a:rPr>
              <a:t> </a:t>
            </a:r>
            <a:r>
              <a:rPr lang="el-GR" sz="1400" b="1" spc="-5" dirty="0" smtClean="0">
                <a:latin typeface="Century Gothic"/>
                <a:cs typeface="Century Gothic"/>
              </a:rPr>
              <a:t>άτομο </a:t>
            </a:r>
            <a:r>
              <a:rPr sz="1400" b="1" spc="-5" dirty="0" smtClean="0">
                <a:latin typeface="Century Gothic"/>
                <a:cs typeface="Century Gothic"/>
              </a:rPr>
              <a:t>(</a:t>
            </a:r>
            <a:r>
              <a:rPr sz="1400" b="1" spc="-5" dirty="0">
                <a:latin typeface="Century Gothic"/>
                <a:cs typeface="Century Gothic"/>
              </a:rPr>
              <a:t>συγκεκριμένο Άρθρο </a:t>
            </a:r>
            <a:r>
              <a:rPr sz="1400" b="1" dirty="0">
                <a:latin typeface="Century Gothic"/>
                <a:cs typeface="Century Gothic"/>
              </a:rPr>
              <a:t>στο </a:t>
            </a:r>
            <a:r>
              <a:rPr sz="1400" b="1" spc="-5" dirty="0">
                <a:latin typeface="Century Gothic"/>
                <a:cs typeface="Century Gothic"/>
              </a:rPr>
              <a:t>Grant</a:t>
            </a:r>
            <a:r>
              <a:rPr sz="1400" b="1" spc="-30" dirty="0">
                <a:latin typeface="Century Gothic"/>
                <a:cs typeface="Century Gothic"/>
              </a:rPr>
              <a:t> </a:t>
            </a:r>
            <a:r>
              <a:rPr sz="1400" b="1" spc="-5" dirty="0">
                <a:latin typeface="Century Gothic"/>
                <a:cs typeface="Century Gothic"/>
              </a:rPr>
              <a:t>Agreement</a:t>
            </a:r>
            <a:r>
              <a:rPr sz="1400" b="1" spc="-5" dirty="0" smtClean="0">
                <a:latin typeface="Century Gothic"/>
                <a:cs typeface="Century Gothic"/>
              </a:rPr>
              <a:t>)</a:t>
            </a:r>
            <a:r>
              <a:rPr lang="el-GR" sz="1400" b="1" spc="-5" dirty="0" smtClean="0">
                <a:latin typeface="Century Gothic"/>
                <a:cs typeface="Century Gothic"/>
              </a:rPr>
              <a:t> και άρα και της μη χρηματοδότησης της κινητικότητας από την ΕΥ</a:t>
            </a:r>
            <a:endParaRPr sz="1400" dirty="0">
              <a:latin typeface="Century Gothic"/>
              <a:cs typeface="Century Gothic"/>
            </a:endParaRPr>
          </a:p>
          <a:p>
            <a:pPr marL="355600" marR="170815" indent="-342900">
              <a:lnSpc>
                <a:spcPct val="100000"/>
              </a:lnSpc>
              <a:spcBef>
                <a:spcPts val="325"/>
              </a:spcBef>
              <a:buFont typeface="Arial"/>
              <a:buChar char="•"/>
              <a:tabLst>
                <a:tab pos="354965" algn="l"/>
                <a:tab pos="355600" algn="l"/>
              </a:tabLst>
            </a:pPr>
            <a:r>
              <a:rPr sz="1400" dirty="0">
                <a:latin typeface="Century Gothic"/>
                <a:cs typeface="Century Gothic"/>
              </a:rPr>
              <a:t>Επίσης, η </a:t>
            </a:r>
            <a:r>
              <a:rPr sz="1400" spc="-5" dirty="0">
                <a:latin typeface="Century Gothic"/>
                <a:cs typeface="Century Gothic"/>
              </a:rPr>
              <a:t>μη </a:t>
            </a:r>
            <a:r>
              <a:rPr sz="1400" dirty="0">
                <a:latin typeface="Century Gothic"/>
                <a:cs typeface="Century Gothic"/>
              </a:rPr>
              <a:t>υποβολή </a:t>
            </a:r>
            <a:r>
              <a:rPr sz="1400" spc="-5" dirty="0">
                <a:latin typeface="Century Gothic"/>
                <a:cs typeface="Century Gothic"/>
              </a:rPr>
              <a:t>έχει </a:t>
            </a:r>
            <a:r>
              <a:rPr sz="1400" dirty="0">
                <a:latin typeface="Century Gothic"/>
                <a:cs typeface="Century Gothic"/>
              </a:rPr>
              <a:t>ως </a:t>
            </a:r>
            <a:r>
              <a:rPr sz="1400" spc="-5" dirty="0">
                <a:latin typeface="Century Gothic"/>
                <a:cs typeface="Century Gothic"/>
              </a:rPr>
              <a:t>αποτέλεσμα </a:t>
            </a:r>
            <a:r>
              <a:rPr sz="1400" dirty="0">
                <a:latin typeface="Century Gothic"/>
                <a:cs typeface="Century Gothic"/>
              </a:rPr>
              <a:t>τον </a:t>
            </a:r>
            <a:r>
              <a:rPr sz="1400" spc="-5" dirty="0">
                <a:latin typeface="Century Gothic"/>
                <a:cs typeface="Century Gothic"/>
              </a:rPr>
              <a:t>λανθασμένο σχολιασμό </a:t>
            </a:r>
            <a:r>
              <a:rPr sz="1400" dirty="0">
                <a:latin typeface="Century Gothic"/>
                <a:cs typeface="Century Gothic"/>
              </a:rPr>
              <a:t>των στατιστικών  στην Τελική </a:t>
            </a:r>
            <a:r>
              <a:rPr sz="1400" spc="-5" dirty="0">
                <a:latin typeface="Century Gothic"/>
                <a:cs typeface="Century Gothic"/>
              </a:rPr>
              <a:t>Έκθεση </a:t>
            </a:r>
            <a:r>
              <a:rPr sz="1400" dirty="0">
                <a:latin typeface="Century Gothic"/>
                <a:cs typeface="Century Gothic"/>
              </a:rPr>
              <a:t>του δικαιούχου </a:t>
            </a:r>
            <a:r>
              <a:rPr sz="1400" spc="-5" dirty="0">
                <a:latin typeface="Century Gothic"/>
                <a:cs typeface="Century Gothic"/>
              </a:rPr>
              <a:t>αλλά </a:t>
            </a:r>
            <a:r>
              <a:rPr sz="1400" dirty="0">
                <a:latin typeface="Century Gothic"/>
                <a:cs typeface="Century Gothic"/>
              </a:rPr>
              <a:t>και </a:t>
            </a:r>
            <a:r>
              <a:rPr sz="1400" spc="5" dirty="0">
                <a:latin typeface="Century Gothic"/>
                <a:cs typeface="Century Gothic"/>
              </a:rPr>
              <a:t>στις </a:t>
            </a:r>
            <a:r>
              <a:rPr sz="1400" dirty="0">
                <a:latin typeface="Century Gothic"/>
                <a:cs typeface="Century Gothic"/>
              </a:rPr>
              <a:t>ετήσιες </a:t>
            </a:r>
            <a:r>
              <a:rPr sz="1400" spc="-5" dirty="0">
                <a:latin typeface="Century Gothic"/>
                <a:cs typeface="Century Gothic"/>
              </a:rPr>
              <a:t>εκθέσεις </a:t>
            </a:r>
            <a:r>
              <a:rPr sz="1400" dirty="0">
                <a:latin typeface="Century Gothic"/>
                <a:cs typeface="Century Gothic"/>
              </a:rPr>
              <a:t>του</a:t>
            </a:r>
            <a:r>
              <a:rPr sz="1400" spc="-270" dirty="0">
                <a:latin typeface="Century Gothic"/>
                <a:cs typeface="Century Gothic"/>
              </a:rPr>
              <a:t> </a:t>
            </a:r>
            <a:r>
              <a:rPr sz="1400" dirty="0">
                <a:latin typeface="Century Gothic"/>
                <a:cs typeface="Century Gothic"/>
              </a:rPr>
              <a:t>ΙΔΕΠ</a:t>
            </a:r>
          </a:p>
          <a:p>
            <a:pPr marL="355600" marR="183515" indent="-342900">
              <a:lnSpc>
                <a:spcPct val="100000"/>
              </a:lnSpc>
              <a:spcBef>
                <a:spcPts val="350"/>
              </a:spcBef>
              <a:buFont typeface="Arial"/>
              <a:buChar char="•"/>
              <a:tabLst>
                <a:tab pos="354965" algn="l"/>
                <a:tab pos="355600" algn="l"/>
              </a:tabLst>
            </a:pPr>
            <a:r>
              <a:rPr sz="1400" b="1" spc="-5" dirty="0">
                <a:solidFill>
                  <a:srgbClr val="30859C"/>
                </a:solidFill>
                <a:latin typeface="Century Gothic"/>
                <a:cs typeface="Century Gothic"/>
              </a:rPr>
              <a:t>Tα </a:t>
            </a:r>
            <a:r>
              <a:rPr sz="1400" b="1" dirty="0">
                <a:solidFill>
                  <a:srgbClr val="30859C"/>
                </a:solidFill>
                <a:latin typeface="Century Gothic"/>
                <a:cs typeface="Century Gothic"/>
              </a:rPr>
              <a:t>ITE είναι </a:t>
            </a:r>
            <a:r>
              <a:rPr sz="1400" b="1" spc="-5" dirty="0">
                <a:solidFill>
                  <a:srgbClr val="30859C"/>
                </a:solidFill>
                <a:latin typeface="Century Gothic"/>
                <a:cs typeface="Century Gothic"/>
              </a:rPr>
              <a:t>υπεύθυνα </a:t>
            </a:r>
            <a:r>
              <a:rPr sz="1400" b="1" dirty="0">
                <a:solidFill>
                  <a:srgbClr val="30859C"/>
                </a:solidFill>
                <a:latin typeface="Century Gothic"/>
                <a:cs typeface="Century Gothic"/>
              </a:rPr>
              <a:t>για τη </a:t>
            </a:r>
            <a:r>
              <a:rPr sz="1400" b="1" spc="-5" dirty="0">
                <a:solidFill>
                  <a:srgbClr val="30859C"/>
                </a:solidFill>
                <a:latin typeface="Century Gothic"/>
                <a:cs typeface="Century Gothic"/>
              </a:rPr>
              <a:t>διασφάλιση </a:t>
            </a:r>
            <a:r>
              <a:rPr sz="1400" b="1" dirty="0">
                <a:solidFill>
                  <a:srgbClr val="30859C"/>
                </a:solidFill>
                <a:latin typeface="Century Gothic"/>
                <a:cs typeface="Century Gothic"/>
              </a:rPr>
              <a:t>της συμπλήρωσης των τελικών εκθέσεων </a:t>
            </a:r>
            <a:r>
              <a:rPr sz="1400" b="1" spc="-5" dirty="0">
                <a:solidFill>
                  <a:srgbClr val="30859C"/>
                </a:solidFill>
                <a:latin typeface="Century Gothic"/>
                <a:cs typeface="Century Gothic"/>
              </a:rPr>
              <a:t>από  </a:t>
            </a:r>
            <a:r>
              <a:rPr sz="1400" b="1" dirty="0">
                <a:solidFill>
                  <a:srgbClr val="30859C"/>
                </a:solidFill>
                <a:latin typeface="Century Gothic"/>
                <a:cs typeface="Century Gothic"/>
              </a:rPr>
              <a:t>τους</a:t>
            </a:r>
            <a:r>
              <a:rPr sz="1400" b="1" spc="-10" dirty="0">
                <a:solidFill>
                  <a:srgbClr val="30859C"/>
                </a:solidFill>
                <a:latin typeface="Century Gothic"/>
                <a:cs typeface="Century Gothic"/>
              </a:rPr>
              <a:t> </a:t>
            </a:r>
            <a:r>
              <a:rPr sz="1400" b="1" dirty="0">
                <a:solidFill>
                  <a:srgbClr val="30859C"/>
                </a:solidFill>
                <a:latin typeface="Century Gothic"/>
                <a:cs typeface="Century Gothic"/>
              </a:rPr>
              <a:t>συμμετέχοντες</a:t>
            </a:r>
            <a:endParaRPr sz="1400" dirty="0">
              <a:latin typeface="Century Gothic"/>
              <a:cs typeface="Century Gothic"/>
            </a:endParaRPr>
          </a:p>
          <a:p>
            <a:pPr marL="355600" marR="5080" indent="-342900">
              <a:lnSpc>
                <a:spcPct val="100000"/>
              </a:lnSpc>
              <a:spcBef>
                <a:spcPts val="325"/>
              </a:spcBef>
              <a:buFont typeface="Arial"/>
              <a:buChar char="•"/>
              <a:tabLst>
                <a:tab pos="354965" algn="l"/>
                <a:tab pos="355600" algn="l"/>
              </a:tabLst>
            </a:pPr>
            <a:r>
              <a:rPr sz="1400" dirty="0" err="1">
                <a:latin typeface="Century Gothic"/>
                <a:cs typeface="Century Gothic"/>
              </a:rPr>
              <a:t>Σε</a:t>
            </a:r>
            <a:r>
              <a:rPr sz="1400" dirty="0">
                <a:latin typeface="Century Gothic"/>
                <a:cs typeface="Century Gothic"/>
              </a:rPr>
              <a:t> </a:t>
            </a:r>
            <a:r>
              <a:rPr sz="1400" dirty="0" smtClean="0">
                <a:latin typeface="Century Gothic"/>
                <a:cs typeface="Century Gothic"/>
              </a:rPr>
              <a:t>ό</a:t>
            </a:r>
            <a:r>
              <a:rPr lang="el-GR" sz="1400" dirty="0" smtClean="0">
                <a:latin typeface="Century Gothic"/>
                <a:cs typeface="Century Gothic"/>
              </a:rPr>
              <a:t>,</a:t>
            </a:r>
            <a:r>
              <a:rPr sz="1400" dirty="0" err="1" smtClean="0">
                <a:latin typeface="Century Gothic"/>
                <a:cs typeface="Century Gothic"/>
              </a:rPr>
              <a:t>τι</a:t>
            </a:r>
            <a:r>
              <a:rPr sz="1400" dirty="0" smtClean="0">
                <a:latin typeface="Century Gothic"/>
                <a:cs typeface="Century Gothic"/>
              </a:rPr>
              <a:t> </a:t>
            </a:r>
            <a:r>
              <a:rPr sz="1400" dirty="0">
                <a:latin typeface="Century Gothic"/>
                <a:cs typeface="Century Gothic"/>
              </a:rPr>
              <a:t>α</a:t>
            </a:r>
            <a:r>
              <a:rPr sz="1400" dirty="0" err="1">
                <a:latin typeface="Century Gothic"/>
                <a:cs typeface="Century Gothic"/>
              </a:rPr>
              <a:t>φορά</a:t>
            </a:r>
            <a:r>
              <a:rPr sz="1400" dirty="0">
                <a:latin typeface="Century Gothic"/>
                <a:cs typeface="Century Gothic"/>
              </a:rPr>
              <a:t> </a:t>
            </a:r>
            <a:r>
              <a:rPr lang="el-GR" sz="1400" dirty="0" smtClean="0">
                <a:latin typeface="Century Gothic"/>
                <a:cs typeface="Century Gothic"/>
              </a:rPr>
              <a:t>το ερώτημα για την </a:t>
            </a:r>
            <a:r>
              <a:rPr sz="1400" spc="-5" dirty="0" smtClean="0">
                <a:latin typeface="Century Gothic"/>
                <a:cs typeface="Century Gothic"/>
              </a:rPr>
              <a:t>ανα</a:t>
            </a:r>
            <a:r>
              <a:rPr sz="1400" spc="-5" dirty="0" err="1" smtClean="0">
                <a:latin typeface="Century Gothic"/>
                <a:cs typeface="Century Gothic"/>
              </a:rPr>
              <a:t>γνώριση</a:t>
            </a:r>
            <a:r>
              <a:rPr sz="1400" spc="-5" dirty="0" smtClean="0">
                <a:latin typeface="Century Gothic"/>
                <a:cs typeface="Century Gothic"/>
              </a:rPr>
              <a:t> </a:t>
            </a:r>
            <a:r>
              <a:rPr sz="1400" dirty="0">
                <a:latin typeface="Century Gothic"/>
                <a:cs typeface="Century Gothic"/>
              </a:rPr>
              <a:t>(σπ</a:t>
            </a:r>
            <a:r>
              <a:rPr sz="1400" dirty="0" err="1">
                <a:latin typeface="Century Gothic"/>
                <a:cs typeface="Century Gothic"/>
              </a:rPr>
              <a:t>ουδ</a:t>
            </a:r>
            <a:r>
              <a:rPr sz="1400" dirty="0">
                <a:latin typeface="Century Gothic"/>
                <a:cs typeface="Century Gothic"/>
              </a:rPr>
              <a:t>αστές</a:t>
            </a:r>
            <a:r>
              <a:rPr sz="1400" dirty="0" smtClean="0">
                <a:latin typeface="Century Gothic"/>
                <a:cs typeface="Century Gothic"/>
              </a:rPr>
              <a:t>)</a:t>
            </a:r>
            <a:r>
              <a:rPr lang="el-GR" sz="1400" dirty="0" smtClean="0">
                <a:latin typeface="Century Gothic"/>
                <a:cs typeface="Century Gothic"/>
              </a:rPr>
              <a:t>,</a:t>
            </a:r>
            <a:r>
              <a:rPr sz="1400" dirty="0" smtClean="0">
                <a:latin typeface="Century Gothic"/>
                <a:cs typeface="Century Gothic"/>
              </a:rPr>
              <a:t> </a:t>
            </a:r>
            <a:r>
              <a:rPr sz="1400" spc="-5" dirty="0">
                <a:latin typeface="Century Gothic"/>
                <a:cs typeface="Century Gothic"/>
              </a:rPr>
              <a:t>εάν </a:t>
            </a:r>
            <a:r>
              <a:rPr sz="1400" dirty="0">
                <a:latin typeface="Century Gothic"/>
                <a:cs typeface="Century Gothic"/>
              </a:rPr>
              <a:t>η διαδικασία </a:t>
            </a:r>
            <a:r>
              <a:rPr sz="1400" spc="-5" dirty="0">
                <a:latin typeface="Century Gothic"/>
                <a:cs typeface="Century Gothic"/>
              </a:rPr>
              <a:t>δεν έχει ολοκληρωθεί, δεν  </a:t>
            </a:r>
            <a:r>
              <a:rPr sz="1400" dirty="0">
                <a:latin typeface="Century Gothic"/>
                <a:cs typeface="Century Gothic"/>
              </a:rPr>
              <a:t>θα </a:t>
            </a:r>
            <a:r>
              <a:rPr sz="1400" spc="-5" dirty="0">
                <a:latin typeface="Century Gothic"/>
                <a:cs typeface="Century Gothic"/>
              </a:rPr>
              <a:t>ζητηθεί από </a:t>
            </a:r>
            <a:r>
              <a:rPr sz="1400" dirty="0">
                <a:latin typeface="Century Gothic"/>
                <a:cs typeface="Century Gothic"/>
              </a:rPr>
              <a:t>τον/την δικαιούχο να </a:t>
            </a:r>
            <a:r>
              <a:rPr sz="1400" spc="-5" dirty="0">
                <a:latin typeface="Century Gothic"/>
                <a:cs typeface="Century Gothic"/>
              </a:rPr>
              <a:t>ολοκληρώσει </a:t>
            </a:r>
            <a:r>
              <a:rPr sz="1400" dirty="0">
                <a:latin typeface="Century Gothic"/>
                <a:cs typeface="Century Gothic"/>
              </a:rPr>
              <a:t>την </a:t>
            </a:r>
            <a:r>
              <a:rPr sz="1400" spc="-5" dirty="0">
                <a:latin typeface="Century Gothic"/>
                <a:cs typeface="Century Gothic"/>
              </a:rPr>
              <a:t>εν </a:t>
            </a:r>
            <a:r>
              <a:rPr sz="1400" dirty="0">
                <a:latin typeface="Century Gothic"/>
                <a:cs typeface="Century Gothic"/>
              </a:rPr>
              <a:t>λόγω ενότητα </a:t>
            </a:r>
            <a:r>
              <a:rPr sz="1400" spc="-5" dirty="0">
                <a:latin typeface="Century Gothic"/>
                <a:cs typeface="Century Gothic"/>
              </a:rPr>
              <a:t>αλλά </a:t>
            </a:r>
            <a:r>
              <a:rPr sz="1400" dirty="0">
                <a:latin typeface="Century Gothic"/>
                <a:cs typeface="Century Gothic"/>
              </a:rPr>
              <a:t>θα σταλεί</a:t>
            </a:r>
            <a:r>
              <a:rPr sz="1400" spc="-204" dirty="0">
                <a:latin typeface="Century Gothic"/>
                <a:cs typeface="Century Gothic"/>
              </a:rPr>
              <a:t> </a:t>
            </a:r>
            <a:r>
              <a:rPr sz="1400" spc="-5" dirty="0">
                <a:latin typeface="Century Gothic"/>
                <a:cs typeface="Century Gothic"/>
              </a:rPr>
              <a:t>εκ  </a:t>
            </a:r>
            <a:r>
              <a:rPr sz="1400" dirty="0">
                <a:latin typeface="Century Gothic"/>
                <a:cs typeface="Century Gothic"/>
              </a:rPr>
              <a:t>νέου </a:t>
            </a:r>
            <a:r>
              <a:rPr sz="1400" spc="-5" dirty="0">
                <a:latin typeface="Century Gothic"/>
                <a:cs typeface="Century Gothic"/>
              </a:rPr>
              <a:t>πρόσκληση </a:t>
            </a:r>
            <a:r>
              <a:rPr sz="1400" dirty="0">
                <a:latin typeface="Century Gothic"/>
                <a:cs typeface="Century Gothic"/>
              </a:rPr>
              <a:t>ένα μήνα </a:t>
            </a:r>
            <a:r>
              <a:rPr sz="1400" spc="-5" dirty="0">
                <a:latin typeface="Century Gothic"/>
                <a:cs typeface="Century Gothic"/>
              </a:rPr>
              <a:t>μετά </a:t>
            </a:r>
            <a:r>
              <a:rPr sz="1400" dirty="0">
                <a:latin typeface="Century Gothic"/>
                <a:cs typeface="Century Gothic"/>
              </a:rPr>
              <a:t>τη </a:t>
            </a:r>
            <a:r>
              <a:rPr sz="1400" spc="-5" dirty="0">
                <a:latin typeface="Century Gothic"/>
                <a:cs typeface="Century Gothic"/>
              </a:rPr>
              <a:t>λήξη </a:t>
            </a:r>
            <a:r>
              <a:rPr sz="1400" dirty="0">
                <a:latin typeface="Century Gothic"/>
                <a:cs typeface="Century Gothic"/>
              </a:rPr>
              <a:t>της</a:t>
            </a:r>
            <a:r>
              <a:rPr sz="1400" spc="-114" dirty="0">
                <a:latin typeface="Century Gothic"/>
                <a:cs typeface="Century Gothic"/>
              </a:rPr>
              <a:t> </a:t>
            </a:r>
            <a:r>
              <a:rPr sz="1400" spc="-5" dirty="0">
                <a:latin typeface="Century Gothic"/>
                <a:cs typeface="Century Gothic"/>
              </a:rPr>
              <a:t>κινητικότητας</a:t>
            </a:r>
            <a:endParaRPr sz="1400" dirty="0">
              <a:latin typeface="Century Gothic"/>
              <a:cs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48" y="388747"/>
            <a:ext cx="4701540" cy="45212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accent5">
                    <a:lumMod val="75000"/>
                  </a:schemeClr>
                </a:solidFill>
              </a:rPr>
              <a:t>Μετά </a:t>
            </a:r>
            <a:r>
              <a:rPr spc="-10" dirty="0">
                <a:solidFill>
                  <a:schemeClr val="accent5">
                    <a:lumMod val="75000"/>
                  </a:schemeClr>
                </a:solidFill>
              </a:rPr>
              <a:t>την </a:t>
            </a:r>
            <a:r>
              <a:rPr spc="-5" dirty="0">
                <a:solidFill>
                  <a:schemeClr val="accent5">
                    <a:lumMod val="75000"/>
                  </a:schemeClr>
                </a:solidFill>
              </a:rPr>
              <a:t>Κινητικότητα</a:t>
            </a:r>
            <a:r>
              <a:rPr dirty="0">
                <a:solidFill>
                  <a:schemeClr val="accent5">
                    <a:lumMod val="75000"/>
                  </a:schemeClr>
                </a:solidFill>
              </a:rPr>
              <a:t> </a:t>
            </a:r>
            <a:r>
              <a:rPr spc="-10" dirty="0">
                <a:solidFill>
                  <a:schemeClr val="accent5">
                    <a:lumMod val="75000"/>
                  </a:schemeClr>
                </a:solidFill>
              </a:rPr>
              <a:t>(2/2)</a:t>
            </a:r>
          </a:p>
        </p:txBody>
      </p:sp>
      <p:sp>
        <p:nvSpPr>
          <p:cNvPr id="3" name="object 3"/>
          <p:cNvSpPr txBox="1"/>
          <p:nvPr/>
        </p:nvSpPr>
        <p:spPr>
          <a:xfrm>
            <a:off x="546303" y="1020571"/>
            <a:ext cx="8324215" cy="4658360"/>
          </a:xfrm>
          <a:prstGeom prst="rect">
            <a:avLst/>
          </a:prstGeom>
        </p:spPr>
        <p:txBody>
          <a:bodyPr vert="horz" wrap="square" lIns="0" tIns="13335" rIns="0" bIns="0" rtlCol="0">
            <a:spAutoFit/>
          </a:bodyPr>
          <a:lstStyle/>
          <a:p>
            <a:pPr marL="12700">
              <a:lnSpc>
                <a:spcPts val="2395"/>
              </a:lnSpc>
              <a:spcBef>
                <a:spcPts val="105"/>
              </a:spcBef>
            </a:pPr>
            <a:r>
              <a:rPr sz="2000" b="1" dirty="0">
                <a:solidFill>
                  <a:srgbClr val="30859C"/>
                </a:solidFill>
                <a:latin typeface="Century Gothic"/>
                <a:cs typeface="Century Gothic"/>
              </a:rPr>
              <a:t>Αναγνώριση </a:t>
            </a:r>
            <a:r>
              <a:rPr sz="2000" b="1" spc="-5" dirty="0">
                <a:solidFill>
                  <a:srgbClr val="30859C"/>
                </a:solidFill>
                <a:latin typeface="Century Gothic"/>
                <a:cs typeface="Century Gothic"/>
              </a:rPr>
              <a:t>της </a:t>
            </a:r>
            <a:r>
              <a:rPr sz="2000" b="1" dirty="0">
                <a:solidFill>
                  <a:srgbClr val="30859C"/>
                </a:solidFill>
                <a:latin typeface="Century Gothic"/>
                <a:cs typeface="Century Gothic"/>
              </a:rPr>
              <a:t>περιόδου</a:t>
            </a:r>
            <a:r>
              <a:rPr sz="2000" b="1" spc="-65" dirty="0">
                <a:solidFill>
                  <a:srgbClr val="30859C"/>
                </a:solidFill>
                <a:latin typeface="Century Gothic"/>
                <a:cs typeface="Century Gothic"/>
              </a:rPr>
              <a:t> </a:t>
            </a:r>
            <a:r>
              <a:rPr sz="2000" b="1" spc="-5" dirty="0">
                <a:solidFill>
                  <a:srgbClr val="30859C"/>
                </a:solidFill>
                <a:latin typeface="Century Gothic"/>
                <a:cs typeface="Century Gothic"/>
              </a:rPr>
              <a:t>κινητικότητας</a:t>
            </a:r>
            <a:endParaRPr sz="2000" dirty="0">
              <a:latin typeface="Century Gothic"/>
              <a:cs typeface="Century Gothic"/>
            </a:endParaRPr>
          </a:p>
          <a:p>
            <a:pPr marL="12700" marR="178435">
              <a:lnSpc>
                <a:spcPts val="1920"/>
              </a:lnSpc>
              <a:spcBef>
                <a:spcPts val="455"/>
              </a:spcBef>
            </a:pPr>
            <a:r>
              <a:rPr sz="2000" dirty="0">
                <a:latin typeface="Century Gothic"/>
                <a:cs typeface="Century Gothic"/>
              </a:rPr>
              <a:t>Πλήρης και </a:t>
            </a:r>
            <a:r>
              <a:rPr sz="2000" spc="-5" dirty="0">
                <a:latin typeface="Century Gothic"/>
                <a:cs typeface="Century Gothic"/>
              </a:rPr>
              <a:t>αυτόματη </a:t>
            </a:r>
            <a:r>
              <a:rPr sz="2000" dirty="0">
                <a:latin typeface="Century Gothic"/>
                <a:cs typeface="Century Gothic"/>
              </a:rPr>
              <a:t>αναγνώριση όλων των πιστωτικών</a:t>
            </a:r>
            <a:r>
              <a:rPr sz="2000" spc="-190" dirty="0">
                <a:latin typeface="Century Gothic"/>
                <a:cs typeface="Century Gothic"/>
              </a:rPr>
              <a:t> </a:t>
            </a:r>
            <a:r>
              <a:rPr sz="2000" dirty="0">
                <a:latin typeface="Century Gothic"/>
                <a:cs typeface="Century Gothic"/>
              </a:rPr>
              <a:t>μονάδων  </a:t>
            </a:r>
            <a:r>
              <a:rPr sz="2000" spc="-10" dirty="0">
                <a:latin typeface="Century Gothic"/>
                <a:cs typeface="Century Gothic"/>
              </a:rPr>
              <a:t>(ECTS), </a:t>
            </a:r>
            <a:r>
              <a:rPr sz="2000" spc="-5" dirty="0">
                <a:latin typeface="Century Gothic"/>
                <a:cs typeface="Century Gothic"/>
              </a:rPr>
              <a:t>που αποκτήθηκαν </a:t>
            </a:r>
            <a:r>
              <a:rPr sz="2000" dirty="0">
                <a:latin typeface="Century Gothic"/>
                <a:cs typeface="Century Gothic"/>
              </a:rPr>
              <a:t>κατά τη διάρκεια της περιόδου  </a:t>
            </a:r>
            <a:r>
              <a:rPr sz="2000" spc="-5" dirty="0">
                <a:latin typeface="Century Gothic"/>
                <a:cs typeface="Century Gothic"/>
              </a:rPr>
              <a:t>σπουδών/κατάρτισης </a:t>
            </a:r>
            <a:r>
              <a:rPr sz="2000" b="1" spc="-5" dirty="0">
                <a:solidFill>
                  <a:srgbClr val="30859C"/>
                </a:solidFill>
                <a:latin typeface="Century Gothic"/>
                <a:cs typeface="Century Gothic"/>
              </a:rPr>
              <a:t>συμπεριλαμβανομένης και της</a:t>
            </a:r>
            <a:r>
              <a:rPr sz="2000" b="1" spc="-15" dirty="0">
                <a:solidFill>
                  <a:srgbClr val="30859C"/>
                </a:solidFill>
                <a:latin typeface="Century Gothic"/>
                <a:cs typeface="Century Gothic"/>
              </a:rPr>
              <a:t> </a:t>
            </a:r>
            <a:r>
              <a:rPr sz="2000" b="1" spc="-5" dirty="0">
                <a:solidFill>
                  <a:srgbClr val="30859C"/>
                </a:solidFill>
                <a:latin typeface="Century Gothic"/>
                <a:cs typeface="Century Gothic"/>
              </a:rPr>
              <a:t>μικτής</a:t>
            </a:r>
            <a:endParaRPr sz="2000" dirty="0">
              <a:latin typeface="Century Gothic"/>
              <a:cs typeface="Century Gothic"/>
            </a:endParaRPr>
          </a:p>
          <a:p>
            <a:pPr marL="12700">
              <a:lnSpc>
                <a:spcPts val="1945"/>
              </a:lnSpc>
            </a:pPr>
            <a:r>
              <a:rPr sz="2000" b="1" spc="-5" dirty="0">
                <a:solidFill>
                  <a:srgbClr val="30859C"/>
                </a:solidFill>
                <a:latin typeface="Century Gothic"/>
                <a:cs typeface="Century Gothic"/>
              </a:rPr>
              <a:t>κινητικότητας.</a:t>
            </a:r>
            <a:endParaRPr sz="2000" dirty="0">
              <a:latin typeface="Century Gothic"/>
              <a:cs typeface="Century Gothic"/>
            </a:endParaRPr>
          </a:p>
          <a:p>
            <a:pPr marL="355600" marR="5080" indent="-342900">
              <a:lnSpc>
                <a:spcPts val="1920"/>
              </a:lnSpc>
              <a:spcBef>
                <a:spcPts val="459"/>
              </a:spcBef>
              <a:buFont typeface="Arial"/>
              <a:buChar char="•"/>
              <a:tabLst>
                <a:tab pos="354965" algn="l"/>
                <a:tab pos="355600" algn="l"/>
              </a:tabLst>
            </a:pPr>
            <a:r>
              <a:rPr sz="2000" dirty="0">
                <a:latin typeface="Century Gothic"/>
                <a:cs typeface="Century Gothic"/>
              </a:rPr>
              <a:t>Transcript of Records / Έντυπο </a:t>
            </a:r>
            <a:r>
              <a:rPr sz="2000" spc="-5" dirty="0">
                <a:latin typeface="Century Gothic"/>
                <a:cs typeface="Century Gothic"/>
              </a:rPr>
              <a:t>Αναλυτικής Βαθμολογίας </a:t>
            </a:r>
            <a:r>
              <a:rPr lang="en-GB" sz="2000" spc="-5" dirty="0" smtClean="0">
                <a:latin typeface="Century Gothic"/>
                <a:cs typeface="Century Gothic"/>
              </a:rPr>
              <a:t>-</a:t>
            </a:r>
            <a:r>
              <a:rPr sz="2000" spc="-5" dirty="0" err="1" smtClean="0">
                <a:latin typeface="Century Gothic"/>
                <a:cs typeface="Century Gothic"/>
              </a:rPr>
              <a:t>εκδίδετ</a:t>
            </a:r>
            <a:r>
              <a:rPr sz="2000" spc="-5" dirty="0" smtClean="0">
                <a:latin typeface="Century Gothic"/>
                <a:cs typeface="Century Gothic"/>
              </a:rPr>
              <a:t>αι </a:t>
            </a:r>
            <a:r>
              <a:rPr sz="2000" b="1" spc="-5" dirty="0">
                <a:latin typeface="Century Gothic"/>
                <a:cs typeface="Century Gothic"/>
              </a:rPr>
              <a:t>το </a:t>
            </a:r>
            <a:r>
              <a:rPr sz="2000" b="1" spc="-5" dirty="0" smtClean="0">
                <a:latin typeface="Century Gothic"/>
                <a:cs typeface="Century Gothic"/>
              </a:rPr>
              <a:t>αργότερο</a:t>
            </a:r>
            <a:r>
              <a:rPr lang="el-GR" sz="2000" b="1" spc="-5" dirty="0" smtClean="0">
                <a:latin typeface="Century Gothic"/>
                <a:cs typeface="Century Gothic"/>
              </a:rPr>
              <a:t> εντός</a:t>
            </a:r>
            <a:r>
              <a:rPr sz="2000" b="1" spc="-5" dirty="0" smtClean="0">
                <a:latin typeface="Century Gothic"/>
                <a:cs typeface="Century Gothic"/>
              </a:rPr>
              <a:t> </a:t>
            </a:r>
            <a:r>
              <a:rPr sz="2000" b="1" dirty="0">
                <a:latin typeface="Century Gothic"/>
                <a:cs typeface="Century Gothic"/>
              </a:rPr>
              <a:t>5 </a:t>
            </a:r>
            <a:r>
              <a:rPr sz="2000" b="1" dirty="0" smtClean="0">
                <a:latin typeface="Century Gothic"/>
                <a:cs typeface="Century Gothic"/>
              </a:rPr>
              <a:t>εβ</a:t>
            </a:r>
            <a:r>
              <a:rPr sz="2000" b="1" dirty="0" err="1" smtClean="0">
                <a:latin typeface="Century Gothic"/>
                <a:cs typeface="Century Gothic"/>
              </a:rPr>
              <a:t>δομάδ</a:t>
            </a:r>
            <a:r>
              <a:rPr lang="el-GR" sz="2000" b="1" dirty="0" smtClean="0">
                <a:latin typeface="Century Gothic"/>
                <a:cs typeface="Century Gothic"/>
              </a:rPr>
              <a:t>ων</a:t>
            </a:r>
            <a:r>
              <a:rPr sz="2000" b="1" dirty="0" smtClean="0">
                <a:latin typeface="Century Gothic"/>
                <a:cs typeface="Century Gothic"/>
              </a:rPr>
              <a:t> </a:t>
            </a:r>
            <a:r>
              <a:rPr lang="el-GR" sz="2000" dirty="0" smtClean="0">
                <a:latin typeface="Century Gothic"/>
                <a:cs typeface="Century Gothic"/>
              </a:rPr>
              <a:t>από</a:t>
            </a:r>
            <a:r>
              <a:rPr sz="2000" dirty="0" smtClean="0">
                <a:latin typeface="Century Gothic"/>
                <a:cs typeface="Century Gothic"/>
              </a:rPr>
              <a:t> </a:t>
            </a:r>
            <a:r>
              <a:rPr sz="2000" dirty="0">
                <a:latin typeface="Century Gothic"/>
                <a:cs typeface="Century Gothic"/>
              </a:rPr>
              <a:t>το </a:t>
            </a:r>
            <a:r>
              <a:rPr sz="2000" spc="-5" dirty="0">
                <a:latin typeface="Century Gothic"/>
                <a:cs typeface="Century Gothic"/>
              </a:rPr>
              <a:t>πέρας </a:t>
            </a:r>
            <a:r>
              <a:rPr sz="2000" dirty="0">
                <a:latin typeface="Century Gothic"/>
                <a:cs typeface="Century Gothic"/>
              </a:rPr>
              <a:t>της</a:t>
            </a:r>
            <a:r>
              <a:rPr sz="2000" spc="-40" dirty="0">
                <a:latin typeface="Century Gothic"/>
                <a:cs typeface="Century Gothic"/>
              </a:rPr>
              <a:t> </a:t>
            </a:r>
            <a:r>
              <a:rPr sz="2000" dirty="0">
                <a:latin typeface="Century Gothic"/>
                <a:cs typeface="Century Gothic"/>
              </a:rPr>
              <a:t>κινητικότητας</a:t>
            </a:r>
          </a:p>
          <a:p>
            <a:pPr marL="355600">
              <a:lnSpc>
                <a:spcPts val="1935"/>
              </a:lnSpc>
            </a:pPr>
            <a:endParaRPr sz="2000" dirty="0">
              <a:latin typeface="Century Gothic"/>
              <a:cs typeface="Century Gothic"/>
            </a:endParaRPr>
          </a:p>
          <a:p>
            <a:pPr marL="355600" indent="-342900">
              <a:lnSpc>
                <a:spcPts val="2160"/>
              </a:lnSpc>
              <a:buFont typeface="Arial"/>
              <a:buChar char="•"/>
              <a:tabLst>
                <a:tab pos="354965" algn="l"/>
                <a:tab pos="355600" algn="l"/>
              </a:tabLst>
            </a:pPr>
            <a:r>
              <a:rPr sz="2000" dirty="0">
                <a:latin typeface="Century Gothic"/>
                <a:cs typeface="Century Gothic"/>
              </a:rPr>
              <a:t>Παράρτημα </a:t>
            </a:r>
            <a:r>
              <a:rPr sz="2000" spc="-5" dirty="0">
                <a:latin typeface="Century Gothic"/>
                <a:cs typeface="Century Gothic"/>
              </a:rPr>
              <a:t>Διπλώματος </a:t>
            </a:r>
            <a:r>
              <a:rPr sz="2000" dirty="0">
                <a:latin typeface="Century Gothic"/>
                <a:cs typeface="Century Gothic"/>
              </a:rPr>
              <a:t>εκδίδεται </a:t>
            </a:r>
            <a:r>
              <a:rPr sz="2000" spc="-5" dirty="0">
                <a:latin typeface="Century Gothic"/>
                <a:cs typeface="Century Gothic"/>
              </a:rPr>
              <a:t>δωρεάν </a:t>
            </a:r>
            <a:r>
              <a:rPr sz="2000" dirty="0">
                <a:latin typeface="Century Gothic"/>
                <a:cs typeface="Century Gothic"/>
              </a:rPr>
              <a:t>σε όλους</a:t>
            </a:r>
            <a:r>
              <a:rPr sz="2000" spc="-135" dirty="0">
                <a:latin typeface="Century Gothic"/>
                <a:cs typeface="Century Gothic"/>
              </a:rPr>
              <a:t> </a:t>
            </a:r>
            <a:r>
              <a:rPr sz="2000" spc="-5" dirty="0">
                <a:latin typeface="Century Gothic"/>
                <a:cs typeface="Century Gothic"/>
              </a:rPr>
              <a:t>τους</a:t>
            </a:r>
            <a:endParaRPr sz="2000" dirty="0">
              <a:latin typeface="Century Gothic"/>
              <a:cs typeface="Century Gothic"/>
            </a:endParaRPr>
          </a:p>
          <a:p>
            <a:pPr marL="355600">
              <a:lnSpc>
                <a:spcPts val="2160"/>
              </a:lnSpc>
            </a:pPr>
            <a:r>
              <a:rPr sz="2000" spc="-5" dirty="0">
                <a:latin typeface="Century Gothic"/>
                <a:cs typeface="Century Gothic"/>
              </a:rPr>
              <a:t>αποφοίτους</a:t>
            </a:r>
            <a:endParaRPr sz="2000" dirty="0">
              <a:latin typeface="Century Gothic"/>
              <a:cs typeface="Century Gothic"/>
            </a:endParaRPr>
          </a:p>
          <a:p>
            <a:pPr marL="355600" indent="-342900">
              <a:lnSpc>
                <a:spcPct val="100000"/>
              </a:lnSpc>
              <a:buFont typeface="Arial"/>
              <a:buChar char="•"/>
              <a:tabLst>
                <a:tab pos="354965" algn="l"/>
                <a:tab pos="355600" algn="l"/>
              </a:tabLst>
            </a:pPr>
            <a:r>
              <a:rPr sz="2000" spc="-5" dirty="0">
                <a:latin typeface="Century Gothic"/>
                <a:cs typeface="Century Gothic"/>
              </a:rPr>
              <a:t>Europass </a:t>
            </a:r>
            <a:r>
              <a:rPr sz="2000" dirty="0">
                <a:latin typeface="Century Gothic"/>
                <a:cs typeface="Century Gothic"/>
              </a:rPr>
              <a:t>certificate </a:t>
            </a:r>
            <a:r>
              <a:rPr lang="en-GB" sz="2000" dirty="0" smtClean="0">
                <a:latin typeface="Century Gothic"/>
                <a:cs typeface="Century Gothic"/>
              </a:rPr>
              <a:t>–</a:t>
            </a:r>
            <a:r>
              <a:rPr sz="2000" dirty="0" smtClean="0">
                <a:latin typeface="Century Gothic"/>
                <a:cs typeface="Century Gothic"/>
              </a:rPr>
              <a:t> </a:t>
            </a:r>
            <a:r>
              <a:rPr lang="el-GR" sz="2000" dirty="0" smtClean="0">
                <a:latin typeface="Century Gothic"/>
                <a:cs typeface="Century Gothic"/>
              </a:rPr>
              <a:t>για τους ν</a:t>
            </a:r>
            <a:r>
              <a:rPr sz="2000" dirty="0" err="1" smtClean="0">
                <a:latin typeface="Century Gothic"/>
                <a:cs typeface="Century Gothic"/>
              </a:rPr>
              <a:t>έους</a:t>
            </a:r>
            <a:r>
              <a:rPr sz="2000" spc="-90" dirty="0" smtClean="0">
                <a:latin typeface="Century Gothic"/>
                <a:cs typeface="Century Gothic"/>
              </a:rPr>
              <a:t> </a:t>
            </a:r>
            <a:r>
              <a:rPr sz="2000" spc="-5" dirty="0">
                <a:latin typeface="Century Gothic"/>
                <a:cs typeface="Century Gothic"/>
              </a:rPr>
              <a:t>απόφοιτους</a:t>
            </a:r>
            <a:endParaRPr sz="2000" dirty="0">
              <a:latin typeface="Century Gothic"/>
              <a:cs typeface="Century Gothic"/>
            </a:endParaRPr>
          </a:p>
          <a:p>
            <a:pPr marL="82550">
              <a:lnSpc>
                <a:spcPct val="100000"/>
              </a:lnSpc>
              <a:tabLst>
                <a:tab pos="4594225" algn="l"/>
                <a:tab pos="6094095" algn="l"/>
              </a:tabLst>
            </a:pPr>
            <a:r>
              <a:rPr sz="2000" dirty="0">
                <a:latin typeface="Century Gothic"/>
                <a:cs typeface="Century Gothic"/>
              </a:rPr>
              <a:t>Εκτενής</a:t>
            </a:r>
            <a:r>
              <a:rPr sz="2000" spc="-25" dirty="0">
                <a:latin typeface="Century Gothic"/>
                <a:cs typeface="Century Gothic"/>
              </a:rPr>
              <a:t> </a:t>
            </a:r>
            <a:r>
              <a:rPr sz="2000" dirty="0">
                <a:latin typeface="Century Gothic"/>
                <a:cs typeface="Century Gothic"/>
              </a:rPr>
              <a:t>αναφορά</a:t>
            </a:r>
            <a:r>
              <a:rPr sz="2000" spc="-25" dirty="0">
                <a:latin typeface="Century Gothic"/>
                <a:cs typeface="Century Gothic"/>
              </a:rPr>
              <a:t> </a:t>
            </a:r>
            <a:r>
              <a:rPr sz="2000" dirty="0">
                <a:latin typeface="Century Gothic"/>
                <a:cs typeface="Century Gothic"/>
              </a:rPr>
              <a:t>πραγματοποιείται	στο</a:t>
            </a:r>
            <a:r>
              <a:rPr sz="2000" spc="5" dirty="0">
                <a:latin typeface="Century Gothic"/>
                <a:cs typeface="Century Gothic"/>
              </a:rPr>
              <a:t> </a:t>
            </a:r>
            <a:r>
              <a:rPr sz="2000" dirty="0">
                <a:latin typeface="Century Gothic"/>
                <a:cs typeface="Century Gothic"/>
              </a:rPr>
              <a:t>έντυπο	ECTS </a:t>
            </a:r>
            <a:r>
              <a:rPr sz="2000" spc="-5" dirty="0">
                <a:latin typeface="Century Gothic"/>
                <a:cs typeface="Century Gothic"/>
              </a:rPr>
              <a:t>User</a:t>
            </a:r>
            <a:r>
              <a:rPr sz="2000" spc="-50" dirty="0">
                <a:latin typeface="Century Gothic"/>
                <a:cs typeface="Century Gothic"/>
              </a:rPr>
              <a:t> </a:t>
            </a:r>
            <a:r>
              <a:rPr sz="2000" spc="-5" dirty="0">
                <a:latin typeface="Century Gothic"/>
                <a:cs typeface="Century Gothic"/>
              </a:rPr>
              <a:t>Guide</a:t>
            </a:r>
            <a:endParaRPr sz="2000" dirty="0">
              <a:latin typeface="Century Gothic"/>
              <a:cs typeface="Century Gothic"/>
            </a:endParaRPr>
          </a:p>
          <a:p>
            <a:pPr marL="355600" indent="-342900">
              <a:lnSpc>
                <a:spcPts val="2160"/>
              </a:lnSpc>
              <a:spcBef>
                <a:spcPts val="15"/>
              </a:spcBef>
              <a:buFont typeface="Arial"/>
              <a:buChar char="•"/>
              <a:tabLst>
                <a:tab pos="354965" algn="l"/>
                <a:tab pos="355600" algn="l"/>
              </a:tabLst>
            </a:pPr>
            <a:r>
              <a:rPr sz="2000" b="1" dirty="0">
                <a:solidFill>
                  <a:srgbClr val="30859C"/>
                </a:solidFill>
                <a:latin typeface="Century Gothic"/>
                <a:cs typeface="Century Gothic"/>
              </a:rPr>
              <a:t>Η διαδικασία </a:t>
            </a:r>
            <a:r>
              <a:rPr sz="2000" b="1" spc="-5" dirty="0">
                <a:solidFill>
                  <a:srgbClr val="30859C"/>
                </a:solidFill>
                <a:latin typeface="Century Gothic"/>
                <a:cs typeface="Century Gothic"/>
              </a:rPr>
              <a:t>αναγνώρισης θα </a:t>
            </a:r>
            <a:r>
              <a:rPr sz="2000" b="1" dirty="0">
                <a:solidFill>
                  <a:srgbClr val="30859C"/>
                </a:solidFill>
                <a:latin typeface="Century Gothic"/>
                <a:cs typeface="Century Gothic"/>
              </a:rPr>
              <a:t>πρέπει να βρίσκεται</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αναρτημένη</a:t>
            </a:r>
            <a:endParaRPr sz="2000" dirty="0">
              <a:latin typeface="Century Gothic"/>
              <a:cs typeface="Century Gothic"/>
            </a:endParaRPr>
          </a:p>
          <a:p>
            <a:pPr marL="355600">
              <a:lnSpc>
                <a:spcPts val="2155"/>
              </a:lnSpc>
            </a:pPr>
            <a:r>
              <a:rPr sz="2000" b="1" dirty="0">
                <a:solidFill>
                  <a:srgbClr val="30859C"/>
                </a:solidFill>
                <a:latin typeface="Century Gothic"/>
                <a:cs typeface="Century Gothic"/>
              </a:rPr>
              <a:t>στην ιστοσελίδα του</a:t>
            </a:r>
            <a:r>
              <a:rPr sz="2000" b="1" spc="-25" dirty="0">
                <a:solidFill>
                  <a:srgbClr val="30859C"/>
                </a:solidFill>
                <a:latin typeface="Century Gothic"/>
                <a:cs typeface="Century Gothic"/>
              </a:rPr>
              <a:t> </a:t>
            </a:r>
            <a:r>
              <a:rPr sz="2000" b="1" spc="-5" dirty="0">
                <a:solidFill>
                  <a:srgbClr val="30859C"/>
                </a:solidFill>
                <a:latin typeface="Century Gothic"/>
                <a:cs typeface="Century Gothic"/>
              </a:rPr>
              <a:t>οργανισμού</a:t>
            </a:r>
            <a:endParaRPr sz="2000" dirty="0">
              <a:latin typeface="Century Gothic"/>
              <a:cs typeface="Century Gothic"/>
            </a:endParaRPr>
          </a:p>
          <a:p>
            <a:pPr marL="12700" marR="760730">
              <a:lnSpc>
                <a:spcPts val="1920"/>
              </a:lnSpc>
              <a:spcBef>
                <a:spcPts val="459"/>
              </a:spcBef>
              <a:tabLst>
                <a:tab pos="5234305" algn="l"/>
              </a:tabLst>
            </a:pPr>
            <a:r>
              <a:rPr sz="2000" dirty="0">
                <a:latin typeface="Century Gothic"/>
                <a:cs typeface="Century Gothic"/>
              </a:rPr>
              <a:t>Αναγνώριση κινητικότητας</a:t>
            </a:r>
            <a:r>
              <a:rPr sz="2000" spc="-50" dirty="0">
                <a:latin typeface="Century Gothic"/>
                <a:cs typeface="Century Gothic"/>
              </a:rPr>
              <a:t> </a:t>
            </a:r>
            <a:r>
              <a:rPr sz="2000" dirty="0">
                <a:latin typeface="Century Gothic"/>
                <a:cs typeface="Century Gothic"/>
              </a:rPr>
              <a:t>σε</a:t>
            </a:r>
            <a:r>
              <a:rPr sz="2000" spc="5" dirty="0">
                <a:latin typeface="Century Gothic"/>
                <a:cs typeface="Century Gothic"/>
              </a:rPr>
              <a:t> </a:t>
            </a:r>
            <a:r>
              <a:rPr sz="2000" spc="-5" dirty="0">
                <a:latin typeface="Century Gothic"/>
                <a:cs typeface="Century Gothic"/>
              </a:rPr>
              <a:t>προσωπικό	</a:t>
            </a:r>
            <a:r>
              <a:rPr sz="2000" spc="-10" dirty="0">
                <a:latin typeface="Century Gothic"/>
                <a:cs typeface="Century Gothic"/>
              </a:rPr>
              <a:t>(στα </a:t>
            </a:r>
            <a:r>
              <a:rPr sz="2000" dirty="0">
                <a:latin typeface="Century Gothic"/>
                <a:cs typeface="Century Gothic"/>
              </a:rPr>
              <a:t>πλαίσια της  αξιολόγησης της επαγγελματικής </a:t>
            </a:r>
            <a:r>
              <a:rPr sz="2000" spc="-5" dirty="0">
                <a:latin typeface="Century Gothic"/>
                <a:cs typeface="Century Gothic"/>
              </a:rPr>
              <a:t>ανάπτυξης, </a:t>
            </a:r>
            <a:r>
              <a:rPr sz="2000" dirty="0">
                <a:latin typeface="Century Gothic"/>
                <a:cs typeface="Century Gothic"/>
              </a:rPr>
              <a:t>σαν </a:t>
            </a:r>
            <a:r>
              <a:rPr sz="2000" spc="-5" dirty="0">
                <a:latin typeface="Century Gothic"/>
                <a:cs typeface="Century Gothic"/>
              </a:rPr>
              <a:t>προαγωγή,  </a:t>
            </a:r>
            <a:r>
              <a:rPr sz="2000" dirty="0">
                <a:latin typeface="Century Gothic"/>
                <a:cs typeface="Century Gothic"/>
              </a:rPr>
              <a:t>μείωση των </a:t>
            </a:r>
            <a:r>
              <a:rPr sz="2000" spc="-5" dirty="0">
                <a:latin typeface="Century Gothic"/>
                <a:cs typeface="Century Gothic"/>
              </a:rPr>
              <a:t>ωρών διδασκαλίας</a:t>
            </a:r>
            <a:r>
              <a:rPr sz="2000" spc="-114" dirty="0">
                <a:latin typeface="Century Gothic"/>
                <a:cs typeface="Century Gothic"/>
              </a:rPr>
              <a:t> </a:t>
            </a:r>
            <a:r>
              <a:rPr sz="2000" dirty="0">
                <a:latin typeface="Century Gothic"/>
                <a:cs typeface="Century Gothic"/>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379" y="532587"/>
            <a:ext cx="4373880" cy="452120"/>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accent5">
                    <a:lumMod val="75000"/>
                  </a:schemeClr>
                </a:solidFill>
              </a:rPr>
              <a:t>Εισερχόμενη</a:t>
            </a:r>
            <a:r>
              <a:rPr spc="-40" dirty="0">
                <a:solidFill>
                  <a:schemeClr val="accent5">
                    <a:lumMod val="75000"/>
                  </a:schemeClr>
                </a:solidFill>
              </a:rPr>
              <a:t> </a:t>
            </a:r>
            <a:r>
              <a:rPr spc="-5" dirty="0">
                <a:solidFill>
                  <a:schemeClr val="accent5">
                    <a:lumMod val="75000"/>
                  </a:schemeClr>
                </a:solidFill>
              </a:rPr>
              <a:t>Κινητικότητα</a:t>
            </a:r>
          </a:p>
        </p:txBody>
      </p:sp>
      <p:sp>
        <p:nvSpPr>
          <p:cNvPr id="3" name="object 3"/>
          <p:cNvSpPr txBox="1"/>
          <p:nvPr/>
        </p:nvSpPr>
        <p:spPr>
          <a:xfrm>
            <a:off x="535940" y="1147648"/>
            <a:ext cx="7967345" cy="4521835"/>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500" spc="-10" dirty="0">
                <a:latin typeface="Century Gothic"/>
                <a:cs typeface="Century Gothic"/>
              </a:rPr>
              <a:t>Επικαιροποιημένος </a:t>
            </a:r>
            <a:r>
              <a:rPr sz="2500" spc="-5" dirty="0">
                <a:latin typeface="Century Gothic"/>
                <a:cs typeface="Century Gothic"/>
              </a:rPr>
              <a:t>κατάλογος</a:t>
            </a:r>
            <a:r>
              <a:rPr sz="2500" spc="45" dirty="0">
                <a:latin typeface="Century Gothic"/>
                <a:cs typeface="Century Gothic"/>
              </a:rPr>
              <a:t> </a:t>
            </a:r>
            <a:r>
              <a:rPr sz="2500" spc="-5" dirty="0">
                <a:latin typeface="Century Gothic"/>
                <a:cs typeface="Century Gothic"/>
              </a:rPr>
              <a:t>μαθημάτων</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10" dirty="0">
                <a:latin typeface="Century Gothic"/>
                <a:cs typeface="Century Gothic"/>
              </a:rPr>
              <a:t>Welcome </a:t>
            </a:r>
            <a:r>
              <a:rPr sz="2500" spc="-5" dirty="0">
                <a:latin typeface="Century Gothic"/>
                <a:cs typeface="Century Gothic"/>
              </a:rPr>
              <a:t>orientation</a:t>
            </a:r>
            <a:r>
              <a:rPr sz="2500" spc="70" dirty="0">
                <a:latin typeface="Century Gothic"/>
                <a:cs typeface="Century Gothic"/>
              </a:rPr>
              <a:t> </a:t>
            </a:r>
            <a:r>
              <a:rPr sz="2500" spc="-10" dirty="0">
                <a:latin typeface="Century Gothic"/>
                <a:cs typeface="Century Gothic"/>
              </a:rPr>
              <a:t>week</a:t>
            </a:r>
            <a:endParaRPr sz="2500" dirty="0">
              <a:latin typeface="Century Gothic"/>
              <a:cs typeface="Century Gothic"/>
            </a:endParaRPr>
          </a:p>
          <a:p>
            <a:pPr marL="355600" indent="-343535">
              <a:lnSpc>
                <a:spcPct val="100000"/>
              </a:lnSpc>
              <a:buFont typeface="Arial"/>
              <a:buChar char="•"/>
              <a:tabLst>
                <a:tab pos="355600" algn="l"/>
                <a:tab pos="356235" algn="l"/>
              </a:tabLst>
            </a:pPr>
            <a:r>
              <a:rPr sz="2500" spc="-5" dirty="0">
                <a:latin typeface="Century Gothic"/>
                <a:cs typeface="Century Gothic"/>
              </a:rPr>
              <a:t>ESN, φοιτητικοί όμιλοι (κουλτούρα συμπερίληψης)</a:t>
            </a:r>
            <a:endParaRPr sz="2500" dirty="0">
              <a:latin typeface="Century Gothic"/>
              <a:cs typeface="Century Gothic"/>
            </a:endParaRPr>
          </a:p>
          <a:p>
            <a:pPr marL="355600" marR="5080" indent="-343535">
              <a:lnSpc>
                <a:spcPct val="80200"/>
              </a:lnSpc>
              <a:spcBef>
                <a:spcPts val="595"/>
              </a:spcBef>
              <a:buFont typeface="Arial"/>
              <a:buChar char="•"/>
              <a:tabLst>
                <a:tab pos="355600" algn="l"/>
                <a:tab pos="356235" algn="l"/>
              </a:tabLst>
            </a:pPr>
            <a:r>
              <a:rPr sz="2500" dirty="0">
                <a:latin typeface="Century Gothic"/>
                <a:cs typeface="Century Gothic"/>
              </a:rPr>
              <a:t>Κανένα </a:t>
            </a:r>
            <a:r>
              <a:rPr sz="2500" spc="-5" dirty="0">
                <a:latin typeface="Century Gothic"/>
                <a:cs typeface="Century Gothic"/>
              </a:rPr>
              <a:t>πανεπιστημιακό τέλος (για δίδακτρα,  </a:t>
            </a:r>
            <a:r>
              <a:rPr sz="2500" spc="-10" dirty="0">
                <a:latin typeface="Century Gothic"/>
                <a:cs typeface="Century Gothic"/>
              </a:rPr>
              <a:t>εγγραφή, </a:t>
            </a:r>
            <a:r>
              <a:rPr sz="2500" spc="-5" dirty="0">
                <a:latin typeface="Century Gothic"/>
                <a:cs typeface="Century Gothic"/>
              </a:rPr>
              <a:t>εξετάσεις, πρόσβαση σε εργαστήριο και  </a:t>
            </a:r>
            <a:r>
              <a:rPr sz="2500" spc="-10" dirty="0">
                <a:latin typeface="Century Gothic"/>
                <a:cs typeface="Century Gothic"/>
              </a:rPr>
              <a:t>εγκαταστάσεις βιβλιοθηκών </a:t>
            </a:r>
            <a:r>
              <a:rPr sz="2500" spc="-15" dirty="0">
                <a:latin typeface="Century Gothic"/>
                <a:cs typeface="Century Gothic"/>
              </a:rPr>
              <a:t>κ.λπ.) </a:t>
            </a:r>
            <a:r>
              <a:rPr sz="2500" b="1" spc="-5" dirty="0">
                <a:solidFill>
                  <a:srgbClr val="30859C"/>
                </a:solidFill>
                <a:latin typeface="Century Gothic"/>
                <a:cs typeface="Century Gothic"/>
              </a:rPr>
              <a:t>δεν </a:t>
            </a:r>
            <a:r>
              <a:rPr sz="2500" b="1" spc="-10" dirty="0">
                <a:solidFill>
                  <a:srgbClr val="30859C"/>
                </a:solidFill>
                <a:latin typeface="Century Gothic"/>
                <a:cs typeface="Century Gothic"/>
              </a:rPr>
              <a:t>μπορεί να  καταβληθεί </a:t>
            </a:r>
            <a:r>
              <a:rPr sz="2500" b="1" spc="-5" dirty="0">
                <a:solidFill>
                  <a:srgbClr val="30859C"/>
                </a:solidFill>
                <a:latin typeface="Century Gothic"/>
                <a:cs typeface="Century Gothic"/>
              </a:rPr>
              <a:t>στους εισερχόμενους</a:t>
            </a:r>
            <a:r>
              <a:rPr sz="2500" b="1" spc="55" dirty="0">
                <a:solidFill>
                  <a:srgbClr val="30859C"/>
                </a:solidFill>
                <a:latin typeface="Century Gothic"/>
                <a:cs typeface="Century Gothic"/>
              </a:rPr>
              <a:t> </a:t>
            </a:r>
            <a:r>
              <a:rPr sz="2500" b="1" spc="-5" dirty="0">
                <a:solidFill>
                  <a:srgbClr val="30859C"/>
                </a:solidFill>
                <a:latin typeface="Century Gothic"/>
                <a:cs typeface="Century Gothic"/>
              </a:rPr>
              <a:t>φοιτητές</a:t>
            </a:r>
            <a:endParaRPr sz="2500" dirty="0">
              <a:latin typeface="Century Gothic"/>
              <a:cs typeface="Century Gothic"/>
            </a:endParaRPr>
          </a:p>
          <a:p>
            <a:pPr marL="355600" marR="90805" indent="-343535">
              <a:lnSpc>
                <a:spcPts val="2400"/>
              </a:lnSpc>
              <a:spcBef>
                <a:spcPts val="570"/>
              </a:spcBef>
              <a:buFont typeface="Arial"/>
              <a:buChar char="•"/>
              <a:tabLst>
                <a:tab pos="355600" algn="l"/>
                <a:tab pos="356235" algn="l"/>
              </a:tabLst>
            </a:pPr>
            <a:r>
              <a:rPr sz="2500" spc="-10" dirty="0">
                <a:latin typeface="Century Gothic"/>
                <a:cs typeface="Century Gothic"/>
              </a:rPr>
              <a:t>Ωστόσο, </a:t>
            </a:r>
            <a:r>
              <a:rPr sz="2500" dirty="0">
                <a:latin typeface="Century Gothic"/>
                <a:cs typeface="Century Gothic"/>
              </a:rPr>
              <a:t>ενδέχεται να </a:t>
            </a:r>
            <a:r>
              <a:rPr sz="2500" spc="-5" dirty="0">
                <a:latin typeface="Century Gothic"/>
                <a:cs typeface="Century Gothic"/>
              </a:rPr>
              <a:t>χρεωθούν για έξοδα </a:t>
            </a:r>
            <a:r>
              <a:rPr sz="2500" spc="-10" dirty="0">
                <a:latin typeface="Century Gothic"/>
                <a:cs typeface="Century Gothic"/>
              </a:rPr>
              <a:t>όπως  ασφάλιση, </a:t>
            </a:r>
            <a:r>
              <a:rPr sz="2500" spc="-5" dirty="0">
                <a:latin typeface="Century Gothic"/>
                <a:cs typeface="Century Gothic"/>
              </a:rPr>
              <a:t>συμμετοχή </a:t>
            </a:r>
            <a:r>
              <a:rPr sz="2500" spc="-10" dirty="0">
                <a:latin typeface="Century Gothic"/>
                <a:cs typeface="Century Gothic"/>
              </a:rPr>
              <a:t>σε </a:t>
            </a:r>
            <a:r>
              <a:rPr sz="2500" spc="-5" dirty="0">
                <a:latin typeface="Century Gothic"/>
                <a:cs typeface="Century Gothic"/>
              </a:rPr>
              <a:t>φοιτητικά σωματεία,  στην ίδια </a:t>
            </a:r>
            <a:r>
              <a:rPr sz="2500" spc="-10" dirty="0">
                <a:latin typeface="Century Gothic"/>
                <a:cs typeface="Century Gothic"/>
              </a:rPr>
              <a:t>βάση </a:t>
            </a:r>
            <a:r>
              <a:rPr sz="2500" spc="-5" dirty="0">
                <a:latin typeface="Century Gothic"/>
                <a:cs typeface="Century Gothic"/>
              </a:rPr>
              <a:t>με </a:t>
            </a:r>
            <a:r>
              <a:rPr sz="2500" spc="-10" dirty="0">
                <a:latin typeface="Century Gothic"/>
                <a:cs typeface="Century Gothic"/>
              </a:rPr>
              <a:t>αυτά που </a:t>
            </a:r>
            <a:r>
              <a:rPr sz="2500" dirty="0">
                <a:latin typeface="Century Gothic"/>
                <a:cs typeface="Century Gothic"/>
              </a:rPr>
              <a:t>χρεώνονται </a:t>
            </a:r>
            <a:r>
              <a:rPr sz="2500" spc="-5" dirty="0">
                <a:latin typeface="Century Gothic"/>
                <a:cs typeface="Century Gothic"/>
              </a:rPr>
              <a:t>οι </a:t>
            </a:r>
            <a:r>
              <a:rPr sz="2500" spc="-10" dirty="0">
                <a:latin typeface="Century Gothic"/>
                <a:cs typeface="Century Gothic"/>
              </a:rPr>
              <a:t>τοπικοί  </a:t>
            </a:r>
            <a:r>
              <a:rPr sz="2500" spc="-5" dirty="0">
                <a:latin typeface="Century Gothic"/>
                <a:cs typeface="Century Gothic"/>
              </a:rPr>
              <a:t>φοιτητές</a:t>
            </a:r>
            <a:endParaRPr sz="2500" dirty="0">
              <a:latin typeface="Century Gothic"/>
              <a:cs typeface="Century Gothic"/>
            </a:endParaRPr>
          </a:p>
          <a:p>
            <a:pPr marL="12700" marR="81280">
              <a:lnSpc>
                <a:spcPct val="100000"/>
              </a:lnSpc>
              <a:spcBef>
                <a:spcPts val="25"/>
              </a:spcBef>
              <a:buFont typeface="Arial"/>
              <a:buChar char="•"/>
              <a:tabLst>
                <a:tab pos="355600" algn="l"/>
                <a:tab pos="356235" algn="l"/>
              </a:tabLst>
            </a:pPr>
            <a:r>
              <a:rPr sz="2500" spc="-10" dirty="0">
                <a:latin typeface="Century Gothic"/>
                <a:cs typeface="Century Gothic"/>
              </a:rPr>
              <a:t>Staff Weeks/Eβδομάδες </a:t>
            </a:r>
            <a:r>
              <a:rPr sz="2500" spc="-5" dirty="0">
                <a:latin typeface="Century Gothic"/>
                <a:cs typeface="Century Gothic"/>
              </a:rPr>
              <a:t>κατάρτισης </a:t>
            </a:r>
            <a:r>
              <a:rPr sz="2500" spc="-10" dirty="0">
                <a:latin typeface="Century Gothic"/>
                <a:cs typeface="Century Gothic"/>
              </a:rPr>
              <a:t>προσωπικού: </a:t>
            </a:r>
            <a:r>
              <a:rPr sz="2500" u="heavy" spc="-10" dirty="0">
                <a:solidFill>
                  <a:srgbClr val="0000FF"/>
                </a:solidFill>
                <a:uFill>
                  <a:solidFill>
                    <a:srgbClr val="0000FF"/>
                  </a:solidFill>
                </a:uFill>
                <a:latin typeface="Century Gothic"/>
                <a:cs typeface="Century Gothic"/>
              </a:rPr>
              <a:t> </a:t>
            </a:r>
            <a:r>
              <a:rPr sz="2500" u="heavy" spc="-10" dirty="0">
                <a:solidFill>
                  <a:srgbClr val="0000FF"/>
                </a:solidFill>
                <a:uFill>
                  <a:solidFill>
                    <a:srgbClr val="0000FF"/>
                  </a:solidFill>
                </a:uFill>
                <a:latin typeface="Century Gothic"/>
                <a:cs typeface="Century Gothic"/>
                <a:hlinkClick r:id="rId2"/>
              </a:rPr>
              <a:t>ΙΜΟΤΙΟΝ</a:t>
            </a:r>
            <a:r>
              <a:rPr sz="2500" u="heavy" spc="10" dirty="0">
                <a:solidFill>
                  <a:srgbClr val="0000FF"/>
                </a:solidFill>
                <a:uFill>
                  <a:solidFill>
                    <a:srgbClr val="0000FF"/>
                  </a:solidFill>
                </a:uFill>
                <a:latin typeface="Century Gothic"/>
                <a:cs typeface="Century Gothic"/>
                <a:hlinkClick r:id="rId2"/>
              </a:rPr>
              <a:t> </a:t>
            </a:r>
            <a:r>
              <a:rPr sz="2500" u="heavy" spc="-5" dirty="0">
                <a:solidFill>
                  <a:srgbClr val="0000FF"/>
                </a:solidFill>
                <a:uFill>
                  <a:solidFill>
                    <a:srgbClr val="0000FF"/>
                  </a:solidFill>
                </a:uFill>
                <a:latin typeface="Century Gothic"/>
                <a:cs typeface="Century Gothic"/>
                <a:hlinkClick r:id="rId2"/>
              </a:rPr>
              <a:t>platform</a:t>
            </a:r>
            <a:endParaRPr sz="2500" dirty="0">
              <a:latin typeface="Century Gothic"/>
              <a:cs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8994" y="1004773"/>
            <a:ext cx="110045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chemeClr val="accent5">
                    <a:lumMod val="75000"/>
                  </a:schemeClr>
                </a:solidFill>
              </a:rPr>
              <a:t>Brexit</a:t>
            </a:r>
            <a:endParaRPr sz="3200" dirty="0">
              <a:solidFill>
                <a:schemeClr val="accent5">
                  <a:lumMod val="75000"/>
                </a:schemeClr>
              </a:solidFill>
            </a:endParaRPr>
          </a:p>
        </p:txBody>
      </p:sp>
      <p:sp>
        <p:nvSpPr>
          <p:cNvPr id="3" name="object 3"/>
          <p:cNvSpPr txBox="1">
            <a:spLocks noGrp="1"/>
          </p:cNvSpPr>
          <p:nvPr>
            <p:ph type="body" idx="1"/>
          </p:nvPr>
        </p:nvSpPr>
        <p:spPr>
          <a:xfrm>
            <a:off x="403161" y="1752600"/>
            <a:ext cx="8072120" cy="2993127"/>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chemeClr val="tx1"/>
                </a:solidFill>
              </a:rPr>
              <a:t>Η </a:t>
            </a:r>
            <a:r>
              <a:rPr spc="-5" dirty="0">
                <a:solidFill>
                  <a:schemeClr val="tx1"/>
                </a:solidFill>
              </a:rPr>
              <a:t>σύναψη </a:t>
            </a:r>
            <a:r>
              <a:rPr dirty="0">
                <a:solidFill>
                  <a:schemeClr val="tx1"/>
                </a:solidFill>
              </a:rPr>
              <a:t>της </a:t>
            </a:r>
            <a:r>
              <a:rPr spc="-5" dirty="0">
                <a:solidFill>
                  <a:schemeClr val="tx1"/>
                </a:solidFill>
              </a:rPr>
              <a:t>συμφωνίας αποχώρησης </a:t>
            </a:r>
            <a:r>
              <a:rPr dirty="0">
                <a:solidFill>
                  <a:schemeClr val="tx1"/>
                </a:solidFill>
              </a:rPr>
              <a:t>επιτρέπει </a:t>
            </a:r>
            <a:r>
              <a:rPr spc="-15" dirty="0">
                <a:solidFill>
                  <a:schemeClr val="tx1"/>
                </a:solidFill>
              </a:rPr>
              <a:t>την  </a:t>
            </a:r>
            <a:r>
              <a:rPr spc="-5" dirty="0">
                <a:solidFill>
                  <a:schemeClr val="tx1"/>
                </a:solidFill>
              </a:rPr>
              <a:t>κινητικότητα </a:t>
            </a:r>
            <a:r>
              <a:rPr spc="-10" dirty="0">
                <a:solidFill>
                  <a:schemeClr val="tx1"/>
                </a:solidFill>
              </a:rPr>
              <a:t>για </a:t>
            </a:r>
            <a:r>
              <a:rPr dirty="0">
                <a:solidFill>
                  <a:schemeClr val="tx1"/>
                </a:solidFill>
              </a:rPr>
              <a:t>τις </a:t>
            </a:r>
            <a:r>
              <a:rPr spc="-5" dirty="0">
                <a:solidFill>
                  <a:schemeClr val="tx1"/>
                </a:solidFill>
              </a:rPr>
              <a:t>προσκλήσεις 2019 </a:t>
            </a:r>
            <a:r>
              <a:rPr spc="-10" dirty="0">
                <a:solidFill>
                  <a:schemeClr val="tx1"/>
                </a:solidFill>
              </a:rPr>
              <a:t>και 2020 έως  </a:t>
            </a:r>
            <a:r>
              <a:rPr dirty="0">
                <a:solidFill>
                  <a:schemeClr val="tx1"/>
                </a:solidFill>
              </a:rPr>
              <a:t>ότου </a:t>
            </a:r>
            <a:r>
              <a:rPr spc="-5" dirty="0">
                <a:solidFill>
                  <a:schemeClr val="tx1"/>
                </a:solidFill>
              </a:rPr>
              <a:t>ολοκληρωθούν τα </a:t>
            </a:r>
            <a:r>
              <a:rPr dirty="0">
                <a:solidFill>
                  <a:schemeClr val="tx1"/>
                </a:solidFill>
              </a:rPr>
              <a:t>έργα ή έως ότου </a:t>
            </a:r>
            <a:r>
              <a:rPr spc="-5" dirty="0">
                <a:solidFill>
                  <a:schemeClr val="tx1"/>
                </a:solidFill>
              </a:rPr>
              <a:t>εξαντληθούν  τα </a:t>
            </a:r>
            <a:r>
              <a:rPr dirty="0" smtClean="0">
                <a:solidFill>
                  <a:schemeClr val="tx1"/>
                </a:solidFill>
              </a:rPr>
              <a:t>χρήματα</a:t>
            </a:r>
            <a:endParaRPr lang="el-GR" dirty="0" smtClean="0">
              <a:solidFill>
                <a:schemeClr val="tx1"/>
              </a:solidFill>
            </a:endParaRPr>
          </a:p>
          <a:p>
            <a:pPr marL="12700" marR="5080" algn="just">
              <a:lnSpc>
                <a:spcPct val="100000"/>
              </a:lnSpc>
              <a:spcBef>
                <a:spcPts val="100"/>
              </a:spcBef>
            </a:pPr>
            <a:endParaRPr lang="el-GR" dirty="0">
              <a:solidFill>
                <a:schemeClr val="tx1"/>
              </a:solidFill>
            </a:endParaRPr>
          </a:p>
          <a:p>
            <a:pPr marL="12700" marR="5080" algn="just">
              <a:lnSpc>
                <a:spcPct val="100000"/>
              </a:lnSpc>
              <a:spcBef>
                <a:spcPts val="100"/>
              </a:spcBef>
            </a:pPr>
            <a:r>
              <a:rPr lang="en-GB" dirty="0">
                <a:solidFill>
                  <a:schemeClr val="tx1"/>
                </a:solidFill>
              </a:rPr>
              <a:t>*</a:t>
            </a:r>
            <a:r>
              <a:rPr lang="el-GR" dirty="0" smtClean="0">
                <a:solidFill>
                  <a:schemeClr val="tx1"/>
                </a:solidFill>
              </a:rPr>
              <a:t>Οι μετακινήσεις κατά την Πρόσκλησή 2021 μπορούν να πραγματοποιούνται κάτω από τη Διεθνή κινητικότητα της ΚΑ</a:t>
            </a:r>
            <a:r>
              <a:rPr lang="en-GB" dirty="0" smtClean="0">
                <a:solidFill>
                  <a:schemeClr val="tx1"/>
                </a:solidFill>
              </a:rPr>
              <a:t>1</a:t>
            </a:r>
            <a:r>
              <a:rPr lang="el-GR" dirty="0" smtClean="0">
                <a:solidFill>
                  <a:schemeClr val="tx1"/>
                </a:solidFill>
              </a:rPr>
              <a:t>31</a:t>
            </a:r>
            <a:r>
              <a:rPr lang="en-GB" dirty="0" smtClean="0">
                <a:solidFill>
                  <a:schemeClr val="tx1"/>
                </a:solidFill>
              </a:rPr>
              <a:t> ( </a:t>
            </a:r>
            <a:r>
              <a:rPr lang="el-GR" dirty="0" smtClean="0">
                <a:solidFill>
                  <a:schemeClr val="tx1"/>
                </a:solidFill>
              </a:rPr>
              <a:t>Ην. Βασίλειο </a:t>
            </a:r>
            <a:r>
              <a:rPr lang="en-GB" dirty="0" smtClean="0">
                <a:solidFill>
                  <a:schemeClr val="tx1"/>
                </a:solidFill>
              </a:rPr>
              <a:t>Region 14)</a:t>
            </a:r>
            <a:endParaRPr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7936" y="1124711"/>
            <a:ext cx="4896485" cy="4104640"/>
          </a:xfrm>
          <a:custGeom>
            <a:avLst/>
            <a:gdLst/>
            <a:ahLst/>
            <a:cxnLst/>
            <a:rect l="l" t="t" r="r" b="b"/>
            <a:pathLst>
              <a:path w="4896484" h="4104640">
                <a:moveTo>
                  <a:pt x="0" y="4104513"/>
                </a:moveTo>
                <a:lnTo>
                  <a:pt x="4896485" y="4104513"/>
                </a:lnTo>
                <a:lnTo>
                  <a:pt x="4896485" y="0"/>
                </a:lnTo>
                <a:lnTo>
                  <a:pt x="0" y="0"/>
                </a:lnTo>
                <a:lnTo>
                  <a:pt x="0" y="4104513"/>
                </a:lnTo>
                <a:close/>
              </a:path>
            </a:pathLst>
          </a:custGeom>
          <a:ln w="28575">
            <a:solidFill>
              <a:srgbClr val="205868"/>
            </a:solidFill>
          </a:ln>
        </p:spPr>
        <p:txBody>
          <a:bodyPr wrap="square" lIns="0" tIns="0" rIns="0" bIns="0" rtlCol="0"/>
          <a:lstStyle/>
          <a:p>
            <a:endParaRPr/>
          </a:p>
        </p:txBody>
      </p:sp>
      <p:sp>
        <p:nvSpPr>
          <p:cNvPr id="3" name="object 3"/>
          <p:cNvSpPr txBox="1"/>
          <p:nvPr/>
        </p:nvSpPr>
        <p:spPr>
          <a:xfrm>
            <a:off x="4147565" y="1554302"/>
            <a:ext cx="251015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2212975" algn="l"/>
              </a:tabLst>
            </a:pPr>
            <a:r>
              <a:rPr sz="2200" spc="-15" dirty="0">
                <a:solidFill>
                  <a:srgbClr val="404040"/>
                </a:solidFill>
                <a:latin typeface="Century Gothic"/>
                <a:cs typeface="Century Gothic"/>
              </a:rPr>
              <a:t>Δ</a:t>
            </a:r>
            <a:r>
              <a:rPr sz="2200" spc="-10" dirty="0">
                <a:solidFill>
                  <a:srgbClr val="404040"/>
                </a:solidFill>
                <a:latin typeface="Century Gothic"/>
                <a:cs typeface="Century Gothic"/>
              </a:rPr>
              <a:t>ιασφ</a:t>
            </a:r>
            <a:r>
              <a:rPr sz="2200" spc="-15" dirty="0">
                <a:solidFill>
                  <a:srgbClr val="404040"/>
                </a:solidFill>
                <a:latin typeface="Century Gothic"/>
                <a:cs typeface="Century Gothic"/>
              </a:rPr>
              <a:t>α</a:t>
            </a:r>
            <a:r>
              <a:rPr sz="2200" spc="-10" dirty="0">
                <a:solidFill>
                  <a:srgbClr val="404040"/>
                </a:solidFill>
                <a:latin typeface="Century Gothic"/>
                <a:cs typeface="Century Gothic"/>
              </a:rPr>
              <a:t>λίζε</a:t>
            </a:r>
            <a:r>
              <a:rPr sz="2200" spc="-5" dirty="0">
                <a:solidFill>
                  <a:srgbClr val="404040"/>
                </a:solidFill>
                <a:latin typeface="Century Gothic"/>
                <a:cs typeface="Century Gothic"/>
              </a:rPr>
              <a:t>ι</a:t>
            </a:r>
            <a:r>
              <a:rPr sz="2200" dirty="0">
                <a:solidFill>
                  <a:srgbClr val="404040"/>
                </a:solidFill>
                <a:latin typeface="Century Gothic"/>
                <a:cs typeface="Century Gothic"/>
              </a:rPr>
              <a:t>	</a:t>
            </a:r>
            <a:r>
              <a:rPr sz="2200" spc="-5" dirty="0">
                <a:solidFill>
                  <a:srgbClr val="404040"/>
                </a:solidFill>
                <a:latin typeface="Century Gothic"/>
                <a:cs typeface="Century Gothic"/>
              </a:rPr>
              <a:t>τη</a:t>
            </a:r>
            <a:endParaRPr sz="2200">
              <a:latin typeface="Century Gothic"/>
              <a:cs typeface="Century Gothic"/>
            </a:endParaRPr>
          </a:p>
        </p:txBody>
      </p:sp>
      <p:sp>
        <p:nvSpPr>
          <p:cNvPr id="4" name="object 4"/>
          <p:cNvSpPr txBox="1"/>
          <p:nvPr/>
        </p:nvSpPr>
        <p:spPr>
          <a:xfrm>
            <a:off x="6923023" y="1554302"/>
            <a:ext cx="1965960" cy="360680"/>
          </a:xfrm>
          <a:prstGeom prst="rect">
            <a:avLst/>
          </a:prstGeom>
        </p:spPr>
        <p:txBody>
          <a:bodyPr vert="horz" wrap="square" lIns="0" tIns="12065" rIns="0" bIns="0" rtlCol="0">
            <a:spAutoFit/>
          </a:bodyPr>
          <a:lstStyle/>
          <a:p>
            <a:pPr marL="12700">
              <a:lnSpc>
                <a:spcPct val="100000"/>
              </a:lnSpc>
              <a:spcBef>
                <a:spcPts val="95"/>
              </a:spcBef>
              <a:tabLst>
                <a:tab pos="1635760" algn="l"/>
              </a:tabLst>
            </a:pPr>
            <a:r>
              <a:rPr sz="2200" spc="-5" dirty="0">
                <a:solidFill>
                  <a:srgbClr val="404040"/>
                </a:solidFill>
                <a:latin typeface="Century Gothic"/>
                <a:cs typeface="Century Gothic"/>
              </a:rPr>
              <a:t>δι</a:t>
            </a:r>
            <a:r>
              <a:rPr sz="2200" spc="-10" dirty="0">
                <a:solidFill>
                  <a:srgbClr val="404040"/>
                </a:solidFill>
                <a:latin typeface="Century Gothic"/>
                <a:cs typeface="Century Gothic"/>
              </a:rPr>
              <a:t>αφ</a:t>
            </a:r>
            <a:r>
              <a:rPr sz="2200" spc="-15" dirty="0">
                <a:solidFill>
                  <a:srgbClr val="404040"/>
                </a:solidFill>
                <a:latin typeface="Century Gothic"/>
                <a:cs typeface="Century Gothic"/>
              </a:rPr>
              <a:t>ά</a:t>
            </a:r>
            <a:r>
              <a:rPr sz="2200" spc="10" dirty="0">
                <a:solidFill>
                  <a:srgbClr val="404040"/>
                </a:solidFill>
                <a:latin typeface="Century Gothic"/>
                <a:cs typeface="Century Gothic"/>
              </a:rPr>
              <a:t>ν</a:t>
            </a:r>
            <a:r>
              <a:rPr sz="2200" spc="-5" dirty="0">
                <a:solidFill>
                  <a:srgbClr val="404040"/>
                </a:solidFill>
                <a:latin typeface="Century Gothic"/>
                <a:cs typeface="Century Gothic"/>
              </a:rPr>
              <a:t>εια</a:t>
            </a:r>
            <a:r>
              <a:rPr sz="2200" dirty="0">
                <a:solidFill>
                  <a:srgbClr val="404040"/>
                </a:solidFill>
                <a:latin typeface="Century Gothic"/>
                <a:cs typeface="Century Gothic"/>
              </a:rPr>
              <a:t>	</a:t>
            </a:r>
            <a:r>
              <a:rPr sz="2200" spc="-10" dirty="0">
                <a:solidFill>
                  <a:srgbClr val="404040"/>
                </a:solidFill>
                <a:latin typeface="Century Gothic"/>
                <a:cs typeface="Century Gothic"/>
              </a:rPr>
              <a:t>σε</a:t>
            </a:r>
            <a:endParaRPr sz="2200">
              <a:latin typeface="Century Gothic"/>
              <a:cs typeface="Century Gothic"/>
            </a:endParaRPr>
          </a:p>
        </p:txBody>
      </p:sp>
      <p:sp>
        <p:nvSpPr>
          <p:cNvPr id="5" name="object 5"/>
          <p:cNvSpPr txBox="1"/>
          <p:nvPr/>
        </p:nvSpPr>
        <p:spPr>
          <a:xfrm>
            <a:off x="4490465" y="1889886"/>
            <a:ext cx="3240405"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404040"/>
                </a:solidFill>
                <a:latin typeface="Century Gothic"/>
                <a:cs typeface="Century Gothic"/>
              </a:rPr>
              <a:t>όλες </a:t>
            </a:r>
            <a:r>
              <a:rPr sz="2200" dirty="0">
                <a:solidFill>
                  <a:srgbClr val="404040"/>
                </a:solidFill>
                <a:latin typeface="Century Gothic"/>
                <a:cs typeface="Century Gothic"/>
              </a:rPr>
              <a:t>τις </a:t>
            </a:r>
            <a:r>
              <a:rPr sz="2200" spc="-5" dirty="0">
                <a:solidFill>
                  <a:srgbClr val="404040"/>
                </a:solidFill>
                <a:latin typeface="Century Gothic"/>
                <a:cs typeface="Century Gothic"/>
              </a:rPr>
              <a:t>διαδικασίες</a:t>
            </a:r>
            <a:r>
              <a:rPr sz="2200" spc="-45"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6" name="object 6"/>
          <p:cNvSpPr txBox="1"/>
          <p:nvPr/>
        </p:nvSpPr>
        <p:spPr>
          <a:xfrm>
            <a:off x="4147565" y="2694812"/>
            <a:ext cx="4740910" cy="136652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200" spc="-5" dirty="0">
                <a:solidFill>
                  <a:srgbClr val="404040"/>
                </a:solidFill>
                <a:latin typeface="Century Gothic"/>
                <a:cs typeface="Century Gothic"/>
              </a:rPr>
              <a:t>Η καλή τήρηση </a:t>
            </a:r>
            <a:r>
              <a:rPr sz="2200" spc="-10" dirty="0">
                <a:solidFill>
                  <a:srgbClr val="404040"/>
                </a:solidFill>
                <a:latin typeface="Century Gothic"/>
                <a:cs typeface="Century Gothic"/>
              </a:rPr>
              <a:t>αρχείου βοηθά  </a:t>
            </a:r>
            <a:r>
              <a:rPr sz="2200" spc="-5" dirty="0">
                <a:solidFill>
                  <a:srgbClr val="404040"/>
                </a:solidFill>
                <a:latin typeface="Century Gothic"/>
                <a:cs typeface="Century Gothic"/>
              </a:rPr>
              <a:t>και </a:t>
            </a:r>
            <a:r>
              <a:rPr sz="2200" spc="-10" dirty="0">
                <a:solidFill>
                  <a:srgbClr val="404040"/>
                </a:solidFill>
                <a:latin typeface="Century Gothic"/>
                <a:cs typeface="Century Gothic"/>
              </a:rPr>
              <a:t>άλλους </a:t>
            </a:r>
            <a:r>
              <a:rPr sz="2200" spc="-5" dirty="0">
                <a:solidFill>
                  <a:srgbClr val="404040"/>
                </a:solidFill>
                <a:latin typeface="Century Gothic"/>
                <a:cs typeface="Century Gothic"/>
              </a:rPr>
              <a:t>συναδέλφους </a:t>
            </a:r>
            <a:r>
              <a:rPr sz="2200" spc="10" dirty="0">
                <a:solidFill>
                  <a:srgbClr val="404040"/>
                </a:solidFill>
                <a:latin typeface="Century Gothic"/>
                <a:cs typeface="Century Gothic"/>
              </a:rPr>
              <a:t>να  </a:t>
            </a:r>
            <a:r>
              <a:rPr sz="2200" spc="-5" dirty="0">
                <a:solidFill>
                  <a:srgbClr val="404040"/>
                </a:solidFill>
                <a:latin typeface="Century Gothic"/>
                <a:cs typeface="Century Gothic"/>
              </a:rPr>
              <a:t>αναλάβουν σε </a:t>
            </a:r>
            <a:r>
              <a:rPr sz="2200" spc="-10" dirty="0">
                <a:solidFill>
                  <a:srgbClr val="404040"/>
                </a:solidFill>
                <a:latin typeface="Century Gothic"/>
                <a:cs typeface="Century Gothic"/>
              </a:rPr>
              <a:t>περίπτωση  </a:t>
            </a:r>
            <a:r>
              <a:rPr sz="2200" spc="-5" dirty="0">
                <a:solidFill>
                  <a:srgbClr val="404040"/>
                </a:solidFill>
                <a:latin typeface="Century Gothic"/>
                <a:cs typeface="Century Gothic"/>
              </a:rPr>
              <a:t>μετακίνησής</a:t>
            </a:r>
            <a:r>
              <a:rPr sz="2200" spc="-30" dirty="0">
                <a:solidFill>
                  <a:srgbClr val="404040"/>
                </a:solidFill>
                <a:latin typeface="Century Gothic"/>
                <a:cs typeface="Century Gothic"/>
              </a:rPr>
              <a:t> </a:t>
            </a:r>
            <a:r>
              <a:rPr sz="2200" spc="-5" dirty="0">
                <a:solidFill>
                  <a:srgbClr val="404040"/>
                </a:solidFill>
                <a:latin typeface="Century Gothic"/>
                <a:cs typeface="Century Gothic"/>
              </a:rPr>
              <a:t>σας</a:t>
            </a:r>
            <a:endParaRPr sz="2200">
              <a:latin typeface="Century Gothic"/>
              <a:cs typeface="Century Gothic"/>
            </a:endParaRPr>
          </a:p>
        </p:txBody>
      </p:sp>
      <p:sp>
        <p:nvSpPr>
          <p:cNvPr id="7" name="object 7"/>
          <p:cNvSpPr txBox="1"/>
          <p:nvPr/>
        </p:nvSpPr>
        <p:spPr>
          <a:xfrm>
            <a:off x="4147565" y="4507229"/>
            <a:ext cx="4702175"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b="1" spc="-10" dirty="0">
                <a:solidFill>
                  <a:srgbClr val="30859C"/>
                </a:solidFill>
                <a:latin typeface="Century Gothic"/>
                <a:cs typeface="Century Gothic"/>
              </a:rPr>
              <a:t>Έλεγχος του </a:t>
            </a:r>
            <a:r>
              <a:rPr sz="2200" b="1" spc="-5" dirty="0">
                <a:solidFill>
                  <a:srgbClr val="30859C"/>
                </a:solidFill>
                <a:latin typeface="Century Gothic"/>
                <a:cs typeface="Century Gothic"/>
              </a:rPr>
              <a:t>αρχείου </a:t>
            </a:r>
            <a:r>
              <a:rPr sz="2200" b="1" spc="-10" dirty="0">
                <a:solidFill>
                  <a:srgbClr val="30859C"/>
                </a:solidFill>
                <a:latin typeface="Century Gothic"/>
                <a:cs typeface="Century Gothic"/>
              </a:rPr>
              <a:t>από </a:t>
            </a:r>
            <a:r>
              <a:rPr sz="2200" b="1" spc="-5" dirty="0">
                <a:solidFill>
                  <a:srgbClr val="30859C"/>
                </a:solidFill>
                <a:latin typeface="Century Gothic"/>
                <a:cs typeface="Century Gothic"/>
              </a:rPr>
              <a:t>την</a:t>
            </a:r>
            <a:r>
              <a:rPr sz="2200" b="1" spc="95" dirty="0">
                <a:solidFill>
                  <a:srgbClr val="30859C"/>
                </a:solidFill>
                <a:latin typeface="Century Gothic"/>
                <a:cs typeface="Century Gothic"/>
              </a:rPr>
              <a:t> </a:t>
            </a:r>
            <a:r>
              <a:rPr sz="2200" b="1" spc="-10" dirty="0">
                <a:solidFill>
                  <a:srgbClr val="30859C"/>
                </a:solidFill>
                <a:latin typeface="Century Gothic"/>
                <a:cs typeface="Century Gothic"/>
              </a:rPr>
              <a:t>ΕΥ</a:t>
            </a:r>
            <a:endParaRPr sz="2200">
              <a:latin typeface="Century Gothic"/>
              <a:cs typeface="Century Gothic"/>
            </a:endParaRPr>
          </a:p>
        </p:txBody>
      </p:sp>
      <p:sp>
        <p:nvSpPr>
          <p:cNvPr id="8" name="object 8"/>
          <p:cNvSpPr txBox="1"/>
          <p:nvPr/>
        </p:nvSpPr>
        <p:spPr>
          <a:xfrm>
            <a:off x="509727" y="2104389"/>
            <a:ext cx="3166745" cy="1304290"/>
          </a:xfrm>
          <a:prstGeom prst="rect">
            <a:avLst/>
          </a:prstGeom>
        </p:spPr>
        <p:txBody>
          <a:bodyPr vert="horz" wrap="square" lIns="0" tIns="12065" rIns="0" bIns="0" rtlCol="0">
            <a:spAutoFit/>
          </a:bodyPr>
          <a:lstStyle/>
          <a:p>
            <a:pPr marL="12700" marR="5080" indent="210185">
              <a:lnSpc>
                <a:spcPct val="100000"/>
              </a:lnSpc>
              <a:spcBef>
                <a:spcPts val="95"/>
              </a:spcBef>
            </a:pPr>
            <a:r>
              <a:rPr sz="2800" b="1" spc="-5" dirty="0">
                <a:solidFill>
                  <a:srgbClr val="30859C"/>
                </a:solidFill>
                <a:latin typeface="Century Gothic"/>
                <a:cs typeface="Century Gothic"/>
              </a:rPr>
              <a:t>Τήρηση </a:t>
            </a:r>
            <a:r>
              <a:rPr sz="2800" b="1" spc="-10" dirty="0">
                <a:solidFill>
                  <a:srgbClr val="30859C"/>
                </a:solidFill>
                <a:latin typeface="Century Gothic"/>
                <a:cs typeface="Century Gothic"/>
              </a:rPr>
              <a:t>αρχείου  </a:t>
            </a:r>
            <a:r>
              <a:rPr sz="2800" b="1" spc="-5" dirty="0">
                <a:solidFill>
                  <a:srgbClr val="30859C"/>
                </a:solidFill>
                <a:latin typeface="Century Gothic"/>
                <a:cs typeface="Century Gothic"/>
              </a:rPr>
              <a:t>στον </a:t>
            </a:r>
            <a:r>
              <a:rPr sz="2800" b="1" spc="-10" dirty="0">
                <a:solidFill>
                  <a:srgbClr val="30859C"/>
                </a:solidFill>
                <a:latin typeface="Century Gothic"/>
                <a:cs typeface="Century Gothic"/>
              </a:rPr>
              <a:t>οργανισμό</a:t>
            </a:r>
            <a:r>
              <a:rPr sz="2800" b="1" spc="-50" dirty="0">
                <a:solidFill>
                  <a:srgbClr val="30859C"/>
                </a:solidFill>
                <a:latin typeface="Century Gothic"/>
                <a:cs typeface="Century Gothic"/>
              </a:rPr>
              <a:t> </a:t>
            </a:r>
            <a:r>
              <a:rPr sz="2800" b="1" spc="-5" dirty="0">
                <a:solidFill>
                  <a:srgbClr val="30859C"/>
                </a:solidFill>
                <a:latin typeface="Century Gothic"/>
                <a:cs typeface="Century Gothic"/>
              </a:rPr>
              <a:t>&amp;</a:t>
            </a:r>
            <a:endParaRPr sz="2800">
              <a:latin typeface="Century Gothic"/>
              <a:cs typeface="Century Gothic"/>
            </a:endParaRPr>
          </a:p>
          <a:p>
            <a:pPr marL="969644">
              <a:lnSpc>
                <a:spcPts val="3350"/>
              </a:lnSpc>
            </a:pPr>
            <a:r>
              <a:rPr sz="2800" b="1" spc="-10" dirty="0">
                <a:solidFill>
                  <a:srgbClr val="30859C"/>
                </a:solidFill>
                <a:latin typeface="Century Gothic"/>
                <a:cs typeface="Century Gothic"/>
              </a:rPr>
              <a:t>έλεγχοι</a:t>
            </a:r>
            <a:endParaRPr sz="2800">
              <a:latin typeface="Century Gothic"/>
              <a:cs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4367" y="1245819"/>
            <a:ext cx="5527675" cy="452120"/>
          </a:xfrm>
          <a:prstGeom prst="rect">
            <a:avLst/>
          </a:prstGeom>
        </p:spPr>
        <p:txBody>
          <a:bodyPr vert="horz" wrap="square" lIns="0" tIns="12065" rIns="0" bIns="0" rtlCol="0">
            <a:spAutoFit/>
          </a:bodyPr>
          <a:lstStyle/>
          <a:p>
            <a:pPr marL="12700">
              <a:lnSpc>
                <a:spcPct val="100000"/>
              </a:lnSpc>
              <a:spcBef>
                <a:spcPts val="95"/>
              </a:spcBef>
            </a:pPr>
            <a:r>
              <a:rPr spc="-5" dirty="0"/>
              <a:t>Αρχείο </a:t>
            </a:r>
            <a:r>
              <a:rPr spc="-10" dirty="0"/>
              <a:t>Σχεδίου </a:t>
            </a:r>
            <a:r>
              <a:rPr spc="-5" dirty="0"/>
              <a:t>στον</a:t>
            </a:r>
            <a:r>
              <a:rPr spc="-15" dirty="0"/>
              <a:t> </a:t>
            </a:r>
            <a:r>
              <a:rPr spc="-5" dirty="0"/>
              <a:t>Οργανισμό</a:t>
            </a:r>
          </a:p>
        </p:txBody>
      </p:sp>
      <p:sp>
        <p:nvSpPr>
          <p:cNvPr id="3" name="object 3"/>
          <p:cNvSpPr txBox="1"/>
          <p:nvPr/>
        </p:nvSpPr>
        <p:spPr>
          <a:xfrm>
            <a:off x="86969" y="2059279"/>
            <a:ext cx="8990965" cy="2433955"/>
          </a:xfrm>
          <a:prstGeom prst="rect">
            <a:avLst/>
          </a:prstGeom>
        </p:spPr>
        <p:txBody>
          <a:bodyPr vert="horz" wrap="square" lIns="0" tIns="12065" rIns="0" bIns="0" rtlCol="0">
            <a:spAutoFit/>
          </a:bodyPr>
          <a:lstStyle/>
          <a:p>
            <a:pPr marL="355600" marR="5080" indent="-343535" algn="just">
              <a:lnSpc>
                <a:spcPct val="150100"/>
              </a:lnSpc>
              <a:spcBef>
                <a:spcPts val="95"/>
              </a:spcBef>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στον δικαιούχο </a:t>
            </a:r>
            <a:r>
              <a:rPr sz="2000" dirty="0">
                <a:solidFill>
                  <a:srgbClr val="404040"/>
                </a:solidFill>
                <a:latin typeface="Century Gothic"/>
                <a:cs typeface="Century Gothic"/>
              </a:rPr>
              <a:t>με </a:t>
            </a:r>
            <a:r>
              <a:rPr sz="2000" spc="-5" dirty="0">
                <a:solidFill>
                  <a:srgbClr val="404040"/>
                </a:solidFill>
                <a:latin typeface="Century Gothic"/>
                <a:cs typeface="Century Gothic"/>
              </a:rPr>
              <a:t>τα έντυπα που αφορούν </a:t>
            </a:r>
            <a:r>
              <a:rPr sz="2000" dirty="0">
                <a:solidFill>
                  <a:srgbClr val="404040"/>
                </a:solidFill>
                <a:latin typeface="Century Gothic"/>
                <a:cs typeface="Century Gothic"/>
              </a:rPr>
              <a:t>στις  κινητικότητες </a:t>
            </a:r>
            <a:r>
              <a:rPr sz="2000" spc="-5" dirty="0">
                <a:solidFill>
                  <a:srgbClr val="404040"/>
                </a:solidFill>
                <a:latin typeface="Century Gothic"/>
                <a:cs typeface="Century Gothic"/>
              </a:rPr>
              <a:t>για τουλάχιστον </a:t>
            </a:r>
            <a:r>
              <a:rPr sz="2000" b="1" dirty="0">
                <a:solidFill>
                  <a:srgbClr val="404040"/>
                </a:solidFill>
                <a:latin typeface="Century Gothic"/>
                <a:cs typeface="Century Gothic"/>
              </a:rPr>
              <a:t>3 </a:t>
            </a:r>
            <a:r>
              <a:rPr sz="2000" b="1" spc="-5" dirty="0">
                <a:solidFill>
                  <a:srgbClr val="404040"/>
                </a:solidFill>
                <a:latin typeface="Century Gothic"/>
                <a:cs typeface="Century Gothic"/>
              </a:rPr>
              <a:t>χρόνια </a:t>
            </a:r>
            <a:r>
              <a:rPr sz="2000" dirty="0">
                <a:solidFill>
                  <a:srgbClr val="404040"/>
                </a:solidFill>
                <a:latin typeface="Century Gothic"/>
                <a:cs typeface="Century Gothic"/>
              </a:rPr>
              <a:t>μετά </a:t>
            </a:r>
            <a:r>
              <a:rPr sz="2000" spc="-5" dirty="0">
                <a:solidFill>
                  <a:srgbClr val="404040"/>
                </a:solidFill>
                <a:latin typeface="Century Gothic"/>
                <a:cs typeface="Century Gothic"/>
              </a:rPr>
              <a:t>την επιστολή εκκαθάρισης  </a:t>
            </a:r>
            <a:r>
              <a:rPr sz="2000" dirty="0">
                <a:solidFill>
                  <a:srgbClr val="404040"/>
                </a:solidFill>
                <a:latin typeface="Century Gothic"/>
                <a:cs typeface="Century Gothic"/>
              </a:rPr>
              <a:t>που λαμβάνετε από το </a:t>
            </a:r>
            <a:r>
              <a:rPr sz="2000" spc="5" dirty="0">
                <a:solidFill>
                  <a:srgbClr val="404040"/>
                </a:solidFill>
                <a:latin typeface="Century Gothic"/>
                <a:cs typeface="Century Gothic"/>
              </a:rPr>
              <a:t>ΙΔΕΠ για </a:t>
            </a:r>
            <a:r>
              <a:rPr sz="2000" dirty="0">
                <a:solidFill>
                  <a:srgbClr val="404040"/>
                </a:solidFill>
                <a:latin typeface="Century Gothic"/>
                <a:cs typeface="Century Gothic"/>
              </a:rPr>
              <a:t>Σχέδια κάτω των</a:t>
            </a:r>
            <a:r>
              <a:rPr sz="2000" spc="-270" dirty="0">
                <a:solidFill>
                  <a:srgbClr val="404040"/>
                </a:solidFill>
                <a:latin typeface="Century Gothic"/>
                <a:cs typeface="Century Gothic"/>
              </a:rPr>
              <a:t> </a:t>
            </a:r>
            <a:r>
              <a:rPr sz="2000" b="1" dirty="0">
                <a:solidFill>
                  <a:srgbClr val="404040"/>
                </a:solidFill>
                <a:latin typeface="Century Gothic"/>
                <a:cs typeface="Century Gothic"/>
              </a:rPr>
              <a:t>60.000€</a:t>
            </a:r>
            <a:endParaRPr sz="2000">
              <a:latin typeface="Century Gothic"/>
              <a:cs typeface="Century Gothic"/>
            </a:endParaRPr>
          </a:p>
          <a:p>
            <a:pPr marL="12700" marR="127000" algn="just">
              <a:lnSpc>
                <a:spcPct val="170000"/>
              </a:lnSpc>
              <a:buFont typeface="Wingdings"/>
              <a:buChar char=""/>
              <a:tabLst>
                <a:tab pos="356235" algn="l"/>
              </a:tabLst>
            </a:pPr>
            <a:r>
              <a:rPr sz="2000" dirty="0">
                <a:solidFill>
                  <a:srgbClr val="404040"/>
                </a:solidFill>
                <a:latin typeface="Century Gothic"/>
                <a:cs typeface="Century Gothic"/>
              </a:rPr>
              <a:t>Τήρηση αρχείου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τουλάχιστον </a:t>
            </a:r>
            <a:r>
              <a:rPr sz="2000" b="1" dirty="0">
                <a:solidFill>
                  <a:srgbClr val="404040"/>
                </a:solidFill>
                <a:latin typeface="Century Gothic"/>
                <a:cs typeface="Century Gothic"/>
              </a:rPr>
              <a:t>5 χρόνια, </a:t>
            </a:r>
            <a:r>
              <a:rPr sz="2000" spc="5" dirty="0">
                <a:solidFill>
                  <a:srgbClr val="404040"/>
                </a:solidFill>
                <a:latin typeface="Century Gothic"/>
                <a:cs typeface="Century Gothic"/>
              </a:rPr>
              <a:t>για </a:t>
            </a:r>
            <a:r>
              <a:rPr sz="2000" dirty="0">
                <a:solidFill>
                  <a:srgbClr val="404040"/>
                </a:solidFill>
                <a:latin typeface="Century Gothic"/>
                <a:cs typeface="Century Gothic"/>
              </a:rPr>
              <a:t>Σχέδια </a:t>
            </a:r>
            <a:r>
              <a:rPr sz="2000" spc="5" dirty="0">
                <a:solidFill>
                  <a:srgbClr val="404040"/>
                </a:solidFill>
                <a:latin typeface="Century Gothic"/>
                <a:cs typeface="Century Gothic"/>
              </a:rPr>
              <a:t>άνω </a:t>
            </a:r>
            <a:r>
              <a:rPr sz="2000" dirty="0">
                <a:solidFill>
                  <a:srgbClr val="404040"/>
                </a:solidFill>
                <a:latin typeface="Century Gothic"/>
                <a:cs typeface="Century Gothic"/>
              </a:rPr>
              <a:t>των</a:t>
            </a:r>
            <a:r>
              <a:rPr sz="2000" spc="-195" dirty="0">
                <a:solidFill>
                  <a:srgbClr val="404040"/>
                </a:solidFill>
                <a:latin typeface="Century Gothic"/>
                <a:cs typeface="Century Gothic"/>
              </a:rPr>
              <a:t> </a:t>
            </a:r>
            <a:r>
              <a:rPr sz="2000" b="1" dirty="0">
                <a:solidFill>
                  <a:srgbClr val="404040"/>
                </a:solidFill>
                <a:latin typeface="Century Gothic"/>
                <a:cs typeface="Century Gothic"/>
              </a:rPr>
              <a:t>60.000€ </a:t>
            </a:r>
            <a:r>
              <a:rPr sz="2000" b="1" dirty="0">
                <a:solidFill>
                  <a:srgbClr val="30859C"/>
                </a:solidFill>
                <a:latin typeface="Century Gothic"/>
                <a:cs typeface="Century Gothic"/>
              </a:rPr>
              <a:t> Ο φάκελος παραμένει πάντα στον</a:t>
            </a:r>
            <a:r>
              <a:rPr sz="2000" b="1" spc="-50" dirty="0">
                <a:solidFill>
                  <a:srgbClr val="30859C"/>
                </a:solidFill>
                <a:latin typeface="Century Gothic"/>
                <a:cs typeface="Century Gothic"/>
              </a:rPr>
              <a:t> </a:t>
            </a:r>
            <a:r>
              <a:rPr sz="2000" b="1" dirty="0">
                <a:solidFill>
                  <a:srgbClr val="30859C"/>
                </a:solidFill>
                <a:latin typeface="Century Gothic"/>
                <a:cs typeface="Century Gothic"/>
              </a:rPr>
              <a:t>οργανισμό!</a:t>
            </a:r>
            <a:endParaRPr sz="2000">
              <a:latin typeface="Century Gothic"/>
              <a:cs typeface="Century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8258" y="244602"/>
            <a:ext cx="5532120" cy="452120"/>
          </a:xfrm>
          <a:prstGeom prst="rect">
            <a:avLst/>
          </a:prstGeom>
        </p:spPr>
        <p:txBody>
          <a:bodyPr vert="horz" wrap="square" lIns="0" tIns="12065" rIns="0" bIns="0" rtlCol="0">
            <a:spAutoFit/>
          </a:bodyPr>
          <a:lstStyle/>
          <a:p>
            <a:pPr marL="12700">
              <a:lnSpc>
                <a:spcPct val="100000"/>
              </a:lnSpc>
              <a:spcBef>
                <a:spcPts val="95"/>
              </a:spcBef>
            </a:pPr>
            <a:r>
              <a:rPr spc="-5" dirty="0"/>
              <a:t>Αρχείο Σχεδίου στον</a:t>
            </a:r>
            <a:r>
              <a:rPr dirty="0"/>
              <a:t> </a:t>
            </a:r>
            <a:r>
              <a:rPr spc="-10" dirty="0"/>
              <a:t>Οργανισμό</a:t>
            </a:r>
          </a:p>
        </p:txBody>
      </p:sp>
      <p:sp>
        <p:nvSpPr>
          <p:cNvPr id="3" name="object 3"/>
          <p:cNvSpPr txBox="1"/>
          <p:nvPr/>
        </p:nvSpPr>
        <p:spPr>
          <a:xfrm>
            <a:off x="330200" y="911835"/>
            <a:ext cx="8289925" cy="4714875"/>
          </a:xfrm>
          <a:prstGeom prst="rect">
            <a:avLst/>
          </a:prstGeom>
        </p:spPr>
        <p:txBody>
          <a:bodyPr vert="horz" wrap="square" lIns="0" tIns="131445" rIns="0" bIns="0" rtlCol="0">
            <a:spAutoFit/>
          </a:bodyPr>
          <a:lstStyle/>
          <a:p>
            <a:pPr marL="12700">
              <a:lnSpc>
                <a:spcPct val="100000"/>
              </a:lnSpc>
              <a:spcBef>
                <a:spcPts val="1035"/>
              </a:spcBef>
            </a:pPr>
            <a:r>
              <a:rPr sz="2000" b="1" dirty="0">
                <a:solidFill>
                  <a:srgbClr val="30859C"/>
                </a:solidFill>
                <a:latin typeface="Century Gothic"/>
                <a:cs typeface="Century Gothic"/>
              </a:rPr>
              <a:t>Ο φάκελος </a:t>
            </a:r>
            <a:r>
              <a:rPr sz="2000" b="1" spc="-5" dirty="0">
                <a:solidFill>
                  <a:srgbClr val="30859C"/>
                </a:solidFill>
                <a:latin typeface="Century Gothic"/>
                <a:cs typeface="Century Gothic"/>
              </a:rPr>
              <a:t>αναμένεται ότι </a:t>
            </a:r>
            <a:r>
              <a:rPr sz="2000" b="1" dirty="0">
                <a:solidFill>
                  <a:srgbClr val="30859C"/>
                </a:solidFill>
                <a:latin typeface="Century Gothic"/>
                <a:cs typeface="Century Gothic"/>
              </a:rPr>
              <a:t>θα</a:t>
            </a:r>
            <a:r>
              <a:rPr sz="2000" b="1" spc="10" dirty="0">
                <a:solidFill>
                  <a:srgbClr val="30859C"/>
                </a:solidFill>
                <a:latin typeface="Century Gothic"/>
                <a:cs typeface="Century Gothic"/>
              </a:rPr>
              <a:t> </a:t>
            </a:r>
            <a:r>
              <a:rPr sz="2000" b="1" dirty="0">
                <a:solidFill>
                  <a:srgbClr val="30859C"/>
                </a:solidFill>
                <a:latin typeface="Century Gothic"/>
                <a:cs typeface="Century Gothic"/>
              </a:rPr>
              <a:t>περιέχει:</a:t>
            </a:r>
            <a:endParaRPr sz="2000">
              <a:latin typeface="Century Gothic"/>
              <a:cs typeface="Century Gothic"/>
            </a:endParaRPr>
          </a:p>
          <a:p>
            <a:pPr marL="355600" indent="-343535">
              <a:lnSpc>
                <a:spcPct val="100000"/>
              </a:lnSpc>
              <a:spcBef>
                <a:spcPts val="940"/>
              </a:spcBef>
              <a:buFont typeface="Arial"/>
              <a:buChar char="•"/>
              <a:tabLst>
                <a:tab pos="355600" algn="l"/>
                <a:tab pos="356235" algn="l"/>
              </a:tabLst>
            </a:pPr>
            <a:r>
              <a:rPr sz="2000" dirty="0">
                <a:solidFill>
                  <a:srgbClr val="404040"/>
                </a:solidFill>
                <a:latin typeface="Century Gothic"/>
                <a:cs typeface="Century Gothic"/>
              </a:rPr>
              <a:t>Γραπτές </a:t>
            </a:r>
            <a:r>
              <a:rPr sz="2000" spc="-5" dirty="0">
                <a:solidFill>
                  <a:srgbClr val="404040"/>
                </a:solidFill>
                <a:latin typeface="Century Gothic"/>
                <a:cs typeface="Century Gothic"/>
              </a:rPr>
              <a:t>διαδικασίες </a:t>
            </a:r>
            <a:r>
              <a:rPr sz="2000" dirty="0">
                <a:solidFill>
                  <a:srgbClr val="404040"/>
                </a:solidFill>
                <a:latin typeface="Century Gothic"/>
                <a:cs typeface="Century Gothic"/>
              </a:rPr>
              <a:t>και κριτήρια επιλογής</a:t>
            </a:r>
            <a:r>
              <a:rPr sz="2000" spc="-150"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Aνακοινωμένες </a:t>
            </a:r>
            <a:r>
              <a:rPr sz="2000" dirty="0">
                <a:solidFill>
                  <a:srgbClr val="404040"/>
                </a:solidFill>
                <a:latin typeface="Century Gothic"/>
                <a:cs typeface="Century Gothic"/>
              </a:rPr>
              <a:t>Προσκλήσεις</a:t>
            </a:r>
            <a:r>
              <a:rPr sz="2000" spc="-55" dirty="0">
                <a:solidFill>
                  <a:srgbClr val="404040"/>
                </a:solidFill>
                <a:latin typeface="Century Gothic"/>
                <a:cs typeface="Century Gothic"/>
              </a:rPr>
              <a:t> </a:t>
            </a:r>
            <a:r>
              <a:rPr sz="2000" spc="-5" dirty="0">
                <a:solidFill>
                  <a:srgbClr val="404040"/>
                </a:solidFill>
                <a:latin typeface="Century Gothic"/>
                <a:cs typeface="Century Gothic"/>
              </a:rPr>
              <a:t>Συμμετοχής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spc="-5" dirty="0">
                <a:solidFill>
                  <a:srgbClr val="404040"/>
                </a:solidFill>
                <a:latin typeface="Century Gothic"/>
                <a:cs typeface="Century Gothic"/>
              </a:rPr>
              <a:t>Αποφάσεις </a:t>
            </a:r>
            <a:r>
              <a:rPr sz="2000" dirty="0">
                <a:solidFill>
                  <a:srgbClr val="404040"/>
                </a:solidFill>
                <a:latin typeface="Century Gothic"/>
                <a:cs typeface="Century Gothic"/>
              </a:rPr>
              <a:t>έγκρισης της επιτροπής</a:t>
            </a:r>
            <a:r>
              <a:rPr sz="2000" spc="-80" dirty="0">
                <a:solidFill>
                  <a:srgbClr val="404040"/>
                </a:solidFill>
                <a:latin typeface="Century Gothic"/>
                <a:cs typeface="Century Gothic"/>
              </a:rPr>
              <a:t> </a:t>
            </a:r>
            <a:r>
              <a:rPr sz="2000" dirty="0">
                <a:solidFill>
                  <a:srgbClr val="404040"/>
                </a:solidFill>
                <a:latin typeface="Century Gothic"/>
                <a:cs typeface="Century Gothic"/>
              </a:rPr>
              <a:t>Erasmus</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Aλληλογραφία με</a:t>
            </a:r>
            <a:r>
              <a:rPr sz="2000" spc="-60" dirty="0">
                <a:solidFill>
                  <a:srgbClr val="404040"/>
                </a:solidFill>
                <a:latin typeface="Century Gothic"/>
                <a:cs typeface="Century Gothic"/>
              </a:rPr>
              <a:t> </a:t>
            </a:r>
            <a:r>
              <a:rPr sz="2000" dirty="0">
                <a:solidFill>
                  <a:srgbClr val="404040"/>
                </a:solidFill>
                <a:latin typeface="Century Gothic"/>
                <a:cs typeface="Century Gothic"/>
              </a:rPr>
              <a:t>ΙΔΕΠ/συμμετέχοντες</a:t>
            </a:r>
            <a:endParaRPr sz="2000">
              <a:latin typeface="Century Gothic"/>
              <a:cs typeface="Century Gothic"/>
            </a:endParaRPr>
          </a:p>
          <a:p>
            <a:pPr marL="355600" indent="-343535">
              <a:lnSpc>
                <a:spcPct val="100000"/>
              </a:lnSpc>
              <a:spcBef>
                <a:spcPts val="480"/>
              </a:spcBef>
              <a:buFont typeface="Arial"/>
              <a:buChar char="•"/>
              <a:tabLst>
                <a:tab pos="355600" algn="l"/>
                <a:tab pos="356235" algn="l"/>
              </a:tabLst>
            </a:pPr>
            <a:r>
              <a:rPr sz="2000" dirty="0">
                <a:solidFill>
                  <a:srgbClr val="404040"/>
                </a:solidFill>
                <a:latin typeface="Century Gothic"/>
                <a:cs typeface="Century Gothic"/>
              </a:rPr>
              <a:t>Συμφωνία Επιχορήγησης &amp; Συμφωνίες</a:t>
            </a:r>
            <a:r>
              <a:rPr sz="2000" spc="-95" dirty="0">
                <a:solidFill>
                  <a:srgbClr val="404040"/>
                </a:solidFill>
                <a:latin typeface="Century Gothic"/>
                <a:cs typeface="Century Gothic"/>
              </a:rPr>
              <a:t> </a:t>
            </a:r>
            <a:r>
              <a:rPr sz="2000" dirty="0">
                <a:solidFill>
                  <a:srgbClr val="404040"/>
                </a:solidFill>
                <a:latin typeface="Century Gothic"/>
                <a:cs typeface="Century Gothic"/>
              </a:rPr>
              <a:t>συμμετεχόντων</a:t>
            </a:r>
            <a:endParaRPr sz="2000">
              <a:latin typeface="Century Gothic"/>
              <a:cs typeface="Century Gothic"/>
            </a:endParaRPr>
          </a:p>
          <a:p>
            <a:pPr marL="355600" marR="8255" indent="-343535">
              <a:lnSpc>
                <a:spcPct val="100000"/>
              </a:lnSpc>
              <a:spcBef>
                <a:spcPts val="480"/>
              </a:spcBef>
              <a:buFont typeface="Arial"/>
              <a:buChar char="•"/>
              <a:tabLst>
                <a:tab pos="355600" algn="l"/>
                <a:tab pos="356235" algn="l"/>
                <a:tab pos="1483360" algn="l"/>
                <a:tab pos="2983230" algn="l"/>
                <a:tab pos="3824604" algn="l"/>
                <a:tab pos="4580890" algn="l"/>
                <a:tab pos="6519545" algn="l"/>
                <a:tab pos="6999605" algn="l"/>
              </a:tabLst>
            </a:pPr>
            <a:r>
              <a:rPr sz="2000" spc="-10" dirty="0">
                <a:latin typeface="Century Gothic"/>
                <a:cs typeface="Century Gothic"/>
              </a:rPr>
              <a:t>E</a:t>
            </a:r>
            <a:r>
              <a:rPr sz="2000" spc="15" dirty="0">
                <a:solidFill>
                  <a:srgbClr val="404040"/>
                </a:solidFill>
                <a:latin typeface="Century Gothic"/>
                <a:cs typeface="Century Gothic"/>
              </a:rPr>
              <a:t>ν</a:t>
            </a:r>
            <a:r>
              <a:rPr sz="2000" dirty="0">
                <a:solidFill>
                  <a:srgbClr val="404040"/>
                </a:solidFill>
                <a:latin typeface="Century Gothic"/>
                <a:cs typeface="Century Gothic"/>
              </a:rPr>
              <a:t>τ</a:t>
            </a:r>
            <a:r>
              <a:rPr sz="2000" spc="-20" dirty="0">
                <a:solidFill>
                  <a:srgbClr val="404040"/>
                </a:solidFill>
                <a:latin typeface="Century Gothic"/>
                <a:cs typeface="Century Gothic"/>
              </a:rPr>
              <a:t>ο</a:t>
            </a:r>
            <a:r>
              <a:rPr sz="2000" spc="-5" dirty="0">
                <a:solidFill>
                  <a:srgbClr val="404040"/>
                </a:solidFill>
                <a:latin typeface="Century Gothic"/>
                <a:cs typeface="Century Gothic"/>
              </a:rPr>
              <a:t>λ</a:t>
            </a:r>
            <a:r>
              <a:rPr sz="2000" spc="5" dirty="0">
                <a:solidFill>
                  <a:srgbClr val="404040"/>
                </a:solidFill>
                <a:latin typeface="Century Gothic"/>
                <a:cs typeface="Century Gothic"/>
              </a:rPr>
              <a:t>έ</a:t>
            </a:r>
            <a:r>
              <a:rPr sz="2000" dirty="0">
                <a:solidFill>
                  <a:srgbClr val="404040"/>
                </a:solidFill>
                <a:latin typeface="Century Gothic"/>
                <a:cs typeface="Century Gothic"/>
              </a:rPr>
              <a:t>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λ</a:t>
            </a:r>
            <a:r>
              <a:rPr sz="2000" dirty="0">
                <a:solidFill>
                  <a:srgbClr val="404040"/>
                </a:solidFill>
                <a:latin typeface="Century Gothic"/>
                <a:cs typeface="Century Gothic"/>
              </a:rPr>
              <a:t>ηρωμής	</a:t>
            </a:r>
            <a:r>
              <a:rPr sz="2000" spc="-15" dirty="0">
                <a:solidFill>
                  <a:srgbClr val="404040"/>
                </a:solidFill>
                <a:latin typeface="Century Gothic"/>
                <a:cs typeface="Century Gothic"/>
              </a:rPr>
              <a:t>π</a:t>
            </a:r>
            <a:r>
              <a:rPr sz="2000" spc="-10" dirty="0">
                <a:solidFill>
                  <a:srgbClr val="404040"/>
                </a:solidFill>
                <a:latin typeface="Century Gothic"/>
                <a:cs typeface="Century Gothic"/>
              </a:rPr>
              <a:t>ρ</a:t>
            </a:r>
            <a:r>
              <a:rPr sz="2000" dirty="0">
                <a:solidFill>
                  <a:srgbClr val="404040"/>
                </a:solidFill>
                <a:latin typeface="Century Gothic"/>
                <a:cs typeface="Century Gothic"/>
              </a:rPr>
              <a:t>ος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a:t>
            </a:r>
            <a:r>
              <a:rPr sz="2000" dirty="0">
                <a:solidFill>
                  <a:srgbClr val="404040"/>
                </a:solidFill>
                <a:latin typeface="Century Gothic"/>
                <a:cs typeface="Century Gothic"/>
              </a:rPr>
              <a:t>ς	συμμετέχοντ</a:t>
            </a:r>
            <a:r>
              <a:rPr sz="2000" spc="-10" dirty="0">
                <a:solidFill>
                  <a:srgbClr val="404040"/>
                </a:solidFill>
                <a:latin typeface="Century Gothic"/>
                <a:cs typeface="Century Gothic"/>
              </a:rPr>
              <a:t>ε</a:t>
            </a:r>
            <a:r>
              <a:rPr sz="2000" dirty="0">
                <a:solidFill>
                  <a:srgbClr val="404040"/>
                </a:solidFill>
                <a:latin typeface="Century Gothic"/>
                <a:cs typeface="Century Gothic"/>
              </a:rPr>
              <a:t>ς	σε	</a:t>
            </a:r>
            <a:r>
              <a:rPr sz="2000" spc="-5" dirty="0">
                <a:solidFill>
                  <a:srgbClr val="404040"/>
                </a:solidFill>
                <a:latin typeface="Century Gothic"/>
                <a:cs typeface="Century Gothic"/>
              </a:rPr>
              <a:t>π</a:t>
            </a:r>
            <a:r>
              <a:rPr sz="2000" spc="-10" dirty="0">
                <a:solidFill>
                  <a:srgbClr val="404040"/>
                </a:solidFill>
                <a:latin typeface="Century Gothic"/>
                <a:cs typeface="Century Gothic"/>
              </a:rPr>
              <a:t>ε</a:t>
            </a:r>
            <a:r>
              <a:rPr sz="2000" dirty="0">
                <a:solidFill>
                  <a:srgbClr val="404040"/>
                </a:solidFill>
                <a:latin typeface="Century Gothic"/>
                <a:cs typeface="Century Gothic"/>
              </a:rPr>
              <a:t>ρ</a:t>
            </a:r>
            <a:r>
              <a:rPr sz="2000" spc="5" dirty="0">
                <a:solidFill>
                  <a:srgbClr val="404040"/>
                </a:solidFill>
                <a:latin typeface="Century Gothic"/>
                <a:cs typeface="Century Gothic"/>
              </a:rPr>
              <a:t>ί</a:t>
            </a:r>
            <a:r>
              <a:rPr sz="2000" spc="-20" dirty="0">
                <a:solidFill>
                  <a:srgbClr val="404040"/>
                </a:solidFill>
                <a:latin typeface="Century Gothic"/>
                <a:cs typeface="Century Gothic"/>
              </a:rPr>
              <a:t>ο</a:t>
            </a:r>
            <a:r>
              <a:rPr sz="2000" spc="-10" dirty="0">
                <a:solidFill>
                  <a:srgbClr val="404040"/>
                </a:solidFill>
                <a:latin typeface="Century Gothic"/>
                <a:cs typeface="Century Gothic"/>
              </a:rPr>
              <a:t>δ</a:t>
            </a:r>
            <a:r>
              <a:rPr sz="2000" dirty="0">
                <a:solidFill>
                  <a:srgbClr val="404040"/>
                </a:solidFill>
                <a:latin typeface="Century Gothic"/>
                <a:cs typeface="Century Gothic"/>
              </a:rPr>
              <a:t>ο</a:t>
            </a:r>
            <a:r>
              <a:rPr sz="2000" spc="-10" dirty="0">
                <a:solidFill>
                  <a:srgbClr val="404040"/>
                </a:solidFill>
                <a:latin typeface="Century Gothic"/>
                <a:cs typeface="Century Gothic"/>
              </a:rPr>
              <a:t>ύ</a:t>
            </a:r>
            <a:r>
              <a:rPr sz="2000" dirty="0">
                <a:solidFill>
                  <a:srgbClr val="404040"/>
                </a:solidFill>
                <a:latin typeface="Century Gothic"/>
                <a:cs typeface="Century Gothic"/>
              </a:rPr>
              <a:t>ς  κινητικότητας &amp; </a:t>
            </a:r>
            <a:r>
              <a:rPr sz="2000" spc="-5" dirty="0">
                <a:solidFill>
                  <a:srgbClr val="404040"/>
                </a:solidFill>
                <a:latin typeface="Century Gothic"/>
                <a:cs typeface="Century Gothic"/>
              </a:rPr>
              <a:t>αποδείξεις παραλαβής </a:t>
            </a:r>
            <a:r>
              <a:rPr sz="2000" dirty="0">
                <a:solidFill>
                  <a:srgbClr val="404040"/>
                </a:solidFill>
                <a:latin typeface="Century Gothic"/>
                <a:cs typeface="Century Gothic"/>
              </a:rPr>
              <a:t>εμβασμάτων</a:t>
            </a:r>
            <a:r>
              <a:rPr sz="2000" spc="-110" dirty="0">
                <a:solidFill>
                  <a:srgbClr val="404040"/>
                </a:solidFill>
                <a:latin typeface="Century Gothic"/>
                <a:cs typeface="Century Gothic"/>
              </a:rPr>
              <a:t> </a:t>
            </a:r>
            <a:r>
              <a:rPr sz="2000" dirty="0">
                <a:solidFill>
                  <a:srgbClr val="404040"/>
                </a:solidFill>
                <a:latin typeface="Century Gothic"/>
                <a:cs typeface="Century Gothic"/>
              </a:rPr>
              <a:t>/επιταγών</a:t>
            </a:r>
            <a:endParaRPr sz="2000">
              <a:latin typeface="Century Gothic"/>
              <a:cs typeface="Century Gothic"/>
            </a:endParaRPr>
          </a:p>
          <a:p>
            <a:pPr marL="355600" indent="-343535">
              <a:lnSpc>
                <a:spcPct val="100000"/>
              </a:lnSpc>
              <a:spcBef>
                <a:spcPts val="484"/>
              </a:spcBef>
              <a:buFont typeface="Arial"/>
              <a:buChar char="•"/>
              <a:tabLst>
                <a:tab pos="355600" algn="l"/>
                <a:tab pos="356235" algn="l"/>
              </a:tabLst>
            </a:pPr>
            <a:r>
              <a:rPr sz="2000" dirty="0">
                <a:solidFill>
                  <a:srgbClr val="404040"/>
                </a:solidFill>
                <a:latin typeface="Century Gothic"/>
                <a:cs typeface="Century Gothic"/>
              </a:rPr>
              <a:t>Αεροπορικές κάρτες</a:t>
            </a:r>
            <a:r>
              <a:rPr sz="2000" spc="-55" dirty="0">
                <a:solidFill>
                  <a:srgbClr val="404040"/>
                </a:solidFill>
                <a:latin typeface="Century Gothic"/>
                <a:cs typeface="Century Gothic"/>
              </a:rPr>
              <a:t> </a:t>
            </a:r>
            <a:r>
              <a:rPr sz="2000" dirty="0">
                <a:solidFill>
                  <a:srgbClr val="404040"/>
                </a:solidFill>
                <a:latin typeface="Century Gothic"/>
                <a:cs typeface="Century Gothic"/>
              </a:rPr>
              <a:t>επιβίβασης</a:t>
            </a:r>
            <a:endParaRPr sz="2000">
              <a:latin typeface="Century Gothic"/>
              <a:cs typeface="Century Gothic"/>
            </a:endParaRPr>
          </a:p>
          <a:p>
            <a:pPr marL="355600" marR="6350" indent="-343535">
              <a:lnSpc>
                <a:spcPct val="100000"/>
              </a:lnSpc>
              <a:spcBef>
                <a:spcPts val="480"/>
              </a:spcBef>
              <a:buFont typeface="Arial"/>
              <a:buChar char="•"/>
              <a:tabLst>
                <a:tab pos="355600" algn="l"/>
                <a:tab pos="356235" algn="l"/>
                <a:tab pos="2016760" algn="l"/>
                <a:tab pos="4201160" algn="l"/>
                <a:tab pos="5918835" algn="l"/>
                <a:tab pos="6612255" algn="l"/>
                <a:tab pos="7708265" algn="l"/>
              </a:tabLst>
            </a:pPr>
            <a:r>
              <a:rPr sz="2000" spc="-10" dirty="0">
                <a:solidFill>
                  <a:srgbClr val="404040"/>
                </a:solidFill>
                <a:latin typeface="Century Gothic"/>
                <a:cs typeface="Century Gothic"/>
              </a:rPr>
              <a:t>Α</a:t>
            </a:r>
            <a:r>
              <a:rPr sz="2000" spc="-5" dirty="0">
                <a:solidFill>
                  <a:srgbClr val="404040"/>
                </a:solidFill>
                <a:latin typeface="Century Gothic"/>
                <a:cs typeface="Century Gothic"/>
              </a:rPr>
              <a:t>ντίγρ</a:t>
            </a:r>
            <a:r>
              <a:rPr sz="2000" spc="-10" dirty="0">
                <a:solidFill>
                  <a:srgbClr val="404040"/>
                </a:solidFill>
                <a:latin typeface="Century Gothic"/>
                <a:cs typeface="Century Gothic"/>
              </a:rPr>
              <a:t>α</a:t>
            </a:r>
            <a:r>
              <a:rPr sz="2000" dirty="0">
                <a:solidFill>
                  <a:srgbClr val="404040"/>
                </a:solidFill>
                <a:latin typeface="Century Gothic"/>
                <a:cs typeface="Century Gothic"/>
              </a:rPr>
              <a:t>φα	</a:t>
            </a:r>
            <a:r>
              <a:rPr sz="2000" spc="-5" dirty="0">
                <a:solidFill>
                  <a:srgbClr val="404040"/>
                </a:solidFill>
                <a:latin typeface="Century Gothic"/>
                <a:cs typeface="Century Gothic"/>
              </a:rPr>
              <a:t>Π</a:t>
            </a:r>
            <a:r>
              <a:rPr sz="2000" dirty="0">
                <a:solidFill>
                  <a:srgbClr val="404040"/>
                </a:solidFill>
                <a:latin typeface="Century Gothic"/>
                <a:cs typeface="Century Gothic"/>
              </a:rPr>
              <a:t>ι</a:t>
            </a:r>
            <a:r>
              <a:rPr sz="2000" spc="-10" dirty="0">
                <a:solidFill>
                  <a:srgbClr val="404040"/>
                </a:solidFill>
                <a:latin typeface="Century Gothic"/>
                <a:cs typeface="Century Gothic"/>
              </a:rPr>
              <a:t>σ</a:t>
            </a:r>
            <a:r>
              <a:rPr sz="2000" dirty="0">
                <a:solidFill>
                  <a:srgbClr val="404040"/>
                </a:solidFill>
                <a:latin typeface="Century Gothic"/>
                <a:cs typeface="Century Gothic"/>
              </a:rPr>
              <a:t>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ποι</a:t>
            </a:r>
            <a:r>
              <a:rPr sz="2000" spc="-10" dirty="0">
                <a:solidFill>
                  <a:srgbClr val="404040"/>
                </a:solidFill>
                <a:latin typeface="Century Gothic"/>
                <a:cs typeface="Century Gothic"/>
              </a:rPr>
              <a:t>η</a:t>
            </a:r>
            <a:r>
              <a:rPr sz="2000" dirty="0">
                <a:solidFill>
                  <a:srgbClr val="404040"/>
                </a:solidFill>
                <a:latin typeface="Century Gothic"/>
                <a:cs typeface="Century Gothic"/>
              </a:rPr>
              <a:t>τ</a:t>
            </a:r>
            <a:r>
              <a:rPr sz="2000" spc="-10" dirty="0">
                <a:solidFill>
                  <a:srgbClr val="404040"/>
                </a:solidFill>
                <a:latin typeface="Century Gothic"/>
                <a:cs typeface="Century Gothic"/>
              </a:rPr>
              <a:t>ι</a:t>
            </a:r>
            <a:r>
              <a:rPr sz="2000" dirty="0">
                <a:solidFill>
                  <a:srgbClr val="404040"/>
                </a:solidFill>
                <a:latin typeface="Century Gothic"/>
                <a:cs typeface="Century Gothic"/>
              </a:rPr>
              <a:t>κ</a:t>
            </a:r>
            <a:r>
              <a:rPr sz="2000" spc="-15" dirty="0">
                <a:solidFill>
                  <a:srgbClr val="404040"/>
                </a:solidFill>
                <a:latin typeface="Century Gothic"/>
                <a:cs typeface="Century Gothic"/>
              </a:rPr>
              <a:t>ώ</a:t>
            </a:r>
            <a:r>
              <a:rPr sz="2000" dirty="0">
                <a:solidFill>
                  <a:srgbClr val="404040"/>
                </a:solidFill>
                <a:latin typeface="Century Gothic"/>
                <a:cs typeface="Century Gothic"/>
              </a:rPr>
              <a:t>ν	</a:t>
            </a:r>
            <a:r>
              <a:rPr sz="2000" spc="-5" dirty="0">
                <a:solidFill>
                  <a:srgbClr val="404040"/>
                </a:solidFill>
                <a:latin typeface="Century Gothic"/>
                <a:cs typeface="Century Gothic"/>
              </a:rPr>
              <a:t>Συμ</a:t>
            </a:r>
            <a:r>
              <a:rPr sz="2000" spc="-15" dirty="0">
                <a:solidFill>
                  <a:srgbClr val="404040"/>
                </a:solidFill>
                <a:latin typeface="Century Gothic"/>
                <a:cs typeface="Century Gothic"/>
              </a:rPr>
              <a:t>μ</a:t>
            </a:r>
            <a:r>
              <a:rPr sz="2000" dirty="0">
                <a:solidFill>
                  <a:srgbClr val="404040"/>
                </a:solidFill>
                <a:latin typeface="Century Gothic"/>
                <a:cs typeface="Century Gothic"/>
              </a:rPr>
              <a:t>ετοχής	</a:t>
            </a:r>
            <a:r>
              <a:rPr sz="2000" spc="-5"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όλο</a:t>
            </a:r>
            <a:r>
              <a:rPr sz="2000" spc="-10" dirty="0">
                <a:solidFill>
                  <a:srgbClr val="404040"/>
                </a:solidFill>
                <a:latin typeface="Century Gothic"/>
                <a:cs typeface="Century Gothic"/>
              </a:rPr>
              <a:t>υ</a:t>
            </a:r>
            <a:r>
              <a:rPr sz="2000" dirty="0">
                <a:solidFill>
                  <a:srgbClr val="404040"/>
                </a:solidFill>
                <a:latin typeface="Century Gothic"/>
                <a:cs typeface="Century Gothic"/>
              </a:rPr>
              <a:t>ς	τ</a:t>
            </a:r>
            <a:r>
              <a:rPr sz="2000" spc="-10" dirty="0">
                <a:solidFill>
                  <a:srgbClr val="404040"/>
                </a:solidFill>
                <a:latin typeface="Century Gothic"/>
                <a:cs typeface="Century Gothic"/>
              </a:rPr>
              <a:t>ο</a:t>
            </a:r>
            <a:r>
              <a:rPr sz="2000" spc="-5" dirty="0">
                <a:solidFill>
                  <a:srgbClr val="404040"/>
                </a:solidFill>
                <a:latin typeface="Century Gothic"/>
                <a:cs typeface="Century Gothic"/>
              </a:rPr>
              <a:t>υς  </a:t>
            </a:r>
            <a:r>
              <a:rPr sz="2000" dirty="0">
                <a:solidFill>
                  <a:srgbClr val="404040"/>
                </a:solidFill>
                <a:latin typeface="Century Gothic"/>
                <a:cs typeface="Century Gothic"/>
              </a:rPr>
              <a:t>συμμετέχοντες </a:t>
            </a:r>
            <a:r>
              <a:rPr sz="2000" spc="-15" dirty="0">
                <a:solidFill>
                  <a:srgbClr val="404040"/>
                </a:solidFill>
                <a:latin typeface="Century Gothic"/>
                <a:cs typeface="Century Gothic"/>
              </a:rPr>
              <a:t>(το </a:t>
            </a:r>
            <a:r>
              <a:rPr sz="2000" spc="-5" dirty="0">
                <a:solidFill>
                  <a:srgbClr val="404040"/>
                </a:solidFill>
                <a:latin typeface="Century Gothic"/>
                <a:cs typeface="Century Gothic"/>
              </a:rPr>
              <a:t>πρωτότυπο </a:t>
            </a:r>
            <a:r>
              <a:rPr sz="2000" dirty="0">
                <a:solidFill>
                  <a:srgbClr val="404040"/>
                </a:solidFill>
                <a:latin typeface="Century Gothic"/>
                <a:cs typeface="Century Gothic"/>
              </a:rPr>
              <a:t>ανήκει στον</a:t>
            </a:r>
            <a:r>
              <a:rPr sz="2000" spc="-35" dirty="0">
                <a:solidFill>
                  <a:srgbClr val="404040"/>
                </a:solidFill>
                <a:latin typeface="Century Gothic"/>
                <a:cs typeface="Century Gothic"/>
              </a:rPr>
              <a:t> </a:t>
            </a:r>
            <a:r>
              <a:rPr sz="2000" dirty="0">
                <a:solidFill>
                  <a:srgbClr val="404040"/>
                </a:solidFill>
                <a:latin typeface="Century Gothic"/>
                <a:cs typeface="Century Gothic"/>
              </a:rPr>
              <a:t>συμμετέχοντα)</a:t>
            </a:r>
            <a:endParaRPr sz="2000">
              <a:latin typeface="Century Gothic"/>
              <a:cs typeface="Century Gothic"/>
            </a:endParaRPr>
          </a:p>
          <a:p>
            <a:pPr marL="12700">
              <a:lnSpc>
                <a:spcPct val="100000"/>
              </a:lnSpc>
              <a:spcBef>
                <a:spcPts val="480"/>
              </a:spcBef>
              <a:tabLst>
                <a:tab pos="820419" algn="l"/>
                <a:tab pos="2399665" algn="l"/>
                <a:tab pos="4236085" algn="l"/>
                <a:tab pos="4954270" algn="l"/>
                <a:tab pos="6901815" algn="l"/>
              </a:tabLst>
            </a:pPr>
            <a:r>
              <a:rPr sz="2000" spc="-35" dirty="0">
                <a:solidFill>
                  <a:srgbClr val="404040"/>
                </a:solidFill>
                <a:latin typeface="Century Gothic"/>
                <a:cs typeface="Century Gothic"/>
              </a:rPr>
              <a:t>(</a:t>
            </a:r>
            <a:r>
              <a:rPr sz="2000" spc="10" dirty="0">
                <a:solidFill>
                  <a:srgbClr val="404040"/>
                </a:solidFill>
                <a:latin typeface="Century Gothic"/>
                <a:cs typeface="Century Gothic"/>
              </a:rPr>
              <a:t>π</a:t>
            </a:r>
            <a:r>
              <a:rPr sz="2000" spc="-5" dirty="0">
                <a:solidFill>
                  <a:srgbClr val="404040"/>
                </a:solidFill>
                <a:latin typeface="Century Gothic"/>
                <a:cs typeface="Century Gothic"/>
              </a:rPr>
              <a:t>.</a:t>
            </a:r>
            <a:r>
              <a:rPr sz="2000" dirty="0">
                <a:solidFill>
                  <a:srgbClr val="404040"/>
                </a:solidFill>
                <a:latin typeface="Century Gothic"/>
                <a:cs typeface="Century Gothic"/>
              </a:rPr>
              <a:t>χ	</a:t>
            </a:r>
            <a:r>
              <a:rPr sz="2000" spc="-10" dirty="0">
                <a:solidFill>
                  <a:srgbClr val="404040"/>
                </a:solidFill>
                <a:latin typeface="Century Gothic"/>
                <a:cs typeface="Century Gothic"/>
              </a:rPr>
              <a:t>Α</a:t>
            </a:r>
            <a:r>
              <a:rPr sz="2000" spc="10" dirty="0">
                <a:solidFill>
                  <a:srgbClr val="404040"/>
                </a:solidFill>
                <a:latin typeface="Century Gothic"/>
                <a:cs typeface="Century Gothic"/>
              </a:rPr>
              <a:t>ν</a:t>
            </a:r>
            <a:r>
              <a:rPr sz="2000" spc="-5" dirty="0">
                <a:solidFill>
                  <a:srgbClr val="404040"/>
                </a:solidFill>
                <a:latin typeface="Century Gothic"/>
                <a:cs typeface="Century Gothic"/>
              </a:rPr>
              <a:t>α</a:t>
            </a:r>
            <a:r>
              <a:rPr sz="2000" spc="-15" dirty="0">
                <a:solidFill>
                  <a:srgbClr val="404040"/>
                </a:solidFill>
                <a:latin typeface="Century Gothic"/>
                <a:cs typeface="Century Gothic"/>
              </a:rPr>
              <a:t>λ</a:t>
            </a:r>
            <a:r>
              <a:rPr sz="2000" spc="-5" dirty="0">
                <a:solidFill>
                  <a:srgbClr val="404040"/>
                </a:solidFill>
                <a:latin typeface="Century Gothic"/>
                <a:cs typeface="Century Gothic"/>
              </a:rPr>
              <a:t>υ</a:t>
            </a:r>
            <a:r>
              <a:rPr sz="2000" spc="-10" dirty="0">
                <a:solidFill>
                  <a:srgbClr val="404040"/>
                </a:solidFill>
                <a:latin typeface="Century Gothic"/>
                <a:cs typeface="Century Gothic"/>
              </a:rPr>
              <a:t>τ</a:t>
            </a:r>
            <a:r>
              <a:rPr sz="2000" spc="-5" dirty="0">
                <a:solidFill>
                  <a:srgbClr val="404040"/>
                </a:solidFill>
                <a:latin typeface="Century Gothic"/>
                <a:cs typeface="Century Gothic"/>
              </a:rPr>
              <a:t>ικ</a:t>
            </a:r>
            <a:r>
              <a:rPr sz="2000" dirty="0">
                <a:solidFill>
                  <a:srgbClr val="404040"/>
                </a:solidFill>
                <a:latin typeface="Century Gothic"/>
                <a:cs typeface="Century Gothic"/>
              </a:rPr>
              <a:t>ή	</a:t>
            </a:r>
            <a:r>
              <a:rPr sz="2000" spc="-5" dirty="0">
                <a:solidFill>
                  <a:srgbClr val="404040"/>
                </a:solidFill>
                <a:latin typeface="Century Gothic"/>
                <a:cs typeface="Century Gothic"/>
              </a:rPr>
              <a:t>βα</a:t>
            </a:r>
            <a:r>
              <a:rPr sz="2000" spc="-20" dirty="0">
                <a:solidFill>
                  <a:srgbClr val="404040"/>
                </a:solidFill>
                <a:latin typeface="Century Gothic"/>
                <a:cs typeface="Century Gothic"/>
              </a:rPr>
              <a:t>θ</a:t>
            </a:r>
            <a:r>
              <a:rPr sz="2000" dirty="0">
                <a:solidFill>
                  <a:srgbClr val="404040"/>
                </a:solidFill>
                <a:latin typeface="Century Gothic"/>
                <a:cs typeface="Century Gothic"/>
              </a:rPr>
              <a:t>μ</a:t>
            </a:r>
            <a:r>
              <a:rPr sz="2000" spc="-10" dirty="0">
                <a:solidFill>
                  <a:srgbClr val="404040"/>
                </a:solidFill>
                <a:latin typeface="Century Gothic"/>
                <a:cs typeface="Century Gothic"/>
              </a:rPr>
              <a:t>ο</a:t>
            </a:r>
            <a:r>
              <a:rPr sz="2000" spc="-5" dirty="0">
                <a:solidFill>
                  <a:srgbClr val="404040"/>
                </a:solidFill>
                <a:latin typeface="Century Gothic"/>
                <a:cs typeface="Century Gothic"/>
              </a:rPr>
              <a:t>λογ</a:t>
            </a:r>
            <a:r>
              <a:rPr sz="2000" spc="5" dirty="0">
                <a:solidFill>
                  <a:srgbClr val="404040"/>
                </a:solidFill>
                <a:latin typeface="Century Gothic"/>
                <a:cs typeface="Century Gothic"/>
              </a:rPr>
              <a:t>ί</a:t>
            </a:r>
            <a:r>
              <a:rPr sz="2000" dirty="0">
                <a:solidFill>
                  <a:srgbClr val="404040"/>
                </a:solidFill>
                <a:latin typeface="Century Gothic"/>
                <a:cs typeface="Century Gothic"/>
              </a:rPr>
              <a:t>α	</a:t>
            </a:r>
            <a:r>
              <a:rPr sz="2000" spc="-10" dirty="0">
                <a:solidFill>
                  <a:srgbClr val="404040"/>
                </a:solidFill>
                <a:latin typeface="Century Gothic"/>
                <a:cs typeface="Century Gothic"/>
              </a:rPr>
              <a:t>γ</a:t>
            </a:r>
            <a:r>
              <a:rPr sz="2000" spc="-5" dirty="0">
                <a:solidFill>
                  <a:srgbClr val="404040"/>
                </a:solidFill>
                <a:latin typeface="Century Gothic"/>
                <a:cs typeface="Century Gothic"/>
              </a:rPr>
              <a:t>ι</a:t>
            </a:r>
            <a:r>
              <a:rPr sz="2000" dirty="0">
                <a:solidFill>
                  <a:srgbClr val="404040"/>
                </a:solidFill>
                <a:latin typeface="Century Gothic"/>
                <a:cs typeface="Century Gothic"/>
              </a:rPr>
              <a:t>α	σπο</a:t>
            </a:r>
            <a:r>
              <a:rPr sz="2000" spc="-10" dirty="0">
                <a:solidFill>
                  <a:srgbClr val="404040"/>
                </a:solidFill>
                <a:latin typeface="Century Gothic"/>
                <a:cs typeface="Century Gothic"/>
              </a:rPr>
              <a:t>υ</a:t>
            </a:r>
            <a:r>
              <a:rPr sz="2000" spc="-20" dirty="0">
                <a:solidFill>
                  <a:srgbClr val="404040"/>
                </a:solidFill>
                <a:latin typeface="Century Gothic"/>
                <a:cs typeface="Century Gothic"/>
              </a:rPr>
              <a:t>δ</a:t>
            </a:r>
            <a:r>
              <a:rPr sz="2000" spc="-15" dirty="0">
                <a:solidFill>
                  <a:srgbClr val="404040"/>
                </a:solidFill>
                <a:latin typeface="Century Gothic"/>
                <a:cs typeface="Century Gothic"/>
              </a:rPr>
              <a:t>α</a:t>
            </a:r>
            <a:r>
              <a:rPr sz="2000" dirty="0">
                <a:solidFill>
                  <a:srgbClr val="404040"/>
                </a:solidFill>
                <a:latin typeface="Century Gothic"/>
                <a:cs typeface="Century Gothic"/>
              </a:rPr>
              <a:t>στές,	T</a:t>
            </a:r>
            <a:r>
              <a:rPr sz="2000" spc="-10" dirty="0">
                <a:solidFill>
                  <a:srgbClr val="404040"/>
                </a:solidFill>
                <a:latin typeface="Century Gothic"/>
                <a:cs typeface="Century Gothic"/>
              </a:rPr>
              <a:t>r</a:t>
            </a:r>
            <a:r>
              <a:rPr sz="2000" spc="-5" dirty="0">
                <a:solidFill>
                  <a:srgbClr val="404040"/>
                </a:solidFill>
                <a:latin typeface="Century Gothic"/>
                <a:cs typeface="Century Gothic"/>
              </a:rPr>
              <a:t>a</a:t>
            </a:r>
            <a:r>
              <a:rPr sz="2000" spc="-10" dirty="0">
                <a:solidFill>
                  <a:srgbClr val="404040"/>
                </a:solidFill>
                <a:latin typeface="Century Gothic"/>
                <a:cs typeface="Century Gothic"/>
              </a:rPr>
              <a:t>i</a:t>
            </a:r>
            <a:r>
              <a:rPr sz="2000" spc="10" dirty="0">
                <a:solidFill>
                  <a:srgbClr val="404040"/>
                </a:solidFill>
                <a:latin typeface="Century Gothic"/>
                <a:cs typeface="Century Gothic"/>
              </a:rPr>
              <a:t>n</a:t>
            </a:r>
            <a:r>
              <a:rPr sz="2000" dirty="0">
                <a:solidFill>
                  <a:srgbClr val="404040"/>
                </a:solidFill>
                <a:latin typeface="Century Gothic"/>
                <a:cs typeface="Century Gothic"/>
              </a:rPr>
              <a:t>eesh</a:t>
            </a:r>
            <a:r>
              <a:rPr sz="2000" spc="-10" dirty="0">
                <a:solidFill>
                  <a:srgbClr val="404040"/>
                </a:solidFill>
                <a:latin typeface="Century Gothic"/>
                <a:cs typeface="Century Gothic"/>
              </a:rPr>
              <a:t>i</a:t>
            </a:r>
            <a:r>
              <a:rPr sz="2000" dirty="0">
                <a:solidFill>
                  <a:srgbClr val="404040"/>
                </a:solidFill>
                <a:latin typeface="Century Gothic"/>
                <a:cs typeface="Century Gothic"/>
              </a:rPr>
              <a:t>p</a:t>
            </a:r>
            <a:endParaRPr sz="2000">
              <a:latin typeface="Century Gothic"/>
              <a:cs typeface="Century Gothic"/>
            </a:endParaRPr>
          </a:p>
          <a:p>
            <a:pPr marL="12700">
              <a:lnSpc>
                <a:spcPct val="100000"/>
              </a:lnSpc>
            </a:pPr>
            <a:r>
              <a:rPr sz="2000" spc="-5" dirty="0">
                <a:solidFill>
                  <a:srgbClr val="404040"/>
                </a:solidFill>
                <a:latin typeface="Century Gothic"/>
                <a:cs typeface="Century Gothic"/>
              </a:rPr>
              <a:t>Certificate, Certificate of</a:t>
            </a:r>
            <a:r>
              <a:rPr sz="2000" spc="-80" dirty="0">
                <a:solidFill>
                  <a:srgbClr val="404040"/>
                </a:solidFill>
                <a:latin typeface="Century Gothic"/>
                <a:cs typeface="Century Gothic"/>
              </a:rPr>
              <a:t> </a:t>
            </a:r>
            <a:r>
              <a:rPr sz="2000" dirty="0">
                <a:solidFill>
                  <a:srgbClr val="404040"/>
                </a:solidFill>
                <a:latin typeface="Century Gothic"/>
                <a:cs typeface="Century Gothic"/>
              </a:rPr>
              <a:t>Attendance)</a:t>
            </a:r>
            <a:endParaRPr sz="20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6858000"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a:t>
            </a:r>
            <a:r>
              <a:rPr spc="-5" dirty="0">
                <a:solidFill>
                  <a:srgbClr val="7FCDAF"/>
                </a:solidFill>
              </a:rPr>
              <a:t>σπουδές</a:t>
            </a:r>
            <a:r>
              <a:rPr spc="30" dirty="0">
                <a:solidFill>
                  <a:srgbClr val="7FCDAF"/>
                </a:solidFill>
              </a:rPr>
              <a:t> </a:t>
            </a:r>
            <a:r>
              <a:rPr spc="-10" dirty="0" smtClean="0">
                <a:solidFill>
                  <a:srgbClr val="7FCDAF"/>
                </a:solidFill>
              </a:rPr>
              <a:t>SMS</a:t>
            </a:r>
            <a:r>
              <a:rPr lang="el-GR" spc="-10" dirty="0" smtClean="0">
                <a:solidFill>
                  <a:srgbClr val="7FCDAF"/>
                </a:solidFill>
              </a:rPr>
              <a:t> Ελάχιστες απαιτήσεις </a:t>
            </a:r>
            <a:endParaRPr spc="-10" dirty="0">
              <a:solidFill>
                <a:srgbClr val="7FCDAF"/>
              </a:solidFill>
            </a:endParaRPr>
          </a:p>
        </p:txBody>
      </p:sp>
      <p:sp>
        <p:nvSpPr>
          <p:cNvPr id="3" name="object 3"/>
          <p:cNvSpPr txBox="1"/>
          <p:nvPr/>
        </p:nvSpPr>
        <p:spPr>
          <a:xfrm>
            <a:off x="533400" y="1295400"/>
            <a:ext cx="7849234" cy="4446987"/>
          </a:xfrm>
          <a:prstGeom prst="rect">
            <a:avLst/>
          </a:prstGeom>
        </p:spPr>
        <p:txBody>
          <a:bodyPr vert="horz" wrap="square" lIns="0" tIns="12700" rIns="0" bIns="0" rtlCol="0">
            <a:spAutoFit/>
          </a:bodyPr>
          <a:lstStyle/>
          <a:p>
            <a:pPr marL="355600" marR="860425" indent="-342900">
              <a:lnSpc>
                <a:spcPct val="112500"/>
              </a:lnSpc>
              <a:spcBef>
                <a:spcPts val="100"/>
              </a:spcBef>
              <a:buFont typeface="Wingdings" panose="05000000000000000000" pitchFamily="2" charset="2"/>
              <a:buChar char="ü"/>
              <a:tabLst>
                <a:tab pos="354965" algn="l"/>
                <a:tab pos="355600" algn="l"/>
                <a:tab pos="2068830" algn="l"/>
              </a:tabLst>
            </a:pPr>
            <a:r>
              <a:rPr sz="2000" spc="-5" dirty="0">
                <a:solidFill>
                  <a:srgbClr val="404040"/>
                </a:solidFill>
                <a:latin typeface="Century Gothic"/>
                <a:cs typeface="Century Gothic"/>
              </a:rPr>
              <a:t>Απαιτείται </a:t>
            </a:r>
            <a:r>
              <a:rPr sz="2000" dirty="0">
                <a:solidFill>
                  <a:srgbClr val="404040"/>
                </a:solidFill>
                <a:latin typeface="Century Gothic"/>
                <a:cs typeface="Century Gothic"/>
              </a:rPr>
              <a:t>υπογεγραμμένη</a:t>
            </a:r>
            <a:r>
              <a:rPr sz="2000" dirty="0">
                <a:solidFill>
                  <a:srgbClr val="0000FF"/>
                </a:solidFill>
                <a:latin typeface="Century Gothic"/>
                <a:cs typeface="Century Gothic"/>
              </a:rPr>
              <a:t> </a:t>
            </a:r>
            <a:r>
              <a:rPr sz="2000" dirty="0">
                <a:uFill>
                  <a:solidFill>
                    <a:srgbClr val="0000FF"/>
                  </a:solidFill>
                </a:uFill>
                <a:latin typeface="Century Gothic"/>
                <a:cs typeface="Century Gothic"/>
              </a:rPr>
              <a:t>Διμερής </a:t>
            </a:r>
            <a:r>
              <a:rPr sz="2000" spc="5" dirty="0">
                <a:uFill>
                  <a:solidFill>
                    <a:srgbClr val="0000FF"/>
                  </a:solidFill>
                </a:uFill>
                <a:latin typeface="Century Gothic"/>
                <a:cs typeface="Century Gothic"/>
              </a:rPr>
              <a:t>συμφωνία</a:t>
            </a:r>
            <a:r>
              <a:rPr sz="2000" spc="5" dirty="0">
                <a:latin typeface="Century Gothic"/>
                <a:cs typeface="Century Gothic"/>
              </a:rPr>
              <a:t> </a:t>
            </a:r>
            <a:r>
              <a:rPr sz="2000" dirty="0">
                <a:solidFill>
                  <a:srgbClr val="404040"/>
                </a:solidFill>
                <a:latin typeface="Century Gothic"/>
                <a:cs typeface="Century Gothic"/>
              </a:rPr>
              <a:t>πριν</a:t>
            </a:r>
            <a:r>
              <a:rPr sz="2000" spc="-170" dirty="0">
                <a:solidFill>
                  <a:srgbClr val="404040"/>
                </a:solidFill>
                <a:latin typeface="Century Gothic"/>
                <a:cs typeface="Century Gothic"/>
              </a:rPr>
              <a:t> </a:t>
            </a:r>
            <a:r>
              <a:rPr sz="2000" dirty="0">
                <a:solidFill>
                  <a:srgbClr val="404040"/>
                </a:solidFill>
                <a:latin typeface="Century Gothic"/>
                <a:cs typeface="Century Gothic"/>
              </a:rPr>
              <a:t>την  οποιαδήποτε	</a:t>
            </a:r>
            <a:r>
              <a:rPr sz="2000" dirty="0" smtClean="0">
                <a:solidFill>
                  <a:srgbClr val="404040"/>
                </a:solidFill>
                <a:latin typeface="Century Gothic"/>
                <a:cs typeface="Century Gothic"/>
              </a:rPr>
              <a:t>κινητικότητα</a:t>
            </a:r>
            <a:r>
              <a:rPr lang="el-GR" sz="2000" dirty="0">
                <a:solidFill>
                  <a:srgbClr val="404040"/>
                </a:solidFill>
                <a:latin typeface="Century Gothic"/>
                <a:cs typeface="Century Gothic"/>
              </a:rPr>
              <a:t> </a:t>
            </a:r>
            <a:r>
              <a:rPr lang="el-GR" i="1" dirty="0" smtClean="0">
                <a:solidFill>
                  <a:schemeClr val="accent5">
                    <a:lumMod val="75000"/>
                  </a:schemeClr>
                </a:solidFill>
                <a:latin typeface="Century Gothic"/>
                <a:cs typeface="Century Gothic"/>
              </a:rPr>
              <a:t>( </a:t>
            </a:r>
            <a:r>
              <a:rPr lang="en-GB" i="1" dirty="0" smtClean="0">
                <a:solidFill>
                  <a:schemeClr val="accent5">
                    <a:lumMod val="75000"/>
                  </a:schemeClr>
                </a:solidFill>
                <a:latin typeface="Century Gothic"/>
                <a:cs typeface="Century Gothic"/>
              </a:rPr>
              <a:t>*Digital IIA </a:t>
            </a:r>
            <a:r>
              <a:rPr lang="el-GR" i="1" dirty="0" smtClean="0">
                <a:solidFill>
                  <a:schemeClr val="accent5">
                    <a:lumMod val="75000"/>
                  </a:schemeClr>
                </a:solidFill>
                <a:latin typeface="Century Gothic"/>
                <a:cs typeface="Century Gothic"/>
              </a:rPr>
              <a:t>και </a:t>
            </a:r>
            <a:r>
              <a:rPr lang="en-GB" i="1" dirty="0" smtClean="0">
                <a:solidFill>
                  <a:schemeClr val="accent5">
                    <a:lumMod val="75000"/>
                  </a:schemeClr>
                </a:solidFill>
                <a:latin typeface="Century Gothic"/>
                <a:cs typeface="Century Gothic"/>
              </a:rPr>
              <a:t>OLA </a:t>
            </a:r>
            <a:r>
              <a:rPr lang="el-GR" i="1" dirty="0" smtClean="0">
                <a:solidFill>
                  <a:schemeClr val="accent5">
                    <a:lumMod val="75000"/>
                  </a:schemeClr>
                </a:solidFill>
                <a:latin typeface="Century Gothic"/>
                <a:cs typeface="Century Gothic"/>
              </a:rPr>
              <a:t>με την έναρξη της </a:t>
            </a:r>
            <a:r>
              <a:rPr lang="el-GR" i="1" dirty="0" err="1" smtClean="0">
                <a:solidFill>
                  <a:schemeClr val="accent5">
                    <a:lumMod val="75000"/>
                  </a:schemeClr>
                </a:solidFill>
                <a:latin typeface="Century Gothic"/>
                <a:cs typeface="Century Gothic"/>
              </a:rPr>
              <a:t>ακ</a:t>
            </a:r>
            <a:r>
              <a:rPr lang="el-GR" i="1" dirty="0" smtClean="0">
                <a:solidFill>
                  <a:schemeClr val="accent5">
                    <a:lumMod val="75000"/>
                  </a:schemeClr>
                </a:solidFill>
                <a:latin typeface="Century Gothic"/>
                <a:cs typeface="Century Gothic"/>
              </a:rPr>
              <a:t>.</a:t>
            </a:r>
            <a:r>
              <a:rPr lang="en-GB" i="1" dirty="0" smtClean="0">
                <a:solidFill>
                  <a:schemeClr val="accent5">
                    <a:lumMod val="75000"/>
                  </a:schemeClr>
                </a:solidFill>
                <a:latin typeface="Century Gothic"/>
                <a:cs typeface="Century Gothic"/>
              </a:rPr>
              <a:t> </a:t>
            </a:r>
            <a:r>
              <a:rPr lang="el-GR" i="1" dirty="0" smtClean="0">
                <a:solidFill>
                  <a:schemeClr val="accent5">
                    <a:lumMod val="75000"/>
                  </a:schemeClr>
                </a:solidFill>
                <a:latin typeface="Century Gothic"/>
                <a:cs typeface="Century Gothic"/>
              </a:rPr>
              <a:t>Χρονι</a:t>
            </a:r>
            <a:r>
              <a:rPr lang="el-GR" i="1" dirty="0">
                <a:solidFill>
                  <a:schemeClr val="accent5">
                    <a:lumMod val="75000"/>
                  </a:schemeClr>
                </a:solidFill>
                <a:latin typeface="Century Gothic"/>
                <a:cs typeface="Century Gothic"/>
              </a:rPr>
              <a:t>ά</a:t>
            </a:r>
            <a:r>
              <a:rPr lang="el-GR" i="1" dirty="0" smtClean="0">
                <a:solidFill>
                  <a:schemeClr val="accent5">
                    <a:lumMod val="75000"/>
                  </a:schemeClr>
                </a:solidFill>
                <a:latin typeface="Century Gothic"/>
                <a:cs typeface="Century Gothic"/>
              </a:rPr>
              <a:t>ς 2022/2023 )</a:t>
            </a:r>
            <a:endParaRPr lang="en-GB" i="1" dirty="0" smtClean="0">
              <a:solidFill>
                <a:schemeClr val="accent5">
                  <a:lumMod val="75000"/>
                </a:schemeClr>
              </a:solidFill>
              <a:latin typeface="Century Gothic"/>
              <a:cs typeface="Century Gothic"/>
            </a:endParaRPr>
          </a:p>
          <a:p>
            <a:pPr marL="12700" marR="860425">
              <a:lnSpc>
                <a:spcPct val="112500"/>
              </a:lnSpc>
              <a:spcBef>
                <a:spcPts val="100"/>
              </a:spcBef>
              <a:tabLst>
                <a:tab pos="354965" algn="l"/>
                <a:tab pos="355600" algn="l"/>
                <a:tab pos="2068830" algn="l"/>
              </a:tabLst>
            </a:pPr>
            <a:endParaRPr lang="el-GR" sz="2000" dirty="0" smtClean="0">
              <a:solidFill>
                <a:srgbClr val="404040"/>
              </a:solidFill>
              <a:latin typeface="Century Gothic"/>
              <a:cs typeface="Century Gothic"/>
            </a:endParaRPr>
          </a:p>
          <a:p>
            <a:pPr marL="355600" indent="-342900">
              <a:lnSpc>
                <a:spcPts val="1910"/>
              </a:lnSpc>
              <a:buFont typeface="Wingdings" panose="05000000000000000000" pitchFamily="2" charset="2"/>
              <a:buChar char="ü"/>
              <a:tabLst>
                <a:tab pos="354965" algn="l"/>
                <a:tab pos="355600" algn="l"/>
              </a:tabLst>
            </a:pPr>
            <a:r>
              <a:rPr lang="el-GR" sz="2000" spc="-5" dirty="0">
                <a:solidFill>
                  <a:srgbClr val="404040"/>
                </a:solidFill>
                <a:latin typeface="Century Gothic"/>
                <a:cs typeface="Century Gothic"/>
              </a:rPr>
              <a:t>Επιτρέπονται</a:t>
            </a:r>
            <a:r>
              <a:rPr lang="el-GR" sz="2000" spc="380" dirty="0">
                <a:solidFill>
                  <a:srgbClr val="404040"/>
                </a:solidFill>
                <a:latin typeface="Century Gothic"/>
                <a:cs typeface="Century Gothic"/>
              </a:rPr>
              <a:t> </a:t>
            </a:r>
            <a:r>
              <a:rPr lang="el-GR" sz="2000" spc="-10" dirty="0" smtClean="0">
                <a:solidFill>
                  <a:srgbClr val="404040"/>
                </a:solidFill>
                <a:latin typeface="Century Gothic"/>
                <a:cs typeface="Century Gothic"/>
              </a:rPr>
              <a:t>πολλαπλές</a:t>
            </a:r>
            <a:r>
              <a:rPr lang="el-GR" sz="2000" spc="375" dirty="0">
                <a:solidFill>
                  <a:srgbClr val="404040"/>
                </a:solidFill>
                <a:latin typeface="Century Gothic"/>
                <a:cs typeface="Century Gothic"/>
              </a:rPr>
              <a:t> </a:t>
            </a:r>
            <a:r>
              <a:rPr lang="el-GR" sz="2000" spc="375" dirty="0" smtClean="0">
                <a:solidFill>
                  <a:srgbClr val="404040"/>
                </a:solidFill>
                <a:latin typeface="Century Gothic"/>
                <a:cs typeface="Century Gothic"/>
              </a:rPr>
              <a:t>μετακινήσεις</a:t>
            </a:r>
            <a:r>
              <a:rPr lang="el-GR" sz="2000" spc="-5" dirty="0" smtClean="0">
                <a:solidFill>
                  <a:srgbClr val="404040"/>
                </a:solidFill>
                <a:latin typeface="Century Gothic"/>
                <a:cs typeface="Century Gothic"/>
              </a:rPr>
              <a:t>,</a:t>
            </a:r>
            <a:r>
              <a:rPr lang="el-GR" sz="2000" spc="405" dirty="0" smtClean="0">
                <a:solidFill>
                  <a:srgbClr val="404040"/>
                </a:solidFill>
                <a:latin typeface="Century Gothic"/>
                <a:cs typeface="Century Gothic"/>
              </a:rPr>
              <a:t> </a:t>
            </a:r>
            <a:r>
              <a:rPr lang="el-GR" sz="2000" spc="-5" dirty="0">
                <a:solidFill>
                  <a:srgbClr val="404040"/>
                </a:solidFill>
                <a:latin typeface="Century Gothic"/>
                <a:cs typeface="Century Gothic"/>
              </a:rPr>
              <a:t>αλλά</a:t>
            </a:r>
            <a:r>
              <a:rPr lang="el-GR" sz="2000" spc="375" dirty="0">
                <a:solidFill>
                  <a:srgbClr val="404040"/>
                </a:solidFill>
                <a:latin typeface="Century Gothic"/>
                <a:cs typeface="Century Gothic"/>
              </a:rPr>
              <a:t> </a:t>
            </a:r>
            <a:r>
              <a:rPr lang="el-GR" sz="2000" spc="-5" dirty="0">
                <a:solidFill>
                  <a:srgbClr val="404040"/>
                </a:solidFill>
                <a:latin typeface="Century Gothic"/>
                <a:cs typeface="Century Gothic"/>
              </a:rPr>
              <a:t>η</a:t>
            </a:r>
            <a:r>
              <a:rPr lang="el-GR" sz="2000" spc="385" dirty="0">
                <a:solidFill>
                  <a:srgbClr val="404040"/>
                </a:solidFill>
                <a:latin typeface="Century Gothic"/>
                <a:cs typeface="Century Gothic"/>
              </a:rPr>
              <a:t> </a:t>
            </a:r>
            <a:r>
              <a:rPr lang="el-GR" sz="2000" spc="-5" dirty="0">
                <a:solidFill>
                  <a:srgbClr val="404040"/>
                </a:solidFill>
                <a:latin typeface="Century Gothic"/>
                <a:cs typeface="Century Gothic"/>
              </a:rPr>
              <a:t>συνολική</a:t>
            </a:r>
            <a:r>
              <a:rPr lang="el-GR" sz="2000" spc="380" dirty="0">
                <a:solidFill>
                  <a:srgbClr val="404040"/>
                </a:solidFill>
                <a:latin typeface="Century Gothic"/>
                <a:cs typeface="Century Gothic"/>
              </a:rPr>
              <a:t> </a:t>
            </a:r>
            <a:r>
              <a:rPr lang="el-GR" sz="2000" spc="-5" dirty="0" smtClean="0">
                <a:solidFill>
                  <a:srgbClr val="404040"/>
                </a:solidFill>
                <a:latin typeface="Century Gothic"/>
                <a:cs typeface="Century Gothic"/>
              </a:rPr>
              <a:t>διάρκεια</a:t>
            </a:r>
            <a:r>
              <a:rPr lang="el-GR" sz="2000" dirty="0" smtClean="0">
                <a:latin typeface="Century Gothic"/>
                <a:cs typeface="Century Gothic"/>
              </a:rPr>
              <a:t> </a:t>
            </a:r>
            <a:r>
              <a:rPr lang="el-GR" sz="2000" spc="-5" dirty="0" smtClean="0">
                <a:solidFill>
                  <a:srgbClr val="404040"/>
                </a:solidFill>
                <a:latin typeface="Century Gothic"/>
                <a:cs typeface="Century Gothic"/>
              </a:rPr>
              <a:t>δεν </a:t>
            </a:r>
            <a:r>
              <a:rPr lang="el-GR" sz="2000" spc="-5" dirty="0">
                <a:solidFill>
                  <a:srgbClr val="404040"/>
                </a:solidFill>
                <a:latin typeface="Century Gothic"/>
                <a:cs typeface="Century Gothic"/>
              </a:rPr>
              <a:t>μπορεί </a:t>
            </a:r>
            <a:r>
              <a:rPr lang="el-GR" sz="2000" spc="5" dirty="0">
                <a:solidFill>
                  <a:srgbClr val="404040"/>
                </a:solidFill>
                <a:latin typeface="Century Gothic"/>
                <a:cs typeface="Century Gothic"/>
              </a:rPr>
              <a:t>να </a:t>
            </a:r>
            <a:r>
              <a:rPr lang="el-GR" sz="2000" spc="-5" dirty="0">
                <a:solidFill>
                  <a:srgbClr val="404040"/>
                </a:solidFill>
                <a:latin typeface="Century Gothic"/>
                <a:cs typeface="Century Gothic"/>
              </a:rPr>
              <a:t>υπερβαίνει </a:t>
            </a:r>
            <a:r>
              <a:rPr lang="el-GR" sz="2000" spc="-10" dirty="0">
                <a:solidFill>
                  <a:srgbClr val="404040"/>
                </a:solidFill>
                <a:latin typeface="Century Gothic"/>
                <a:cs typeface="Century Gothic"/>
              </a:rPr>
              <a:t>τους </a:t>
            </a:r>
            <a:r>
              <a:rPr lang="el-GR" sz="2000" spc="-5" dirty="0">
                <a:solidFill>
                  <a:srgbClr val="404040"/>
                </a:solidFill>
                <a:latin typeface="Century Gothic"/>
                <a:cs typeface="Century Gothic"/>
              </a:rPr>
              <a:t>12 μήνες </a:t>
            </a:r>
            <a:r>
              <a:rPr lang="el-GR" sz="2000" dirty="0">
                <a:solidFill>
                  <a:srgbClr val="404040"/>
                </a:solidFill>
                <a:latin typeface="Century Gothic"/>
                <a:cs typeface="Century Gothic"/>
              </a:rPr>
              <a:t>ανά </a:t>
            </a:r>
            <a:r>
              <a:rPr lang="el-GR" sz="2000" spc="-5" dirty="0">
                <a:solidFill>
                  <a:srgbClr val="404040"/>
                </a:solidFill>
                <a:latin typeface="Century Gothic"/>
                <a:cs typeface="Century Gothic"/>
              </a:rPr>
              <a:t>κύκλο </a:t>
            </a:r>
            <a:r>
              <a:rPr lang="el-GR" sz="2000" spc="-10" dirty="0" smtClean="0">
                <a:solidFill>
                  <a:srgbClr val="404040"/>
                </a:solidFill>
                <a:latin typeface="Century Gothic"/>
                <a:cs typeface="Century Gothic"/>
              </a:rPr>
              <a:t>σπουδών.</a:t>
            </a:r>
            <a:endParaRPr lang="el-GR" sz="2000" dirty="0">
              <a:latin typeface="Century Gothic"/>
              <a:cs typeface="Century Gothic"/>
            </a:endParaRPr>
          </a:p>
          <a:p>
            <a:pPr marL="355600" indent="-342900">
              <a:lnSpc>
                <a:spcPct val="100000"/>
              </a:lnSpc>
              <a:spcBef>
                <a:spcPts val="830"/>
              </a:spcBef>
              <a:buFont typeface="Wingdings" panose="05000000000000000000" pitchFamily="2" charset="2"/>
              <a:buChar char="ü"/>
              <a:tabLst>
                <a:tab pos="354965" algn="l"/>
                <a:tab pos="355600" algn="l"/>
              </a:tabLst>
            </a:pPr>
            <a:r>
              <a:rPr lang="el-GR" sz="2000" b="1" spc="-5" dirty="0" smtClean="0">
                <a:solidFill>
                  <a:srgbClr val="FF0000"/>
                </a:solidFill>
                <a:latin typeface="Century Gothic"/>
                <a:cs typeface="Century Gothic"/>
              </a:rPr>
              <a:t>!</a:t>
            </a:r>
            <a:r>
              <a:rPr sz="2000" b="1" spc="-5" dirty="0" smtClean="0">
                <a:solidFill>
                  <a:schemeClr val="accent5">
                    <a:lumMod val="75000"/>
                  </a:schemeClr>
                </a:solidFill>
                <a:latin typeface="Century Gothic"/>
                <a:cs typeface="Century Gothic"/>
              </a:rPr>
              <a:t>Απα</a:t>
            </a:r>
            <a:r>
              <a:rPr sz="2000" b="1" spc="-5" dirty="0" err="1" smtClean="0">
                <a:solidFill>
                  <a:schemeClr val="accent5">
                    <a:lumMod val="75000"/>
                  </a:schemeClr>
                </a:solidFill>
                <a:latin typeface="Century Gothic"/>
                <a:cs typeface="Century Gothic"/>
              </a:rPr>
              <a:t>ιτείτ</a:t>
            </a:r>
            <a:r>
              <a:rPr sz="2000" b="1" spc="-5" dirty="0" smtClean="0">
                <a:solidFill>
                  <a:schemeClr val="accent5">
                    <a:lumMod val="75000"/>
                  </a:schemeClr>
                </a:solidFill>
                <a:latin typeface="Century Gothic"/>
                <a:cs typeface="Century Gothic"/>
              </a:rPr>
              <a:t>αι </a:t>
            </a:r>
            <a:r>
              <a:rPr sz="2000" b="1" dirty="0">
                <a:solidFill>
                  <a:schemeClr val="accent5">
                    <a:lumMod val="75000"/>
                  </a:schemeClr>
                </a:solidFill>
                <a:latin typeface="Century Gothic"/>
                <a:cs typeface="Century Gothic"/>
              </a:rPr>
              <a:t>ακαδημαϊκή</a:t>
            </a:r>
            <a:r>
              <a:rPr sz="2000" b="1" spc="-75" dirty="0">
                <a:solidFill>
                  <a:schemeClr val="accent5">
                    <a:lumMod val="75000"/>
                  </a:schemeClr>
                </a:solidFill>
                <a:latin typeface="Century Gothic"/>
                <a:cs typeface="Century Gothic"/>
              </a:rPr>
              <a:t> </a:t>
            </a:r>
            <a:r>
              <a:rPr sz="2000" b="1" spc="-5" dirty="0" smtClean="0">
                <a:solidFill>
                  <a:schemeClr val="accent5">
                    <a:lumMod val="75000"/>
                  </a:schemeClr>
                </a:solidFill>
                <a:latin typeface="Century Gothic"/>
                <a:cs typeface="Century Gothic"/>
              </a:rPr>
              <a:t>αναγνώριση</a:t>
            </a:r>
            <a:r>
              <a:rPr lang="el-GR" sz="2000" b="1" spc="-5" dirty="0" smtClean="0">
                <a:solidFill>
                  <a:schemeClr val="accent5">
                    <a:lumMod val="75000"/>
                  </a:schemeClr>
                </a:solidFill>
                <a:latin typeface="Century Gothic"/>
                <a:cs typeface="Century Gothic"/>
              </a:rPr>
              <a:t>- </a:t>
            </a:r>
            <a:r>
              <a:rPr lang="el-GR" sz="2000" b="1" u="sng" spc="-5" dirty="0" smtClean="0">
                <a:solidFill>
                  <a:schemeClr val="accent5">
                    <a:lumMod val="75000"/>
                  </a:schemeClr>
                </a:solidFill>
                <a:latin typeface="Century Gothic"/>
                <a:cs typeface="Century Gothic"/>
              </a:rPr>
              <a:t>Ε</a:t>
            </a:r>
            <a:r>
              <a:rPr lang="en-GB" sz="2000" b="1" u="sng" spc="-5" dirty="0" smtClean="0">
                <a:solidFill>
                  <a:schemeClr val="accent5">
                    <a:lumMod val="75000"/>
                  </a:schemeClr>
                </a:solidFill>
                <a:latin typeface="Century Gothic"/>
                <a:cs typeface="Century Gothic"/>
              </a:rPr>
              <a:t>CHE pressure point</a:t>
            </a:r>
            <a:endParaRPr sz="2000" b="1" dirty="0">
              <a:solidFill>
                <a:schemeClr val="accent5">
                  <a:lumMod val="75000"/>
                </a:schemeClr>
              </a:solidFill>
              <a:latin typeface="Century Gothic"/>
              <a:cs typeface="Century Gothic"/>
            </a:endParaRPr>
          </a:p>
          <a:p>
            <a:pPr marL="355600" marR="5080" indent="-342900">
              <a:lnSpc>
                <a:spcPct val="100000"/>
              </a:lnSpc>
              <a:spcBef>
                <a:spcPts val="600"/>
              </a:spcBef>
              <a:buFont typeface="Wingdings" panose="05000000000000000000" pitchFamily="2" charset="2"/>
              <a:buChar char="ü"/>
              <a:tabLst>
                <a:tab pos="354965" algn="l"/>
                <a:tab pos="355600" algn="l"/>
                <a:tab pos="7573009" algn="l"/>
              </a:tabLst>
            </a:pPr>
            <a:r>
              <a:rPr sz="2000" dirty="0" err="1" smtClean="0">
                <a:solidFill>
                  <a:srgbClr val="404040"/>
                </a:solidFill>
                <a:latin typeface="Century Gothic"/>
                <a:cs typeface="Century Gothic"/>
              </a:rPr>
              <a:t>Οι</a:t>
            </a:r>
            <a:r>
              <a:rPr sz="2000" dirty="0" smtClean="0">
                <a:solidFill>
                  <a:srgbClr val="404040"/>
                </a:solidFill>
                <a:latin typeface="Century Gothic"/>
                <a:cs typeface="Century Gothic"/>
              </a:rPr>
              <a:t> π</a:t>
            </a:r>
            <a:r>
              <a:rPr sz="2000" dirty="0" err="1" smtClean="0">
                <a:solidFill>
                  <a:srgbClr val="404040"/>
                </a:solidFill>
                <a:latin typeface="Century Gothic"/>
                <a:cs typeface="Century Gothic"/>
              </a:rPr>
              <a:t>ρο</a:t>
            </a:r>
            <a:r>
              <a:rPr sz="2000" dirty="0" smtClean="0">
                <a:solidFill>
                  <a:srgbClr val="404040"/>
                </a:solidFill>
                <a:latin typeface="Century Gothic"/>
                <a:cs typeface="Century Gothic"/>
              </a:rPr>
              <a:t>πτυχιακοί</a:t>
            </a:r>
            <a:r>
              <a:rPr lang="en-GB" sz="2000" dirty="0" smtClean="0">
                <a:solidFill>
                  <a:srgbClr val="404040"/>
                </a:solidFill>
                <a:latin typeface="Century Gothic"/>
                <a:cs typeface="Century Gothic"/>
              </a:rPr>
              <a:t>/</a:t>
            </a:r>
            <a:r>
              <a:rPr lang="el-GR" sz="2000" dirty="0" err="1" smtClean="0">
                <a:solidFill>
                  <a:srgbClr val="404040"/>
                </a:solidFill>
                <a:latin typeface="Century Gothic"/>
                <a:cs typeface="Century Gothic"/>
              </a:rPr>
              <a:t>ες</a:t>
            </a:r>
            <a:r>
              <a:rPr sz="2000" dirty="0" smtClean="0">
                <a:solidFill>
                  <a:srgbClr val="404040"/>
                </a:solidFill>
                <a:latin typeface="Century Gothic"/>
                <a:cs typeface="Century Gothic"/>
              </a:rPr>
              <a:t> </a:t>
            </a:r>
            <a:r>
              <a:rPr sz="2000" dirty="0" err="1" smtClean="0">
                <a:solidFill>
                  <a:srgbClr val="404040"/>
                </a:solidFill>
                <a:latin typeface="Century Gothic"/>
                <a:cs typeface="Century Gothic"/>
              </a:rPr>
              <a:t>φοιτητές</a:t>
            </a:r>
            <a:r>
              <a:rPr lang="el-GR" sz="2000" dirty="0" smtClean="0">
                <a:solidFill>
                  <a:srgbClr val="404040"/>
                </a:solidFill>
                <a:latin typeface="Century Gothic"/>
                <a:cs typeface="Century Gothic"/>
              </a:rPr>
              <a:t>/</a:t>
            </a:r>
            <a:r>
              <a:rPr lang="el-GR" sz="2000" dirty="0" err="1" smtClean="0">
                <a:solidFill>
                  <a:srgbClr val="404040"/>
                </a:solidFill>
                <a:latin typeface="Century Gothic"/>
                <a:cs typeface="Century Gothic"/>
              </a:rPr>
              <a:t>τριες</a:t>
            </a:r>
            <a:r>
              <a:rPr sz="2000" dirty="0" smtClean="0">
                <a:solidFill>
                  <a:srgbClr val="404040"/>
                </a:solidFill>
                <a:latin typeface="Century Gothic"/>
                <a:cs typeface="Century Gothic"/>
              </a:rPr>
              <a:t> </a:t>
            </a:r>
            <a:r>
              <a:rPr sz="2000" dirty="0">
                <a:solidFill>
                  <a:srgbClr val="404040"/>
                </a:solidFill>
                <a:latin typeface="Century Gothic"/>
                <a:cs typeface="Century Gothic"/>
              </a:rPr>
              <a:t>μπορούν </a:t>
            </a:r>
            <a:r>
              <a:rPr sz="2000" spc="5" dirty="0">
                <a:solidFill>
                  <a:srgbClr val="404040"/>
                </a:solidFill>
                <a:latin typeface="Century Gothic"/>
                <a:cs typeface="Century Gothic"/>
              </a:rPr>
              <a:t>να</a:t>
            </a:r>
            <a:r>
              <a:rPr sz="2000" spc="-85" dirty="0">
                <a:solidFill>
                  <a:srgbClr val="404040"/>
                </a:solidFill>
                <a:latin typeface="Century Gothic"/>
                <a:cs typeface="Century Gothic"/>
              </a:rPr>
              <a:t> </a:t>
            </a:r>
            <a:r>
              <a:rPr sz="2000" dirty="0">
                <a:solidFill>
                  <a:srgbClr val="404040"/>
                </a:solidFill>
                <a:latin typeface="Century Gothic"/>
                <a:cs typeface="Century Gothic"/>
              </a:rPr>
              <a:t>συμμετέχουν </a:t>
            </a:r>
            <a:r>
              <a:rPr sz="2000" dirty="0" smtClean="0">
                <a:solidFill>
                  <a:srgbClr val="404040"/>
                </a:solidFill>
                <a:latin typeface="Century Gothic"/>
                <a:cs typeface="Century Gothic"/>
              </a:rPr>
              <a:t>από</a:t>
            </a:r>
            <a:r>
              <a:rPr lang="el-GR" sz="2000" dirty="0" smtClean="0">
                <a:solidFill>
                  <a:srgbClr val="404040"/>
                </a:solidFill>
                <a:latin typeface="Century Gothic"/>
                <a:cs typeface="Century Gothic"/>
              </a:rPr>
              <a:t> </a:t>
            </a:r>
            <a:r>
              <a:rPr sz="2000" dirty="0" err="1" smtClean="0">
                <a:solidFill>
                  <a:srgbClr val="404040"/>
                </a:solidFill>
                <a:latin typeface="Century Gothic"/>
                <a:cs typeface="Century Gothic"/>
              </a:rPr>
              <a:t>το</a:t>
            </a:r>
            <a:r>
              <a:rPr lang="el-GR" sz="2000" dirty="0">
                <a:latin typeface="Century Gothic"/>
                <a:cs typeface="Century Gothic"/>
              </a:rPr>
              <a:t> </a:t>
            </a:r>
            <a:r>
              <a:rPr sz="2000" spc="-5" dirty="0" smtClean="0">
                <a:solidFill>
                  <a:srgbClr val="404040"/>
                </a:solidFill>
                <a:latin typeface="Century Gothic"/>
                <a:cs typeface="Century Gothic"/>
              </a:rPr>
              <a:t>2ο </a:t>
            </a:r>
            <a:r>
              <a:rPr sz="2000" dirty="0" err="1">
                <a:solidFill>
                  <a:srgbClr val="404040"/>
                </a:solidFill>
                <a:latin typeface="Century Gothic"/>
                <a:cs typeface="Century Gothic"/>
              </a:rPr>
              <a:t>έτος</a:t>
            </a:r>
            <a:r>
              <a:rPr sz="2000" spc="-15" dirty="0">
                <a:solidFill>
                  <a:srgbClr val="404040"/>
                </a:solidFill>
                <a:latin typeface="Century Gothic"/>
                <a:cs typeface="Century Gothic"/>
              </a:rPr>
              <a:t> </a:t>
            </a:r>
            <a:r>
              <a:rPr sz="2000" spc="-5" dirty="0" smtClean="0">
                <a:solidFill>
                  <a:srgbClr val="404040"/>
                </a:solidFill>
                <a:latin typeface="Century Gothic"/>
                <a:cs typeface="Century Gothic"/>
              </a:rPr>
              <a:t>σπ</a:t>
            </a:r>
            <a:r>
              <a:rPr sz="2000" spc="-5" dirty="0" err="1" smtClean="0">
                <a:solidFill>
                  <a:srgbClr val="404040"/>
                </a:solidFill>
                <a:latin typeface="Century Gothic"/>
                <a:cs typeface="Century Gothic"/>
              </a:rPr>
              <a:t>ουδών</a:t>
            </a:r>
            <a:r>
              <a:rPr lang="en-GB" sz="2000" spc="-5" dirty="0" smtClean="0">
                <a:solidFill>
                  <a:srgbClr val="404040"/>
                </a:solidFill>
                <a:latin typeface="Century Gothic"/>
                <a:cs typeface="Century Gothic"/>
              </a:rPr>
              <a:t>.</a:t>
            </a:r>
          </a:p>
          <a:p>
            <a:pPr marL="355600">
              <a:lnSpc>
                <a:spcPct val="100000"/>
              </a:lnSpc>
            </a:pPr>
            <a:r>
              <a:rPr lang="el-GR" sz="2000" dirty="0" smtClean="0">
                <a:latin typeface="Century Gothic"/>
                <a:cs typeface="Century Gothic"/>
              </a:rPr>
              <a:t>Για </a:t>
            </a:r>
            <a:r>
              <a:rPr lang="el-GR" sz="2000" dirty="0" err="1">
                <a:latin typeface="Century Gothic"/>
                <a:cs typeface="Century Gothic"/>
              </a:rPr>
              <a:t>one-cycle</a:t>
            </a:r>
            <a:r>
              <a:rPr lang="el-GR" sz="2000" dirty="0">
                <a:latin typeface="Century Gothic"/>
                <a:cs typeface="Century Gothic"/>
              </a:rPr>
              <a:t> </a:t>
            </a:r>
            <a:r>
              <a:rPr lang="el-GR" sz="2000" dirty="0" err="1">
                <a:latin typeface="Century Gothic"/>
                <a:cs typeface="Century Gothic"/>
              </a:rPr>
              <a:t>study</a:t>
            </a:r>
            <a:r>
              <a:rPr lang="el-GR" sz="2000" dirty="0">
                <a:latin typeface="Century Gothic"/>
                <a:cs typeface="Century Gothic"/>
              </a:rPr>
              <a:t> </a:t>
            </a:r>
            <a:r>
              <a:rPr lang="el-GR" sz="2000" dirty="0" err="1">
                <a:latin typeface="Century Gothic"/>
                <a:cs typeface="Century Gothic"/>
              </a:rPr>
              <a:t>programmes</a:t>
            </a:r>
            <a:r>
              <a:rPr lang="el-GR" sz="2000" dirty="0">
                <a:latin typeface="Century Gothic"/>
                <a:cs typeface="Century Gothic"/>
              </a:rPr>
              <a:t> (</a:t>
            </a:r>
            <a:r>
              <a:rPr lang="el-GR" sz="2000" dirty="0" err="1">
                <a:latin typeface="Century Gothic"/>
                <a:cs typeface="Century Gothic"/>
              </a:rPr>
              <a:t>π.χ</a:t>
            </a:r>
            <a:r>
              <a:rPr lang="el-GR" sz="2000" dirty="0">
                <a:latin typeface="Century Gothic"/>
                <a:cs typeface="Century Gothic"/>
              </a:rPr>
              <a:t> Ιατρική): Ανώτατη διάρκεια κινητικότητας 24 </a:t>
            </a:r>
            <a:r>
              <a:rPr lang="el-GR" sz="2000" dirty="0" smtClean="0">
                <a:latin typeface="Century Gothic"/>
                <a:cs typeface="Century Gothic"/>
              </a:rPr>
              <a:t>μήνες </a:t>
            </a:r>
            <a:r>
              <a:rPr lang="el-GR" sz="2000" b="1" dirty="0" smtClean="0">
                <a:latin typeface="Century Gothic"/>
                <a:cs typeface="Century Gothic"/>
              </a:rPr>
              <a:t>( παραμένει 12 μήνες στην περίπτωση κινητικότητας νέων αποφοίτων).</a:t>
            </a:r>
            <a:endParaRPr lang="el-GR" sz="2000" b="1" dirty="0">
              <a:latin typeface="Century Gothic"/>
              <a:cs typeface="Century Gothic"/>
            </a:endParaRPr>
          </a:p>
          <a:p>
            <a:pPr marL="355600">
              <a:lnSpc>
                <a:spcPct val="100000"/>
              </a:lnSpc>
            </a:pPr>
            <a:endParaRPr sz="2000" dirty="0">
              <a:latin typeface="Century Gothic"/>
              <a:cs typeface="Century Gothic"/>
            </a:endParaRPr>
          </a:p>
        </p:txBody>
      </p:sp>
    </p:spTree>
    <p:extLst>
      <p:ext uri="{BB962C8B-B14F-4D97-AF65-F5344CB8AC3E}">
        <p14:creationId xmlns:p14="http://schemas.microsoft.com/office/powerpoint/2010/main" val="37367737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2379" y="639317"/>
            <a:ext cx="4053840" cy="452120"/>
          </a:xfrm>
          <a:prstGeom prst="rect">
            <a:avLst/>
          </a:prstGeom>
        </p:spPr>
        <p:txBody>
          <a:bodyPr vert="horz" wrap="square" lIns="0" tIns="12065" rIns="0" bIns="0" rtlCol="0">
            <a:spAutoFit/>
          </a:bodyPr>
          <a:lstStyle/>
          <a:p>
            <a:pPr marL="12700">
              <a:lnSpc>
                <a:spcPct val="100000"/>
              </a:lnSpc>
              <a:spcBef>
                <a:spcPts val="95"/>
              </a:spcBef>
            </a:pPr>
            <a:r>
              <a:rPr spc="-10" dirty="0"/>
              <a:t>Υπογραφές </a:t>
            </a:r>
            <a:r>
              <a:rPr spc="-5" dirty="0"/>
              <a:t>στα</a:t>
            </a:r>
            <a:r>
              <a:rPr dirty="0"/>
              <a:t> </a:t>
            </a:r>
            <a:r>
              <a:rPr spc="-5" dirty="0"/>
              <a:t>έντυπα</a:t>
            </a:r>
          </a:p>
        </p:txBody>
      </p:sp>
      <p:sp>
        <p:nvSpPr>
          <p:cNvPr id="3" name="object 3"/>
          <p:cNvSpPr txBox="1"/>
          <p:nvPr/>
        </p:nvSpPr>
        <p:spPr>
          <a:xfrm>
            <a:off x="891336" y="1329689"/>
            <a:ext cx="7183120" cy="4648200"/>
          </a:xfrm>
          <a:prstGeom prst="rect">
            <a:avLst/>
          </a:prstGeom>
        </p:spPr>
        <p:txBody>
          <a:bodyPr vert="horz" wrap="square" lIns="0" tIns="50800" rIns="0" bIns="0" rtlCol="0">
            <a:spAutoFit/>
          </a:bodyPr>
          <a:lstStyle/>
          <a:p>
            <a:pPr marL="12700">
              <a:lnSpc>
                <a:spcPct val="100000"/>
              </a:lnSpc>
              <a:spcBef>
                <a:spcPts val="400"/>
              </a:spcBef>
            </a:pPr>
            <a:r>
              <a:rPr sz="2400" spc="-5" dirty="0">
                <a:latin typeface="Century Gothic"/>
                <a:cs typeface="Century Gothic"/>
              </a:rPr>
              <a:t>Οι ηλεκτρονικές </a:t>
            </a:r>
            <a:r>
              <a:rPr sz="2400" spc="-10" dirty="0">
                <a:latin typeface="Century Gothic"/>
                <a:cs typeface="Century Gothic"/>
              </a:rPr>
              <a:t>υπογραφές </a:t>
            </a:r>
            <a:r>
              <a:rPr sz="2400" spc="-5" dirty="0">
                <a:latin typeface="Century Gothic"/>
                <a:cs typeface="Century Gothic"/>
              </a:rPr>
              <a:t>είναι </a:t>
            </a:r>
            <a:r>
              <a:rPr sz="2400" spc="-10" dirty="0">
                <a:latin typeface="Century Gothic"/>
                <a:cs typeface="Century Gothic"/>
              </a:rPr>
              <a:t>αποδεκτές</a:t>
            </a:r>
            <a:r>
              <a:rPr sz="2400" spc="-210" dirty="0">
                <a:latin typeface="Century Gothic"/>
                <a:cs typeface="Century Gothic"/>
              </a:rPr>
              <a:t> </a:t>
            </a:r>
            <a:r>
              <a:rPr sz="2400" spc="-5" dirty="0">
                <a:latin typeface="Century Gothic"/>
                <a:cs typeface="Century Gothic"/>
              </a:rPr>
              <a:t>για</a:t>
            </a:r>
            <a:endParaRPr sz="2400">
              <a:latin typeface="Century Gothic"/>
              <a:cs typeface="Century Gothic"/>
            </a:endParaRPr>
          </a:p>
          <a:p>
            <a:pPr marL="413384" marR="706755" indent="-287020">
              <a:lnSpc>
                <a:spcPct val="100000"/>
              </a:lnSpc>
              <a:spcBef>
                <a:spcPts val="305"/>
              </a:spcBef>
              <a:buFont typeface="Arial"/>
              <a:buChar char="–"/>
              <a:tabLst>
                <a:tab pos="414020" algn="l"/>
              </a:tabLst>
            </a:pPr>
            <a:r>
              <a:rPr sz="2400" dirty="0">
                <a:latin typeface="Century Gothic"/>
                <a:cs typeface="Century Gothic"/>
              </a:rPr>
              <a:t>τις </a:t>
            </a:r>
            <a:r>
              <a:rPr sz="2400" spc="-10" dirty="0">
                <a:latin typeface="Century Gothic"/>
                <a:cs typeface="Century Gothic"/>
              </a:rPr>
              <a:t>Συμφωνίες </a:t>
            </a:r>
            <a:r>
              <a:rPr sz="2400" spc="-15" dirty="0">
                <a:latin typeface="Century Gothic"/>
                <a:cs typeface="Century Gothic"/>
              </a:rPr>
              <a:t>Επιχορήγησης </a:t>
            </a:r>
            <a:r>
              <a:rPr sz="2400" spc="-25" dirty="0">
                <a:latin typeface="Century Gothic"/>
                <a:cs typeface="Century Gothic"/>
              </a:rPr>
              <a:t>φοιτητών</a:t>
            </a:r>
            <a:r>
              <a:rPr sz="2400" spc="-160" dirty="0">
                <a:latin typeface="Century Gothic"/>
                <a:cs typeface="Century Gothic"/>
              </a:rPr>
              <a:t> </a:t>
            </a:r>
            <a:r>
              <a:rPr sz="2400" spc="-30" dirty="0">
                <a:latin typeface="Century Gothic"/>
                <a:cs typeface="Century Gothic"/>
              </a:rPr>
              <a:t>και  </a:t>
            </a:r>
            <a:r>
              <a:rPr sz="2400" spc="-15" dirty="0">
                <a:latin typeface="Century Gothic"/>
                <a:cs typeface="Century Gothic"/>
              </a:rPr>
              <a:t>προσωπικού</a:t>
            </a:r>
            <a:endParaRPr sz="2400">
              <a:latin typeface="Century Gothic"/>
              <a:cs typeface="Century Gothic"/>
            </a:endParaRPr>
          </a:p>
          <a:p>
            <a:pPr marL="413384" indent="-287020">
              <a:lnSpc>
                <a:spcPct val="100000"/>
              </a:lnSpc>
              <a:spcBef>
                <a:spcPts val="300"/>
              </a:spcBef>
              <a:buFont typeface="Arial"/>
              <a:buChar char="–"/>
              <a:tabLst>
                <a:tab pos="414020" algn="l"/>
              </a:tabLst>
            </a:pPr>
            <a:r>
              <a:rPr sz="2400" dirty="0">
                <a:latin typeface="Century Gothic"/>
                <a:cs typeface="Century Gothic"/>
              </a:rPr>
              <a:t>τις </a:t>
            </a:r>
            <a:r>
              <a:rPr sz="2400" spc="-10" dirty="0">
                <a:latin typeface="Century Gothic"/>
                <a:cs typeface="Century Gothic"/>
              </a:rPr>
              <a:t>Διμερείς</a:t>
            </a:r>
            <a:r>
              <a:rPr sz="2400" spc="-60" dirty="0">
                <a:latin typeface="Century Gothic"/>
                <a:cs typeface="Century Gothic"/>
              </a:rPr>
              <a:t> </a:t>
            </a:r>
            <a:r>
              <a:rPr sz="2400" spc="-10" dirty="0">
                <a:latin typeface="Century Gothic"/>
                <a:cs typeface="Century Gothic"/>
              </a:rPr>
              <a:t>Συμφωνίες</a:t>
            </a:r>
            <a:endParaRPr sz="2400">
              <a:latin typeface="Century Gothic"/>
              <a:cs typeface="Century Gothic"/>
            </a:endParaRPr>
          </a:p>
          <a:p>
            <a:pPr marL="413384" marR="1440815" indent="-287020">
              <a:lnSpc>
                <a:spcPts val="2610"/>
              </a:lnSpc>
              <a:spcBef>
                <a:spcPts val="620"/>
              </a:spcBef>
              <a:buFont typeface="Arial"/>
              <a:buChar char="–"/>
              <a:tabLst>
                <a:tab pos="414020" algn="l"/>
                <a:tab pos="1934210" algn="l"/>
              </a:tabLst>
            </a:pPr>
            <a:r>
              <a:rPr sz="2400" dirty="0">
                <a:latin typeface="Century Gothic"/>
                <a:cs typeface="Century Gothic"/>
              </a:rPr>
              <a:t>τις </a:t>
            </a:r>
            <a:r>
              <a:rPr sz="2400" spc="-10" dirty="0">
                <a:latin typeface="Century Gothic"/>
                <a:cs typeface="Century Gothic"/>
              </a:rPr>
              <a:t>Συμφωνίες</a:t>
            </a:r>
            <a:r>
              <a:rPr sz="2400" spc="-135" dirty="0">
                <a:latin typeface="Century Gothic"/>
                <a:cs typeface="Century Gothic"/>
              </a:rPr>
              <a:t> </a:t>
            </a:r>
            <a:r>
              <a:rPr sz="2400" spc="-15" dirty="0">
                <a:latin typeface="Century Gothic"/>
                <a:cs typeface="Century Gothic"/>
              </a:rPr>
              <a:t>Εκμάθησης/Πρακτικής  Άσκησης	</a:t>
            </a:r>
            <a:r>
              <a:rPr sz="2400" spc="-5" dirty="0">
                <a:latin typeface="Century Gothic"/>
                <a:cs typeface="Century Gothic"/>
              </a:rPr>
              <a:t>σπουδαστών</a:t>
            </a:r>
            <a:endParaRPr sz="2400">
              <a:latin typeface="Century Gothic"/>
              <a:cs typeface="Century Gothic"/>
            </a:endParaRPr>
          </a:p>
          <a:p>
            <a:pPr marL="413384" marR="880110" indent="-287020">
              <a:lnSpc>
                <a:spcPct val="100000"/>
              </a:lnSpc>
              <a:spcBef>
                <a:spcPts val="254"/>
              </a:spcBef>
              <a:buFont typeface="Arial"/>
              <a:buChar char="–"/>
              <a:tabLst>
                <a:tab pos="414020" algn="l"/>
              </a:tabLst>
            </a:pPr>
            <a:r>
              <a:rPr sz="2400" spc="-10" dirty="0">
                <a:latin typeface="Century Gothic"/>
                <a:cs typeface="Century Gothic"/>
              </a:rPr>
              <a:t>Συμφωνίες </a:t>
            </a:r>
            <a:r>
              <a:rPr sz="2400" spc="-25" dirty="0">
                <a:latin typeface="Century Gothic"/>
                <a:cs typeface="Century Gothic"/>
              </a:rPr>
              <a:t>κινητικότητας </a:t>
            </a:r>
            <a:r>
              <a:rPr sz="2400" spc="-5" dirty="0">
                <a:latin typeface="Century Gothic"/>
                <a:cs typeface="Century Gothic"/>
              </a:rPr>
              <a:t>για</a:t>
            </a:r>
            <a:r>
              <a:rPr sz="2400" spc="-185" dirty="0">
                <a:latin typeface="Century Gothic"/>
                <a:cs typeface="Century Gothic"/>
              </a:rPr>
              <a:t> </a:t>
            </a:r>
            <a:r>
              <a:rPr sz="2400" spc="-25" dirty="0">
                <a:latin typeface="Century Gothic"/>
                <a:cs typeface="Century Gothic"/>
              </a:rPr>
              <a:t>Διδασκαλία/  </a:t>
            </a:r>
            <a:r>
              <a:rPr sz="2400" spc="-15" dirty="0">
                <a:latin typeface="Century Gothic"/>
                <a:cs typeface="Century Gothic"/>
              </a:rPr>
              <a:t>Εκπαίδευση</a:t>
            </a:r>
            <a:endParaRPr sz="2400">
              <a:latin typeface="Century Gothic"/>
              <a:cs typeface="Century Gothic"/>
            </a:endParaRPr>
          </a:p>
          <a:p>
            <a:pPr marL="12700" marR="5080">
              <a:lnSpc>
                <a:spcPct val="100699"/>
              </a:lnSpc>
              <a:spcBef>
                <a:spcPts val="509"/>
              </a:spcBef>
            </a:pPr>
            <a:r>
              <a:rPr sz="2400" b="1" dirty="0">
                <a:solidFill>
                  <a:srgbClr val="30859C"/>
                </a:solidFill>
                <a:latin typeface="Century Gothic"/>
                <a:cs typeface="Century Gothic"/>
              </a:rPr>
              <a:t>Η </a:t>
            </a:r>
            <a:r>
              <a:rPr sz="2400" b="1" spc="-10" dirty="0">
                <a:solidFill>
                  <a:srgbClr val="30859C"/>
                </a:solidFill>
                <a:latin typeface="Century Gothic"/>
                <a:cs typeface="Century Gothic"/>
              </a:rPr>
              <a:t>ηλεκτρονική </a:t>
            </a:r>
            <a:r>
              <a:rPr sz="2400" b="1" spc="-5" dirty="0">
                <a:solidFill>
                  <a:srgbClr val="30859C"/>
                </a:solidFill>
                <a:latin typeface="Century Gothic"/>
                <a:cs typeface="Century Gothic"/>
              </a:rPr>
              <a:t>υπογραφή </a:t>
            </a:r>
            <a:r>
              <a:rPr sz="2400" b="1" dirty="0">
                <a:solidFill>
                  <a:srgbClr val="30859C"/>
                </a:solidFill>
                <a:latin typeface="Century Gothic"/>
                <a:cs typeface="Century Gothic"/>
              </a:rPr>
              <a:t>ΔΕΝ είναι </a:t>
            </a:r>
            <a:r>
              <a:rPr sz="2400" b="1" spc="-10" dirty="0">
                <a:solidFill>
                  <a:srgbClr val="30859C"/>
                </a:solidFill>
                <a:latin typeface="Century Gothic"/>
                <a:cs typeface="Century Gothic"/>
              </a:rPr>
              <a:t>απλά </a:t>
            </a:r>
            <a:r>
              <a:rPr sz="2400" b="1" spc="-5" dirty="0">
                <a:solidFill>
                  <a:srgbClr val="30859C"/>
                </a:solidFill>
                <a:latin typeface="Century Gothic"/>
                <a:cs typeface="Century Gothic"/>
              </a:rPr>
              <a:t>typed  </a:t>
            </a:r>
            <a:r>
              <a:rPr sz="2400" b="1" spc="-15" dirty="0">
                <a:solidFill>
                  <a:srgbClr val="30859C"/>
                </a:solidFill>
                <a:latin typeface="Century Gothic"/>
                <a:cs typeface="Century Gothic"/>
              </a:rPr>
              <a:t>αλλά </a:t>
            </a:r>
            <a:r>
              <a:rPr sz="2400" b="1" spc="-5" dirty="0">
                <a:solidFill>
                  <a:srgbClr val="30859C"/>
                </a:solidFill>
                <a:latin typeface="Century Gothic"/>
                <a:cs typeface="Century Gothic"/>
              </a:rPr>
              <a:t>μια σαρωμένη υπογραφή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μια </a:t>
            </a:r>
            <a:r>
              <a:rPr sz="2400" b="1" spc="-10" dirty="0">
                <a:solidFill>
                  <a:srgbClr val="30859C"/>
                </a:solidFill>
                <a:latin typeface="Century Gothic"/>
                <a:cs typeface="Century Gothic"/>
              </a:rPr>
              <a:t>κλειδωμένη  </a:t>
            </a:r>
            <a:r>
              <a:rPr sz="2400" b="1" spc="-5" dirty="0">
                <a:solidFill>
                  <a:srgbClr val="30859C"/>
                </a:solidFill>
                <a:latin typeface="Century Gothic"/>
                <a:cs typeface="Century Gothic"/>
              </a:rPr>
              <a:t>υπογραφή </a:t>
            </a:r>
            <a:r>
              <a:rPr sz="2400" b="1" spc="-50" dirty="0">
                <a:solidFill>
                  <a:srgbClr val="30859C"/>
                </a:solidFill>
                <a:latin typeface="Century Gothic"/>
                <a:cs typeface="Century Gothic"/>
              </a:rPr>
              <a:t>PDF </a:t>
            </a:r>
            <a:r>
              <a:rPr sz="2400" b="1" dirty="0">
                <a:solidFill>
                  <a:srgbClr val="30859C"/>
                </a:solidFill>
                <a:latin typeface="Century Gothic"/>
                <a:cs typeface="Century Gothic"/>
              </a:rPr>
              <a:t>ή </a:t>
            </a:r>
            <a:r>
              <a:rPr sz="2400" b="1" spc="-5" dirty="0">
                <a:solidFill>
                  <a:srgbClr val="30859C"/>
                </a:solidFill>
                <a:latin typeface="Century Gothic"/>
                <a:cs typeface="Century Gothic"/>
              </a:rPr>
              <a:t>άλλη </a:t>
            </a:r>
            <a:r>
              <a:rPr sz="2400" b="1" spc="-15" dirty="0">
                <a:solidFill>
                  <a:srgbClr val="30859C"/>
                </a:solidFill>
                <a:latin typeface="Century Gothic"/>
                <a:cs typeface="Century Gothic"/>
              </a:rPr>
              <a:t>μορφή ασφαλούς  </a:t>
            </a:r>
            <a:r>
              <a:rPr sz="2400" b="1" spc="-10" dirty="0">
                <a:solidFill>
                  <a:srgbClr val="30859C"/>
                </a:solidFill>
                <a:latin typeface="Century Gothic"/>
                <a:cs typeface="Century Gothic"/>
              </a:rPr>
              <a:t>υπογραφής</a:t>
            </a:r>
            <a:endParaRPr sz="2400">
              <a:latin typeface="Century Gothic"/>
              <a:cs typeface="Century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1507997"/>
            <a:ext cx="4640580" cy="229425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10" dirty="0">
                <a:latin typeface="Century Gothic"/>
                <a:cs typeface="Century Gothic"/>
              </a:rPr>
              <a:t>Το </a:t>
            </a:r>
            <a:r>
              <a:rPr sz="2400" spc="-5" dirty="0">
                <a:latin typeface="Century Gothic"/>
                <a:cs typeface="Century Gothic"/>
              </a:rPr>
              <a:t>ΙΔΕΠ </a:t>
            </a:r>
            <a:r>
              <a:rPr sz="2400" dirty="0">
                <a:latin typeface="Century Gothic"/>
                <a:cs typeface="Century Gothic"/>
              </a:rPr>
              <a:t>διεξάγει</a:t>
            </a:r>
            <a:r>
              <a:rPr sz="2400" spc="-85" dirty="0">
                <a:latin typeface="Century Gothic"/>
                <a:cs typeface="Century Gothic"/>
              </a:rPr>
              <a:t> </a:t>
            </a:r>
            <a:r>
              <a:rPr sz="2400" dirty="0">
                <a:latin typeface="Century Gothic"/>
                <a:cs typeface="Century Gothic"/>
              </a:rPr>
              <a:t>συγκεκριμένο  </a:t>
            </a:r>
            <a:r>
              <a:rPr sz="2400" spc="-5" dirty="0">
                <a:latin typeface="Century Gothic"/>
                <a:cs typeface="Century Gothic"/>
              </a:rPr>
              <a:t>αριθμό </a:t>
            </a:r>
            <a:r>
              <a:rPr sz="2400" dirty="0">
                <a:latin typeface="Century Gothic"/>
                <a:cs typeface="Century Gothic"/>
              </a:rPr>
              <a:t>ελέγχων σε </a:t>
            </a:r>
            <a:r>
              <a:rPr sz="2400" spc="-10" dirty="0">
                <a:latin typeface="Century Gothic"/>
                <a:cs typeface="Century Gothic"/>
              </a:rPr>
              <a:t>διάφορα  </a:t>
            </a:r>
            <a:r>
              <a:rPr sz="2400" dirty="0">
                <a:latin typeface="Century Gothic"/>
                <a:cs typeface="Century Gothic"/>
              </a:rPr>
              <a:t>επίπεδα</a:t>
            </a:r>
            <a:endParaRPr sz="2400">
              <a:latin typeface="Century Gothic"/>
              <a:cs typeface="Century Gothic"/>
            </a:endParaRPr>
          </a:p>
          <a:p>
            <a:pPr marL="355600" marR="676275" indent="-342900">
              <a:lnSpc>
                <a:spcPct val="100000"/>
              </a:lnSpc>
              <a:spcBef>
                <a:spcPts val="575"/>
              </a:spcBef>
              <a:buFont typeface="Arial"/>
              <a:buChar char="•"/>
              <a:tabLst>
                <a:tab pos="438784" algn="l"/>
                <a:tab pos="439420" algn="l"/>
              </a:tabLst>
            </a:pPr>
            <a:r>
              <a:rPr dirty="0"/>
              <a:t>	</a:t>
            </a:r>
            <a:r>
              <a:rPr sz="2400" spc="-5" dirty="0">
                <a:latin typeface="Century Gothic"/>
                <a:cs typeface="Century Gothic"/>
              </a:rPr>
              <a:t>Οι δικαιούχοι </a:t>
            </a:r>
            <a:r>
              <a:rPr sz="2400" dirty="0">
                <a:latin typeface="Century Gothic"/>
                <a:cs typeface="Century Gothic"/>
              </a:rPr>
              <a:t>δίνουν τη  </a:t>
            </a:r>
            <a:r>
              <a:rPr sz="2400" spc="-5" dirty="0">
                <a:latin typeface="Century Gothic"/>
                <a:cs typeface="Century Gothic"/>
              </a:rPr>
              <a:t>συγκατάθεση </a:t>
            </a:r>
            <a:r>
              <a:rPr sz="2400" dirty="0">
                <a:latin typeface="Century Gothic"/>
                <a:cs typeface="Century Gothic"/>
              </a:rPr>
              <a:t>τους με τη  </a:t>
            </a:r>
            <a:r>
              <a:rPr sz="2400" spc="-5" dirty="0">
                <a:latin typeface="Century Gothic"/>
                <a:cs typeface="Century Gothic"/>
              </a:rPr>
              <a:t>Συμφωνία</a:t>
            </a:r>
            <a:r>
              <a:rPr sz="2400" spc="-110" dirty="0">
                <a:latin typeface="Century Gothic"/>
                <a:cs typeface="Century Gothic"/>
              </a:rPr>
              <a:t> </a:t>
            </a:r>
            <a:r>
              <a:rPr sz="2400" dirty="0">
                <a:latin typeface="Century Gothic"/>
                <a:cs typeface="Century Gothic"/>
              </a:rPr>
              <a:t>επιχορήγησης</a:t>
            </a:r>
            <a:endParaRPr sz="2400">
              <a:latin typeface="Century Gothic"/>
              <a:cs typeface="Century Gothic"/>
            </a:endParaRPr>
          </a:p>
        </p:txBody>
      </p:sp>
      <p:sp>
        <p:nvSpPr>
          <p:cNvPr id="3" name="object 3"/>
          <p:cNvSpPr txBox="1"/>
          <p:nvPr/>
        </p:nvSpPr>
        <p:spPr>
          <a:xfrm>
            <a:off x="1356486" y="2173350"/>
            <a:ext cx="130937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30859C"/>
                </a:solidFill>
                <a:latin typeface="Century Gothic"/>
                <a:cs typeface="Century Gothic"/>
              </a:rPr>
              <a:t>Έλεγχοι</a:t>
            </a:r>
            <a:endParaRPr sz="2800">
              <a:latin typeface="Century Gothic"/>
              <a:cs typeface="Century Gothic"/>
            </a:endParaRPr>
          </a:p>
        </p:txBody>
      </p:sp>
      <p:sp>
        <p:nvSpPr>
          <p:cNvPr id="4" name="object 4"/>
          <p:cNvSpPr/>
          <p:nvPr/>
        </p:nvSpPr>
        <p:spPr>
          <a:xfrm>
            <a:off x="3491865"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9192" y="604773"/>
            <a:ext cx="2266950" cy="452120"/>
          </a:xfrm>
          <a:prstGeom prst="rect">
            <a:avLst/>
          </a:prstGeom>
        </p:spPr>
        <p:txBody>
          <a:bodyPr vert="horz" wrap="square" lIns="0" tIns="12065" rIns="0" bIns="0" rtlCol="0">
            <a:spAutoFit/>
          </a:bodyPr>
          <a:lstStyle/>
          <a:p>
            <a:pPr marL="12700">
              <a:lnSpc>
                <a:spcPct val="100000"/>
              </a:lnSpc>
              <a:spcBef>
                <a:spcPts val="95"/>
              </a:spcBef>
            </a:pPr>
            <a:r>
              <a:rPr spc="-10" dirty="0"/>
              <a:t>Είδη</a:t>
            </a:r>
            <a:r>
              <a:rPr spc="-65" dirty="0"/>
              <a:t> </a:t>
            </a:r>
            <a:r>
              <a:rPr spc="-10" dirty="0"/>
              <a:t>Ελέγχων</a:t>
            </a:r>
          </a:p>
        </p:txBody>
      </p:sp>
      <p:sp>
        <p:nvSpPr>
          <p:cNvPr id="3" name="object 3"/>
          <p:cNvSpPr txBox="1"/>
          <p:nvPr/>
        </p:nvSpPr>
        <p:spPr>
          <a:xfrm>
            <a:off x="402437" y="1296162"/>
            <a:ext cx="8270240" cy="3867785"/>
          </a:xfrm>
          <a:prstGeom prst="rect">
            <a:avLst/>
          </a:prstGeom>
        </p:spPr>
        <p:txBody>
          <a:bodyPr vert="horz" wrap="square" lIns="0" tIns="13335" rIns="0" bIns="0" rtlCol="0">
            <a:spAutoFit/>
          </a:bodyPr>
          <a:lstStyle/>
          <a:p>
            <a:pPr marL="355600" marR="6350" indent="-342900" algn="just">
              <a:lnSpc>
                <a:spcPct val="100000"/>
              </a:lnSpc>
              <a:spcBef>
                <a:spcPts val="105"/>
              </a:spcBef>
              <a:buFont typeface="Arial"/>
              <a:buChar char="•"/>
              <a:tabLst>
                <a:tab pos="355600" algn="l"/>
              </a:tabLst>
            </a:pPr>
            <a:r>
              <a:rPr sz="2000" spc="-5" dirty="0">
                <a:solidFill>
                  <a:schemeClr val="accent5">
                    <a:lumMod val="75000"/>
                  </a:schemeClr>
                </a:solidFill>
                <a:latin typeface="Century Gothic"/>
                <a:cs typeface="Century Gothic"/>
              </a:rPr>
              <a:t>On-the-spot </a:t>
            </a:r>
            <a:r>
              <a:rPr sz="2000" dirty="0">
                <a:solidFill>
                  <a:schemeClr val="accent5">
                    <a:lumMod val="75000"/>
                  </a:schemeClr>
                </a:solidFill>
                <a:latin typeface="Century Gothic"/>
                <a:cs typeface="Century Gothic"/>
              </a:rPr>
              <a:t>check </a:t>
            </a:r>
            <a:r>
              <a:rPr sz="2000" spc="-5" dirty="0">
                <a:solidFill>
                  <a:schemeClr val="accent5">
                    <a:lumMod val="75000"/>
                  </a:schemeClr>
                </a:solidFill>
                <a:latin typeface="Century Gothic"/>
                <a:cs typeface="Century Gothic"/>
              </a:rPr>
              <a:t>during </a:t>
            </a:r>
            <a:r>
              <a:rPr sz="2000" dirty="0">
                <a:solidFill>
                  <a:schemeClr val="accent5">
                    <a:lumMod val="75000"/>
                  </a:schemeClr>
                </a:solidFill>
                <a:latin typeface="Century Gothic"/>
                <a:cs typeface="Century Gothic"/>
              </a:rPr>
              <a:t>the </a:t>
            </a:r>
            <a:r>
              <a:rPr sz="2000" spc="-5" dirty="0">
                <a:solidFill>
                  <a:schemeClr val="accent5">
                    <a:lumMod val="75000"/>
                  </a:schemeClr>
                </a:solidFill>
                <a:latin typeface="Century Gothic"/>
                <a:cs typeface="Century Gothic"/>
              </a:rPr>
              <a:t>project implementation</a:t>
            </a:r>
            <a:r>
              <a:rPr sz="2000" spc="-5" dirty="0">
                <a:solidFill>
                  <a:srgbClr val="404040"/>
                </a:solidFill>
                <a:latin typeface="Century Gothic"/>
                <a:cs typeface="Century Gothic"/>
              </a:rPr>
              <a:t>:  Διενεργείται κατά τη διάρκεια </a:t>
            </a:r>
            <a:r>
              <a:rPr sz="2000" dirty="0">
                <a:solidFill>
                  <a:srgbClr val="404040"/>
                </a:solidFill>
                <a:latin typeface="Century Gothic"/>
                <a:cs typeface="Century Gothic"/>
              </a:rPr>
              <a:t>της </a:t>
            </a:r>
            <a:r>
              <a:rPr sz="2000" spc="-5" dirty="0">
                <a:solidFill>
                  <a:srgbClr val="404040"/>
                </a:solidFill>
                <a:latin typeface="Century Gothic"/>
                <a:cs typeface="Century Gothic"/>
              </a:rPr>
              <a:t>υλοποίησης του </a:t>
            </a:r>
            <a:r>
              <a:rPr sz="2000" dirty="0">
                <a:solidFill>
                  <a:srgbClr val="404040"/>
                </a:solidFill>
                <a:latin typeface="Century Gothic"/>
                <a:cs typeface="Century Gothic"/>
              </a:rPr>
              <a:t>έργου </a:t>
            </a:r>
            <a:r>
              <a:rPr sz="2000" spc="-5" dirty="0">
                <a:solidFill>
                  <a:srgbClr val="404040"/>
                </a:solidFill>
                <a:latin typeface="Century Gothic"/>
                <a:cs typeface="Century Gothic"/>
              </a:rPr>
              <a:t>ώστε </a:t>
            </a:r>
            <a:r>
              <a:rPr sz="2000" dirty="0">
                <a:solidFill>
                  <a:srgbClr val="404040"/>
                </a:solidFill>
                <a:latin typeface="Century Gothic"/>
                <a:cs typeface="Century Gothic"/>
              </a:rPr>
              <a:t>η  </a:t>
            </a:r>
            <a:r>
              <a:rPr sz="2000" spc="-5" dirty="0">
                <a:solidFill>
                  <a:srgbClr val="404040"/>
                </a:solidFill>
                <a:latin typeface="Century Gothic"/>
                <a:cs typeface="Century Gothic"/>
              </a:rPr>
              <a:t>Εθνική </a:t>
            </a:r>
            <a:r>
              <a:rPr sz="2000" dirty="0">
                <a:solidFill>
                  <a:srgbClr val="404040"/>
                </a:solidFill>
                <a:latin typeface="Century Gothic"/>
                <a:cs typeface="Century Gothic"/>
              </a:rPr>
              <a:t>Υπηρεσία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επαληθεύει άμεσα την πραγματοποίηση και  </a:t>
            </a:r>
            <a:r>
              <a:rPr sz="2000" dirty="0">
                <a:solidFill>
                  <a:srgbClr val="404040"/>
                </a:solidFill>
                <a:latin typeface="Century Gothic"/>
                <a:cs typeface="Century Gothic"/>
              </a:rPr>
              <a:t>την επιλεξιμότητα </a:t>
            </a:r>
            <a:r>
              <a:rPr sz="2000" spc="-5" dirty="0">
                <a:solidFill>
                  <a:srgbClr val="404040"/>
                </a:solidFill>
                <a:latin typeface="Century Gothic"/>
                <a:cs typeface="Century Gothic"/>
              </a:rPr>
              <a:t>όλων </a:t>
            </a:r>
            <a:r>
              <a:rPr sz="2000" dirty="0">
                <a:solidFill>
                  <a:srgbClr val="404040"/>
                </a:solidFill>
                <a:latin typeface="Century Gothic"/>
                <a:cs typeface="Century Gothic"/>
              </a:rPr>
              <a:t>των</a:t>
            </a:r>
            <a:r>
              <a:rPr sz="2000" spc="-90" dirty="0">
                <a:solidFill>
                  <a:srgbClr val="404040"/>
                </a:solidFill>
                <a:latin typeface="Century Gothic"/>
                <a:cs typeface="Century Gothic"/>
              </a:rPr>
              <a:t> </a:t>
            </a:r>
            <a:r>
              <a:rPr sz="2000" dirty="0">
                <a:solidFill>
                  <a:srgbClr val="404040"/>
                </a:solidFill>
                <a:latin typeface="Century Gothic"/>
                <a:cs typeface="Century Gothic"/>
              </a:rPr>
              <a:t>δραστηριοτήτων</a:t>
            </a:r>
            <a:endParaRPr sz="2000" dirty="0">
              <a:latin typeface="Century Gothic"/>
              <a:cs typeface="Century Gothic"/>
            </a:endParaRPr>
          </a:p>
          <a:p>
            <a:pPr marL="355600" marR="8255" indent="-342900" algn="just">
              <a:lnSpc>
                <a:spcPct val="100000"/>
              </a:lnSpc>
              <a:spcBef>
                <a:spcPts val="480"/>
              </a:spcBef>
              <a:buFont typeface="Arial"/>
              <a:buChar char="•"/>
              <a:tabLst>
                <a:tab pos="355600" algn="l"/>
              </a:tabLst>
            </a:pPr>
            <a:r>
              <a:rPr sz="2000" dirty="0">
                <a:solidFill>
                  <a:schemeClr val="accent5">
                    <a:lumMod val="75000"/>
                  </a:schemeClr>
                </a:solidFill>
                <a:latin typeface="Century Gothic"/>
                <a:cs typeface="Century Gothic"/>
              </a:rPr>
              <a:t>Final </a:t>
            </a:r>
            <a:r>
              <a:rPr sz="2000" spc="-5" dirty="0">
                <a:solidFill>
                  <a:schemeClr val="accent5">
                    <a:lumMod val="75000"/>
                  </a:schemeClr>
                </a:solidFill>
                <a:latin typeface="Century Gothic"/>
                <a:cs typeface="Century Gothic"/>
              </a:rPr>
              <a:t>report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Έλεγχος </a:t>
            </a:r>
            <a:r>
              <a:rPr sz="2000" dirty="0">
                <a:solidFill>
                  <a:srgbClr val="404040"/>
                </a:solidFill>
                <a:latin typeface="Century Gothic"/>
                <a:cs typeface="Century Gothic"/>
              </a:rPr>
              <a:t>τελικής έκθεσης </a:t>
            </a:r>
            <a:r>
              <a:rPr sz="2000" spc="-10" dirty="0">
                <a:solidFill>
                  <a:srgbClr val="404040"/>
                </a:solidFill>
                <a:latin typeface="Century Gothic"/>
                <a:cs typeface="Century Gothic"/>
              </a:rPr>
              <a:t>(και </a:t>
            </a:r>
            <a:r>
              <a:rPr sz="2000" dirty="0">
                <a:solidFill>
                  <a:srgbClr val="404040"/>
                </a:solidFill>
                <a:latin typeface="Century Gothic"/>
                <a:cs typeface="Century Gothic"/>
              </a:rPr>
              <a:t>ενδιάμεσης  έκθεσης όπου</a:t>
            </a:r>
            <a:r>
              <a:rPr sz="2000" spc="-20" dirty="0">
                <a:solidFill>
                  <a:srgbClr val="404040"/>
                </a:solidFill>
                <a:latin typeface="Century Gothic"/>
                <a:cs typeface="Century Gothic"/>
              </a:rPr>
              <a:t> </a:t>
            </a:r>
            <a:r>
              <a:rPr sz="2000" dirty="0">
                <a:solidFill>
                  <a:srgbClr val="404040"/>
                </a:solidFill>
                <a:latin typeface="Century Gothic"/>
                <a:cs typeface="Century Gothic"/>
              </a:rPr>
              <a:t>ισχύει)</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Desk check: </a:t>
            </a:r>
            <a:r>
              <a:rPr sz="2000" dirty="0">
                <a:solidFill>
                  <a:srgbClr val="404040"/>
                </a:solidFill>
                <a:latin typeface="Century Gothic"/>
                <a:cs typeface="Century Gothic"/>
              </a:rPr>
              <a:t>Έλεγχος </a:t>
            </a:r>
            <a:r>
              <a:rPr sz="2000" spc="-5" dirty="0">
                <a:solidFill>
                  <a:srgbClr val="404040"/>
                </a:solidFill>
                <a:latin typeface="Century Gothic"/>
                <a:cs typeface="Century Gothic"/>
              </a:rPr>
              <a:t>υποστηρικτικών αρχείων που </a:t>
            </a:r>
            <a:r>
              <a:rPr sz="2000" spc="-10" dirty="0">
                <a:solidFill>
                  <a:srgbClr val="404040"/>
                </a:solidFill>
                <a:latin typeface="Century Gothic"/>
                <a:cs typeface="Century Gothic"/>
              </a:rPr>
              <a:t>διεξάγεται  </a:t>
            </a:r>
            <a:r>
              <a:rPr sz="2000" spc="-5" dirty="0">
                <a:solidFill>
                  <a:srgbClr val="404040"/>
                </a:solidFill>
                <a:latin typeface="Century Gothic"/>
                <a:cs typeface="Century Gothic"/>
              </a:rPr>
              <a:t>κατά το στάδιο </a:t>
            </a:r>
            <a:r>
              <a:rPr sz="2000" dirty="0">
                <a:solidFill>
                  <a:srgbClr val="404040"/>
                </a:solidFill>
                <a:latin typeface="Century Gothic"/>
                <a:cs typeface="Century Gothic"/>
              </a:rPr>
              <a:t>της τελικής έκθεσης ή μετά </a:t>
            </a:r>
            <a:r>
              <a:rPr sz="2000" spc="-5" dirty="0">
                <a:solidFill>
                  <a:srgbClr val="404040"/>
                </a:solidFill>
                <a:latin typeface="Century Gothic"/>
                <a:cs typeface="Century Gothic"/>
              </a:rPr>
              <a:t>από την </a:t>
            </a:r>
            <a:r>
              <a:rPr sz="2000" spc="-10" dirty="0">
                <a:solidFill>
                  <a:srgbClr val="404040"/>
                </a:solidFill>
                <a:latin typeface="Century Gothic"/>
                <a:cs typeface="Century Gothic"/>
              </a:rPr>
              <a:t>υποβολή </a:t>
            </a:r>
            <a:r>
              <a:rPr sz="2000" dirty="0">
                <a:solidFill>
                  <a:srgbClr val="404040"/>
                </a:solidFill>
                <a:latin typeface="Century Gothic"/>
                <a:cs typeface="Century Gothic"/>
              </a:rPr>
              <a:t>της.  Ο </a:t>
            </a:r>
            <a:r>
              <a:rPr sz="2000" spc="-5" dirty="0">
                <a:solidFill>
                  <a:srgbClr val="404040"/>
                </a:solidFill>
                <a:latin typeface="Century Gothic"/>
                <a:cs typeface="Century Gothic"/>
              </a:rPr>
              <a:t>δικαιούχος πρέπει </a:t>
            </a:r>
            <a:r>
              <a:rPr sz="2000" spc="5" dirty="0">
                <a:solidFill>
                  <a:srgbClr val="404040"/>
                </a:solidFill>
                <a:latin typeface="Century Gothic"/>
                <a:cs typeface="Century Gothic"/>
              </a:rPr>
              <a:t>να </a:t>
            </a:r>
            <a:r>
              <a:rPr sz="2000" spc="-10" dirty="0">
                <a:solidFill>
                  <a:srgbClr val="404040"/>
                </a:solidFill>
                <a:latin typeface="Century Gothic"/>
                <a:cs typeface="Century Gothic"/>
              </a:rPr>
              <a:t>υποβάλει </a:t>
            </a:r>
            <a:r>
              <a:rPr sz="2000" spc="-5" dirty="0">
                <a:solidFill>
                  <a:srgbClr val="404040"/>
                </a:solidFill>
                <a:latin typeface="Century Gothic"/>
                <a:cs typeface="Century Gothic"/>
              </a:rPr>
              <a:t>δικαιολογητικά για τις  </a:t>
            </a:r>
            <a:r>
              <a:rPr sz="2000" dirty="0">
                <a:solidFill>
                  <a:srgbClr val="404040"/>
                </a:solidFill>
                <a:latin typeface="Century Gothic"/>
                <a:cs typeface="Century Gothic"/>
              </a:rPr>
              <a:t>κατηγορίες </a:t>
            </a:r>
            <a:r>
              <a:rPr sz="2000" spc="-5" dirty="0">
                <a:solidFill>
                  <a:srgbClr val="404040"/>
                </a:solidFill>
                <a:latin typeface="Century Gothic"/>
                <a:cs typeface="Century Gothic"/>
              </a:rPr>
              <a:t>του προϋπολογισμού που </a:t>
            </a:r>
            <a:r>
              <a:rPr sz="2000" dirty="0">
                <a:solidFill>
                  <a:srgbClr val="404040"/>
                </a:solidFill>
                <a:latin typeface="Century Gothic"/>
                <a:cs typeface="Century Gothic"/>
              </a:rPr>
              <a:t>θα </a:t>
            </a:r>
            <a:r>
              <a:rPr sz="2000" spc="-5" dirty="0">
                <a:solidFill>
                  <a:srgbClr val="404040"/>
                </a:solidFill>
                <a:latin typeface="Century Gothic"/>
                <a:cs typeface="Century Gothic"/>
              </a:rPr>
              <a:t>ζητηθούν από το</a:t>
            </a:r>
            <a:r>
              <a:rPr sz="2000" spc="-45" dirty="0">
                <a:solidFill>
                  <a:srgbClr val="404040"/>
                </a:solidFill>
                <a:latin typeface="Century Gothic"/>
                <a:cs typeface="Century Gothic"/>
              </a:rPr>
              <a:t> </a:t>
            </a:r>
            <a:r>
              <a:rPr sz="2000" spc="5" dirty="0">
                <a:solidFill>
                  <a:srgbClr val="404040"/>
                </a:solidFill>
                <a:latin typeface="Century Gothic"/>
                <a:cs typeface="Century Gothic"/>
              </a:rPr>
              <a:t>ΙΔΕΠ</a:t>
            </a:r>
            <a:endParaRPr sz="2000" dirty="0">
              <a:latin typeface="Century Gothic"/>
              <a:cs typeface="Century Gothic"/>
            </a:endParaRPr>
          </a:p>
          <a:p>
            <a:pPr marL="355600" marR="5080" indent="-342900" algn="just">
              <a:lnSpc>
                <a:spcPct val="100000"/>
              </a:lnSpc>
              <a:spcBef>
                <a:spcPts val="480"/>
              </a:spcBef>
              <a:buFont typeface="Arial"/>
              <a:buChar char="•"/>
              <a:tabLst>
                <a:tab pos="355600" algn="l"/>
              </a:tabLst>
            </a:pPr>
            <a:r>
              <a:rPr sz="2000" spc="-5" dirty="0">
                <a:solidFill>
                  <a:schemeClr val="accent5">
                    <a:lumMod val="75000"/>
                  </a:schemeClr>
                </a:solidFill>
                <a:latin typeface="Century Gothic"/>
                <a:cs typeface="Century Gothic"/>
              </a:rPr>
              <a:t>Systems </a:t>
            </a:r>
            <a:r>
              <a:rPr sz="2000" dirty="0">
                <a:solidFill>
                  <a:schemeClr val="accent5">
                    <a:lumMod val="75000"/>
                  </a:schemeClr>
                </a:solidFill>
                <a:latin typeface="Century Gothic"/>
                <a:cs typeface="Century Gothic"/>
              </a:rPr>
              <a:t>check: </a:t>
            </a:r>
            <a:r>
              <a:rPr sz="2000" spc="-5" dirty="0">
                <a:solidFill>
                  <a:srgbClr val="404040"/>
                </a:solidFill>
                <a:latin typeface="Century Gothic"/>
                <a:cs typeface="Century Gothic"/>
              </a:rPr>
              <a:t>Πραγματοποιείται για </a:t>
            </a:r>
            <a:r>
              <a:rPr sz="2000" spc="5" dirty="0">
                <a:solidFill>
                  <a:srgbClr val="404040"/>
                </a:solidFill>
                <a:latin typeface="Century Gothic"/>
                <a:cs typeface="Century Gothic"/>
              </a:rPr>
              <a:t>να </a:t>
            </a:r>
            <a:r>
              <a:rPr sz="2000" spc="-5" dirty="0">
                <a:solidFill>
                  <a:srgbClr val="404040"/>
                </a:solidFill>
                <a:latin typeface="Century Gothic"/>
                <a:cs typeface="Century Gothic"/>
              </a:rPr>
              <a:t>διαπιστωθεί </a:t>
            </a:r>
            <a:r>
              <a:rPr sz="2000" dirty="0">
                <a:solidFill>
                  <a:srgbClr val="404040"/>
                </a:solidFill>
                <a:latin typeface="Century Gothic"/>
                <a:cs typeface="Century Gothic"/>
              </a:rPr>
              <a:t>η  συμμόρφωση </a:t>
            </a:r>
            <a:r>
              <a:rPr sz="2000" spc="-5" dirty="0">
                <a:solidFill>
                  <a:srgbClr val="404040"/>
                </a:solidFill>
                <a:latin typeface="Century Gothic"/>
                <a:cs typeface="Century Gothic"/>
              </a:rPr>
              <a:t>του </a:t>
            </a:r>
            <a:r>
              <a:rPr sz="2000" dirty="0">
                <a:solidFill>
                  <a:srgbClr val="404040"/>
                </a:solidFill>
                <a:latin typeface="Century Gothic"/>
                <a:cs typeface="Century Gothic"/>
              </a:rPr>
              <a:t>δικαιούχου με τις δεσμεύσεις </a:t>
            </a:r>
            <a:r>
              <a:rPr sz="2000" spc="-5" dirty="0">
                <a:solidFill>
                  <a:srgbClr val="404040"/>
                </a:solidFill>
                <a:latin typeface="Century Gothic"/>
                <a:cs typeface="Century Gothic"/>
              </a:rPr>
              <a:t>του</a:t>
            </a:r>
            <a:r>
              <a:rPr sz="2000" spc="-95" dirty="0">
                <a:solidFill>
                  <a:srgbClr val="404040"/>
                </a:solidFill>
                <a:latin typeface="Century Gothic"/>
                <a:cs typeface="Century Gothic"/>
              </a:rPr>
              <a:t> </a:t>
            </a:r>
            <a:r>
              <a:rPr sz="2000" dirty="0">
                <a:solidFill>
                  <a:srgbClr val="404040"/>
                </a:solidFill>
                <a:latin typeface="Century Gothic"/>
                <a:cs typeface="Century Gothic"/>
              </a:rPr>
              <a:t>ECHE</a:t>
            </a:r>
            <a:endParaRPr sz="2000" dirty="0">
              <a:latin typeface="Century Gothic"/>
              <a:cs typeface="Century Gothic"/>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4297" y="2386076"/>
            <a:ext cx="511429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Century Gothic"/>
                <a:cs typeface="Century Gothic"/>
              </a:rPr>
              <a:t>Εργαλείο Διαχείρισης</a:t>
            </a:r>
            <a:r>
              <a:rPr sz="2400" spc="-35" dirty="0">
                <a:solidFill>
                  <a:srgbClr val="404040"/>
                </a:solidFill>
                <a:latin typeface="Century Gothic"/>
                <a:cs typeface="Century Gothic"/>
              </a:rPr>
              <a:t> </a:t>
            </a:r>
            <a:r>
              <a:rPr sz="2400" spc="-5" dirty="0">
                <a:solidFill>
                  <a:srgbClr val="404040"/>
                </a:solidFill>
                <a:latin typeface="Century Gothic"/>
                <a:cs typeface="Century Gothic"/>
              </a:rPr>
              <a:t>Κινητικότητας</a:t>
            </a:r>
            <a:endParaRPr sz="2400">
              <a:latin typeface="Century Gothic"/>
              <a:cs typeface="Century Gothic"/>
            </a:endParaRPr>
          </a:p>
        </p:txBody>
      </p:sp>
      <p:sp>
        <p:nvSpPr>
          <p:cNvPr id="3" name="object 3"/>
          <p:cNvSpPr txBox="1">
            <a:spLocks noGrp="1"/>
          </p:cNvSpPr>
          <p:nvPr>
            <p:ph type="title"/>
          </p:nvPr>
        </p:nvSpPr>
        <p:spPr>
          <a:xfrm>
            <a:off x="821537" y="2173350"/>
            <a:ext cx="2379345" cy="873957"/>
          </a:xfrm>
          <a:prstGeom prst="rect">
            <a:avLst/>
          </a:prstGeom>
        </p:spPr>
        <p:txBody>
          <a:bodyPr vert="horz" wrap="square" lIns="0" tIns="12065" rIns="0" bIns="0" rtlCol="0">
            <a:spAutoFit/>
          </a:bodyPr>
          <a:lstStyle/>
          <a:p>
            <a:pPr marL="12700">
              <a:lnSpc>
                <a:spcPct val="100000"/>
              </a:lnSpc>
              <a:spcBef>
                <a:spcPts val="95"/>
              </a:spcBef>
            </a:pPr>
            <a:r>
              <a:rPr lang="en-GB" spc="-5" dirty="0" smtClean="0">
                <a:solidFill>
                  <a:srgbClr val="30859C"/>
                </a:solidFill>
              </a:rPr>
              <a:t>Beneficiary Module</a:t>
            </a:r>
            <a:endParaRPr spc="-5" dirty="0">
              <a:solidFill>
                <a:srgbClr val="30859C"/>
              </a:solidFill>
            </a:endParaRPr>
          </a:p>
        </p:txBody>
      </p:sp>
      <p:sp>
        <p:nvSpPr>
          <p:cNvPr id="4" name="object 4"/>
          <p:cNvSpPr/>
          <p:nvPr/>
        </p:nvSpPr>
        <p:spPr>
          <a:xfrm>
            <a:off x="3347846" y="908685"/>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376554"/>
            <a:ext cx="4191000" cy="443070"/>
          </a:xfrm>
          <a:prstGeom prst="rect">
            <a:avLst/>
          </a:prstGeom>
        </p:spPr>
        <p:txBody>
          <a:bodyPr vert="horz" wrap="square" lIns="0" tIns="12065" rIns="0" bIns="0" rtlCol="0">
            <a:spAutoFit/>
          </a:bodyPr>
          <a:lstStyle/>
          <a:p>
            <a:pPr marL="12700">
              <a:lnSpc>
                <a:spcPct val="100000"/>
              </a:lnSpc>
              <a:spcBef>
                <a:spcPts val="95"/>
              </a:spcBef>
            </a:pPr>
            <a:r>
              <a:rPr lang="en-GB">
                <a:solidFill>
                  <a:srgbClr val="30859C"/>
                </a:solidFill>
              </a:rPr>
              <a:t>Beneficiary </a:t>
            </a:r>
            <a:r>
              <a:rPr lang="en-GB" smtClean="0">
                <a:solidFill>
                  <a:srgbClr val="30859C"/>
                </a:solidFill>
              </a:rPr>
              <a:t>Module</a:t>
            </a:r>
            <a:endParaRPr spc="-10" dirty="0"/>
          </a:p>
        </p:txBody>
      </p:sp>
      <p:sp>
        <p:nvSpPr>
          <p:cNvPr id="3" name="object 3"/>
          <p:cNvSpPr txBox="1"/>
          <p:nvPr/>
        </p:nvSpPr>
        <p:spPr>
          <a:xfrm>
            <a:off x="186334" y="1166535"/>
            <a:ext cx="8595995" cy="3992118"/>
          </a:xfrm>
          <a:prstGeom prst="rect">
            <a:avLst/>
          </a:prstGeom>
        </p:spPr>
        <p:txBody>
          <a:bodyPr vert="horz" wrap="square" lIns="0" tIns="72390" rIns="0" bIns="0" rtlCol="0">
            <a:spAutoFit/>
          </a:bodyPr>
          <a:lstStyle/>
          <a:p>
            <a:pPr marL="518159">
              <a:lnSpc>
                <a:spcPct val="100000"/>
              </a:lnSpc>
              <a:spcBef>
                <a:spcPts val="570"/>
              </a:spcBef>
            </a:pPr>
            <a:r>
              <a:rPr sz="2000" b="1" spc="-5" dirty="0" err="1" smtClean="0">
                <a:solidFill>
                  <a:srgbClr val="30859C"/>
                </a:solidFill>
                <a:latin typeface="Century Gothic"/>
                <a:cs typeface="Century Gothic"/>
              </a:rPr>
              <a:t>Εργ</a:t>
            </a:r>
            <a:r>
              <a:rPr sz="2000" b="1" spc="-5" dirty="0" smtClean="0">
                <a:solidFill>
                  <a:srgbClr val="30859C"/>
                </a:solidFill>
                <a:latin typeface="Century Gothic"/>
                <a:cs typeface="Century Gothic"/>
              </a:rPr>
              <a:t>αλείο </a:t>
            </a:r>
            <a:r>
              <a:rPr sz="2000" b="1" spc="-5" dirty="0">
                <a:solidFill>
                  <a:srgbClr val="30859C"/>
                </a:solidFill>
                <a:latin typeface="Century Gothic"/>
                <a:cs typeface="Century Gothic"/>
              </a:rPr>
              <a:t>ηλεκτρονικής διαχείρισης του</a:t>
            </a:r>
            <a:r>
              <a:rPr sz="2000" b="1" spc="-80" dirty="0">
                <a:solidFill>
                  <a:srgbClr val="30859C"/>
                </a:solidFill>
                <a:latin typeface="Century Gothic"/>
                <a:cs typeface="Century Gothic"/>
              </a:rPr>
              <a:t> </a:t>
            </a:r>
            <a:r>
              <a:rPr sz="2000" b="1" dirty="0">
                <a:solidFill>
                  <a:srgbClr val="30859C"/>
                </a:solidFill>
                <a:latin typeface="Century Gothic"/>
                <a:cs typeface="Century Gothic"/>
              </a:rPr>
              <a:t>Σχεδίου</a:t>
            </a:r>
            <a:endParaRPr sz="2000" dirty="0">
              <a:latin typeface="Century Gothic"/>
              <a:cs typeface="Century Gothic"/>
            </a:endParaRPr>
          </a:p>
          <a:p>
            <a:pPr marL="756285" indent="-343535">
              <a:lnSpc>
                <a:spcPct val="100000"/>
              </a:lnSpc>
              <a:spcBef>
                <a:spcPts val="465"/>
              </a:spcBef>
              <a:buFont typeface="Arial"/>
              <a:buChar char="•"/>
              <a:tabLst>
                <a:tab pos="756285" algn="l"/>
                <a:tab pos="756920" algn="l"/>
              </a:tabLst>
            </a:pPr>
            <a:r>
              <a:rPr sz="2000" spc="-5" dirty="0">
                <a:latin typeface="Century Gothic"/>
                <a:cs typeface="Century Gothic"/>
              </a:rPr>
              <a:t>Πραγματοποιείται </a:t>
            </a:r>
            <a:r>
              <a:rPr sz="2000" dirty="0">
                <a:latin typeface="Century Gothic"/>
                <a:cs typeface="Century Gothic"/>
              </a:rPr>
              <a:t>η καταχώρηση</a:t>
            </a:r>
            <a:r>
              <a:rPr sz="2000" spc="-75" dirty="0">
                <a:latin typeface="Century Gothic"/>
                <a:cs typeface="Century Gothic"/>
              </a:rPr>
              <a:t> </a:t>
            </a:r>
            <a:r>
              <a:rPr sz="2000" dirty="0">
                <a:latin typeface="Century Gothic"/>
                <a:cs typeface="Century Gothic"/>
              </a:rPr>
              <a:t>κινητικοτήτων</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Έλεγχος κονδυλίου </a:t>
            </a:r>
            <a:r>
              <a:rPr sz="2000" spc="-5" dirty="0">
                <a:latin typeface="Century Gothic"/>
                <a:cs typeface="Century Gothic"/>
              </a:rPr>
              <a:t>που </a:t>
            </a:r>
            <a:r>
              <a:rPr sz="2000" dirty="0">
                <a:latin typeface="Century Gothic"/>
                <a:cs typeface="Century Gothic"/>
              </a:rPr>
              <a:t>έχει</a:t>
            </a:r>
            <a:r>
              <a:rPr sz="2000" spc="-80" dirty="0">
                <a:latin typeface="Century Gothic"/>
                <a:cs typeface="Century Gothic"/>
              </a:rPr>
              <a:t> </a:t>
            </a:r>
            <a:r>
              <a:rPr sz="2000" dirty="0">
                <a:latin typeface="Century Gothic"/>
                <a:cs typeface="Century Gothic"/>
              </a:rPr>
              <a:t>ξοδευτεί/δεσμευτεί</a:t>
            </a:r>
          </a:p>
          <a:p>
            <a:pPr marL="756285" indent="-343535">
              <a:lnSpc>
                <a:spcPct val="100000"/>
              </a:lnSpc>
              <a:spcBef>
                <a:spcPts val="480"/>
              </a:spcBef>
              <a:buFont typeface="Arial"/>
              <a:buChar char="•"/>
              <a:tabLst>
                <a:tab pos="756285" algn="l"/>
                <a:tab pos="756920" algn="l"/>
              </a:tabLst>
            </a:pPr>
            <a:r>
              <a:rPr sz="2000" dirty="0">
                <a:latin typeface="Century Gothic"/>
                <a:cs typeface="Century Gothic"/>
              </a:rPr>
              <a:t>Υποβολή Τελικής </a:t>
            </a:r>
            <a:r>
              <a:rPr sz="2000" spc="-5" dirty="0">
                <a:latin typeface="Century Gothic"/>
                <a:cs typeface="Century Gothic"/>
              </a:rPr>
              <a:t>Έκθεσης Σχεδίου </a:t>
            </a:r>
            <a:r>
              <a:rPr sz="2000" dirty="0">
                <a:latin typeface="Century Gothic"/>
                <a:cs typeface="Century Gothic"/>
              </a:rPr>
              <a:t>και Interim </a:t>
            </a:r>
            <a:r>
              <a:rPr sz="2000" dirty="0" smtClean="0">
                <a:latin typeface="Century Gothic"/>
                <a:cs typeface="Century Gothic"/>
              </a:rPr>
              <a:t>Report</a:t>
            </a:r>
            <a:endParaRPr lang="en-GB" sz="2000" dirty="0" smtClean="0">
              <a:latin typeface="Century Gothic"/>
              <a:cs typeface="Century Gothic"/>
            </a:endParaRPr>
          </a:p>
          <a:p>
            <a:pPr marL="412750">
              <a:lnSpc>
                <a:spcPct val="100000"/>
              </a:lnSpc>
              <a:spcBef>
                <a:spcPts val="480"/>
              </a:spcBef>
              <a:tabLst>
                <a:tab pos="756285" algn="l"/>
                <a:tab pos="756920" algn="l"/>
              </a:tabLst>
            </a:pPr>
            <a:endParaRPr sz="2900" dirty="0">
              <a:latin typeface="Times New Roman"/>
              <a:cs typeface="Times New Roman"/>
            </a:endParaRPr>
          </a:p>
          <a:p>
            <a:pPr marL="12700" marR="5080" algn="just">
              <a:lnSpc>
                <a:spcPct val="100000"/>
              </a:lnSpc>
            </a:pPr>
            <a:r>
              <a:rPr lang="en-GB" sz="2000" spc="-5" dirty="0" smtClean="0">
                <a:latin typeface="Century Gothic"/>
                <a:cs typeface="Century Gothic"/>
              </a:rPr>
              <a:t>M</a:t>
            </a:r>
            <a:r>
              <a:rPr lang="el-GR" sz="2000" spc="-5" dirty="0" smtClean="0">
                <a:latin typeface="Century Gothic"/>
                <a:cs typeface="Century Gothic"/>
              </a:rPr>
              <a:t>ε </a:t>
            </a:r>
            <a:r>
              <a:rPr sz="2000" spc="-5" dirty="0" err="1" smtClean="0">
                <a:latin typeface="Century Gothic"/>
                <a:cs typeface="Century Gothic"/>
              </a:rPr>
              <a:t>την</a:t>
            </a:r>
            <a:r>
              <a:rPr sz="2000" spc="-5" dirty="0" smtClean="0">
                <a:latin typeface="Century Gothic"/>
                <a:cs typeface="Century Gothic"/>
              </a:rPr>
              <a:t> </a:t>
            </a:r>
            <a:r>
              <a:rPr sz="2000" spc="-5" dirty="0">
                <a:latin typeface="Century Gothic"/>
                <a:cs typeface="Century Gothic"/>
              </a:rPr>
              <a:t>υπογραφή της Συμφωνίας Επιχορήγησης και  από το ΙΔΕΠ ειδοποιεί ηλεκτρονικά το δικαιούχο </a:t>
            </a:r>
            <a:r>
              <a:rPr sz="2000" dirty="0">
                <a:latin typeface="Century Gothic"/>
                <a:cs typeface="Century Gothic"/>
              </a:rPr>
              <a:t>ίδρυμα </a:t>
            </a:r>
            <a:r>
              <a:rPr sz="2000" spc="-5" dirty="0">
                <a:latin typeface="Century Gothic"/>
                <a:cs typeface="Century Gothic"/>
              </a:rPr>
              <a:t>ότι μπορεί </a:t>
            </a:r>
            <a:r>
              <a:rPr sz="2000" spc="15" dirty="0">
                <a:latin typeface="Century Gothic"/>
                <a:cs typeface="Century Gothic"/>
              </a:rPr>
              <a:t>να  </a:t>
            </a:r>
            <a:r>
              <a:rPr sz="2000" dirty="0">
                <a:latin typeface="Century Gothic"/>
                <a:cs typeface="Century Gothic"/>
              </a:rPr>
              <a:t>καταχωρεί στοιχεία </a:t>
            </a:r>
            <a:r>
              <a:rPr sz="2000" spc="-5" dirty="0">
                <a:latin typeface="Century Gothic"/>
                <a:cs typeface="Century Gothic"/>
              </a:rPr>
              <a:t>που αφορούν </a:t>
            </a:r>
            <a:r>
              <a:rPr sz="2000" dirty="0">
                <a:latin typeface="Century Gothic"/>
                <a:cs typeface="Century Gothic"/>
              </a:rPr>
              <a:t>στο</a:t>
            </a:r>
            <a:r>
              <a:rPr sz="2000" spc="-95" dirty="0">
                <a:latin typeface="Century Gothic"/>
                <a:cs typeface="Century Gothic"/>
              </a:rPr>
              <a:t> </a:t>
            </a:r>
            <a:r>
              <a:rPr sz="2000" spc="-5" dirty="0">
                <a:latin typeface="Century Gothic"/>
                <a:cs typeface="Century Gothic"/>
              </a:rPr>
              <a:t>Σχέδιο</a:t>
            </a:r>
            <a:endParaRPr sz="2000" dirty="0">
              <a:latin typeface="Century Gothic"/>
              <a:cs typeface="Century Gothic"/>
            </a:endParaRPr>
          </a:p>
          <a:p>
            <a:pPr>
              <a:lnSpc>
                <a:spcPct val="100000"/>
              </a:lnSpc>
              <a:spcBef>
                <a:spcPts val="25"/>
              </a:spcBef>
            </a:pPr>
            <a:endParaRPr sz="2900" dirty="0">
              <a:latin typeface="Times New Roman"/>
              <a:cs typeface="Times New Roman"/>
            </a:endParaRPr>
          </a:p>
          <a:p>
            <a:pPr marL="12700" marR="7620" algn="just">
              <a:lnSpc>
                <a:spcPct val="100000"/>
              </a:lnSpc>
            </a:pPr>
            <a:r>
              <a:rPr sz="2000" dirty="0">
                <a:latin typeface="Century Gothic"/>
                <a:cs typeface="Century Gothic"/>
              </a:rPr>
              <a:t>Η ενημέρωση </a:t>
            </a:r>
            <a:r>
              <a:rPr sz="2000" spc="-5" dirty="0">
                <a:latin typeface="Century Gothic"/>
                <a:cs typeface="Century Gothic"/>
              </a:rPr>
              <a:t>αποστέλλεται πάντοτε </a:t>
            </a:r>
            <a:r>
              <a:rPr sz="2000" dirty="0">
                <a:latin typeface="Century Gothic"/>
                <a:cs typeface="Century Gothic"/>
              </a:rPr>
              <a:t>στο </a:t>
            </a:r>
            <a:r>
              <a:rPr sz="2000" spc="-5" dirty="0">
                <a:latin typeface="Century Gothic"/>
                <a:cs typeface="Century Gothic"/>
              </a:rPr>
              <a:t>άτομο </a:t>
            </a:r>
            <a:r>
              <a:rPr sz="2000" dirty="0">
                <a:latin typeface="Century Gothic"/>
                <a:cs typeface="Century Gothic"/>
              </a:rPr>
              <a:t>επαφής </a:t>
            </a:r>
            <a:r>
              <a:rPr sz="2000" spc="-5" dirty="0">
                <a:latin typeface="Century Gothic"/>
                <a:cs typeface="Century Gothic"/>
              </a:rPr>
              <a:t>που </a:t>
            </a:r>
            <a:r>
              <a:rPr sz="2000" dirty="0">
                <a:latin typeface="Century Gothic"/>
                <a:cs typeface="Century Gothic"/>
              </a:rPr>
              <a:t>έχετε  </a:t>
            </a:r>
            <a:r>
              <a:rPr sz="2000" spc="-5" dirty="0">
                <a:latin typeface="Century Gothic"/>
                <a:cs typeface="Century Gothic"/>
              </a:rPr>
              <a:t>δηλώσει </a:t>
            </a:r>
            <a:r>
              <a:rPr sz="2000" dirty="0">
                <a:latin typeface="Century Gothic"/>
                <a:cs typeface="Century Gothic"/>
              </a:rPr>
              <a:t>κατά την </a:t>
            </a:r>
            <a:r>
              <a:rPr sz="2000" spc="-5" dirty="0">
                <a:latin typeface="Century Gothic"/>
                <a:cs typeface="Century Gothic"/>
              </a:rPr>
              <a:t>υποβολή </a:t>
            </a:r>
            <a:r>
              <a:rPr sz="2000" dirty="0">
                <a:latin typeface="Century Gothic"/>
                <a:cs typeface="Century Gothic"/>
              </a:rPr>
              <a:t>της αίτησής σας για</a:t>
            </a:r>
            <a:r>
              <a:rPr sz="2000" spc="-90" dirty="0">
                <a:latin typeface="Century Gothic"/>
                <a:cs typeface="Century Gothic"/>
              </a:rPr>
              <a:t> </a:t>
            </a:r>
            <a:r>
              <a:rPr sz="2000" dirty="0">
                <a:latin typeface="Century Gothic"/>
                <a:cs typeface="Century Gothic"/>
              </a:rPr>
              <a:t>χρηματοδότηση</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91" y="76490"/>
            <a:ext cx="8880921" cy="777295"/>
          </a:xfrm>
        </p:spPr>
        <p:txBody>
          <a:bodyPr>
            <a:noAutofit/>
          </a:bodyPr>
          <a:lstStyle/>
          <a:p>
            <a:r>
              <a:rPr lang="en-US" sz="2800" dirty="0" smtClean="0">
                <a:solidFill>
                  <a:schemeClr val="accent5">
                    <a:lumMod val="75000"/>
                  </a:schemeClr>
                </a:solidFill>
                <a:latin typeface="Century Gothic" panose="020B0502020202020204" pitchFamily="34" charset="0"/>
              </a:rPr>
              <a:t>Erasmus+ and European Solidarity Corps Platform</a:t>
            </a:r>
            <a:endParaRPr lang="en-GB" sz="2800" dirty="0">
              <a:solidFill>
                <a:schemeClr val="accent5">
                  <a:lumMod val="75000"/>
                </a:schemeClr>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0639" y="764704"/>
            <a:ext cx="8592889" cy="1231106"/>
          </a:xfrm>
          <a:prstGeom prst="rect">
            <a:avLst/>
          </a:prstGeom>
        </p:spPr>
        <p:txBody>
          <a:bodyPr wrap="square">
            <a:spAutoFit/>
          </a:bodyPr>
          <a:lstStyle/>
          <a:p>
            <a:r>
              <a:rPr lang="el-GR" b="1" dirty="0">
                <a:solidFill>
                  <a:schemeClr val="tx1">
                    <a:lumMod val="75000"/>
                    <a:lumOff val="25000"/>
                  </a:schemeClr>
                </a:solidFill>
                <a:latin typeface="Century Gothic" panose="020B0502020202020204" pitchFamily="34" charset="0"/>
                <a:hlinkClick r:id="rId2"/>
              </a:rPr>
              <a:t>Πλατφόρμα </a:t>
            </a:r>
            <a:r>
              <a:rPr lang="en-US" b="1" dirty="0">
                <a:solidFill>
                  <a:schemeClr val="tx1">
                    <a:lumMod val="75000"/>
                    <a:lumOff val="25000"/>
                  </a:schemeClr>
                </a:solidFill>
                <a:latin typeface="Century Gothic" panose="020B0502020202020204" pitchFamily="34" charset="0"/>
                <a:hlinkClick r:id="rId2"/>
              </a:rPr>
              <a:t>EESCP</a:t>
            </a:r>
            <a:r>
              <a:rPr lang="en-US" b="1" dirty="0">
                <a:solidFill>
                  <a:schemeClr val="tx1">
                    <a:lumMod val="75000"/>
                    <a:lumOff val="25000"/>
                  </a:schemeClr>
                </a:solidFill>
                <a:latin typeface="Century Gothic" panose="020B0502020202020204" pitchFamily="34" charset="0"/>
              </a:rPr>
              <a:t> </a:t>
            </a:r>
            <a:r>
              <a:rPr lang="en-US" b="1" dirty="0" smtClean="0">
                <a:solidFill>
                  <a:schemeClr val="tx1">
                    <a:lumMod val="75000"/>
                    <a:lumOff val="25000"/>
                  </a:schemeClr>
                </a:solidFill>
                <a:latin typeface="Century Gothic" panose="020B0502020202020204" pitchFamily="34" charset="0"/>
              </a:rPr>
              <a:t>–</a:t>
            </a:r>
            <a:endParaRPr lang="el-GR" b="1" dirty="0" smtClean="0">
              <a:solidFill>
                <a:schemeClr val="tx1">
                  <a:lumMod val="75000"/>
                  <a:lumOff val="25000"/>
                </a:schemeClr>
              </a:solidFill>
              <a:latin typeface="Century Gothic" panose="020B0502020202020204" pitchFamily="34" charset="0"/>
            </a:endParaRPr>
          </a:p>
          <a:p>
            <a:endParaRPr lang="el-GR" b="1" dirty="0">
              <a:solidFill>
                <a:schemeClr val="tx1">
                  <a:lumMod val="75000"/>
                  <a:lumOff val="25000"/>
                </a:schemeClr>
              </a:solidFill>
              <a:latin typeface="Century Gothic" panose="020B0502020202020204" pitchFamily="34" charset="0"/>
            </a:endParaRPr>
          </a:p>
          <a:p>
            <a:r>
              <a:rPr lang="en-US" b="1" dirty="0" smtClean="0">
                <a:solidFill>
                  <a:schemeClr val="tx1">
                    <a:lumMod val="75000"/>
                    <a:lumOff val="25000"/>
                  </a:schemeClr>
                </a:solidFill>
                <a:latin typeface="Century Gothic" panose="020B0502020202020204" pitchFamily="34" charset="0"/>
              </a:rPr>
              <a:t>“Single Entry Point” </a:t>
            </a:r>
            <a:r>
              <a:rPr lang="el-GR" dirty="0" smtClean="0">
                <a:solidFill>
                  <a:schemeClr val="tx1">
                    <a:lumMod val="75000"/>
                    <a:lumOff val="25000"/>
                  </a:schemeClr>
                </a:solidFill>
                <a:latin typeface="Century Gothic" panose="020B0502020202020204" pitchFamily="34" charset="0"/>
              </a:rPr>
              <a:t>για</a:t>
            </a:r>
            <a:r>
              <a:rPr lang="el-GR" dirty="0">
                <a:solidFill>
                  <a:schemeClr val="tx1">
                    <a:lumMod val="75000"/>
                    <a:lumOff val="25000"/>
                  </a:schemeClr>
                </a:solidFill>
                <a:latin typeface="Century Gothic" panose="020B0502020202020204" pitchFamily="34" charset="0"/>
              </a:rPr>
              <a:t> </a:t>
            </a:r>
            <a:r>
              <a:rPr lang="el-GR" dirty="0" smtClean="0">
                <a:solidFill>
                  <a:schemeClr val="tx1">
                    <a:lumMod val="75000"/>
                    <a:lumOff val="25000"/>
                  </a:schemeClr>
                </a:solidFill>
                <a:latin typeface="Century Gothic" panose="020B0502020202020204" pitchFamily="34" charset="0"/>
              </a:rPr>
              <a:t> Διαχείριση εγκεκριμένων σχεδίων</a:t>
            </a:r>
            <a:endParaRPr lang="en-US" sz="2000" dirty="0" smtClean="0">
              <a:solidFill>
                <a:schemeClr val="tx1">
                  <a:lumMod val="75000"/>
                  <a:lumOff val="25000"/>
                </a:schemeClr>
              </a:solidFill>
              <a:latin typeface="Century Gothic" panose="020B0502020202020204" pitchFamily="34" charset="0"/>
            </a:endParaRPr>
          </a:p>
          <a:p>
            <a:endParaRPr lang="en-GB" sz="2000" dirty="0" smtClean="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96534" cy="3887094"/>
          </a:xfrm>
          <a:prstGeom prst="rect">
            <a:avLst/>
          </a:prstGeom>
        </p:spPr>
      </p:pic>
    </p:spTree>
    <p:extLst>
      <p:ext uri="{BB962C8B-B14F-4D97-AF65-F5344CB8AC3E}">
        <p14:creationId xmlns:p14="http://schemas.microsoft.com/office/powerpoint/2010/main" val="37333446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smtClean="0">
                <a:solidFill>
                  <a:schemeClr val="accent5">
                    <a:lumMod val="75000"/>
                  </a:schemeClr>
                </a:solidFill>
                <a:latin typeface="Century Gothic" panose="020B0502020202020204" pitchFamily="34" charset="0"/>
              </a:rPr>
              <a:t>ΠΡΟΣΒΑΣΗ ΣΤΗΝ ΠΛΑΤΦΟΡΜΑ </a:t>
            </a:r>
            <a:r>
              <a:rPr lang="en-US" sz="2800" dirty="0" smtClean="0">
                <a:solidFill>
                  <a:schemeClr val="accent5">
                    <a:lumMod val="75000"/>
                  </a:schemeClr>
                </a:solidFill>
                <a:latin typeface="Century Gothic" panose="020B0502020202020204" pitchFamily="34" charset="0"/>
              </a:rPr>
              <a:t>EESCP</a:t>
            </a:r>
            <a:r>
              <a:rPr lang="en-GB" sz="2800" dirty="0" smtClean="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smtClean="0">
                <a:latin typeface="Century Gothic" panose="020B0502020202020204" pitchFamily="34" charset="0"/>
              </a:rPr>
              <a:t>Εγγραφή ή </a:t>
            </a:r>
            <a:r>
              <a:rPr lang="en-GB" sz="2000" dirty="0" smtClean="0">
                <a:latin typeface="Century Gothic" panose="020B0502020202020204" pitchFamily="34" charset="0"/>
              </a:rPr>
              <a:t>Login</a:t>
            </a:r>
          </a:p>
          <a:p>
            <a:pPr marL="457200" indent="-457200">
              <a:buFont typeface="+mj-lt"/>
              <a:buAutoNum type="arabicPeriod"/>
            </a:pPr>
            <a:r>
              <a:rPr lang="en-GB" sz="2000" dirty="0" smtClean="0">
                <a:latin typeface="Century Gothic" panose="020B0502020202020204" pitchFamily="34" charset="0"/>
              </a:rPr>
              <a:t>EU Login</a:t>
            </a:r>
          </a:p>
          <a:p>
            <a:pPr marL="457200" indent="-457200">
              <a:buFont typeface="+mj-lt"/>
              <a:buAutoNum type="arabicPeriod"/>
            </a:pPr>
            <a:r>
              <a:rPr lang="en-GB" sz="2000" dirty="0" smtClean="0">
                <a:latin typeface="Century Gothic" panose="020B0502020202020204" pitchFamily="34" charset="0"/>
              </a:rPr>
              <a:t>Welcome message </a:t>
            </a:r>
            <a:r>
              <a:rPr lang="el-GR" sz="2000" dirty="0" smtClean="0">
                <a:latin typeface="Century Gothic" panose="020B0502020202020204" pitchFamily="34" charset="0"/>
              </a:rPr>
              <a:t>με το μήνυμα χρήστη</a:t>
            </a:r>
            <a:endParaRPr lang="en-GB" sz="2000" dirty="0" smtClean="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12" y="5428086"/>
            <a:ext cx="3037630" cy="7045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38068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1628" y="381761"/>
            <a:ext cx="1453515" cy="452120"/>
          </a:xfrm>
          <a:prstGeom prst="rect">
            <a:avLst/>
          </a:prstGeom>
        </p:spPr>
        <p:txBody>
          <a:bodyPr vert="horz" wrap="square" lIns="0" tIns="12065" rIns="0" bIns="0" rtlCol="0">
            <a:spAutoFit/>
          </a:bodyPr>
          <a:lstStyle/>
          <a:p>
            <a:pPr marL="12700">
              <a:lnSpc>
                <a:spcPct val="100000"/>
              </a:lnSpc>
              <a:spcBef>
                <a:spcPts val="95"/>
              </a:spcBef>
            </a:pPr>
            <a:r>
              <a:rPr spc="-5" dirty="0"/>
              <a:t>EU</a:t>
            </a:r>
            <a:r>
              <a:rPr spc="-80" dirty="0"/>
              <a:t> </a:t>
            </a:r>
            <a:r>
              <a:rPr spc="-5" dirty="0"/>
              <a:t>Login</a:t>
            </a:r>
          </a:p>
        </p:txBody>
      </p:sp>
      <p:sp>
        <p:nvSpPr>
          <p:cNvPr id="3" name="object 3"/>
          <p:cNvSpPr txBox="1"/>
          <p:nvPr/>
        </p:nvSpPr>
        <p:spPr>
          <a:xfrm>
            <a:off x="3355085" y="951433"/>
            <a:ext cx="5453380" cy="4775153"/>
          </a:xfrm>
          <a:prstGeom prst="rect">
            <a:avLst/>
          </a:prstGeom>
        </p:spPr>
        <p:txBody>
          <a:bodyPr vert="horz" wrap="square" lIns="0" tIns="68580" rIns="0" bIns="0" rtlCol="0">
            <a:spAutoFit/>
          </a:bodyPr>
          <a:lstStyle/>
          <a:p>
            <a:pPr marL="355600" marR="50800" indent="-343535">
              <a:lnSpc>
                <a:spcPts val="1820"/>
              </a:lnSpc>
              <a:spcBef>
                <a:spcPts val="540"/>
              </a:spcBef>
              <a:buFont typeface="Arial"/>
              <a:buChar char="•"/>
              <a:tabLst>
                <a:tab pos="355600" algn="l"/>
                <a:tab pos="356235" algn="l"/>
              </a:tabLst>
            </a:pPr>
            <a:r>
              <a:rPr sz="1900" spc="-5" dirty="0">
                <a:latin typeface="Century Gothic"/>
                <a:cs typeface="Century Gothic"/>
              </a:rPr>
              <a:t>Εάν δεν έχετε ήδη EU Login στο </a:t>
            </a:r>
            <a:r>
              <a:rPr sz="1900" dirty="0">
                <a:latin typeface="Century Gothic"/>
                <a:cs typeface="Century Gothic"/>
              </a:rPr>
              <a:t>email </a:t>
            </a:r>
            <a:r>
              <a:rPr sz="1900" spc="-10" dirty="0">
                <a:latin typeface="Century Gothic"/>
                <a:cs typeface="Century Gothic"/>
              </a:rPr>
              <a:t>που  </a:t>
            </a:r>
            <a:r>
              <a:rPr sz="1900" spc="-5" dirty="0">
                <a:latin typeface="Century Gothic"/>
                <a:cs typeface="Century Gothic"/>
              </a:rPr>
              <a:t>είχατε καταχωρίσει στην αίτηση, μπορείτε </a:t>
            </a:r>
            <a:r>
              <a:rPr sz="1900" spc="5" dirty="0">
                <a:latin typeface="Century Gothic"/>
                <a:cs typeface="Century Gothic"/>
              </a:rPr>
              <a:t>να  </a:t>
            </a:r>
            <a:r>
              <a:rPr sz="1900" spc="-5" dirty="0">
                <a:latin typeface="Century Gothic"/>
                <a:cs typeface="Century Gothic"/>
              </a:rPr>
              <a:t>δημιουργήσετε.</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577850" indent="-343535">
              <a:lnSpc>
                <a:spcPts val="1830"/>
              </a:lnSpc>
              <a:buFont typeface="Arial"/>
              <a:buChar char="•"/>
              <a:tabLst>
                <a:tab pos="355600" algn="l"/>
                <a:tab pos="356235" algn="l"/>
              </a:tabLst>
            </a:pPr>
            <a:r>
              <a:rPr sz="1900" dirty="0">
                <a:latin typeface="Century Gothic"/>
                <a:cs typeface="Century Gothic"/>
              </a:rPr>
              <a:t>Email </a:t>
            </a:r>
            <a:r>
              <a:rPr sz="1900" spc="-5" dirty="0">
                <a:latin typeface="Century Gothic"/>
                <a:cs typeface="Century Gothic"/>
              </a:rPr>
              <a:t>για δημιουργία </a:t>
            </a:r>
            <a:r>
              <a:rPr sz="1900" spc="-10" dirty="0">
                <a:latin typeface="Century Gothic"/>
                <a:cs typeface="Century Gothic"/>
              </a:rPr>
              <a:t>κωδικού (εντός </a:t>
            </a:r>
            <a:r>
              <a:rPr sz="1900" dirty="0">
                <a:latin typeface="Century Gothic"/>
                <a:cs typeface="Century Gothic"/>
              </a:rPr>
              <a:t>24  </a:t>
            </a:r>
            <a:r>
              <a:rPr sz="1900" spc="-5" dirty="0">
                <a:latin typeface="Century Gothic"/>
                <a:cs typeface="Century Gothic"/>
              </a:rPr>
              <a:t>ωρών)</a:t>
            </a:r>
            <a:endParaRPr sz="1900" dirty="0">
              <a:latin typeface="Century Gothic"/>
              <a:cs typeface="Century Gothic"/>
            </a:endParaRPr>
          </a:p>
          <a:p>
            <a:pPr>
              <a:lnSpc>
                <a:spcPct val="100000"/>
              </a:lnSpc>
              <a:spcBef>
                <a:spcPts val="40"/>
              </a:spcBef>
              <a:buFont typeface="Arial"/>
              <a:buChar char="•"/>
            </a:pPr>
            <a:endParaRPr sz="2350" dirty="0">
              <a:latin typeface="Times New Roman"/>
              <a:cs typeface="Times New Roman"/>
            </a:endParaRPr>
          </a:p>
          <a:p>
            <a:pPr marL="355600" marR="48260" indent="-343535">
              <a:lnSpc>
                <a:spcPct val="80000"/>
              </a:lnSpc>
              <a:buFont typeface="Arial"/>
              <a:buChar char="•"/>
              <a:tabLst>
                <a:tab pos="355600" algn="l"/>
                <a:tab pos="356235" algn="l"/>
              </a:tabLst>
            </a:pPr>
            <a:r>
              <a:rPr sz="1900" spc="-10" dirty="0">
                <a:latin typeface="Century Gothic"/>
                <a:cs typeface="Century Gothic"/>
              </a:rPr>
              <a:t>Σχετικός </a:t>
            </a:r>
            <a:r>
              <a:rPr sz="1900" spc="-5" dirty="0">
                <a:latin typeface="Century Gothic"/>
                <a:cs typeface="Century Gothic"/>
              </a:rPr>
              <a:t>σύνδεσμος από </a:t>
            </a:r>
            <a:r>
              <a:rPr sz="1900" spc="-10" dirty="0">
                <a:latin typeface="Century Gothic"/>
                <a:cs typeface="Century Gothic"/>
              </a:rPr>
              <a:t>την </a:t>
            </a:r>
            <a:r>
              <a:rPr sz="1900" spc="-5" dirty="0">
                <a:latin typeface="Century Gothic"/>
                <a:cs typeface="Century Gothic"/>
              </a:rPr>
              <a:t>ιστοσελίδα </a:t>
            </a:r>
            <a:r>
              <a:rPr sz="1900" spc="-10" dirty="0">
                <a:latin typeface="Century Gothic"/>
                <a:cs typeface="Century Gothic"/>
              </a:rPr>
              <a:t>του  </a:t>
            </a:r>
            <a:r>
              <a:rPr sz="1900" spc="-5" dirty="0" smtClean="0">
                <a:latin typeface="Century Gothic"/>
                <a:cs typeface="Century Gothic"/>
              </a:rPr>
              <a:t>ΙΔΕΠ</a:t>
            </a:r>
            <a:r>
              <a:rPr lang="en-GB" sz="1900" spc="-5" dirty="0" smtClean="0">
                <a:latin typeface="Century Gothic"/>
                <a:cs typeface="Century Gothic"/>
                <a:hlinkClick r:id="rId2"/>
              </a:rPr>
              <a:t>/E</a:t>
            </a:r>
            <a:r>
              <a:rPr lang="el-GR" sz="1900" spc="-5" dirty="0" err="1" smtClean="0">
                <a:latin typeface="Century Gothic"/>
                <a:cs typeface="Century Gothic"/>
                <a:hlinkClick r:id="rId2"/>
              </a:rPr>
              <a:t>ργαλεία</a:t>
            </a:r>
            <a:r>
              <a:rPr lang="el-GR" sz="1900" spc="-5" dirty="0" smtClean="0">
                <a:latin typeface="Century Gothic"/>
                <a:cs typeface="Century Gothic"/>
                <a:hlinkClick r:id="rId2"/>
              </a:rPr>
              <a:t> </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5080" indent="-343535">
              <a:lnSpc>
                <a:spcPct val="80000"/>
              </a:lnSpc>
              <a:spcBef>
                <a:spcPts val="5"/>
              </a:spcBef>
              <a:buFont typeface="Arial"/>
              <a:buChar char="•"/>
              <a:tabLst>
                <a:tab pos="355600" algn="l"/>
                <a:tab pos="356235" algn="l"/>
              </a:tabLst>
            </a:pPr>
            <a:r>
              <a:rPr sz="1900" spc="-5" dirty="0">
                <a:latin typeface="Century Gothic"/>
                <a:cs typeface="Century Gothic"/>
              </a:rPr>
              <a:t>Αφού συνδεθείτε, θα μπορείτε </a:t>
            </a:r>
            <a:r>
              <a:rPr sz="1900" spc="5" dirty="0">
                <a:latin typeface="Century Gothic"/>
                <a:cs typeface="Century Gothic"/>
              </a:rPr>
              <a:t>να </a:t>
            </a:r>
            <a:r>
              <a:rPr sz="1900" spc="-10" dirty="0">
                <a:latin typeface="Century Gothic"/>
                <a:cs typeface="Century Gothic"/>
              </a:rPr>
              <a:t>δείτε μια  λίστα </a:t>
            </a:r>
            <a:r>
              <a:rPr sz="1900" spc="-5" dirty="0">
                <a:latin typeface="Century Gothic"/>
                <a:cs typeface="Century Gothic"/>
              </a:rPr>
              <a:t>με τα έργα </a:t>
            </a:r>
            <a:r>
              <a:rPr sz="1900" spc="-10" dirty="0">
                <a:latin typeface="Century Gothic"/>
                <a:cs typeface="Century Gothic"/>
              </a:rPr>
              <a:t>τα </a:t>
            </a:r>
            <a:r>
              <a:rPr sz="1900" spc="-5" dirty="0">
                <a:latin typeface="Century Gothic"/>
                <a:cs typeface="Century Gothic"/>
              </a:rPr>
              <a:t>οποία είναι </a:t>
            </a:r>
            <a:r>
              <a:rPr sz="1900" dirty="0">
                <a:latin typeface="Century Gothic"/>
                <a:cs typeface="Century Gothic"/>
              </a:rPr>
              <a:t>συνδεδεμένα  </a:t>
            </a:r>
            <a:r>
              <a:rPr sz="1900" spc="-5" dirty="0">
                <a:latin typeface="Century Gothic"/>
                <a:cs typeface="Century Gothic"/>
              </a:rPr>
              <a:t>με το συγκεκριμένο</a:t>
            </a:r>
            <a:r>
              <a:rPr sz="1900" spc="-10" dirty="0">
                <a:latin typeface="Century Gothic"/>
                <a:cs typeface="Century Gothic"/>
              </a:rPr>
              <a:t> </a:t>
            </a:r>
            <a:r>
              <a:rPr sz="1900" spc="-5" dirty="0">
                <a:latin typeface="Century Gothic"/>
                <a:cs typeface="Century Gothic"/>
              </a:rPr>
              <a:t>email.</a:t>
            </a:r>
            <a:endParaRPr sz="1900" dirty="0">
              <a:latin typeface="Century Gothic"/>
              <a:cs typeface="Century Gothic"/>
            </a:endParaRPr>
          </a:p>
          <a:p>
            <a:pPr>
              <a:lnSpc>
                <a:spcPct val="100000"/>
              </a:lnSpc>
              <a:spcBef>
                <a:spcPts val="35"/>
              </a:spcBef>
              <a:buFont typeface="Arial"/>
              <a:buChar char="•"/>
            </a:pPr>
            <a:endParaRPr sz="2350" dirty="0">
              <a:latin typeface="Times New Roman"/>
              <a:cs typeface="Times New Roman"/>
            </a:endParaRPr>
          </a:p>
          <a:p>
            <a:pPr marL="355600" marR="38100" indent="-343535">
              <a:lnSpc>
                <a:spcPct val="80000"/>
              </a:lnSpc>
              <a:buFont typeface="Arial"/>
              <a:buChar char="•"/>
              <a:tabLst>
                <a:tab pos="355600" algn="l"/>
                <a:tab pos="356235" algn="l"/>
                <a:tab pos="3224530" algn="l"/>
              </a:tabLst>
            </a:pPr>
            <a:r>
              <a:rPr sz="1900" spc="-5" dirty="0">
                <a:latin typeface="Century Gothic"/>
                <a:cs typeface="Century Gothic"/>
              </a:rPr>
              <a:t>Για σκοπούς καλύτερης </a:t>
            </a:r>
            <a:r>
              <a:rPr sz="1900" spc="-10" dirty="0">
                <a:latin typeface="Century Gothic"/>
                <a:cs typeface="Century Gothic"/>
              </a:rPr>
              <a:t>διαχείρισης, </a:t>
            </a:r>
            <a:r>
              <a:rPr sz="1900" spc="-5" dirty="0">
                <a:latin typeface="Century Gothic"/>
                <a:cs typeface="Century Gothic"/>
              </a:rPr>
              <a:t>είναι  καλύτερα</a:t>
            </a:r>
            <a:r>
              <a:rPr sz="1900" spc="5" dirty="0">
                <a:latin typeface="Century Gothic"/>
                <a:cs typeface="Century Gothic"/>
              </a:rPr>
              <a:t> να</a:t>
            </a:r>
            <a:r>
              <a:rPr sz="1900" spc="-5" dirty="0">
                <a:latin typeface="Century Gothic"/>
                <a:cs typeface="Century Gothic"/>
              </a:rPr>
              <a:t> εισαγάγετε	και </a:t>
            </a:r>
            <a:r>
              <a:rPr sz="1900" dirty="0">
                <a:latin typeface="Century Gothic"/>
                <a:cs typeface="Century Gothic"/>
              </a:rPr>
              <a:t>ένα </a:t>
            </a:r>
            <a:r>
              <a:rPr sz="1900" spc="-5" dirty="0">
                <a:latin typeface="Century Gothic"/>
                <a:cs typeface="Century Gothic"/>
              </a:rPr>
              <a:t>Generic  </a:t>
            </a:r>
            <a:r>
              <a:rPr sz="1900" dirty="0">
                <a:latin typeface="Century Gothic"/>
                <a:cs typeface="Century Gothic"/>
              </a:rPr>
              <a:t>email </a:t>
            </a:r>
            <a:r>
              <a:rPr sz="1900" spc="-10" dirty="0">
                <a:latin typeface="Century Gothic"/>
                <a:cs typeface="Century Gothic"/>
              </a:rPr>
              <a:t>account </a:t>
            </a:r>
            <a:r>
              <a:rPr sz="1900" spc="-5" dirty="0">
                <a:latin typeface="Century Gothic"/>
                <a:cs typeface="Century Gothic"/>
              </a:rPr>
              <a:t>για πρόσβαση </a:t>
            </a:r>
            <a:r>
              <a:rPr sz="1900" spc="-10" dirty="0">
                <a:latin typeface="Century Gothic"/>
                <a:cs typeface="Century Gothic"/>
              </a:rPr>
              <a:t>στο Σχέδιο </a:t>
            </a:r>
            <a:r>
              <a:rPr sz="1900" spc="-5" dirty="0">
                <a:latin typeface="Century Gothic"/>
                <a:cs typeface="Century Gothic"/>
              </a:rPr>
              <a:t>με  </a:t>
            </a:r>
            <a:r>
              <a:rPr sz="1900" dirty="0">
                <a:latin typeface="Century Gothic"/>
                <a:cs typeface="Century Gothic"/>
              </a:rPr>
              <a:t>edit</a:t>
            </a:r>
            <a:r>
              <a:rPr sz="1900" spc="-10" dirty="0">
                <a:latin typeface="Century Gothic"/>
                <a:cs typeface="Century Gothic"/>
              </a:rPr>
              <a:t> </a:t>
            </a:r>
            <a:r>
              <a:rPr sz="1900" dirty="0">
                <a:latin typeface="Century Gothic"/>
                <a:cs typeface="Century Gothic"/>
              </a:rPr>
              <a:t>rights</a:t>
            </a:r>
          </a:p>
        </p:txBody>
      </p:sp>
      <p:sp>
        <p:nvSpPr>
          <p:cNvPr id="4" name="object 4"/>
          <p:cNvSpPr/>
          <p:nvPr/>
        </p:nvSpPr>
        <p:spPr>
          <a:xfrm>
            <a:off x="0" y="116586"/>
            <a:ext cx="2954273" cy="470903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7504" y="4077093"/>
            <a:ext cx="2952369" cy="262826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1411" y="2194305"/>
            <a:ext cx="2427605" cy="391160"/>
          </a:xfrm>
          <a:prstGeom prst="rect">
            <a:avLst/>
          </a:prstGeom>
        </p:spPr>
        <p:txBody>
          <a:bodyPr vert="horz" wrap="square" lIns="0" tIns="12700" rIns="0" bIns="0" rtlCol="0">
            <a:spAutoFit/>
          </a:bodyPr>
          <a:lstStyle/>
          <a:p>
            <a:pPr marL="12700">
              <a:lnSpc>
                <a:spcPct val="100000"/>
              </a:lnSpc>
              <a:spcBef>
                <a:spcPts val="100"/>
              </a:spcBef>
            </a:pPr>
            <a:r>
              <a:rPr lang="en-GB" sz="2400" spc="-5" dirty="0" smtClean="0">
                <a:solidFill>
                  <a:srgbClr val="404040"/>
                </a:solidFill>
                <a:latin typeface="Century Gothic"/>
                <a:cs typeface="Century Gothic"/>
              </a:rPr>
              <a:t>MS Teams</a:t>
            </a:r>
            <a:endParaRPr sz="2400" dirty="0">
              <a:latin typeface="Century Gothic"/>
              <a:cs typeface="Century Gothic"/>
            </a:endParaRPr>
          </a:p>
        </p:txBody>
      </p:sp>
      <p:sp>
        <p:nvSpPr>
          <p:cNvPr id="3" name="object 3"/>
          <p:cNvSpPr txBox="1"/>
          <p:nvPr/>
        </p:nvSpPr>
        <p:spPr>
          <a:xfrm>
            <a:off x="3931410" y="3072510"/>
            <a:ext cx="3459990" cy="751488"/>
          </a:xfrm>
          <a:prstGeom prst="rect">
            <a:avLst/>
          </a:prstGeom>
        </p:spPr>
        <p:txBody>
          <a:bodyPr vert="horz" wrap="square" lIns="0" tIns="12700" rIns="0" bIns="0" rtlCol="0">
            <a:spAutoFit/>
          </a:bodyPr>
          <a:lstStyle/>
          <a:p>
            <a:pPr marL="12700">
              <a:lnSpc>
                <a:spcPct val="100000"/>
              </a:lnSpc>
              <a:spcBef>
                <a:spcPts val="100"/>
              </a:spcBef>
            </a:pPr>
            <a:r>
              <a:rPr lang="el-GR" sz="2400" dirty="0" smtClean="0">
                <a:latin typeface="Century Gothic"/>
                <a:cs typeface="Century Gothic"/>
              </a:rPr>
              <a:t>ΜΚΔ στο ΙΔΕΠ Διά Βίου Μάθησης </a:t>
            </a:r>
            <a:endParaRPr sz="2400" dirty="0">
              <a:latin typeface="Century Gothic"/>
              <a:cs typeface="Century Gothic"/>
            </a:endParaRPr>
          </a:p>
        </p:txBody>
      </p:sp>
      <p:sp>
        <p:nvSpPr>
          <p:cNvPr id="4" name="object 4"/>
          <p:cNvSpPr txBox="1"/>
          <p:nvPr/>
        </p:nvSpPr>
        <p:spPr>
          <a:xfrm>
            <a:off x="1661286" y="1734438"/>
            <a:ext cx="32321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30859C"/>
                </a:solidFill>
                <a:latin typeface="Century Gothic"/>
                <a:cs typeface="Century Gothic"/>
              </a:rPr>
              <a:t>5</a:t>
            </a:r>
            <a:r>
              <a:rPr sz="2800" b="1" spc="-5" dirty="0">
                <a:solidFill>
                  <a:srgbClr val="30859C"/>
                </a:solidFill>
                <a:latin typeface="Century Gothic"/>
                <a:cs typeface="Century Gothic"/>
              </a:rPr>
              <a:t>.</a:t>
            </a:r>
            <a:endParaRPr sz="2800">
              <a:latin typeface="Century Gothic"/>
              <a:cs typeface="Century Gothic"/>
            </a:endParaRPr>
          </a:p>
        </p:txBody>
      </p:sp>
      <p:sp>
        <p:nvSpPr>
          <p:cNvPr id="5" name="object 5"/>
          <p:cNvSpPr txBox="1">
            <a:spLocks noGrp="1"/>
          </p:cNvSpPr>
          <p:nvPr>
            <p:ph type="title"/>
          </p:nvPr>
        </p:nvSpPr>
        <p:spPr>
          <a:xfrm>
            <a:off x="784656" y="2246502"/>
            <a:ext cx="2073275" cy="878840"/>
          </a:xfrm>
          <a:prstGeom prst="rect">
            <a:avLst/>
          </a:prstGeom>
        </p:spPr>
        <p:txBody>
          <a:bodyPr vert="horz" wrap="square" lIns="0" tIns="12065" rIns="0" bIns="0" rtlCol="0">
            <a:spAutoFit/>
          </a:bodyPr>
          <a:lstStyle/>
          <a:p>
            <a:pPr marL="12700" marR="5080" indent="309245">
              <a:lnSpc>
                <a:spcPct val="100000"/>
              </a:lnSpc>
              <a:spcBef>
                <a:spcPts val="95"/>
              </a:spcBef>
            </a:pPr>
            <a:r>
              <a:rPr spc="-5" dirty="0">
                <a:solidFill>
                  <a:srgbClr val="30859C"/>
                </a:solidFill>
              </a:rPr>
              <a:t>ΜΚΔ </a:t>
            </a:r>
            <a:r>
              <a:rPr spc="-10" dirty="0">
                <a:solidFill>
                  <a:srgbClr val="30859C"/>
                </a:solidFill>
              </a:rPr>
              <a:t>και  Επι</a:t>
            </a:r>
            <a:r>
              <a:rPr spc="-20" dirty="0">
                <a:solidFill>
                  <a:srgbClr val="30859C"/>
                </a:solidFill>
              </a:rPr>
              <a:t>κ</a:t>
            </a:r>
            <a:r>
              <a:rPr spc="-10" dirty="0">
                <a:solidFill>
                  <a:srgbClr val="30859C"/>
                </a:solidFill>
              </a:rPr>
              <a:t>οι</a:t>
            </a:r>
            <a:r>
              <a:rPr spc="-15" dirty="0">
                <a:solidFill>
                  <a:srgbClr val="30859C"/>
                </a:solidFill>
              </a:rPr>
              <a:t>ν</a:t>
            </a:r>
            <a:r>
              <a:rPr spc="-10" dirty="0">
                <a:solidFill>
                  <a:srgbClr val="30859C"/>
                </a:solidFill>
              </a:rPr>
              <a:t>ωνία</a:t>
            </a:r>
          </a:p>
        </p:txBody>
      </p:sp>
      <p:sp>
        <p:nvSpPr>
          <p:cNvPr id="6" name="object 6"/>
          <p:cNvSpPr/>
          <p:nvPr/>
        </p:nvSpPr>
        <p:spPr>
          <a:xfrm>
            <a:off x="3563873" y="1052702"/>
            <a:ext cx="0" cy="4968875"/>
          </a:xfrm>
          <a:custGeom>
            <a:avLst/>
            <a:gdLst/>
            <a:ahLst/>
            <a:cxnLst/>
            <a:rect l="l" t="t" r="r" b="b"/>
            <a:pathLst>
              <a:path h="4968875">
                <a:moveTo>
                  <a:pt x="0" y="0"/>
                </a:moveTo>
                <a:lnTo>
                  <a:pt x="0" y="4968582"/>
                </a:lnTo>
              </a:path>
            </a:pathLst>
          </a:custGeom>
          <a:ln w="53975">
            <a:solidFill>
              <a:srgbClr val="205868"/>
            </a:solidFill>
          </a:ln>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1717" y="460629"/>
            <a:ext cx="4896485" cy="452120"/>
          </a:xfrm>
          <a:prstGeom prst="rect">
            <a:avLst/>
          </a:prstGeom>
        </p:spPr>
        <p:txBody>
          <a:bodyPr vert="horz" wrap="square" lIns="0" tIns="12065" rIns="0" bIns="0" rtlCol="0">
            <a:spAutoFit/>
          </a:bodyPr>
          <a:lstStyle/>
          <a:p>
            <a:pPr marL="12700">
              <a:lnSpc>
                <a:spcPct val="100000"/>
              </a:lnSpc>
              <a:spcBef>
                <a:spcPts val="95"/>
              </a:spcBef>
            </a:pPr>
            <a:r>
              <a:rPr spc="-5" dirty="0"/>
              <a:t>ΜΚΔ </a:t>
            </a:r>
            <a:r>
              <a:rPr spc="-10" dirty="0"/>
              <a:t>του ΙΔΕΠ </a:t>
            </a:r>
            <a:r>
              <a:rPr spc="-5" dirty="0"/>
              <a:t>&amp;</a:t>
            </a:r>
            <a:r>
              <a:rPr spc="15" dirty="0"/>
              <a:t> </a:t>
            </a:r>
            <a:r>
              <a:rPr spc="-10" dirty="0"/>
              <a:t>Επικοινωνία</a:t>
            </a:r>
          </a:p>
        </p:txBody>
      </p:sp>
      <p:sp>
        <p:nvSpPr>
          <p:cNvPr id="3" name="object 3"/>
          <p:cNvSpPr txBox="1"/>
          <p:nvPr/>
        </p:nvSpPr>
        <p:spPr>
          <a:xfrm>
            <a:off x="762406" y="1025143"/>
            <a:ext cx="7548880" cy="4654479"/>
          </a:xfrm>
          <a:prstGeom prst="rect">
            <a:avLst/>
          </a:prstGeom>
        </p:spPr>
        <p:txBody>
          <a:bodyPr vert="horz" wrap="square" lIns="0" tIns="12065" rIns="0" bIns="0" rtlCol="0">
            <a:spAutoFit/>
          </a:bodyPr>
          <a:lstStyle/>
          <a:p>
            <a:pPr marL="12700">
              <a:lnSpc>
                <a:spcPts val="2275"/>
              </a:lnSpc>
              <a:spcBef>
                <a:spcPts val="95"/>
              </a:spcBef>
            </a:pPr>
            <a:r>
              <a:rPr sz="1900" b="1" spc="-10" dirty="0">
                <a:solidFill>
                  <a:srgbClr val="30859C"/>
                </a:solidFill>
                <a:latin typeface="Century Gothic"/>
                <a:cs typeface="Century Gothic"/>
              </a:rPr>
              <a:t>Επικοινωνήστε μαζί</a:t>
            </a:r>
            <a:r>
              <a:rPr sz="1900" b="1" spc="35" dirty="0">
                <a:solidFill>
                  <a:srgbClr val="30859C"/>
                </a:solidFill>
                <a:latin typeface="Century Gothic"/>
                <a:cs typeface="Century Gothic"/>
              </a:rPr>
              <a:t> </a:t>
            </a:r>
            <a:r>
              <a:rPr sz="1900" b="1" spc="-10" dirty="0">
                <a:solidFill>
                  <a:srgbClr val="30859C"/>
                </a:solidFill>
                <a:latin typeface="Century Gothic"/>
                <a:cs typeface="Century Gothic"/>
              </a:rPr>
              <a:t>μας...</a:t>
            </a:r>
            <a:endParaRPr sz="1900" dirty="0">
              <a:latin typeface="Century Gothic"/>
              <a:cs typeface="Century Gothic"/>
            </a:endParaRPr>
          </a:p>
          <a:p>
            <a:pPr marL="355600" marR="5080" indent="-342900">
              <a:lnSpc>
                <a:spcPts val="1820"/>
              </a:lnSpc>
              <a:spcBef>
                <a:spcPts val="434"/>
              </a:spcBef>
              <a:buFont typeface="Arial"/>
              <a:buChar char="•"/>
              <a:tabLst>
                <a:tab pos="354965" algn="l"/>
                <a:tab pos="355600" algn="l"/>
              </a:tabLst>
            </a:pPr>
            <a:r>
              <a:rPr sz="1900" spc="-10" dirty="0" err="1">
                <a:latin typeface="Century Gothic"/>
                <a:cs typeface="Century Gothic"/>
              </a:rPr>
              <a:t>Μέσω</a:t>
            </a:r>
            <a:r>
              <a:rPr sz="1900" b="1" spc="-10" dirty="0">
                <a:solidFill>
                  <a:srgbClr val="30859C"/>
                </a:solidFill>
                <a:latin typeface="Century Gothic"/>
                <a:cs typeface="Century Gothic"/>
                <a:hlinkClick r:id="rId2"/>
              </a:rPr>
              <a:t> </a:t>
            </a:r>
            <a:r>
              <a:rPr lang="el-GR" sz="1900" b="1" spc="-10" dirty="0" smtClean="0">
                <a:solidFill>
                  <a:srgbClr val="30859C"/>
                </a:solidFill>
                <a:latin typeface="Century Gothic"/>
                <a:cs typeface="Century Gothic"/>
                <a:hlinkClick r:id="rId2"/>
              </a:rPr>
              <a:t>Τ</a:t>
            </a:r>
            <a:r>
              <a:rPr lang="en-GB" sz="1900" b="1" spc="-10" dirty="0" err="1" smtClean="0">
                <a:solidFill>
                  <a:srgbClr val="30859C"/>
                </a:solidFill>
                <a:latin typeface="Century Gothic"/>
                <a:cs typeface="Century Gothic"/>
                <a:hlinkClick r:id="rId2"/>
              </a:rPr>
              <a:t>eams</a:t>
            </a:r>
            <a:r>
              <a:rPr lang="en-GB" sz="1900" b="1" spc="-10" dirty="0" smtClean="0">
                <a:solidFill>
                  <a:srgbClr val="30859C"/>
                </a:solidFill>
                <a:latin typeface="Century Gothic"/>
                <a:cs typeface="Century Gothic"/>
                <a:hlinkClick r:id="rId2"/>
              </a:rPr>
              <a:t> </a:t>
            </a:r>
            <a:r>
              <a:rPr sz="1900" spc="-10" dirty="0" smtClean="0">
                <a:latin typeface="Century Gothic"/>
                <a:cs typeface="Century Gothic"/>
              </a:rPr>
              <a:t>για </a:t>
            </a:r>
            <a:r>
              <a:rPr sz="1900" spc="-10" dirty="0">
                <a:latin typeface="Century Gothic"/>
                <a:cs typeface="Century Gothic"/>
              </a:rPr>
              <a:t>ερωτήματα που </a:t>
            </a:r>
            <a:r>
              <a:rPr sz="1900" spc="-5" dirty="0">
                <a:latin typeface="Century Gothic"/>
                <a:cs typeface="Century Gothic"/>
              </a:rPr>
              <a:t>ενδεχομένως </a:t>
            </a:r>
            <a:r>
              <a:rPr sz="1900" spc="-10" dirty="0">
                <a:latin typeface="Century Gothic"/>
                <a:cs typeface="Century Gothic"/>
              </a:rPr>
              <a:t>αφορούν </a:t>
            </a:r>
            <a:r>
              <a:rPr sz="1900" spc="-5" dirty="0">
                <a:latin typeface="Century Gothic"/>
                <a:cs typeface="Century Gothic"/>
              </a:rPr>
              <a:t>και  άλλα </a:t>
            </a:r>
            <a:r>
              <a:rPr sz="1900" spc="-10" dirty="0">
                <a:latin typeface="Century Gothic"/>
                <a:cs typeface="Century Gothic"/>
              </a:rPr>
              <a:t>ιδρύματα</a:t>
            </a:r>
            <a:r>
              <a:rPr sz="1900" spc="25" dirty="0">
                <a:latin typeface="Century Gothic"/>
                <a:cs typeface="Century Gothic"/>
              </a:rPr>
              <a:t> </a:t>
            </a:r>
            <a:r>
              <a:rPr sz="1900" spc="-10" dirty="0">
                <a:latin typeface="Century Gothic"/>
                <a:cs typeface="Century Gothic"/>
              </a:rPr>
              <a:t>(FAQ)</a:t>
            </a:r>
            <a:endParaRPr sz="1900" dirty="0">
              <a:latin typeface="Century Gothic"/>
              <a:cs typeface="Century Gothic"/>
            </a:endParaRPr>
          </a:p>
          <a:p>
            <a:pPr marL="355600" indent="-342900">
              <a:lnSpc>
                <a:spcPts val="2050"/>
              </a:lnSpc>
              <a:spcBef>
                <a:spcPts val="25"/>
              </a:spcBef>
              <a:buFont typeface="Arial"/>
              <a:buChar char="•"/>
              <a:tabLst>
                <a:tab pos="354965" algn="l"/>
                <a:tab pos="355600" algn="l"/>
              </a:tabLst>
            </a:pPr>
            <a:r>
              <a:rPr sz="1900" spc="-10" dirty="0">
                <a:latin typeface="Century Gothic"/>
                <a:cs typeface="Century Gothic"/>
              </a:rPr>
              <a:t>Προσωπικά </a:t>
            </a:r>
            <a:r>
              <a:rPr sz="1900" spc="-5" dirty="0">
                <a:latin typeface="Century Gothic"/>
                <a:cs typeface="Century Gothic"/>
              </a:rPr>
              <a:t>για </a:t>
            </a:r>
            <a:r>
              <a:rPr sz="1900" spc="-10" dirty="0">
                <a:latin typeface="Century Gothic"/>
                <a:cs typeface="Century Gothic"/>
              </a:rPr>
              <a:t>ερωτήματα που αφορούν </a:t>
            </a:r>
            <a:r>
              <a:rPr sz="1900" spc="-5" dirty="0">
                <a:latin typeface="Century Gothic"/>
                <a:cs typeface="Century Gothic"/>
              </a:rPr>
              <a:t>μόνο </a:t>
            </a:r>
            <a:r>
              <a:rPr sz="1900" spc="-10" dirty="0">
                <a:latin typeface="Century Gothic"/>
                <a:cs typeface="Century Gothic"/>
              </a:rPr>
              <a:t>το δικό</a:t>
            </a:r>
            <a:r>
              <a:rPr sz="1900" spc="190" dirty="0">
                <a:latin typeface="Century Gothic"/>
                <a:cs typeface="Century Gothic"/>
              </a:rPr>
              <a:t> </a:t>
            </a:r>
            <a:r>
              <a:rPr sz="1900" spc="-5" dirty="0">
                <a:latin typeface="Century Gothic"/>
                <a:cs typeface="Century Gothic"/>
              </a:rPr>
              <a:t>σας</a:t>
            </a:r>
            <a:endParaRPr sz="1900" dirty="0">
              <a:latin typeface="Century Gothic"/>
              <a:cs typeface="Century Gothic"/>
            </a:endParaRPr>
          </a:p>
          <a:p>
            <a:pPr marL="355600">
              <a:lnSpc>
                <a:spcPts val="2050"/>
              </a:lnSpc>
            </a:pPr>
            <a:r>
              <a:rPr sz="1900" spc="-10" dirty="0">
                <a:latin typeface="Century Gothic"/>
                <a:cs typeface="Century Gothic"/>
              </a:rPr>
              <a:t>ίδρυμα (στοιχεία </a:t>
            </a:r>
            <a:r>
              <a:rPr sz="1900" spc="-5" dirty="0">
                <a:latin typeface="Century Gothic"/>
                <a:cs typeface="Century Gothic"/>
              </a:rPr>
              <a:t>επικοινωνίας </a:t>
            </a:r>
            <a:r>
              <a:rPr sz="1900" spc="-10" dirty="0">
                <a:latin typeface="Century Gothic"/>
                <a:cs typeface="Century Gothic"/>
              </a:rPr>
              <a:t>προσωπικού</a:t>
            </a:r>
            <a:r>
              <a:rPr sz="1900" spc="135" dirty="0">
                <a:latin typeface="Century Gothic"/>
                <a:cs typeface="Century Gothic"/>
              </a:rPr>
              <a:t> </a:t>
            </a:r>
            <a:r>
              <a:rPr sz="1900" spc="-5" dirty="0">
                <a:latin typeface="Century Gothic"/>
                <a:cs typeface="Century Gothic"/>
              </a:rPr>
              <a:t>ΙΔΕΠ)</a:t>
            </a:r>
            <a:endParaRPr sz="1900" dirty="0">
              <a:latin typeface="Century Gothic"/>
              <a:cs typeface="Century Gothic"/>
            </a:endParaRPr>
          </a:p>
          <a:p>
            <a:pPr>
              <a:lnSpc>
                <a:spcPct val="100000"/>
              </a:lnSpc>
              <a:spcBef>
                <a:spcPts val="50"/>
              </a:spcBef>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Ακολουθείστε </a:t>
            </a:r>
            <a:r>
              <a:rPr sz="1900" b="1" spc="-10" dirty="0">
                <a:solidFill>
                  <a:srgbClr val="30859C"/>
                </a:solidFill>
                <a:latin typeface="Century Gothic"/>
                <a:cs typeface="Century Gothic"/>
              </a:rPr>
              <a:t>μας</a:t>
            </a:r>
            <a:r>
              <a:rPr sz="1900" b="1" spc="30" dirty="0">
                <a:solidFill>
                  <a:srgbClr val="30859C"/>
                </a:solidFill>
                <a:latin typeface="Century Gothic"/>
                <a:cs typeface="Century Gothic"/>
              </a:rPr>
              <a:t> </a:t>
            </a:r>
            <a:r>
              <a:rPr sz="1900" b="1" spc="-5" dirty="0" err="1" smtClean="0">
                <a:solidFill>
                  <a:srgbClr val="30859C"/>
                </a:solidFill>
                <a:latin typeface="Century Gothic"/>
                <a:cs typeface="Century Gothic"/>
              </a:rPr>
              <a:t>στ</a:t>
            </a:r>
            <a:r>
              <a:rPr lang="en-GB" sz="1900" b="1" spc="-5" dirty="0" smtClean="0">
                <a:solidFill>
                  <a:srgbClr val="30859C"/>
                </a:solidFill>
                <a:latin typeface="Century Gothic"/>
                <a:cs typeface="Century Gothic"/>
              </a:rPr>
              <a:t>a </a:t>
            </a:r>
            <a:r>
              <a:rPr lang="el-GR" sz="1900" b="1" spc="-5" dirty="0" smtClean="0">
                <a:solidFill>
                  <a:srgbClr val="30859C"/>
                </a:solidFill>
                <a:latin typeface="Century Gothic"/>
                <a:cs typeface="Century Gothic"/>
              </a:rPr>
              <a:t>ΜΚΔ</a:t>
            </a:r>
            <a:endParaRPr sz="1900" dirty="0">
              <a:latin typeface="Century Gothic"/>
              <a:cs typeface="Century Gothic"/>
            </a:endParaRPr>
          </a:p>
          <a:p>
            <a:pPr marL="355600" indent="-342900">
              <a:lnSpc>
                <a:spcPts val="2275"/>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3"/>
              </a:rPr>
              <a:t>Facebook</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a:solidFill>
                  <a:srgbClr val="0000FF"/>
                </a:solidFill>
                <a:uFill>
                  <a:solidFill>
                    <a:srgbClr val="0000FF"/>
                  </a:solidFill>
                </a:uFill>
                <a:latin typeface="Century Gothic"/>
                <a:cs typeface="Century Gothic"/>
                <a:hlinkClick r:id="rId4"/>
              </a:rPr>
              <a:t>Twitter</a:t>
            </a:r>
            <a:endParaRPr sz="1900" dirty="0">
              <a:latin typeface="Century Gothic"/>
              <a:cs typeface="Century Gothic"/>
            </a:endParaRPr>
          </a:p>
          <a:p>
            <a:pPr marL="355600" indent="-342900">
              <a:lnSpc>
                <a:spcPct val="100000"/>
              </a:lnSpc>
              <a:buClr>
                <a:srgbClr val="000000"/>
              </a:buClr>
              <a:buFont typeface="Arial"/>
              <a:buChar char="•"/>
              <a:tabLst>
                <a:tab pos="354965" algn="l"/>
                <a:tab pos="355600" algn="l"/>
              </a:tabLst>
            </a:pPr>
            <a:r>
              <a:rPr sz="1900" u="heavy" spc="-5" dirty="0" smtClean="0">
                <a:solidFill>
                  <a:srgbClr val="0000FF"/>
                </a:solidFill>
                <a:uFill>
                  <a:solidFill>
                    <a:srgbClr val="0000FF"/>
                  </a:solidFill>
                </a:uFill>
                <a:latin typeface="Century Gothic"/>
                <a:cs typeface="Century Gothic"/>
                <a:hlinkClick r:id="rId5"/>
              </a:rPr>
              <a:t>Instagram</a:t>
            </a:r>
            <a:endParaRPr lang="en-GB" sz="1900" u="heavy" spc="-5" dirty="0" smtClean="0">
              <a:solidFill>
                <a:srgbClr val="0000FF"/>
              </a:solidFill>
              <a:uFill>
                <a:solidFill>
                  <a:srgbClr val="0000FF"/>
                </a:solidFill>
              </a:uFill>
              <a:latin typeface="Century Gothic"/>
              <a:cs typeface="Century Gothic"/>
            </a:endParaRPr>
          </a:p>
          <a:p>
            <a:pPr marL="355600" indent="-342900">
              <a:lnSpc>
                <a:spcPct val="100000"/>
              </a:lnSpc>
              <a:buClr>
                <a:srgbClr val="000000"/>
              </a:buClr>
              <a:buFont typeface="Arial"/>
              <a:buChar char="•"/>
              <a:tabLst>
                <a:tab pos="354965" algn="l"/>
                <a:tab pos="355600" algn="l"/>
              </a:tabLst>
            </a:pPr>
            <a:r>
              <a:rPr lang="en-GB" sz="1900" u="heavy" spc="-5" dirty="0" err="1" smtClean="0">
                <a:solidFill>
                  <a:srgbClr val="0000FF"/>
                </a:solidFill>
                <a:uFill>
                  <a:solidFill>
                    <a:srgbClr val="0000FF"/>
                  </a:solidFill>
                </a:uFill>
                <a:latin typeface="Century Gothic"/>
                <a:cs typeface="Century Gothic"/>
              </a:rPr>
              <a:t>Linkedin</a:t>
            </a:r>
            <a:r>
              <a:rPr lang="en-GB" sz="1900" u="heavy" spc="-5" dirty="0" smtClean="0">
                <a:solidFill>
                  <a:srgbClr val="0000FF"/>
                </a:solidFill>
                <a:uFill>
                  <a:solidFill>
                    <a:srgbClr val="0000FF"/>
                  </a:solidFill>
                </a:uFill>
                <a:latin typeface="Century Gothic"/>
                <a:cs typeface="Century Gothic"/>
              </a:rPr>
              <a:t> </a:t>
            </a:r>
            <a:endParaRPr sz="1900" dirty="0">
              <a:latin typeface="Century Gothic"/>
              <a:cs typeface="Century Gothic"/>
            </a:endParaRPr>
          </a:p>
          <a:p>
            <a:pPr marL="355600" indent="-342900">
              <a:lnSpc>
                <a:spcPct val="100000"/>
              </a:lnSpc>
              <a:buClr>
                <a:srgbClr val="30859C"/>
              </a:buClr>
              <a:buFont typeface="Arial"/>
              <a:buChar char="•"/>
              <a:tabLst>
                <a:tab pos="354965" algn="l"/>
                <a:tab pos="355600" algn="l"/>
              </a:tabLst>
            </a:pPr>
            <a:r>
              <a:rPr sz="1900" u="heavy" spc="-5" dirty="0" smtClean="0">
                <a:solidFill>
                  <a:srgbClr val="0000FF"/>
                </a:solidFill>
                <a:uFill>
                  <a:solidFill>
                    <a:srgbClr val="0000FF"/>
                  </a:solidFill>
                </a:uFill>
                <a:latin typeface="Century Gothic"/>
                <a:cs typeface="Century Gothic"/>
                <a:hlinkClick r:id="rId6"/>
              </a:rPr>
              <a:t>Newsletter</a:t>
            </a:r>
            <a:r>
              <a:rPr sz="1900" spc="-5" dirty="0" smtClean="0">
                <a:solidFill>
                  <a:srgbClr val="0000FF"/>
                </a:solidFill>
                <a:latin typeface="Century Gothic"/>
                <a:cs typeface="Century Gothic"/>
                <a:hlinkClick r:id="rId6"/>
              </a:rPr>
              <a:t> </a:t>
            </a:r>
            <a:r>
              <a:rPr sz="1900" spc="-10" dirty="0">
                <a:solidFill>
                  <a:srgbClr val="30859C"/>
                </a:solidFill>
                <a:latin typeface="Century Gothic"/>
                <a:cs typeface="Century Gothic"/>
              </a:rPr>
              <a:t>(εγγραφή στη λίστα </a:t>
            </a:r>
            <a:r>
              <a:rPr sz="1900" spc="-5" dirty="0">
                <a:solidFill>
                  <a:srgbClr val="30859C"/>
                </a:solidFill>
                <a:latin typeface="Century Gothic"/>
                <a:cs typeface="Century Gothic"/>
              </a:rPr>
              <a:t>επαφών </a:t>
            </a:r>
            <a:r>
              <a:rPr sz="1900" spc="-10" dirty="0">
                <a:solidFill>
                  <a:srgbClr val="30859C"/>
                </a:solidFill>
                <a:latin typeface="Century Gothic"/>
                <a:cs typeface="Century Gothic"/>
              </a:rPr>
              <a:t>του</a:t>
            </a:r>
            <a:r>
              <a:rPr sz="1900" spc="135" dirty="0">
                <a:solidFill>
                  <a:srgbClr val="30859C"/>
                </a:solidFill>
                <a:latin typeface="Century Gothic"/>
                <a:cs typeface="Century Gothic"/>
              </a:rPr>
              <a:t> </a:t>
            </a:r>
            <a:r>
              <a:rPr sz="1900" spc="-5" dirty="0">
                <a:solidFill>
                  <a:srgbClr val="30859C"/>
                </a:solidFill>
                <a:latin typeface="Century Gothic"/>
                <a:cs typeface="Century Gothic"/>
              </a:rPr>
              <a:t>ΙΔΕΠ)</a:t>
            </a:r>
            <a:endParaRPr sz="1900" dirty="0">
              <a:latin typeface="Century Gothic"/>
              <a:cs typeface="Century Gothic"/>
            </a:endParaRPr>
          </a:p>
          <a:p>
            <a:pPr>
              <a:lnSpc>
                <a:spcPct val="100000"/>
              </a:lnSpc>
              <a:spcBef>
                <a:spcPts val="55"/>
              </a:spcBef>
              <a:buChar char="•"/>
            </a:pPr>
            <a:endParaRPr sz="1950" dirty="0">
              <a:latin typeface="Times New Roman"/>
              <a:cs typeface="Times New Roman"/>
            </a:endParaRPr>
          </a:p>
          <a:p>
            <a:pPr marL="12700">
              <a:lnSpc>
                <a:spcPts val="2275"/>
              </a:lnSpc>
            </a:pPr>
            <a:r>
              <a:rPr sz="1900" b="1" spc="-5" dirty="0">
                <a:solidFill>
                  <a:srgbClr val="30859C"/>
                </a:solidFill>
                <a:latin typeface="Century Gothic"/>
                <a:cs typeface="Century Gothic"/>
              </a:rPr>
              <a:t>Επικοινωνείστε </a:t>
            </a:r>
            <a:r>
              <a:rPr sz="1900" b="1" spc="-10" dirty="0">
                <a:solidFill>
                  <a:srgbClr val="30859C"/>
                </a:solidFill>
                <a:latin typeface="Century Gothic"/>
                <a:cs typeface="Century Gothic"/>
              </a:rPr>
              <a:t>μα</a:t>
            </a:r>
            <a:r>
              <a:rPr sz="1900" b="1" spc="-10" dirty="0" err="1">
                <a:solidFill>
                  <a:srgbClr val="30859C"/>
                </a:solidFill>
                <a:latin typeface="Century Gothic"/>
                <a:cs typeface="Century Gothic"/>
              </a:rPr>
              <a:t>ζί</a:t>
            </a:r>
            <a:r>
              <a:rPr sz="1900" b="1" spc="30" dirty="0">
                <a:solidFill>
                  <a:srgbClr val="30859C"/>
                </a:solidFill>
                <a:latin typeface="Century Gothic"/>
                <a:cs typeface="Century Gothic"/>
              </a:rPr>
              <a:t> </a:t>
            </a:r>
            <a:r>
              <a:rPr sz="1900" b="1" spc="-10" dirty="0" smtClean="0">
                <a:solidFill>
                  <a:srgbClr val="30859C"/>
                </a:solidFill>
                <a:latin typeface="Century Gothic"/>
                <a:cs typeface="Century Gothic"/>
              </a:rPr>
              <a:t>μας</a:t>
            </a:r>
            <a:r>
              <a:rPr lang="en-GB" sz="1900" b="1" spc="-10" dirty="0">
                <a:solidFill>
                  <a:srgbClr val="30859C"/>
                </a:solidFill>
                <a:latin typeface="Century Gothic"/>
                <a:cs typeface="Century Gothic"/>
              </a:rPr>
              <a:t>:</a:t>
            </a:r>
            <a:endParaRPr sz="1900" dirty="0">
              <a:latin typeface="Century Gothic"/>
              <a:cs typeface="Century Gothic"/>
            </a:endParaRPr>
          </a:p>
          <a:p>
            <a:pPr marL="12700" marR="2647950">
              <a:lnSpc>
                <a:spcPts val="2280"/>
              </a:lnSpc>
              <a:spcBef>
                <a:spcPts val="70"/>
              </a:spcBef>
              <a:buFont typeface="Arial"/>
              <a:buChar char="•"/>
              <a:tabLst>
                <a:tab pos="354965" algn="l"/>
                <a:tab pos="355600" algn="l"/>
              </a:tabLst>
            </a:pPr>
            <a:r>
              <a:rPr sz="1900" spc="-10" dirty="0">
                <a:latin typeface="Century Gothic"/>
                <a:cs typeface="Century Gothic"/>
                <a:hlinkClick r:id="rId7"/>
              </a:rPr>
              <a:t>Στοιχεία </a:t>
            </a:r>
            <a:r>
              <a:rPr sz="1900" spc="-5" dirty="0">
                <a:latin typeface="Century Gothic"/>
                <a:cs typeface="Century Gothic"/>
                <a:hlinkClick r:id="rId7"/>
              </a:rPr>
              <a:t>επικοινωνίας </a:t>
            </a:r>
            <a:r>
              <a:rPr sz="1900" spc="-10" dirty="0">
                <a:latin typeface="Century Gothic"/>
                <a:cs typeface="Century Gothic"/>
                <a:hlinkClick r:id="rId7"/>
              </a:rPr>
              <a:t>προσωπικού </a:t>
            </a:r>
            <a:r>
              <a:rPr sz="1900" spc="-5" dirty="0" smtClean="0">
                <a:latin typeface="Century Gothic"/>
                <a:cs typeface="Century Gothic"/>
                <a:hlinkClick r:id="rId7"/>
              </a:rPr>
              <a:t>ΙΔΕΠ</a:t>
            </a:r>
            <a:endParaRPr lang="en-GB" sz="1900" spc="-5" dirty="0" smtClean="0">
              <a:latin typeface="Century Gothic"/>
              <a:cs typeface="Century Gothic"/>
            </a:endParaRPr>
          </a:p>
          <a:p>
            <a:pPr marL="12700" marR="2647950">
              <a:lnSpc>
                <a:spcPts val="2280"/>
              </a:lnSpc>
              <a:spcBef>
                <a:spcPts val="70"/>
              </a:spcBef>
              <a:tabLst>
                <a:tab pos="354965" algn="l"/>
                <a:tab pos="355600" algn="l"/>
              </a:tabLst>
            </a:pPr>
            <a:endParaRPr sz="1900" dirty="0">
              <a:latin typeface="Century Gothic"/>
              <a:cs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3302" y="388747"/>
            <a:ext cx="6999605" cy="87395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FCDAF"/>
                </a:solidFill>
              </a:rPr>
              <a:t>Κινητικότητα για Πρακτική </a:t>
            </a:r>
            <a:r>
              <a:rPr spc="-5" dirty="0">
                <a:solidFill>
                  <a:srgbClr val="7FCDAF"/>
                </a:solidFill>
              </a:rPr>
              <a:t>Άσκηση </a:t>
            </a:r>
            <a:r>
              <a:rPr lang="en-GB" spc="-5" dirty="0" smtClean="0">
                <a:solidFill>
                  <a:srgbClr val="7FCDAF"/>
                </a:solidFill>
              </a:rPr>
              <a:t>–</a:t>
            </a:r>
            <a:r>
              <a:rPr spc="110" dirty="0" smtClean="0">
                <a:solidFill>
                  <a:srgbClr val="7FCDAF"/>
                </a:solidFill>
              </a:rPr>
              <a:t> </a:t>
            </a:r>
            <a:r>
              <a:rPr spc="-10" dirty="0" smtClean="0">
                <a:solidFill>
                  <a:srgbClr val="7FCDAF"/>
                </a:solidFill>
              </a:rPr>
              <a:t>SMP</a:t>
            </a:r>
            <a:r>
              <a:rPr lang="el-GR" spc="-10" dirty="0" smtClean="0">
                <a:solidFill>
                  <a:srgbClr val="7FCDAF"/>
                </a:solidFill>
              </a:rPr>
              <a:t/>
            </a:r>
            <a:br>
              <a:rPr lang="el-GR" spc="-10" dirty="0" smtClean="0">
                <a:solidFill>
                  <a:srgbClr val="7FCDAF"/>
                </a:solidFill>
              </a:rPr>
            </a:br>
            <a:r>
              <a:rPr lang="el-GR" spc="-10" dirty="0" smtClean="0">
                <a:solidFill>
                  <a:srgbClr val="7FCDAF"/>
                </a:solidFill>
              </a:rPr>
              <a:t>Ελάχιστες </a:t>
            </a:r>
            <a:r>
              <a:rPr lang="el-GR" spc="-10" dirty="0">
                <a:solidFill>
                  <a:srgbClr val="7FCDAF"/>
                </a:solidFill>
              </a:rPr>
              <a:t>απαιτήσεις </a:t>
            </a:r>
            <a:endParaRPr spc="-10" dirty="0">
              <a:solidFill>
                <a:srgbClr val="7FCDAF"/>
              </a:solidFill>
            </a:endParaRPr>
          </a:p>
        </p:txBody>
      </p:sp>
      <p:sp>
        <p:nvSpPr>
          <p:cNvPr id="3" name="object 3"/>
          <p:cNvSpPr txBox="1"/>
          <p:nvPr/>
        </p:nvSpPr>
        <p:spPr>
          <a:xfrm>
            <a:off x="533400" y="1447800"/>
            <a:ext cx="8072881" cy="4231928"/>
          </a:xfrm>
          <a:prstGeom prst="rect">
            <a:avLst/>
          </a:prstGeom>
        </p:spPr>
        <p:txBody>
          <a:bodyPr vert="horz" wrap="square" lIns="0" tIns="73660" rIns="0" bIns="0" rtlCol="0">
            <a:spAutoFit/>
          </a:bodyPr>
          <a:lstStyle/>
          <a:p>
            <a:pPr marL="356870" indent="-343535" algn="just">
              <a:lnSpc>
                <a:spcPct val="100000"/>
              </a:lnSpc>
              <a:spcBef>
                <a:spcPts val="580"/>
              </a:spcBef>
              <a:buFont typeface="Arial"/>
              <a:buChar char="•"/>
              <a:tabLst>
                <a:tab pos="357505" algn="l"/>
              </a:tabLst>
            </a:pPr>
            <a:r>
              <a:rPr sz="2000" dirty="0">
                <a:solidFill>
                  <a:srgbClr val="404040"/>
                </a:solidFill>
                <a:latin typeface="Century Gothic"/>
                <a:cs typeface="Century Gothic"/>
              </a:rPr>
              <a:t>Μπορεί </a:t>
            </a:r>
            <a:r>
              <a:rPr sz="2000" spc="10" dirty="0">
                <a:solidFill>
                  <a:srgbClr val="404040"/>
                </a:solidFill>
                <a:latin typeface="Century Gothic"/>
                <a:cs typeface="Century Gothic"/>
              </a:rPr>
              <a:t>να </a:t>
            </a:r>
            <a:r>
              <a:rPr lang="el-GR" sz="2000" dirty="0" smtClean="0">
                <a:solidFill>
                  <a:srgbClr val="404040"/>
                </a:solidFill>
                <a:latin typeface="Century Gothic"/>
                <a:cs typeface="Century Gothic"/>
              </a:rPr>
              <a:t>πραγματοποιηθεί</a:t>
            </a:r>
            <a:r>
              <a:rPr sz="2000" dirty="0" smtClean="0">
                <a:solidFill>
                  <a:srgbClr val="404040"/>
                </a:solidFill>
                <a:latin typeface="Century Gothic"/>
                <a:cs typeface="Century Gothic"/>
              </a:rPr>
              <a:t> </a:t>
            </a:r>
            <a:r>
              <a:rPr sz="2000" spc="-5" dirty="0">
                <a:solidFill>
                  <a:srgbClr val="404040"/>
                </a:solidFill>
                <a:latin typeface="Century Gothic"/>
                <a:cs typeface="Century Gothic"/>
              </a:rPr>
              <a:t>από </a:t>
            </a:r>
            <a:r>
              <a:rPr sz="2000" dirty="0">
                <a:solidFill>
                  <a:srgbClr val="404040"/>
                </a:solidFill>
                <a:latin typeface="Century Gothic"/>
                <a:cs typeface="Century Gothic"/>
              </a:rPr>
              <a:t>το </a:t>
            </a:r>
            <a:r>
              <a:rPr sz="2000" spc="-5" dirty="0">
                <a:solidFill>
                  <a:srgbClr val="404040"/>
                </a:solidFill>
                <a:latin typeface="Century Gothic"/>
                <a:cs typeface="Century Gothic"/>
              </a:rPr>
              <a:t>1ο έτος </a:t>
            </a:r>
            <a:r>
              <a:rPr sz="2000" dirty="0">
                <a:solidFill>
                  <a:srgbClr val="404040"/>
                </a:solidFill>
                <a:latin typeface="Century Gothic"/>
                <a:cs typeface="Century Gothic"/>
              </a:rPr>
              <a:t>σπουδών και</a:t>
            </a:r>
            <a:r>
              <a:rPr sz="2000" spc="-120" dirty="0">
                <a:solidFill>
                  <a:srgbClr val="404040"/>
                </a:solidFill>
                <a:latin typeface="Century Gothic"/>
                <a:cs typeface="Century Gothic"/>
              </a:rPr>
              <a:t> </a:t>
            </a:r>
            <a:r>
              <a:rPr lang="el-GR" sz="2000" spc="-120" dirty="0" smtClean="0">
                <a:solidFill>
                  <a:srgbClr val="404040"/>
                </a:solidFill>
                <a:latin typeface="Century Gothic"/>
                <a:cs typeface="Century Gothic"/>
              </a:rPr>
              <a:t>αργότερα.</a:t>
            </a:r>
            <a:endParaRPr sz="2000" dirty="0">
              <a:latin typeface="Century Gothic"/>
              <a:cs typeface="Century Gothic"/>
            </a:endParaRPr>
          </a:p>
          <a:p>
            <a:pPr marL="356870" indent="-343535" algn="just">
              <a:lnSpc>
                <a:spcPct val="100000"/>
              </a:lnSpc>
              <a:spcBef>
                <a:spcPts val="480"/>
              </a:spcBef>
              <a:buFont typeface="Arial"/>
              <a:buChar char="•"/>
              <a:tabLst>
                <a:tab pos="357505" algn="l"/>
              </a:tabLst>
            </a:pPr>
            <a:r>
              <a:rPr dirty="0">
                <a:solidFill>
                  <a:srgbClr val="404040"/>
                </a:solidFill>
                <a:latin typeface="Century Gothic"/>
                <a:cs typeface="Century Gothic"/>
              </a:rPr>
              <a:t>Υποστηρίζονται 3 τύποι </a:t>
            </a:r>
            <a:r>
              <a:rPr spc="-5" dirty="0">
                <a:solidFill>
                  <a:srgbClr val="404040"/>
                </a:solidFill>
                <a:latin typeface="Century Gothic"/>
                <a:cs typeface="Century Gothic"/>
              </a:rPr>
              <a:t>πρακτικής</a:t>
            </a:r>
            <a:r>
              <a:rPr spc="-100" dirty="0">
                <a:solidFill>
                  <a:srgbClr val="404040"/>
                </a:solidFill>
                <a:latin typeface="Century Gothic"/>
                <a:cs typeface="Century Gothic"/>
              </a:rPr>
              <a:t> </a:t>
            </a:r>
            <a:r>
              <a:rPr dirty="0">
                <a:solidFill>
                  <a:srgbClr val="404040"/>
                </a:solidFill>
                <a:latin typeface="Century Gothic"/>
                <a:cs typeface="Century Gothic"/>
              </a:rPr>
              <a:t>άσκησης:</a:t>
            </a:r>
            <a:endParaRPr dirty="0">
              <a:latin typeface="Century Gothic"/>
              <a:cs typeface="Century Gothic"/>
            </a:endParaRPr>
          </a:p>
          <a:p>
            <a:pPr marL="356870" marR="542925" lvl="1" indent="-288925" algn="just">
              <a:lnSpc>
                <a:spcPts val="1920"/>
              </a:lnSpc>
              <a:spcBef>
                <a:spcPts val="484"/>
              </a:spcBef>
              <a:buFont typeface="Arial"/>
              <a:buChar char="–"/>
              <a:tabLst>
                <a:tab pos="357505" algn="l"/>
              </a:tabLst>
            </a:pPr>
            <a:r>
              <a:rPr spc="-5" dirty="0">
                <a:solidFill>
                  <a:srgbClr val="404040"/>
                </a:solidFill>
                <a:latin typeface="Century Gothic"/>
                <a:cs typeface="Century Gothic"/>
              </a:rPr>
              <a:t>Περίοδοι πρακτικής άσκησης </a:t>
            </a:r>
            <a:r>
              <a:rPr dirty="0">
                <a:solidFill>
                  <a:srgbClr val="404040"/>
                </a:solidFill>
                <a:latin typeface="Century Gothic"/>
                <a:cs typeface="Century Gothic"/>
              </a:rPr>
              <a:t>ενσωματωμένες </a:t>
            </a:r>
            <a:r>
              <a:rPr spc="-5" dirty="0">
                <a:solidFill>
                  <a:srgbClr val="404040"/>
                </a:solidFill>
                <a:latin typeface="Century Gothic"/>
                <a:cs typeface="Century Gothic"/>
              </a:rPr>
              <a:t>στο  </a:t>
            </a:r>
            <a:r>
              <a:rPr dirty="0">
                <a:solidFill>
                  <a:srgbClr val="404040"/>
                </a:solidFill>
                <a:latin typeface="Century Gothic"/>
                <a:cs typeface="Century Gothic"/>
              </a:rPr>
              <a:t>πρόγραμμα </a:t>
            </a:r>
            <a:r>
              <a:rPr spc="-10" dirty="0">
                <a:solidFill>
                  <a:srgbClr val="404040"/>
                </a:solidFill>
                <a:latin typeface="Century Gothic"/>
                <a:cs typeface="Century Gothic"/>
              </a:rPr>
              <a:t>σπουδών </a:t>
            </a:r>
            <a:r>
              <a:rPr spc="-5" dirty="0">
                <a:solidFill>
                  <a:srgbClr val="404040"/>
                </a:solidFill>
                <a:latin typeface="Century Gothic"/>
                <a:cs typeface="Century Gothic"/>
              </a:rPr>
              <a:t>(μετρούν προς την ολοκλήρωση  </a:t>
            </a:r>
            <a:r>
              <a:rPr spc="5" dirty="0">
                <a:solidFill>
                  <a:srgbClr val="404040"/>
                </a:solidFill>
                <a:latin typeface="Century Gothic"/>
                <a:cs typeface="Century Gothic"/>
              </a:rPr>
              <a:t>ενός </a:t>
            </a:r>
            <a:r>
              <a:rPr spc="-5" dirty="0">
                <a:solidFill>
                  <a:srgbClr val="404040"/>
                </a:solidFill>
                <a:latin typeface="Century Gothic"/>
                <a:cs typeface="Century Gothic"/>
              </a:rPr>
              <a:t>προγράμματος</a:t>
            </a:r>
            <a:r>
              <a:rPr spc="50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715" lvl="1" indent="-288925">
              <a:lnSpc>
                <a:spcPts val="1920"/>
              </a:lnSpc>
              <a:spcBef>
                <a:spcPts val="495"/>
              </a:spcBef>
              <a:buFont typeface="Arial"/>
              <a:buChar char="–"/>
              <a:tabLst>
                <a:tab pos="356870" algn="l"/>
                <a:tab pos="357505" algn="l"/>
                <a:tab pos="894715" algn="l"/>
              </a:tabLst>
            </a:pPr>
            <a:r>
              <a:rPr spc="-5" dirty="0">
                <a:solidFill>
                  <a:srgbClr val="404040"/>
                </a:solidFill>
                <a:latin typeface="Century Gothic"/>
                <a:cs typeface="Century Gothic"/>
              </a:rPr>
              <a:t>Εθελοντικές περίοδοι πρακτικής άσκησης </a:t>
            </a:r>
            <a:r>
              <a:rPr spc="-10" dirty="0">
                <a:solidFill>
                  <a:srgbClr val="404040"/>
                </a:solidFill>
                <a:latin typeface="Century Gothic"/>
                <a:cs typeface="Century Gothic"/>
              </a:rPr>
              <a:t>(μη </a:t>
            </a:r>
            <a:r>
              <a:rPr dirty="0">
                <a:solidFill>
                  <a:srgbClr val="404040"/>
                </a:solidFill>
                <a:latin typeface="Century Gothic"/>
                <a:cs typeface="Century Gothic"/>
              </a:rPr>
              <a:t>υποχρεωτικές για  την	ολοκλήρωση </a:t>
            </a:r>
            <a:r>
              <a:rPr spc="-5" dirty="0">
                <a:solidFill>
                  <a:srgbClr val="404040"/>
                </a:solidFill>
                <a:latin typeface="Century Gothic"/>
                <a:cs typeface="Century Gothic"/>
              </a:rPr>
              <a:t>του προγράμματος</a:t>
            </a:r>
            <a:r>
              <a:rPr spc="-45" dirty="0">
                <a:solidFill>
                  <a:srgbClr val="404040"/>
                </a:solidFill>
                <a:latin typeface="Century Gothic"/>
                <a:cs typeface="Century Gothic"/>
              </a:rPr>
              <a:t> </a:t>
            </a:r>
            <a:r>
              <a:rPr dirty="0">
                <a:solidFill>
                  <a:srgbClr val="404040"/>
                </a:solidFill>
                <a:latin typeface="Century Gothic"/>
                <a:cs typeface="Century Gothic"/>
              </a:rPr>
              <a:t>σπουδών)</a:t>
            </a:r>
            <a:endParaRPr dirty="0">
              <a:latin typeface="Century Gothic"/>
              <a:cs typeface="Century Gothic"/>
            </a:endParaRPr>
          </a:p>
          <a:p>
            <a:pPr marL="356870" marR="5080" lvl="1" indent="-288925">
              <a:lnSpc>
                <a:spcPct val="100000"/>
              </a:lnSpc>
              <a:spcBef>
                <a:spcPts val="495"/>
              </a:spcBef>
              <a:buFont typeface="Arial"/>
              <a:buChar char="–"/>
              <a:tabLst>
                <a:tab pos="356870" algn="l"/>
                <a:tab pos="357505" algn="l"/>
                <a:tab pos="1602105" algn="l"/>
                <a:tab pos="3039745" algn="l"/>
                <a:tab pos="4377690" algn="l"/>
                <a:tab pos="4955540" algn="l"/>
                <a:tab pos="5885815" algn="l"/>
                <a:tab pos="7588250" algn="l"/>
              </a:tabLst>
            </a:pPr>
            <a:r>
              <a:rPr spc="-5" dirty="0">
                <a:solidFill>
                  <a:srgbClr val="404040"/>
                </a:solidFill>
                <a:latin typeface="Century Gothic"/>
                <a:cs typeface="Century Gothic"/>
              </a:rPr>
              <a:t>Πε</a:t>
            </a:r>
            <a:r>
              <a:rPr spc="-10" dirty="0">
                <a:solidFill>
                  <a:srgbClr val="404040"/>
                </a:solidFill>
                <a:latin typeface="Century Gothic"/>
                <a:cs typeface="Century Gothic"/>
              </a:rPr>
              <a:t>ρ</a:t>
            </a:r>
            <a:r>
              <a:rPr spc="5" dirty="0">
                <a:solidFill>
                  <a:srgbClr val="404040"/>
                </a:solidFill>
                <a:latin typeface="Century Gothic"/>
                <a:cs typeface="Century Gothic"/>
              </a:rPr>
              <a:t>ί</a:t>
            </a:r>
            <a:r>
              <a:rPr dirty="0">
                <a:solidFill>
                  <a:srgbClr val="404040"/>
                </a:solidFill>
                <a:latin typeface="Century Gothic"/>
                <a:cs typeface="Century Gothic"/>
              </a:rPr>
              <a:t>ο</a:t>
            </a:r>
            <a:r>
              <a:rPr spc="-10" dirty="0">
                <a:solidFill>
                  <a:srgbClr val="404040"/>
                </a:solidFill>
                <a:latin typeface="Century Gothic"/>
                <a:cs typeface="Century Gothic"/>
              </a:rPr>
              <a:t>δ</a:t>
            </a:r>
            <a:r>
              <a:rPr dirty="0">
                <a:solidFill>
                  <a:srgbClr val="404040"/>
                </a:solidFill>
                <a:latin typeface="Century Gothic"/>
                <a:cs typeface="Century Gothic"/>
              </a:rPr>
              <a:t>οι	</a:t>
            </a:r>
            <a:r>
              <a:rPr spc="-15" dirty="0">
                <a:solidFill>
                  <a:srgbClr val="404040"/>
                </a:solidFill>
                <a:latin typeface="Century Gothic"/>
                <a:cs typeface="Century Gothic"/>
              </a:rPr>
              <a:t>π</a:t>
            </a:r>
            <a:r>
              <a:rPr dirty="0">
                <a:solidFill>
                  <a:srgbClr val="404040"/>
                </a:solidFill>
                <a:latin typeface="Century Gothic"/>
                <a:cs typeface="Century Gothic"/>
              </a:rPr>
              <a:t>ρ</a:t>
            </a:r>
            <a:r>
              <a:rPr spc="-15" dirty="0">
                <a:solidFill>
                  <a:srgbClr val="404040"/>
                </a:solidFill>
                <a:latin typeface="Century Gothic"/>
                <a:cs typeface="Century Gothic"/>
              </a:rPr>
              <a:t>α</a:t>
            </a:r>
            <a:r>
              <a:rPr dirty="0">
                <a:solidFill>
                  <a:srgbClr val="404040"/>
                </a:solidFill>
                <a:latin typeface="Century Gothic"/>
                <a:cs typeface="Century Gothic"/>
              </a:rPr>
              <a:t>κ</a:t>
            </a:r>
            <a:r>
              <a:rPr spc="-15" dirty="0">
                <a:solidFill>
                  <a:srgbClr val="404040"/>
                </a:solidFill>
                <a:latin typeface="Century Gothic"/>
                <a:cs typeface="Century Gothic"/>
              </a:rPr>
              <a:t>τ</a:t>
            </a:r>
            <a:r>
              <a:rPr spc="5" dirty="0">
                <a:solidFill>
                  <a:srgbClr val="404040"/>
                </a:solidFill>
                <a:latin typeface="Century Gothic"/>
                <a:cs typeface="Century Gothic"/>
              </a:rPr>
              <a:t>ι</a:t>
            </a:r>
            <a:r>
              <a:rPr dirty="0">
                <a:solidFill>
                  <a:srgbClr val="404040"/>
                </a:solidFill>
                <a:latin typeface="Century Gothic"/>
                <a:cs typeface="Century Gothic"/>
              </a:rPr>
              <a:t>κής	</a:t>
            </a:r>
            <a:r>
              <a:rPr spc="-15" dirty="0">
                <a:solidFill>
                  <a:srgbClr val="404040"/>
                </a:solidFill>
                <a:latin typeface="Century Gothic"/>
                <a:cs typeface="Century Gothic"/>
              </a:rPr>
              <a:t>ά</a:t>
            </a:r>
            <a:r>
              <a:rPr dirty="0">
                <a:solidFill>
                  <a:srgbClr val="404040"/>
                </a:solidFill>
                <a:latin typeface="Century Gothic"/>
                <a:cs typeface="Century Gothic"/>
              </a:rPr>
              <a:t>σκησης	</a:t>
            </a:r>
            <a:r>
              <a:rPr spc="-10" dirty="0">
                <a:solidFill>
                  <a:srgbClr val="404040"/>
                </a:solidFill>
                <a:latin typeface="Century Gothic"/>
                <a:cs typeface="Century Gothic"/>
              </a:rPr>
              <a:t>γ</a:t>
            </a:r>
            <a:r>
              <a:rPr spc="5" dirty="0">
                <a:solidFill>
                  <a:srgbClr val="404040"/>
                </a:solidFill>
                <a:latin typeface="Century Gothic"/>
                <a:cs typeface="Century Gothic"/>
              </a:rPr>
              <a:t>ι</a:t>
            </a:r>
            <a:r>
              <a:rPr dirty="0">
                <a:solidFill>
                  <a:srgbClr val="404040"/>
                </a:solidFill>
                <a:latin typeface="Century Gothic"/>
                <a:cs typeface="Century Gothic"/>
              </a:rPr>
              <a:t>α	</a:t>
            </a:r>
            <a:r>
              <a:rPr spc="15" dirty="0">
                <a:solidFill>
                  <a:srgbClr val="404040"/>
                </a:solidFill>
                <a:latin typeface="Century Gothic"/>
                <a:cs typeface="Century Gothic"/>
              </a:rPr>
              <a:t>ν</a:t>
            </a:r>
            <a:r>
              <a:rPr dirty="0">
                <a:solidFill>
                  <a:srgbClr val="404040"/>
                </a:solidFill>
                <a:latin typeface="Century Gothic"/>
                <a:cs typeface="Century Gothic"/>
              </a:rPr>
              <a:t>έους	</a:t>
            </a:r>
            <a:r>
              <a:rPr spc="-15" dirty="0" smtClean="0">
                <a:solidFill>
                  <a:srgbClr val="404040"/>
                </a:solidFill>
                <a:latin typeface="Century Gothic"/>
                <a:cs typeface="Century Gothic"/>
              </a:rPr>
              <a:t>απ</a:t>
            </a:r>
            <a:r>
              <a:rPr dirty="0" err="1" smtClean="0">
                <a:solidFill>
                  <a:srgbClr val="404040"/>
                </a:solidFill>
                <a:latin typeface="Century Gothic"/>
                <a:cs typeface="Century Gothic"/>
              </a:rPr>
              <a:t>όφ</a:t>
            </a:r>
            <a:r>
              <a:rPr spc="-10" dirty="0" err="1" smtClean="0">
                <a:solidFill>
                  <a:srgbClr val="404040"/>
                </a:solidFill>
                <a:latin typeface="Century Gothic"/>
                <a:cs typeface="Century Gothic"/>
              </a:rPr>
              <a:t>ο</a:t>
            </a:r>
            <a:r>
              <a:rPr spc="5" dirty="0" err="1" smtClean="0">
                <a:solidFill>
                  <a:srgbClr val="404040"/>
                </a:solidFill>
                <a:latin typeface="Century Gothic"/>
                <a:cs typeface="Century Gothic"/>
              </a:rPr>
              <a:t>ι</a:t>
            </a:r>
            <a:r>
              <a:rPr dirty="0" err="1" smtClean="0">
                <a:solidFill>
                  <a:srgbClr val="404040"/>
                </a:solidFill>
                <a:latin typeface="Century Gothic"/>
                <a:cs typeface="Century Gothic"/>
              </a:rPr>
              <a:t>τ</a:t>
            </a:r>
            <a:r>
              <a:rPr spc="-10" dirty="0" err="1" smtClean="0">
                <a:solidFill>
                  <a:srgbClr val="404040"/>
                </a:solidFill>
                <a:latin typeface="Century Gothic"/>
                <a:cs typeface="Century Gothic"/>
              </a:rPr>
              <a:t>ο</a:t>
            </a:r>
            <a:r>
              <a:rPr spc="-5" dirty="0" err="1" smtClean="0">
                <a:solidFill>
                  <a:srgbClr val="404040"/>
                </a:solidFill>
                <a:latin typeface="Century Gothic"/>
                <a:cs typeface="Century Gothic"/>
              </a:rPr>
              <a:t>υ</a:t>
            </a:r>
            <a:r>
              <a:rPr dirty="0" err="1" smtClean="0">
                <a:solidFill>
                  <a:srgbClr val="404040"/>
                </a:solidFill>
                <a:latin typeface="Century Gothic"/>
                <a:cs typeface="Century Gothic"/>
              </a:rPr>
              <a:t>ς</a:t>
            </a:r>
            <a:r>
              <a:rPr lang="el-GR" dirty="0" smtClean="0">
                <a:solidFill>
                  <a:srgbClr val="404040"/>
                </a:solidFill>
                <a:latin typeface="Century Gothic"/>
                <a:cs typeface="Century Gothic"/>
              </a:rPr>
              <a:t>/</a:t>
            </a:r>
            <a:r>
              <a:rPr lang="el-GR" dirty="0" err="1" smtClean="0">
                <a:solidFill>
                  <a:srgbClr val="404040"/>
                </a:solidFill>
                <a:latin typeface="Century Gothic"/>
                <a:cs typeface="Century Gothic"/>
              </a:rPr>
              <a:t>ες</a:t>
            </a:r>
            <a:endParaRPr lang="el-GR" dirty="0">
              <a:solidFill>
                <a:srgbClr val="404040"/>
              </a:solidFill>
              <a:latin typeface="Century Gothic"/>
              <a:cs typeface="Century Gothic"/>
            </a:endParaRPr>
          </a:p>
          <a:p>
            <a:pPr marL="67945" marR="5080" lvl="1">
              <a:lnSpc>
                <a:spcPct val="100000"/>
              </a:lnSpc>
              <a:spcBef>
                <a:spcPts val="495"/>
              </a:spcBef>
              <a:tabLst>
                <a:tab pos="356870" algn="l"/>
                <a:tab pos="357505" algn="l"/>
                <a:tab pos="1602105" algn="l"/>
                <a:tab pos="3039745" algn="l"/>
                <a:tab pos="4377690" algn="l"/>
                <a:tab pos="4955540" algn="l"/>
                <a:tab pos="5885815" algn="l"/>
                <a:tab pos="7588250" algn="l"/>
              </a:tabLst>
            </a:pPr>
            <a:r>
              <a:rPr lang="el-GR" dirty="0" smtClean="0">
                <a:solidFill>
                  <a:srgbClr val="404040"/>
                </a:solidFill>
                <a:latin typeface="Century Gothic"/>
                <a:cs typeface="Century Gothic"/>
              </a:rPr>
              <a:t>*</a:t>
            </a:r>
            <a:r>
              <a:rPr dirty="0" smtClean="0">
                <a:solidFill>
                  <a:schemeClr val="accent5">
                    <a:lumMod val="75000"/>
                  </a:schemeClr>
                </a:solidFill>
                <a:latin typeface="Century Gothic"/>
                <a:cs typeface="Century Gothic"/>
              </a:rPr>
              <a:t>Επ</a:t>
            </a:r>
            <a:r>
              <a:rPr dirty="0" err="1" smtClean="0">
                <a:solidFill>
                  <a:schemeClr val="accent5">
                    <a:lumMod val="75000"/>
                  </a:schemeClr>
                </a:solidFill>
                <a:latin typeface="Century Gothic"/>
                <a:cs typeface="Century Gothic"/>
              </a:rPr>
              <a:t>ιλογή</a:t>
            </a:r>
            <a:r>
              <a:rPr dirty="0" smtClean="0">
                <a:solidFill>
                  <a:schemeClr val="accent5">
                    <a:lumMod val="75000"/>
                  </a:schemeClr>
                </a:solidFill>
                <a:latin typeface="Century Gothic"/>
                <a:cs typeface="Century Gothic"/>
              </a:rPr>
              <a:t> </a:t>
            </a:r>
            <a:r>
              <a:rPr dirty="0">
                <a:solidFill>
                  <a:schemeClr val="accent5">
                    <a:lumMod val="75000"/>
                  </a:schemeClr>
                </a:solidFill>
                <a:latin typeface="Century Gothic"/>
                <a:cs typeface="Century Gothic"/>
              </a:rPr>
              <a:t>των</a:t>
            </a:r>
            <a:r>
              <a:rPr spc="-5" dirty="0">
                <a:solidFill>
                  <a:schemeClr val="accent5">
                    <a:lumMod val="75000"/>
                  </a:schemeClr>
                </a:solidFill>
                <a:latin typeface="Century Gothic"/>
                <a:cs typeface="Century Gothic"/>
              </a:rPr>
              <a:t> </a:t>
            </a:r>
            <a:r>
              <a:rPr spc="5" dirty="0" err="1">
                <a:solidFill>
                  <a:schemeClr val="accent5">
                    <a:lumMod val="75000"/>
                  </a:schemeClr>
                </a:solidFill>
                <a:latin typeface="Century Gothic"/>
                <a:cs typeface="Century Gothic"/>
              </a:rPr>
              <a:t>νέων</a:t>
            </a:r>
            <a:r>
              <a:rPr spc="-10" dirty="0">
                <a:solidFill>
                  <a:schemeClr val="accent5">
                    <a:lumMod val="75000"/>
                  </a:schemeClr>
                </a:solidFill>
                <a:latin typeface="Century Gothic"/>
                <a:cs typeface="Century Gothic"/>
              </a:rPr>
              <a:t> </a:t>
            </a:r>
            <a:r>
              <a:rPr spc="-5" dirty="0" smtClean="0">
                <a:solidFill>
                  <a:schemeClr val="accent5">
                    <a:lumMod val="75000"/>
                  </a:schemeClr>
                </a:solidFill>
                <a:latin typeface="Century Gothic"/>
                <a:cs typeface="Century Gothic"/>
              </a:rPr>
              <a:t>απ</a:t>
            </a:r>
            <a:r>
              <a:rPr spc="-5" dirty="0" err="1" smtClean="0">
                <a:solidFill>
                  <a:schemeClr val="accent5">
                    <a:lumMod val="75000"/>
                  </a:schemeClr>
                </a:solidFill>
                <a:latin typeface="Century Gothic"/>
                <a:cs typeface="Century Gothic"/>
              </a:rPr>
              <a:t>οφοίτων</a:t>
            </a:r>
            <a:r>
              <a:rPr lang="el-GR" spc="-5" dirty="0" smtClean="0">
                <a:solidFill>
                  <a:schemeClr val="accent5">
                    <a:lumMod val="75000"/>
                  </a:schemeClr>
                </a:solidFill>
                <a:latin typeface="Century Gothic"/>
                <a:cs typeface="Century Gothic"/>
              </a:rPr>
              <a:t> </a:t>
            </a:r>
            <a:r>
              <a:rPr lang="el-GR" b="1" spc="-5" dirty="0" smtClean="0">
                <a:solidFill>
                  <a:schemeClr val="accent5">
                    <a:lumMod val="75000"/>
                  </a:schemeClr>
                </a:solidFill>
                <a:latin typeface="Century Gothic"/>
                <a:cs typeface="Century Gothic"/>
              </a:rPr>
              <a:t>θα πραγματοποιείται </a:t>
            </a:r>
            <a:r>
              <a:rPr b="1" dirty="0" smtClean="0">
                <a:solidFill>
                  <a:schemeClr val="accent5">
                    <a:lumMod val="75000"/>
                  </a:schemeClr>
                </a:solidFill>
                <a:latin typeface="Century Gothic"/>
                <a:cs typeface="Century Gothic"/>
              </a:rPr>
              <a:t>π</a:t>
            </a:r>
            <a:r>
              <a:rPr b="1" dirty="0" err="1" smtClean="0">
                <a:solidFill>
                  <a:schemeClr val="accent5">
                    <a:lumMod val="75000"/>
                  </a:schemeClr>
                </a:solidFill>
                <a:latin typeface="Century Gothic"/>
                <a:cs typeface="Century Gothic"/>
              </a:rPr>
              <a:t>ριν</a:t>
            </a:r>
            <a:r>
              <a:rPr b="1" dirty="0" smtClean="0">
                <a:solidFill>
                  <a:schemeClr val="accent5">
                    <a:lumMod val="75000"/>
                  </a:schemeClr>
                </a:solidFill>
                <a:latin typeface="Century Gothic"/>
                <a:cs typeface="Century Gothic"/>
              </a:rPr>
              <a:t> </a:t>
            </a:r>
            <a:r>
              <a:rPr b="1" dirty="0">
                <a:solidFill>
                  <a:schemeClr val="accent5">
                    <a:lumMod val="75000"/>
                  </a:schemeClr>
                </a:solidFill>
                <a:latin typeface="Century Gothic"/>
                <a:cs typeface="Century Gothic"/>
              </a:rPr>
              <a:t>την ολοκλήρωση</a:t>
            </a:r>
            <a:r>
              <a:rPr b="1" spc="-105" dirty="0">
                <a:solidFill>
                  <a:schemeClr val="accent5">
                    <a:lumMod val="75000"/>
                  </a:schemeClr>
                </a:solidFill>
                <a:latin typeface="Century Gothic"/>
                <a:cs typeface="Century Gothic"/>
              </a:rPr>
              <a:t> </a:t>
            </a:r>
            <a:r>
              <a:rPr b="1" spc="-5" dirty="0">
                <a:solidFill>
                  <a:schemeClr val="accent5">
                    <a:lumMod val="75000"/>
                  </a:schemeClr>
                </a:solidFill>
                <a:latin typeface="Century Gothic"/>
                <a:cs typeface="Century Gothic"/>
              </a:rPr>
              <a:t>του  προγράμματος </a:t>
            </a:r>
            <a:r>
              <a:rPr b="1" dirty="0">
                <a:solidFill>
                  <a:schemeClr val="accent5">
                    <a:lumMod val="75000"/>
                  </a:schemeClr>
                </a:solidFill>
                <a:latin typeface="Century Gothic"/>
                <a:cs typeface="Century Gothic"/>
              </a:rPr>
              <a:t>σπουδών</a:t>
            </a:r>
            <a:r>
              <a:rPr b="1" spc="-40" dirty="0">
                <a:solidFill>
                  <a:schemeClr val="accent5">
                    <a:lumMod val="75000"/>
                  </a:schemeClr>
                </a:solidFill>
                <a:latin typeface="Century Gothic"/>
                <a:cs typeface="Century Gothic"/>
              </a:rPr>
              <a:t> </a:t>
            </a:r>
            <a:r>
              <a:rPr b="1" spc="-5" dirty="0" smtClean="0">
                <a:solidFill>
                  <a:schemeClr val="accent5">
                    <a:lumMod val="75000"/>
                  </a:schemeClr>
                </a:solidFill>
                <a:latin typeface="Century Gothic"/>
                <a:cs typeface="Century Gothic"/>
              </a:rPr>
              <a:t>τους</a:t>
            </a:r>
            <a:endParaRPr lang="el-GR" b="1" dirty="0">
              <a:solidFill>
                <a:schemeClr val="accent5">
                  <a:lumMod val="75000"/>
                </a:schemeClr>
              </a:solidFill>
              <a:latin typeface="Century Gothic"/>
              <a:cs typeface="Century Gothic"/>
            </a:endParaRPr>
          </a:p>
          <a:p>
            <a:pPr marL="410845" marR="5080" lvl="1" indent="-342900">
              <a:lnSpc>
                <a:spcPct val="100000"/>
              </a:lnSpc>
              <a:spcBef>
                <a:spcPts val="495"/>
              </a:spcBef>
              <a:buFont typeface="Wingdings" panose="05000000000000000000" pitchFamily="2" charset="2"/>
              <a:buChar char="ü"/>
              <a:tabLst>
                <a:tab pos="356870" algn="l"/>
                <a:tab pos="357505" algn="l"/>
                <a:tab pos="1602105" algn="l"/>
                <a:tab pos="3039745" algn="l"/>
                <a:tab pos="4377690" algn="l"/>
                <a:tab pos="4955540" algn="l"/>
                <a:tab pos="5885815" algn="l"/>
                <a:tab pos="7588250" algn="l"/>
              </a:tabLst>
            </a:pPr>
            <a:r>
              <a:rPr lang="el-GR" spc="-5" dirty="0">
                <a:solidFill>
                  <a:srgbClr val="404040"/>
                </a:solidFill>
                <a:latin typeface="Century Gothic"/>
                <a:cs typeface="Century Gothic"/>
              </a:rPr>
              <a:t>Δυνατότητα συμμετοχής </a:t>
            </a:r>
            <a:r>
              <a:rPr lang="el-GR" spc="-5" dirty="0" smtClean="0">
                <a:solidFill>
                  <a:srgbClr val="404040"/>
                </a:solidFill>
                <a:latin typeface="Century Gothic"/>
                <a:cs typeface="Century Gothic"/>
              </a:rPr>
              <a:t>και </a:t>
            </a:r>
            <a:r>
              <a:rPr lang="el-GR" spc="-5" dirty="0">
                <a:solidFill>
                  <a:srgbClr val="404040"/>
                </a:solidFill>
                <a:latin typeface="Century Gothic"/>
                <a:cs typeface="Century Gothic"/>
              </a:rPr>
              <a:t>ο</a:t>
            </a:r>
            <a:r>
              <a:rPr spc="-5" dirty="0" err="1" smtClean="0">
                <a:solidFill>
                  <a:srgbClr val="404040"/>
                </a:solidFill>
                <a:latin typeface="Century Gothic"/>
                <a:cs typeface="Century Gothic"/>
              </a:rPr>
              <a:t>λοκλήρωση</a:t>
            </a:r>
            <a:r>
              <a:rPr lang="el-GR" spc="-5" dirty="0" smtClean="0">
                <a:solidFill>
                  <a:srgbClr val="404040"/>
                </a:solidFill>
                <a:latin typeface="Century Gothic"/>
                <a:cs typeface="Century Gothic"/>
              </a:rPr>
              <a:t>ς της</a:t>
            </a:r>
            <a:r>
              <a:rPr spc="-5" dirty="0" smtClean="0">
                <a:solidFill>
                  <a:srgbClr val="404040"/>
                </a:solidFill>
                <a:latin typeface="Century Gothic"/>
                <a:cs typeface="Century Gothic"/>
              </a:rPr>
              <a:t> </a:t>
            </a:r>
            <a:r>
              <a:rPr dirty="0" err="1" smtClean="0">
                <a:solidFill>
                  <a:srgbClr val="404040"/>
                </a:solidFill>
                <a:latin typeface="Century Gothic"/>
                <a:cs typeface="Century Gothic"/>
              </a:rPr>
              <a:t>κινητικότητ</a:t>
            </a:r>
            <a:r>
              <a:rPr dirty="0" smtClean="0">
                <a:solidFill>
                  <a:srgbClr val="404040"/>
                </a:solidFill>
                <a:latin typeface="Century Gothic"/>
                <a:cs typeface="Century Gothic"/>
              </a:rPr>
              <a:t>ας </a:t>
            </a:r>
            <a:r>
              <a:rPr dirty="0">
                <a:solidFill>
                  <a:srgbClr val="404040"/>
                </a:solidFill>
                <a:latin typeface="Century Gothic"/>
                <a:cs typeface="Century Gothic"/>
              </a:rPr>
              <a:t>εντός</a:t>
            </a:r>
            <a:r>
              <a:rPr spc="-40" dirty="0">
                <a:solidFill>
                  <a:srgbClr val="404040"/>
                </a:solidFill>
                <a:latin typeface="Century Gothic"/>
                <a:cs typeface="Century Gothic"/>
              </a:rPr>
              <a:t> </a:t>
            </a:r>
            <a:r>
              <a:rPr dirty="0">
                <a:solidFill>
                  <a:srgbClr val="404040"/>
                </a:solidFill>
                <a:latin typeface="Century Gothic"/>
                <a:cs typeface="Century Gothic"/>
              </a:rPr>
              <a:t>ενός</a:t>
            </a:r>
            <a:r>
              <a:rPr spc="-5" dirty="0">
                <a:solidFill>
                  <a:srgbClr val="404040"/>
                </a:solidFill>
                <a:latin typeface="Century Gothic"/>
                <a:cs typeface="Century Gothic"/>
              </a:rPr>
              <a:t> </a:t>
            </a:r>
            <a:r>
              <a:rPr dirty="0" smtClean="0">
                <a:solidFill>
                  <a:srgbClr val="404040"/>
                </a:solidFill>
                <a:latin typeface="Century Gothic"/>
                <a:cs typeface="Century Gothic"/>
              </a:rPr>
              <a:t>έτους</a:t>
            </a:r>
            <a:r>
              <a:rPr lang="el-GR" dirty="0" smtClean="0">
                <a:solidFill>
                  <a:srgbClr val="404040"/>
                </a:solidFill>
                <a:latin typeface="Century Gothic"/>
                <a:cs typeface="Century Gothic"/>
              </a:rPr>
              <a:t> </a:t>
            </a:r>
            <a:r>
              <a:rPr dirty="0" err="1" smtClean="0">
                <a:solidFill>
                  <a:srgbClr val="404040"/>
                </a:solidFill>
                <a:latin typeface="Century Gothic"/>
                <a:cs typeface="Century Gothic"/>
              </a:rPr>
              <a:t>μετά</a:t>
            </a:r>
            <a:r>
              <a:rPr spc="-25" dirty="0" smtClean="0">
                <a:solidFill>
                  <a:srgbClr val="404040"/>
                </a:solidFill>
                <a:latin typeface="Century Gothic"/>
                <a:cs typeface="Century Gothic"/>
              </a:rPr>
              <a:t> </a:t>
            </a:r>
            <a:r>
              <a:rPr dirty="0" err="1" smtClean="0">
                <a:solidFill>
                  <a:srgbClr val="404040"/>
                </a:solidFill>
                <a:latin typeface="Century Gothic"/>
                <a:cs typeface="Century Gothic"/>
              </a:rPr>
              <a:t>την</a:t>
            </a:r>
            <a:r>
              <a:rPr lang="el-GR" dirty="0">
                <a:latin typeface="Century Gothic"/>
                <a:cs typeface="Century Gothic"/>
              </a:rPr>
              <a:t> </a:t>
            </a:r>
            <a:r>
              <a:rPr spc="-5" dirty="0" smtClean="0">
                <a:solidFill>
                  <a:srgbClr val="404040"/>
                </a:solidFill>
                <a:latin typeface="Century Gothic"/>
                <a:cs typeface="Century Gothic"/>
              </a:rPr>
              <a:t>απ</a:t>
            </a:r>
            <a:r>
              <a:rPr spc="-5" dirty="0" err="1" smtClean="0">
                <a:solidFill>
                  <a:srgbClr val="404040"/>
                </a:solidFill>
                <a:latin typeface="Century Gothic"/>
                <a:cs typeface="Century Gothic"/>
              </a:rPr>
              <a:t>οφοίτησή</a:t>
            </a:r>
            <a:r>
              <a:rPr lang="el-GR" spc="-5" dirty="0">
                <a:solidFill>
                  <a:srgbClr val="404040"/>
                </a:solidFill>
                <a:latin typeface="Century Gothic"/>
                <a:cs typeface="Century Gothic"/>
              </a:rPr>
              <a:t> ή μετά την ολοκλήρωση της στρατιωτικής θητείας τους, ισχύει και για </a:t>
            </a:r>
            <a:r>
              <a:rPr lang="el-GR" spc="-5" dirty="0" smtClean="0">
                <a:solidFill>
                  <a:srgbClr val="404040"/>
                </a:solidFill>
                <a:latin typeface="Century Gothic"/>
                <a:cs typeface="Century Gothic"/>
              </a:rPr>
              <a:t>μεταδιδακτορικούς/</a:t>
            </a:r>
            <a:r>
              <a:rPr lang="el-GR" spc="-5" dirty="0" err="1" smtClean="0">
                <a:solidFill>
                  <a:srgbClr val="404040"/>
                </a:solidFill>
                <a:latin typeface="Century Gothic"/>
                <a:cs typeface="Century Gothic"/>
              </a:rPr>
              <a:t>ες</a:t>
            </a:r>
            <a:r>
              <a:rPr lang="en-GB" spc="-5" dirty="0" smtClean="0">
                <a:solidFill>
                  <a:srgbClr val="404040"/>
                </a:solidFill>
                <a:latin typeface="Century Gothic"/>
                <a:cs typeface="Century Gothic"/>
              </a:rPr>
              <a:t>.</a:t>
            </a:r>
            <a:endParaRPr lang="el-GR" spc="-5" dirty="0">
              <a:solidFill>
                <a:srgbClr val="404040"/>
              </a:solidFill>
              <a:latin typeface="Century Gothic"/>
              <a:cs typeface="Century Gothic"/>
            </a:endParaRPr>
          </a:p>
        </p:txBody>
      </p:sp>
    </p:spTree>
    <p:extLst>
      <p:ext uri="{BB962C8B-B14F-4D97-AF65-F5344CB8AC3E}">
        <p14:creationId xmlns:p14="http://schemas.microsoft.com/office/powerpoint/2010/main" val="152385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8992" y="748741"/>
            <a:ext cx="5612765" cy="452120"/>
          </a:xfrm>
          <a:prstGeom prst="rect">
            <a:avLst/>
          </a:prstGeom>
        </p:spPr>
        <p:txBody>
          <a:bodyPr vert="horz" wrap="square" lIns="0" tIns="12065" rIns="0" bIns="0" rtlCol="0">
            <a:spAutoFit/>
          </a:bodyPr>
          <a:lstStyle/>
          <a:p>
            <a:pPr marL="12700">
              <a:lnSpc>
                <a:spcPct val="100000"/>
              </a:lnSpc>
              <a:spcBef>
                <a:spcPts val="95"/>
              </a:spcBef>
            </a:pPr>
            <a:r>
              <a:rPr spc="-5" dirty="0"/>
              <a:t>Διάδοση Αποτελεσμάτων &amp;</a:t>
            </a:r>
            <a:r>
              <a:rPr spc="-20" dirty="0"/>
              <a:t> </a:t>
            </a:r>
            <a:r>
              <a:rPr spc="-5" dirty="0"/>
              <a:t>ΜΚΔ</a:t>
            </a:r>
          </a:p>
        </p:txBody>
      </p:sp>
      <p:sp>
        <p:nvSpPr>
          <p:cNvPr id="3" name="object 3"/>
          <p:cNvSpPr txBox="1"/>
          <p:nvPr/>
        </p:nvSpPr>
        <p:spPr>
          <a:xfrm>
            <a:off x="573430" y="1584197"/>
            <a:ext cx="7948930" cy="3552896"/>
          </a:xfrm>
          <a:prstGeom prst="rect">
            <a:avLst/>
          </a:prstGeom>
        </p:spPr>
        <p:txBody>
          <a:bodyPr vert="horz" wrap="square" lIns="0" tIns="13335" rIns="0" bIns="0" rtlCol="0">
            <a:spAutoFit/>
          </a:bodyPr>
          <a:lstStyle/>
          <a:p>
            <a:pPr marL="66674">
              <a:lnSpc>
                <a:spcPct val="100000"/>
              </a:lnSpc>
              <a:spcBef>
                <a:spcPts val="105"/>
              </a:spcBef>
              <a:tabLst>
                <a:tab pos="410209" algn="l"/>
                <a:tab pos="410845" algn="l"/>
              </a:tabLst>
            </a:pPr>
            <a:r>
              <a:rPr lang="el-GR" sz="2000" dirty="0" smtClean="0">
                <a:latin typeface="Century Gothic"/>
                <a:cs typeface="Century Gothic"/>
              </a:rPr>
              <a:t>    </a:t>
            </a:r>
            <a:r>
              <a:rPr sz="2000" dirty="0" smtClean="0">
                <a:latin typeface="Century Gothic"/>
                <a:cs typeface="Century Gothic"/>
              </a:rPr>
              <a:t>Ο </a:t>
            </a:r>
            <a:r>
              <a:rPr sz="2000" dirty="0">
                <a:latin typeface="Century Gothic"/>
                <a:cs typeface="Century Gothic"/>
              </a:rPr>
              <a:t>δικαιούχος μπορεί να χρησιμοποιήσει το </a:t>
            </a:r>
            <a:r>
              <a:rPr sz="2000" dirty="0">
                <a:latin typeface="Century Gothic"/>
                <a:cs typeface="Century Gothic"/>
                <a:hlinkClick r:id="rId2"/>
              </a:rPr>
              <a:t>Erasmus+ Projects</a:t>
            </a:r>
          </a:p>
          <a:p>
            <a:pPr marL="267970"/>
            <a:r>
              <a:rPr sz="2000" dirty="0">
                <a:latin typeface="Century Gothic"/>
                <a:cs typeface="Century Gothic"/>
                <a:hlinkClick r:id="rId2"/>
              </a:rPr>
              <a:t>Results Platform</a:t>
            </a:r>
            <a:r>
              <a:rPr sz="2000" dirty="0">
                <a:latin typeface="Century Gothic"/>
                <a:cs typeface="Century Gothic"/>
              </a:rPr>
              <a:t> </a:t>
            </a:r>
            <a:r>
              <a:rPr sz="2000" dirty="0" smtClean="0">
                <a:latin typeface="Century Gothic"/>
                <a:cs typeface="Century Gothic"/>
              </a:rPr>
              <a:t>για</a:t>
            </a:r>
            <a:r>
              <a:rPr lang="en-GB" sz="2000" dirty="0" smtClean="0">
                <a:latin typeface="Century Gothic"/>
                <a:cs typeface="Century Gothic"/>
              </a:rPr>
              <a:t> </a:t>
            </a:r>
            <a:r>
              <a:rPr lang="el-GR" sz="2000" dirty="0" smtClean="0">
                <a:latin typeface="Century Gothic"/>
                <a:cs typeface="Century Gothic"/>
              </a:rPr>
              <a:t>διάδοση </a:t>
            </a:r>
            <a:r>
              <a:rPr lang="el-GR" sz="2000" dirty="0">
                <a:latin typeface="Century Gothic"/>
                <a:cs typeface="Century Gothic"/>
              </a:rPr>
              <a:t>των αποτελεσμάτων του Σχεδίου του (Προαιρετικό</a:t>
            </a:r>
            <a:r>
              <a:rPr lang="el-GR" sz="2000" dirty="0" smtClean="0"/>
              <a:t>)</a:t>
            </a:r>
            <a:endParaRPr sz="2000" dirty="0">
              <a:latin typeface="Century Gothic"/>
              <a:cs typeface="Century Gothic"/>
            </a:endParaRPr>
          </a:p>
          <a:p>
            <a:pPr marL="279400" marR="5080" indent="-266700">
              <a:lnSpc>
                <a:spcPct val="100000"/>
              </a:lnSpc>
              <a:spcBef>
                <a:spcPts val="1800"/>
              </a:spcBef>
              <a:buFont typeface="Arial"/>
              <a:buChar char="•"/>
              <a:tabLst>
                <a:tab pos="355600" algn="l"/>
              </a:tabLst>
            </a:pPr>
            <a:r>
              <a:rPr dirty="0"/>
              <a:t>	</a:t>
            </a:r>
            <a:r>
              <a:rPr sz="2000" dirty="0">
                <a:latin typeface="Century Gothic"/>
                <a:cs typeface="Century Gothic"/>
              </a:rPr>
              <a:t>O δικαιούχος υποχρεούται</a:t>
            </a:r>
            <a:r>
              <a:rPr sz="2000" spc="-5" dirty="0">
                <a:latin typeface="Century Gothic"/>
                <a:cs typeface="Century Gothic"/>
              </a:rPr>
              <a:t> </a:t>
            </a:r>
            <a:r>
              <a:rPr sz="2000" spc="10" dirty="0">
                <a:latin typeface="Century Gothic"/>
                <a:cs typeface="Century Gothic"/>
              </a:rPr>
              <a:t>να </a:t>
            </a:r>
            <a:r>
              <a:rPr sz="2000" dirty="0">
                <a:latin typeface="Century Gothic"/>
                <a:cs typeface="Century Gothic"/>
              </a:rPr>
              <a:t>γνωστοποιεί την προέλευση της  επιχορήγησής του στα πλαίσια του </a:t>
            </a:r>
            <a:r>
              <a:rPr sz="2000" spc="-5" dirty="0">
                <a:latin typeface="Century Gothic"/>
                <a:cs typeface="Century Gothic"/>
              </a:rPr>
              <a:t>Προγράμματος Erasmus+  </a:t>
            </a:r>
            <a:r>
              <a:rPr sz="2000" dirty="0">
                <a:latin typeface="Century Gothic"/>
                <a:cs typeface="Century Gothic"/>
              </a:rPr>
              <a:t>στο </a:t>
            </a:r>
            <a:r>
              <a:rPr sz="2000" spc="-5" dirty="0">
                <a:latin typeface="Century Gothic"/>
                <a:cs typeface="Century Gothic"/>
              </a:rPr>
              <a:t>παραχθέν </a:t>
            </a:r>
            <a:r>
              <a:rPr sz="2000" dirty="0">
                <a:latin typeface="Century Gothic"/>
                <a:cs typeface="Century Gothic"/>
              </a:rPr>
              <a:t>επικοινωνιακό/προωθητικό υλικό, σε</a:t>
            </a:r>
            <a:r>
              <a:rPr sz="2000" spc="-114" dirty="0">
                <a:latin typeface="Century Gothic"/>
                <a:cs typeface="Century Gothic"/>
              </a:rPr>
              <a:t> </a:t>
            </a:r>
            <a:r>
              <a:rPr sz="2000" spc="-5" dirty="0" smtClean="0">
                <a:latin typeface="Century Gothic"/>
                <a:cs typeface="Century Gothic"/>
              </a:rPr>
              <a:t>αναφορές,</a:t>
            </a:r>
            <a:r>
              <a:rPr sz="2000" dirty="0" smtClean="0">
                <a:latin typeface="Century Gothic"/>
                <a:cs typeface="Century Gothic"/>
              </a:rPr>
              <a:t>εκδηλώσεις</a:t>
            </a:r>
            <a:r>
              <a:rPr sz="2000" dirty="0">
                <a:latin typeface="Century Gothic"/>
                <a:cs typeface="Century Gothic"/>
              </a:rPr>
              <a:t>, Μέσα Κοινωνικής Δικτύωσης</a:t>
            </a:r>
            <a:r>
              <a:rPr sz="2000" spc="-120" dirty="0">
                <a:latin typeface="Century Gothic"/>
                <a:cs typeface="Century Gothic"/>
              </a:rPr>
              <a:t> </a:t>
            </a:r>
            <a:r>
              <a:rPr sz="2000" dirty="0" smtClean="0">
                <a:latin typeface="Century Gothic"/>
                <a:cs typeface="Century Gothic"/>
              </a:rPr>
              <a:t>κλπ.</a:t>
            </a:r>
            <a:endParaRPr lang="en-GB" sz="2000" dirty="0">
              <a:latin typeface="Century Gothic"/>
              <a:cs typeface="Century Gothic"/>
            </a:endParaRPr>
          </a:p>
          <a:p>
            <a:pPr marL="12700" marR="5080">
              <a:lnSpc>
                <a:spcPct val="100000"/>
              </a:lnSpc>
              <a:spcBef>
                <a:spcPts val="1800"/>
              </a:spcBef>
              <a:tabLst>
                <a:tab pos="355600" algn="l"/>
              </a:tabLst>
            </a:pPr>
            <a:r>
              <a:rPr lang="en-GB" sz="2000" dirty="0" smtClean="0">
                <a:latin typeface="Century Gothic"/>
                <a:cs typeface="Century Gothic"/>
                <a:hlinkClick r:id="rId3"/>
              </a:rPr>
              <a:t>https</a:t>
            </a:r>
            <a:r>
              <a:rPr lang="en-GB" sz="2000" dirty="0">
                <a:latin typeface="Century Gothic"/>
                <a:cs typeface="Century Gothic"/>
                <a:hlinkClick r:id="rId3"/>
              </a:rPr>
              <a:t>://</a:t>
            </a:r>
            <a:r>
              <a:rPr lang="en-GB" sz="2000" dirty="0" smtClean="0">
                <a:latin typeface="Century Gothic"/>
                <a:cs typeface="Century Gothic"/>
                <a:hlinkClick r:id="rId3"/>
              </a:rPr>
              <a:t>www.eacea.ec.europa.eu/about-eacea/visual-identity/visual-identity-programming-period-2021-2027_en</a:t>
            </a:r>
            <a:endParaRPr lang="el-GR" sz="2000" dirty="0" smtClean="0">
              <a:latin typeface="Century Gothic"/>
              <a:cs typeface="Century Gothic"/>
            </a:endParaRPr>
          </a:p>
          <a:p>
            <a:pPr marL="1308100" algn="just">
              <a:lnSpc>
                <a:spcPct val="100000"/>
              </a:lnSpc>
            </a:pPr>
            <a:endParaRPr sz="2000" dirty="0">
              <a:latin typeface="Century Gothic"/>
              <a:cs typeface="Century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6654" y="604773"/>
            <a:ext cx="3411854" cy="452120"/>
          </a:xfrm>
          <a:prstGeom prst="rect">
            <a:avLst/>
          </a:prstGeom>
        </p:spPr>
        <p:txBody>
          <a:bodyPr vert="horz" wrap="square" lIns="0" tIns="12065" rIns="0" bIns="0" rtlCol="0">
            <a:spAutoFit/>
          </a:bodyPr>
          <a:lstStyle/>
          <a:p>
            <a:pPr marL="12700">
              <a:lnSpc>
                <a:spcPct val="100000"/>
              </a:lnSpc>
              <a:spcBef>
                <a:spcPts val="95"/>
              </a:spcBef>
            </a:pPr>
            <a:r>
              <a:rPr spc="-10" dirty="0">
                <a:solidFill>
                  <a:srgbClr val="000000"/>
                </a:solidFill>
              </a:rPr>
              <a:t>Χρήσιμοι</a:t>
            </a:r>
            <a:r>
              <a:rPr spc="-40" dirty="0">
                <a:solidFill>
                  <a:srgbClr val="000000"/>
                </a:solidFill>
              </a:rPr>
              <a:t> </a:t>
            </a:r>
            <a:r>
              <a:rPr spc="-10" dirty="0">
                <a:solidFill>
                  <a:srgbClr val="000000"/>
                </a:solidFill>
              </a:rPr>
              <a:t>Σύνδεσμοι</a:t>
            </a:r>
          </a:p>
        </p:txBody>
      </p:sp>
      <p:sp>
        <p:nvSpPr>
          <p:cNvPr id="3" name="object 3"/>
          <p:cNvSpPr txBox="1"/>
          <p:nvPr/>
        </p:nvSpPr>
        <p:spPr>
          <a:xfrm>
            <a:off x="546303" y="1154937"/>
            <a:ext cx="8279765" cy="4513415"/>
          </a:xfrm>
          <a:prstGeom prst="rect">
            <a:avLst/>
          </a:prstGeom>
        </p:spPr>
        <p:txBody>
          <a:bodyPr vert="horz" wrap="square" lIns="0" tIns="12065" rIns="0" bIns="0" rtlCol="0">
            <a:spAutoFit/>
          </a:bodyPr>
          <a:lstStyle/>
          <a:p>
            <a:pPr marL="12700" marR="773430">
              <a:lnSpc>
                <a:spcPct val="100000"/>
              </a:lnSpc>
              <a:spcBef>
                <a:spcPts val="95"/>
              </a:spcBef>
            </a:pPr>
            <a:r>
              <a:rPr sz="1300" b="1" spc="-5" dirty="0" err="1">
                <a:latin typeface="Century Gothic"/>
                <a:cs typeface="Century Gothic"/>
              </a:rPr>
              <a:t>Δι</a:t>
            </a:r>
            <a:r>
              <a:rPr sz="1300" b="1" spc="-5" dirty="0">
                <a:latin typeface="Century Gothic"/>
                <a:cs typeface="Century Gothic"/>
              </a:rPr>
              <a:t>αχείριση </a:t>
            </a:r>
            <a:r>
              <a:rPr sz="1300" b="1" spc="-5" dirty="0" smtClean="0">
                <a:latin typeface="Century Gothic"/>
                <a:cs typeface="Century Gothic"/>
              </a:rPr>
              <a:t>Σχεδί</a:t>
            </a:r>
            <a:r>
              <a:rPr lang="el-GR" sz="1300" b="1" spc="-5" dirty="0" smtClean="0">
                <a:latin typeface="Century Gothic"/>
                <a:cs typeface="Century Gothic"/>
              </a:rPr>
              <a:t>ου</a:t>
            </a:r>
            <a:r>
              <a:rPr sz="1300" b="1" spc="-5" dirty="0" smtClean="0">
                <a:latin typeface="Century Gothic"/>
                <a:cs typeface="Century Gothic"/>
              </a:rPr>
              <a:t> </a:t>
            </a:r>
            <a:r>
              <a:rPr sz="1300" b="1" spc="-10" dirty="0" smtClean="0">
                <a:latin typeface="Century Gothic"/>
                <a:cs typeface="Century Gothic"/>
              </a:rPr>
              <a:t>ΚΑ1</a:t>
            </a:r>
            <a:r>
              <a:rPr lang="el-GR" sz="1300" b="1" spc="-10" dirty="0" smtClean="0">
                <a:latin typeface="Century Gothic"/>
                <a:cs typeface="Century Gothic"/>
              </a:rPr>
              <a:t>31</a:t>
            </a:r>
            <a:r>
              <a:rPr sz="1300" b="1" spc="-5" dirty="0" smtClean="0">
                <a:latin typeface="Century Gothic"/>
                <a:cs typeface="Century Gothic"/>
              </a:rPr>
              <a:t> </a:t>
            </a:r>
            <a:r>
              <a:rPr sz="1300" b="1" spc="-5" dirty="0" err="1" smtClean="0">
                <a:latin typeface="Century Gothic"/>
                <a:cs typeface="Century Gothic"/>
              </a:rPr>
              <a:t>Ιστοσελίδ</a:t>
            </a:r>
            <a:r>
              <a:rPr sz="1300" b="1" spc="-5" dirty="0" smtClean="0">
                <a:latin typeface="Century Gothic"/>
                <a:cs typeface="Century Gothic"/>
              </a:rPr>
              <a:t>α </a:t>
            </a:r>
            <a:r>
              <a:rPr sz="1300" b="1" spc="-5" dirty="0">
                <a:latin typeface="Century Gothic"/>
                <a:cs typeface="Century Gothic"/>
              </a:rPr>
              <a:t>ΙΔΕΠ</a:t>
            </a:r>
            <a:r>
              <a:rPr sz="1300" spc="-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http://www.erasmusplus.cy/tritovathmia-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2"/>
              </a:rPr>
              <a:t>ekpedefsi-1-management</a:t>
            </a:r>
            <a:endParaRPr sz="1300" dirty="0">
              <a:latin typeface="Century Gothic"/>
              <a:cs typeface="Century Gothic"/>
            </a:endParaRPr>
          </a:p>
          <a:p>
            <a:pPr marL="12700">
              <a:lnSpc>
                <a:spcPct val="100000"/>
              </a:lnSpc>
              <a:spcBef>
                <a:spcPts val="315"/>
              </a:spcBef>
            </a:pPr>
            <a:r>
              <a:rPr lang="en-GB" sz="1300" b="1" spc="-10" dirty="0" smtClean="0">
                <a:latin typeface="Century Gothic"/>
                <a:cs typeface="Century Gothic"/>
              </a:rPr>
              <a:t>H</a:t>
            </a:r>
            <a:r>
              <a:rPr lang="el-GR" sz="1300" b="1" spc="-10" dirty="0" err="1" smtClean="0">
                <a:latin typeface="Century Gothic"/>
                <a:cs typeface="Century Gothic"/>
              </a:rPr>
              <a:t>λεκτρονικό</a:t>
            </a:r>
            <a:r>
              <a:rPr lang="el-GR" sz="1300" b="1" spc="-10" dirty="0" smtClean="0">
                <a:latin typeface="Century Gothic"/>
                <a:cs typeface="Century Gothic"/>
              </a:rPr>
              <a:t> εργαλείο Διαχείρισης Σχεδίου </a:t>
            </a:r>
            <a:r>
              <a:rPr lang="en-GB" sz="1300" b="1" spc="-10" dirty="0" smtClean="0">
                <a:latin typeface="Century Gothic"/>
                <a:cs typeface="Century Gothic"/>
              </a:rPr>
              <a:t>PMM</a:t>
            </a:r>
            <a:r>
              <a:rPr lang="en-GB" sz="1300" b="1" spc="-10" dirty="0">
                <a:latin typeface="Century Gothic"/>
                <a:cs typeface="Century Gothic"/>
              </a:rPr>
              <a:t>: </a:t>
            </a:r>
            <a:r>
              <a:rPr lang="en-GB" sz="1300" b="1" spc="-10" dirty="0">
                <a:latin typeface="Century Gothic"/>
                <a:cs typeface="Century Gothic"/>
                <a:hlinkClick r:id="rId3"/>
              </a:rPr>
              <a:t>https://webgate.ec.europa.eu/erasmus-esc/index</a:t>
            </a:r>
            <a:r>
              <a:rPr lang="en-GB" sz="1300" b="1" spc="-10" dirty="0" smtClean="0">
                <a:latin typeface="Century Gothic"/>
                <a:cs typeface="Century Gothic"/>
                <a:hlinkClick r:id="rId3"/>
              </a:rPr>
              <a:t>/</a:t>
            </a:r>
            <a:r>
              <a:rPr lang="en-GB" sz="1300" b="1" spc="-10" dirty="0" smtClean="0">
                <a:latin typeface="Century Gothic"/>
                <a:cs typeface="Century Gothic"/>
              </a:rPr>
              <a:t> </a:t>
            </a:r>
            <a:endParaRPr lang="el-GR" sz="1300" b="1" spc="95" dirty="0" smtClean="0">
              <a:latin typeface="Century Gothic"/>
              <a:cs typeface="Century Gothic"/>
            </a:endParaRPr>
          </a:p>
          <a:p>
            <a:pPr marL="12700">
              <a:lnSpc>
                <a:spcPct val="100000"/>
              </a:lnSpc>
              <a:spcBef>
                <a:spcPts val="315"/>
              </a:spcBef>
            </a:pPr>
            <a:r>
              <a:rPr lang="en-GB" sz="1300" b="1" spc="-10" dirty="0" smtClean="0">
                <a:latin typeface="Century Gothic"/>
                <a:cs typeface="Century Gothic"/>
              </a:rPr>
              <a:t>Handbook</a:t>
            </a:r>
            <a:r>
              <a:rPr lang="en-GB" sz="1300" b="1" spc="-10" dirty="0">
                <a:latin typeface="Century Gothic"/>
                <a:cs typeface="Century Gothic"/>
              </a:rPr>
              <a:t>: </a:t>
            </a:r>
            <a:r>
              <a:rPr lang="en-GB" sz="1200" dirty="0" smtClean="0">
                <a:latin typeface="Century Gothic" panose="020B0502020202020204" pitchFamily="34" charset="0"/>
                <a:hlinkClick r:id="rId4"/>
              </a:rPr>
              <a:t>Higher </a:t>
            </a:r>
            <a:r>
              <a:rPr lang="en-GB" sz="1200" dirty="0">
                <a:latin typeface="Century Gothic" panose="020B0502020202020204" pitchFamily="34" charset="0"/>
                <a:hlinkClick r:id="rId4"/>
              </a:rPr>
              <a:t>Education Mobility Handbook for Beneficiaries.pdf</a:t>
            </a:r>
            <a:endParaRPr lang="en-GB" sz="1200" spc="-5" dirty="0" smtClean="0">
              <a:latin typeface="Century Gothic" panose="020B0502020202020204" pitchFamily="34" charset="0"/>
              <a:cs typeface="Century Gothic"/>
            </a:endParaRPr>
          </a:p>
          <a:p>
            <a:pPr marL="12700">
              <a:lnSpc>
                <a:spcPct val="100000"/>
              </a:lnSpc>
              <a:spcBef>
                <a:spcPts val="315"/>
              </a:spcBef>
            </a:pPr>
            <a:r>
              <a:rPr sz="1300" b="1" spc="-5" dirty="0" smtClean="0">
                <a:latin typeface="Century Gothic"/>
                <a:cs typeface="Century Gothic"/>
              </a:rPr>
              <a:t>OLS</a:t>
            </a:r>
            <a:r>
              <a:rPr sz="1300" b="1" spc="-5" dirty="0">
                <a:latin typeface="Century Gothic"/>
                <a:cs typeface="Century Gothic"/>
              </a:rPr>
              <a:t>:</a:t>
            </a:r>
            <a:r>
              <a:rPr sz="1300" b="1" spc="-10" dirty="0">
                <a:latin typeface="Century Gothic"/>
                <a:cs typeface="Century Gothic"/>
              </a:rPr>
              <a:t> </a:t>
            </a:r>
            <a:r>
              <a:rPr lang="en-GB" sz="1300" u="sng" spc="-10" dirty="0" smtClean="0">
                <a:solidFill>
                  <a:srgbClr val="0000FF"/>
                </a:solidFill>
                <a:uFill>
                  <a:solidFill>
                    <a:srgbClr val="0000FF"/>
                  </a:solidFill>
                </a:uFill>
                <a:latin typeface="Century Gothic"/>
                <a:cs typeface="Century Gothic"/>
              </a:rPr>
              <a:t> </a:t>
            </a:r>
            <a:r>
              <a:rPr lang="en-GB" sz="1300" u="sng" spc="-10" dirty="0">
                <a:solidFill>
                  <a:srgbClr val="0000FF"/>
                </a:solidFill>
                <a:uFill>
                  <a:solidFill>
                    <a:srgbClr val="0000FF"/>
                  </a:solidFill>
                </a:uFill>
                <a:latin typeface="Century Gothic"/>
                <a:cs typeface="Century Gothic"/>
                <a:hlinkClick r:id="rId5"/>
              </a:rPr>
              <a:t>https://app.erasmusplusols.eu</a:t>
            </a:r>
            <a:r>
              <a:rPr lang="en-GB" sz="1300" u="sng" spc="-10" dirty="0" smtClean="0">
                <a:solidFill>
                  <a:srgbClr val="0000FF"/>
                </a:solidFill>
                <a:uFill>
                  <a:solidFill>
                    <a:srgbClr val="0000FF"/>
                  </a:solidFill>
                </a:uFill>
                <a:latin typeface="Century Gothic"/>
                <a:cs typeface="Century Gothic"/>
                <a:hlinkClick r:id="rId5"/>
              </a:rPr>
              <a:t>/</a:t>
            </a:r>
            <a:r>
              <a:rPr lang="en-GB" sz="1300" u="sng" spc="-10" dirty="0" smtClean="0">
                <a:solidFill>
                  <a:srgbClr val="0000FF"/>
                </a:solidFill>
                <a:uFill>
                  <a:solidFill>
                    <a:srgbClr val="0000FF"/>
                  </a:solidFill>
                </a:uFill>
                <a:latin typeface="Century Gothic"/>
                <a:cs typeface="Century Gothic"/>
              </a:rPr>
              <a:t> </a:t>
            </a:r>
            <a:endParaRPr sz="1300" dirty="0">
              <a:latin typeface="Century Gothic"/>
              <a:cs typeface="Century Gothic"/>
            </a:endParaRPr>
          </a:p>
          <a:p>
            <a:pPr marL="12700">
              <a:lnSpc>
                <a:spcPct val="100000"/>
              </a:lnSpc>
              <a:spcBef>
                <a:spcPts val="310"/>
              </a:spcBef>
            </a:pPr>
            <a:r>
              <a:rPr sz="1300" b="1" spc="-5" dirty="0">
                <a:latin typeface="Century Gothic"/>
                <a:cs typeface="Century Gothic"/>
              </a:rPr>
              <a:t>Erasmus </a:t>
            </a:r>
            <a:r>
              <a:rPr sz="1300" b="1" spc="-10" dirty="0">
                <a:latin typeface="Century Gothic"/>
                <a:cs typeface="Century Gothic"/>
              </a:rPr>
              <a:t>Charter </a:t>
            </a:r>
            <a:r>
              <a:rPr sz="1300" b="1" spc="-5" dirty="0">
                <a:latin typeface="Century Gothic"/>
                <a:cs typeface="Century Gothic"/>
              </a:rPr>
              <a:t>for Higher </a:t>
            </a:r>
            <a:r>
              <a:rPr sz="1300" b="1" spc="-10" dirty="0">
                <a:latin typeface="Century Gothic"/>
                <a:cs typeface="Century Gothic"/>
              </a:rPr>
              <a:t>Education 2021-2027</a:t>
            </a:r>
            <a:r>
              <a:rPr sz="1300" b="1" spc="145" dirty="0">
                <a:latin typeface="Century Gothic"/>
                <a:cs typeface="Century Gothic"/>
              </a:rPr>
              <a:t> </a:t>
            </a:r>
            <a:r>
              <a:rPr sz="1300" b="1" spc="-5" dirty="0">
                <a:latin typeface="Century Gothic"/>
                <a:cs typeface="Century Gothic"/>
              </a:rPr>
              <a:t>Guidelines</a:t>
            </a:r>
            <a:endParaRPr sz="1300" dirty="0">
              <a:latin typeface="Century Gothic"/>
              <a:cs typeface="Century Gothic"/>
            </a:endParaRPr>
          </a:p>
          <a:p>
            <a:pPr marL="12700" marR="648335">
              <a:lnSpc>
                <a:spcPct val="100000"/>
              </a:lnSpc>
            </a:pPr>
            <a:r>
              <a:rPr sz="1300" u="sng" spc="-5" dirty="0" smtClean="0">
                <a:solidFill>
                  <a:srgbClr val="0000FF"/>
                </a:solidFill>
                <a:uFill>
                  <a:solidFill>
                    <a:srgbClr val="0000FF"/>
                  </a:solidFill>
                </a:uFill>
                <a:latin typeface="Century Gothic"/>
                <a:cs typeface="Century Gothic"/>
                <a:hlinkClick r:id="rId6"/>
              </a:rPr>
              <a:t>http</a:t>
            </a:r>
            <a:r>
              <a:rPr sz="1300" u="sng" spc="-5" dirty="0">
                <a:solidFill>
                  <a:srgbClr val="0000FF"/>
                </a:solidFill>
                <a:uFill>
                  <a:solidFill>
                    <a:srgbClr val="0000FF"/>
                  </a:solidFill>
                </a:uFill>
                <a:latin typeface="Century Gothic"/>
                <a:cs typeface="Century Gothic"/>
                <a:hlinkClick r:id="rId6"/>
              </a:rPr>
              <a:t>://www.erasmusplus.cy/uploadfiles/IDEP/Aitiseis/2020/%CE%97%CE%95-charter-annotated-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6"/>
              </a:rPr>
              <a:t>guidelines-feb2020_en.pdf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Erasmus Programme Guide </a:t>
            </a:r>
            <a:r>
              <a:rPr sz="1300" b="1" spc="-10" dirty="0" smtClean="0">
                <a:latin typeface="Century Gothic"/>
                <a:cs typeface="Century Gothic"/>
              </a:rPr>
              <a:t>202</a:t>
            </a:r>
            <a:r>
              <a:rPr lang="el-GR" sz="1300" b="1" spc="-10" dirty="0" smtClean="0">
                <a:latin typeface="Century Gothic"/>
                <a:cs typeface="Century Gothic"/>
              </a:rPr>
              <a:t>1</a:t>
            </a:r>
            <a:r>
              <a:rPr sz="1300" spc="-10" dirty="0" smtClean="0">
                <a:latin typeface="Century Gothic"/>
                <a:cs typeface="Century Gothic"/>
              </a:rPr>
              <a:t>:</a:t>
            </a:r>
            <a:r>
              <a:rPr sz="1300" spc="50" dirty="0" smtClean="0">
                <a:latin typeface="Century Gothic"/>
                <a:cs typeface="Century Gothic"/>
              </a:rPr>
              <a:t> </a:t>
            </a:r>
            <a:r>
              <a:rPr lang="en-GB" sz="1300" spc="50" dirty="0">
                <a:latin typeface="Century Gothic"/>
                <a:cs typeface="Century Gothic"/>
                <a:hlinkClick r:id="rId7"/>
              </a:rPr>
              <a:t>https://</a:t>
            </a:r>
            <a:r>
              <a:rPr lang="en-GB" sz="1300" spc="50" dirty="0" smtClean="0">
                <a:latin typeface="Century Gothic"/>
                <a:cs typeface="Century Gothic"/>
                <a:hlinkClick r:id="rId7"/>
              </a:rPr>
              <a:t>ec.europa.eu/programmes/erasmus-plus/sites/default/files/2021-erasmusplus-programme-guide_v2_en.pdf</a:t>
            </a:r>
            <a:r>
              <a:rPr lang="el-GR" sz="1300" spc="50" dirty="0" smtClean="0">
                <a:latin typeface="Century Gothic"/>
                <a:cs typeface="Century Gothic"/>
              </a:rPr>
              <a:t> </a:t>
            </a:r>
            <a:endParaRPr lang="en-GB" sz="1300" spc="50" dirty="0" smtClean="0">
              <a:latin typeface="Century Gothic"/>
              <a:cs typeface="Century Gothic"/>
            </a:endParaRPr>
          </a:p>
          <a:p>
            <a:pPr marL="12700">
              <a:lnSpc>
                <a:spcPct val="100000"/>
              </a:lnSpc>
              <a:spcBef>
                <a:spcPts val="315"/>
              </a:spcBef>
            </a:pPr>
            <a:r>
              <a:rPr sz="1300" b="1" spc="-10" dirty="0" err="1" smtClean="0">
                <a:latin typeface="Century Gothic"/>
                <a:cs typeface="Century Gothic"/>
              </a:rPr>
              <a:t>Συμμετοχή</a:t>
            </a:r>
            <a:r>
              <a:rPr sz="1300" b="1" spc="-10" dirty="0" smtClean="0">
                <a:latin typeface="Century Gothic"/>
                <a:cs typeface="Century Gothic"/>
              </a:rPr>
              <a:t> </a:t>
            </a:r>
            <a:r>
              <a:rPr sz="1300" b="1" spc="-5" dirty="0">
                <a:latin typeface="Century Gothic"/>
                <a:cs typeface="Century Gothic"/>
              </a:rPr>
              <a:t>Ατόμων </a:t>
            </a:r>
            <a:r>
              <a:rPr sz="1300" b="1" spc="-5" dirty="0" err="1">
                <a:latin typeface="Century Gothic"/>
                <a:cs typeface="Century Gothic"/>
              </a:rPr>
              <a:t>με</a:t>
            </a:r>
            <a:r>
              <a:rPr sz="1300" b="1" spc="-5" dirty="0">
                <a:latin typeface="Century Gothic"/>
                <a:cs typeface="Century Gothic"/>
              </a:rPr>
              <a:t> </a:t>
            </a:r>
            <a:r>
              <a:rPr lang="en-GB" sz="1300" b="1" spc="-5" dirty="0" smtClean="0">
                <a:latin typeface="Century Gothic"/>
                <a:cs typeface="Century Gothic"/>
              </a:rPr>
              <a:t>A</a:t>
            </a:r>
            <a:r>
              <a:rPr lang="el-GR" sz="1300" b="1" spc="-5" dirty="0" err="1" smtClean="0">
                <a:latin typeface="Century Gothic"/>
                <a:cs typeface="Century Gothic"/>
              </a:rPr>
              <a:t>ναπηρία</a:t>
            </a:r>
            <a:r>
              <a:rPr lang="el-GR" sz="1300" b="1" spc="-5" dirty="0" smtClean="0">
                <a:latin typeface="Century Gothic"/>
                <a:cs typeface="Century Gothic"/>
              </a:rPr>
              <a:t> </a:t>
            </a:r>
          </a:p>
          <a:p>
            <a:pPr marL="12700">
              <a:lnSpc>
                <a:spcPct val="100000"/>
              </a:lnSpc>
              <a:spcBef>
                <a:spcPts val="315"/>
              </a:spcBef>
            </a:pPr>
            <a:r>
              <a:rPr sz="1300" b="1" spc="-5" dirty="0" err="1" smtClean="0">
                <a:latin typeface="Century Gothic"/>
                <a:cs typeface="Century Gothic"/>
              </a:rPr>
              <a:t>Γενικές</a:t>
            </a:r>
            <a:r>
              <a:rPr sz="1300" b="1" spc="-5" dirty="0" smtClean="0">
                <a:latin typeface="Century Gothic"/>
                <a:cs typeface="Century Gothic"/>
              </a:rPr>
              <a:t> </a:t>
            </a:r>
            <a:r>
              <a:rPr sz="1300" b="1" spc="-5" dirty="0">
                <a:latin typeface="Century Gothic"/>
                <a:cs typeface="Century Gothic"/>
              </a:rPr>
              <a:t>πληροφορίες για </a:t>
            </a:r>
            <a:r>
              <a:rPr sz="1300" b="1" spc="-10" dirty="0">
                <a:latin typeface="Century Gothic"/>
                <a:cs typeface="Century Gothic"/>
              </a:rPr>
              <a:t>υποβολή </a:t>
            </a:r>
            <a:r>
              <a:rPr sz="1300" b="1" spc="-5" dirty="0">
                <a:latin typeface="Century Gothic"/>
                <a:cs typeface="Century Gothic"/>
              </a:rPr>
              <a:t>αίτησης πρόσθετης</a:t>
            </a:r>
            <a:r>
              <a:rPr sz="1300" b="1" spc="130" dirty="0">
                <a:latin typeface="Century Gothic"/>
                <a:cs typeface="Century Gothic"/>
              </a:rPr>
              <a:t> </a:t>
            </a:r>
            <a:r>
              <a:rPr sz="1300" b="1" spc="-10" dirty="0">
                <a:latin typeface="Century Gothic"/>
                <a:cs typeface="Century Gothic"/>
              </a:rPr>
              <a:t>χρηματοδότησης:</a:t>
            </a:r>
            <a:endParaRPr sz="1300" dirty="0">
              <a:latin typeface="Century Gothic"/>
              <a:cs typeface="Century Gothic"/>
            </a:endParaRPr>
          </a:p>
          <a:p>
            <a:pPr marL="12700" marR="25400">
              <a:lnSpc>
                <a:spcPct val="100000"/>
              </a:lnSpc>
              <a:spcBef>
                <a:spcPts val="310"/>
              </a:spcBef>
            </a:pPr>
            <a:r>
              <a:rPr sz="1300" u="sng" spc="-5" dirty="0">
                <a:solidFill>
                  <a:srgbClr val="0000FF"/>
                </a:solidFill>
                <a:uFill>
                  <a:solidFill>
                    <a:srgbClr val="0000FF"/>
                  </a:solidFill>
                </a:uFill>
                <a:latin typeface="Century Gothic"/>
                <a:cs typeface="Century Gothic"/>
                <a:hlinkClick r:id="rId8"/>
              </a:rPr>
              <a:t>http://www.erasmusplus.cy/uploadfiles/IDEP/Diaxeirisi/KA1/General/Special_Needs_Support_Informatio </a:t>
            </a:r>
            <a:r>
              <a:rPr sz="1300" spc="-5" dirty="0">
                <a:solidFill>
                  <a:srgbClr val="0000FF"/>
                </a:solidFill>
                <a:latin typeface="Century Gothic"/>
                <a:cs typeface="Century Gothic"/>
              </a:rPr>
              <a:t> </a:t>
            </a:r>
            <a:r>
              <a:rPr sz="1300" u="sng" spc="-5" dirty="0">
                <a:solidFill>
                  <a:srgbClr val="0000FF"/>
                </a:solidFill>
                <a:uFill>
                  <a:solidFill>
                    <a:srgbClr val="0000FF"/>
                  </a:solidFill>
                </a:uFill>
                <a:latin typeface="Century Gothic"/>
                <a:cs typeface="Century Gothic"/>
                <a:hlinkClick r:id="rId8"/>
              </a:rPr>
              <a:t>n_PartA_updated.pdf</a:t>
            </a:r>
            <a:endParaRPr sz="1300" dirty="0">
              <a:latin typeface="Century Gothic"/>
              <a:cs typeface="Century Gothic"/>
            </a:endParaRPr>
          </a:p>
          <a:p>
            <a:pPr marL="12700" marR="5080">
              <a:lnSpc>
                <a:spcPct val="100000"/>
              </a:lnSpc>
              <a:spcBef>
                <a:spcPts val="315"/>
              </a:spcBef>
            </a:pPr>
            <a:r>
              <a:rPr sz="1300" b="1" spc="-10" dirty="0">
                <a:latin typeface="Century Gothic"/>
                <a:cs typeface="Century Gothic"/>
              </a:rPr>
              <a:t>Υποβολή </a:t>
            </a:r>
            <a:r>
              <a:rPr sz="1300" b="1" spc="-5" dirty="0">
                <a:latin typeface="Century Gothic"/>
                <a:cs typeface="Century Gothic"/>
              </a:rPr>
              <a:t>Αίτησης </a:t>
            </a:r>
            <a:r>
              <a:rPr sz="1300" b="1" spc="-10" dirty="0">
                <a:latin typeface="Century Gothic"/>
                <a:cs typeface="Century Gothic"/>
              </a:rPr>
              <a:t>για Πρόσθετη </a:t>
            </a:r>
            <a:r>
              <a:rPr sz="1300" b="1" spc="-10" dirty="0" err="1">
                <a:latin typeface="Century Gothic"/>
                <a:cs typeface="Century Gothic"/>
              </a:rPr>
              <a:t>Χρημ</a:t>
            </a:r>
            <a:r>
              <a:rPr sz="1300" b="1" spc="-10" dirty="0">
                <a:latin typeface="Century Gothic"/>
                <a:cs typeface="Century Gothic"/>
              </a:rPr>
              <a:t>ατοδότηση </a:t>
            </a:r>
            <a:r>
              <a:rPr sz="1300" b="1" spc="-5" dirty="0" smtClean="0">
                <a:latin typeface="Century Gothic"/>
                <a:cs typeface="Century Gothic"/>
              </a:rPr>
              <a:t>Α</a:t>
            </a:r>
            <a:r>
              <a:rPr lang="el-GR" sz="1300" b="1" spc="-5" dirty="0" smtClean="0">
                <a:latin typeface="Century Gothic"/>
                <a:cs typeface="Century Gothic"/>
              </a:rPr>
              <a:t>μ</a:t>
            </a:r>
            <a:r>
              <a:rPr lang="el-GR" sz="1300" b="1" spc="-5" dirty="0">
                <a:latin typeface="Century Gothic"/>
                <a:cs typeface="Century Gothic"/>
              </a:rPr>
              <a:t>ε</a:t>
            </a:r>
            <a:r>
              <a:rPr sz="1300" b="1" spc="-5" dirty="0" smtClean="0">
                <a:latin typeface="Century Gothic"/>
                <a:cs typeface="Century Gothic"/>
              </a:rPr>
              <a:t>Α</a:t>
            </a:r>
            <a:r>
              <a:rPr sz="1300" b="1" spc="-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9"/>
              </a:rPr>
              <a:t>http://www.erasmusplus.cy/uploadfiles/IDEP/Diaxeirisi/KA1/General/Special_Needs_Support_Applicatio </a:t>
            </a:r>
            <a:r>
              <a:rPr sz="1300" spc="-5" dirty="0">
                <a:solidFill>
                  <a:srgbClr val="0000FF"/>
                </a:solidFill>
                <a:latin typeface="Century Gothic"/>
                <a:cs typeface="Century Gothic"/>
              </a:rPr>
              <a:t> </a:t>
            </a:r>
            <a:r>
              <a:rPr sz="1300" u="sng" spc="-10" dirty="0">
                <a:solidFill>
                  <a:srgbClr val="0000FF"/>
                </a:solidFill>
                <a:uFill>
                  <a:solidFill>
                    <a:srgbClr val="0000FF"/>
                  </a:solidFill>
                </a:uFill>
                <a:latin typeface="Century Gothic"/>
                <a:cs typeface="Century Gothic"/>
                <a:hlinkClick r:id="rId9"/>
              </a:rPr>
              <a:t>n_Form_PartB_updated.doc</a:t>
            </a:r>
            <a:endParaRPr sz="1300" dirty="0">
              <a:latin typeface="Century Gothic"/>
              <a:cs typeface="Century Gothic"/>
            </a:endParaRPr>
          </a:p>
          <a:p>
            <a:pPr marL="12700">
              <a:lnSpc>
                <a:spcPct val="100000"/>
              </a:lnSpc>
              <a:spcBef>
                <a:spcPts val="310"/>
              </a:spcBef>
            </a:pPr>
            <a:r>
              <a:rPr sz="1300" b="1" spc="-10" dirty="0">
                <a:latin typeface="Century Gothic"/>
                <a:cs typeface="Century Gothic"/>
              </a:rPr>
              <a:t>ECTS </a:t>
            </a:r>
            <a:r>
              <a:rPr sz="1300" b="1" spc="-5" dirty="0">
                <a:latin typeface="Century Gothic"/>
                <a:cs typeface="Century Gothic"/>
              </a:rPr>
              <a:t>Users Guide:</a:t>
            </a:r>
            <a:r>
              <a:rPr sz="1300" b="1" spc="55"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0"/>
              </a:rPr>
              <a:t>https://ec.europa.eu/education/sites/education/files/document-library-docs/ects-</a:t>
            </a:r>
            <a:endParaRPr sz="1300" dirty="0">
              <a:latin typeface="Century Gothic"/>
              <a:cs typeface="Century Gothic"/>
            </a:endParaRPr>
          </a:p>
          <a:p>
            <a:pPr marL="12700">
              <a:lnSpc>
                <a:spcPct val="100000"/>
              </a:lnSpc>
            </a:pPr>
            <a:r>
              <a:rPr sz="1300" u="sng" spc="-5" dirty="0">
                <a:solidFill>
                  <a:srgbClr val="0000FF"/>
                </a:solidFill>
                <a:uFill>
                  <a:solidFill>
                    <a:srgbClr val="0000FF"/>
                  </a:solidFill>
                </a:uFill>
                <a:latin typeface="Century Gothic"/>
                <a:cs typeface="Century Gothic"/>
                <a:hlinkClick r:id="rId10"/>
              </a:rPr>
              <a:t>users-guide_en.pdf</a:t>
            </a:r>
            <a:endParaRPr sz="1300" dirty="0">
              <a:latin typeface="Century Gothic"/>
              <a:cs typeface="Century Gothic"/>
            </a:endParaRPr>
          </a:p>
          <a:p>
            <a:pPr marL="12700">
              <a:lnSpc>
                <a:spcPct val="100000"/>
              </a:lnSpc>
              <a:spcBef>
                <a:spcPts val="315"/>
              </a:spcBef>
            </a:pPr>
            <a:r>
              <a:rPr sz="1300" b="1" spc="-5" dirty="0">
                <a:latin typeface="Century Gothic"/>
                <a:cs typeface="Century Gothic"/>
              </a:rPr>
              <a:t>Brexit Transition </a:t>
            </a:r>
            <a:r>
              <a:rPr sz="1300" b="1" spc="-10" dirty="0">
                <a:latin typeface="Century Gothic"/>
                <a:cs typeface="Century Gothic"/>
              </a:rPr>
              <a:t>Period:</a:t>
            </a:r>
            <a:r>
              <a:rPr sz="1300" b="1" spc="50" dirty="0">
                <a:latin typeface="Century Gothic"/>
                <a:cs typeface="Century Gothic"/>
              </a:rPr>
              <a:t> </a:t>
            </a:r>
            <a:r>
              <a:rPr sz="1300" u="sng" spc="-5" dirty="0">
                <a:solidFill>
                  <a:srgbClr val="0000FF"/>
                </a:solidFill>
                <a:uFill>
                  <a:solidFill>
                    <a:srgbClr val="0000FF"/>
                  </a:solidFill>
                </a:uFill>
                <a:latin typeface="Century Gothic"/>
                <a:cs typeface="Century Gothic"/>
                <a:hlinkClick r:id="rId11"/>
              </a:rPr>
              <a:t>https://www.erasmusplus.org.uk/the-transition-period</a:t>
            </a:r>
            <a:endParaRPr sz="1300" dirty="0">
              <a:latin typeface="Century Gothic"/>
              <a:cs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1270" y="860806"/>
            <a:ext cx="422529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30859C"/>
                </a:solidFill>
              </a:rPr>
              <a:t>Στοιχεία</a:t>
            </a:r>
            <a:r>
              <a:rPr sz="3200" spc="-55" dirty="0">
                <a:solidFill>
                  <a:srgbClr val="30859C"/>
                </a:solidFill>
              </a:rPr>
              <a:t> </a:t>
            </a:r>
            <a:r>
              <a:rPr sz="3200" spc="-5" dirty="0">
                <a:solidFill>
                  <a:srgbClr val="30859C"/>
                </a:solidFill>
              </a:rPr>
              <a:t>Επικοινωνίας</a:t>
            </a:r>
            <a:endParaRPr sz="3200"/>
          </a:p>
        </p:txBody>
      </p:sp>
      <p:sp>
        <p:nvSpPr>
          <p:cNvPr id="3" name="object 3"/>
          <p:cNvSpPr txBox="1"/>
          <p:nvPr/>
        </p:nvSpPr>
        <p:spPr>
          <a:xfrm>
            <a:off x="381000" y="1600200"/>
            <a:ext cx="7086600" cy="3391954"/>
          </a:xfrm>
          <a:prstGeom prst="rect">
            <a:avLst/>
          </a:prstGeom>
        </p:spPr>
        <p:txBody>
          <a:bodyPr vert="horz" wrap="square" lIns="0" tIns="11430" rIns="0" bIns="0" rtlCol="0">
            <a:spAutoFit/>
          </a:bodyPr>
          <a:lstStyle/>
          <a:p>
            <a:pPr marL="12700" marR="5080">
              <a:lnSpc>
                <a:spcPct val="110000"/>
              </a:lnSpc>
              <a:spcBef>
                <a:spcPts val="90"/>
              </a:spcBef>
            </a:pPr>
            <a:r>
              <a:rPr sz="2000" b="1" dirty="0">
                <a:solidFill>
                  <a:srgbClr val="404040"/>
                </a:solidFill>
                <a:latin typeface="Century Gothic"/>
                <a:cs typeface="Century Gothic"/>
              </a:rPr>
              <a:t>Θέκλα </a:t>
            </a:r>
            <a:r>
              <a:rPr sz="2000" b="1" spc="-5" dirty="0">
                <a:solidFill>
                  <a:srgbClr val="404040"/>
                </a:solidFill>
                <a:latin typeface="Century Gothic"/>
                <a:cs typeface="Century Gothic"/>
              </a:rPr>
              <a:t>Χριστοδουλίδου  </a:t>
            </a:r>
            <a:r>
              <a:rPr sz="2000" dirty="0">
                <a:solidFill>
                  <a:srgbClr val="404040"/>
                </a:solidFill>
                <a:latin typeface="Century Gothic"/>
                <a:cs typeface="Century Gothic"/>
              </a:rPr>
              <a:t>Συντονίστρια Βασικής Δράσης</a:t>
            </a:r>
            <a:r>
              <a:rPr sz="2000" spc="-195" dirty="0">
                <a:solidFill>
                  <a:srgbClr val="404040"/>
                </a:solidFill>
                <a:latin typeface="Century Gothic"/>
                <a:cs typeface="Century Gothic"/>
              </a:rPr>
              <a:t> </a:t>
            </a:r>
            <a:r>
              <a:rPr sz="2000" dirty="0">
                <a:solidFill>
                  <a:srgbClr val="404040"/>
                </a:solidFill>
                <a:latin typeface="Century Gothic"/>
                <a:cs typeface="Century Gothic"/>
              </a:rPr>
              <a:t>1  </a:t>
            </a:r>
            <a:r>
              <a:rPr sz="2000" b="1" spc="-5" dirty="0">
                <a:solidFill>
                  <a:srgbClr val="404040"/>
                </a:solidFill>
                <a:latin typeface="Century Gothic"/>
                <a:cs typeface="Century Gothic"/>
              </a:rPr>
              <a:t>Τηλ.: 22</a:t>
            </a:r>
            <a:r>
              <a:rPr sz="2000" b="1" spc="5" dirty="0">
                <a:solidFill>
                  <a:srgbClr val="404040"/>
                </a:solidFill>
                <a:latin typeface="Century Gothic"/>
                <a:cs typeface="Century Gothic"/>
              </a:rPr>
              <a:t> 448893</a:t>
            </a:r>
            <a:endParaRPr sz="2000" dirty="0">
              <a:latin typeface="Century Gothic"/>
              <a:cs typeface="Century Gothic"/>
            </a:endParaRPr>
          </a:p>
          <a:p>
            <a:pPr marL="12700">
              <a:lnSpc>
                <a:spcPct val="100000"/>
              </a:lnSpc>
              <a:spcBef>
                <a:spcPts val="240"/>
              </a:spcBef>
            </a:pPr>
            <a:r>
              <a:rPr sz="2000" b="1" u="heavy" spc="-5" dirty="0" err="1" smtClean="0">
                <a:solidFill>
                  <a:srgbClr val="0000FF"/>
                </a:solidFill>
                <a:uFill>
                  <a:solidFill>
                    <a:srgbClr val="0000FF"/>
                  </a:solidFill>
                </a:uFill>
                <a:latin typeface="Century Gothic"/>
                <a:cs typeface="Century Gothic"/>
                <a:hlinkClick r:id="rId2"/>
              </a:rPr>
              <a:t>tchristodoulidou</a:t>
            </a:r>
            <a:r>
              <a:rPr sz="2000" b="1" u="heavy" spc="-5" dirty="0" smtClean="0">
                <a:solidFill>
                  <a:srgbClr val="0000FF"/>
                </a:solidFill>
                <a:uFill>
                  <a:solidFill>
                    <a:srgbClr val="0000FF"/>
                  </a:solidFill>
                </a:uFill>
                <a:latin typeface="Century Gothic"/>
                <a:cs typeface="Century Gothic"/>
                <a:hlinkClick r:id="rId2"/>
              </a:rPr>
              <a:t>@</a:t>
            </a:r>
            <a:r>
              <a:rPr lang="en-GB" sz="2000" b="1" u="heavy" spc="-5" dirty="0" smtClean="0">
                <a:solidFill>
                  <a:srgbClr val="0000FF"/>
                </a:solidFill>
                <a:uFill>
                  <a:solidFill>
                    <a:srgbClr val="0000FF"/>
                  </a:solidFill>
                </a:uFill>
                <a:latin typeface="Century Gothic"/>
                <a:cs typeface="Century Gothic"/>
                <a:hlinkClick r:id="rId2"/>
              </a:rPr>
              <a:t>idep.</a:t>
            </a:r>
            <a:r>
              <a:rPr sz="2000" b="1" u="heavy" spc="-5" dirty="0" smtClean="0">
                <a:solidFill>
                  <a:srgbClr val="0000FF"/>
                </a:solidFill>
                <a:uFill>
                  <a:solidFill>
                    <a:srgbClr val="0000FF"/>
                  </a:solidFill>
                </a:uFill>
                <a:latin typeface="Century Gothic"/>
                <a:cs typeface="Century Gothic"/>
                <a:hlinkClick r:id="rId2"/>
              </a:rPr>
              <a:t>org.cy</a:t>
            </a:r>
            <a:endParaRPr sz="2000" dirty="0">
              <a:latin typeface="Century Gothic"/>
              <a:cs typeface="Century Gothic"/>
            </a:endParaRPr>
          </a:p>
          <a:p>
            <a:pPr>
              <a:lnSpc>
                <a:spcPct val="100000"/>
              </a:lnSpc>
              <a:spcBef>
                <a:spcPts val="50"/>
              </a:spcBef>
            </a:pPr>
            <a:endParaRPr sz="2250" dirty="0">
              <a:latin typeface="Times New Roman"/>
              <a:cs typeface="Times New Roman"/>
            </a:endParaRPr>
          </a:p>
          <a:p>
            <a:pPr marL="12700" marR="1073150">
              <a:lnSpc>
                <a:spcPct val="110000"/>
              </a:lnSpc>
            </a:pPr>
            <a:r>
              <a:rPr sz="2000" b="1" spc="-5" dirty="0">
                <a:solidFill>
                  <a:srgbClr val="404040"/>
                </a:solidFill>
                <a:latin typeface="Century Gothic"/>
                <a:cs typeface="Century Gothic"/>
              </a:rPr>
              <a:t>Σταυρούλα </a:t>
            </a:r>
            <a:r>
              <a:rPr sz="2000" b="1" dirty="0">
                <a:solidFill>
                  <a:srgbClr val="404040"/>
                </a:solidFill>
                <a:latin typeface="Century Gothic"/>
                <a:cs typeface="Century Gothic"/>
              </a:rPr>
              <a:t>Αντωνίου  </a:t>
            </a:r>
            <a:r>
              <a:rPr sz="2000" spc="-5" dirty="0">
                <a:solidFill>
                  <a:srgbClr val="404040"/>
                </a:solidFill>
                <a:latin typeface="Century Gothic"/>
                <a:cs typeface="Century Gothic"/>
              </a:rPr>
              <a:t>Λειτουργός ΑΕ </a:t>
            </a:r>
            <a:endParaRPr lang="en-GB" sz="2000" spc="-5" dirty="0" smtClean="0">
              <a:solidFill>
                <a:srgbClr val="404040"/>
              </a:solidFill>
              <a:latin typeface="Century Gothic"/>
              <a:cs typeface="Century Gothic"/>
            </a:endParaRPr>
          </a:p>
          <a:p>
            <a:pPr marL="12700" marR="1073150">
              <a:lnSpc>
                <a:spcPct val="110000"/>
              </a:lnSpc>
            </a:pPr>
            <a:r>
              <a:rPr sz="2000" b="1" spc="-5" dirty="0" err="1" smtClean="0">
                <a:solidFill>
                  <a:srgbClr val="404040"/>
                </a:solidFill>
                <a:latin typeface="Century Gothic"/>
                <a:cs typeface="Century Gothic"/>
              </a:rPr>
              <a:t>Τηλ</a:t>
            </a:r>
            <a:r>
              <a:rPr sz="2000" b="1" spc="-5" dirty="0">
                <a:solidFill>
                  <a:srgbClr val="404040"/>
                </a:solidFill>
                <a:latin typeface="Century Gothic"/>
                <a:cs typeface="Century Gothic"/>
              </a:rPr>
              <a:t>:</a:t>
            </a:r>
            <a:r>
              <a:rPr sz="2000" b="1" spc="-10" dirty="0">
                <a:solidFill>
                  <a:srgbClr val="404040"/>
                </a:solidFill>
                <a:latin typeface="Century Gothic"/>
                <a:cs typeface="Century Gothic"/>
              </a:rPr>
              <a:t> </a:t>
            </a:r>
            <a:r>
              <a:rPr sz="2000" b="1" dirty="0" smtClean="0">
                <a:solidFill>
                  <a:srgbClr val="404040"/>
                </a:solidFill>
                <a:latin typeface="Century Gothic"/>
                <a:cs typeface="Century Gothic"/>
              </a:rPr>
              <a:t>22</a:t>
            </a:r>
            <a:r>
              <a:rPr lang="en-GB" sz="2000" b="1" dirty="0" smtClean="0">
                <a:solidFill>
                  <a:srgbClr val="404040"/>
                </a:solidFill>
                <a:latin typeface="Century Gothic"/>
                <a:cs typeface="Century Gothic"/>
              </a:rPr>
              <a:t> </a:t>
            </a:r>
            <a:r>
              <a:rPr sz="2000" b="1" dirty="0" smtClean="0">
                <a:solidFill>
                  <a:srgbClr val="404040"/>
                </a:solidFill>
                <a:latin typeface="Century Gothic"/>
                <a:cs typeface="Century Gothic"/>
              </a:rPr>
              <a:t>448891</a:t>
            </a:r>
            <a:endParaRPr sz="2000" dirty="0">
              <a:latin typeface="Century Gothic"/>
              <a:cs typeface="Century Gothic"/>
            </a:endParaRPr>
          </a:p>
          <a:p>
            <a:pPr marL="12700">
              <a:lnSpc>
                <a:spcPct val="100000"/>
              </a:lnSpc>
              <a:spcBef>
                <a:spcPts val="245"/>
              </a:spcBef>
            </a:pPr>
            <a:r>
              <a:rPr sz="2000" b="1" u="heavy" spc="-5" dirty="0" err="1" smtClean="0">
                <a:solidFill>
                  <a:srgbClr val="0000FF"/>
                </a:solidFill>
                <a:uFill>
                  <a:solidFill>
                    <a:srgbClr val="0000FF"/>
                  </a:solidFill>
                </a:uFill>
                <a:latin typeface="Century Gothic"/>
                <a:cs typeface="Century Gothic"/>
                <a:hlinkClick r:id="rId3"/>
              </a:rPr>
              <a:t>santoniou</a:t>
            </a:r>
            <a:r>
              <a:rPr sz="2000" b="1" u="heavy" spc="-5" dirty="0" smtClean="0">
                <a:solidFill>
                  <a:srgbClr val="0000FF"/>
                </a:solidFill>
                <a:uFill>
                  <a:solidFill>
                    <a:srgbClr val="0000FF"/>
                  </a:solidFill>
                </a:uFill>
                <a:latin typeface="Century Gothic"/>
                <a:cs typeface="Century Gothic"/>
                <a:hlinkClick r:id="rId3"/>
              </a:rPr>
              <a:t>@</a:t>
            </a:r>
            <a:r>
              <a:rPr lang="en-GB" sz="2000" b="1" u="heavy" spc="-5" dirty="0" smtClean="0">
                <a:solidFill>
                  <a:srgbClr val="0000FF"/>
                </a:solidFill>
                <a:uFill>
                  <a:solidFill>
                    <a:srgbClr val="0000FF"/>
                  </a:solidFill>
                </a:uFill>
                <a:latin typeface="Century Gothic"/>
                <a:cs typeface="Century Gothic"/>
                <a:hlinkClick r:id="rId3"/>
              </a:rPr>
              <a:t>idep.org.</a:t>
            </a:r>
            <a:r>
              <a:rPr sz="2000" b="1" u="heavy" spc="-5" dirty="0" smtClean="0">
                <a:solidFill>
                  <a:srgbClr val="0000FF"/>
                </a:solidFill>
                <a:uFill>
                  <a:solidFill>
                    <a:srgbClr val="0000FF"/>
                  </a:solidFill>
                </a:uFill>
                <a:latin typeface="Century Gothic"/>
                <a:cs typeface="Century Gothic"/>
                <a:hlinkClick r:id="rId3"/>
              </a:rPr>
              <a:t>cy</a:t>
            </a:r>
            <a:endParaRPr lang="en-GB" sz="2000" b="1" u="heavy" spc="-5" dirty="0" smtClean="0">
              <a:solidFill>
                <a:srgbClr val="0000FF"/>
              </a:solidFill>
              <a:uFill>
                <a:solidFill>
                  <a:srgbClr val="0000FF"/>
                </a:solidFill>
              </a:uFill>
              <a:latin typeface="Century Gothic"/>
              <a:cs typeface="Century Gothic"/>
            </a:endParaRPr>
          </a:p>
          <a:p>
            <a:pPr marL="12700">
              <a:lnSpc>
                <a:spcPct val="100000"/>
              </a:lnSpc>
              <a:spcBef>
                <a:spcPts val="245"/>
              </a:spcBef>
            </a:pPr>
            <a:endParaRPr lang="en-GB" sz="2000" b="1" u="heavy" spc="-5" dirty="0">
              <a:solidFill>
                <a:srgbClr val="0000FF"/>
              </a:solidFill>
              <a:uFill>
                <a:solidFill>
                  <a:srgbClr val="0000FF"/>
                </a:solidFill>
              </a:uFill>
              <a:latin typeface="Century Gothic"/>
              <a:cs typeface="Century Gothic"/>
            </a:endParaRPr>
          </a:p>
          <a:p>
            <a:pPr marL="12700">
              <a:lnSpc>
                <a:spcPct val="100000"/>
              </a:lnSpc>
              <a:spcBef>
                <a:spcPts val="245"/>
              </a:spcBef>
            </a:pPr>
            <a:r>
              <a:rPr lang="el-GR" sz="2000" b="1" u="heavy" spc="-5" dirty="0" smtClean="0">
                <a:solidFill>
                  <a:srgbClr val="0000FF"/>
                </a:solidFill>
                <a:uFill>
                  <a:solidFill>
                    <a:srgbClr val="0000FF"/>
                  </a:solidFill>
                </a:uFill>
                <a:latin typeface="Century Gothic"/>
                <a:cs typeface="Century Gothic"/>
              </a:rPr>
              <a:t>Νέα ιστοσελίδα </a:t>
            </a:r>
            <a:r>
              <a:rPr lang="en-GB" sz="2000" b="1" u="heavy" spc="-5" dirty="0">
                <a:solidFill>
                  <a:srgbClr val="0000FF"/>
                </a:solidFill>
                <a:uFill>
                  <a:solidFill>
                    <a:srgbClr val="0000FF"/>
                  </a:solidFill>
                </a:uFill>
                <a:latin typeface="Century Gothic"/>
                <a:cs typeface="Century Gothic"/>
              </a:rPr>
              <a:t>: </a:t>
            </a:r>
            <a:r>
              <a:rPr lang="en-GB" sz="2000" u="heavy" spc="-5" dirty="0">
                <a:solidFill>
                  <a:srgbClr val="0000FF"/>
                </a:solidFill>
                <a:uFill>
                  <a:solidFill>
                    <a:srgbClr val="0000FF"/>
                  </a:solidFill>
                </a:uFill>
                <a:latin typeface="Century Gothic"/>
                <a:cs typeface="Century Gothic"/>
                <a:hlinkClick r:id="rId4"/>
              </a:rPr>
              <a:t>https://idep.org.cy</a:t>
            </a:r>
            <a:r>
              <a:rPr lang="en-GB" sz="2000" u="heavy" spc="-5" dirty="0" smtClean="0">
                <a:solidFill>
                  <a:srgbClr val="0000FF"/>
                </a:solidFill>
                <a:uFill>
                  <a:solidFill>
                    <a:srgbClr val="0000FF"/>
                  </a:solidFill>
                </a:uFill>
                <a:latin typeface="Century Gothic"/>
                <a:cs typeface="Century Gothic"/>
                <a:hlinkClick r:id="rId4"/>
              </a:rPr>
              <a:t>/</a:t>
            </a:r>
            <a:r>
              <a:rPr lang="en-GB" sz="2000" u="heavy" spc="-5" dirty="0" smtClean="0">
                <a:solidFill>
                  <a:srgbClr val="0000FF"/>
                </a:solidFill>
                <a:uFill>
                  <a:solidFill>
                    <a:srgbClr val="0000FF"/>
                  </a:solidFill>
                </a:uFill>
                <a:latin typeface="Century Gothic"/>
                <a:cs typeface="Century Gothic"/>
              </a:rPr>
              <a:t> </a:t>
            </a:r>
          </a:p>
          <a:p>
            <a:pPr marL="12700">
              <a:lnSpc>
                <a:spcPct val="100000"/>
              </a:lnSpc>
              <a:spcBef>
                <a:spcPts val="245"/>
              </a:spcBef>
            </a:pPr>
            <a:endParaRPr sz="2000" dirty="0">
              <a:latin typeface="Century Gothic"/>
              <a:cs typeface="Century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2743200"/>
            <a:ext cx="7619999" cy="1001394"/>
          </a:xfrm>
          <a:prstGeom prst="rect">
            <a:avLst/>
          </a:prstGeom>
        </p:spPr>
        <p:txBody>
          <a:bodyPr vert="horz" wrap="square" lIns="0" tIns="13335" rIns="0" bIns="0" rtlCol="0">
            <a:spAutoFit/>
          </a:bodyPr>
          <a:lstStyle/>
          <a:p>
            <a:pPr marL="12700" marR="5080" algn="ctr">
              <a:lnSpc>
                <a:spcPct val="100000"/>
              </a:lnSpc>
              <a:spcBef>
                <a:spcPts val="105"/>
              </a:spcBef>
            </a:pPr>
            <a:r>
              <a:rPr sz="3200" b="1" spc="-5" dirty="0">
                <a:solidFill>
                  <a:srgbClr val="30859C"/>
                </a:solidFill>
                <a:latin typeface="Century Gothic"/>
                <a:cs typeface="Century Gothic"/>
              </a:rPr>
              <a:t>Σας </a:t>
            </a:r>
            <a:r>
              <a:rPr sz="3200" b="1" dirty="0">
                <a:solidFill>
                  <a:srgbClr val="30859C"/>
                </a:solidFill>
                <a:latin typeface="Century Gothic"/>
                <a:cs typeface="Century Gothic"/>
              </a:rPr>
              <a:t>ευχαριστούμε</a:t>
            </a:r>
            <a:r>
              <a:rPr sz="3200" b="1" spc="-55" dirty="0">
                <a:solidFill>
                  <a:srgbClr val="30859C"/>
                </a:solidFill>
                <a:latin typeface="Century Gothic"/>
                <a:cs typeface="Century Gothic"/>
              </a:rPr>
              <a:t> </a:t>
            </a:r>
            <a:r>
              <a:rPr sz="3200" b="1" spc="-5" dirty="0">
                <a:solidFill>
                  <a:srgbClr val="30859C"/>
                </a:solidFill>
                <a:latin typeface="Century Gothic"/>
                <a:cs typeface="Century Gothic"/>
              </a:rPr>
              <a:t>για </a:t>
            </a:r>
            <a:r>
              <a:rPr sz="3200" b="1" spc="-5" dirty="0" smtClean="0">
                <a:solidFill>
                  <a:srgbClr val="30859C"/>
                </a:solidFill>
                <a:latin typeface="Century Gothic"/>
                <a:cs typeface="Century Gothic"/>
              </a:rPr>
              <a:t>την </a:t>
            </a:r>
            <a:r>
              <a:rPr sz="3200" b="1" dirty="0">
                <a:solidFill>
                  <a:srgbClr val="30859C"/>
                </a:solidFill>
                <a:latin typeface="Century Gothic"/>
                <a:cs typeface="Century Gothic"/>
              </a:rPr>
              <a:t>προσοχή</a:t>
            </a:r>
            <a:r>
              <a:rPr sz="3200" b="1" spc="-15" dirty="0">
                <a:solidFill>
                  <a:srgbClr val="30859C"/>
                </a:solidFill>
                <a:latin typeface="Century Gothic"/>
                <a:cs typeface="Century Gothic"/>
              </a:rPr>
              <a:t> </a:t>
            </a:r>
            <a:r>
              <a:rPr sz="3200" b="1" dirty="0">
                <a:solidFill>
                  <a:srgbClr val="30859C"/>
                </a:solidFill>
                <a:latin typeface="Century Gothic"/>
                <a:cs typeface="Century Gothic"/>
              </a:rPr>
              <a:t>σας!</a:t>
            </a:r>
            <a:endParaRPr sz="3200" dirty="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7257</TotalTime>
  <Words>11186</Words>
  <Application>Microsoft Office PowerPoint</Application>
  <PresentationFormat>On-screen Show (4:3)</PresentationFormat>
  <Paragraphs>1033</Paragraphs>
  <Slides>93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93</vt:i4>
      </vt:variant>
    </vt:vector>
  </HeadingPairs>
  <TitlesOfParts>
    <vt:vector size="103" baseType="lpstr">
      <vt:lpstr>Arial</vt:lpstr>
      <vt:lpstr>Calibri</vt:lpstr>
      <vt:lpstr>Calibri Light</vt:lpstr>
      <vt:lpstr>Century Gothic</vt:lpstr>
      <vt:lpstr>Courier New</vt:lpstr>
      <vt:lpstr>Segoe UI</vt:lpstr>
      <vt:lpstr>Times New Roman</vt:lpstr>
      <vt:lpstr>Wingdings</vt:lpstr>
      <vt:lpstr>Office Theme</vt:lpstr>
      <vt:lpstr>1_Office Theme</vt:lpstr>
      <vt:lpstr>PowerPoint Presentation</vt:lpstr>
      <vt:lpstr>PowerPoint Presentation</vt:lpstr>
      <vt:lpstr>Κινητικότητες</vt:lpstr>
      <vt:lpstr>Επιλέξιμα είδη κινητικοτήτων ΚΑ131 SMS/SMP</vt:lpstr>
      <vt:lpstr>Επιλέξιμα είδη κινητικοτήτων ΚΑ131 SMS/SMP</vt:lpstr>
      <vt:lpstr>Επιλέξιμα είδη κινητικοτήτων STA/STT</vt:lpstr>
      <vt:lpstr>Επιλέξιμα είδη κινητικοτήτων STA/STT</vt:lpstr>
      <vt:lpstr>Κινητικότητα για σπουδές SMS Ελάχιστες απαιτήσεις </vt:lpstr>
      <vt:lpstr>Κινητικότητα για Πρακτική Άσκηση – SMP Ελάχιστες απαιτήσεις </vt:lpstr>
      <vt:lpstr>Μη επιλέξιμοι Οργανισμοί Υποδοχής για SMPs</vt:lpstr>
      <vt:lpstr>Κινητικότητα Προσωπικού Ελάχιστες απαιτήσεις </vt:lpstr>
      <vt:lpstr>Μεικτή Κινητικότητα- Blended Mobility 1/3</vt:lpstr>
      <vt:lpstr>Μεικτή Κινητικότητα 2/3</vt:lpstr>
      <vt:lpstr>Μεικτή Κινητικότητα 3/3</vt:lpstr>
      <vt:lpstr>Short term Blended Mobility 1/2</vt:lpstr>
      <vt:lpstr>Short term Blended Mobility 2/2 </vt:lpstr>
      <vt:lpstr>Long term Blended Mobility </vt:lpstr>
      <vt:lpstr>Παραδείγματα εφαρμογής των Blended Mobilities </vt:lpstr>
      <vt:lpstr>Παραδείγματα εφαρμογής των Short term Blended Mobilities </vt:lpstr>
      <vt:lpstr>Παραδείγματα εφαρμογής των Blended Mobilities </vt:lpstr>
      <vt:lpstr>Παραδείγματα εφαρμογής των Blended Mobilities </vt:lpstr>
      <vt:lpstr>Blended Intensive Programmes</vt:lpstr>
      <vt:lpstr>Δομή BIP </vt:lpstr>
      <vt:lpstr>PowerPoint Presentation</vt:lpstr>
      <vt:lpstr>PowerPoint Presentation</vt:lpstr>
      <vt:lpstr>BIPs πώς φαίνονται στην πράξη </vt:lpstr>
      <vt:lpstr>ΚΑ131 Διεθνής Κινητικότητα</vt:lpstr>
      <vt:lpstr>Κινητικότητα Διδακτορικών Φοιτητών/τριών</vt:lpstr>
      <vt:lpstr>Χρηματοδότηση</vt:lpstr>
      <vt:lpstr>Χρηματοδότηση </vt:lpstr>
      <vt:lpstr>Προτεραιότητες της νέας Περιόδου</vt:lpstr>
      <vt:lpstr>ΟS - Oργανωτική Υποστήριξη </vt:lpstr>
      <vt:lpstr> </vt:lpstr>
      <vt:lpstr>Έξοδα Διαβίωσης για Σπουδαστές/στριες</vt:lpstr>
      <vt:lpstr>Έξοδα διαβίωσης Φοιτητών/τριων και Αποφοίτων  που συμμετέχουν σε  Short Term Blended &amp; Doctoral mobility</vt:lpstr>
      <vt:lpstr>Έξοδα διαβίωσης Προσωπικού</vt:lpstr>
      <vt:lpstr>Ταξιδιωτικά Έξοδα 1/2</vt:lpstr>
      <vt:lpstr>Ταξιδιωτικά έξοδα (2/2)</vt:lpstr>
      <vt:lpstr>Άτομα με Λιγότερες Ευκαιρίες/Inclusion Support και Special Needs  </vt:lpstr>
      <vt:lpstr>Επιχορήγηση ατόμων Special Needs (1/2)</vt:lpstr>
      <vt:lpstr>Επιχορήγηση ατόμων Special Needs (2/2)</vt:lpstr>
      <vt:lpstr>Χρηματοδότηση κινητικοτήτων</vt:lpstr>
      <vt:lpstr>Αλλαγές στις εγκριθείσες κινητικότητες</vt:lpstr>
      <vt:lpstr>PowerPoint Presentation</vt:lpstr>
      <vt:lpstr>Συμφωνία &amp; Παραρτήματα  Mono-beneficiary Agreement</vt:lpstr>
      <vt:lpstr>Συμφωνία και Παραρτήματα</vt:lpstr>
      <vt:lpstr>Έλεγχος ορθότητας στοιχείων Συμφωνίας</vt:lpstr>
      <vt:lpstr>Σημεία αναφοράς για τη Συμφωνία  Επιχορήγησης</vt:lpstr>
      <vt:lpstr>Πληρωμές</vt:lpstr>
      <vt:lpstr>Ολοκλήρωση του Σχεδίου - Closing</vt:lpstr>
      <vt:lpstr>Μεταφορές κονδυλίων χωρίς τροποποίηση KA131</vt:lpstr>
      <vt:lpstr>Μεταφορές κονδυλίων χωρίς τροποποίηση KA131</vt:lpstr>
      <vt:lpstr>Διευθετήσεις  λόγω πανδημίας  Covid19</vt:lpstr>
      <vt:lpstr>Tι καλύπτει η ρήτρα “force majeure”;</vt:lpstr>
      <vt:lpstr>Εφαρμογή ρήτρας “force majeure”</vt:lpstr>
      <vt:lpstr>Blended/Virtual Mobilities (1/3)</vt:lpstr>
      <vt:lpstr>Blended/Virtual Mobilities (2/3)</vt:lpstr>
      <vt:lpstr>Blended/Virtual Mobilities (3/3)</vt:lpstr>
      <vt:lpstr>PowerPoint Presentation</vt:lpstr>
      <vt:lpstr>1. Προγραμματισμός του Σχεδίου - Planning</vt:lpstr>
      <vt:lpstr>2. Ανάπτυξη των Δραστηριοτήτων - Development</vt:lpstr>
      <vt:lpstr>3. Εφαρμογή του σχεδίου - Implementation (1/2)</vt:lpstr>
      <vt:lpstr>3. Εφαρμογή του σχεδίου-Implementation (2/2)</vt:lpstr>
      <vt:lpstr>Γλωσσική Αξιολόγηση OLS</vt:lpstr>
      <vt:lpstr>Γλωσσική Αξιολόγηση OLS</vt:lpstr>
      <vt:lpstr>    Διμερείς Συμφωνίες – ΙΙΑs </vt:lpstr>
      <vt:lpstr>PowerPoint Presentation</vt:lpstr>
      <vt:lpstr>PowerPoint Presentation</vt:lpstr>
      <vt:lpstr>Erasmus App </vt:lpstr>
      <vt:lpstr>Digital exchange of Erasmus mobility documents in EWP</vt:lpstr>
      <vt:lpstr>Πριν την Κινητικότητα</vt:lpstr>
      <vt:lpstr>Κατά τη διάρκεια της κινητικότητας</vt:lpstr>
      <vt:lpstr>Μετά την Κινητικότητα (1/2)</vt:lpstr>
      <vt:lpstr>Μετά την Κινητικότητα (2/2)</vt:lpstr>
      <vt:lpstr>Εισερχόμενη Κινητικότητα</vt:lpstr>
      <vt:lpstr>Brexit</vt:lpstr>
      <vt:lpstr>PowerPoint Presentation</vt:lpstr>
      <vt:lpstr>Αρχείο Σχεδίου στον Οργανισμό</vt:lpstr>
      <vt:lpstr>Αρχείο Σχεδίου στον Οργανισμό</vt:lpstr>
      <vt:lpstr>Υπογραφές στα έντυπα</vt:lpstr>
      <vt:lpstr>PowerPoint Presentation</vt:lpstr>
      <vt:lpstr>Είδη Ελέγχων</vt:lpstr>
      <vt:lpstr>Beneficiary Module</vt:lpstr>
      <vt:lpstr>Beneficiary Module</vt:lpstr>
      <vt:lpstr>Erasmus+ and European Solidarity Corps Platform</vt:lpstr>
      <vt:lpstr>ΠΡΟΣΒΑΣΗ ΣΤΗΝ ΠΛΑΤΦΟΡΜΑ EESCP </vt:lpstr>
      <vt:lpstr>EU Login</vt:lpstr>
      <vt:lpstr>ΜΚΔ και  Επικοινωνία</vt:lpstr>
      <vt:lpstr>ΜΚΔ του ΙΔΕΠ &amp; Επικοινωνία</vt:lpstr>
      <vt:lpstr>Διάδοση Αποτελεσμάτων &amp; ΜΚΔ</vt:lpstr>
      <vt:lpstr>Χρήσιμοι Σύνδεσμοι</vt:lpstr>
      <vt:lpstr>Στοιχεία Επικοινωνίας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Stavroula Antoniou</cp:lastModifiedBy>
  <cp:revision>556</cp:revision>
  <cp:lastPrinted>2021-10-05T10:06:37Z</cp:lastPrinted>
  <dcterms:created xsi:type="dcterms:W3CDTF">2020-09-03T05:46:30Z</dcterms:created>
  <dcterms:modified xsi:type="dcterms:W3CDTF">2021-10-06T04:12:52Z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Creator">
    <vt:lpwstr>Microsoft® PowerPoint® 2010</vt:lpwstr>
  </property>
  <property fmtid="{D5CDD505-2E9C-101B-9397-08002B2CF9AE}" pid="4" name="LastSaved">
    <vt:filetime>2020-09-03T00:00:00Z</vt:filetime>
  </property>
</Properties>
</file>