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 id="2147483696" r:id="rId4"/>
  </p:sldMasterIdLst>
  <p:notesMasterIdLst>
    <p:notesMasterId r:id="rId69"/>
  </p:notesMasterIdLst>
  <p:handoutMasterIdLst>
    <p:handoutMasterId r:id="rId70"/>
  </p:handoutMasterIdLst>
  <p:sldIdLst>
    <p:sldId id="256" r:id="rId5"/>
    <p:sldId id="274" r:id="rId6"/>
    <p:sldId id="440" r:id="rId7"/>
    <p:sldId id="459" r:id="rId8"/>
    <p:sldId id="550" r:id="rId9"/>
    <p:sldId id="457" r:id="rId10"/>
    <p:sldId id="458" r:id="rId11"/>
    <p:sldId id="536" r:id="rId12"/>
    <p:sldId id="537" r:id="rId13"/>
    <p:sldId id="551" r:id="rId14"/>
    <p:sldId id="552" r:id="rId15"/>
    <p:sldId id="553" r:id="rId16"/>
    <p:sldId id="460" r:id="rId17"/>
    <p:sldId id="461" r:id="rId18"/>
    <p:sldId id="463" r:id="rId19"/>
    <p:sldId id="462" r:id="rId20"/>
    <p:sldId id="561" r:id="rId21"/>
    <p:sldId id="559" r:id="rId22"/>
    <p:sldId id="560" r:id="rId23"/>
    <p:sldId id="448" r:id="rId24"/>
    <p:sldId id="480" r:id="rId25"/>
    <p:sldId id="464" r:id="rId26"/>
    <p:sldId id="468" r:id="rId27"/>
    <p:sldId id="469" r:id="rId28"/>
    <p:sldId id="470" r:id="rId29"/>
    <p:sldId id="555" r:id="rId30"/>
    <p:sldId id="467" r:id="rId31"/>
    <p:sldId id="500" r:id="rId32"/>
    <p:sldId id="542" r:id="rId33"/>
    <p:sldId id="562" r:id="rId34"/>
    <p:sldId id="518" r:id="rId35"/>
    <p:sldId id="519" r:id="rId36"/>
    <p:sldId id="520" r:id="rId37"/>
    <p:sldId id="528" r:id="rId38"/>
    <p:sldId id="529" r:id="rId39"/>
    <p:sldId id="521" r:id="rId40"/>
    <p:sldId id="523" r:id="rId41"/>
    <p:sldId id="512" r:id="rId42"/>
    <p:sldId id="524" r:id="rId43"/>
    <p:sldId id="525" r:id="rId44"/>
    <p:sldId id="534" r:id="rId45"/>
    <p:sldId id="556" r:id="rId46"/>
    <p:sldId id="557" r:id="rId47"/>
    <p:sldId id="558" r:id="rId48"/>
    <p:sldId id="565" r:id="rId49"/>
    <p:sldId id="511" r:id="rId50"/>
    <p:sldId id="563" r:id="rId51"/>
    <p:sldId id="456" r:id="rId52"/>
    <p:sldId id="328" r:id="rId53"/>
    <p:sldId id="310" r:id="rId54"/>
    <p:sldId id="485" r:id="rId55"/>
    <p:sldId id="486" r:id="rId56"/>
    <p:sldId id="487" r:id="rId57"/>
    <p:sldId id="488" r:id="rId58"/>
    <p:sldId id="445" r:id="rId59"/>
    <p:sldId id="452" r:id="rId60"/>
    <p:sldId id="443" r:id="rId61"/>
    <p:sldId id="444" r:id="rId62"/>
    <p:sldId id="548" r:id="rId63"/>
    <p:sldId id="545" r:id="rId64"/>
    <p:sldId id="546" r:id="rId65"/>
    <p:sldId id="547" r:id="rId66"/>
    <p:sldId id="258" r:id="rId67"/>
    <p:sldId id="56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4190" autoAdjust="0"/>
  </p:normalViewPr>
  <p:slideViewPr>
    <p:cSldViewPr>
      <p:cViewPr>
        <p:scale>
          <a:sx n="90" d="100"/>
          <a:sy n="90" d="100"/>
        </p:scale>
        <p:origin x="-2244" y="-276"/>
      </p:cViewPr>
      <p:guideLst>
        <p:guide orient="horz" pos="2160"/>
        <p:guide pos="2880"/>
      </p:guideLst>
    </p:cSldViewPr>
  </p:slideViewPr>
  <p:notesTextViewPr>
    <p:cViewPr>
      <p:scale>
        <a:sx n="1" d="1"/>
        <a:sy n="1" d="1"/>
      </p:scale>
      <p:origin x="0" y="0"/>
    </p:cViewPr>
  </p:notesTextViewPr>
  <p:sorterViewPr>
    <p:cViewPr>
      <p:scale>
        <a:sx n="100" d="100"/>
        <a:sy n="100" d="100"/>
      </p:scale>
      <p:origin x="0" y="7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15BDF-E336-43AC-BAF2-C1FC580426A1}" type="doc">
      <dgm:prSet loTypeId="urn:microsoft.com/office/officeart/2008/layout/CircleAccentTimeline" loCatId="process" qsTypeId="urn:microsoft.com/office/officeart/2005/8/quickstyle/simple1" qsCatId="simple" csTypeId="urn:microsoft.com/office/officeart/2005/8/colors/colorful4" csCatId="colorful" phldr="1"/>
      <dgm:spPr/>
      <dgm:t>
        <a:bodyPr/>
        <a:lstStyle/>
        <a:p>
          <a:endParaRPr lang="en-GB"/>
        </a:p>
      </dgm:t>
    </dgm:pt>
    <dgm:pt modelId="{B126479B-2F21-48A5-A5D2-5066D503A43E}">
      <dgm:prSet phldrT="[Text]"/>
      <dgm:spPr/>
      <dgm:t>
        <a:bodyPr/>
        <a:lstStyle/>
        <a:p>
          <a:r>
            <a:rPr lang="el-GR" dirty="0" smtClean="0"/>
            <a:t>Κινητικότητα</a:t>
          </a:r>
          <a:endParaRPr lang="en-GB" dirty="0"/>
        </a:p>
      </dgm:t>
    </dgm:pt>
    <dgm:pt modelId="{D6138871-E9E0-4B8C-815B-36C69BC7E3EA}" type="parTrans" cxnId="{1805C870-1455-4112-A802-8D575C0DD3BE}">
      <dgm:prSet/>
      <dgm:spPr/>
      <dgm:t>
        <a:bodyPr/>
        <a:lstStyle/>
        <a:p>
          <a:endParaRPr lang="en-GB"/>
        </a:p>
      </dgm:t>
    </dgm:pt>
    <dgm:pt modelId="{11065DE8-DDDD-4E28-B935-8684E0B256D4}" type="sibTrans" cxnId="{1805C870-1455-4112-A802-8D575C0DD3BE}">
      <dgm:prSet/>
      <dgm:spPr/>
      <dgm:t>
        <a:bodyPr/>
        <a:lstStyle/>
        <a:p>
          <a:endParaRPr lang="en-GB"/>
        </a:p>
      </dgm:t>
    </dgm:pt>
    <dgm:pt modelId="{5B885E16-608D-4420-B692-238DCF2A7555}">
      <dgm:prSet phldrT="[Text]"/>
      <dgm:spPr/>
      <dgm:t>
        <a:bodyPr/>
        <a:lstStyle/>
        <a:p>
          <a:r>
            <a:rPr lang="el-GR" dirty="0" smtClean="0"/>
            <a:t>Παρουσίαση σε συνάντηση προσωπικού</a:t>
          </a:r>
          <a:endParaRPr lang="en-GB" dirty="0"/>
        </a:p>
      </dgm:t>
    </dgm:pt>
    <dgm:pt modelId="{82779FBE-57F7-4A7C-86FC-BC74FE11F282}" type="parTrans" cxnId="{67939F9B-6FE0-4813-AF6C-E8A125FCDC58}">
      <dgm:prSet/>
      <dgm:spPr/>
      <dgm:t>
        <a:bodyPr/>
        <a:lstStyle/>
        <a:p>
          <a:endParaRPr lang="en-GB"/>
        </a:p>
      </dgm:t>
    </dgm:pt>
    <dgm:pt modelId="{8BE498C3-8A26-4258-8792-996232EDF093}" type="sibTrans" cxnId="{67939F9B-6FE0-4813-AF6C-E8A125FCDC58}">
      <dgm:prSet/>
      <dgm:spPr/>
      <dgm:t>
        <a:bodyPr/>
        <a:lstStyle/>
        <a:p>
          <a:endParaRPr lang="en-GB"/>
        </a:p>
      </dgm:t>
    </dgm:pt>
    <dgm:pt modelId="{26ABE32F-B4DA-47B6-8233-65A06C82F25A}">
      <dgm:prSet phldrT="[Text]"/>
      <dgm:spPr/>
      <dgm:t>
        <a:bodyPr/>
        <a:lstStyle/>
        <a:p>
          <a:r>
            <a:rPr lang="el-GR" dirty="0" smtClean="0"/>
            <a:t>Εφαρμογή</a:t>
          </a:r>
          <a:endParaRPr lang="en-GB" dirty="0"/>
        </a:p>
      </dgm:t>
    </dgm:pt>
    <dgm:pt modelId="{5C1429F8-F6CE-4C5F-9508-2CA20E3FDEC5}" type="parTrans" cxnId="{208B88A5-869C-4552-B973-C521BAF502BA}">
      <dgm:prSet/>
      <dgm:spPr/>
      <dgm:t>
        <a:bodyPr/>
        <a:lstStyle/>
        <a:p>
          <a:endParaRPr lang="en-GB"/>
        </a:p>
      </dgm:t>
    </dgm:pt>
    <dgm:pt modelId="{E819521B-C2B9-47FA-BAB5-F3BC4B564B7F}" type="sibTrans" cxnId="{208B88A5-869C-4552-B973-C521BAF502BA}">
      <dgm:prSet/>
      <dgm:spPr/>
      <dgm:t>
        <a:bodyPr/>
        <a:lstStyle/>
        <a:p>
          <a:endParaRPr lang="en-GB"/>
        </a:p>
      </dgm:t>
    </dgm:pt>
    <dgm:pt modelId="{B7983F92-891B-4C92-B648-0D9A39E3437A}">
      <dgm:prSet phldrT="[Text]"/>
      <dgm:spPr/>
      <dgm:t>
        <a:bodyPr/>
        <a:lstStyle/>
        <a:p>
          <a:r>
            <a:rPr lang="el-GR" dirty="0" smtClean="0"/>
            <a:t>Κινητικότητα</a:t>
          </a:r>
          <a:endParaRPr lang="en-GB" dirty="0"/>
        </a:p>
      </dgm:t>
    </dgm:pt>
    <dgm:pt modelId="{731FA8EF-51CD-422D-B097-E499FD55BF47}" type="parTrans" cxnId="{1940DFAD-E757-4931-B71A-0FDD42B29AB5}">
      <dgm:prSet/>
      <dgm:spPr/>
      <dgm:t>
        <a:bodyPr/>
        <a:lstStyle/>
        <a:p>
          <a:endParaRPr lang="en-GB"/>
        </a:p>
      </dgm:t>
    </dgm:pt>
    <dgm:pt modelId="{1F516F55-98DD-4813-8293-F62195A7993C}" type="sibTrans" cxnId="{1940DFAD-E757-4931-B71A-0FDD42B29AB5}">
      <dgm:prSet/>
      <dgm:spPr/>
      <dgm:t>
        <a:bodyPr/>
        <a:lstStyle/>
        <a:p>
          <a:endParaRPr lang="en-GB"/>
        </a:p>
      </dgm:t>
    </dgm:pt>
    <dgm:pt modelId="{CB16A97C-7A2D-49F1-B303-E3DC17AF680D}">
      <dgm:prSet phldrT="[Text]"/>
      <dgm:spPr/>
      <dgm:t>
        <a:bodyPr/>
        <a:lstStyle/>
        <a:p>
          <a:r>
            <a:rPr lang="el-GR" dirty="0" smtClean="0"/>
            <a:t>Αξιολόγηση</a:t>
          </a:r>
          <a:endParaRPr lang="en-GB" dirty="0"/>
        </a:p>
      </dgm:t>
    </dgm:pt>
    <dgm:pt modelId="{E2734038-CE1D-418B-8EF3-0F2EECB3CF68}" type="parTrans" cxnId="{E2B369B4-7788-4928-AFB1-EAF143FD8674}">
      <dgm:prSet/>
      <dgm:spPr/>
      <dgm:t>
        <a:bodyPr/>
        <a:lstStyle/>
        <a:p>
          <a:endParaRPr lang="en-GB"/>
        </a:p>
      </dgm:t>
    </dgm:pt>
    <dgm:pt modelId="{503476AF-EF68-4A32-A14B-EEFA15577EAB}" type="sibTrans" cxnId="{E2B369B4-7788-4928-AFB1-EAF143FD8674}">
      <dgm:prSet/>
      <dgm:spPr/>
      <dgm:t>
        <a:bodyPr/>
        <a:lstStyle/>
        <a:p>
          <a:endParaRPr lang="en-GB"/>
        </a:p>
      </dgm:t>
    </dgm:pt>
    <dgm:pt modelId="{1A74232A-BF3D-4D36-A5D1-B4B186B4E1EF}">
      <dgm:prSet phldrT="[Text]"/>
      <dgm:spPr/>
      <dgm:t>
        <a:bodyPr/>
        <a:lstStyle/>
        <a:p>
          <a:r>
            <a:rPr lang="el-GR" dirty="0" smtClean="0"/>
            <a:t>Εφαρμογή</a:t>
          </a:r>
          <a:endParaRPr lang="en-GB" dirty="0"/>
        </a:p>
      </dgm:t>
    </dgm:pt>
    <dgm:pt modelId="{B2E4365D-44A1-49FC-8F9A-282662B5DA0F}" type="parTrans" cxnId="{FD4A2F96-A97B-4F64-B3FB-E8DB8723F089}">
      <dgm:prSet/>
      <dgm:spPr/>
      <dgm:t>
        <a:bodyPr/>
        <a:lstStyle/>
        <a:p>
          <a:endParaRPr lang="en-GB"/>
        </a:p>
      </dgm:t>
    </dgm:pt>
    <dgm:pt modelId="{52D8F189-9C79-4F28-B23D-87243EC20B81}" type="sibTrans" cxnId="{FD4A2F96-A97B-4F64-B3FB-E8DB8723F089}">
      <dgm:prSet/>
      <dgm:spPr/>
      <dgm:t>
        <a:bodyPr/>
        <a:lstStyle/>
        <a:p>
          <a:endParaRPr lang="en-GB"/>
        </a:p>
      </dgm:t>
    </dgm:pt>
    <dgm:pt modelId="{D1237E23-69AD-40F0-B220-0B3497E5E991}">
      <dgm:prSet phldrT="[Text]"/>
      <dgm:spPr/>
      <dgm:t>
        <a:bodyPr/>
        <a:lstStyle/>
        <a:p>
          <a:r>
            <a:rPr lang="el-GR" dirty="0" smtClean="0"/>
            <a:t>Δειγματικό Μάθημα</a:t>
          </a:r>
          <a:endParaRPr lang="en-GB" dirty="0"/>
        </a:p>
      </dgm:t>
    </dgm:pt>
    <dgm:pt modelId="{8253E128-EB3C-46BD-A8F5-BDEC2042C294}" type="parTrans" cxnId="{1D9454ED-5932-4F62-A9C9-D547D7C6B5E3}">
      <dgm:prSet/>
      <dgm:spPr/>
      <dgm:t>
        <a:bodyPr/>
        <a:lstStyle/>
        <a:p>
          <a:endParaRPr lang="en-GB"/>
        </a:p>
      </dgm:t>
    </dgm:pt>
    <dgm:pt modelId="{0732B84D-FA4B-4780-A403-B7CA658128F1}" type="sibTrans" cxnId="{1D9454ED-5932-4F62-A9C9-D547D7C6B5E3}">
      <dgm:prSet/>
      <dgm:spPr/>
      <dgm:t>
        <a:bodyPr/>
        <a:lstStyle/>
        <a:p>
          <a:endParaRPr lang="en-GB"/>
        </a:p>
      </dgm:t>
    </dgm:pt>
    <dgm:pt modelId="{27AF399F-ACD3-4965-AE54-CC17F5B23329}">
      <dgm:prSet phldrT="[Text]"/>
      <dgm:spPr/>
      <dgm:t>
        <a:bodyPr/>
        <a:lstStyle/>
        <a:p>
          <a:r>
            <a:rPr lang="el-GR" dirty="0" smtClean="0"/>
            <a:t>Τελική Εκδήλωση Διάδοσης του Σχεδίου</a:t>
          </a:r>
          <a:endParaRPr lang="en-GB" dirty="0"/>
        </a:p>
      </dgm:t>
    </dgm:pt>
    <dgm:pt modelId="{0EE375A1-131F-4702-B78D-4BD9E709B04F}" type="parTrans" cxnId="{B351D5D1-E87A-49A9-A1F7-AA774AE4CB65}">
      <dgm:prSet/>
      <dgm:spPr/>
      <dgm:t>
        <a:bodyPr/>
        <a:lstStyle/>
        <a:p>
          <a:endParaRPr lang="en-GB"/>
        </a:p>
      </dgm:t>
    </dgm:pt>
    <dgm:pt modelId="{6B47D1E2-3055-40F0-8761-63CFAA7099C1}" type="sibTrans" cxnId="{B351D5D1-E87A-49A9-A1F7-AA774AE4CB65}">
      <dgm:prSet/>
      <dgm:spPr/>
      <dgm:t>
        <a:bodyPr/>
        <a:lstStyle/>
        <a:p>
          <a:endParaRPr lang="en-GB"/>
        </a:p>
      </dgm:t>
    </dgm:pt>
    <dgm:pt modelId="{760D8673-4750-4034-882A-B031ED7503B5}">
      <dgm:prSet phldrT="[Text]"/>
      <dgm:spPr/>
      <dgm:t>
        <a:bodyPr/>
        <a:lstStyle/>
        <a:p>
          <a:r>
            <a:rPr lang="el-GR" dirty="0" smtClean="0"/>
            <a:t>Διάδοση σε ΜΚΔ και ιστοσελίδα του σχολείου</a:t>
          </a:r>
          <a:endParaRPr lang="en-GB" dirty="0"/>
        </a:p>
      </dgm:t>
    </dgm:pt>
    <dgm:pt modelId="{EB94DA5E-EDF7-41E8-ABF3-86C6FABDCB17}" type="parTrans" cxnId="{291C849D-4F7D-4A82-95C7-9A132B7E478F}">
      <dgm:prSet/>
      <dgm:spPr/>
      <dgm:t>
        <a:bodyPr/>
        <a:lstStyle/>
        <a:p>
          <a:endParaRPr lang="en-GB"/>
        </a:p>
      </dgm:t>
    </dgm:pt>
    <dgm:pt modelId="{4C0351C8-E3E6-4889-820E-E83189C318B1}" type="sibTrans" cxnId="{291C849D-4F7D-4A82-95C7-9A132B7E478F}">
      <dgm:prSet/>
      <dgm:spPr/>
      <dgm:t>
        <a:bodyPr/>
        <a:lstStyle/>
        <a:p>
          <a:endParaRPr lang="en-GB"/>
        </a:p>
      </dgm:t>
    </dgm:pt>
    <dgm:pt modelId="{90CC288D-3E77-4FB0-9F57-3D96E2F1EE62}" type="pres">
      <dgm:prSet presAssocID="{50C15BDF-E336-43AC-BAF2-C1FC580426A1}" presName="Name0" presStyleCnt="0">
        <dgm:presLayoutVars>
          <dgm:dir/>
        </dgm:presLayoutVars>
      </dgm:prSet>
      <dgm:spPr/>
      <dgm:t>
        <a:bodyPr/>
        <a:lstStyle/>
        <a:p>
          <a:endParaRPr lang="en-GB"/>
        </a:p>
      </dgm:t>
    </dgm:pt>
    <dgm:pt modelId="{926788DA-BA68-49F6-A639-D80C4EF3D9F3}" type="pres">
      <dgm:prSet presAssocID="{B126479B-2F21-48A5-A5D2-5066D503A43E}" presName="parComposite" presStyleCnt="0"/>
      <dgm:spPr/>
    </dgm:pt>
    <dgm:pt modelId="{FBA1D574-4512-4820-857E-E1422B3E2274}" type="pres">
      <dgm:prSet presAssocID="{B126479B-2F21-48A5-A5D2-5066D503A43E}" presName="parBigCircle" presStyleLbl="node0" presStyleIdx="0" presStyleCnt="3"/>
      <dgm:spPr/>
    </dgm:pt>
    <dgm:pt modelId="{842DFB77-5AC6-4D95-950C-479F35515A05}" type="pres">
      <dgm:prSet presAssocID="{B126479B-2F21-48A5-A5D2-5066D503A43E}" presName="parTx" presStyleLbl="revTx" presStyleIdx="0" presStyleCnt="15"/>
      <dgm:spPr/>
      <dgm:t>
        <a:bodyPr/>
        <a:lstStyle/>
        <a:p>
          <a:endParaRPr lang="en-GB"/>
        </a:p>
      </dgm:t>
    </dgm:pt>
    <dgm:pt modelId="{CE8B279A-E549-4858-AE7F-43B6B110BECF}" type="pres">
      <dgm:prSet presAssocID="{B126479B-2F21-48A5-A5D2-5066D503A43E}" presName="bSpace" presStyleCnt="0"/>
      <dgm:spPr/>
    </dgm:pt>
    <dgm:pt modelId="{607F9DDC-E9B3-48D2-8945-BB44A544A90F}" type="pres">
      <dgm:prSet presAssocID="{B126479B-2F21-48A5-A5D2-5066D503A43E}" presName="parBackupNorm" presStyleCnt="0"/>
      <dgm:spPr/>
    </dgm:pt>
    <dgm:pt modelId="{EE9E5729-2993-49B3-A400-6458B7270758}" type="pres">
      <dgm:prSet presAssocID="{11065DE8-DDDD-4E28-B935-8684E0B256D4}" presName="parSpace" presStyleCnt="0"/>
      <dgm:spPr/>
    </dgm:pt>
    <dgm:pt modelId="{0D7520FB-5E27-4FAF-B831-D78318278462}" type="pres">
      <dgm:prSet presAssocID="{5B885E16-608D-4420-B692-238DCF2A7555}" presName="desBackupLeftNorm" presStyleCnt="0"/>
      <dgm:spPr/>
    </dgm:pt>
    <dgm:pt modelId="{7C4F70D9-47A7-4E09-9BF2-35D38A9A9CD0}" type="pres">
      <dgm:prSet presAssocID="{5B885E16-608D-4420-B692-238DCF2A7555}" presName="desComposite" presStyleCnt="0"/>
      <dgm:spPr/>
    </dgm:pt>
    <dgm:pt modelId="{78F82194-8A9D-4280-A889-BB84CC33D664}" type="pres">
      <dgm:prSet presAssocID="{5B885E16-608D-4420-B692-238DCF2A7555}" presName="desCircle" presStyleLbl="node1" presStyleIdx="0" presStyleCnt="6"/>
      <dgm:spPr/>
    </dgm:pt>
    <dgm:pt modelId="{60E769B6-3CEC-4114-8C19-33DD219EDA4E}" type="pres">
      <dgm:prSet presAssocID="{5B885E16-608D-4420-B692-238DCF2A7555}" presName="chTx" presStyleLbl="revTx" presStyleIdx="1" presStyleCnt="15"/>
      <dgm:spPr/>
      <dgm:t>
        <a:bodyPr/>
        <a:lstStyle/>
        <a:p>
          <a:endParaRPr lang="en-GB"/>
        </a:p>
      </dgm:t>
    </dgm:pt>
    <dgm:pt modelId="{4E4EA2E3-3831-4C79-B66C-D18C40EF16B4}" type="pres">
      <dgm:prSet presAssocID="{5B885E16-608D-4420-B692-238DCF2A7555}" presName="desTx" presStyleLbl="revTx" presStyleIdx="2" presStyleCnt="15">
        <dgm:presLayoutVars>
          <dgm:bulletEnabled val="1"/>
        </dgm:presLayoutVars>
      </dgm:prSet>
      <dgm:spPr/>
    </dgm:pt>
    <dgm:pt modelId="{02B69951-90FB-46D5-9112-AA98E70E7BD6}" type="pres">
      <dgm:prSet presAssocID="{5B885E16-608D-4420-B692-238DCF2A7555}" presName="desBackupRightNorm" presStyleCnt="0"/>
      <dgm:spPr/>
    </dgm:pt>
    <dgm:pt modelId="{C768EFA5-10B7-43AD-AD8A-BC8146D5B05D}" type="pres">
      <dgm:prSet presAssocID="{8BE498C3-8A26-4258-8792-996232EDF093}" presName="desSpace" presStyleCnt="0"/>
      <dgm:spPr/>
    </dgm:pt>
    <dgm:pt modelId="{BFAD9CA9-5579-4267-AFA0-C93CCC9FB690}" type="pres">
      <dgm:prSet presAssocID="{26ABE32F-B4DA-47B6-8233-65A06C82F25A}" presName="desBackupLeftNorm" presStyleCnt="0"/>
      <dgm:spPr/>
    </dgm:pt>
    <dgm:pt modelId="{5EDA431B-B5D3-4E83-BD1A-0F30A61C8B5F}" type="pres">
      <dgm:prSet presAssocID="{26ABE32F-B4DA-47B6-8233-65A06C82F25A}" presName="desComposite" presStyleCnt="0"/>
      <dgm:spPr/>
    </dgm:pt>
    <dgm:pt modelId="{28CE600D-A91E-4059-BE3E-E494D2248613}" type="pres">
      <dgm:prSet presAssocID="{26ABE32F-B4DA-47B6-8233-65A06C82F25A}" presName="desCircle" presStyleLbl="node1" presStyleIdx="1" presStyleCnt="6"/>
      <dgm:spPr/>
    </dgm:pt>
    <dgm:pt modelId="{B0B864BD-7EF7-4A42-A1ED-A291E4610461}" type="pres">
      <dgm:prSet presAssocID="{26ABE32F-B4DA-47B6-8233-65A06C82F25A}" presName="chTx" presStyleLbl="revTx" presStyleIdx="3" presStyleCnt="15"/>
      <dgm:spPr/>
      <dgm:t>
        <a:bodyPr/>
        <a:lstStyle/>
        <a:p>
          <a:endParaRPr lang="en-GB"/>
        </a:p>
      </dgm:t>
    </dgm:pt>
    <dgm:pt modelId="{0B5B4132-52CD-4CF9-BFF3-67BC3CB14BEC}" type="pres">
      <dgm:prSet presAssocID="{26ABE32F-B4DA-47B6-8233-65A06C82F25A}" presName="desTx" presStyleLbl="revTx" presStyleIdx="4" presStyleCnt="15">
        <dgm:presLayoutVars>
          <dgm:bulletEnabled val="1"/>
        </dgm:presLayoutVars>
      </dgm:prSet>
      <dgm:spPr/>
    </dgm:pt>
    <dgm:pt modelId="{5596D4DF-53F3-448F-8BBC-0A957F25CEF9}" type="pres">
      <dgm:prSet presAssocID="{26ABE32F-B4DA-47B6-8233-65A06C82F25A}" presName="desBackupRightNorm" presStyleCnt="0"/>
      <dgm:spPr/>
    </dgm:pt>
    <dgm:pt modelId="{C10DBB34-6540-43BA-A7CC-6D3BCA784180}" type="pres">
      <dgm:prSet presAssocID="{E819521B-C2B9-47FA-BAB5-F3BC4B564B7F}" presName="desSpace" presStyleCnt="0"/>
      <dgm:spPr/>
    </dgm:pt>
    <dgm:pt modelId="{F36A1B40-E7B7-4B9D-8DA6-7322617359DC}" type="pres">
      <dgm:prSet presAssocID="{760D8673-4750-4034-882A-B031ED7503B5}" presName="desBackupLeftNorm" presStyleCnt="0"/>
      <dgm:spPr/>
    </dgm:pt>
    <dgm:pt modelId="{79395F85-954D-48E3-A345-09BB94C0027E}" type="pres">
      <dgm:prSet presAssocID="{760D8673-4750-4034-882A-B031ED7503B5}" presName="desComposite" presStyleCnt="0"/>
      <dgm:spPr/>
    </dgm:pt>
    <dgm:pt modelId="{3189A350-125B-4A37-9AFB-91CD5D53C547}" type="pres">
      <dgm:prSet presAssocID="{760D8673-4750-4034-882A-B031ED7503B5}" presName="desCircle" presStyleLbl="node1" presStyleIdx="2" presStyleCnt="6"/>
      <dgm:spPr/>
    </dgm:pt>
    <dgm:pt modelId="{1024DBCD-4CD0-445A-A120-8AB4F72A49EC}" type="pres">
      <dgm:prSet presAssocID="{760D8673-4750-4034-882A-B031ED7503B5}" presName="chTx" presStyleLbl="revTx" presStyleIdx="5" presStyleCnt="15"/>
      <dgm:spPr/>
      <dgm:t>
        <a:bodyPr/>
        <a:lstStyle/>
        <a:p>
          <a:endParaRPr lang="en-GB"/>
        </a:p>
      </dgm:t>
    </dgm:pt>
    <dgm:pt modelId="{1180DA60-EA4E-430C-B55F-5C8E98103830}" type="pres">
      <dgm:prSet presAssocID="{760D8673-4750-4034-882A-B031ED7503B5}" presName="desTx" presStyleLbl="revTx" presStyleIdx="6" presStyleCnt="15">
        <dgm:presLayoutVars>
          <dgm:bulletEnabled val="1"/>
        </dgm:presLayoutVars>
      </dgm:prSet>
      <dgm:spPr/>
    </dgm:pt>
    <dgm:pt modelId="{02950B34-D2EB-4DA1-A866-E28EB0D18B73}" type="pres">
      <dgm:prSet presAssocID="{760D8673-4750-4034-882A-B031ED7503B5}" presName="desBackupRightNorm" presStyleCnt="0"/>
      <dgm:spPr/>
    </dgm:pt>
    <dgm:pt modelId="{2D65E56D-A44B-4F36-8758-70A48DA08B58}" type="pres">
      <dgm:prSet presAssocID="{4C0351C8-E3E6-4889-820E-E83189C318B1}" presName="desSpace" presStyleCnt="0"/>
      <dgm:spPr/>
    </dgm:pt>
    <dgm:pt modelId="{8238F160-F7CB-4816-87C0-FE7201CBE1B1}" type="pres">
      <dgm:prSet presAssocID="{B7983F92-891B-4C92-B648-0D9A39E3437A}" presName="parComposite" presStyleCnt="0"/>
      <dgm:spPr/>
    </dgm:pt>
    <dgm:pt modelId="{5CDF26F8-8356-4E63-A1DD-B667E7A18889}" type="pres">
      <dgm:prSet presAssocID="{B7983F92-891B-4C92-B648-0D9A39E3437A}" presName="parBigCircle" presStyleLbl="node0" presStyleIdx="1" presStyleCnt="3"/>
      <dgm:spPr/>
    </dgm:pt>
    <dgm:pt modelId="{6FACFD17-7730-4FBC-8ECC-EA1A3E23151E}" type="pres">
      <dgm:prSet presAssocID="{B7983F92-891B-4C92-B648-0D9A39E3437A}" presName="parTx" presStyleLbl="revTx" presStyleIdx="7" presStyleCnt="15"/>
      <dgm:spPr/>
      <dgm:t>
        <a:bodyPr/>
        <a:lstStyle/>
        <a:p>
          <a:endParaRPr lang="en-GB"/>
        </a:p>
      </dgm:t>
    </dgm:pt>
    <dgm:pt modelId="{28D1EF3B-CD65-4059-B54F-65E5E2A1F8DD}" type="pres">
      <dgm:prSet presAssocID="{B7983F92-891B-4C92-B648-0D9A39E3437A}" presName="bSpace" presStyleCnt="0"/>
      <dgm:spPr/>
    </dgm:pt>
    <dgm:pt modelId="{BCA317C8-9398-4ECC-9A7C-6329E1D5E451}" type="pres">
      <dgm:prSet presAssocID="{B7983F92-891B-4C92-B648-0D9A39E3437A}" presName="parBackupNorm" presStyleCnt="0"/>
      <dgm:spPr/>
    </dgm:pt>
    <dgm:pt modelId="{01F6FCCE-5B9D-43FE-BAAD-7BE8718A4346}" type="pres">
      <dgm:prSet presAssocID="{1F516F55-98DD-4813-8293-F62195A7993C}" presName="parSpace" presStyleCnt="0"/>
      <dgm:spPr/>
    </dgm:pt>
    <dgm:pt modelId="{A31C3C9B-81AD-4C1D-BD2B-43A38CB689E9}" type="pres">
      <dgm:prSet presAssocID="{CB16A97C-7A2D-49F1-B303-E3DC17AF680D}" presName="desBackupLeftNorm" presStyleCnt="0"/>
      <dgm:spPr/>
    </dgm:pt>
    <dgm:pt modelId="{60383291-12C9-458A-A8D6-C027B3CD673A}" type="pres">
      <dgm:prSet presAssocID="{CB16A97C-7A2D-49F1-B303-E3DC17AF680D}" presName="desComposite" presStyleCnt="0"/>
      <dgm:spPr/>
    </dgm:pt>
    <dgm:pt modelId="{F5B02E6F-3082-4152-A4A1-F383A0962FA2}" type="pres">
      <dgm:prSet presAssocID="{CB16A97C-7A2D-49F1-B303-E3DC17AF680D}" presName="desCircle" presStyleLbl="node1" presStyleIdx="3" presStyleCnt="6"/>
      <dgm:spPr/>
    </dgm:pt>
    <dgm:pt modelId="{9BDB3127-1C36-4EA7-8AB0-52BAEC7E0607}" type="pres">
      <dgm:prSet presAssocID="{CB16A97C-7A2D-49F1-B303-E3DC17AF680D}" presName="chTx" presStyleLbl="revTx" presStyleIdx="8" presStyleCnt="15"/>
      <dgm:spPr/>
      <dgm:t>
        <a:bodyPr/>
        <a:lstStyle/>
        <a:p>
          <a:endParaRPr lang="en-GB"/>
        </a:p>
      </dgm:t>
    </dgm:pt>
    <dgm:pt modelId="{E39C86D1-D74E-46D6-86E6-71C788B8E156}" type="pres">
      <dgm:prSet presAssocID="{CB16A97C-7A2D-49F1-B303-E3DC17AF680D}" presName="desTx" presStyleLbl="revTx" presStyleIdx="9" presStyleCnt="15">
        <dgm:presLayoutVars>
          <dgm:bulletEnabled val="1"/>
        </dgm:presLayoutVars>
      </dgm:prSet>
      <dgm:spPr/>
    </dgm:pt>
    <dgm:pt modelId="{328C1EF4-AF90-4487-9B2C-DB565FE77F70}" type="pres">
      <dgm:prSet presAssocID="{CB16A97C-7A2D-49F1-B303-E3DC17AF680D}" presName="desBackupRightNorm" presStyleCnt="0"/>
      <dgm:spPr/>
    </dgm:pt>
    <dgm:pt modelId="{E41FD281-3072-49E6-8723-5AFCC0F008E7}" type="pres">
      <dgm:prSet presAssocID="{503476AF-EF68-4A32-A14B-EEFA15577EAB}" presName="desSpace" presStyleCnt="0"/>
      <dgm:spPr/>
    </dgm:pt>
    <dgm:pt modelId="{4F9C02C6-2290-4BB8-8739-B01635D6C249}" type="pres">
      <dgm:prSet presAssocID="{1A74232A-BF3D-4D36-A5D1-B4B186B4E1EF}" presName="desBackupLeftNorm" presStyleCnt="0"/>
      <dgm:spPr/>
    </dgm:pt>
    <dgm:pt modelId="{FFD4223E-96B6-4E1A-9B63-13AD98261D84}" type="pres">
      <dgm:prSet presAssocID="{1A74232A-BF3D-4D36-A5D1-B4B186B4E1EF}" presName="desComposite" presStyleCnt="0"/>
      <dgm:spPr/>
    </dgm:pt>
    <dgm:pt modelId="{4001F456-FF99-4D58-8BD3-023F6F08EC06}" type="pres">
      <dgm:prSet presAssocID="{1A74232A-BF3D-4D36-A5D1-B4B186B4E1EF}" presName="desCircle" presStyleLbl="node1" presStyleIdx="4" presStyleCnt="6"/>
      <dgm:spPr/>
    </dgm:pt>
    <dgm:pt modelId="{4BF8FE4F-38B9-4BC0-8DEB-DE5193ECC7A5}" type="pres">
      <dgm:prSet presAssocID="{1A74232A-BF3D-4D36-A5D1-B4B186B4E1EF}" presName="chTx" presStyleLbl="revTx" presStyleIdx="10" presStyleCnt="15"/>
      <dgm:spPr/>
      <dgm:t>
        <a:bodyPr/>
        <a:lstStyle/>
        <a:p>
          <a:endParaRPr lang="en-GB"/>
        </a:p>
      </dgm:t>
    </dgm:pt>
    <dgm:pt modelId="{F2ED49A6-CC15-4817-BB94-38318C6229C4}" type="pres">
      <dgm:prSet presAssocID="{1A74232A-BF3D-4D36-A5D1-B4B186B4E1EF}" presName="desTx" presStyleLbl="revTx" presStyleIdx="11" presStyleCnt="15">
        <dgm:presLayoutVars>
          <dgm:bulletEnabled val="1"/>
        </dgm:presLayoutVars>
      </dgm:prSet>
      <dgm:spPr/>
    </dgm:pt>
    <dgm:pt modelId="{CC3830B2-49DD-45EB-A2DF-28BF21DB60BA}" type="pres">
      <dgm:prSet presAssocID="{1A74232A-BF3D-4D36-A5D1-B4B186B4E1EF}" presName="desBackupRightNorm" presStyleCnt="0"/>
      <dgm:spPr/>
    </dgm:pt>
    <dgm:pt modelId="{61E822E0-6802-4696-A707-20A0ABB38243}" type="pres">
      <dgm:prSet presAssocID="{52D8F189-9C79-4F28-B23D-87243EC20B81}" presName="desSpace" presStyleCnt="0"/>
      <dgm:spPr/>
    </dgm:pt>
    <dgm:pt modelId="{4D9F09A7-09EE-4F81-B0CE-3F8448D3C81C}" type="pres">
      <dgm:prSet presAssocID="{D1237E23-69AD-40F0-B220-0B3497E5E991}" presName="desBackupLeftNorm" presStyleCnt="0"/>
      <dgm:spPr/>
    </dgm:pt>
    <dgm:pt modelId="{0B2223EB-1D59-4FAE-AC12-FBCBF854DC75}" type="pres">
      <dgm:prSet presAssocID="{D1237E23-69AD-40F0-B220-0B3497E5E991}" presName="desComposite" presStyleCnt="0"/>
      <dgm:spPr/>
    </dgm:pt>
    <dgm:pt modelId="{56C45D06-50DE-4662-9EAB-90962C019375}" type="pres">
      <dgm:prSet presAssocID="{D1237E23-69AD-40F0-B220-0B3497E5E991}" presName="desCircle" presStyleLbl="node1" presStyleIdx="5" presStyleCnt="6"/>
      <dgm:spPr/>
    </dgm:pt>
    <dgm:pt modelId="{53F2D41F-1633-43D0-9C49-7FD6C91669D6}" type="pres">
      <dgm:prSet presAssocID="{D1237E23-69AD-40F0-B220-0B3497E5E991}" presName="chTx" presStyleLbl="revTx" presStyleIdx="12" presStyleCnt="15"/>
      <dgm:spPr/>
      <dgm:t>
        <a:bodyPr/>
        <a:lstStyle/>
        <a:p>
          <a:endParaRPr lang="en-GB"/>
        </a:p>
      </dgm:t>
    </dgm:pt>
    <dgm:pt modelId="{FCFC4AB1-FDAE-4BAC-BB3F-D0A0F028838E}" type="pres">
      <dgm:prSet presAssocID="{D1237E23-69AD-40F0-B220-0B3497E5E991}" presName="desTx" presStyleLbl="revTx" presStyleIdx="13" presStyleCnt="15">
        <dgm:presLayoutVars>
          <dgm:bulletEnabled val="1"/>
        </dgm:presLayoutVars>
      </dgm:prSet>
      <dgm:spPr/>
    </dgm:pt>
    <dgm:pt modelId="{E9F77A67-17C3-424B-8E5D-D86E0916B933}" type="pres">
      <dgm:prSet presAssocID="{D1237E23-69AD-40F0-B220-0B3497E5E991}" presName="desBackupRightNorm" presStyleCnt="0"/>
      <dgm:spPr/>
    </dgm:pt>
    <dgm:pt modelId="{5E71E8E3-0C07-4945-AC53-129996CA1B37}" type="pres">
      <dgm:prSet presAssocID="{0732B84D-FA4B-4780-A403-B7CA658128F1}" presName="desSpace" presStyleCnt="0"/>
      <dgm:spPr/>
    </dgm:pt>
    <dgm:pt modelId="{8FD85589-1960-4639-A282-89D87AB3D4E3}" type="pres">
      <dgm:prSet presAssocID="{27AF399F-ACD3-4965-AE54-CC17F5B23329}" presName="parComposite" presStyleCnt="0"/>
      <dgm:spPr/>
    </dgm:pt>
    <dgm:pt modelId="{94CEB4EF-AE9B-467A-9F69-0B560A1BFD30}" type="pres">
      <dgm:prSet presAssocID="{27AF399F-ACD3-4965-AE54-CC17F5B23329}" presName="parBigCircle" presStyleLbl="node0" presStyleIdx="2" presStyleCnt="3"/>
      <dgm:spPr>
        <a:solidFill>
          <a:schemeClr val="tx2"/>
        </a:solidFill>
      </dgm:spPr>
    </dgm:pt>
    <dgm:pt modelId="{C6900E66-BAEC-4BC6-888D-5AC7894C02BD}" type="pres">
      <dgm:prSet presAssocID="{27AF399F-ACD3-4965-AE54-CC17F5B23329}" presName="parTx" presStyleLbl="revTx" presStyleIdx="14" presStyleCnt="15"/>
      <dgm:spPr/>
      <dgm:t>
        <a:bodyPr/>
        <a:lstStyle/>
        <a:p>
          <a:endParaRPr lang="en-GB"/>
        </a:p>
      </dgm:t>
    </dgm:pt>
    <dgm:pt modelId="{025FFD12-B497-47CC-B23B-89A53EC96BB6}" type="pres">
      <dgm:prSet presAssocID="{27AF399F-ACD3-4965-AE54-CC17F5B23329}" presName="bSpace" presStyleCnt="0"/>
      <dgm:spPr/>
    </dgm:pt>
    <dgm:pt modelId="{5D514793-050A-4BE2-B63F-4CBA4F00149B}" type="pres">
      <dgm:prSet presAssocID="{27AF399F-ACD3-4965-AE54-CC17F5B23329}" presName="parBackupNorm" presStyleCnt="0"/>
      <dgm:spPr/>
    </dgm:pt>
    <dgm:pt modelId="{A97574B1-653B-4C9D-8ACB-E82ECD8DAAE9}" type="pres">
      <dgm:prSet presAssocID="{6B47D1E2-3055-40F0-8761-63CFAA7099C1}" presName="parSpace" presStyleCnt="0"/>
      <dgm:spPr/>
    </dgm:pt>
  </dgm:ptLst>
  <dgm:cxnLst>
    <dgm:cxn modelId="{C390875D-2A1C-4462-BD0C-C7C68DB1C0CC}" type="presOf" srcId="{26ABE32F-B4DA-47B6-8233-65A06C82F25A}" destId="{B0B864BD-7EF7-4A42-A1ED-A291E4610461}" srcOrd="0" destOrd="0" presId="urn:microsoft.com/office/officeart/2008/layout/CircleAccentTimeline"/>
    <dgm:cxn modelId="{1D9454ED-5932-4F62-A9C9-D547D7C6B5E3}" srcId="{B7983F92-891B-4C92-B648-0D9A39E3437A}" destId="{D1237E23-69AD-40F0-B220-0B3497E5E991}" srcOrd="2" destOrd="0" parTransId="{8253E128-EB3C-46BD-A8F5-BDEC2042C294}" sibTransId="{0732B84D-FA4B-4780-A403-B7CA658128F1}"/>
    <dgm:cxn modelId="{62285431-AEC8-4EBA-8339-468AFD86017F}" type="presOf" srcId="{B126479B-2F21-48A5-A5D2-5066D503A43E}" destId="{842DFB77-5AC6-4D95-950C-479F35515A05}" srcOrd="0" destOrd="0" presId="urn:microsoft.com/office/officeart/2008/layout/CircleAccentTimeline"/>
    <dgm:cxn modelId="{08ED90F0-479C-47F4-9326-655589D6006E}" type="presOf" srcId="{50C15BDF-E336-43AC-BAF2-C1FC580426A1}" destId="{90CC288D-3E77-4FB0-9F57-3D96E2F1EE62}" srcOrd="0" destOrd="0" presId="urn:microsoft.com/office/officeart/2008/layout/CircleAccentTimeline"/>
    <dgm:cxn modelId="{181FCFEA-6A1C-4FB5-8F15-33364841A926}" type="presOf" srcId="{D1237E23-69AD-40F0-B220-0B3497E5E991}" destId="{53F2D41F-1633-43D0-9C49-7FD6C91669D6}" srcOrd="0" destOrd="0" presId="urn:microsoft.com/office/officeart/2008/layout/CircleAccentTimeline"/>
    <dgm:cxn modelId="{1940DFAD-E757-4931-B71A-0FDD42B29AB5}" srcId="{50C15BDF-E336-43AC-BAF2-C1FC580426A1}" destId="{B7983F92-891B-4C92-B648-0D9A39E3437A}" srcOrd="1" destOrd="0" parTransId="{731FA8EF-51CD-422D-B097-E499FD55BF47}" sibTransId="{1F516F55-98DD-4813-8293-F62195A7993C}"/>
    <dgm:cxn modelId="{B351D5D1-E87A-49A9-A1F7-AA774AE4CB65}" srcId="{50C15BDF-E336-43AC-BAF2-C1FC580426A1}" destId="{27AF399F-ACD3-4965-AE54-CC17F5B23329}" srcOrd="2" destOrd="0" parTransId="{0EE375A1-131F-4702-B78D-4BD9E709B04F}" sibTransId="{6B47D1E2-3055-40F0-8761-63CFAA7099C1}"/>
    <dgm:cxn modelId="{12DBCD19-DC8D-475A-A0BF-065DE271506D}" type="presOf" srcId="{5B885E16-608D-4420-B692-238DCF2A7555}" destId="{60E769B6-3CEC-4114-8C19-33DD219EDA4E}" srcOrd="0" destOrd="0" presId="urn:microsoft.com/office/officeart/2008/layout/CircleAccentTimeline"/>
    <dgm:cxn modelId="{592C725C-123F-4494-B6F7-6DE3B93603CB}" type="presOf" srcId="{760D8673-4750-4034-882A-B031ED7503B5}" destId="{1024DBCD-4CD0-445A-A120-8AB4F72A49EC}" srcOrd="0" destOrd="0" presId="urn:microsoft.com/office/officeart/2008/layout/CircleAccentTimeline"/>
    <dgm:cxn modelId="{1A01F449-1618-4D48-8A0A-B7F2F9D768B2}" type="presOf" srcId="{B7983F92-891B-4C92-B648-0D9A39E3437A}" destId="{6FACFD17-7730-4FBC-8ECC-EA1A3E23151E}" srcOrd="0" destOrd="0" presId="urn:microsoft.com/office/officeart/2008/layout/CircleAccentTimeline"/>
    <dgm:cxn modelId="{D6EF2C17-AE02-45D5-977F-272855ECED57}" type="presOf" srcId="{1A74232A-BF3D-4D36-A5D1-B4B186B4E1EF}" destId="{4BF8FE4F-38B9-4BC0-8DEB-DE5193ECC7A5}" srcOrd="0" destOrd="0" presId="urn:microsoft.com/office/officeart/2008/layout/CircleAccentTimeline"/>
    <dgm:cxn modelId="{208B88A5-869C-4552-B973-C521BAF502BA}" srcId="{B126479B-2F21-48A5-A5D2-5066D503A43E}" destId="{26ABE32F-B4DA-47B6-8233-65A06C82F25A}" srcOrd="1" destOrd="0" parTransId="{5C1429F8-F6CE-4C5F-9508-2CA20E3FDEC5}" sibTransId="{E819521B-C2B9-47FA-BAB5-F3BC4B564B7F}"/>
    <dgm:cxn modelId="{67939F9B-6FE0-4813-AF6C-E8A125FCDC58}" srcId="{B126479B-2F21-48A5-A5D2-5066D503A43E}" destId="{5B885E16-608D-4420-B692-238DCF2A7555}" srcOrd="0" destOrd="0" parTransId="{82779FBE-57F7-4A7C-86FC-BC74FE11F282}" sibTransId="{8BE498C3-8A26-4258-8792-996232EDF093}"/>
    <dgm:cxn modelId="{291C849D-4F7D-4A82-95C7-9A132B7E478F}" srcId="{B126479B-2F21-48A5-A5D2-5066D503A43E}" destId="{760D8673-4750-4034-882A-B031ED7503B5}" srcOrd="2" destOrd="0" parTransId="{EB94DA5E-EDF7-41E8-ABF3-86C6FABDCB17}" sibTransId="{4C0351C8-E3E6-4889-820E-E83189C318B1}"/>
    <dgm:cxn modelId="{BFB79E88-8E17-4138-BFE1-530B63319EB1}" type="presOf" srcId="{27AF399F-ACD3-4965-AE54-CC17F5B23329}" destId="{C6900E66-BAEC-4BC6-888D-5AC7894C02BD}" srcOrd="0" destOrd="0" presId="urn:microsoft.com/office/officeart/2008/layout/CircleAccentTimeline"/>
    <dgm:cxn modelId="{E2B369B4-7788-4928-AFB1-EAF143FD8674}" srcId="{B7983F92-891B-4C92-B648-0D9A39E3437A}" destId="{CB16A97C-7A2D-49F1-B303-E3DC17AF680D}" srcOrd="0" destOrd="0" parTransId="{E2734038-CE1D-418B-8EF3-0F2EECB3CF68}" sibTransId="{503476AF-EF68-4A32-A14B-EEFA15577EAB}"/>
    <dgm:cxn modelId="{BBC170EB-5710-43A9-B0BD-0FDE2D28B12F}" type="presOf" srcId="{CB16A97C-7A2D-49F1-B303-E3DC17AF680D}" destId="{9BDB3127-1C36-4EA7-8AB0-52BAEC7E0607}" srcOrd="0" destOrd="0" presId="urn:microsoft.com/office/officeart/2008/layout/CircleAccentTimeline"/>
    <dgm:cxn modelId="{1805C870-1455-4112-A802-8D575C0DD3BE}" srcId="{50C15BDF-E336-43AC-BAF2-C1FC580426A1}" destId="{B126479B-2F21-48A5-A5D2-5066D503A43E}" srcOrd="0" destOrd="0" parTransId="{D6138871-E9E0-4B8C-815B-36C69BC7E3EA}" sibTransId="{11065DE8-DDDD-4E28-B935-8684E0B256D4}"/>
    <dgm:cxn modelId="{FD4A2F96-A97B-4F64-B3FB-E8DB8723F089}" srcId="{B7983F92-891B-4C92-B648-0D9A39E3437A}" destId="{1A74232A-BF3D-4D36-A5D1-B4B186B4E1EF}" srcOrd="1" destOrd="0" parTransId="{B2E4365D-44A1-49FC-8F9A-282662B5DA0F}" sibTransId="{52D8F189-9C79-4F28-B23D-87243EC20B81}"/>
    <dgm:cxn modelId="{79201309-5CCD-4CC7-B82E-78DC54DD14B8}" type="presParOf" srcId="{90CC288D-3E77-4FB0-9F57-3D96E2F1EE62}" destId="{926788DA-BA68-49F6-A639-D80C4EF3D9F3}" srcOrd="0" destOrd="0" presId="urn:microsoft.com/office/officeart/2008/layout/CircleAccentTimeline"/>
    <dgm:cxn modelId="{818237BC-F7A5-4EC0-81CB-D45FE423CFDD}" type="presParOf" srcId="{926788DA-BA68-49F6-A639-D80C4EF3D9F3}" destId="{FBA1D574-4512-4820-857E-E1422B3E2274}" srcOrd="0" destOrd="0" presId="urn:microsoft.com/office/officeart/2008/layout/CircleAccentTimeline"/>
    <dgm:cxn modelId="{A6D45113-799D-4FCE-B143-AD0640E064A1}" type="presParOf" srcId="{926788DA-BA68-49F6-A639-D80C4EF3D9F3}" destId="{842DFB77-5AC6-4D95-950C-479F35515A05}" srcOrd="1" destOrd="0" presId="urn:microsoft.com/office/officeart/2008/layout/CircleAccentTimeline"/>
    <dgm:cxn modelId="{F74B5C2B-6752-45E8-94FD-E4BCDF2B36E1}" type="presParOf" srcId="{926788DA-BA68-49F6-A639-D80C4EF3D9F3}" destId="{CE8B279A-E549-4858-AE7F-43B6B110BECF}" srcOrd="2" destOrd="0" presId="urn:microsoft.com/office/officeart/2008/layout/CircleAccentTimeline"/>
    <dgm:cxn modelId="{7EA710E6-4342-4B53-B15D-231FE8C0EE2A}" type="presParOf" srcId="{90CC288D-3E77-4FB0-9F57-3D96E2F1EE62}" destId="{607F9DDC-E9B3-48D2-8945-BB44A544A90F}" srcOrd="1" destOrd="0" presId="urn:microsoft.com/office/officeart/2008/layout/CircleAccentTimeline"/>
    <dgm:cxn modelId="{DCC90945-07EF-4731-9CB8-639B3C67F487}" type="presParOf" srcId="{90CC288D-3E77-4FB0-9F57-3D96E2F1EE62}" destId="{EE9E5729-2993-49B3-A400-6458B7270758}" srcOrd="2" destOrd="0" presId="urn:microsoft.com/office/officeart/2008/layout/CircleAccentTimeline"/>
    <dgm:cxn modelId="{0D57D5A9-A8C6-474E-933F-CC999E70E057}" type="presParOf" srcId="{90CC288D-3E77-4FB0-9F57-3D96E2F1EE62}" destId="{0D7520FB-5E27-4FAF-B831-D78318278462}" srcOrd="3" destOrd="0" presId="urn:microsoft.com/office/officeart/2008/layout/CircleAccentTimeline"/>
    <dgm:cxn modelId="{74493C6E-9E28-4C8F-AD6D-EE645AF4265B}" type="presParOf" srcId="{90CC288D-3E77-4FB0-9F57-3D96E2F1EE62}" destId="{7C4F70D9-47A7-4E09-9BF2-35D38A9A9CD0}" srcOrd="4" destOrd="0" presId="urn:microsoft.com/office/officeart/2008/layout/CircleAccentTimeline"/>
    <dgm:cxn modelId="{C7E7008F-3805-4DEC-A97F-F0FFB019009E}" type="presParOf" srcId="{7C4F70D9-47A7-4E09-9BF2-35D38A9A9CD0}" destId="{78F82194-8A9D-4280-A889-BB84CC33D664}" srcOrd="0" destOrd="0" presId="urn:microsoft.com/office/officeart/2008/layout/CircleAccentTimeline"/>
    <dgm:cxn modelId="{B8F23ED8-2386-43C4-A2AA-8128B69309E2}" type="presParOf" srcId="{7C4F70D9-47A7-4E09-9BF2-35D38A9A9CD0}" destId="{60E769B6-3CEC-4114-8C19-33DD219EDA4E}" srcOrd="1" destOrd="0" presId="urn:microsoft.com/office/officeart/2008/layout/CircleAccentTimeline"/>
    <dgm:cxn modelId="{E2F453C9-B5E3-48ED-A706-4B0C242EF354}" type="presParOf" srcId="{7C4F70D9-47A7-4E09-9BF2-35D38A9A9CD0}" destId="{4E4EA2E3-3831-4C79-B66C-D18C40EF16B4}" srcOrd="2" destOrd="0" presId="urn:microsoft.com/office/officeart/2008/layout/CircleAccentTimeline"/>
    <dgm:cxn modelId="{8A91E517-1F48-47CF-B53D-A9878E9EE20B}" type="presParOf" srcId="{90CC288D-3E77-4FB0-9F57-3D96E2F1EE62}" destId="{02B69951-90FB-46D5-9112-AA98E70E7BD6}" srcOrd="5" destOrd="0" presId="urn:microsoft.com/office/officeart/2008/layout/CircleAccentTimeline"/>
    <dgm:cxn modelId="{E8ED8793-28CA-4F43-9555-6FB7211B126D}" type="presParOf" srcId="{90CC288D-3E77-4FB0-9F57-3D96E2F1EE62}" destId="{C768EFA5-10B7-43AD-AD8A-BC8146D5B05D}" srcOrd="6" destOrd="0" presId="urn:microsoft.com/office/officeart/2008/layout/CircleAccentTimeline"/>
    <dgm:cxn modelId="{D78DCBE9-2C71-4CCF-9D0F-EF6634A187B4}" type="presParOf" srcId="{90CC288D-3E77-4FB0-9F57-3D96E2F1EE62}" destId="{BFAD9CA9-5579-4267-AFA0-C93CCC9FB690}" srcOrd="7" destOrd="0" presId="urn:microsoft.com/office/officeart/2008/layout/CircleAccentTimeline"/>
    <dgm:cxn modelId="{2601DFCF-2198-4E38-8056-4CAFD63931FB}" type="presParOf" srcId="{90CC288D-3E77-4FB0-9F57-3D96E2F1EE62}" destId="{5EDA431B-B5D3-4E83-BD1A-0F30A61C8B5F}" srcOrd="8" destOrd="0" presId="urn:microsoft.com/office/officeart/2008/layout/CircleAccentTimeline"/>
    <dgm:cxn modelId="{F7F665BD-C263-4757-B75B-39C9A9C0F5DB}" type="presParOf" srcId="{5EDA431B-B5D3-4E83-BD1A-0F30A61C8B5F}" destId="{28CE600D-A91E-4059-BE3E-E494D2248613}" srcOrd="0" destOrd="0" presId="urn:microsoft.com/office/officeart/2008/layout/CircleAccentTimeline"/>
    <dgm:cxn modelId="{D9924661-7451-49E8-AC72-34319344CC1E}" type="presParOf" srcId="{5EDA431B-B5D3-4E83-BD1A-0F30A61C8B5F}" destId="{B0B864BD-7EF7-4A42-A1ED-A291E4610461}" srcOrd="1" destOrd="0" presId="urn:microsoft.com/office/officeart/2008/layout/CircleAccentTimeline"/>
    <dgm:cxn modelId="{85AD2F24-25AB-44BA-8B25-4B7C20F6B957}" type="presParOf" srcId="{5EDA431B-B5D3-4E83-BD1A-0F30A61C8B5F}" destId="{0B5B4132-52CD-4CF9-BFF3-67BC3CB14BEC}" srcOrd="2" destOrd="0" presId="urn:microsoft.com/office/officeart/2008/layout/CircleAccentTimeline"/>
    <dgm:cxn modelId="{81144268-14D1-4A18-8571-F19BF0AC0BF3}" type="presParOf" srcId="{90CC288D-3E77-4FB0-9F57-3D96E2F1EE62}" destId="{5596D4DF-53F3-448F-8BBC-0A957F25CEF9}" srcOrd="9" destOrd="0" presId="urn:microsoft.com/office/officeart/2008/layout/CircleAccentTimeline"/>
    <dgm:cxn modelId="{C68C9369-0E4A-421D-9AB2-06ECED5AAA02}" type="presParOf" srcId="{90CC288D-3E77-4FB0-9F57-3D96E2F1EE62}" destId="{C10DBB34-6540-43BA-A7CC-6D3BCA784180}" srcOrd="10" destOrd="0" presId="urn:microsoft.com/office/officeart/2008/layout/CircleAccentTimeline"/>
    <dgm:cxn modelId="{8B2191E5-FD6B-43DB-9869-2C6BF8FC78A3}" type="presParOf" srcId="{90CC288D-3E77-4FB0-9F57-3D96E2F1EE62}" destId="{F36A1B40-E7B7-4B9D-8DA6-7322617359DC}" srcOrd="11" destOrd="0" presId="urn:microsoft.com/office/officeart/2008/layout/CircleAccentTimeline"/>
    <dgm:cxn modelId="{C8E48390-E623-4D5C-A763-6E9F1245237E}" type="presParOf" srcId="{90CC288D-3E77-4FB0-9F57-3D96E2F1EE62}" destId="{79395F85-954D-48E3-A345-09BB94C0027E}" srcOrd="12" destOrd="0" presId="urn:microsoft.com/office/officeart/2008/layout/CircleAccentTimeline"/>
    <dgm:cxn modelId="{44D76256-5D8E-447B-A15E-B545D112A1FB}" type="presParOf" srcId="{79395F85-954D-48E3-A345-09BB94C0027E}" destId="{3189A350-125B-4A37-9AFB-91CD5D53C547}" srcOrd="0" destOrd="0" presId="urn:microsoft.com/office/officeart/2008/layout/CircleAccentTimeline"/>
    <dgm:cxn modelId="{E29A12D2-E9DC-4679-850A-E0572FBD59AD}" type="presParOf" srcId="{79395F85-954D-48E3-A345-09BB94C0027E}" destId="{1024DBCD-4CD0-445A-A120-8AB4F72A49EC}" srcOrd="1" destOrd="0" presId="urn:microsoft.com/office/officeart/2008/layout/CircleAccentTimeline"/>
    <dgm:cxn modelId="{47A8CBDE-8746-4A87-AD99-28F9D9625224}" type="presParOf" srcId="{79395F85-954D-48E3-A345-09BB94C0027E}" destId="{1180DA60-EA4E-430C-B55F-5C8E98103830}" srcOrd="2" destOrd="0" presId="urn:microsoft.com/office/officeart/2008/layout/CircleAccentTimeline"/>
    <dgm:cxn modelId="{22CF1F08-8853-470B-8965-61404493DCCF}" type="presParOf" srcId="{90CC288D-3E77-4FB0-9F57-3D96E2F1EE62}" destId="{02950B34-D2EB-4DA1-A866-E28EB0D18B73}" srcOrd="13" destOrd="0" presId="urn:microsoft.com/office/officeart/2008/layout/CircleAccentTimeline"/>
    <dgm:cxn modelId="{42C099C8-53CF-4837-9BF1-CFDF9ED14404}" type="presParOf" srcId="{90CC288D-3E77-4FB0-9F57-3D96E2F1EE62}" destId="{2D65E56D-A44B-4F36-8758-70A48DA08B58}" srcOrd="14" destOrd="0" presId="urn:microsoft.com/office/officeart/2008/layout/CircleAccentTimeline"/>
    <dgm:cxn modelId="{2A1834C7-5038-4221-9691-204813CBE446}" type="presParOf" srcId="{90CC288D-3E77-4FB0-9F57-3D96E2F1EE62}" destId="{8238F160-F7CB-4816-87C0-FE7201CBE1B1}" srcOrd="15" destOrd="0" presId="urn:microsoft.com/office/officeart/2008/layout/CircleAccentTimeline"/>
    <dgm:cxn modelId="{A4D8FCF6-5C03-4337-92E9-804B2988D32B}" type="presParOf" srcId="{8238F160-F7CB-4816-87C0-FE7201CBE1B1}" destId="{5CDF26F8-8356-4E63-A1DD-B667E7A18889}" srcOrd="0" destOrd="0" presId="urn:microsoft.com/office/officeart/2008/layout/CircleAccentTimeline"/>
    <dgm:cxn modelId="{DB9FCD65-7831-4A50-A316-95CD9D8E80E6}" type="presParOf" srcId="{8238F160-F7CB-4816-87C0-FE7201CBE1B1}" destId="{6FACFD17-7730-4FBC-8ECC-EA1A3E23151E}" srcOrd="1" destOrd="0" presId="urn:microsoft.com/office/officeart/2008/layout/CircleAccentTimeline"/>
    <dgm:cxn modelId="{F07B741C-B771-4994-9FD5-DAB350843185}" type="presParOf" srcId="{8238F160-F7CB-4816-87C0-FE7201CBE1B1}" destId="{28D1EF3B-CD65-4059-B54F-65E5E2A1F8DD}" srcOrd="2" destOrd="0" presId="urn:microsoft.com/office/officeart/2008/layout/CircleAccentTimeline"/>
    <dgm:cxn modelId="{4583BDDD-9AD3-4416-B888-D42FA7CD00A4}" type="presParOf" srcId="{90CC288D-3E77-4FB0-9F57-3D96E2F1EE62}" destId="{BCA317C8-9398-4ECC-9A7C-6329E1D5E451}" srcOrd="16" destOrd="0" presId="urn:microsoft.com/office/officeart/2008/layout/CircleAccentTimeline"/>
    <dgm:cxn modelId="{386FC777-D140-43DB-8BA9-668A7D4650ED}" type="presParOf" srcId="{90CC288D-3E77-4FB0-9F57-3D96E2F1EE62}" destId="{01F6FCCE-5B9D-43FE-BAAD-7BE8718A4346}" srcOrd="17" destOrd="0" presId="urn:microsoft.com/office/officeart/2008/layout/CircleAccentTimeline"/>
    <dgm:cxn modelId="{E5035AD8-2578-413F-A9B7-4F49A21982A8}" type="presParOf" srcId="{90CC288D-3E77-4FB0-9F57-3D96E2F1EE62}" destId="{A31C3C9B-81AD-4C1D-BD2B-43A38CB689E9}" srcOrd="18" destOrd="0" presId="urn:microsoft.com/office/officeart/2008/layout/CircleAccentTimeline"/>
    <dgm:cxn modelId="{9875780B-45B3-421B-97BF-D79D8661AA04}" type="presParOf" srcId="{90CC288D-3E77-4FB0-9F57-3D96E2F1EE62}" destId="{60383291-12C9-458A-A8D6-C027B3CD673A}" srcOrd="19" destOrd="0" presId="urn:microsoft.com/office/officeart/2008/layout/CircleAccentTimeline"/>
    <dgm:cxn modelId="{E9826126-88A6-4D4D-8FE0-CD095B55BCF7}" type="presParOf" srcId="{60383291-12C9-458A-A8D6-C027B3CD673A}" destId="{F5B02E6F-3082-4152-A4A1-F383A0962FA2}" srcOrd="0" destOrd="0" presId="urn:microsoft.com/office/officeart/2008/layout/CircleAccentTimeline"/>
    <dgm:cxn modelId="{0D5252CA-9C1D-4C82-8B75-B1A866B6A462}" type="presParOf" srcId="{60383291-12C9-458A-A8D6-C027B3CD673A}" destId="{9BDB3127-1C36-4EA7-8AB0-52BAEC7E0607}" srcOrd="1" destOrd="0" presId="urn:microsoft.com/office/officeart/2008/layout/CircleAccentTimeline"/>
    <dgm:cxn modelId="{3383DCCD-2497-4362-B04B-53D950521C5F}" type="presParOf" srcId="{60383291-12C9-458A-A8D6-C027B3CD673A}" destId="{E39C86D1-D74E-46D6-86E6-71C788B8E156}" srcOrd="2" destOrd="0" presId="urn:microsoft.com/office/officeart/2008/layout/CircleAccentTimeline"/>
    <dgm:cxn modelId="{EEF05168-B5D1-4666-8A49-72AD9127D413}" type="presParOf" srcId="{90CC288D-3E77-4FB0-9F57-3D96E2F1EE62}" destId="{328C1EF4-AF90-4487-9B2C-DB565FE77F70}" srcOrd="20" destOrd="0" presId="urn:microsoft.com/office/officeart/2008/layout/CircleAccentTimeline"/>
    <dgm:cxn modelId="{1CC1193C-9C51-4366-9673-03F219AFEBB9}" type="presParOf" srcId="{90CC288D-3E77-4FB0-9F57-3D96E2F1EE62}" destId="{E41FD281-3072-49E6-8723-5AFCC0F008E7}" srcOrd="21" destOrd="0" presId="urn:microsoft.com/office/officeart/2008/layout/CircleAccentTimeline"/>
    <dgm:cxn modelId="{E92BE5F8-BDE9-445B-B7F1-8F8314D21B04}" type="presParOf" srcId="{90CC288D-3E77-4FB0-9F57-3D96E2F1EE62}" destId="{4F9C02C6-2290-4BB8-8739-B01635D6C249}" srcOrd="22" destOrd="0" presId="urn:microsoft.com/office/officeart/2008/layout/CircleAccentTimeline"/>
    <dgm:cxn modelId="{317546AA-6DED-4FFE-8C32-27A6D3394FDE}" type="presParOf" srcId="{90CC288D-3E77-4FB0-9F57-3D96E2F1EE62}" destId="{FFD4223E-96B6-4E1A-9B63-13AD98261D84}" srcOrd="23" destOrd="0" presId="urn:microsoft.com/office/officeart/2008/layout/CircleAccentTimeline"/>
    <dgm:cxn modelId="{40FD1D7C-9BB0-4827-8094-B523E4E75D27}" type="presParOf" srcId="{FFD4223E-96B6-4E1A-9B63-13AD98261D84}" destId="{4001F456-FF99-4D58-8BD3-023F6F08EC06}" srcOrd="0" destOrd="0" presId="urn:microsoft.com/office/officeart/2008/layout/CircleAccentTimeline"/>
    <dgm:cxn modelId="{8A660557-6F40-4439-BFE1-7135E54B4614}" type="presParOf" srcId="{FFD4223E-96B6-4E1A-9B63-13AD98261D84}" destId="{4BF8FE4F-38B9-4BC0-8DEB-DE5193ECC7A5}" srcOrd="1" destOrd="0" presId="urn:microsoft.com/office/officeart/2008/layout/CircleAccentTimeline"/>
    <dgm:cxn modelId="{ED25F5DF-029E-43F4-97BE-31A899C9B109}" type="presParOf" srcId="{FFD4223E-96B6-4E1A-9B63-13AD98261D84}" destId="{F2ED49A6-CC15-4817-BB94-38318C6229C4}" srcOrd="2" destOrd="0" presId="urn:microsoft.com/office/officeart/2008/layout/CircleAccentTimeline"/>
    <dgm:cxn modelId="{EA7131EB-D071-44BB-A173-00EC025C1966}" type="presParOf" srcId="{90CC288D-3E77-4FB0-9F57-3D96E2F1EE62}" destId="{CC3830B2-49DD-45EB-A2DF-28BF21DB60BA}" srcOrd="24" destOrd="0" presId="urn:microsoft.com/office/officeart/2008/layout/CircleAccentTimeline"/>
    <dgm:cxn modelId="{99CE4FA5-BEBC-4D4A-8AD7-46114B141E0B}" type="presParOf" srcId="{90CC288D-3E77-4FB0-9F57-3D96E2F1EE62}" destId="{61E822E0-6802-4696-A707-20A0ABB38243}" srcOrd="25" destOrd="0" presId="urn:microsoft.com/office/officeart/2008/layout/CircleAccentTimeline"/>
    <dgm:cxn modelId="{5CE9B6E6-BE3B-407D-843A-7008D0D1A9FF}" type="presParOf" srcId="{90CC288D-3E77-4FB0-9F57-3D96E2F1EE62}" destId="{4D9F09A7-09EE-4F81-B0CE-3F8448D3C81C}" srcOrd="26" destOrd="0" presId="urn:microsoft.com/office/officeart/2008/layout/CircleAccentTimeline"/>
    <dgm:cxn modelId="{14BD297E-9B57-4A3F-A2B5-9DD03028D48B}" type="presParOf" srcId="{90CC288D-3E77-4FB0-9F57-3D96E2F1EE62}" destId="{0B2223EB-1D59-4FAE-AC12-FBCBF854DC75}" srcOrd="27" destOrd="0" presId="urn:microsoft.com/office/officeart/2008/layout/CircleAccentTimeline"/>
    <dgm:cxn modelId="{01DBC80E-F208-4511-B225-B38471DEF6FC}" type="presParOf" srcId="{0B2223EB-1D59-4FAE-AC12-FBCBF854DC75}" destId="{56C45D06-50DE-4662-9EAB-90962C019375}" srcOrd="0" destOrd="0" presId="urn:microsoft.com/office/officeart/2008/layout/CircleAccentTimeline"/>
    <dgm:cxn modelId="{B8272652-823F-48B2-B637-7ABE18703F39}" type="presParOf" srcId="{0B2223EB-1D59-4FAE-AC12-FBCBF854DC75}" destId="{53F2D41F-1633-43D0-9C49-7FD6C91669D6}" srcOrd="1" destOrd="0" presId="urn:microsoft.com/office/officeart/2008/layout/CircleAccentTimeline"/>
    <dgm:cxn modelId="{757866EC-4E77-4504-B74A-E9341724184E}" type="presParOf" srcId="{0B2223EB-1D59-4FAE-AC12-FBCBF854DC75}" destId="{FCFC4AB1-FDAE-4BAC-BB3F-D0A0F028838E}" srcOrd="2" destOrd="0" presId="urn:microsoft.com/office/officeart/2008/layout/CircleAccentTimeline"/>
    <dgm:cxn modelId="{615285BB-C05F-468A-AAB0-B777CAF7B856}" type="presParOf" srcId="{90CC288D-3E77-4FB0-9F57-3D96E2F1EE62}" destId="{E9F77A67-17C3-424B-8E5D-D86E0916B933}" srcOrd="28" destOrd="0" presId="urn:microsoft.com/office/officeart/2008/layout/CircleAccentTimeline"/>
    <dgm:cxn modelId="{8A1EDAF7-4FE5-4E76-B031-554DE132C269}" type="presParOf" srcId="{90CC288D-3E77-4FB0-9F57-3D96E2F1EE62}" destId="{5E71E8E3-0C07-4945-AC53-129996CA1B37}" srcOrd="29" destOrd="0" presId="urn:microsoft.com/office/officeart/2008/layout/CircleAccentTimeline"/>
    <dgm:cxn modelId="{63CAF83E-FED4-4828-9C2B-C0E233F01830}" type="presParOf" srcId="{90CC288D-3E77-4FB0-9F57-3D96E2F1EE62}" destId="{8FD85589-1960-4639-A282-89D87AB3D4E3}" srcOrd="30" destOrd="0" presId="urn:microsoft.com/office/officeart/2008/layout/CircleAccentTimeline"/>
    <dgm:cxn modelId="{A99C53F5-58B0-4A0E-817F-53E163264B54}" type="presParOf" srcId="{8FD85589-1960-4639-A282-89D87AB3D4E3}" destId="{94CEB4EF-AE9B-467A-9F69-0B560A1BFD30}" srcOrd="0" destOrd="0" presId="urn:microsoft.com/office/officeart/2008/layout/CircleAccentTimeline"/>
    <dgm:cxn modelId="{D2A7312C-4649-4A1E-9994-3070E91A5734}" type="presParOf" srcId="{8FD85589-1960-4639-A282-89D87AB3D4E3}" destId="{C6900E66-BAEC-4BC6-888D-5AC7894C02BD}" srcOrd="1" destOrd="0" presId="urn:microsoft.com/office/officeart/2008/layout/CircleAccentTimeline"/>
    <dgm:cxn modelId="{DF30C958-D87E-4EA8-B6EC-5B78D2B22B07}" type="presParOf" srcId="{8FD85589-1960-4639-A282-89D87AB3D4E3}" destId="{025FFD12-B497-47CC-B23B-89A53EC96BB6}" srcOrd="2" destOrd="0" presId="urn:microsoft.com/office/officeart/2008/layout/CircleAccentTimeline"/>
    <dgm:cxn modelId="{D2AF4B2C-1453-4C3C-B91D-4DBDF2FEEDAE}" type="presParOf" srcId="{90CC288D-3E77-4FB0-9F57-3D96E2F1EE62}" destId="{5D514793-050A-4BE2-B63F-4CBA4F00149B}" srcOrd="31" destOrd="0" presId="urn:microsoft.com/office/officeart/2008/layout/CircleAccentTimeline"/>
    <dgm:cxn modelId="{505625E4-837B-408B-8F31-61D4383F980C}" type="presParOf" srcId="{90CC288D-3E77-4FB0-9F57-3D96E2F1EE62}" destId="{A97574B1-653B-4C9D-8ACB-E82ECD8DAAE9}" srcOrd="32"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D574-4512-4820-857E-E1422B3E2274}">
      <dsp:nvSpPr>
        <dsp:cNvPr id="0" name=""/>
        <dsp:cNvSpPr/>
      </dsp:nvSpPr>
      <dsp:spPr>
        <a:xfrm>
          <a:off x="1565" y="4184429"/>
          <a:ext cx="1265221" cy="1265221"/>
        </a:xfrm>
        <a:prstGeom prst="donut">
          <a:avLst>
            <a:gd name="adj" fmla="val 2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DFB77-5AC6-4D95-950C-479F35515A05}">
      <dsp:nvSpPr>
        <dsp:cNvPr id="0" name=""/>
        <dsp:cNvSpPr/>
      </dsp:nvSpPr>
      <dsp:spPr>
        <a:xfrm rot="17700000">
          <a:off x="447372" y="3153015"/>
          <a:ext cx="1572811" cy="75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l-GR" sz="1700" kern="1200" dirty="0" smtClean="0"/>
            <a:t>Κινητικότητα</a:t>
          </a:r>
          <a:endParaRPr lang="en-GB" sz="1700" kern="1200" dirty="0"/>
        </a:p>
      </dsp:txBody>
      <dsp:txXfrm>
        <a:off x="447372" y="3153015"/>
        <a:ext cx="1572811" cy="757973"/>
      </dsp:txXfrm>
    </dsp:sp>
    <dsp:sp modelId="{78F82194-8A9D-4280-A889-BB84CC33D664}">
      <dsp:nvSpPr>
        <dsp:cNvPr id="0" name=""/>
        <dsp:cNvSpPr/>
      </dsp:nvSpPr>
      <dsp:spPr>
        <a:xfrm>
          <a:off x="1362088" y="4488675"/>
          <a:ext cx="656730" cy="65673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769B6-3CEC-4114-8C19-33DD219EDA4E}">
      <dsp:nvSpPr>
        <dsp:cNvPr id="0" name=""/>
        <dsp:cNvSpPr/>
      </dsp:nvSpPr>
      <dsp:spPr>
        <a:xfrm rot="17700000">
          <a:off x="584281" y="5402739"/>
          <a:ext cx="1360555" cy="65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l-GR" sz="1500" kern="1200" dirty="0" smtClean="0"/>
            <a:t>Παρουσίαση σε συνάντηση προσωπικού</a:t>
          </a:r>
          <a:endParaRPr lang="en-GB" sz="1500" kern="1200" dirty="0"/>
        </a:p>
      </dsp:txBody>
      <dsp:txXfrm>
        <a:off x="584281" y="5402739"/>
        <a:ext cx="1360555" cy="656008"/>
      </dsp:txXfrm>
    </dsp:sp>
    <dsp:sp modelId="{4E4EA2E3-3831-4C79-B66C-D18C40EF16B4}">
      <dsp:nvSpPr>
        <dsp:cNvPr id="0" name=""/>
        <dsp:cNvSpPr/>
      </dsp:nvSpPr>
      <dsp:spPr>
        <a:xfrm rot="17700000">
          <a:off x="1436069" y="3575331"/>
          <a:ext cx="1360555" cy="656008"/>
        </a:xfrm>
        <a:prstGeom prst="rect">
          <a:avLst/>
        </a:prstGeom>
        <a:noFill/>
        <a:ln>
          <a:noFill/>
        </a:ln>
        <a:effectLst/>
      </dsp:spPr>
      <dsp:style>
        <a:lnRef idx="0">
          <a:scrgbClr r="0" g="0" b="0"/>
        </a:lnRef>
        <a:fillRef idx="0">
          <a:scrgbClr r="0" g="0" b="0"/>
        </a:fillRef>
        <a:effectRef idx="0">
          <a:scrgbClr r="0" g="0" b="0"/>
        </a:effectRef>
        <a:fontRef idx="minor"/>
      </dsp:style>
    </dsp:sp>
    <dsp:sp modelId="{28CE600D-A91E-4059-BE3E-E494D2248613}">
      <dsp:nvSpPr>
        <dsp:cNvPr id="0" name=""/>
        <dsp:cNvSpPr/>
      </dsp:nvSpPr>
      <dsp:spPr>
        <a:xfrm>
          <a:off x="2114018" y="4488675"/>
          <a:ext cx="656730" cy="656730"/>
        </a:xfrm>
        <a:prstGeom prst="ellipse">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864BD-7EF7-4A42-A1ED-A291E4610461}">
      <dsp:nvSpPr>
        <dsp:cNvPr id="0" name=""/>
        <dsp:cNvSpPr/>
      </dsp:nvSpPr>
      <dsp:spPr>
        <a:xfrm rot="17700000">
          <a:off x="1336211" y="5402739"/>
          <a:ext cx="1360555" cy="65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l-GR" sz="1500" kern="1200" dirty="0" smtClean="0"/>
            <a:t>Εφαρμογή</a:t>
          </a:r>
          <a:endParaRPr lang="en-GB" sz="1500" kern="1200" dirty="0"/>
        </a:p>
      </dsp:txBody>
      <dsp:txXfrm>
        <a:off x="1336211" y="5402739"/>
        <a:ext cx="1360555" cy="656008"/>
      </dsp:txXfrm>
    </dsp:sp>
    <dsp:sp modelId="{0B5B4132-52CD-4CF9-BFF3-67BC3CB14BEC}">
      <dsp:nvSpPr>
        <dsp:cNvPr id="0" name=""/>
        <dsp:cNvSpPr/>
      </dsp:nvSpPr>
      <dsp:spPr>
        <a:xfrm rot="17700000">
          <a:off x="2187999" y="3575331"/>
          <a:ext cx="1360555" cy="656008"/>
        </a:xfrm>
        <a:prstGeom prst="rect">
          <a:avLst/>
        </a:prstGeom>
        <a:noFill/>
        <a:ln>
          <a:noFill/>
        </a:ln>
        <a:effectLst/>
      </dsp:spPr>
      <dsp:style>
        <a:lnRef idx="0">
          <a:scrgbClr r="0" g="0" b="0"/>
        </a:lnRef>
        <a:fillRef idx="0">
          <a:scrgbClr r="0" g="0" b="0"/>
        </a:fillRef>
        <a:effectRef idx="0">
          <a:scrgbClr r="0" g="0" b="0"/>
        </a:effectRef>
        <a:fontRef idx="minor"/>
      </dsp:style>
    </dsp:sp>
    <dsp:sp modelId="{3189A350-125B-4A37-9AFB-91CD5D53C547}">
      <dsp:nvSpPr>
        <dsp:cNvPr id="0" name=""/>
        <dsp:cNvSpPr/>
      </dsp:nvSpPr>
      <dsp:spPr>
        <a:xfrm>
          <a:off x="2865948" y="4488675"/>
          <a:ext cx="656730" cy="656730"/>
        </a:xfrm>
        <a:prstGeom prst="ellipse">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4DBCD-4CD0-445A-A120-8AB4F72A49EC}">
      <dsp:nvSpPr>
        <dsp:cNvPr id="0" name=""/>
        <dsp:cNvSpPr/>
      </dsp:nvSpPr>
      <dsp:spPr>
        <a:xfrm rot="17700000">
          <a:off x="2088141" y="5402739"/>
          <a:ext cx="1360555" cy="65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l-GR" sz="1500" kern="1200" dirty="0" smtClean="0"/>
            <a:t>Διάδοση σε ΜΚΔ και ιστοσελίδα του σχολείου</a:t>
          </a:r>
          <a:endParaRPr lang="en-GB" sz="1500" kern="1200" dirty="0"/>
        </a:p>
      </dsp:txBody>
      <dsp:txXfrm>
        <a:off x="2088141" y="5402739"/>
        <a:ext cx="1360555" cy="656008"/>
      </dsp:txXfrm>
    </dsp:sp>
    <dsp:sp modelId="{1180DA60-EA4E-430C-B55F-5C8E98103830}">
      <dsp:nvSpPr>
        <dsp:cNvPr id="0" name=""/>
        <dsp:cNvSpPr/>
      </dsp:nvSpPr>
      <dsp:spPr>
        <a:xfrm rot="17700000">
          <a:off x="2939930" y="3575331"/>
          <a:ext cx="1360555" cy="656008"/>
        </a:xfrm>
        <a:prstGeom prst="rect">
          <a:avLst/>
        </a:prstGeom>
        <a:noFill/>
        <a:ln>
          <a:noFill/>
        </a:ln>
        <a:effectLst/>
      </dsp:spPr>
      <dsp:style>
        <a:lnRef idx="0">
          <a:scrgbClr r="0" g="0" b="0"/>
        </a:lnRef>
        <a:fillRef idx="0">
          <a:scrgbClr r="0" g="0" b="0"/>
        </a:fillRef>
        <a:effectRef idx="0">
          <a:scrgbClr r="0" g="0" b="0"/>
        </a:effectRef>
        <a:fontRef idx="minor"/>
      </dsp:style>
    </dsp:sp>
    <dsp:sp modelId="{5CDF26F8-8356-4E63-A1DD-B667E7A18889}">
      <dsp:nvSpPr>
        <dsp:cNvPr id="0" name=""/>
        <dsp:cNvSpPr/>
      </dsp:nvSpPr>
      <dsp:spPr>
        <a:xfrm>
          <a:off x="3617979" y="4184429"/>
          <a:ext cx="1265221" cy="1265221"/>
        </a:xfrm>
        <a:prstGeom prst="donut">
          <a:avLst>
            <a:gd name="adj" fmla="val 2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CFD17-7730-4FBC-8ECC-EA1A3E23151E}">
      <dsp:nvSpPr>
        <dsp:cNvPr id="0" name=""/>
        <dsp:cNvSpPr/>
      </dsp:nvSpPr>
      <dsp:spPr>
        <a:xfrm rot="17700000">
          <a:off x="4063786" y="3153015"/>
          <a:ext cx="1572811" cy="75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l-GR" sz="1700" kern="1200" dirty="0" smtClean="0"/>
            <a:t>Κινητικότητα</a:t>
          </a:r>
          <a:endParaRPr lang="en-GB" sz="1700" kern="1200" dirty="0"/>
        </a:p>
      </dsp:txBody>
      <dsp:txXfrm>
        <a:off x="4063786" y="3153015"/>
        <a:ext cx="1572811" cy="757973"/>
      </dsp:txXfrm>
    </dsp:sp>
    <dsp:sp modelId="{F5B02E6F-3082-4152-A4A1-F383A0962FA2}">
      <dsp:nvSpPr>
        <dsp:cNvPr id="0" name=""/>
        <dsp:cNvSpPr/>
      </dsp:nvSpPr>
      <dsp:spPr>
        <a:xfrm>
          <a:off x="4978502" y="4488675"/>
          <a:ext cx="656730" cy="656730"/>
        </a:xfrm>
        <a:prstGeom prst="ellipse">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B3127-1C36-4EA7-8AB0-52BAEC7E0607}">
      <dsp:nvSpPr>
        <dsp:cNvPr id="0" name=""/>
        <dsp:cNvSpPr/>
      </dsp:nvSpPr>
      <dsp:spPr>
        <a:xfrm rot="17700000">
          <a:off x="4200695" y="5402739"/>
          <a:ext cx="1360555" cy="65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l-GR" sz="1500" kern="1200" dirty="0" smtClean="0"/>
            <a:t>Αξιολόγηση</a:t>
          </a:r>
          <a:endParaRPr lang="en-GB" sz="1500" kern="1200" dirty="0"/>
        </a:p>
      </dsp:txBody>
      <dsp:txXfrm>
        <a:off x="4200695" y="5402739"/>
        <a:ext cx="1360555" cy="656008"/>
      </dsp:txXfrm>
    </dsp:sp>
    <dsp:sp modelId="{E39C86D1-D74E-46D6-86E6-71C788B8E156}">
      <dsp:nvSpPr>
        <dsp:cNvPr id="0" name=""/>
        <dsp:cNvSpPr/>
      </dsp:nvSpPr>
      <dsp:spPr>
        <a:xfrm rot="17700000">
          <a:off x="5052483" y="3575331"/>
          <a:ext cx="1360555" cy="656008"/>
        </a:xfrm>
        <a:prstGeom prst="rect">
          <a:avLst/>
        </a:prstGeom>
        <a:noFill/>
        <a:ln>
          <a:noFill/>
        </a:ln>
        <a:effectLst/>
      </dsp:spPr>
      <dsp:style>
        <a:lnRef idx="0">
          <a:scrgbClr r="0" g="0" b="0"/>
        </a:lnRef>
        <a:fillRef idx="0">
          <a:scrgbClr r="0" g="0" b="0"/>
        </a:fillRef>
        <a:effectRef idx="0">
          <a:scrgbClr r="0" g="0" b="0"/>
        </a:effectRef>
        <a:fontRef idx="minor"/>
      </dsp:style>
    </dsp:sp>
    <dsp:sp modelId="{4001F456-FF99-4D58-8BD3-023F6F08EC06}">
      <dsp:nvSpPr>
        <dsp:cNvPr id="0" name=""/>
        <dsp:cNvSpPr/>
      </dsp:nvSpPr>
      <dsp:spPr>
        <a:xfrm>
          <a:off x="5730432" y="4488675"/>
          <a:ext cx="656730" cy="656730"/>
        </a:xfrm>
        <a:prstGeom prst="ellipse">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8FE4F-38B9-4BC0-8DEB-DE5193ECC7A5}">
      <dsp:nvSpPr>
        <dsp:cNvPr id="0" name=""/>
        <dsp:cNvSpPr/>
      </dsp:nvSpPr>
      <dsp:spPr>
        <a:xfrm rot="17700000">
          <a:off x="4952625" y="5402739"/>
          <a:ext cx="1360555" cy="65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l-GR" sz="1500" kern="1200" dirty="0" smtClean="0"/>
            <a:t>Εφαρμογή</a:t>
          </a:r>
          <a:endParaRPr lang="en-GB" sz="1500" kern="1200" dirty="0"/>
        </a:p>
      </dsp:txBody>
      <dsp:txXfrm>
        <a:off x="4952625" y="5402739"/>
        <a:ext cx="1360555" cy="656008"/>
      </dsp:txXfrm>
    </dsp:sp>
    <dsp:sp modelId="{F2ED49A6-CC15-4817-BB94-38318C6229C4}">
      <dsp:nvSpPr>
        <dsp:cNvPr id="0" name=""/>
        <dsp:cNvSpPr/>
      </dsp:nvSpPr>
      <dsp:spPr>
        <a:xfrm rot="17700000">
          <a:off x="5804414" y="3575331"/>
          <a:ext cx="1360555" cy="656008"/>
        </a:xfrm>
        <a:prstGeom prst="rect">
          <a:avLst/>
        </a:prstGeom>
        <a:noFill/>
        <a:ln>
          <a:noFill/>
        </a:ln>
        <a:effectLst/>
      </dsp:spPr>
      <dsp:style>
        <a:lnRef idx="0">
          <a:scrgbClr r="0" g="0" b="0"/>
        </a:lnRef>
        <a:fillRef idx="0">
          <a:scrgbClr r="0" g="0" b="0"/>
        </a:fillRef>
        <a:effectRef idx="0">
          <a:scrgbClr r="0" g="0" b="0"/>
        </a:effectRef>
        <a:fontRef idx="minor"/>
      </dsp:style>
    </dsp:sp>
    <dsp:sp modelId="{56C45D06-50DE-4662-9EAB-90962C019375}">
      <dsp:nvSpPr>
        <dsp:cNvPr id="0" name=""/>
        <dsp:cNvSpPr/>
      </dsp:nvSpPr>
      <dsp:spPr>
        <a:xfrm>
          <a:off x="6482362" y="4488675"/>
          <a:ext cx="656730" cy="656730"/>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2D41F-1633-43D0-9C49-7FD6C91669D6}">
      <dsp:nvSpPr>
        <dsp:cNvPr id="0" name=""/>
        <dsp:cNvSpPr/>
      </dsp:nvSpPr>
      <dsp:spPr>
        <a:xfrm rot="17700000">
          <a:off x="5704555" y="5402739"/>
          <a:ext cx="1360555" cy="65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l-GR" sz="1500" kern="1200" dirty="0" smtClean="0"/>
            <a:t>Δειγματικό Μάθημα</a:t>
          </a:r>
          <a:endParaRPr lang="en-GB" sz="1500" kern="1200" dirty="0"/>
        </a:p>
      </dsp:txBody>
      <dsp:txXfrm>
        <a:off x="5704555" y="5402739"/>
        <a:ext cx="1360555" cy="656008"/>
      </dsp:txXfrm>
    </dsp:sp>
    <dsp:sp modelId="{FCFC4AB1-FDAE-4BAC-BB3F-D0A0F028838E}">
      <dsp:nvSpPr>
        <dsp:cNvPr id="0" name=""/>
        <dsp:cNvSpPr/>
      </dsp:nvSpPr>
      <dsp:spPr>
        <a:xfrm rot="17700000">
          <a:off x="6556344" y="3575331"/>
          <a:ext cx="1360555" cy="656008"/>
        </a:xfrm>
        <a:prstGeom prst="rect">
          <a:avLst/>
        </a:prstGeom>
        <a:noFill/>
        <a:ln>
          <a:noFill/>
        </a:ln>
        <a:effectLst/>
      </dsp:spPr>
      <dsp:style>
        <a:lnRef idx="0">
          <a:scrgbClr r="0" g="0" b="0"/>
        </a:lnRef>
        <a:fillRef idx="0">
          <a:scrgbClr r="0" g="0" b="0"/>
        </a:fillRef>
        <a:effectRef idx="0">
          <a:scrgbClr r="0" g="0" b="0"/>
        </a:effectRef>
        <a:fontRef idx="minor"/>
      </dsp:style>
    </dsp:sp>
    <dsp:sp modelId="{94CEB4EF-AE9B-467A-9F69-0B560A1BFD30}">
      <dsp:nvSpPr>
        <dsp:cNvPr id="0" name=""/>
        <dsp:cNvSpPr/>
      </dsp:nvSpPr>
      <dsp:spPr>
        <a:xfrm>
          <a:off x="7234393" y="4184429"/>
          <a:ext cx="1265221" cy="1265221"/>
        </a:xfrm>
        <a:prstGeom prst="donut">
          <a:avLst>
            <a:gd name="adj" fmla="val 2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00E66-BAEC-4BC6-888D-5AC7894C02BD}">
      <dsp:nvSpPr>
        <dsp:cNvPr id="0" name=""/>
        <dsp:cNvSpPr/>
      </dsp:nvSpPr>
      <dsp:spPr>
        <a:xfrm rot="17700000">
          <a:off x="7680200" y="3153015"/>
          <a:ext cx="1572811" cy="75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el-GR" sz="1700" kern="1200" dirty="0" smtClean="0"/>
            <a:t>Τελική Εκδήλωση Διάδοσης του Σχεδίου</a:t>
          </a:r>
          <a:endParaRPr lang="en-GB" sz="1700" kern="1200" dirty="0"/>
        </a:p>
      </dsp:txBody>
      <dsp:txXfrm>
        <a:off x="7680200" y="3153015"/>
        <a:ext cx="1572811" cy="757973"/>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19D4DC-FE9E-4531-A7FA-25BB60173719}" type="datetimeFigureOut">
              <a:rPr lang="en-GB" smtClean="0"/>
              <a:t>10/06/2019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CB5C52-6CE6-401A-A931-48CC5B228C90}" type="slidenum">
              <a:rPr lang="en-GB" smtClean="0"/>
              <a:t>‹#›</a:t>
            </a:fld>
            <a:endParaRPr lang="en-GB" dirty="0"/>
          </a:p>
        </p:txBody>
      </p:sp>
    </p:spTree>
    <p:extLst>
      <p:ext uri="{BB962C8B-B14F-4D97-AF65-F5344CB8AC3E}">
        <p14:creationId xmlns:p14="http://schemas.microsoft.com/office/powerpoint/2010/main" val="215346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9283A-093E-4A51-BED7-CDEF597A5CAA}" type="datetimeFigureOut">
              <a:rPr lang="en-GB" smtClean="0"/>
              <a:t>10/06/2019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1A5A1-5A46-435E-A3CF-AA5F9E8882DE}" type="slidenum">
              <a:rPr lang="en-GB" smtClean="0"/>
              <a:t>‹#›</a:t>
            </a:fld>
            <a:endParaRPr lang="en-GB" dirty="0"/>
          </a:p>
        </p:txBody>
      </p:sp>
    </p:spTree>
    <p:extLst>
      <p:ext uri="{BB962C8B-B14F-4D97-AF65-F5344CB8AC3E}">
        <p14:creationId xmlns:p14="http://schemas.microsoft.com/office/powerpoint/2010/main" val="80259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6</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51</a:t>
            </a:fld>
            <a:endParaRPr lang="en-US" altLang="en-US" sz="1200" u="none" dirty="0" smtClean="0">
              <a:solidFill>
                <a:schemeClr val="tx1"/>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52</a:t>
            </a:fld>
            <a:endParaRPr lang="en-US" altLang="en-US" sz="1200" u="none" dirty="0" smtClean="0">
              <a:solidFill>
                <a:schemeClr val="tx1"/>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53</a:t>
            </a:fld>
            <a:endParaRPr lang="en-US" altLang="en-US" sz="1200" u="none" dirty="0" smtClean="0">
              <a:solidFill>
                <a:schemeClr val="tx1"/>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54</a:t>
            </a:fld>
            <a:endParaRPr lang="en-US" altLang="en-US" sz="1200" u="none" dirty="0" smtClean="0">
              <a:solidFill>
                <a:schemeClr val="tx1"/>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61</a:t>
            </a:fld>
            <a:endParaRPr lang="en-US" altLang="en-US" sz="1200" u="none" dirty="0" smtClean="0">
              <a:solidFill>
                <a:schemeClr val="tx1"/>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62</a:t>
            </a:fld>
            <a:endParaRPr lang="en-US" altLang="en-US" sz="1200" u="none" dirty="0" smtClean="0">
              <a:solidFill>
                <a:schemeClr val="tx1"/>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64</a:t>
            </a:fld>
            <a:endParaRPr lang="en-GB" dirty="0"/>
          </a:p>
        </p:txBody>
      </p:sp>
    </p:spTree>
    <p:extLst>
      <p:ext uri="{BB962C8B-B14F-4D97-AF65-F5344CB8AC3E}">
        <p14:creationId xmlns:p14="http://schemas.microsoft.com/office/powerpoint/2010/main" val="209175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78791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78791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23</a:t>
            </a:fld>
            <a:endParaRPr lang="en-GB" dirty="0"/>
          </a:p>
        </p:txBody>
      </p:sp>
    </p:spTree>
    <p:extLst>
      <p:ext uri="{BB962C8B-B14F-4D97-AF65-F5344CB8AC3E}">
        <p14:creationId xmlns:p14="http://schemas.microsoft.com/office/powerpoint/2010/main" val="67146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26</a:t>
            </a:fld>
            <a:endParaRPr lang="en-GB" dirty="0"/>
          </a:p>
        </p:txBody>
      </p:sp>
    </p:spTree>
    <p:extLst>
      <p:ext uri="{BB962C8B-B14F-4D97-AF65-F5344CB8AC3E}">
        <p14:creationId xmlns:p14="http://schemas.microsoft.com/office/powerpoint/2010/main" val="67146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27</a:t>
            </a:fld>
            <a:endParaRPr lang="en-US" altLang="en-US" sz="1200" u="none" dirty="0" smtClean="0">
              <a:solidFill>
                <a:schemeClr val="tx1"/>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28</a:t>
            </a:fld>
            <a:endParaRPr lang="en-US" altLang="en-US" sz="1200" u="none" dirty="0" smtClean="0">
              <a:solidFill>
                <a:schemeClr val="tx1"/>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dirty="0"/>
          </a:p>
        </p:txBody>
      </p:sp>
    </p:spTree>
    <p:extLst>
      <p:ext uri="{BB962C8B-B14F-4D97-AF65-F5344CB8AC3E}">
        <p14:creationId xmlns:p14="http://schemas.microsoft.com/office/powerpoint/2010/main" val="225139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prstClr val="black"/>
                </a:solidFill>
                <a:cs typeface="Arial" charset="0"/>
              </a:rPr>
              <a:pPr eaLnBrk="1" hangingPunct="1"/>
              <a:t>47</a:t>
            </a:fld>
            <a:endParaRPr lang="en-US" altLang="en-US" sz="1200" u="none" dirty="0" smtClean="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250985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242744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182163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58231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94943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45389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87302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232737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609457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2152904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155028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58445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1690492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306668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195031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312890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1145111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1298264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62FBB8-8819-4D56-82A1-01CB947FF9E9}"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C57F73-F942-4CC3-8AC0-9881856B69EC}" type="slidenum">
              <a:rPr lang="en-GB" smtClean="0"/>
              <a:t>‹#›</a:t>
            </a:fld>
            <a:endParaRPr lang="en-GB" dirty="0"/>
          </a:p>
        </p:txBody>
      </p:sp>
    </p:spTree>
    <p:extLst>
      <p:ext uri="{BB962C8B-B14F-4D97-AF65-F5344CB8AC3E}">
        <p14:creationId xmlns:p14="http://schemas.microsoft.com/office/powerpoint/2010/main" val="2940444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1930152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132320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329645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159198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1292871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276134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2769469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3337897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421266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324422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3243823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1BE8DD-0FB5-4E44-B3C8-EFC02CBE6C7E}"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B00D6A-0997-4383-8DED-F966C4000A42}" type="slidenum">
              <a:rPr lang="en-GB" smtClean="0"/>
              <a:t>‹#›</a:t>
            </a:fld>
            <a:endParaRPr lang="en-GB" dirty="0"/>
          </a:p>
        </p:txBody>
      </p:sp>
    </p:spTree>
    <p:extLst>
      <p:ext uri="{BB962C8B-B14F-4D97-AF65-F5344CB8AC3E}">
        <p14:creationId xmlns:p14="http://schemas.microsoft.com/office/powerpoint/2010/main" val="52626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66212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187906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556168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307816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951496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2404974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862793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1463354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671555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3026802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2960840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2391940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361497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498150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81487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5757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20408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23885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19835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259525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2.jpeg"/><Relationship Id="rId2" Type="http://schemas.openxmlformats.org/officeDocument/2006/relationships/slideLayout" Target="../slideLayouts/slideLayout40.xml"/><Relationship Id="rId16"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t>10/06/2019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t>‹#›</a:t>
            </a:fld>
            <a:endParaRPr lang="en-GB" dirty="0"/>
          </a:p>
        </p:txBody>
      </p:sp>
      <p:pic>
        <p:nvPicPr>
          <p:cNvPr id="7"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124575"/>
            <a:ext cx="9144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81259" y="-5096"/>
            <a:ext cx="961423"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932076" y="5805264"/>
            <a:ext cx="1178042" cy="336048"/>
          </a:xfrm>
          <a:prstGeom prst="rect">
            <a:avLst/>
          </a:prstGeom>
        </p:spPr>
      </p:pic>
    </p:spTree>
    <p:extLst>
      <p:ext uri="{BB962C8B-B14F-4D97-AF65-F5344CB8AC3E}">
        <p14:creationId xmlns:p14="http://schemas.microsoft.com/office/powerpoint/2010/main" val="3997959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4" r:id="rId12"/>
    <p:sldLayoutId id="2147483725" r:id="rId13"/>
    <p:sldLayoutId id="2147483726" r:id="rId14"/>
    <p:sldLayoutId id="214748373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2FBB8-8819-4D56-82A1-01CB947FF9E9}" type="datetimeFigureOut">
              <a:rPr lang="en-GB" smtClean="0"/>
              <a:t>10/06/2019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57F73-F942-4CC3-8AC0-9881856B69EC}" type="slidenum">
              <a:rPr lang="en-GB" smtClean="0"/>
              <a:t>‹#›</a:t>
            </a:fld>
            <a:endParaRPr lang="en-GB" dirty="0"/>
          </a:p>
        </p:txBody>
      </p:sp>
      <p:pic>
        <p:nvPicPr>
          <p:cNvPr id="7"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97" b="7265"/>
          <a:stretch/>
        </p:blipFill>
        <p:spPr bwMode="auto">
          <a:xfrm>
            <a:off x="0" y="5779362"/>
            <a:ext cx="9144000" cy="107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nicfilesrv\LLP_Users\Shared Documnets\LOGOs\IDEP\idep.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81259" y="-5096"/>
            <a:ext cx="961423"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2" y="6141312"/>
            <a:ext cx="1178042" cy="336048"/>
          </a:xfrm>
          <a:prstGeom prst="rect">
            <a:avLst/>
          </a:prstGeom>
        </p:spPr>
      </p:pic>
    </p:spTree>
    <p:extLst>
      <p:ext uri="{BB962C8B-B14F-4D97-AF65-F5344CB8AC3E}">
        <p14:creationId xmlns:p14="http://schemas.microsoft.com/office/powerpoint/2010/main" val="169684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BE8DD-0FB5-4E44-B3C8-EFC02CBE6C7E}" type="datetimeFigureOut">
              <a:rPr lang="en-GB" smtClean="0"/>
              <a:t>10/06/2019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00D6A-0997-4383-8DED-F966C4000A42}" type="slidenum">
              <a:rPr lang="en-GB" smtClean="0"/>
              <a:t>‹#›</a:t>
            </a:fld>
            <a:endParaRPr lang="en-GB" dirty="0"/>
          </a:p>
        </p:txBody>
      </p:sp>
      <p:pic>
        <p:nvPicPr>
          <p:cNvPr id="7" name="Picture 8" descr="C:\Users\Officer5\Desktop\Untitled.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555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nicfilesrv\LLP_Users\Shared Documnets\LOGOs\IDEP\idep.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81259" y="-5096"/>
            <a:ext cx="961423"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95515" y="6309320"/>
            <a:ext cx="1178042" cy="336048"/>
          </a:xfrm>
          <a:prstGeom prst="rect">
            <a:avLst/>
          </a:prstGeom>
        </p:spPr>
      </p:pic>
    </p:spTree>
    <p:extLst>
      <p:ext uri="{BB962C8B-B14F-4D97-AF65-F5344CB8AC3E}">
        <p14:creationId xmlns:p14="http://schemas.microsoft.com/office/powerpoint/2010/main" val="153394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45E0D-5245-40FC-874D-6592840E41E7}" type="datetimeFigureOut">
              <a:rPr lang="en-GB" smtClean="0"/>
              <a:t>10/06/2019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C524B-02DE-497B-B0AD-A37702C2B60A}" type="slidenum">
              <a:rPr lang="en-GB" smtClean="0"/>
              <a:t>‹#›</a:t>
            </a:fld>
            <a:endParaRPr lang="en-GB" dirty="0"/>
          </a:p>
        </p:txBody>
      </p:sp>
      <p:pic>
        <p:nvPicPr>
          <p:cNvPr id="7" name="Picture 3" descr="\\nicfilesrv\LLP_Users\Shared Documnets\LOGOs\IDEP\idep.jp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65373" b="19863"/>
          <a:stretch/>
        </p:blipFill>
        <p:spPr bwMode="auto">
          <a:xfrm>
            <a:off x="7952636" y="4437112"/>
            <a:ext cx="1209132" cy="239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t="18228" b="20487"/>
          <a:stretch/>
        </p:blipFill>
        <p:spPr bwMode="auto">
          <a:xfrm>
            <a:off x="17768" y="6644936"/>
            <a:ext cx="9144000" cy="21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nicfilesrv\LLP_Users\Shared Documnets\LOGOs\IDEP\idep.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7768" y="26341"/>
            <a:ext cx="961423"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0683" y="6308888"/>
            <a:ext cx="1178042" cy="336048"/>
          </a:xfrm>
          <a:prstGeom prst="rect">
            <a:avLst/>
          </a:prstGeom>
        </p:spPr>
      </p:pic>
    </p:spTree>
    <p:extLst>
      <p:ext uri="{BB962C8B-B14F-4D97-AF65-F5344CB8AC3E}">
        <p14:creationId xmlns:p14="http://schemas.microsoft.com/office/powerpoint/2010/main" val="827700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1"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hadjigeorgiou@llp.org.cy" TargetMode="External"/><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epale/el/" TargetMode="External"/><Relationship Id="rId2" Type="http://schemas.openxmlformats.org/officeDocument/2006/relationships/hyperlink" Target="https://www.schooleducationgateway.eu/en/pub/index.htm" TargetMode="External"/><Relationship Id="rId1" Type="http://schemas.openxmlformats.org/officeDocument/2006/relationships/slideLayout" Target="../slideLayouts/slideLayout12.xml"/><Relationship Id="rId4" Type="http://schemas.openxmlformats.org/officeDocument/2006/relationships/hyperlink" Target="http://ec.europa.eu/programmes/erasmus-plus/projec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erasmusplus.cy/ekpedefsi-enilikon-1-management" TargetMode="External"/><Relationship Id="rId2" Type="http://schemas.openxmlformats.org/officeDocument/2006/relationships/hyperlink" Target="http://www.erasmusplus.cy/sxoliki-ekpedefsi-1-management" TargetMode="External"/><Relationship Id="rId1" Type="http://schemas.openxmlformats.org/officeDocument/2006/relationships/slideLayout" Target="../slideLayouts/slideLayout2.xml"/><Relationship Id="rId5" Type="http://schemas.openxmlformats.org/officeDocument/2006/relationships/hyperlink" Target="http://www.erasmusplus.cy/default.aspx?articleid=9515" TargetMode="External"/><Relationship Id="rId4" Type="http://schemas.openxmlformats.org/officeDocument/2006/relationships/hyperlink" Target="http://www.erasmusplus.cy/Tool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hyperlink" Target="https://eacea.ec.europa.eu/about-eacea/visual-identity_en" TargetMode="External"/><Relationship Id="rId2" Type="http://schemas.openxmlformats.org/officeDocument/2006/relationships/hyperlink" Target="http://ec.europa.eu/programmes/erasmus-plus/project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twitter.com/Erasmus_CY" TargetMode="External"/><Relationship Id="rId2" Type="http://schemas.openxmlformats.org/officeDocument/2006/relationships/hyperlink" Target="http://www.facebook.com/diavioumathisis" TargetMode="External"/><Relationship Id="rId1" Type="http://schemas.openxmlformats.org/officeDocument/2006/relationships/slideLayout" Target="../slideLayouts/slideLayout2.xml"/><Relationship Id="rId6" Type="http://schemas.openxmlformats.org/officeDocument/2006/relationships/hyperlink" Target="http://www.erasmusplus.cy/prosopiko" TargetMode="External"/><Relationship Id="rId5" Type="http://schemas.openxmlformats.org/officeDocument/2006/relationships/hyperlink" Target="http://www.erasmusplus.cy/Newsletter" TargetMode="External"/><Relationship Id="rId4" Type="http://schemas.openxmlformats.org/officeDocument/2006/relationships/hyperlink" Target="https://www.instagram.com/idep_erasmusplu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cfilesrv\LLP_Users\Shared Documnets\4.COMMUNICATION\1. ΗΜΕΡΙΔΕΣ-ΕΚΔΗΛΩΣΕΙΣ\2019\3. eTwinning Professional Development Workshops (16-18.5.2018)\PHOTOS\PHOTOS_PDW_DAY 1\1407.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20595" t="-1" r="4235" b="1429"/>
          <a:stretch/>
        </p:blipFill>
        <p:spPr bwMode="auto">
          <a:xfrm>
            <a:off x="755576" y="0"/>
            <a:ext cx="8363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1259632" y="332656"/>
            <a:ext cx="7488832" cy="2232248"/>
          </a:xfrm>
        </p:spPr>
        <p:txBody>
          <a:bodyPr>
            <a:normAutofit/>
          </a:bodyPr>
          <a:lstStyle/>
          <a:p>
            <a:pPr algn="l"/>
            <a:r>
              <a:rPr lang="el-GR" altLang="fr-FR" sz="2800" b="1" dirty="0" smtClean="0">
                <a:solidFill>
                  <a:schemeClr val="tx1">
                    <a:lumMod val="85000"/>
                    <a:lumOff val="15000"/>
                  </a:schemeClr>
                </a:solidFill>
              </a:rPr>
              <a:t>Ημερίδα </a:t>
            </a:r>
            <a:r>
              <a:rPr lang="en-US" altLang="fr-FR" sz="2800" b="1" dirty="0" smtClean="0">
                <a:solidFill>
                  <a:schemeClr val="tx1">
                    <a:lumMod val="85000"/>
                    <a:lumOff val="15000"/>
                  </a:schemeClr>
                </a:solidFill>
              </a:rPr>
              <a:t> </a:t>
            </a:r>
            <a:r>
              <a:rPr lang="el-GR" altLang="fr-FR" sz="2800" b="1" dirty="0" smtClean="0">
                <a:solidFill>
                  <a:schemeClr val="tx1">
                    <a:lumMod val="85000"/>
                    <a:lumOff val="15000"/>
                  </a:schemeClr>
                </a:solidFill>
              </a:rPr>
              <a:t>Παράδοσης Συμφωνιών Επιχορήγησης </a:t>
            </a:r>
            <a:br>
              <a:rPr lang="el-GR" altLang="fr-FR" sz="2800" b="1" dirty="0" smtClean="0">
                <a:solidFill>
                  <a:schemeClr val="tx1">
                    <a:lumMod val="85000"/>
                    <a:lumOff val="15000"/>
                  </a:schemeClr>
                </a:solidFill>
              </a:rPr>
            </a:br>
            <a:r>
              <a:rPr lang="el-GR" altLang="fr-FR" sz="2800" b="1" dirty="0" smtClean="0">
                <a:solidFill>
                  <a:schemeClr val="tx1">
                    <a:lumMod val="85000"/>
                    <a:lumOff val="15000"/>
                  </a:schemeClr>
                </a:solidFill>
              </a:rPr>
              <a:t>Σχολικής Εκπαίδευσης</a:t>
            </a:r>
            <a:r>
              <a:rPr lang="en-GB" altLang="fr-FR" sz="2800" b="1" dirty="0" smtClean="0">
                <a:solidFill>
                  <a:schemeClr val="tx1">
                    <a:lumMod val="85000"/>
                    <a:lumOff val="15000"/>
                  </a:schemeClr>
                </a:solidFill>
              </a:rPr>
              <a:t> (</a:t>
            </a:r>
            <a:r>
              <a:rPr lang="el-GR" altLang="fr-FR" sz="2800" b="1" dirty="0" smtClean="0">
                <a:solidFill>
                  <a:schemeClr val="tx1">
                    <a:lumMod val="85000"/>
                    <a:lumOff val="15000"/>
                  </a:schemeClr>
                </a:solidFill>
              </a:rPr>
              <a:t>ΚΑ101</a:t>
            </a:r>
            <a:r>
              <a:rPr lang="en-GB" altLang="fr-FR" sz="2800" b="1" dirty="0" smtClean="0">
                <a:solidFill>
                  <a:schemeClr val="tx1">
                    <a:lumMod val="85000"/>
                    <a:lumOff val="15000"/>
                  </a:schemeClr>
                </a:solidFill>
              </a:rPr>
              <a:t>)</a:t>
            </a:r>
            <a:r>
              <a:rPr lang="el-GR" altLang="fr-FR" sz="2800" b="1" dirty="0" smtClean="0">
                <a:solidFill>
                  <a:schemeClr val="tx1">
                    <a:lumMod val="85000"/>
                    <a:lumOff val="15000"/>
                  </a:schemeClr>
                </a:solidFill>
              </a:rPr>
              <a:t> </a:t>
            </a:r>
            <a:r>
              <a:rPr lang="en-GB" altLang="fr-FR" sz="2800" b="1" dirty="0" smtClean="0">
                <a:solidFill>
                  <a:schemeClr val="tx1">
                    <a:lumMod val="85000"/>
                    <a:lumOff val="15000"/>
                  </a:schemeClr>
                </a:solidFill>
              </a:rPr>
              <a:t/>
            </a:r>
            <a:br>
              <a:rPr lang="en-GB" altLang="fr-FR" sz="2800" b="1" dirty="0" smtClean="0">
                <a:solidFill>
                  <a:schemeClr val="tx1">
                    <a:lumMod val="85000"/>
                    <a:lumOff val="15000"/>
                  </a:schemeClr>
                </a:solidFill>
              </a:rPr>
            </a:br>
            <a:r>
              <a:rPr lang="el-GR" altLang="fr-FR" sz="2800" b="1" dirty="0" smtClean="0">
                <a:solidFill>
                  <a:schemeClr val="tx1">
                    <a:lumMod val="85000"/>
                    <a:lumOff val="15000"/>
                  </a:schemeClr>
                </a:solidFill>
              </a:rPr>
              <a:t>και Εκπαίδευσης Ενηλίκων</a:t>
            </a:r>
            <a:r>
              <a:rPr lang="en-GB" altLang="fr-FR" sz="2800" b="1" dirty="0">
                <a:solidFill>
                  <a:schemeClr val="tx1">
                    <a:lumMod val="85000"/>
                    <a:lumOff val="15000"/>
                  </a:schemeClr>
                </a:solidFill>
              </a:rPr>
              <a:t> </a:t>
            </a:r>
            <a:r>
              <a:rPr lang="en-GB" altLang="fr-FR" sz="2800" b="1" dirty="0" smtClean="0">
                <a:solidFill>
                  <a:schemeClr val="tx1">
                    <a:lumMod val="85000"/>
                    <a:lumOff val="15000"/>
                  </a:schemeClr>
                </a:solidFill>
              </a:rPr>
              <a:t>(KA104)</a:t>
            </a:r>
            <a:endParaRPr lang="en-GB" sz="2400" dirty="0">
              <a:solidFill>
                <a:schemeClr val="tx1">
                  <a:lumMod val="85000"/>
                  <a:lumOff val="15000"/>
                </a:schemeClr>
              </a:solidFill>
            </a:endParaRPr>
          </a:p>
        </p:txBody>
      </p:sp>
      <p:sp>
        <p:nvSpPr>
          <p:cNvPr id="3" name="Title 5"/>
          <p:cNvSpPr txBox="1">
            <a:spLocks/>
          </p:cNvSpPr>
          <p:nvPr/>
        </p:nvSpPr>
        <p:spPr>
          <a:xfrm>
            <a:off x="1403648" y="4437112"/>
            <a:ext cx="7524328" cy="16561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solidFill>
                <a:schemeClr val="tx1">
                  <a:lumMod val="85000"/>
                  <a:lumOff val="15000"/>
                </a:schemeClr>
              </a:solidFill>
            </a:endParaRPr>
          </a:p>
        </p:txBody>
      </p:sp>
      <p:sp>
        <p:nvSpPr>
          <p:cNvPr id="2" name="TextBox 1"/>
          <p:cNvSpPr txBox="1"/>
          <p:nvPr/>
        </p:nvSpPr>
        <p:spPr>
          <a:xfrm>
            <a:off x="1403648" y="4941168"/>
            <a:ext cx="5508104" cy="1569660"/>
          </a:xfrm>
          <a:prstGeom prst="rect">
            <a:avLst/>
          </a:prstGeom>
          <a:noFill/>
        </p:spPr>
        <p:txBody>
          <a:bodyPr wrap="square" rtlCol="0">
            <a:spAutoFit/>
          </a:bodyPr>
          <a:lstStyle/>
          <a:p>
            <a:r>
              <a:rPr lang="el-GR" sz="2400" b="1" dirty="0" smtClean="0"/>
              <a:t>Μαρία Χατζηγεωργίου</a:t>
            </a:r>
            <a:r>
              <a:rPr lang="en-GB" sz="2400" dirty="0"/>
              <a:t/>
            </a:r>
            <a:br>
              <a:rPr lang="en-GB" sz="2400" dirty="0"/>
            </a:br>
            <a:r>
              <a:rPr lang="el-GR" sz="2400" dirty="0" smtClean="0"/>
              <a:t>Συντονίστρια Προγράμματος </a:t>
            </a:r>
            <a:r>
              <a:rPr lang="fr-FR" sz="2400" dirty="0" smtClean="0"/>
              <a:t>Erasmus</a:t>
            </a:r>
            <a:r>
              <a:rPr lang="fr-FR" sz="2400" dirty="0"/>
              <a:t>+</a:t>
            </a:r>
            <a:r>
              <a:rPr lang="en-GB" sz="2400" dirty="0"/>
              <a:t/>
            </a:r>
            <a:br>
              <a:rPr lang="en-GB" sz="2400" dirty="0"/>
            </a:br>
            <a:r>
              <a:rPr lang="en-GB" sz="2400" u="sng" dirty="0" smtClean="0">
                <a:hlinkClick r:id="rId3"/>
              </a:rPr>
              <a:t>mhadjigeorgiou@llp.org.cy</a:t>
            </a:r>
            <a:r>
              <a:rPr lang="en-GB" sz="2400" dirty="0" smtClean="0"/>
              <a:t> </a:t>
            </a:r>
            <a:r>
              <a:rPr lang="en-GB" sz="2400" dirty="0"/>
              <a:t/>
            </a:r>
            <a:br>
              <a:rPr lang="en-GB" sz="2400" dirty="0"/>
            </a:br>
            <a:r>
              <a:rPr lang="el-GR" sz="2400" dirty="0" err="1" smtClean="0"/>
              <a:t>Τηλ</a:t>
            </a:r>
            <a:r>
              <a:rPr lang="el-GR" sz="2400" dirty="0" smtClean="0"/>
              <a:t>.: </a:t>
            </a:r>
            <a:r>
              <a:rPr lang="en-GB" sz="2400" dirty="0" smtClean="0"/>
              <a:t>22448835</a:t>
            </a:r>
            <a:endParaRPr lang="en-GB" sz="2400" dirty="0"/>
          </a:p>
        </p:txBody>
      </p:sp>
      <p:sp>
        <p:nvSpPr>
          <p:cNvPr id="4" name="Rectangle 3"/>
          <p:cNvSpPr/>
          <p:nvPr/>
        </p:nvSpPr>
        <p:spPr>
          <a:xfrm>
            <a:off x="1403648" y="3212976"/>
            <a:ext cx="4158208" cy="830997"/>
          </a:xfrm>
          <a:prstGeom prst="rect">
            <a:avLst/>
          </a:prstGeom>
        </p:spPr>
        <p:txBody>
          <a:bodyPr wrap="square">
            <a:spAutoFit/>
          </a:bodyPr>
          <a:lstStyle/>
          <a:p>
            <a:r>
              <a:rPr lang="el-GR" altLang="fr-FR" sz="2400" b="1" dirty="0">
                <a:solidFill>
                  <a:schemeClr val="tx1">
                    <a:lumMod val="85000"/>
                    <a:lumOff val="15000"/>
                  </a:schemeClr>
                </a:solidFill>
              </a:rPr>
              <a:t>12 Ιουνίου</a:t>
            </a:r>
            <a:r>
              <a:rPr lang="en-GB" altLang="fr-FR" sz="2400" b="1" dirty="0">
                <a:solidFill>
                  <a:schemeClr val="tx1">
                    <a:lumMod val="85000"/>
                    <a:lumOff val="15000"/>
                  </a:schemeClr>
                </a:solidFill>
              </a:rPr>
              <a:t>,</a:t>
            </a:r>
            <a:r>
              <a:rPr lang="el-GR" altLang="fr-FR" sz="2400" b="1" dirty="0">
                <a:solidFill>
                  <a:schemeClr val="tx1">
                    <a:lumMod val="85000"/>
                    <a:lumOff val="15000"/>
                  </a:schemeClr>
                </a:solidFill>
              </a:rPr>
              <a:t> 2019</a:t>
            </a:r>
            <a:br>
              <a:rPr lang="el-GR" altLang="fr-FR" sz="2400" b="1" dirty="0">
                <a:solidFill>
                  <a:schemeClr val="tx1">
                    <a:lumMod val="85000"/>
                    <a:lumOff val="15000"/>
                  </a:schemeClr>
                </a:solidFill>
              </a:rPr>
            </a:br>
            <a:r>
              <a:rPr lang="el-GR" altLang="fr-FR" sz="2400" b="1" dirty="0" smtClean="0">
                <a:solidFill>
                  <a:schemeClr val="tx1">
                    <a:lumMod val="85000"/>
                    <a:lumOff val="15000"/>
                  </a:schemeClr>
                </a:solidFill>
              </a:rPr>
              <a:t>Λευκωσία</a:t>
            </a:r>
            <a:endParaRPr lang="en-GB" sz="2400" b="1" dirty="0"/>
          </a:p>
        </p:txBody>
      </p:sp>
    </p:spTree>
    <p:extLst>
      <p:ext uri="{BB962C8B-B14F-4D97-AF65-F5344CB8AC3E}">
        <p14:creationId xmlns:p14="http://schemas.microsoft.com/office/powerpoint/2010/main" val="951118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67"/>
            <a:ext cx="8229600" cy="1143000"/>
          </a:xfrm>
        </p:spPr>
        <p:txBody>
          <a:bodyPr>
            <a:noAutofit/>
          </a:bodyPr>
          <a:lstStyle/>
          <a:p>
            <a:r>
              <a:rPr lang="el-GR" sz="3200" dirty="0" smtClean="0"/>
              <a:t>Αλλαγή στις εγκριθείσες κινητικότητες (1/2)</a:t>
            </a:r>
            <a:endParaRPr lang="en-GB" sz="3200" b="1" dirty="0"/>
          </a:p>
        </p:txBody>
      </p:sp>
      <p:sp>
        <p:nvSpPr>
          <p:cNvPr id="7" name="Content Placeholder 6"/>
          <p:cNvSpPr>
            <a:spLocks noGrp="1"/>
          </p:cNvSpPr>
          <p:nvPr>
            <p:ph idx="4294967295"/>
          </p:nvPr>
        </p:nvSpPr>
        <p:spPr>
          <a:xfrm>
            <a:off x="457200" y="1052736"/>
            <a:ext cx="8229600" cy="5073427"/>
          </a:xfrm>
        </p:spPr>
        <p:txBody>
          <a:bodyPr>
            <a:normAutofit fontScale="92500"/>
          </a:bodyPr>
          <a:lstStyle/>
          <a:p>
            <a:pPr>
              <a:buFont typeface="Wingdings" panose="05000000000000000000" pitchFamily="2" charset="2"/>
              <a:buChar char="ü"/>
            </a:pPr>
            <a:r>
              <a:rPr lang="el-GR" sz="2600" dirty="0" smtClean="0">
                <a:solidFill>
                  <a:schemeClr val="tx1"/>
                </a:solidFill>
              </a:rPr>
              <a:t>Το ΙΔΕΠ έχει εγκρίνει αριθμό κινητικοτήτων και κατ’επέκταση ένα συγκεκριμένο ποσό που αντιστοιχεί στις συγκεκριμένες κινητικότητες. </a:t>
            </a:r>
          </a:p>
          <a:p>
            <a:pPr>
              <a:buFont typeface="Wingdings" panose="05000000000000000000" pitchFamily="2" charset="2"/>
              <a:buChar char="ü"/>
            </a:pPr>
            <a:r>
              <a:rPr lang="el-GR" sz="2600" dirty="0" smtClean="0"/>
              <a:t>Το ΙΔΕΠ δεν υποδεικνύει ποιες χώρες/κινητικότητες πρέπει να πραγματοποιηθούν αλλά ορίζει εγκριθέν ποσό για κάθε οικονομικό κεφάλαιο. </a:t>
            </a:r>
            <a:endParaRPr lang="el-GR" sz="2600" dirty="0" smtClean="0">
              <a:solidFill>
                <a:schemeClr val="tx1"/>
              </a:solidFill>
            </a:endParaRPr>
          </a:p>
          <a:p>
            <a:pPr>
              <a:buFont typeface="Wingdings" panose="05000000000000000000" pitchFamily="2" charset="2"/>
              <a:buChar char="ü"/>
            </a:pPr>
            <a:r>
              <a:rPr lang="el-GR" sz="2600" dirty="0" smtClean="0">
                <a:solidFill>
                  <a:schemeClr val="tx1"/>
                </a:solidFill>
              </a:rPr>
              <a:t>Η επιλογή των χωρών</a:t>
            </a:r>
            <a:r>
              <a:rPr lang="en-GB" sz="2600" dirty="0" smtClean="0">
                <a:solidFill>
                  <a:schemeClr val="tx1"/>
                </a:solidFill>
              </a:rPr>
              <a:t>, </a:t>
            </a:r>
            <a:r>
              <a:rPr lang="el-GR" sz="2600" dirty="0" smtClean="0">
                <a:solidFill>
                  <a:schemeClr val="tx1"/>
                </a:solidFill>
              </a:rPr>
              <a:t>της διάρκειας και τους είδους των κινητικοτήτων όπως αυτά είχαν συμπεριληφθεί στην αίτησή σας </a:t>
            </a:r>
            <a:r>
              <a:rPr lang="el-GR" sz="2600" dirty="0" smtClean="0"/>
              <a:t>είναι δυνατόν </a:t>
            </a:r>
            <a:r>
              <a:rPr lang="el-GR" sz="2600" dirty="0" smtClean="0">
                <a:solidFill>
                  <a:schemeClr val="tx1"/>
                </a:solidFill>
              </a:rPr>
              <a:t>να διαφοροποιηθούν χωρίς ενημέρωση του ΙΔΕΠ εφόσον οι κινητικότητες αυτές παραμένουν πάντα σχετικές με τους στόχους και τις προτεραιότητες του Ευρωπαϊκού Πλάνου Ανάπτυξης του Οργανισμού (βλ. Αίτηση) το οποίο είναι δεσμευτικό </a:t>
            </a:r>
            <a:r>
              <a:rPr lang="el-GR" sz="2600" dirty="0" smtClean="0">
                <a:solidFill>
                  <a:schemeClr val="tx1"/>
                </a:solidFill>
                <a:sym typeface="Wingdings" panose="05000000000000000000" pitchFamily="2" charset="2"/>
              </a:rPr>
              <a:t> Παραμένουν στην ίδια θεματική</a:t>
            </a:r>
            <a:endParaRPr lang="en-GB" sz="2600" dirty="0" smtClean="0">
              <a:solidFill>
                <a:schemeClr val="tx1"/>
              </a:solidFill>
            </a:endParaRPr>
          </a:p>
          <a:p>
            <a:pPr>
              <a:buFont typeface="Wingdings" panose="05000000000000000000" pitchFamily="2" charset="2"/>
              <a:buChar char="ü"/>
            </a:pPr>
            <a:endParaRPr lang="el-GR" sz="2600" dirty="0" smtClean="0">
              <a:solidFill>
                <a:schemeClr val="tx1"/>
              </a:solidFill>
            </a:endParaRPr>
          </a:p>
        </p:txBody>
      </p:sp>
    </p:spTree>
    <p:extLst>
      <p:ext uri="{BB962C8B-B14F-4D97-AF65-F5344CB8AC3E}">
        <p14:creationId xmlns:p14="http://schemas.microsoft.com/office/powerpoint/2010/main" val="410381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72"/>
            <a:ext cx="8229600" cy="1008112"/>
          </a:xfrm>
        </p:spPr>
        <p:txBody>
          <a:bodyPr>
            <a:noAutofit/>
          </a:bodyPr>
          <a:lstStyle/>
          <a:p>
            <a:r>
              <a:rPr lang="el-GR" sz="3200" dirty="0"/>
              <a:t>Αλλαγή στις εγκριθείσες κινητικότητες (1/2)</a:t>
            </a:r>
            <a:endParaRPr lang="en-GB" sz="3200" b="1" dirty="0"/>
          </a:p>
        </p:txBody>
      </p:sp>
      <p:sp>
        <p:nvSpPr>
          <p:cNvPr id="7" name="Content Placeholder 6"/>
          <p:cNvSpPr>
            <a:spLocks noGrp="1"/>
          </p:cNvSpPr>
          <p:nvPr>
            <p:ph idx="4294967295"/>
          </p:nvPr>
        </p:nvSpPr>
        <p:spPr>
          <a:xfrm>
            <a:off x="251520" y="1052736"/>
            <a:ext cx="8568952" cy="5073427"/>
          </a:xfrm>
        </p:spPr>
        <p:txBody>
          <a:bodyPr>
            <a:noAutofit/>
          </a:bodyPr>
          <a:lstStyle/>
          <a:p>
            <a:pPr>
              <a:buFont typeface="Wingdings" panose="05000000000000000000" pitchFamily="2" charset="2"/>
              <a:buChar char="ü"/>
            </a:pPr>
            <a:r>
              <a:rPr lang="el-GR" sz="2400" dirty="0"/>
              <a:t>Τα ποσά που αντιστοιχούν στην κάθε κινητικότητα </a:t>
            </a:r>
            <a:r>
              <a:rPr lang="el-GR" sz="2400" dirty="0" smtClean="0"/>
              <a:t>υπολογίζονται </a:t>
            </a:r>
            <a:r>
              <a:rPr lang="el-GR" sz="2400" dirty="0"/>
              <a:t>με βάση τους </a:t>
            </a:r>
            <a:r>
              <a:rPr lang="el-GR" sz="2400" dirty="0" smtClean="0"/>
              <a:t>Οικονομικούς </a:t>
            </a:r>
            <a:r>
              <a:rPr lang="el-GR" sz="2400" dirty="0"/>
              <a:t>Πίνακες της Ευρωπαϊκής </a:t>
            </a:r>
            <a:r>
              <a:rPr lang="el-GR" sz="2400" dirty="0" smtClean="0"/>
              <a:t>Επιτροπής </a:t>
            </a:r>
            <a:r>
              <a:rPr lang="el-GR" sz="2400" dirty="0"/>
              <a:t>για τη συγκεκριμένη </a:t>
            </a:r>
            <a:r>
              <a:rPr lang="el-GR" sz="2400" dirty="0" smtClean="0"/>
              <a:t>Πρόσκληση</a:t>
            </a:r>
          </a:p>
          <a:p>
            <a:pPr>
              <a:buFont typeface="Wingdings" panose="05000000000000000000" pitchFamily="2" charset="2"/>
              <a:buChar char="ü"/>
            </a:pPr>
            <a:r>
              <a:rPr lang="el-GR" sz="2400" dirty="0" smtClean="0"/>
              <a:t>Οι </a:t>
            </a:r>
            <a:r>
              <a:rPr lang="el-GR" sz="2400" dirty="0"/>
              <a:t>κινητικότητες που θα αντικαταστήσουν τις αρχικές </a:t>
            </a:r>
            <a:r>
              <a:rPr lang="el-GR" sz="2400" dirty="0" smtClean="0"/>
              <a:t>πρέπει </a:t>
            </a:r>
            <a:r>
              <a:rPr lang="el-GR" sz="2400" dirty="0"/>
              <a:t>να είναι επιλέξιμες (τύπος - διάρκεια </a:t>
            </a:r>
            <a:r>
              <a:rPr lang="el-GR" sz="2400" dirty="0" smtClean="0"/>
              <a:t>-οργανισμός υποδοχής). </a:t>
            </a:r>
          </a:p>
          <a:p>
            <a:pPr>
              <a:buFont typeface="Wingdings" panose="05000000000000000000" pitchFamily="2" charset="2"/>
              <a:buChar char="ü"/>
            </a:pPr>
            <a:endParaRPr lang="el-GR" sz="2400" dirty="0">
              <a:solidFill>
                <a:schemeClr val="tx1"/>
              </a:solidFill>
            </a:endParaRPr>
          </a:p>
          <a:p>
            <a:pPr marL="0" indent="0" algn="just">
              <a:buNone/>
            </a:pPr>
            <a:r>
              <a:rPr lang="el-GR" sz="2400" b="1" dirty="0" smtClean="0">
                <a:solidFill>
                  <a:schemeClr val="accent5">
                    <a:lumMod val="50000"/>
                  </a:schemeClr>
                </a:solidFill>
              </a:rPr>
              <a:t>Σημείωση: Το συνολικό ποσό επιχορήγησης του Σχεδίου δεν μπορεί να ξεπεράσει το ποσό που αναγράφεται στη Συμφωνία, ακόμη κι αν πραγματοποιηθούν, εν τέλει, περισσότερες κινητικότητες</a:t>
            </a:r>
          </a:p>
        </p:txBody>
      </p:sp>
    </p:spTree>
    <p:extLst>
      <p:ext uri="{BB962C8B-B14F-4D97-AF65-F5344CB8AC3E}">
        <p14:creationId xmlns:p14="http://schemas.microsoft.com/office/powerpoint/2010/main" val="1831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Προσοχή! </a:t>
            </a:r>
            <a:endParaRPr lang="en-GB" dirty="0"/>
          </a:p>
        </p:txBody>
      </p:sp>
      <p:sp>
        <p:nvSpPr>
          <p:cNvPr id="4" name="Content Placeholder 3"/>
          <p:cNvSpPr>
            <a:spLocks noGrp="1"/>
          </p:cNvSpPr>
          <p:nvPr>
            <p:ph idx="1"/>
          </p:nvPr>
        </p:nvSpPr>
        <p:spPr/>
        <p:txBody>
          <a:bodyPr>
            <a:normAutofit fontScale="85000" lnSpcReduction="10000"/>
          </a:bodyPr>
          <a:lstStyle/>
          <a:p>
            <a:pPr marL="0" indent="0">
              <a:buNone/>
            </a:pPr>
            <a:r>
              <a:rPr lang="el-GR" dirty="0" smtClean="0"/>
              <a:t>Οι αλλαγές στο είδος, τη διάρκεια και τον αριθμό των κινητικοτήτων μπορεί να επιφέρουν και διαφοροποιήσεις στα οικονομικά κεφάλαια, όπως αυτά παρουσιάζονται στο Παράρτημα ΙΙ της Συμφωνίας σας. Σε τέτοια περίπτωση ισχύουν τα ακόλουθα: </a:t>
            </a:r>
          </a:p>
          <a:p>
            <a:pPr>
              <a:buFont typeface="Wingdings"/>
              <a:buChar char="à"/>
            </a:pPr>
            <a:r>
              <a:rPr lang="el-GR" dirty="0" smtClean="0">
                <a:sym typeface="Wingdings" panose="05000000000000000000" pitchFamily="2" charset="2"/>
              </a:rPr>
              <a:t>Μεταφορές κονδυλίων </a:t>
            </a:r>
            <a:r>
              <a:rPr lang="el-GR" b="1" dirty="0" smtClean="0">
                <a:sym typeface="Wingdings" panose="05000000000000000000" pitchFamily="2" charset="2"/>
              </a:rPr>
              <a:t>χωρίς τροποποίηση Συμφωνίας </a:t>
            </a:r>
            <a:r>
              <a:rPr lang="el-GR" dirty="0" smtClean="0">
                <a:sym typeface="Wingdings" panose="05000000000000000000" pitchFamily="2" charset="2"/>
              </a:rPr>
              <a:t>και άρα που μπορούν να γίνουν από τον δικαιούχο χωρίς ενημέρωση της ΕΥ (Διευκρινίζονται στη Συμφωνία Επιχόρήγησής σας)</a:t>
            </a:r>
          </a:p>
          <a:p>
            <a:pPr>
              <a:buFont typeface="Wingdings"/>
              <a:buChar char="à"/>
            </a:pPr>
            <a:r>
              <a:rPr lang="el-GR" dirty="0" smtClean="0">
                <a:sym typeface="Wingdings" panose="05000000000000000000" pitchFamily="2" charset="2"/>
              </a:rPr>
              <a:t>Μεταφορές κονδυλίων που απαιτούν </a:t>
            </a:r>
            <a:r>
              <a:rPr lang="el-GR" b="1" dirty="0" smtClean="0">
                <a:sym typeface="Wingdings" panose="05000000000000000000" pitchFamily="2" charset="2"/>
              </a:rPr>
              <a:t>τροποποίηση της Συμφωνίας</a:t>
            </a:r>
            <a:r>
              <a:rPr lang="el-GR" dirty="0" smtClean="0">
                <a:sym typeface="Wingdings" panose="05000000000000000000" pitchFamily="2" charset="2"/>
              </a:rPr>
              <a:t> και άρα προηγούμενη έγκριση της ΕΥ</a:t>
            </a:r>
            <a:endParaRPr lang="en-GB" dirty="0"/>
          </a:p>
        </p:txBody>
      </p:sp>
    </p:spTree>
    <p:extLst>
      <p:ext uri="{BB962C8B-B14F-4D97-AF65-F5344CB8AC3E}">
        <p14:creationId xmlns:p14="http://schemas.microsoft.com/office/powerpoint/2010/main" val="100787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395536" y="1124744"/>
            <a:ext cx="8568952" cy="4525963"/>
          </a:xfrm>
        </p:spPr>
        <p:txBody>
          <a:bodyPr>
            <a:noAutofit/>
          </a:bodyPr>
          <a:lstStyle/>
          <a:p>
            <a:pPr lvl="0"/>
            <a:r>
              <a:rPr lang="el-GR" dirty="0"/>
              <a:t>Ο δικαιούχος επιτρέπεται να μεταφέρει μέχρι και το </a:t>
            </a:r>
            <a:r>
              <a:rPr lang="el-GR" b="1" dirty="0">
                <a:solidFill>
                  <a:schemeClr val="accent5">
                    <a:lumMod val="50000"/>
                  </a:schemeClr>
                </a:solidFill>
              </a:rPr>
              <a:t>100 %</a:t>
            </a:r>
            <a:r>
              <a:rPr lang="el-GR" dirty="0"/>
              <a:t> των κονδυλίων που έχουν διατεθεί για την </a:t>
            </a:r>
            <a:r>
              <a:rPr lang="el-GR" dirty="0">
                <a:solidFill>
                  <a:schemeClr val="accent5">
                    <a:lumMod val="50000"/>
                  </a:schemeClr>
                </a:solidFill>
              </a:rPr>
              <a:t>κάλυψη </a:t>
            </a:r>
            <a:r>
              <a:rPr lang="el-GR" b="1" dirty="0">
                <a:solidFill>
                  <a:schemeClr val="accent5">
                    <a:lumMod val="50000"/>
                  </a:schemeClr>
                </a:solidFill>
              </a:rPr>
              <a:t>οργανωτικών δαπανών σε άλλες κατηγορίες του </a:t>
            </a:r>
            <a:r>
              <a:rPr lang="el-GR" b="1" dirty="0" smtClean="0">
                <a:solidFill>
                  <a:schemeClr val="accent5">
                    <a:lumMod val="50000"/>
                  </a:schemeClr>
                </a:solidFill>
              </a:rPr>
              <a:t>προϋπολογισμού</a:t>
            </a:r>
            <a:r>
              <a:rPr lang="el-GR" dirty="0"/>
              <a:t>.</a:t>
            </a:r>
            <a:endParaRPr lang="en-GB" dirty="0"/>
          </a:p>
          <a:p>
            <a:pPr lvl="0"/>
            <a:r>
              <a:rPr lang="el-GR" dirty="0"/>
              <a:t>Ο δικαιούχος επιτρέπεται να μεταφέρει μέχρι και το </a:t>
            </a:r>
            <a:r>
              <a:rPr lang="el-GR" b="1" dirty="0">
                <a:solidFill>
                  <a:schemeClr val="accent5">
                    <a:lumMod val="50000"/>
                  </a:schemeClr>
                </a:solidFill>
              </a:rPr>
              <a:t>50 %</a:t>
            </a:r>
            <a:r>
              <a:rPr lang="el-GR" dirty="0"/>
              <a:t> των κονδυλίων που έχουν διατεθεί </a:t>
            </a:r>
            <a:r>
              <a:rPr lang="el-GR" b="1" dirty="0">
                <a:solidFill>
                  <a:schemeClr val="accent5">
                    <a:lumMod val="50000"/>
                  </a:schemeClr>
                </a:solidFill>
              </a:rPr>
              <a:t>για την κάλυψη δαπανών μετακίνησης, ατομικών δαπανών και διδάκτρων μεταξύ των τριών αυτών κατηγοριών </a:t>
            </a:r>
            <a:r>
              <a:rPr lang="el-GR" dirty="0"/>
              <a:t>του προϋπολογισμού</a:t>
            </a:r>
            <a:r>
              <a:rPr lang="el-GR" dirty="0" smtClean="0"/>
              <a:t>.</a:t>
            </a:r>
            <a:endParaRPr lang="en-GB" dirty="0"/>
          </a:p>
        </p:txBody>
      </p:sp>
      <p:sp>
        <p:nvSpPr>
          <p:cNvPr id="31747" name="Title 2"/>
          <p:cNvSpPr>
            <a:spLocks noGrp="1"/>
          </p:cNvSpPr>
          <p:nvPr>
            <p:ph type="title"/>
          </p:nvPr>
        </p:nvSpPr>
        <p:spPr/>
        <p:txBody>
          <a:bodyPr/>
          <a:lstStyle/>
          <a:p>
            <a:r>
              <a:rPr lang="el-GR" altLang="en-US" sz="2800" dirty="0" smtClean="0"/>
              <a:t>Μεταφορές κονδυλίων χωρίς τροποποίηση (1/2)</a:t>
            </a:r>
            <a:endParaRPr lang="en-GB" altLang="en-US" sz="2800" dirty="0" smtClean="0"/>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1C7DCAF-14C1-4F0B-9B0A-B9BAE54B329A}" type="slidenum">
              <a:rPr lang="el-GR" altLang="en-US" sz="1400" smtClean="0"/>
              <a:pPr algn="r" eaLnBrk="1" hangingPunct="1">
                <a:spcBef>
                  <a:spcPct val="0"/>
                </a:spcBef>
                <a:buFontTx/>
                <a:buNone/>
              </a:pPr>
              <a:t>13</a:t>
            </a:fld>
            <a:endParaRPr lang="el-GR" altLang="en-US" sz="1400" smtClean="0"/>
          </a:p>
        </p:txBody>
      </p:sp>
    </p:spTree>
    <p:extLst>
      <p:ext uri="{BB962C8B-B14F-4D97-AF65-F5344CB8AC3E}">
        <p14:creationId xmlns:p14="http://schemas.microsoft.com/office/powerpoint/2010/main" val="172741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67544" y="1340768"/>
            <a:ext cx="8229600" cy="4525963"/>
          </a:xfrm>
        </p:spPr>
        <p:txBody>
          <a:bodyPr>
            <a:normAutofit/>
          </a:bodyPr>
          <a:lstStyle/>
          <a:p>
            <a:pPr lvl="0"/>
            <a:r>
              <a:rPr lang="el-GR" dirty="0"/>
              <a:t>Ο δικαιούχος επιτρέπεται να μεταφέρει κονδύλια από οποιαδήποτε κατηγορία του προϋπολογισμού για τη στήριξη ατόμων με άτομα με ειδικές ανάγκες και για ειδικές κατηγορίες δαπανών κατ’ εξαίρεση για οικονομική εγγύηση ή αυξημένες δαπάνες μετακίνησης, ακόμη κι αν δεν είχαν διατεθεί αρχικά κονδύλια για τις κατηγορίες αυτές, κατά τα οριζόμενα στο </a:t>
            </a:r>
            <a:r>
              <a:rPr lang="el-GR" dirty="0" smtClean="0"/>
              <a:t>Παράρτημα </a:t>
            </a:r>
            <a:r>
              <a:rPr lang="el-GR" dirty="0"/>
              <a:t>II.</a:t>
            </a:r>
            <a:endParaRPr lang="en-GB" dirty="0"/>
          </a:p>
          <a:p>
            <a:pPr lvl="1"/>
            <a:endParaRPr lang="el-GR" altLang="en-US" sz="1600" dirty="0"/>
          </a:p>
          <a:p>
            <a:pPr marL="0" indent="0">
              <a:buNone/>
            </a:pPr>
            <a:endParaRPr lang="el-GR" altLang="en-US" sz="1600" dirty="0" smtClean="0"/>
          </a:p>
        </p:txBody>
      </p:sp>
      <p:sp>
        <p:nvSpPr>
          <p:cNvPr id="32771" name="Title 2"/>
          <p:cNvSpPr>
            <a:spLocks noGrp="1"/>
          </p:cNvSpPr>
          <p:nvPr>
            <p:ph type="title"/>
          </p:nvPr>
        </p:nvSpPr>
        <p:spPr/>
        <p:txBody>
          <a:bodyPr>
            <a:noAutofit/>
          </a:bodyPr>
          <a:lstStyle/>
          <a:p>
            <a:r>
              <a:rPr lang="el-GR" altLang="en-US" sz="2800" dirty="0" smtClean="0"/>
              <a:t>Μεταφορές κονδυλίων χωρίς τροποποίηση</a:t>
            </a:r>
            <a:r>
              <a:rPr lang="el-GR" altLang="en-US" sz="2800" dirty="0"/>
              <a:t> </a:t>
            </a:r>
            <a:r>
              <a:rPr lang="el-GR" altLang="en-US" sz="2800" dirty="0" smtClean="0"/>
              <a:t>(2/2)</a:t>
            </a:r>
            <a:endParaRPr lang="en-GB" altLang="en-US" sz="2800" dirty="0"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46D935D-E27E-4A1E-9013-6C7A52D2DFD7}" type="slidenum">
              <a:rPr lang="el-GR" altLang="en-US" sz="1400" smtClean="0"/>
              <a:pPr algn="r" eaLnBrk="1" hangingPunct="1">
                <a:spcBef>
                  <a:spcPct val="0"/>
                </a:spcBef>
                <a:buFontTx/>
                <a:buNone/>
              </a:pPr>
              <a:t>14</a:t>
            </a:fld>
            <a:endParaRPr lang="el-GR" altLang="en-US" sz="1400" smtClean="0"/>
          </a:p>
        </p:txBody>
      </p:sp>
    </p:spTree>
    <p:extLst>
      <p:ext uri="{BB962C8B-B14F-4D97-AF65-F5344CB8AC3E}">
        <p14:creationId xmlns:p14="http://schemas.microsoft.com/office/powerpoint/2010/main" val="2281323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Μεταφορές κονδυλίων που απαιτούν τροποποίηση της Συμφωνίας</a:t>
            </a:r>
            <a:endParaRPr lang="en-GB" sz="3600" dirty="0"/>
          </a:p>
        </p:txBody>
      </p:sp>
      <p:sp>
        <p:nvSpPr>
          <p:cNvPr id="3" name="Content Placeholder 2"/>
          <p:cNvSpPr>
            <a:spLocks noGrp="1"/>
          </p:cNvSpPr>
          <p:nvPr>
            <p:ph idx="1"/>
          </p:nvPr>
        </p:nvSpPr>
        <p:spPr/>
        <p:txBody>
          <a:bodyPr>
            <a:normAutofit fontScale="92500" lnSpcReduction="20000"/>
          </a:bodyPr>
          <a:lstStyle/>
          <a:p>
            <a:r>
              <a:rPr lang="el-GR" altLang="en-US" dirty="0"/>
              <a:t>Για οποιαδήποτε περαιτέρω μεταφορά κονδυλίων που δεν εμπίπτει στα προκαθορισμένα πλαίσια της </a:t>
            </a:r>
            <a:r>
              <a:rPr lang="el-GR" altLang="en-US" dirty="0" smtClean="0"/>
              <a:t>Συμφωνίας Επιχορήγησης,  ο δικαιούχος υποβάλλει γραπτό αίτημα προς την ΕΥ για τροποποίηση το </a:t>
            </a:r>
            <a:r>
              <a:rPr lang="el-GR" altLang="en-US" dirty="0"/>
              <a:t>οποίο συνοδεύεται από σαφή αιτιολόγηση. </a:t>
            </a:r>
            <a:endParaRPr lang="el-GR" altLang="en-US" dirty="0" smtClean="0"/>
          </a:p>
          <a:p>
            <a:r>
              <a:rPr lang="el-GR" altLang="en-US" dirty="0" smtClean="0"/>
              <a:t>Επαφίεται στην ΕΥ να εγκρίνει ή να απορρίψει το κάθε αίτημα</a:t>
            </a:r>
            <a:endParaRPr lang="el-GR" altLang="en-US" dirty="0"/>
          </a:p>
          <a:p>
            <a:r>
              <a:rPr lang="el-GR" altLang="en-US" dirty="0">
                <a:solidFill>
                  <a:srgbClr val="000000"/>
                </a:solidFill>
              </a:rPr>
              <a:t>Τα αιτήματα υποβάλλονται πριν </a:t>
            </a:r>
            <a:r>
              <a:rPr lang="el-GR" altLang="en-US" dirty="0" smtClean="0">
                <a:solidFill>
                  <a:srgbClr val="000000"/>
                </a:solidFill>
              </a:rPr>
              <a:t>από την υλοποίηση οποιασδήποτε τροποποίησης και </a:t>
            </a:r>
            <a:r>
              <a:rPr lang="el-GR" altLang="en-US" dirty="0">
                <a:solidFill>
                  <a:srgbClr val="000000"/>
                </a:solidFill>
              </a:rPr>
              <a:t>σε κάθε περίπτωση τουλάχιστον 1 μήνα πριν </a:t>
            </a:r>
            <a:r>
              <a:rPr lang="el-GR" altLang="en-US" dirty="0" smtClean="0">
                <a:solidFill>
                  <a:srgbClr val="000000"/>
                </a:solidFill>
              </a:rPr>
              <a:t>από την </a:t>
            </a:r>
            <a:r>
              <a:rPr lang="el-GR" altLang="en-US" dirty="0">
                <a:solidFill>
                  <a:srgbClr val="000000"/>
                </a:solidFill>
              </a:rPr>
              <a:t>ολοκλήρωση του Σχεδίου</a:t>
            </a:r>
            <a:endParaRPr lang="en-GB" altLang="en-US" dirty="0">
              <a:solidFill>
                <a:srgbClr val="000000"/>
              </a:solidFill>
            </a:endParaRPr>
          </a:p>
          <a:p>
            <a:endParaRPr lang="en-GB" sz="2400" dirty="0"/>
          </a:p>
        </p:txBody>
      </p:sp>
    </p:spTree>
    <p:extLst>
      <p:ext uri="{BB962C8B-B14F-4D97-AF65-F5344CB8AC3E}">
        <p14:creationId xmlns:p14="http://schemas.microsoft.com/office/powerpoint/2010/main" val="4284693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57200" y="1066800"/>
            <a:ext cx="8229600" cy="5364163"/>
          </a:xfrm>
        </p:spPr>
        <p:txBody>
          <a:bodyPr>
            <a:normAutofit fontScale="92500" lnSpcReduction="10000"/>
          </a:bodyPr>
          <a:lstStyle/>
          <a:p>
            <a:pPr marL="0" indent="0">
              <a:buFontTx/>
              <a:buNone/>
              <a:defRPr/>
            </a:pPr>
            <a:r>
              <a:rPr lang="el-GR" altLang="en-US" sz="2600" dirty="0" smtClean="0">
                <a:solidFill>
                  <a:srgbClr val="000000"/>
                </a:solidFill>
              </a:rPr>
              <a:t>Τροποποιήσεις είναι δυνατόν να γίνουν και σε άλλα άρθρα της Συμφωνίας (πέραν της μεταφοράς κονδυλίων), π.χ.: </a:t>
            </a:r>
          </a:p>
          <a:p>
            <a:pPr>
              <a:defRPr/>
            </a:pPr>
            <a:r>
              <a:rPr lang="el-GR" sz="2600" dirty="0" smtClean="0"/>
              <a:t>Τροποποιηση στη </a:t>
            </a:r>
            <a:r>
              <a:rPr lang="el-GR" sz="2600" dirty="0"/>
              <a:t>διάρκεια ενός σχεδίου </a:t>
            </a:r>
            <a:endParaRPr lang="el-GR" sz="2600" dirty="0" smtClean="0"/>
          </a:p>
          <a:p>
            <a:pPr>
              <a:defRPr/>
            </a:pPr>
            <a:r>
              <a:rPr lang="el-GR" sz="2600" dirty="0" smtClean="0"/>
              <a:t>Αλλαγή στον τραπεζικό λογαριασμό κλπ</a:t>
            </a:r>
          </a:p>
          <a:p>
            <a:pPr marL="0" indent="0">
              <a:buNone/>
              <a:defRPr/>
            </a:pPr>
            <a:r>
              <a:rPr lang="el-GR" sz="2600" dirty="0" smtClean="0"/>
              <a:t>Οποιοδήποτε αίτημα για τροποποίηση αποστέλλεται γραπτώς στο ΙΔΕΠ εγκαίρως και τουλάχιστον ένα μήνα πριν από τη λήξη του Σχεδίου. </a:t>
            </a:r>
            <a:endParaRPr lang="el-GR" sz="2600" dirty="0"/>
          </a:p>
          <a:p>
            <a:pPr marL="0" indent="0">
              <a:buFontTx/>
              <a:buNone/>
              <a:defRPr/>
            </a:pPr>
            <a:endParaRPr lang="el-GR" altLang="en-US" sz="1100" dirty="0" smtClean="0"/>
          </a:p>
          <a:p>
            <a:pPr marL="0" indent="0">
              <a:buFontTx/>
              <a:buNone/>
              <a:defRPr/>
            </a:pPr>
            <a:r>
              <a:rPr lang="el-GR" altLang="en-US" sz="2600" dirty="0" smtClean="0"/>
              <a:t>Δεν είναι δυνατόν να τροποποιηθούν </a:t>
            </a:r>
            <a:r>
              <a:rPr lang="el-GR" altLang="en-US" sz="2600" dirty="0" smtClean="0">
                <a:solidFill>
                  <a:srgbClr val="000000"/>
                </a:solidFill>
              </a:rPr>
              <a:t>τα ακόλουθα</a:t>
            </a:r>
          </a:p>
          <a:p>
            <a:pPr>
              <a:buFontTx/>
              <a:buChar char="-"/>
              <a:defRPr/>
            </a:pPr>
            <a:r>
              <a:rPr lang="el-GR" altLang="en-US" sz="2600" dirty="0" smtClean="0">
                <a:solidFill>
                  <a:srgbClr val="000000"/>
                </a:solidFill>
              </a:rPr>
              <a:t>Το συνολικό ποσό επιχορήγησης (δεν μπορεί να αυξηθεί)</a:t>
            </a:r>
          </a:p>
          <a:p>
            <a:pPr>
              <a:buFontTx/>
              <a:buChar char="-"/>
              <a:defRPr/>
            </a:pPr>
            <a:r>
              <a:rPr lang="el-GR" altLang="en-US" sz="2600" dirty="0" smtClean="0">
                <a:solidFill>
                  <a:srgbClr val="000000"/>
                </a:solidFill>
              </a:rPr>
              <a:t>Τα μέγιστα ποσά που προνοεί ο Οδηγός Προγράμματος</a:t>
            </a:r>
          </a:p>
          <a:p>
            <a:pPr>
              <a:buFontTx/>
              <a:buChar char="-"/>
              <a:defRPr/>
            </a:pPr>
            <a:r>
              <a:rPr lang="el-GR" altLang="en-US" sz="2600" dirty="0" smtClean="0">
                <a:solidFill>
                  <a:srgbClr val="000000"/>
                </a:solidFill>
              </a:rPr>
              <a:t>Οι επιλέξιμες δραστηριότητες όπως αυτές περιγράφονται στον Οδηγό Προγράμματος (μέγιστη/κατώτατη διάρκεια Σχεδίου ή κινητικοτήτων κλπ, προβλεπόμενα ποσά Οδηγού)</a:t>
            </a:r>
          </a:p>
          <a:p>
            <a:pPr>
              <a:buFontTx/>
              <a:buChar char="-"/>
              <a:defRPr/>
            </a:pPr>
            <a:endParaRPr lang="el-GR" altLang="en-US" sz="2600" dirty="0" smtClean="0">
              <a:solidFill>
                <a:srgbClr val="000000"/>
              </a:solidFill>
            </a:endParaRPr>
          </a:p>
          <a:p>
            <a:pPr lvl="1"/>
            <a:endParaRPr lang="en-US" sz="2600" dirty="0"/>
          </a:p>
          <a:p>
            <a:pPr>
              <a:buFontTx/>
              <a:buChar char="-"/>
              <a:defRPr/>
            </a:pPr>
            <a:endParaRPr lang="en-GB" altLang="en-US" sz="2600" dirty="0" smtClean="0">
              <a:solidFill>
                <a:srgbClr val="000000"/>
              </a:solidFill>
            </a:endParaRPr>
          </a:p>
        </p:txBody>
      </p:sp>
      <p:sp>
        <p:nvSpPr>
          <p:cNvPr id="33795" name="Title 2"/>
          <p:cNvSpPr>
            <a:spLocks noGrp="1"/>
          </p:cNvSpPr>
          <p:nvPr>
            <p:ph type="title"/>
          </p:nvPr>
        </p:nvSpPr>
        <p:spPr>
          <a:xfrm>
            <a:off x="457200" y="274638"/>
            <a:ext cx="8229600" cy="715962"/>
          </a:xfrm>
        </p:spPr>
        <p:txBody>
          <a:bodyPr>
            <a:normAutofit/>
          </a:bodyPr>
          <a:lstStyle/>
          <a:p>
            <a:r>
              <a:rPr lang="el-GR" sz="3600" dirty="0" smtClean="0"/>
              <a:t>Άλλες τροποποιήσεις της Συμφωνίας</a:t>
            </a:r>
            <a:endParaRPr lang="en-GB" altLang="en-US" sz="3600" dirty="0" smtClean="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4D15BBB-F285-4316-99CC-BFDE16B968B3}" type="slidenum">
              <a:rPr lang="el-GR" altLang="en-US" sz="1400" smtClean="0"/>
              <a:pPr algn="r" eaLnBrk="1" hangingPunct="1">
                <a:spcBef>
                  <a:spcPct val="0"/>
                </a:spcBef>
                <a:buFontTx/>
                <a:buNone/>
              </a:pPr>
              <a:t>16</a:t>
            </a:fld>
            <a:endParaRPr lang="el-GR" altLang="en-US" sz="1400" smtClean="0"/>
          </a:p>
        </p:txBody>
      </p:sp>
    </p:spTree>
    <p:extLst>
      <p:ext uri="{BB962C8B-B14F-4D97-AF65-F5344CB8AC3E}">
        <p14:creationId xmlns:p14="http://schemas.microsoft.com/office/powerpoint/2010/main" val="132348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12700" marR="844550" indent="0" algn="ctr">
              <a:spcBef>
                <a:spcPts val="720"/>
              </a:spcBef>
              <a:buNone/>
              <a:tabLst>
                <a:tab pos="354965" algn="l"/>
                <a:tab pos="355600" algn="l"/>
              </a:tabLst>
            </a:pPr>
            <a:r>
              <a:rPr lang="el-GR" b="1" spc="-10" dirty="0">
                <a:solidFill>
                  <a:schemeClr val="accent6">
                    <a:lumMod val="75000"/>
                  </a:schemeClr>
                </a:solidFill>
                <a:cs typeface="Calibri"/>
              </a:rPr>
              <a:t>Οποιαδήποτε </a:t>
            </a:r>
            <a:r>
              <a:rPr lang="el-GR" b="1" dirty="0">
                <a:solidFill>
                  <a:schemeClr val="accent6">
                    <a:lumMod val="75000"/>
                  </a:schemeClr>
                </a:solidFill>
                <a:cs typeface="Calibri"/>
              </a:rPr>
              <a:t>αλλαγή </a:t>
            </a:r>
            <a:r>
              <a:rPr lang="el-GR" b="1" spc="-5" dirty="0">
                <a:solidFill>
                  <a:schemeClr val="accent6">
                    <a:lumMod val="75000"/>
                  </a:schemeClr>
                </a:solidFill>
                <a:cs typeface="Calibri"/>
              </a:rPr>
              <a:t>σε </a:t>
            </a:r>
            <a:r>
              <a:rPr lang="el-GR" b="1" spc="-10" dirty="0">
                <a:solidFill>
                  <a:schemeClr val="accent6">
                    <a:lumMod val="75000"/>
                  </a:schemeClr>
                </a:solidFill>
                <a:cs typeface="Calibri"/>
              </a:rPr>
              <a:t>στοιχεία</a:t>
            </a:r>
            <a:r>
              <a:rPr lang="el-GR" b="1" spc="-10" dirty="0" smtClean="0">
                <a:solidFill>
                  <a:schemeClr val="accent6">
                    <a:lumMod val="75000"/>
                  </a:schemeClr>
                </a:solidFill>
                <a:cs typeface="Calibri"/>
              </a:rPr>
              <a:t>,</a:t>
            </a:r>
          </a:p>
          <a:p>
            <a:pPr marL="12700" marR="844550" indent="0" algn="ctr">
              <a:spcBef>
                <a:spcPts val="720"/>
              </a:spcBef>
              <a:buNone/>
              <a:tabLst>
                <a:tab pos="354965" algn="l"/>
                <a:tab pos="355600" algn="l"/>
              </a:tabLst>
            </a:pPr>
            <a:r>
              <a:rPr lang="el-GR" b="1" spc="-10" dirty="0" smtClean="0">
                <a:solidFill>
                  <a:schemeClr val="accent6">
                    <a:lumMod val="75000"/>
                  </a:schemeClr>
                </a:solidFill>
                <a:cs typeface="Calibri"/>
              </a:rPr>
              <a:t>άτομα  </a:t>
            </a:r>
            <a:r>
              <a:rPr lang="el-GR" b="1" spc="-5" dirty="0">
                <a:solidFill>
                  <a:schemeClr val="accent6">
                    <a:lumMod val="75000"/>
                  </a:schemeClr>
                </a:solidFill>
                <a:cs typeface="Calibri"/>
              </a:rPr>
              <a:t>επαφής, </a:t>
            </a:r>
            <a:r>
              <a:rPr lang="el-GR" b="1" spc="-10" dirty="0">
                <a:solidFill>
                  <a:schemeClr val="accent6">
                    <a:lumMod val="75000"/>
                  </a:schemeClr>
                </a:solidFill>
                <a:cs typeface="Calibri"/>
              </a:rPr>
              <a:t>νόμιμο </a:t>
            </a:r>
            <a:r>
              <a:rPr lang="el-GR" b="1" spc="-15" dirty="0">
                <a:solidFill>
                  <a:schemeClr val="accent6">
                    <a:lumMod val="75000"/>
                  </a:schemeClr>
                </a:solidFill>
                <a:cs typeface="Calibri"/>
              </a:rPr>
              <a:t>υπεύθυνο</a:t>
            </a:r>
            <a:r>
              <a:rPr lang="el-GR" b="1" spc="-15" dirty="0" smtClean="0">
                <a:solidFill>
                  <a:schemeClr val="accent6">
                    <a:lumMod val="75000"/>
                  </a:schemeClr>
                </a:solidFill>
                <a:cs typeface="Calibri"/>
              </a:rPr>
              <a:t>, να</a:t>
            </a:r>
            <a:r>
              <a:rPr lang="el-GR" b="1" spc="25" dirty="0" smtClean="0">
                <a:solidFill>
                  <a:schemeClr val="accent6">
                    <a:lumMod val="75000"/>
                  </a:schemeClr>
                </a:solidFill>
                <a:cs typeface="Calibri"/>
              </a:rPr>
              <a:t> </a:t>
            </a:r>
            <a:r>
              <a:rPr lang="el-GR" b="1" spc="-10" dirty="0" smtClean="0">
                <a:solidFill>
                  <a:schemeClr val="accent6">
                    <a:lumMod val="75000"/>
                  </a:schemeClr>
                </a:solidFill>
                <a:cs typeface="Calibri"/>
              </a:rPr>
              <a:t>γνωστοποιείται </a:t>
            </a:r>
            <a:r>
              <a:rPr lang="el-GR" b="1" spc="-5" dirty="0">
                <a:solidFill>
                  <a:schemeClr val="accent6">
                    <a:lumMod val="75000"/>
                  </a:schemeClr>
                </a:solidFill>
                <a:cs typeface="Calibri"/>
              </a:rPr>
              <a:t>στην </a:t>
            </a:r>
            <a:r>
              <a:rPr lang="el-GR" b="1" dirty="0">
                <a:solidFill>
                  <a:schemeClr val="accent6">
                    <a:lumMod val="75000"/>
                  </a:schemeClr>
                </a:solidFill>
                <a:cs typeface="Calibri"/>
              </a:rPr>
              <a:t>Εθνική  </a:t>
            </a:r>
            <a:r>
              <a:rPr lang="el-GR" b="1" spc="-10" dirty="0" smtClean="0">
                <a:solidFill>
                  <a:schemeClr val="accent6">
                    <a:lumMod val="75000"/>
                  </a:schemeClr>
                </a:solidFill>
                <a:cs typeface="Calibri"/>
              </a:rPr>
              <a:t>Υπηρεσία </a:t>
            </a:r>
            <a:r>
              <a:rPr lang="el-GR" b="1" spc="-5" dirty="0" smtClean="0">
                <a:solidFill>
                  <a:schemeClr val="accent6">
                    <a:lumMod val="75000"/>
                  </a:schemeClr>
                </a:solidFill>
                <a:cs typeface="Calibri"/>
              </a:rPr>
              <a:t>ΆΜΕΣΑ </a:t>
            </a:r>
            <a:r>
              <a:rPr lang="el-GR" b="1" spc="-35" dirty="0">
                <a:solidFill>
                  <a:schemeClr val="accent6">
                    <a:lumMod val="75000"/>
                  </a:schemeClr>
                </a:solidFill>
                <a:cs typeface="Calibri"/>
              </a:rPr>
              <a:t>και</a:t>
            </a:r>
            <a:r>
              <a:rPr lang="el-GR" b="1" spc="-20" dirty="0">
                <a:solidFill>
                  <a:schemeClr val="accent6">
                    <a:lumMod val="75000"/>
                  </a:schemeClr>
                </a:solidFill>
                <a:cs typeface="Calibri"/>
              </a:rPr>
              <a:t> </a:t>
            </a:r>
            <a:r>
              <a:rPr lang="el-GR" b="1" spc="-10" dirty="0">
                <a:solidFill>
                  <a:schemeClr val="accent6">
                    <a:lumMod val="75000"/>
                  </a:schemeClr>
                </a:solidFill>
                <a:cs typeface="Calibri"/>
              </a:rPr>
              <a:t>γραπτώς</a:t>
            </a:r>
            <a:endParaRPr lang="el-GR" dirty="0">
              <a:solidFill>
                <a:schemeClr val="accent6">
                  <a:lumMod val="75000"/>
                </a:schemeClr>
              </a:solidFill>
              <a:cs typeface="Calibri"/>
            </a:endParaRPr>
          </a:p>
          <a:p>
            <a:endParaRPr lang="en-GB" dirty="0"/>
          </a:p>
        </p:txBody>
      </p:sp>
    </p:spTree>
    <p:extLst>
      <p:ext uri="{BB962C8B-B14F-4D97-AF65-F5344CB8AC3E}">
        <p14:creationId xmlns:p14="http://schemas.microsoft.com/office/powerpoint/2010/main" val="311652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Άλλοι περιορισμοί</a:t>
            </a:r>
            <a:endParaRPr lang="en-GB" dirty="0"/>
          </a:p>
        </p:txBody>
      </p:sp>
      <p:sp>
        <p:nvSpPr>
          <p:cNvPr id="3" name="Content Placeholder 2"/>
          <p:cNvSpPr>
            <a:spLocks noGrp="1"/>
          </p:cNvSpPr>
          <p:nvPr>
            <p:ph idx="1"/>
          </p:nvPr>
        </p:nvSpPr>
        <p:spPr/>
        <p:txBody>
          <a:bodyPr>
            <a:normAutofit fontScale="92500"/>
          </a:bodyPr>
          <a:lstStyle/>
          <a:p>
            <a:r>
              <a:rPr lang="el-GR" dirty="0" smtClean="0"/>
              <a:t>Συστήνεται όπως αποφεύγονται οι ταυτόχρονες συμμετοχές εκπαιδευτικών ή εκπαιδευτών ενηλίκων (για συμμετοχή στα ίδια σεμινάρια)</a:t>
            </a:r>
          </a:p>
          <a:p>
            <a:pPr lvl="1"/>
            <a:r>
              <a:rPr lang="el-GR" dirty="0" smtClean="0"/>
              <a:t>Σχετική εγκύκλιος του ΥΠΠ </a:t>
            </a:r>
          </a:p>
          <a:p>
            <a:r>
              <a:rPr lang="el-GR" dirty="0" smtClean="0"/>
              <a:t>Σε περίπτωση που ο συμμετέχων επιλέγει να παραμείνει στη χώρα φιλοξενείας πέραν της 1 μέρας πριν ή/και 1 μέρας</a:t>
            </a:r>
            <a:r>
              <a:rPr lang="en-GB" dirty="0" smtClean="0"/>
              <a:t> (</a:t>
            </a:r>
            <a:r>
              <a:rPr lang="el-GR" dirty="0" smtClean="0"/>
              <a:t>πχ το Σαββατοκύριακο πριν/μετά την κινητικότητα</a:t>
            </a:r>
            <a:r>
              <a:rPr lang="en-GB" dirty="0" smtClean="0"/>
              <a:t>)</a:t>
            </a:r>
            <a:r>
              <a:rPr lang="el-GR" dirty="0" smtClean="0"/>
              <a:t> μετά αυτό πραγματοποιείται με δικά του έξοδα</a:t>
            </a:r>
          </a:p>
        </p:txBody>
      </p:sp>
    </p:spTree>
    <p:extLst>
      <p:ext uri="{BB962C8B-B14F-4D97-AF65-F5344CB8AC3E}">
        <p14:creationId xmlns:p14="http://schemas.microsoft.com/office/powerpoint/2010/main" val="11113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BREXIT</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l-GR" b="1" dirty="0"/>
              <a:t>Παράταση μέχρι 31 Οκτωβρίου 2019</a:t>
            </a:r>
            <a:r>
              <a:rPr lang="en-GB" b="1" dirty="0"/>
              <a:t> </a:t>
            </a:r>
            <a:endParaRPr lang="el-GR" b="1" dirty="0"/>
          </a:p>
          <a:p>
            <a:pPr marL="0" indent="0">
              <a:buNone/>
            </a:pPr>
            <a:r>
              <a:rPr lang="el-GR" dirty="0"/>
              <a:t>Το Ην. Βασίλειο θεωρείται πλήρες μέλος μέχρι αυτή την </a:t>
            </a:r>
            <a:r>
              <a:rPr lang="el-GR" dirty="0" smtClean="0"/>
              <a:t>ημερομηνία. Όλες οι κινητικότητες μέχρι τότε, θεωρούνται επιλέξιμες. </a:t>
            </a:r>
          </a:p>
          <a:p>
            <a:pPr marL="0" indent="0">
              <a:buNone/>
            </a:pPr>
            <a:r>
              <a:rPr lang="el-GR" dirty="0" smtClean="0">
                <a:sym typeface="Wingdings" panose="05000000000000000000" pitchFamily="2" charset="2"/>
              </a:rPr>
              <a:t> </a:t>
            </a:r>
            <a:r>
              <a:rPr lang="el-GR" dirty="0"/>
              <a:t>Κινητικότητες που </a:t>
            </a:r>
            <a:r>
              <a:rPr lang="el-GR" dirty="0" smtClean="0"/>
              <a:t>θα ξεκινήσουν </a:t>
            </a:r>
            <a:r>
              <a:rPr lang="el-GR" dirty="0" smtClean="0"/>
              <a:t>και θα βρίσκονται σε εξέλιξη </a:t>
            </a:r>
            <a:r>
              <a:rPr lang="el-GR" dirty="0"/>
              <a:t>κ</a:t>
            </a:r>
            <a:r>
              <a:rPr lang="el-GR" dirty="0" smtClean="0"/>
              <a:t>ατά τις 31.10.2019, και πρόκειται να ολοκληρωθούν μετά τις 31.10.19, θα θεωρηθούν </a:t>
            </a:r>
            <a:r>
              <a:rPr lang="el-GR" dirty="0" smtClean="0"/>
              <a:t>επιλέξιμες.</a:t>
            </a:r>
            <a:endParaRPr lang="el-GR" dirty="0"/>
          </a:p>
          <a:p>
            <a:pPr marL="0" indent="0">
              <a:buNone/>
            </a:pPr>
            <a:r>
              <a:rPr lang="el-GR" b="1" dirty="0"/>
              <a:t>Δύο σενάρια για μετά τη συγκεκριμένη ημερομηνία: </a:t>
            </a:r>
          </a:p>
          <a:p>
            <a:r>
              <a:rPr lang="en-GB" dirty="0"/>
              <a:t>Withdrawal agreement – </a:t>
            </a:r>
            <a:r>
              <a:rPr lang="el-GR" dirty="0"/>
              <a:t>Το Ην. Βασίλειο θα συνεχίσει να είναι επιλέξιμος προορισμός του Προγράμματος</a:t>
            </a:r>
          </a:p>
          <a:p>
            <a:r>
              <a:rPr lang="en-GB" dirty="0"/>
              <a:t>No deal - </a:t>
            </a:r>
            <a:r>
              <a:rPr lang="el-GR" dirty="0"/>
              <a:t>Κινητικότητες που βρίσκονται σε εξέλιξη κατά την πιο πάνω ημερομηνία, θεωρούνται επιλέξιμες</a:t>
            </a:r>
            <a:r>
              <a:rPr lang="en-GB" dirty="0"/>
              <a:t>. </a:t>
            </a:r>
            <a:r>
              <a:rPr lang="el-GR" dirty="0"/>
              <a:t>Οποιαδήποτε κινητικότητα ξεκινά πέραν εκείνης της ημερομηνίας δεν θεωρείται επιλέξιμη</a:t>
            </a:r>
            <a:endParaRPr lang="en-GB" dirty="0"/>
          </a:p>
        </p:txBody>
      </p:sp>
    </p:spTree>
    <p:extLst>
      <p:ext uri="{BB962C8B-B14F-4D97-AF65-F5344CB8AC3E}">
        <p14:creationId xmlns:p14="http://schemas.microsoft.com/office/powerpoint/2010/main" val="205967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lgn="l"/>
            <a:r>
              <a:rPr lang="el-GR" dirty="0" smtClean="0"/>
              <a:t>Ατζέντα ημερίδας</a:t>
            </a:r>
            <a:endParaRPr lang="el-GR" dirty="0"/>
          </a:p>
        </p:txBody>
      </p:sp>
      <p:sp>
        <p:nvSpPr>
          <p:cNvPr id="3" name="Content Placeholder 2"/>
          <p:cNvSpPr>
            <a:spLocks noGrp="1"/>
          </p:cNvSpPr>
          <p:nvPr>
            <p:ph idx="1"/>
          </p:nvPr>
        </p:nvSpPr>
        <p:spPr>
          <a:xfrm>
            <a:off x="467544" y="1412776"/>
            <a:ext cx="8229600" cy="4525963"/>
          </a:xfrm>
        </p:spPr>
        <p:txBody>
          <a:bodyPr>
            <a:normAutofit fontScale="85000" lnSpcReduction="20000"/>
          </a:bodyPr>
          <a:lstStyle/>
          <a:p>
            <a:pPr marL="514350" indent="-514350">
              <a:buClr>
                <a:schemeClr val="accent5">
                  <a:lumMod val="75000"/>
                </a:schemeClr>
              </a:buClr>
              <a:buFont typeface="+mj-lt"/>
              <a:buAutoNum type="arabicPeriod"/>
            </a:pPr>
            <a:r>
              <a:rPr lang="el-GR" sz="2800" b="1" dirty="0" smtClean="0"/>
              <a:t>Συμφωνία Επιχορήγησης &amp; Παραρτήματα</a:t>
            </a:r>
          </a:p>
          <a:p>
            <a:pPr>
              <a:buClr>
                <a:schemeClr val="accent5">
                  <a:lumMod val="75000"/>
                </a:schemeClr>
              </a:buClr>
              <a:buFont typeface="+mj-lt"/>
              <a:buAutoNum type="arabicPeriod"/>
            </a:pPr>
            <a:endParaRPr lang="el-GR" sz="1400" b="1" dirty="0"/>
          </a:p>
          <a:p>
            <a:pPr marL="514350" indent="-514350">
              <a:buClr>
                <a:schemeClr val="accent5">
                  <a:lumMod val="75000"/>
                </a:schemeClr>
              </a:buClr>
              <a:buFont typeface="+mj-lt"/>
              <a:buAutoNum type="arabicPeriod"/>
            </a:pPr>
            <a:r>
              <a:rPr lang="el-GR" sz="2800" b="1" dirty="0" smtClean="0"/>
              <a:t>Κινητικότητες </a:t>
            </a:r>
          </a:p>
          <a:p>
            <a:pPr marL="514350" indent="-514350">
              <a:buClr>
                <a:schemeClr val="accent5">
                  <a:lumMod val="75000"/>
                </a:schemeClr>
              </a:buClr>
              <a:buFont typeface="+mj-lt"/>
              <a:buAutoNum type="arabicPeriod"/>
            </a:pPr>
            <a:endParaRPr lang="el-GR" sz="1400" b="1" dirty="0"/>
          </a:p>
          <a:p>
            <a:pPr marL="514350" indent="-514350">
              <a:buClr>
                <a:schemeClr val="accent5">
                  <a:lumMod val="75000"/>
                </a:schemeClr>
              </a:buClr>
              <a:buFont typeface="+mj-lt"/>
              <a:buAutoNum type="arabicPeriod"/>
            </a:pPr>
            <a:r>
              <a:rPr lang="el-GR" sz="2800" b="1" dirty="0" smtClean="0"/>
              <a:t>Πρωτογενείς έλεγχοι</a:t>
            </a:r>
          </a:p>
          <a:p>
            <a:pPr marL="514350" indent="-514350">
              <a:buClr>
                <a:schemeClr val="accent5">
                  <a:lumMod val="75000"/>
                </a:schemeClr>
              </a:buClr>
              <a:buFont typeface="+mj-lt"/>
              <a:buAutoNum type="arabicPeriod"/>
            </a:pPr>
            <a:endParaRPr lang="el-GR" sz="2800" b="1" dirty="0" smtClean="0"/>
          </a:p>
          <a:p>
            <a:pPr marL="514350" indent="-514350">
              <a:buClr>
                <a:schemeClr val="accent5">
                  <a:lumMod val="75000"/>
                </a:schemeClr>
              </a:buClr>
              <a:buFont typeface="+mj-lt"/>
              <a:buAutoNum type="arabicPeriod"/>
            </a:pPr>
            <a:r>
              <a:rPr lang="el-GR" sz="2800" b="1" dirty="0" smtClean="0"/>
              <a:t>Εργαλείο Διαχείρισης Σχεδίων και Άλλοι Χρήσιμοι Σύνδεσμοι</a:t>
            </a:r>
          </a:p>
          <a:p>
            <a:pPr>
              <a:buClr>
                <a:schemeClr val="accent5">
                  <a:lumMod val="75000"/>
                </a:schemeClr>
              </a:buClr>
              <a:buFont typeface="+mj-lt"/>
              <a:buAutoNum type="arabicPeriod"/>
            </a:pPr>
            <a:endParaRPr lang="el-GR" sz="1400" b="1" dirty="0"/>
          </a:p>
          <a:p>
            <a:pPr marL="514350" indent="-514350">
              <a:buClr>
                <a:schemeClr val="accent5">
                  <a:lumMod val="75000"/>
                </a:schemeClr>
              </a:buClr>
              <a:buFont typeface="+mj-lt"/>
              <a:buAutoNum type="arabicPeriod"/>
            </a:pPr>
            <a:r>
              <a:rPr lang="el-GR" sz="2800" b="1" dirty="0" smtClean="0"/>
              <a:t>Διάδοση Αποτελεσμάτων </a:t>
            </a:r>
            <a:r>
              <a:rPr lang="el-GR" sz="2800" b="1" dirty="0"/>
              <a:t>&amp; </a:t>
            </a:r>
            <a:r>
              <a:rPr lang="el-GR" sz="2800" b="1" dirty="0" smtClean="0"/>
              <a:t>ΜΚΔ</a:t>
            </a:r>
          </a:p>
          <a:p>
            <a:pPr marL="514350" indent="-514350">
              <a:buClr>
                <a:schemeClr val="accent5">
                  <a:lumMod val="75000"/>
                </a:schemeClr>
              </a:buClr>
              <a:buFont typeface="+mj-lt"/>
              <a:buAutoNum type="arabicPeriod"/>
            </a:pPr>
            <a:endParaRPr lang="el-GR" sz="2800" b="1" dirty="0"/>
          </a:p>
          <a:p>
            <a:pPr marL="514350" indent="-514350">
              <a:buClr>
                <a:schemeClr val="accent5">
                  <a:lumMod val="75000"/>
                </a:schemeClr>
              </a:buClr>
              <a:buFont typeface="+mj-lt"/>
              <a:buAutoNum type="arabicPeriod"/>
            </a:pPr>
            <a:r>
              <a:rPr lang="el-GR" sz="2800" b="1" dirty="0" smtClean="0"/>
              <a:t>Τήρηση Αρχείου στο Σχολείο/οργανισμό</a:t>
            </a:r>
          </a:p>
          <a:p>
            <a:pPr marL="514350" indent="-514350">
              <a:buClr>
                <a:schemeClr val="accent5">
                  <a:lumMod val="75000"/>
                </a:schemeClr>
              </a:buClr>
              <a:buFont typeface="+mj-lt"/>
              <a:buAutoNum type="arabicPeriod"/>
            </a:pPr>
            <a:endParaRPr lang="el-GR" sz="1400" b="1" dirty="0"/>
          </a:p>
          <a:p>
            <a:pPr marL="514350" indent="-514350">
              <a:buClr>
                <a:schemeClr val="accent5">
                  <a:lumMod val="75000"/>
                </a:schemeClr>
              </a:buClr>
              <a:buFont typeface="+mj-lt"/>
              <a:buAutoNum type="arabicPeriod"/>
            </a:pPr>
            <a:r>
              <a:rPr lang="el-GR" sz="2800" b="1" dirty="0" smtClean="0"/>
              <a:t>Παρουσίαση παραδείγματος καλής πρακτικής</a:t>
            </a:r>
          </a:p>
          <a:p>
            <a:pPr marL="514350" indent="-514350">
              <a:buClr>
                <a:schemeClr val="accent5">
                  <a:lumMod val="75000"/>
                </a:schemeClr>
              </a:buClr>
              <a:buFont typeface="+mj-lt"/>
              <a:buAutoNum type="arabicPeriod"/>
            </a:pPr>
            <a:endParaRPr lang="el-GR" sz="2800" b="1" dirty="0">
              <a:solidFill>
                <a:schemeClr val="tx1">
                  <a:lumMod val="75000"/>
                  <a:lumOff val="25000"/>
                </a:schemeClr>
              </a:solidFill>
            </a:endParaRPr>
          </a:p>
          <a:p>
            <a:pPr marL="0" indent="0">
              <a:buNone/>
            </a:pPr>
            <a:endParaRPr lang="en-US" dirty="0"/>
          </a:p>
        </p:txBody>
      </p:sp>
    </p:spTree>
    <p:extLst>
      <p:ext uri="{BB962C8B-B14F-4D97-AF65-F5344CB8AC3E}">
        <p14:creationId xmlns:p14="http://schemas.microsoft.com/office/powerpoint/2010/main" val="54538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707904" y="908720"/>
            <a:ext cx="4618856" cy="5145435"/>
          </a:xfrm>
        </p:spPr>
        <p:txBody>
          <a:bodyPr>
            <a:normAutofit/>
          </a:bodyPr>
          <a:lstStyle/>
          <a:p>
            <a:r>
              <a:rPr lang="el-GR" sz="2800" dirty="0" smtClean="0"/>
              <a:t>Επιλέξιμα είδη κινητικότητας </a:t>
            </a:r>
          </a:p>
          <a:p>
            <a:endParaRPr lang="el-GR" sz="2800" dirty="0" smtClean="0"/>
          </a:p>
          <a:p>
            <a:r>
              <a:rPr lang="el-GR" sz="2800" dirty="0" smtClean="0"/>
              <a:t>Χρηματοδότηση</a:t>
            </a:r>
          </a:p>
          <a:p>
            <a:endParaRPr lang="el-GR" sz="2800" dirty="0" smtClean="0"/>
          </a:p>
          <a:p>
            <a:r>
              <a:rPr lang="el-GR" sz="2800" dirty="0" smtClean="0"/>
              <a:t>Διαχείριση κινητικοτήτων </a:t>
            </a:r>
          </a:p>
          <a:p>
            <a:pPr marL="0" indent="0" algn="l">
              <a:buNone/>
            </a:pPr>
            <a:endParaRPr lang="el-GR" sz="1000" dirty="0" smtClean="0">
              <a:solidFill>
                <a:schemeClr val="tx1">
                  <a:lumMod val="75000"/>
                  <a:lumOff val="25000"/>
                </a:schemeClr>
              </a:solidFill>
            </a:endParaRPr>
          </a:p>
          <a:p>
            <a:pPr algn="l"/>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2</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Κινητικότητες</a:t>
            </a:r>
            <a:endParaRPr lang="en-GB" sz="3600" dirty="0">
              <a:solidFill>
                <a:schemeClr val="accent5">
                  <a:lumMod val="50000"/>
                </a:schemeClr>
              </a:solidFill>
            </a:endParaRPr>
          </a:p>
        </p:txBody>
      </p:sp>
      <p:cxnSp>
        <p:nvCxnSpPr>
          <p:cNvPr id="4" name="Straight Connector 3"/>
          <p:cNvCxnSpPr/>
          <p:nvPr/>
        </p:nvCxnSpPr>
        <p:spPr>
          <a:xfrm>
            <a:off x="3707904" y="836712"/>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90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smtClean="0"/>
              <a:t>Επιλέξιμα είδη κινητικότητας</a:t>
            </a:r>
            <a:endParaRPr lang="el-GR" dirty="0"/>
          </a:p>
        </p:txBody>
      </p:sp>
      <p:sp>
        <p:nvSpPr>
          <p:cNvPr id="4" name="Content Placeholder 3"/>
          <p:cNvSpPr>
            <a:spLocks noGrp="1"/>
          </p:cNvSpPr>
          <p:nvPr>
            <p:ph idx="1"/>
          </p:nvPr>
        </p:nvSpPr>
        <p:spPr/>
        <p:txBody>
          <a:bodyPr>
            <a:normAutofit fontScale="92500"/>
          </a:bodyPr>
          <a:lstStyle/>
          <a:p>
            <a:r>
              <a:rPr lang="el-GR" dirty="0" smtClean="0"/>
              <a:t>Παρακολούθηση σεμιναρίου</a:t>
            </a:r>
            <a:endParaRPr lang="en-GB" dirty="0" smtClean="0"/>
          </a:p>
          <a:p>
            <a:r>
              <a:rPr lang="el-GR" dirty="0" smtClean="0"/>
              <a:t>Άσκηση </a:t>
            </a:r>
            <a:r>
              <a:rPr lang="el-GR" dirty="0"/>
              <a:t>καθηκόντων διδασκαλίας του προσωπικού του ιδρύματος αποστολής σε συνεργαζόμενο ίδρυμα σε άλλη Χώρα του Προγράμματος.</a:t>
            </a:r>
          </a:p>
          <a:p>
            <a:r>
              <a:rPr lang="el-GR" dirty="0"/>
              <a:t>Επιμόρφωση μέσω σκιώδους εργασίας </a:t>
            </a:r>
            <a:endParaRPr lang="el-GR" dirty="0" smtClean="0"/>
          </a:p>
          <a:p>
            <a:endParaRPr lang="el-GR" dirty="0"/>
          </a:p>
          <a:p>
            <a:pPr marL="0" indent="0">
              <a:buNone/>
            </a:pPr>
            <a:r>
              <a:rPr lang="el-GR" dirty="0" smtClean="0">
                <a:solidFill>
                  <a:schemeClr val="accent5">
                    <a:lumMod val="50000"/>
                  </a:schemeClr>
                </a:solidFill>
              </a:rPr>
              <a:t>Διάρκεια κινητικότητας: 2 ημέρες μέχρι 2 μήνες</a:t>
            </a:r>
          </a:p>
          <a:p>
            <a:pPr marL="0" indent="0">
              <a:buNone/>
            </a:pPr>
            <a:r>
              <a:rPr lang="el-GR" dirty="0" smtClean="0">
                <a:solidFill>
                  <a:schemeClr val="accent5">
                    <a:lumMod val="50000"/>
                  </a:schemeClr>
                </a:solidFill>
              </a:rPr>
              <a:t>(μη συμπεριλαμβανομένων των ημερών ταξιδίου)</a:t>
            </a:r>
            <a:endParaRPr lang="el-GR" dirty="0">
              <a:solidFill>
                <a:schemeClr val="accent5">
                  <a:lumMod val="50000"/>
                </a:schemeClr>
              </a:solidFill>
            </a:endParaRPr>
          </a:p>
          <a:p>
            <a:endParaRPr lang="en-GB" dirty="0"/>
          </a:p>
        </p:txBody>
      </p:sp>
    </p:spTree>
    <p:extLst>
      <p:ext uri="{BB962C8B-B14F-4D97-AF65-F5344CB8AC3E}">
        <p14:creationId xmlns:p14="http://schemas.microsoft.com/office/powerpoint/2010/main" val="638317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Χρηματοδότηση</a:t>
            </a:r>
            <a:endParaRPr lang="en-GB" dirty="0"/>
          </a:p>
        </p:txBody>
      </p:sp>
      <p:sp>
        <p:nvSpPr>
          <p:cNvPr id="3" name="Content Placeholder 2"/>
          <p:cNvSpPr>
            <a:spLocks noGrp="1"/>
          </p:cNvSpPr>
          <p:nvPr>
            <p:ph idx="4294967295"/>
          </p:nvPr>
        </p:nvSpPr>
        <p:spPr>
          <a:xfrm>
            <a:off x="467544" y="1412776"/>
            <a:ext cx="8229600" cy="4525963"/>
          </a:xfrm>
        </p:spPr>
        <p:txBody>
          <a:bodyPr>
            <a:normAutofit fontScale="85000" lnSpcReduction="10000"/>
          </a:bodyPr>
          <a:lstStyle/>
          <a:p>
            <a:pPr>
              <a:buFontTx/>
              <a:buChar char="-"/>
            </a:pPr>
            <a:r>
              <a:rPr lang="el-GR" dirty="0" smtClean="0"/>
              <a:t>Οργανωτικά έξοδα </a:t>
            </a:r>
          </a:p>
          <a:p>
            <a:pPr>
              <a:buFontTx/>
              <a:buChar char="-"/>
            </a:pPr>
            <a:r>
              <a:rPr lang="el-GR" dirty="0" smtClean="0"/>
              <a:t>Έξοδα ταξιδίου </a:t>
            </a:r>
          </a:p>
          <a:p>
            <a:pPr>
              <a:buFontTx/>
              <a:buChar char="-"/>
            </a:pPr>
            <a:r>
              <a:rPr lang="el-GR" dirty="0" smtClean="0"/>
              <a:t>Έξοδα διαβίωσης </a:t>
            </a:r>
          </a:p>
          <a:p>
            <a:pPr>
              <a:buFontTx/>
              <a:buChar char="-"/>
            </a:pPr>
            <a:r>
              <a:rPr lang="el-GR" dirty="0" smtClean="0"/>
              <a:t>Δίδακτρα σεμιναρίου</a:t>
            </a:r>
          </a:p>
          <a:p>
            <a:pPr>
              <a:buFontTx/>
              <a:buChar char="-"/>
            </a:pPr>
            <a:r>
              <a:rPr lang="el-GR" dirty="0" smtClean="0"/>
              <a:t>Υποστήριξη συμμετοχής ατόμων με ειδικές ανάγκες </a:t>
            </a:r>
          </a:p>
          <a:p>
            <a:pPr>
              <a:buFontTx/>
              <a:buChar char="-"/>
            </a:pPr>
            <a:r>
              <a:rPr lang="el-GR" dirty="0" smtClean="0"/>
              <a:t>Ειδικές δαπάνες</a:t>
            </a:r>
          </a:p>
          <a:p>
            <a:pPr>
              <a:buFontTx/>
              <a:buChar char="-"/>
            </a:pPr>
            <a:endParaRPr lang="el-GR" dirty="0"/>
          </a:p>
          <a:p>
            <a:pPr>
              <a:buFontTx/>
              <a:buChar char="-"/>
            </a:pPr>
            <a:r>
              <a:rPr lang="el-GR" dirty="0" smtClean="0"/>
              <a:t>Υπολογισμός χρηματοδότησης στη βάση μοναδιαίου κόστους, πλην των 2 τελευταίων κατηγοριών. </a:t>
            </a:r>
            <a:endParaRPr lang="en-GB" dirty="0"/>
          </a:p>
        </p:txBody>
      </p:sp>
    </p:spTree>
    <p:extLst>
      <p:ext uri="{BB962C8B-B14F-4D97-AF65-F5344CB8AC3E}">
        <p14:creationId xmlns:p14="http://schemas.microsoft.com/office/powerpoint/2010/main" val="2353356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Οργανωτικά έξοδα</a:t>
            </a:r>
            <a:endParaRPr lang="en-GB" dirty="0"/>
          </a:p>
        </p:txBody>
      </p:sp>
      <p:sp>
        <p:nvSpPr>
          <p:cNvPr id="4" name="Content Placeholder 3"/>
          <p:cNvSpPr>
            <a:spLocks noGrp="1"/>
          </p:cNvSpPr>
          <p:nvPr>
            <p:ph sz="half" idx="2"/>
          </p:nvPr>
        </p:nvSpPr>
        <p:spPr>
          <a:xfrm>
            <a:off x="3563888" y="1052736"/>
            <a:ext cx="5472608" cy="5073427"/>
          </a:xfrm>
        </p:spPr>
        <p:txBody>
          <a:bodyPr>
            <a:noAutofit/>
          </a:bodyPr>
          <a:lstStyle/>
          <a:p>
            <a:pPr marL="0" indent="0">
              <a:buNone/>
            </a:pPr>
            <a:r>
              <a:rPr lang="el-GR" sz="2200" dirty="0"/>
              <a:t>Το τελικό ποσό δεν υπερβαίνει το ποσό της Συμφωνίας</a:t>
            </a:r>
            <a:r>
              <a:rPr lang="en-GB" sz="2200" dirty="0"/>
              <a:t> </a:t>
            </a:r>
            <a:r>
              <a:rPr lang="el-GR" sz="2200" dirty="0"/>
              <a:t>έστω </a:t>
            </a:r>
            <a:r>
              <a:rPr lang="el-GR" sz="2200" dirty="0" smtClean="0"/>
              <a:t>κι αν πραγματοποιήθηκαν </a:t>
            </a:r>
            <a:r>
              <a:rPr lang="el-GR" sz="2200" dirty="0"/>
              <a:t>περισσότερες κινητικότητες</a:t>
            </a:r>
            <a:endParaRPr lang="en-GB" sz="2200" dirty="0"/>
          </a:p>
          <a:p>
            <a:pPr marL="0" indent="0">
              <a:buNone/>
              <a:defRPr/>
            </a:pPr>
            <a:r>
              <a:rPr lang="el-GR" altLang="en-US" sz="2200" u="sng" dirty="0" smtClean="0"/>
              <a:t>Κόστος συνδεδεμένο με την υλοποίηση του Σχεδίου και των κινητικοτήτων, π.χ. :</a:t>
            </a:r>
            <a:endParaRPr lang="el-GR" altLang="en-US" sz="2200" u="sng" dirty="0"/>
          </a:p>
          <a:p>
            <a:pPr>
              <a:defRPr/>
            </a:pPr>
            <a:r>
              <a:rPr lang="el-GR" altLang="en-US" sz="2200" dirty="0"/>
              <a:t>Προετοιμασία </a:t>
            </a:r>
            <a:r>
              <a:rPr lang="el-GR" altLang="en-US" sz="2200" dirty="0" smtClean="0"/>
              <a:t>κινητικότητας (γλωσσική, πολιτισμική κ.ά) ή άλλες προπαρασκευαστικές δραστηριότητες</a:t>
            </a:r>
            <a:endParaRPr lang="en-GB" altLang="en-US" sz="2200" dirty="0"/>
          </a:p>
          <a:p>
            <a:pPr>
              <a:defRPr/>
            </a:pPr>
            <a:r>
              <a:rPr lang="el-GR" altLang="en-US" sz="2200" dirty="0" smtClean="0"/>
              <a:t>Δραστηριότητες αξιολόγησης &amp; </a:t>
            </a:r>
            <a:r>
              <a:rPr lang="el-GR" altLang="en-US" sz="2200" b="1" dirty="0" smtClean="0"/>
              <a:t>διάδοσης</a:t>
            </a:r>
            <a:r>
              <a:rPr lang="el-GR" altLang="en-US" sz="2200" dirty="0" smtClean="0"/>
              <a:t> του Σχεδίου</a:t>
            </a:r>
          </a:p>
          <a:p>
            <a:pPr>
              <a:defRPr/>
            </a:pPr>
            <a:r>
              <a:rPr lang="el-GR" sz="2200" dirty="0" smtClean="0"/>
              <a:t>Αγορά εξοπλισμού/λογισμικού για τον οργανισμό για τους Σκοπούς του Σχεδίου </a:t>
            </a:r>
            <a:endParaRPr lang="en-GB" sz="2200" dirty="0"/>
          </a:p>
        </p:txBody>
      </p:sp>
      <p:sp>
        <p:nvSpPr>
          <p:cNvPr id="5" name="Content Placeholder 4"/>
          <p:cNvSpPr>
            <a:spLocks noGrp="1"/>
          </p:cNvSpPr>
          <p:nvPr>
            <p:ph sz="half" idx="1"/>
          </p:nvPr>
        </p:nvSpPr>
        <p:spPr>
          <a:xfrm>
            <a:off x="179512" y="1124744"/>
            <a:ext cx="3240360" cy="5001419"/>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endParaRPr lang="el-GR" dirty="0" smtClean="0">
              <a:solidFill>
                <a:schemeClr val="accent5">
                  <a:lumMod val="50000"/>
                </a:schemeClr>
              </a:solidFill>
            </a:endParaRPr>
          </a:p>
          <a:p>
            <a:pPr marL="0" indent="0" algn="ctr">
              <a:buNone/>
            </a:pPr>
            <a:endParaRPr lang="el-GR" dirty="0" smtClean="0">
              <a:solidFill>
                <a:schemeClr val="accent5">
                  <a:lumMod val="50000"/>
                </a:schemeClr>
              </a:solidFill>
            </a:endParaRPr>
          </a:p>
          <a:p>
            <a:pPr marL="0" indent="0" algn="ctr">
              <a:buNone/>
            </a:pPr>
            <a:endParaRPr lang="el-GR" dirty="0">
              <a:solidFill>
                <a:schemeClr val="accent5">
                  <a:lumMod val="50000"/>
                </a:schemeClr>
              </a:solidFill>
            </a:endParaRPr>
          </a:p>
          <a:p>
            <a:pPr marL="0" indent="0" algn="ctr">
              <a:buNone/>
            </a:pPr>
            <a:r>
              <a:rPr lang="en-GB" sz="2600" dirty="0" smtClean="0">
                <a:solidFill>
                  <a:schemeClr val="accent5">
                    <a:lumMod val="50000"/>
                  </a:schemeClr>
                </a:solidFill>
              </a:rPr>
              <a:t>350</a:t>
            </a:r>
            <a:r>
              <a:rPr lang="el-GR" sz="2600" dirty="0" smtClean="0">
                <a:solidFill>
                  <a:schemeClr val="accent5">
                    <a:lumMod val="50000"/>
                  </a:schemeClr>
                </a:solidFill>
              </a:rPr>
              <a:t>€ </a:t>
            </a:r>
            <a:r>
              <a:rPr lang="el-GR" sz="2600" dirty="0">
                <a:solidFill>
                  <a:schemeClr val="accent5">
                    <a:lumMod val="50000"/>
                  </a:schemeClr>
                </a:solidFill>
              </a:rPr>
              <a:t>ανά </a:t>
            </a:r>
            <a:r>
              <a:rPr lang="el-GR" sz="2600" b="1" dirty="0" smtClean="0">
                <a:solidFill>
                  <a:schemeClr val="accent5">
                    <a:lumMod val="50000"/>
                  </a:schemeClr>
                </a:solidFill>
              </a:rPr>
              <a:t>επιλέξιμη</a:t>
            </a:r>
            <a:r>
              <a:rPr lang="el-GR" sz="2600" dirty="0" smtClean="0">
                <a:solidFill>
                  <a:schemeClr val="accent5">
                    <a:lumMod val="50000"/>
                  </a:schemeClr>
                </a:solidFill>
              </a:rPr>
              <a:t> κινητικότητα για μέχρι 100 κιν.  </a:t>
            </a:r>
            <a:endParaRPr lang="en-GB" sz="2600" dirty="0" smtClean="0">
              <a:solidFill>
                <a:schemeClr val="accent5">
                  <a:lumMod val="50000"/>
                </a:schemeClr>
              </a:solidFill>
            </a:endParaRPr>
          </a:p>
          <a:p>
            <a:pPr marL="0" indent="0" algn="ctr">
              <a:buNone/>
            </a:pPr>
            <a:r>
              <a:rPr lang="el-GR" sz="2400" dirty="0" smtClean="0">
                <a:solidFill>
                  <a:schemeClr val="accent5">
                    <a:lumMod val="50000"/>
                  </a:schemeClr>
                </a:solidFill>
              </a:rPr>
              <a:t>(από 101 και πάνω: 200€ )</a:t>
            </a:r>
          </a:p>
          <a:p>
            <a:pPr marL="0" indent="0">
              <a:buNone/>
            </a:pPr>
            <a:r>
              <a:rPr lang="el-GR" altLang="en-US" sz="2400" dirty="0">
                <a:solidFill>
                  <a:schemeClr val="accent5">
                    <a:lumMod val="50000"/>
                  </a:schemeClr>
                </a:solidFill>
              </a:rPr>
              <a:t>Εξαιρούνται </a:t>
            </a:r>
          </a:p>
          <a:p>
            <a:r>
              <a:rPr lang="el-GR" altLang="en-US" sz="2400" dirty="0">
                <a:solidFill>
                  <a:schemeClr val="accent5">
                    <a:lumMod val="50000"/>
                  </a:schemeClr>
                </a:solidFill>
              </a:rPr>
              <a:t>Οι συνοδοί σε </a:t>
            </a:r>
            <a:r>
              <a:rPr lang="el-GR" altLang="en-US" sz="2400" dirty="0" smtClean="0">
                <a:solidFill>
                  <a:schemeClr val="accent5">
                    <a:lumMod val="50000"/>
                  </a:schemeClr>
                </a:solidFill>
              </a:rPr>
              <a:t>κινητικότητα</a:t>
            </a:r>
            <a:endParaRPr lang="el-GR" sz="2400" dirty="0">
              <a:solidFill>
                <a:schemeClr val="accent5">
                  <a:lumMod val="50000"/>
                </a:schemeClr>
              </a:solidFill>
            </a:endParaRPr>
          </a:p>
        </p:txBody>
      </p:sp>
      <p:pic>
        <p:nvPicPr>
          <p:cNvPr id="6" name="Picture 3" descr="government-building-icon-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23998" y="1268760"/>
            <a:ext cx="998844" cy="95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901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Ταξιδιωτικά έξοδα</a:t>
            </a:r>
            <a:endParaRPr lang="en-GB" dirty="0"/>
          </a:p>
        </p:txBody>
      </p:sp>
      <p:sp>
        <p:nvSpPr>
          <p:cNvPr id="5" name="Content Placeholder 4"/>
          <p:cNvSpPr>
            <a:spLocks noGrp="1"/>
          </p:cNvSpPr>
          <p:nvPr>
            <p:ph sz="half" idx="1"/>
          </p:nvPr>
        </p:nvSpPr>
        <p:spPr>
          <a:xfrm>
            <a:off x="457200" y="1268760"/>
            <a:ext cx="3898776" cy="485740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l-GR" sz="1200" dirty="0" smtClean="0">
              <a:solidFill>
                <a:schemeClr val="accent5">
                  <a:lumMod val="50000"/>
                </a:schemeClr>
              </a:solidFill>
            </a:endParaRPr>
          </a:p>
          <a:p>
            <a:pPr marL="0" indent="0" algn="ctr">
              <a:buNone/>
            </a:pPr>
            <a:endParaRPr lang="en-GB" sz="1200" dirty="0" smtClean="0">
              <a:solidFill>
                <a:schemeClr val="accent5">
                  <a:lumMod val="50000"/>
                </a:schemeClr>
              </a:solidFill>
            </a:endParaRPr>
          </a:p>
          <a:p>
            <a:pPr marL="0" indent="0" algn="ctr">
              <a:buNone/>
            </a:pPr>
            <a:endParaRPr lang="en-GB" sz="1200" dirty="0">
              <a:solidFill>
                <a:schemeClr val="accent5">
                  <a:lumMod val="50000"/>
                </a:schemeClr>
              </a:solidFill>
            </a:endParaRPr>
          </a:p>
          <a:p>
            <a:pPr marL="0" indent="0" algn="ctr">
              <a:buNone/>
            </a:pPr>
            <a:endParaRPr lang="en-GB" sz="1200" dirty="0" smtClean="0">
              <a:solidFill>
                <a:schemeClr val="accent5">
                  <a:lumMod val="50000"/>
                </a:schemeClr>
              </a:solidFill>
            </a:endParaRPr>
          </a:p>
          <a:p>
            <a:pPr marL="0" indent="0" algn="ctr">
              <a:buNone/>
            </a:pPr>
            <a:endParaRPr lang="el-GR" sz="1100" dirty="0">
              <a:solidFill>
                <a:schemeClr val="accent5">
                  <a:lumMod val="50000"/>
                </a:schemeClr>
              </a:solidFill>
            </a:endParaRPr>
          </a:p>
          <a:p>
            <a:pPr marL="0" indent="0" algn="ctr">
              <a:buNone/>
            </a:pPr>
            <a:r>
              <a:rPr lang="el-GR" sz="1800" dirty="0" smtClean="0">
                <a:solidFill>
                  <a:schemeClr val="accent5">
                    <a:lumMod val="50000"/>
                  </a:schemeClr>
                </a:solidFill>
              </a:rPr>
              <a:t>Μοναδιαίο κόστος βάσει </a:t>
            </a:r>
            <a:r>
              <a:rPr lang="el-GR" sz="1800" dirty="0">
                <a:solidFill>
                  <a:schemeClr val="accent5">
                    <a:lumMod val="50000"/>
                  </a:schemeClr>
                </a:solidFill>
              </a:rPr>
              <a:t>χιλιομετρικής απόστασης σε επίπεδο </a:t>
            </a:r>
            <a:r>
              <a:rPr lang="el-GR" sz="1800" dirty="0" smtClean="0">
                <a:solidFill>
                  <a:schemeClr val="accent5">
                    <a:lumMod val="50000"/>
                  </a:schemeClr>
                </a:solidFill>
              </a:rPr>
              <a:t>πόλεων</a:t>
            </a:r>
          </a:p>
          <a:p>
            <a:pPr marL="0" indent="0" algn="ctr">
              <a:buNone/>
            </a:pPr>
            <a:endParaRPr lang="el-GR" sz="1800" dirty="0" smtClean="0">
              <a:solidFill>
                <a:schemeClr val="accent5">
                  <a:lumMod val="50000"/>
                </a:schemeClr>
              </a:solidFill>
            </a:endParaRPr>
          </a:p>
          <a:p>
            <a:pPr marL="0" indent="0" algn="ctr">
              <a:buNone/>
            </a:pPr>
            <a:r>
              <a:rPr lang="en-GB" sz="1800" dirty="0" smtClean="0">
                <a:solidFill>
                  <a:schemeClr val="accent5">
                    <a:lumMod val="50000"/>
                  </a:schemeClr>
                </a:solidFill>
              </a:rPr>
              <a:t>Distance Calculator </a:t>
            </a:r>
            <a:endParaRPr lang="el-GR" sz="1800" dirty="0">
              <a:solidFill>
                <a:schemeClr val="accent5">
                  <a:lumMod val="50000"/>
                </a:schemeClr>
              </a:solidFill>
            </a:endParaRPr>
          </a:p>
          <a:p>
            <a:pPr>
              <a:buFont typeface="Wingdings" panose="05000000000000000000" pitchFamily="2" charset="2"/>
              <a:buChar char="ü"/>
              <a:defRPr/>
            </a:pPr>
            <a:r>
              <a:rPr lang="el-GR" altLang="en-US" sz="1800" dirty="0" smtClean="0">
                <a:solidFill>
                  <a:schemeClr val="accent5">
                    <a:lumMod val="50000"/>
                  </a:schemeClr>
                </a:solidFill>
                <a:sym typeface="Wingdings" panose="05000000000000000000" pitchFamily="2" charset="2"/>
              </a:rPr>
              <a:t>Πόλη αναχώρησης</a:t>
            </a:r>
            <a:r>
              <a:rPr lang="en-GB" altLang="en-US" sz="1800" dirty="0" smtClean="0">
                <a:solidFill>
                  <a:schemeClr val="accent5">
                    <a:lumMod val="50000"/>
                  </a:schemeClr>
                </a:solidFill>
                <a:sym typeface="Wingdings" panose="05000000000000000000" pitchFamily="2" charset="2"/>
              </a:rPr>
              <a:t>: </a:t>
            </a:r>
            <a:r>
              <a:rPr lang="el-GR" altLang="en-US" sz="1800" dirty="0" smtClean="0">
                <a:solidFill>
                  <a:schemeClr val="accent5">
                    <a:lumMod val="50000"/>
                  </a:schemeClr>
                </a:solidFill>
                <a:sym typeface="Wingdings" panose="05000000000000000000" pitchFamily="2" charset="2"/>
              </a:rPr>
              <a:t>έδρα του οργανισμού αποστολής </a:t>
            </a:r>
          </a:p>
          <a:p>
            <a:pPr>
              <a:buFont typeface="Wingdings" panose="05000000000000000000" pitchFamily="2" charset="2"/>
              <a:buChar char="ü"/>
              <a:defRPr/>
            </a:pPr>
            <a:r>
              <a:rPr lang="el-GR" altLang="en-US" sz="1800" dirty="0" smtClean="0">
                <a:solidFill>
                  <a:schemeClr val="accent5">
                    <a:lumMod val="50000"/>
                  </a:schemeClr>
                </a:solidFill>
                <a:sym typeface="Wingdings" panose="05000000000000000000" pitchFamily="2" charset="2"/>
              </a:rPr>
              <a:t>Πόλη άφιξης: πόλη οργανισμού υποδοχής </a:t>
            </a:r>
          </a:p>
          <a:p>
            <a:pPr>
              <a:buFont typeface="Wingdings" panose="05000000000000000000" pitchFamily="2" charset="2"/>
              <a:buChar char="ü"/>
              <a:defRPr/>
            </a:pPr>
            <a:r>
              <a:rPr lang="el-GR" altLang="en-US" sz="1800" dirty="0" smtClean="0">
                <a:solidFill>
                  <a:schemeClr val="accent5">
                    <a:lumMod val="50000"/>
                  </a:schemeClr>
                </a:solidFill>
                <a:sym typeface="Wingdings" panose="05000000000000000000" pitchFamily="2" charset="2"/>
              </a:rPr>
              <a:t>Σε </a:t>
            </a:r>
            <a:r>
              <a:rPr lang="el-GR" altLang="en-US" sz="1800" dirty="0">
                <a:solidFill>
                  <a:schemeClr val="accent5">
                    <a:lumMod val="50000"/>
                  </a:schemeClr>
                </a:solidFill>
                <a:sym typeface="Wingdings" panose="05000000000000000000" pitchFamily="2" charset="2"/>
              </a:rPr>
              <a:t>περίπτωση </a:t>
            </a:r>
            <a:r>
              <a:rPr lang="el-GR" altLang="en-US" sz="1800" dirty="0" smtClean="0">
                <a:solidFill>
                  <a:schemeClr val="accent5">
                    <a:lumMod val="50000"/>
                  </a:schemeClr>
                </a:solidFill>
                <a:sym typeface="Wingdings" panose="05000000000000000000" pitchFamily="2" charset="2"/>
              </a:rPr>
              <a:t>απόκλισης από τον κανόνα,  απαιτείται τεκμηριωμένη αιτιολόγηση προς το ΙΔΕΠ για έγκριση</a:t>
            </a:r>
            <a:endParaRPr lang="en-GB" sz="1200" dirty="0">
              <a:solidFill>
                <a:schemeClr val="accent5">
                  <a:lumMod val="50000"/>
                </a:schemeClr>
              </a:solidFill>
            </a:endParaRPr>
          </a:p>
        </p:txBody>
      </p:sp>
      <p:pic>
        <p:nvPicPr>
          <p:cNvPr id="7" name="Picture 1" descr="Transport-Airplane-Takeoff-ic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832" y="1196752"/>
            <a:ext cx="1222960" cy="12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3504410037"/>
              </p:ext>
            </p:extLst>
          </p:nvPr>
        </p:nvGraphicFramePr>
        <p:xfrm>
          <a:off x="4427984" y="1268763"/>
          <a:ext cx="4536504" cy="4889096"/>
        </p:xfrm>
        <a:graphic>
          <a:graphicData uri="http://schemas.openxmlformats.org/drawingml/2006/table">
            <a:tbl>
              <a:tblPr firstRow="1" bandRow="1">
                <a:tableStyleId>{5FD0F851-EC5A-4D38-B0AD-8093EC10F338}</a:tableStyleId>
              </a:tblPr>
              <a:tblGrid>
                <a:gridCol w="2394266"/>
                <a:gridCol w="2142238"/>
              </a:tblGrid>
              <a:tr h="1207463">
                <a:tc>
                  <a:txBody>
                    <a:bodyPr/>
                    <a:lstStyle/>
                    <a:p>
                      <a:pPr algn="ctr"/>
                      <a:r>
                        <a:rPr lang="el-GR" sz="2400" dirty="0" smtClean="0">
                          <a:solidFill>
                            <a:schemeClr val="tx1"/>
                          </a:solidFill>
                        </a:rPr>
                        <a:t>Απόσταση σε </a:t>
                      </a:r>
                      <a:r>
                        <a:rPr lang="en-US" sz="2400" dirty="0" smtClean="0">
                          <a:solidFill>
                            <a:schemeClr val="tx1"/>
                          </a:solidFill>
                        </a:rPr>
                        <a:t>KM</a:t>
                      </a:r>
                      <a:endParaRPr lang="en-US" sz="2400" dirty="0">
                        <a:solidFill>
                          <a:schemeClr val="tx1"/>
                        </a:solidFill>
                      </a:endParaRPr>
                    </a:p>
                  </a:txBody>
                  <a:tcPr/>
                </a:tc>
                <a:tc>
                  <a:txBody>
                    <a:bodyPr/>
                    <a:lstStyle/>
                    <a:p>
                      <a:pPr algn="ctr"/>
                      <a:r>
                        <a:rPr lang="el-GR" sz="2000" dirty="0" smtClean="0">
                          <a:solidFill>
                            <a:schemeClr val="tx1"/>
                          </a:solidFill>
                        </a:rPr>
                        <a:t>Ποσό επιχορήγησης</a:t>
                      </a:r>
                      <a:r>
                        <a:rPr lang="en-US" sz="2000" dirty="0" smtClean="0">
                          <a:solidFill>
                            <a:schemeClr val="tx1"/>
                          </a:solidFill>
                        </a:rPr>
                        <a:t> </a:t>
                      </a:r>
                      <a:r>
                        <a:rPr lang="el-GR" sz="2000" dirty="0" smtClean="0">
                          <a:solidFill>
                            <a:schemeClr val="tx1"/>
                          </a:solidFill>
                        </a:rPr>
                        <a:t>σε</a:t>
                      </a:r>
                      <a:r>
                        <a:rPr lang="el-GR" sz="2000" baseline="0" dirty="0" smtClean="0">
                          <a:solidFill>
                            <a:schemeClr val="tx1"/>
                          </a:solidFill>
                        </a:rPr>
                        <a:t> Ευρώ   ανά συμμετέχοντα</a:t>
                      </a:r>
                      <a:endParaRPr lang="en-US" sz="2000" dirty="0">
                        <a:solidFill>
                          <a:schemeClr val="tx1"/>
                        </a:solidFill>
                      </a:endParaRPr>
                    </a:p>
                  </a:txBody>
                  <a:tcPr/>
                </a:tc>
              </a:tr>
              <a:tr h="511208">
                <a:tc>
                  <a:txBody>
                    <a:bodyPr/>
                    <a:lstStyle/>
                    <a:p>
                      <a:pPr algn="ctr"/>
                      <a:r>
                        <a:rPr lang="el-GR" sz="2400" dirty="0" smtClean="0"/>
                        <a:t>10-99</a:t>
                      </a:r>
                      <a:endParaRPr lang="en-US" sz="2400" dirty="0"/>
                    </a:p>
                  </a:txBody>
                  <a:tcPr/>
                </a:tc>
                <a:tc>
                  <a:txBody>
                    <a:bodyPr/>
                    <a:lstStyle/>
                    <a:p>
                      <a:pPr algn="ctr"/>
                      <a:r>
                        <a:rPr lang="el-GR" sz="2400" dirty="0" smtClean="0"/>
                        <a:t>20</a:t>
                      </a:r>
                      <a:endParaRPr lang="en-US" sz="2400" dirty="0"/>
                    </a:p>
                  </a:txBody>
                  <a:tcPr/>
                </a:tc>
              </a:tr>
              <a:tr h="511208">
                <a:tc>
                  <a:txBody>
                    <a:bodyPr/>
                    <a:lstStyle/>
                    <a:p>
                      <a:pPr algn="ctr"/>
                      <a:r>
                        <a:rPr lang="el-GR" sz="2400" dirty="0" smtClean="0"/>
                        <a:t>100 - 499</a:t>
                      </a:r>
                      <a:endParaRPr lang="en-US" sz="2400" dirty="0"/>
                    </a:p>
                  </a:txBody>
                  <a:tcPr/>
                </a:tc>
                <a:tc>
                  <a:txBody>
                    <a:bodyPr/>
                    <a:lstStyle/>
                    <a:p>
                      <a:pPr algn="ctr"/>
                      <a:r>
                        <a:rPr lang="el-GR" sz="2400" dirty="0" smtClean="0"/>
                        <a:t>180</a:t>
                      </a:r>
                      <a:endParaRPr lang="en-US" sz="2400" dirty="0"/>
                    </a:p>
                  </a:txBody>
                  <a:tcPr/>
                </a:tc>
              </a:tr>
              <a:tr h="511208">
                <a:tc>
                  <a:txBody>
                    <a:bodyPr/>
                    <a:lstStyle/>
                    <a:p>
                      <a:pPr algn="ctr"/>
                      <a:r>
                        <a:rPr lang="el-GR" sz="2400" dirty="0" smtClean="0"/>
                        <a:t>500 - 1999</a:t>
                      </a:r>
                      <a:endParaRPr lang="en-US" sz="2400" dirty="0"/>
                    </a:p>
                  </a:txBody>
                  <a:tcPr/>
                </a:tc>
                <a:tc>
                  <a:txBody>
                    <a:bodyPr/>
                    <a:lstStyle/>
                    <a:p>
                      <a:pPr algn="ctr"/>
                      <a:r>
                        <a:rPr lang="el-GR" sz="2400" dirty="0" smtClean="0"/>
                        <a:t>275</a:t>
                      </a:r>
                      <a:endParaRPr lang="en-US" sz="2400" dirty="0"/>
                    </a:p>
                  </a:txBody>
                  <a:tcPr/>
                </a:tc>
              </a:tr>
              <a:tr h="511208">
                <a:tc>
                  <a:txBody>
                    <a:bodyPr/>
                    <a:lstStyle/>
                    <a:p>
                      <a:pPr algn="ctr"/>
                      <a:r>
                        <a:rPr lang="el-GR" sz="2400" dirty="0" smtClean="0"/>
                        <a:t>2000 - 2999</a:t>
                      </a:r>
                      <a:endParaRPr lang="en-US" sz="2400" dirty="0"/>
                    </a:p>
                  </a:txBody>
                  <a:tcPr/>
                </a:tc>
                <a:tc>
                  <a:txBody>
                    <a:bodyPr/>
                    <a:lstStyle/>
                    <a:p>
                      <a:pPr algn="ctr"/>
                      <a:r>
                        <a:rPr lang="el-GR" sz="2400" dirty="0" smtClean="0"/>
                        <a:t>360</a:t>
                      </a:r>
                      <a:endParaRPr lang="en-US" sz="2400" dirty="0"/>
                    </a:p>
                  </a:txBody>
                  <a:tcPr/>
                </a:tc>
              </a:tr>
              <a:tr h="511208">
                <a:tc>
                  <a:txBody>
                    <a:bodyPr/>
                    <a:lstStyle/>
                    <a:p>
                      <a:pPr algn="ctr"/>
                      <a:r>
                        <a:rPr lang="el-GR" sz="2400" dirty="0" smtClean="0"/>
                        <a:t>3000 - 3999</a:t>
                      </a:r>
                      <a:endParaRPr lang="en-US" sz="2400" dirty="0"/>
                    </a:p>
                  </a:txBody>
                  <a:tcPr/>
                </a:tc>
                <a:tc>
                  <a:txBody>
                    <a:bodyPr/>
                    <a:lstStyle/>
                    <a:p>
                      <a:pPr algn="ctr"/>
                      <a:r>
                        <a:rPr lang="el-GR" sz="2400" dirty="0" smtClean="0"/>
                        <a:t>530</a:t>
                      </a:r>
                      <a:endParaRPr lang="en-US" sz="2400" dirty="0"/>
                    </a:p>
                  </a:txBody>
                  <a:tcPr/>
                </a:tc>
              </a:tr>
              <a:tr h="511208">
                <a:tc>
                  <a:txBody>
                    <a:bodyPr/>
                    <a:lstStyle/>
                    <a:p>
                      <a:pPr algn="ctr"/>
                      <a:r>
                        <a:rPr lang="el-GR" sz="2400" dirty="0" smtClean="0"/>
                        <a:t>4000 - 7999</a:t>
                      </a:r>
                      <a:endParaRPr lang="en-US" sz="2400" dirty="0"/>
                    </a:p>
                  </a:txBody>
                  <a:tcPr/>
                </a:tc>
                <a:tc>
                  <a:txBody>
                    <a:bodyPr/>
                    <a:lstStyle/>
                    <a:p>
                      <a:pPr algn="ctr"/>
                      <a:r>
                        <a:rPr lang="el-GR" sz="2400" dirty="0" smtClean="0"/>
                        <a:t>820</a:t>
                      </a:r>
                      <a:endParaRPr lang="en-US" sz="2400" dirty="0"/>
                    </a:p>
                  </a:txBody>
                  <a:tcPr/>
                </a:tc>
              </a:tr>
              <a:tr h="511208">
                <a:tc>
                  <a:txBody>
                    <a:bodyPr/>
                    <a:lstStyle/>
                    <a:p>
                      <a:pPr algn="ctr"/>
                      <a:r>
                        <a:rPr lang="el-GR" sz="2400" dirty="0" smtClean="0"/>
                        <a:t>8000</a:t>
                      </a:r>
                      <a:r>
                        <a:rPr lang="el-GR" sz="2400" baseline="0" dirty="0" smtClean="0"/>
                        <a:t> + </a:t>
                      </a:r>
                      <a:endParaRPr lang="en-US" sz="2400" dirty="0"/>
                    </a:p>
                  </a:txBody>
                  <a:tcPr/>
                </a:tc>
                <a:tc>
                  <a:txBody>
                    <a:bodyPr/>
                    <a:lstStyle/>
                    <a:p>
                      <a:pPr algn="ctr"/>
                      <a:r>
                        <a:rPr lang="en-GB" sz="2400" dirty="0" smtClean="0"/>
                        <a:t>1500</a:t>
                      </a:r>
                      <a:endParaRPr lang="en-US" sz="2400" dirty="0"/>
                    </a:p>
                  </a:txBody>
                  <a:tcPr/>
                </a:tc>
              </a:tr>
            </a:tbl>
          </a:graphicData>
        </a:graphic>
      </p:graphicFrame>
    </p:spTree>
    <p:extLst>
      <p:ext uri="{BB962C8B-B14F-4D97-AF65-F5344CB8AC3E}">
        <p14:creationId xmlns:p14="http://schemas.microsoft.com/office/powerpoint/2010/main" val="2219611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Έξοδα διαβίωσης</a:t>
            </a:r>
            <a:endParaRPr lang="en-GB" dirty="0"/>
          </a:p>
        </p:txBody>
      </p:sp>
      <p:sp>
        <p:nvSpPr>
          <p:cNvPr id="5" name="Content Placeholder 4"/>
          <p:cNvSpPr>
            <a:spLocks noGrp="1"/>
          </p:cNvSpPr>
          <p:nvPr>
            <p:ph sz="half" idx="1"/>
          </p:nvPr>
        </p:nvSpPr>
        <p:spPr>
          <a:xfrm>
            <a:off x="179512" y="1124744"/>
            <a:ext cx="2088232" cy="488600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l-GR" dirty="0" smtClean="0">
              <a:solidFill>
                <a:schemeClr val="accent5">
                  <a:lumMod val="50000"/>
                </a:schemeClr>
              </a:solidFill>
            </a:endParaRPr>
          </a:p>
          <a:p>
            <a:pPr marL="0" indent="0" algn="ctr">
              <a:buNone/>
            </a:pPr>
            <a:endParaRPr lang="el-GR" dirty="0">
              <a:solidFill>
                <a:schemeClr val="accent5">
                  <a:lumMod val="50000"/>
                </a:schemeClr>
              </a:solidFill>
            </a:endParaRPr>
          </a:p>
          <a:p>
            <a:pPr marL="0" indent="0" algn="ctr">
              <a:buNone/>
            </a:pPr>
            <a:r>
              <a:rPr lang="el-GR" dirty="0" smtClean="0">
                <a:solidFill>
                  <a:schemeClr val="accent5">
                    <a:lumMod val="50000"/>
                  </a:schemeClr>
                </a:solidFill>
              </a:rPr>
              <a:t>Μοναδιαίο κόστος ανά ημέρα με διαφορετικά </a:t>
            </a:r>
            <a:r>
              <a:rPr lang="el-GR" dirty="0">
                <a:solidFill>
                  <a:schemeClr val="accent5">
                    <a:lumMod val="50000"/>
                  </a:schemeClr>
                </a:solidFill>
              </a:rPr>
              <a:t>ποσά ανά </a:t>
            </a:r>
            <a:r>
              <a:rPr lang="el-GR" dirty="0" smtClean="0">
                <a:solidFill>
                  <a:schemeClr val="accent5">
                    <a:lumMod val="50000"/>
                  </a:schemeClr>
                </a:solidFill>
              </a:rPr>
              <a:t>χώρα</a:t>
            </a:r>
          </a:p>
          <a:p>
            <a:pPr marL="0" indent="0" algn="ctr">
              <a:buNone/>
            </a:pPr>
            <a:r>
              <a:rPr lang="el-GR" altLang="en-US" sz="1800" dirty="0" smtClean="0">
                <a:solidFill>
                  <a:schemeClr val="accent5">
                    <a:lumMod val="50000"/>
                  </a:schemeClr>
                </a:solidFill>
              </a:rPr>
              <a:t>Ημέρες εργασίας + (</a:t>
            </a:r>
            <a:r>
              <a:rPr lang="el-GR" altLang="en-US" sz="1800" dirty="0">
                <a:solidFill>
                  <a:schemeClr val="accent5">
                    <a:lumMod val="50000"/>
                  </a:schemeClr>
                </a:solidFill>
              </a:rPr>
              <a:t>1 μέρα πριν ή/και 1 μέρα </a:t>
            </a:r>
            <a:r>
              <a:rPr lang="el-GR" altLang="en-US" sz="1800" dirty="0" smtClean="0">
                <a:solidFill>
                  <a:schemeClr val="accent5">
                    <a:lumMod val="50000"/>
                  </a:schemeClr>
                </a:solidFill>
              </a:rPr>
              <a:t>μετά από </a:t>
            </a:r>
            <a:r>
              <a:rPr lang="el-GR" altLang="en-US" sz="1800" dirty="0">
                <a:solidFill>
                  <a:schemeClr val="accent5">
                    <a:lumMod val="50000"/>
                  </a:schemeClr>
                </a:solidFill>
              </a:rPr>
              <a:t>τη δραστηριότητα</a:t>
            </a:r>
            <a:r>
              <a:rPr lang="el-GR" altLang="en-US" sz="1800" dirty="0" smtClean="0">
                <a:solidFill>
                  <a:schemeClr val="accent5">
                    <a:lumMod val="50000"/>
                  </a:schemeClr>
                </a:solidFill>
              </a:rPr>
              <a:t>)</a:t>
            </a:r>
            <a:endParaRPr lang="en-GB" sz="1800" dirty="0">
              <a:solidFill>
                <a:schemeClr val="accent5">
                  <a:lumMod val="50000"/>
                </a:schemeClr>
              </a:solidFill>
            </a:endParaRPr>
          </a:p>
        </p:txBody>
      </p:sp>
      <p:pic>
        <p:nvPicPr>
          <p:cNvPr id="6" name="Picture 2" descr="comm_ser_logo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58134"/>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p:cNvGraphicFramePr>
            <a:graphicFrameLocks noGrp="1"/>
          </p:cNvGraphicFramePr>
          <p:nvPr>
            <p:ph idx="4294967295"/>
            <p:extLst>
              <p:ext uri="{D42A27DB-BD31-4B8C-83A1-F6EECF244321}">
                <p14:modId xmlns:p14="http://schemas.microsoft.com/office/powerpoint/2010/main" val="3254853143"/>
              </p:ext>
            </p:extLst>
          </p:nvPr>
        </p:nvGraphicFramePr>
        <p:xfrm>
          <a:off x="2267744" y="1149983"/>
          <a:ext cx="6552728" cy="4799296"/>
        </p:xfrm>
        <a:graphic>
          <a:graphicData uri="http://schemas.openxmlformats.org/drawingml/2006/table">
            <a:tbl>
              <a:tblPr firstRow="1" bandRow="1">
                <a:tableStyleId>{5FD0F851-EC5A-4D38-B0AD-8093EC10F338}</a:tableStyleId>
              </a:tblPr>
              <a:tblGrid>
                <a:gridCol w="4611576"/>
                <a:gridCol w="1941152"/>
              </a:tblGrid>
              <a:tr h="1133693">
                <a:tc>
                  <a:txBody>
                    <a:bodyPr/>
                    <a:lstStyle/>
                    <a:p>
                      <a:r>
                        <a:rPr lang="el-GR" sz="1600" dirty="0" smtClean="0">
                          <a:solidFill>
                            <a:schemeClr val="tx1"/>
                          </a:solidFill>
                        </a:rPr>
                        <a:t>Χώρα Υποδοχής</a:t>
                      </a:r>
                      <a:endParaRPr lang="en-US" sz="1600" dirty="0">
                        <a:solidFill>
                          <a:schemeClr val="tx1"/>
                        </a:solidFill>
                      </a:endParaRPr>
                    </a:p>
                  </a:txBody>
                  <a:tcPr marL="87394" marR="87394" marT="45724" marB="45724"/>
                </a:tc>
                <a:tc>
                  <a:txBody>
                    <a:bodyPr/>
                    <a:lstStyle/>
                    <a:p>
                      <a:r>
                        <a:rPr lang="el-GR" sz="1800" dirty="0" smtClean="0">
                          <a:solidFill>
                            <a:schemeClr val="tx1"/>
                          </a:solidFill>
                        </a:rPr>
                        <a:t>Ημερήσιο</a:t>
                      </a:r>
                      <a:r>
                        <a:rPr lang="el-GR" sz="1800" baseline="0" dirty="0" smtClean="0">
                          <a:solidFill>
                            <a:schemeClr val="tx1"/>
                          </a:solidFill>
                        </a:rPr>
                        <a:t> ποσό προσωπικού</a:t>
                      </a:r>
                      <a:endParaRPr lang="en-US" sz="1800" dirty="0">
                        <a:solidFill>
                          <a:schemeClr val="tx1"/>
                        </a:solidFill>
                      </a:endParaRPr>
                    </a:p>
                  </a:txBody>
                  <a:tcPr marL="87394" marR="87394" marT="45724" marB="45724"/>
                </a:tc>
              </a:tr>
              <a:tr h="1020324">
                <a:tc>
                  <a:txBody>
                    <a:bodyPr/>
                    <a:lstStyle/>
                    <a:p>
                      <a:r>
                        <a:rPr lang="el-GR" sz="1600" dirty="0" smtClean="0">
                          <a:solidFill>
                            <a:schemeClr val="tx1"/>
                          </a:solidFill>
                        </a:rPr>
                        <a:t>Νορβηγία</a:t>
                      </a:r>
                      <a:r>
                        <a:rPr lang="en-GB" sz="1600" dirty="0" smtClean="0">
                          <a:solidFill>
                            <a:schemeClr val="tx1"/>
                          </a:solidFill>
                        </a:rPr>
                        <a:t>, </a:t>
                      </a:r>
                      <a:r>
                        <a:rPr lang="el-GR" sz="1600" dirty="0" smtClean="0">
                          <a:solidFill>
                            <a:schemeClr val="tx1"/>
                          </a:solidFill>
                        </a:rPr>
                        <a:t>Δανία, Λουξεμβούργο</a:t>
                      </a:r>
                      <a:r>
                        <a:rPr lang="en-GB" sz="1600" dirty="0" smtClean="0">
                          <a:solidFill>
                            <a:schemeClr val="tx1"/>
                          </a:solidFill>
                        </a:rPr>
                        <a:t>, </a:t>
                      </a:r>
                      <a:r>
                        <a:rPr lang="el-GR" sz="1600" dirty="0" smtClean="0">
                          <a:solidFill>
                            <a:schemeClr val="tx1"/>
                          </a:solidFill>
                        </a:rPr>
                        <a:t>Ηνωμένο Βασίλειο</a:t>
                      </a:r>
                      <a:r>
                        <a:rPr lang="en-GB" sz="1600" dirty="0" smtClean="0">
                          <a:solidFill>
                            <a:schemeClr val="tx1"/>
                          </a:solidFill>
                        </a:rPr>
                        <a:t>, </a:t>
                      </a:r>
                      <a:r>
                        <a:rPr lang="el-GR" sz="1600" dirty="0" smtClean="0">
                          <a:solidFill>
                            <a:schemeClr val="tx1"/>
                          </a:solidFill>
                        </a:rPr>
                        <a:t>Ισλανδία</a:t>
                      </a:r>
                      <a:r>
                        <a:rPr lang="en-GB" sz="1600" dirty="0" smtClean="0">
                          <a:solidFill>
                            <a:schemeClr val="tx1"/>
                          </a:solidFill>
                        </a:rPr>
                        <a:t>, </a:t>
                      </a:r>
                      <a:r>
                        <a:rPr lang="el-GR" sz="1600" dirty="0" smtClean="0">
                          <a:solidFill>
                            <a:schemeClr val="tx1"/>
                          </a:solidFill>
                        </a:rPr>
                        <a:t>Σουηδία</a:t>
                      </a:r>
                      <a:r>
                        <a:rPr lang="en-GB" sz="1600" dirty="0" smtClean="0">
                          <a:solidFill>
                            <a:schemeClr val="tx1"/>
                          </a:solidFill>
                        </a:rPr>
                        <a:t>, </a:t>
                      </a:r>
                      <a:r>
                        <a:rPr lang="el-GR" sz="1600" dirty="0" smtClean="0">
                          <a:solidFill>
                            <a:schemeClr val="tx1"/>
                          </a:solidFill>
                        </a:rPr>
                        <a:t>Ιρλανδία,</a:t>
                      </a:r>
                      <a:r>
                        <a:rPr lang="en-GB" sz="1600" dirty="0" smtClean="0">
                          <a:solidFill>
                            <a:schemeClr val="tx1"/>
                          </a:solidFill>
                        </a:rPr>
                        <a:t> </a:t>
                      </a:r>
                      <a:r>
                        <a:rPr lang="el-GR" sz="1600" dirty="0" smtClean="0">
                          <a:solidFill>
                            <a:schemeClr val="tx1"/>
                          </a:solidFill>
                        </a:rPr>
                        <a:t>Φινλανδία</a:t>
                      </a:r>
                      <a:r>
                        <a:rPr lang="en-GB" sz="1600" dirty="0" smtClean="0">
                          <a:solidFill>
                            <a:schemeClr val="tx1"/>
                          </a:solidFill>
                        </a:rPr>
                        <a:t>, </a:t>
                      </a:r>
                      <a:r>
                        <a:rPr lang="el-GR" sz="1600" dirty="0" smtClean="0">
                          <a:solidFill>
                            <a:schemeClr val="tx1"/>
                          </a:solidFill>
                        </a:rPr>
                        <a:t>Λίχνενσταϊν</a:t>
                      </a:r>
                      <a:endParaRPr lang="en-US" sz="1600" dirty="0">
                        <a:solidFill>
                          <a:schemeClr val="tx1"/>
                        </a:solidFill>
                      </a:endParaRPr>
                    </a:p>
                  </a:txBody>
                  <a:tcPr marL="87394" marR="87394" marT="45724" marB="45724"/>
                </a:tc>
                <a:tc>
                  <a:txBody>
                    <a:bodyPr/>
                    <a:lstStyle/>
                    <a:p>
                      <a:pPr algn="ctr"/>
                      <a:r>
                        <a:rPr lang="en-GB" sz="2000" dirty="0" smtClean="0">
                          <a:solidFill>
                            <a:schemeClr val="tx1"/>
                          </a:solidFill>
                        </a:rPr>
                        <a:t>180</a:t>
                      </a:r>
                      <a:endParaRPr lang="en-US" sz="2000" dirty="0">
                        <a:solidFill>
                          <a:schemeClr val="tx1"/>
                        </a:solidFill>
                      </a:endParaRPr>
                    </a:p>
                  </a:txBody>
                  <a:tcPr marL="87394" marR="87394" marT="45724" marB="45724"/>
                </a:tc>
              </a:tr>
              <a:tr h="1020324">
                <a:tc>
                  <a:txBody>
                    <a:bodyPr/>
                    <a:lstStyle/>
                    <a:p>
                      <a:r>
                        <a:rPr lang="el-GR" sz="1600" dirty="0" smtClean="0">
                          <a:solidFill>
                            <a:schemeClr val="tx1"/>
                          </a:solidFill>
                        </a:rPr>
                        <a:t>Ολλανδία</a:t>
                      </a:r>
                      <a:r>
                        <a:rPr lang="en-GB" sz="1600" dirty="0" smtClean="0">
                          <a:solidFill>
                            <a:schemeClr val="tx1"/>
                          </a:solidFill>
                        </a:rPr>
                        <a:t>, </a:t>
                      </a:r>
                      <a:r>
                        <a:rPr lang="el-GR" sz="1600" dirty="0" smtClean="0">
                          <a:solidFill>
                            <a:schemeClr val="tx1"/>
                          </a:solidFill>
                        </a:rPr>
                        <a:t>Αυστρία</a:t>
                      </a:r>
                      <a:r>
                        <a:rPr lang="en-GB" sz="1600" dirty="0" smtClean="0">
                          <a:solidFill>
                            <a:schemeClr val="tx1"/>
                          </a:solidFill>
                        </a:rPr>
                        <a:t>, </a:t>
                      </a:r>
                      <a:r>
                        <a:rPr lang="el-GR" sz="1600" dirty="0" smtClean="0">
                          <a:solidFill>
                            <a:schemeClr val="tx1"/>
                          </a:solidFill>
                        </a:rPr>
                        <a:t>Βέλγιο,</a:t>
                      </a:r>
                      <a:r>
                        <a:rPr lang="en-GB" sz="1600" dirty="0" smtClean="0">
                          <a:solidFill>
                            <a:schemeClr val="tx1"/>
                          </a:solidFill>
                        </a:rPr>
                        <a:t> </a:t>
                      </a:r>
                      <a:r>
                        <a:rPr lang="el-GR" sz="1600" dirty="0" smtClean="0">
                          <a:solidFill>
                            <a:schemeClr val="tx1"/>
                          </a:solidFill>
                        </a:rPr>
                        <a:t>Γαλλία</a:t>
                      </a:r>
                      <a:r>
                        <a:rPr lang="en-GB" sz="1600" dirty="0" smtClean="0">
                          <a:solidFill>
                            <a:schemeClr val="tx1"/>
                          </a:solidFill>
                        </a:rPr>
                        <a:t>, </a:t>
                      </a:r>
                      <a:r>
                        <a:rPr lang="el-GR" sz="1600" dirty="0" smtClean="0">
                          <a:solidFill>
                            <a:schemeClr val="tx1"/>
                          </a:solidFill>
                        </a:rPr>
                        <a:t>Γερμανία</a:t>
                      </a:r>
                      <a:r>
                        <a:rPr lang="en-GB" sz="1600" dirty="0" smtClean="0">
                          <a:solidFill>
                            <a:schemeClr val="tx1"/>
                          </a:solidFill>
                        </a:rPr>
                        <a:t>, </a:t>
                      </a:r>
                      <a:r>
                        <a:rPr lang="el-GR" sz="1600" dirty="0" smtClean="0">
                          <a:solidFill>
                            <a:schemeClr val="tx1"/>
                          </a:solidFill>
                        </a:rPr>
                        <a:t>Ιταλία, Ισπανία, Κύπρος, Ελλάδα, Μάλτα, Πορτογαλία</a:t>
                      </a:r>
                      <a:endParaRPr lang="en-US" sz="1600" dirty="0">
                        <a:solidFill>
                          <a:schemeClr val="tx1"/>
                        </a:solidFill>
                      </a:endParaRPr>
                    </a:p>
                  </a:txBody>
                  <a:tcPr marL="87394" marR="87394" marT="45724" marB="45724"/>
                </a:tc>
                <a:tc>
                  <a:txBody>
                    <a:bodyPr/>
                    <a:lstStyle/>
                    <a:p>
                      <a:pPr algn="ctr"/>
                      <a:r>
                        <a:rPr lang="en-GB" sz="2000" dirty="0" smtClean="0">
                          <a:solidFill>
                            <a:schemeClr val="tx1"/>
                          </a:solidFill>
                        </a:rPr>
                        <a:t>160</a:t>
                      </a:r>
                      <a:endParaRPr lang="en-US" sz="2000" dirty="0">
                        <a:solidFill>
                          <a:schemeClr val="tx1"/>
                        </a:solidFill>
                      </a:endParaRPr>
                    </a:p>
                  </a:txBody>
                  <a:tcPr marL="87394" marR="87394" marT="45724" marB="45724"/>
                </a:tc>
              </a:tr>
              <a:tr h="1624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solidFill>
                            <a:schemeClr val="tx1"/>
                          </a:solidFill>
                        </a:rPr>
                        <a:t>Σλοβενία, Εσθονία, Λετονία, Κροατία, Σλοβακία, Τσεχία, Λιθουανία, Τουρκία, Ουγγαρία, Πολωνία, Ρουμανία, Βουλγαρία, Πρώην Γιουγκοσλαβική Δημοκρατία της Μακεδονίας</a:t>
                      </a:r>
                      <a:endParaRPr lang="en-US" sz="1600" dirty="0">
                        <a:solidFill>
                          <a:schemeClr val="tx1"/>
                        </a:solidFill>
                      </a:endParaRPr>
                    </a:p>
                  </a:txBody>
                  <a:tcPr marL="87394" marR="87394" marT="45724" marB="45724"/>
                </a:tc>
                <a:tc>
                  <a:txBody>
                    <a:bodyPr/>
                    <a:lstStyle/>
                    <a:p>
                      <a:pPr algn="ctr"/>
                      <a:r>
                        <a:rPr lang="el-GR" sz="2000" dirty="0" smtClean="0">
                          <a:solidFill>
                            <a:schemeClr val="tx1"/>
                          </a:solidFill>
                        </a:rPr>
                        <a:t>1</a:t>
                      </a:r>
                      <a:r>
                        <a:rPr lang="en-GB" sz="2000" dirty="0" smtClean="0">
                          <a:solidFill>
                            <a:schemeClr val="tx1"/>
                          </a:solidFill>
                        </a:rPr>
                        <a:t>40</a:t>
                      </a:r>
                      <a:endParaRPr lang="en-US" sz="2000" dirty="0">
                        <a:solidFill>
                          <a:schemeClr val="tx1"/>
                        </a:solidFill>
                      </a:endParaRPr>
                    </a:p>
                  </a:txBody>
                  <a:tcPr marL="87394" marR="87394" marT="45724" marB="45724"/>
                </a:tc>
              </a:tr>
            </a:tbl>
          </a:graphicData>
        </a:graphic>
      </p:graphicFrame>
    </p:spTree>
    <p:extLst>
      <p:ext uri="{BB962C8B-B14F-4D97-AF65-F5344CB8AC3E}">
        <p14:creationId xmlns:p14="http://schemas.microsoft.com/office/powerpoint/2010/main" val="3993675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Δίδακτρα σεμιναρίου</a:t>
            </a:r>
            <a:endParaRPr lang="en-GB" dirty="0"/>
          </a:p>
        </p:txBody>
      </p:sp>
      <p:sp>
        <p:nvSpPr>
          <p:cNvPr id="4" name="Content Placeholder 3"/>
          <p:cNvSpPr>
            <a:spLocks noGrp="1"/>
          </p:cNvSpPr>
          <p:nvPr>
            <p:ph sz="half" idx="2"/>
          </p:nvPr>
        </p:nvSpPr>
        <p:spPr>
          <a:xfrm>
            <a:off x="3563888" y="1052736"/>
            <a:ext cx="5472608" cy="5073427"/>
          </a:xfrm>
        </p:spPr>
        <p:txBody>
          <a:bodyPr>
            <a:noAutofit/>
          </a:bodyPr>
          <a:lstStyle/>
          <a:p>
            <a:pPr marL="0" indent="0">
              <a:buNone/>
            </a:pPr>
            <a:endParaRPr lang="el-GR" sz="2200" dirty="0" smtClean="0"/>
          </a:p>
          <a:p>
            <a:pPr marL="0" indent="0">
              <a:buNone/>
            </a:pPr>
            <a:endParaRPr lang="el-GR" sz="2200" dirty="0"/>
          </a:p>
          <a:p>
            <a:pPr marL="0" indent="0">
              <a:buNone/>
            </a:pPr>
            <a:r>
              <a:rPr lang="el-GR" sz="2200" dirty="0" smtClean="0"/>
              <a:t>Το Πρόγραμμα προβλέπει 70 Ευρώ ανά άτομο ανά ημέρα για κάλυψη των εξόδων που αφορούν τα δίδακτρα σεμιναρίου</a:t>
            </a:r>
          </a:p>
          <a:p>
            <a:pPr marL="0" indent="0">
              <a:buNone/>
            </a:pPr>
            <a:endParaRPr lang="el-GR" sz="2200" dirty="0"/>
          </a:p>
          <a:p>
            <a:pPr marL="0" indent="0">
              <a:buNone/>
            </a:pPr>
            <a:r>
              <a:rPr lang="el-GR" sz="2200" dirty="0" smtClean="0"/>
              <a:t>Το μέγιστο ποσό καθορίζεται στα 700 Ευρώ ανά άτομο ανά Σχέδιο</a:t>
            </a:r>
            <a:r>
              <a:rPr lang="el-GR" sz="2200" dirty="0"/>
              <a:t> </a:t>
            </a:r>
            <a:r>
              <a:rPr lang="el-GR" sz="2200" dirty="0" smtClean="0"/>
              <a:t>(10 ημέρες σεμιναρίου/σεμιναρίων ανά άτομο ανά Σχέδιο)</a:t>
            </a:r>
            <a:endParaRPr lang="en-GB" sz="2200" dirty="0"/>
          </a:p>
        </p:txBody>
      </p:sp>
      <p:sp>
        <p:nvSpPr>
          <p:cNvPr id="5" name="Content Placeholder 4"/>
          <p:cNvSpPr>
            <a:spLocks noGrp="1"/>
          </p:cNvSpPr>
          <p:nvPr>
            <p:ph sz="half" idx="1"/>
          </p:nvPr>
        </p:nvSpPr>
        <p:spPr>
          <a:xfrm>
            <a:off x="179512" y="1124744"/>
            <a:ext cx="3240360" cy="5001419"/>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endParaRPr lang="el-GR" dirty="0" smtClean="0">
              <a:solidFill>
                <a:schemeClr val="accent5">
                  <a:lumMod val="50000"/>
                </a:schemeClr>
              </a:solidFill>
            </a:endParaRPr>
          </a:p>
          <a:p>
            <a:pPr marL="0" indent="0" algn="ctr">
              <a:buNone/>
            </a:pPr>
            <a:endParaRPr lang="el-GR" dirty="0">
              <a:solidFill>
                <a:schemeClr val="accent5">
                  <a:lumMod val="50000"/>
                </a:schemeClr>
              </a:solidFill>
            </a:endParaRPr>
          </a:p>
          <a:p>
            <a:pPr marL="0" indent="0" algn="ctr">
              <a:buNone/>
            </a:pPr>
            <a:r>
              <a:rPr lang="el-GR" dirty="0" smtClean="0">
                <a:solidFill>
                  <a:schemeClr val="accent5">
                    <a:lumMod val="50000"/>
                  </a:schemeClr>
                </a:solidFill>
              </a:rPr>
              <a:t>Μοναδιαίο κόστος ύψους </a:t>
            </a:r>
            <a:r>
              <a:rPr lang="el-GR" sz="2600" dirty="0" smtClean="0">
                <a:solidFill>
                  <a:schemeClr val="accent5">
                    <a:lumMod val="50000"/>
                  </a:schemeClr>
                </a:solidFill>
              </a:rPr>
              <a:t>70€ </a:t>
            </a:r>
            <a:r>
              <a:rPr lang="el-GR" sz="2600" dirty="0">
                <a:solidFill>
                  <a:schemeClr val="accent5">
                    <a:lumMod val="50000"/>
                  </a:schemeClr>
                </a:solidFill>
              </a:rPr>
              <a:t>ανά </a:t>
            </a:r>
            <a:r>
              <a:rPr lang="el-GR" sz="2600" dirty="0" smtClean="0">
                <a:solidFill>
                  <a:schemeClr val="accent5">
                    <a:lumMod val="50000"/>
                  </a:schemeClr>
                </a:solidFill>
              </a:rPr>
              <a:t>ημέρα</a:t>
            </a:r>
            <a:endParaRPr lang="el-GR" sz="2400" dirty="0">
              <a:solidFill>
                <a:schemeClr val="accent5">
                  <a:lumMod val="50000"/>
                </a:schemeClr>
              </a:solidFill>
            </a:endParaRPr>
          </a:p>
        </p:txBody>
      </p:sp>
      <p:sp>
        <p:nvSpPr>
          <p:cNvPr id="3" name="AutoShape 2" descr="ÎÏÎ¿ÏÎ­Î»ÎµÏÎ¼Î± ÎµÎ¹ÎºÏÎ½Î±Ï Î³Î¹Î± course f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ÎÏÎ¿ÏÎ­Î»ÎµÏÎ¼Î± ÎµÎ¹ÎºÏÎ½Î±Ï Î³Î¹Î± course fe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ÎÏÎ¿ÏÎ­Î»ÎµÏÎ¼Î± ÎµÎ¹ÎºÏÎ½Î±Ï Î³Î¹Î± course fe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ÎÏÎ¿ÏÎ­Î»ÎµÏÎ¼Î± ÎµÎ¹ÎºÏÎ½Î±Ï Î³Î¹Î± course fe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ÎÏÎ¿ÏÎ­Î»ÎµÏÎ¼Î± ÎµÎ¹ÎºÏÎ½Î±Ï Î³Î¹Î± course fe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ÎÏÎ¿ÏÎ­Î»ÎµÏÎ¼Î± ÎµÎ¹ÎºÏÎ½Î±Ï Î³Î¹Î± course fee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6" descr="ÎÏÎ¿ÏÎ­Î»ÎµÏÎ¼Î± ÎµÎ¹ÎºÏÎ½Î±Ï Î³Î¹Î± fee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8" descr="ÎÏÎ¿ÏÎ­Î»ÎµÏÎ¼Î± ÎµÎ¹ÎºÏÎ½Î±Ï Î³Î¹Î± fee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20" descr="ÎÏÎ¿ÏÎ­Î»ÎµÏÎ¼Î± ÎµÎ¹ÎºÏÎ½Î±Ï Î³Î¹Î± fee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6" name="Picture 22" descr="ÎÏÎ¿ÏÎ­Î»ÎµÏÎ¼Î± ÎµÎ¹ÎºÏÎ½Î±Ï Î³Î¹Î± fees"/>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2775" y="1379538"/>
            <a:ext cx="24098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84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Autofit/>
          </a:bodyPr>
          <a:lstStyle/>
          <a:p>
            <a:pPr>
              <a:defRPr/>
            </a:pPr>
            <a:r>
              <a:rPr lang="el-GR" sz="3000" dirty="0" smtClean="0"/>
              <a:t>Επιχορήγηση ατόμων με ειδικές ανάγκες</a:t>
            </a:r>
            <a:endParaRPr lang="en-GB" sz="3000" dirty="0">
              <a:latin typeface="+mn-lt"/>
            </a:endParaRPr>
          </a:p>
        </p:txBody>
      </p:sp>
      <p:sp>
        <p:nvSpPr>
          <p:cNvPr id="20483" name="Content Placeholder 2"/>
          <p:cNvSpPr>
            <a:spLocks noGrp="1"/>
          </p:cNvSpPr>
          <p:nvPr>
            <p:ph idx="4294967295"/>
          </p:nvPr>
        </p:nvSpPr>
        <p:spPr bwMode="auto">
          <a:xfrm>
            <a:off x="457200" y="836712"/>
            <a:ext cx="8229600" cy="52894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ü"/>
              <a:defRPr/>
            </a:pPr>
            <a:r>
              <a:rPr lang="el-GR" sz="2400" b="1" dirty="0"/>
              <a:t>Επιπρόσθετο</a:t>
            </a:r>
            <a:r>
              <a:rPr lang="el-GR" sz="2400" dirty="0"/>
              <a:t> ποσό (πέραν των εξόδων ταξιδίου και διαβίωσης) που αφορά την κινητικότητα ατόμων με ειδικές ανάγκες (ή/και συνοδών τους) που διευκολύνει ή καθιστά δυνατή τη συμμετοχή τους στο Πρόγραμμα</a:t>
            </a:r>
          </a:p>
          <a:p>
            <a:pPr>
              <a:buFont typeface="Wingdings" panose="05000000000000000000" pitchFamily="2" charset="2"/>
              <a:buChar char="ü"/>
              <a:defRPr/>
            </a:pPr>
            <a:r>
              <a:rPr lang="el-GR" altLang="en-US" sz="2400" dirty="0" smtClean="0"/>
              <a:t>Υπολογίζεται </a:t>
            </a:r>
            <a:r>
              <a:rPr lang="el-GR" altLang="en-US" sz="2400" dirty="0"/>
              <a:t>στη βάση πραγματικών </a:t>
            </a:r>
            <a:r>
              <a:rPr lang="el-GR" altLang="en-US" sz="2400" dirty="0" smtClean="0"/>
              <a:t>εξόδων</a:t>
            </a:r>
            <a:endParaRPr lang="el-GR" sz="2400" dirty="0" smtClean="0"/>
          </a:p>
          <a:p>
            <a:pPr>
              <a:buFont typeface="Wingdings" panose="05000000000000000000" pitchFamily="2" charset="2"/>
              <a:buChar char="ü"/>
              <a:defRPr/>
            </a:pPr>
            <a:r>
              <a:rPr lang="el-GR" sz="2400" dirty="0" smtClean="0"/>
              <a:t>100</a:t>
            </a:r>
            <a:r>
              <a:rPr lang="el-GR" sz="2400" dirty="0"/>
              <a:t>% κάλυψη εξόδων στη βάση τιμολογίων που </a:t>
            </a:r>
            <a:r>
              <a:rPr lang="el-GR" sz="2400" dirty="0" smtClean="0"/>
              <a:t>προσκομίζονται</a:t>
            </a:r>
            <a:endParaRPr lang="el-GR" sz="2400" dirty="0"/>
          </a:p>
          <a:p>
            <a:pPr>
              <a:buFont typeface="Wingdings" panose="05000000000000000000" pitchFamily="2" charset="2"/>
              <a:buChar char="ü"/>
              <a:defRPr/>
            </a:pPr>
            <a:r>
              <a:rPr lang="el-GR" altLang="en-US" sz="2400" dirty="0" smtClean="0"/>
              <a:t>Τα </a:t>
            </a:r>
            <a:r>
              <a:rPr lang="el-GR" altLang="en-US" sz="2400" dirty="0"/>
              <a:t>σχετικά τιμολόγια/αποδείξεις </a:t>
            </a:r>
            <a:r>
              <a:rPr lang="el-GR" altLang="en-US" sz="2400" dirty="0" smtClean="0"/>
              <a:t>αποστέλλονται κατά την </a:t>
            </a:r>
            <a:r>
              <a:rPr lang="el-GR" altLang="en-US" sz="2400" dirty="0"/>
              <a:t>υποβολή της Τελικής Έκθεσης</a:t>
            </a:r>
          </a:p>
          <a:p>
            <a:pPr>
              <a:buFont typeface="Wingdings" panose="05000000000000000000" pitchFamily="2" charset="2"/>
              <a:buChar char="ü"/>
              <a:defRPr/>
            </a:pPr>
            <a:r>
              <a:rPr lang="el-GR" sz="2400" dirty="0" smtClean="0"/>
              <a:t>Σε </a:t>
            </a:r>
            <a:r>
              <a:rPr lang="el-GR" sz="2400" dirty="0"/>
              <a:t>περίπτωση συμμετοχής ατόμων με ειδικές ανάγκες το ίδρυμα αποστολής ενημερώνει δεόντως το ίδρυμα φιλοξενίας ούτως ώστε να γίνουν οι απαραίτητες διευθετήσεις όπου </a:t>
            </a:r>
            <a:r>
              <a:rPr lang="el-GR" sz="2400" dirty="0" smtClean="0"/>
              <a:t>χρειάζεται</a:t>
            </a:r>
            <a:endParaRPr lang="el-GR" altLang="en-US" sz="2400" b="1" dirty="0" smtClean="0"/>
          </a:p>
        </p:txBody>
      </p:sp>
    </p:spTree>
    <p:extLst>
      <p:ext uri="{BB962C8B-B14F-4D97-AF65-F5344CB8AC3E}">
        <p14:creationId xmlns:p14="http://schemas.microsoft.com/office/powerpoint/2010/main" val="3774784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dirty="0" smtClean="0"/>
              <a:t>Ειδικές </a:t>
            </a:r>
            <a:r>
              <a:rPr lang="el-GR" sz="3600" dirty="0"/>
              <a:t>Δαπάνες</a:t>
            </a:r>
            <a:endParaRPr lang="en-GB" sz="3600" dirty="0">
              <a:latin typeface="+mn-lt"/>
            </a:endParaRPr>
          </a:p>
        </p:txBody>
      </p:sp>
      <p:sp>
        <p:nvSpPr>
          <p:cNvPr id="4099" name="Content Placeholder 2"/>
          <p:cNvSpPr>
            <a:spLocks noGrp="1"/>
          </p:cNvSpPr>
          <p:nvPr>
            <p:ph idx="4294967295"/>
          </p:nvPr>
        </p:nvSpPr>
        <p:spPr bwMode="auto">
          <a:xfrm>
            <a:off x="457200" y="16002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buFont typeface="Wingdings" panose="05000000000000000000" pitchFamily="2" charset="2"/>
              <a:buChar char="ü"/>
              <a:defRPr/>
            </a:pPr>
            <a:r>
              <a:rPr lang="el-GR" sz="2400" dirty="0"/>
              <a:t>Χρηματοδοτική ενίσχυση για έκτακτες δαπάνες μετακίνησης των συμμετεχόντων (μέχρι και το 80% των συνολικών δαπανών μετακίνησης)</a:t>
            </a:r>
            <a:r>
              <a:rPr lang="en-GB" sz="2400" dirty="0"/>
              <a:t> </a:t>
            </a:r>
            <a:r>
              <a:rPr lang="el-GR" sz="2400" dirty="0"/>
              <a:t>εάν οι δικαιούχοι αποδείξουν ότι οι συνήθεις κανόνες χρηματοδότησης (με βάση το μοναδιαίο κόστος) δεν καλύπτουν το 70% τουλάχιστον των δαπανών μετακίνησης των συμμετεχόντων.</a:t>
            </a:r>
            <a:endParaRPr lang="en-US" altLang="en-US" sz="2400" dirty="0"/>
          </a:p>
          <a:p>
            <a:pPr>
              <a:buFont typeface="Wingdings" panose="05000000000000000000" pitchFamily="2" charset="2"/>
              <a:buChar char="ü"/>
              <a:defRPr/>
            </a:pPr>
            <a:endParaRPr lang="el-GR" altLang="en-US" sz="2200" dirty="0" smtClean="0"/>
          </a:p>
          <a:p>
            <a:pPr>
              <a:buFont typeface="Wingdings" panose="05000000000000000000" pitchFamily="2" charset="2"/>
              <a:buChar char="ü"/>
              <a:defRPr/>
            </a:pPr>
            <a:endParaRPr lang="el-GR" altLang="en-US" sz="2200" dirty="0" smtClean="0"/>
          </a:p>
          <a:p>
            <a:pPr>
              <a:buFont typeface="Wingdings" panose="05000000000000000000" pitchFamily="2" charset="2"/>
              <a:buChar char="ü"/>
              <a:defRPr/>
            </a:pPr>
            <a:endParaRPr lang="el-GR" altLang="en-US" sz="2200" dirty="0" smtClean="0"/>
          </a:p>
          <a:p>
            <a:pPr>
              <a:buFont typeface="Wingdings" panose="05000000000000000000" pitchFamily="2" charset="2"/>
              <a:buChar char="ü"/>
              <a:defRPr/>
            </a:pPr>
            <a:endParaRPr lang="el-GR" altLang="en-US" sz="2400" dirty="0" smtClean="0"/>
          </a:p>
        </p:txBody>
      </p:sp>
    </p:spTree>
    <p:extLst>
      <p:ext uri="{BB962C8B-B14F-4D97-AF65-F5344CB8AC3E}">
        <p14:creationId xmlns:p14="http://schemas.microsoft.com/office/powerpoint/2010/main" val="3247593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1008112"/>
          </a:xfrm>
        </p:spPr>
        <p:txBody>
          <a:bodyPr>
            <a:noAutofit/>
          </a:bodyPr>
          <a:lstStyle/>
          <a:p>
            <a:r>
              <a:rPr lang="el-GR" sz="3200" dirty="0" smtClean="0"/>
              <a:t>Υποστηρικτικά αρχεία για κάλυψη εξόδων από ΕΥ</a:t>
            </a:r>
            <a:endParaRPr lang="en-GB" sz="3200" dirty="0"/>
          </a:p>
        </p:txBody>
      </p:sp>
      <p:sp>
        <p:nvSpPr>
          <p:cNvPr id="3" name="Content Placeholder 2"/>
          <p:cNvSpPr>
            <a:spLocks noGrp="1"/>
          </p:cNvSpPr>
          <p:nvPr>
            <p:ph idx="1"/>
          </p:nvPr>
        </p:nvSpPr>
        <p:spPr/>
        <p:txBody>
          <a:bodyPr>
            <a:normAutofit lnSpcReduction="10000"/>
          </a:bodyPr>
          <a:lstStyle/>
          <a:p>
            <a:r>
              <a:rPr lang="el-GR" dirty="0" smtClean="0"/>
              <a:t>Πιστοποιητικό συμμετοχής</a:t>
            </a:r>
          </a:p>
          <a:p>
            <a:r>
              <a:rPr lang="el-GR" dirty="0" smtClean="0"/>
              <a:t>Απόδειξη πληρωμής διδάκτρων </a:t>
            </a:r>
          </a:p>
          <a:p>
            <a:r>
              <a:rPr lang="en-GB" dirty="0" smtClean="0"/>
              <a:t>Participant Reports </a:t>
            </a:r>
            <a:r>
              <a:rPr lang="el-GR" dirty="0" smtClean="0"/>
              <a:t>στο </a:t>
            </a:r>
            <a:r>
              <a:rPr lang="en-GB" dirty="0" smtClean="0"/>
              <a:t>Mobility Tool </a:t>
            </a:r>
            <a:endParaRPr lang="el-GR" dirty="0" smtClean="0"/>
          </a:p>
          <a:p>
            <a:r>
              <a:rPr lang="el-GR" dirty="0" smtClean="0"/>
              <a:t>Οποιεσδήποτε αποδείξεις αφορούν κάλυψη εξόδων ειδικών αναγκών</a:t>
            </a:r>
          </a:p>
          <a:p>
            <a:pPr marL="0" indent="0">
              <a:buNone/>
            </a:pPr>
            <a:endParaRPr lang="el-GR" dirty="0" smtClean="0"/>
          </a:p>
          <a:p>
            <a:pPr marL="0" indent="0">
              <a:buNone/>
            </a:pPr>
            <a:r>
              <a:rPr lang="el-GR" dirty="0" smtClean="0"/>
              <a:t>Επιπρόσθετα αρχεία που μπορεί να ζητηθούν κατά την αξιολόγηση της Τελικής Έκθεσης: </a:t>
            </a:r>
          </a:p>
          <a:p>
            <a:r>
              <a:rPr lang="el-GR" dirty="0" smtClean="0"/>
              <a:t>Συμφωνίες Συμμετεχόντων </a:t>
            </a:r>
          </a:p>
          <a:p>
            <a:endParaRPr lang="el-GR" dirty="0"/>
          </a:p>
        </p:txBody>
      </p:sp>
    </p:spTree>
    <p:extLst>
      <p:ext uri="{BB962C8B-B14F-4D97-AF65-F5344CB8AC3E}">
        <p14:creationId xmlns:p14="http://schemas.microsoft.com/office/powerpoint/2010/main" val="36176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575050" y="980728"/>
            <a:ext cx="5111750" cy="5145435"/>
          </a:xfrm>
        </p:spPr>
        <p:txBody>
          <a:bodyPr>
            <a:normAutofit/>
          </a:bodyPr>
          <a:lstStyle/>
          <a:p>
            <a:pPr algn="l"/>
            <a:r>
              <a:rPr lang="el-GR" sz="2400" dirty="0" smtClean="0"/>
              <a:t>Συμφωνία Επιχορήγησης και Παραρτήματα</a:t>
            </a:r>
          </a:p>
          <a:p>
            <a:pPr algn="l"/>
            <a:endParaRPr lang="el-GR" sz="2400" dirty="0" smtClean="0"/>
          </a:p>
          <a:p>
            <a:pPr algn="l"/>
            <a:r>
              <a:rPr lang="el-GR" sz="2400" dirty="0" smtClean="0"/>
              <a:t>Μεταφορές κονδυλίων χωρίς τροποποίηση</a:t>
            </a:r>
          </a:p>
          <a:p>
            <a:pPr algn="l"/>
            <a:endParaRPr lang="el-GR" sz="2400" dirty="0" smtClean="0"/>
          </a:p>
          <a:p>
            <a:pPr algn="l"/>
            <a:r>
              <a:rPr lang="el-GR" sz="2400" dirty="0" smtClean="0"/>
              <a:t>Τροποποιήσεις Συμφωνίας</a:t>
            </a:r>
            <a:endParaRPr lang="el-GR" sz="1000" dirty="0" smtClean="0"/>
          </a:p>
        </p:txBody>
      </p:sp>
      <p:sp>
        <p:nvSpPr>
          <p:cNvPr id="6" name="Text Placeholder 5"/>
          <p:cNvSpPr>
            <a:spLocks noGrp="1"/>
          </p:cNvSpPr>
          <p:nvPr>
            <p:ph type="body" sz="half" idx="2"/>
          </p:nvPr>
        </p:nvSpPr>
        <p:spPr>
          <a:xfrm>
            <a:off x="457200" y="548680"/>
            <a:ext cx="3008313" cy="5577483"/>
          </a:xfrm>
        </p:spPr>
        <p:txBody>
          <a:bodyPr>
            <a:normAutofit/>
          </a:bodyPr>
          <a:lstStyle/>
          <a:p>
            <a:pPr algn="ctr"/>
            <a:r>
              <a:rPr lang="el-GR" sz="11500" b="1" dirty="0" smtClean="0">
                <a:solidFill>
                  <a:schemeClr val="accent5">
                    <a:lumMod val="50000"/>
                  </a:schemeClr>
                </a:solidFill>
                <a:latin typeface="Gabriola" panose="04040605051002020D02" pitchFamily="82" charset="0"/>
              </a:rPr>
              <a:t>1</a:t>
            </a:r>
            <a:endParaRPr lang="el-GR" sz="54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Συμφωνία </a:t>
            </a:r>
            <a:r>
              <a:rPr lang="el-GR" sz="3600" b="1" dirty="0">
                <a:solidFill>
                  <a:schemeClr val="accent5">
                    <a:lumMod val="50000"/>
                  </a:schemeClr>
                </a:solidFill>
              </a:rPr>
              <a:t>Επιχορήγησης </a:t>
            </a:r>
            <a:r>
              <a:rPr lang="el-GR" sz="3600" b="1" dirty="0" smtClean="0">
                <a:solidFill>
                  <a:schemeClr val="accent5">
                    <a:lumMod val="50000"/>
                  </a:schemeClr>
                </a:solidFill>
              </a:rPr>
              <a:t>&amp; Παραρτήματα</a:t>
            </a:r>
          </a:p>
        </p:txBody>
      </p:sp>
      <p:cxnSp>
        <p:nvCxnSpPr>
          <p:cNvPr id="4" name="Straight Connector 3"/>
          <p:cNvCxnSpPr/>
          <p:nvPr/>
        </p:nvCxnSpPr>
        <p:spPr>
          <a:xfrm>
            <a:off x="3563888" y="1052736"/>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18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Αποδείξεις Πληρωμής</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l-GR" dirty="0"/>
              <a:t>Όλα τα υπόλοιπα </a:t>
            </a:r>
            <a:r>
              <a:rPr lang="el-GR" dirty="0" smtClean="0"/>
              <a:t>παραστατικά (αποδείξεις πληρωμής, τιμολόγια κλπ) </a:t>
            </a:r>
            <a:r>
              <a:rPr lang="el-GR" dirty="0"/>
              <a:t>θα πρέπει να τηρούνται στο αρχείο του </a:t>
            </a:r>
            <a:r>
              <a:rPr lang="el-GR" dirty="0" smtClean="0"/>
              <a:t>σχολείου/οργανισμού σας  </a:t>
            </a:r>
            <a:r>
              <a:rPr lang="el-GR" dirty="0"/>
              <a:t>για σκοπούς διαφάνειας στην οικονομική διαχείριση του Σχεδίου σας ή και ενδεχόμενων ελέγχων από το ΙΔΕΠ ή την ΕΕ. </a:t>
            </a:r>
            <a:endParaRPr lang="el-GR" dirty="0" smtClean="0"/>
          </a:p>
          <a:p>
            <a:pPr marL="0" indent="0">
              <a:buNone/>
            </a:pPr>
            <a:endParaRPr lang="el-GR" dirty="0"/>
          </a:p>
          <a:p>
            <a:pPr marL="0" indent="0">
              <a:buNone/>
            </a:pPr>
            <a:r>
              <a:rPr lang="el-GR" dirty="0" smtClean="0"/>
              <a:t>Σημείωση: ακόμα και σε περίπτωση ελέγχου αποδείξεων πληρωμής, το ΙΔΕΠ δεν θα αποκόψει οποιοδήποτε ποσό σε περίπτωση που τα πραγματικά έξοδα ήταν χαμηλότερα από τα προβλεπόμενο μοναδιαίο κόστος του Προγράμματος.</a:t>
            </a:r>
            <a:endParaRPr lang="el-GR" dirty="0"/>
          </a:p>
          <a:p>
            <a:endParaRPr lang="en-GB" dirty="0"/>
          </a:p>
        </p:txBody>
      </p:sp>
    </p:spTree>
    <p:extLst>
      <p:ext uri="{BB962C8B-B14F-4D97-AF65-F5344CB8AC3E}">
        <p14:creationId xmlns:p14="http://schemas.microsoft.com/office/powerpoint/2010/main" val="142289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a:t>
            </a:r>
            <a:r>
              <a:rPr lang="el-GR" sz="3600" dirty="0" smtClean="0"/>
              <a:t>Κινητικοτήτων </a:t>
            </a:r>
            <a:br>
              <a:rPr lang="el-GR" sz="3600" dirty="0" smtClean="0"/>
            </a:br>
            <a:r>
              <a:rPr lang="el-GR" sz="3600" dirty="0" smtClean="0">
                <a:solidFill>
                  <a:schemeClr val="accent5">
                    <a:lumMod val="75000"/>
                  </a:schemeClr>
                </a:solidFill>
              </a:rPr>
              <a:t>Κατά την έναρξη του Σχεδίου</a:t>
            </a:r>
            <a:endParaRPr lang="en-GB" sz="3600" dirty="0">
              <a:solidFill>
                <a:schemeClr val="accent5">
                  <a:lumMod val="75000"/>
                </a:schemeClr>
              </a:solidFill>
            </a:endParaRPr>
          </a:p>
        </p:txBody>
      </p:sp>
      <p:sp>
        <p:nvSpPr>
          <p:cNvPr id="3" name="Content Placeholder 2"/>
          <p:cNvSpPr>
            <a:spLocks noGrp="1"/>
          </p:cNvSpPr>
          <p:nvPr>
            <p:ph idx="4294967295"/>
          </p:nvPr>
        </p:nvSpPr>
        <p:spPr>
          <a:xfrm>
            <a:off x="467544" y="1412776"/>
            <a:ext cx="8229600" cy="4525963"/>
          </a:xfrm>
        </p:spPr>
        <p:txBody>
          <a:bodyPr>
            <a:normAutofit fontScale="92500"/>
          </a:bodyPr>
          <a:lstStyle/>
          <a:p>
            <a:pPr>
              <a:buFont typeface="Wingdings" panose="05000000000000000000" pitchFamily="2" charset="2"/>
              <a:buChar char="ü"/>
            </a:pPr>
            <a:r>
              <a:rPr lang="el-GR" sz="2200" dirty="0" smtClean="0">
                <a:solidFill>
                  <a:schemeClr val="tx1"/>
                </a:solidFill>
              </a:rPr>
              <a:t>Ενημέρωση προσωπικού του οργανισμού για το Σχέδιο, τους στόχους του κτλ.</a:t>
            </a:r>
          </a:p>
          <a:p>
            <a:pPr>
              <a:buFont typeface="Wingdings" panose="05000000000000000000" pitchFamily="2" charset="2"/>
              <a:buChar char="ü"/>
            </a:pPr>
            <a:r>
              <a:rPr lang="el-GR" sz="2200" dirty="0" smtClean="0">
                <a:solidFill>
                  <a:schemeClr val="tx1"/>
                </a:solidFill>
              </a:rPr>
              <a:t>Δίκαια και διαφανής διαδικασία επιλογής συμμετεχόντων, βάσει προκαθορισμένων κριτηρίων (εάν δεν έχει προηγηθεί η επιλογή πριν την υποβολή της αίτησης)</a:t>
            </a:r>
            <a:endParaRPr lang="el-GR" sz="2200" dirty="0"/>
          </a:p>
          <a:p>
            <a:pPr>
              <a:buFont typeface="Wingdings" panose="05000000000000000000" pitchFamily="2" charset="2"/>
              <a:buChar char="ü"/>
            </a:pPr>
            <a:r>
              <a:rPr lang="el-GR" sz="2200" dirty="0" smtClean="0"/>
              <a:t>Κατάρτιση καταλόγου αναπληρωματικών συμμετεχόντων</a:t>
            </a:r>
          </a:p>
          <a:p>
            <a:pPr>
              <a:buFont typeface="Wingdings" panose="05000000000000000000" pitchFamily="2" charset="2"/>
              <a:buChar char="ü"/>
            </a:pPr>
            <a:r>
              <a:rPr lang="el-GR" sz="2000" dirty="0"/>
              <a:t>Αναζήτηση δραστηριοτήτων, με τη χρήση εργαλείων </a:t>
            </a:r>
            <a:r>
              <a:rPr lang="el-GR" sz="2000" dirty="0" smtClean="0"/>
              <a:t>όπως:</a:t>
            </a:r>
          </a:p>
          <a:p>
            <a:pPr lvl="1">
              <a:buFont typeface="Arial" panose="020B0604020202020204" pitchFamily="34" charset="0"/>
              <a:buChar char="•"/>
            </a:pPr>
            <a:r>
              <a:rPr lang="el-GR" sz="1800" dirty="0"/>
              <a:t>Σχολική Εκπαίδευση: </a:t>
            </a:r>
            <a:r>
              <a:rPr lang="en-GB" sz="1800" dirty="0">
                <a:hlinkClick r:id="rId2"/>
              </a:rPr>
              <a:t>School Education Gateway </a:t>
            </a:r>
            <a:endParaRPr lang="en-GB" sz="1800" dirty="0"/>
          </a:p>
          <a:p>
            <a:pPr lvl="1">
              <a:buFont typeface="Arial" panose="020B0604020202020204" pitchFamily="34" charset="0"/>
              <a:buChar char="•"/>
            </a:pPr>
            <a:r>
              <a:rPr lang="el-GR" sz="1800" dirty="0" smtClean="0"/>
              <a:t>Εκπαίδευση Ενηλίκων: Πλατφόρμα </a:t>
            </a:r>
            <a:r>
              <a:rPr lang="en-GB" sz="1800" dirty="0">
                <a:solidFill>
                  <a:schemeClr val="tx1">
                    <a:lumMod val="75000"/>
                    <a:lumOff val="25000"/>
                  </a:schemeClr>
                </a:solidFill>
                <a:hlinkClick r:id="rId3"/>
              </a:rPr>
              <a:t>EPALE</a:t>
            </a:r>
            <a:r>
              <a:rPr lang="en-GB" sz="1800" dirty="0">
                <a:solidFill>
                  <a:schemeClr val="tx1">
                    <a:lumMod val="75000"/>
                    <a:lumOff val="25000"/>
                  </a:schemeClr>
                </a:solidFill>
              </a:rPr>
              <a:t>: </a:t>
            </a:r>
            <a:r>
              <a:rPr lang="el-GR" sz="1800" dirty="0"/>
              <a:t>για εξεύρεση οργανισμών υποδοχής  ή και απστολής εάν ο οργανισμός σας θέλει να φιλοξενήσει κινητικότητα</a:t>
            </a:r>
          </a:p>
          <a:p>
            <a:pPr lvl="1">
              <a:buFont typeface="Arial" panose="020B0604020202020204" pitchFamily="34" charset="0"/>
              <a:buChar char="•"/>
            </a:pPr>
            <a:r>
              <a:rPr lang="el-GR" sz="1800" dirty="0" smtClean="0">
                <a:solidFill>
                  <a:schemeClr val="tx1"/>
                </a:solidFill>
              </a:rPr>
              <a:t>Μέσα </a:t>
            </a:r>
            <a:r>
              <a:rPr lang="el-GR" sz="1800" dirty="0"/>
              <a:t>Κοινωνικής </a:t>
            </a:r>
            <a:r>
              <a:rPr lang="el-GR" sz="1800" dirty="0" smtClean="0"/>
              <a:t>Δικτύωσης (</a:t>
            </a:r>
            <a:r>
              <a:rPr lang="en-US" sz="1800" dirty="0" smtClean="0"/>
              <a:t>LinkedIn</a:t>
            </a:r>
            <a:r>
              <a:rPr lang="el-GR" sz="1800" dirty="0" smtClean="0"/>
              <a:t>,  </a:t>
            </a:r>
            <a:r>
              <a:rPr lang="en-US" sz="1800" dirty="0" smtClean="0"/>
              <a:t>Facebook</a:t>
            </a:r>
            <a:r>
              <a:rPr lang="el-GR" sz="1800" dirty="0" smtClean="0"/>
              <a:t> κ.ά.)</a:t>
            </a:r>
          </a:p>
          <a:p>
            <a:pPr lvl="1">
              <a:buFont typeface="Arial" panose="020B0604020202020204" pitchFamily="34" charset="0"/>
              <a:buChar char="•"/>
            </a:pPr>
            <a:r>
              <a:rPr lang="el-GR" sz="1800" dirty="0" smtClean="0"/>
              <a:t>Προσωπικές επαφές</a:t>
            </a:r>
            <a:endParaRPr lang="en-GB" sz="1800" dirty="0" smtClean="0"/>
          </a:p>
          <a:p>
            <a:pPr lvl="1">
              <a:buFont typeface="Arial" panose="020B0604020202020204" pitchFamily="34" charset="0"/>
              <a:buChar char="•"/>
            </a:pPr>
            <a:r>
              <a:rPr lang="en-GB" sz="1800" dirty="0" smtClean="0">
                <a:hlinkClick r:id="rId4"/>
              </a:rPr>
              <a:t>Projects </a:t>
            </a:r>
            <a:r>
              <a:rPr lang="en-GB" sz="1800" dirty="0">
                <a:hlinkClick r:id="rId4"/>
              </a:rPr>
              <a:t>Results Platform</a:t>
            </a:r>
            <a:r>
              <a:rPr lang="el-GR" sz="1800" dirty="0"/>
              <a:t> (για εξεύρεση συνεργατών ή για διάδοση του Σχεδίου</a:t>
            </a:r>
            <a:r>
              <a:rPr lang="el-GR" sz="1800" dirty="0" smtClean="0"/>
              <a:t>) </a:t>
            </a:r>
            <a:endParaRPr lang="el-GR" sz="2200" dirty="0">
              <a:solidFill>
                <a:schemeClr val="tx1"/>
              </a:solidFill>
            </a:endParaRPr>
          </a:p>
        </p:txBody>
      </p:sp>
    </p:spTree>
    <p:extLst>
      <p:ext uri="{BB962C8B-B14F-4D97-AF65-F5344CB8AC3E}">
        <p14:creationId xmlns:p14="http://schemas.microsoft.com/office/powerpoint/2010/main" val="300687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 </a:t>
            </a:r>
            <a:br>
              <a:rPr lang="el-GR" sz="3600" dirty="0"/>
            </a:br>
            <a:r>
              <a:rPr lang="el-GR" sz="3600" dirty="0">
                <a:solidFill>
                  <a:schemeClr val="accent5">
                    <a:lumMod val="75000"/>
                  </a:schemeClr>
                </a:solidFill>
              </a:rPr>
              <a:t>Πριν </a:t>
            </a:r>
            <a:r>
              <a:rPr lang="el-GR" sz="3600" dirty="0" smtClean="0">
                <a:solidFill>
                  <a:schemeClr val="accent5">
                    <a:lumMod val="75000"/>
                  </a:schemeClr>
                </a:solidFill>
              </a:rPr>
              <a:t>από την </a:t>
            </a:r>
            <a:r>
              <a:rPr lang="el-GR" sz="3600" dirty="0">
                <a:solidFill>
                  <a:schemeClr val="accent5">
                    <a:lumMod val="75000"/>
                  </a:schemeClr>
                </a:solidFill>
              </a:rPr>
              <a:t>έναρξη της </a:t>
            </a:r>
            <a:r>
              <a:rPr lang="el-GR" sz="3600" dirty="0" smtClean="0">
                <a:solidFill>
                  <a:schemeClr val="accent5">
                    <a:lumMod val="75000"/>
                  </a:schemeClr>
                </a:solidFill>
              </a:rPr>
              <a:t>κινητικότητας</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rmAutofit lnSpcReduction="10000"/>
          </a:bodyPr>
          <a:lstStyle/>
          <a:p>
            <a:pPr>
              <a:buFont typeface="Wingdings" panose="05000000000000000000" pitchFamily="2" charset="2"/>
              <a:buChar char="ü"/>
            </a:pPr>
            <a:r>
              <a:rPr lang="el-GR" sz="2200" dirty="0"/>
              <a:t>Επιλογή </a:t>
            </a:r>
            <a:r>
              <a:rPr lang="el-GR" sz="2200" dirty="0" smtClean="0"/>
              <a:t>δραστηριοτήτων με </a:t>
            </a:r>
            <a:r>
              <a:rPr lang="el-GR" sz="2200" dirty="0"/>
              <a:t>τη σύμφωνη γνώμη των συμμετεχόντων και </a:t>
            </a:r>
            <a:r>
              <a:rPr lang="el-GR" sz="2200" dirty="0" smtClean="0"/>
              <a:t>σε συνεννόηση </a:t>
            </a:r>
            <a:r>
              <a:rPr lang="el-GR" sz="2200" dirty="0"/>
              <a:t>με τον οργανισμό </a:t>
            </a:r>
            <a:r>
              <a:rPr lang="el-GR" sz="2200" dirty="0" smtClean="0"/>
              <a:t>υποδοχής </a:t>
            </a:r>
            <a:endParaRPr lang="en-GB" sz="2200" dirty="0" smtClean="0"/>
          </a:p>
          <a:p>
            <a:pPr>
              <a:buFont typeface="Wingdings" panose="05000000000000000000" pitchFamily="2" charset="2"/>
              <a:buChar char="ü"/>
            </a:pPr>
            <a:r>
              <a:rPr lang="el-GR" sz="2200" dirty="0" smtClean="0"/>
              <a:t>Κατάρτιση </a:t>
            </a:r>
            <a:r>
              <a:rPr lang="el-GR" sz="2200" dirty="0"/>
              <a:t>Προγράμματος Εργασίας, από κοινού με τον Οργανισμό Υποδοχής, στην περίπτωση άσκησης καθηκόντων διδασκαλίας ή σκιώδους εργασίας</a:t>
            </a:r>
          </a:p>
          <a:p>
            <a:pPr>
              <a:buFont typeface="Wingdings" panose="05000000000000000000" pitchFamily="2" charset="2"/>
              <a:buChar char="ü"/>
            </a:pPr>
            <a:r>
              <a:rPr lang="el-GR" sz="2200" dirty="0"/>
              <a:t>Υπογραφή απαιτούμενων </a:t>
            </a:r>
            <a:r>
              <a:rPr lang="el-GR" sz="2200" dirty="0" smtClean="0"/>
              <a:t>Συμφωνιών</a:t>
            </a:r>
            <a:endParaRPr lang="el-GR" sz="2200" dirty="0"/>
          </a:p>
          <a:p>
            <a:pPr>
              <a:buFont typeface="Wingdings" panose="05000000000000000000" pitchFamily="2" charset="2"/>
              <a:buChar char="ü"/>
            </a:pPr>
            <a:r>
              <a:rPr lang="el-GR" sz="2200" dirty="0" smtClean="0"/>
              <a:t>Ορισμός ενός ατόμου επαφής από τον κάθε οργανισμό (στην περίπτωση σεμιναρίων, συνήθως έχει ήδη οριστεί άτομο επικοινωνίας από τον ίδιο τον διοργανωτή)</a:t>
            </a:r>
          </a:p>
          <a:p>
            <a:pPr>
              <a:buFont typeface="Wingdings" panose="05000000000000000000" pitchFamily="2" charset="2"/>
              <a:buChar char="ü"/>
            </a:pPr>
            <a:endParaRPr lang="el-GR" sz="2200" dirty="0"/>
          </a:p>
          <a:p>
            <a:pPr marL="0" indent="0">
              <a:buNone/>
            </a:pPr>
            <a:r>
              <a:rPr lang="el-GR" sz="2200" u="sng" dirty="0" smtClean="0"/>
              <a:t>Σημείωση</a:t>
            </a:r>
            <a:r>
              <a:rPr lang="el-GR" sz="2200" dirty="0"/>
              <a:t>: Δεν πρέπει να γίνονται διευθετήσεις </a:t>
            </a:r>
            <a:r>
              <a:rPr lang="el-GR" sz="2200" dirty="0" smtClean="0"/>
              <a:t>ταξιδιού/διαμονής εάν </a:t>
            </a:r>
            <a:r>
              <a:rPr lang="el-GR" sz="2200" dirty="0"/>
              <a:t>ο οργανισμός υποδοχής </a:t>
            </a:r>
            <a:r>
              <a:rPr lang="el-GR" sz="2200" b="1" dirty="0"/>
              <a:t>δεν επιβεβαιώσει γραπτώς τη συμμετοχή </a:t>
            </a:r>
            <a:r>
              <a:rPr lang="el-GR" sz="2200" dirty="0"/>
              <a:t>των </a:t>
            </a:r>
            <a:r>
              <a:rPr lang="el-GR" sz="2200" dirty="0" smtClean="0"/>
              <a:t>ατόμων. </a:t>
            </a:r>
          </a:p>
        </p:txBody>
      </p:sp>
    </p:spTree>
    <p:extLst>
      <p:ext uri="{BB962C8B-B14F-4D97-AF65-F5344CB8AC3E}">
        <p14:creationId xmlns:p14="http://schemas.microsoft.com/office/powerpoint/2010/main" val="1161029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 </a:t>
            </a:r>
            <a:br>
              <a:rPr lang="el-GR" sz="3600" dirty="0"/>
            </a:br>
            <a:r>
              <a:rPr lang="el-GR" sz="3600" dirty="0">
                <a:solidFill>
                  <a:schemeClr val="accent5">
                    <a:lumMod val="75000"/>
                  </a:schemeClr>
                </a:solidFill>
              </a:rPr>
              <a:t>Πριν </a:t>
            </a:r>
            <a:r>
              <a:rPr lang="el-GR" sz="3600" dirty="0" smtClean="0">
                <a:solidFill>
                  <a:schemeClr val="accent5">
                    <a:lumMod val="75000"/>
                  </a:schemeClr>
                </a:solidFill>
              </a:rPr>
              <a:t>από την </a:t>
            </a:r>
            <a:r>
              <a:rPr lang="el-GR" sz="3600" dirty="0">
                <a:solidFill>
                  <a:schemeClr val="accent5">
                    <a:lumMod val="75000"/>
                  </a:schemeClr>
                </a:solidFill>
              </a:rPr>
              <a:t>έναρξη της </a:t>
            </a:r>
            <a:r>
              <a:rPr lang="el-GR" sz="3600" dirty="0" smtClean="0">
                <a:solidFill>
                  <a:schemeClr val="accent5">
                    <a:lumMod val="75000"/>
                  </a:schemeClr>
                </a:solidFill>
              </a:rPr>
              <a:t>κινητικότητας</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rmAutofit fontScale="92500"/>
          </a:bodyPr>
          <a:lstStyle/>
          <a:p>
            <a:pPr>
              <a:buFont typeface="Wingdings" panose="05000000000000000000" pitchFamily="2" charset="2"/>
              <a:buChar char="ü"/>
            </a:pPr>
            <a:r>
              <a:rPr lang="el-GR" sz="2400" b="1" dirty="0" smtClean="0">
                <a:solidFill>
                  <a:schemeClr val="accent5">
                    <a:lumMod val="50000"/>
                  </a:schemeClr>
                </a:solidFill>
              </a:rPr>
              <a:t>Προαιρετικό (Καλή πρακτική)!</a:t>
            </a:r>
            <a:r>
              <a:rPr lang="el-GR" sz="2400" b="1" dirty="0" smtClean="0">
                <a:solidFill>
                  <a:schemeClr val="tx1"/>
                </a:solidFill>
              </a:rPr>
              <a:t> </a:t>
            </a:r>
            <a:r>
              <a:rPr lang="el-GR" sz="2400" dirty="0" smtClean="0"/>
              <a:t>Έκδοση </a:t>
            </a:r>
            <a:r>
              <a:rPr lang="en-US" sz="2400" dirty="0" smtClean="0"/>
              <a:t>Europass Mobility Certificate</a:t>
            </a:r>
            <a:r>
              <a:rPr lang="el-GR" sz="2400" dirty="0" smtClean="0"/>
              <a:t> για τον κάθε συμμετέχοντα </a:t>
            </a:r>
            <a:r>
              <a:rPr lang="el-GR" sz="2400" dirty="0" smtClean="0">
                <a:sym typeface="Wingdings" panose="05000000000000000000" pitchFamily="2" charset="2"/>
              </a:rPr>
              <a:t> </a:t>
            </a:r>
            <a:r>
              <a:rPr lang="el-GR" sz="2400" dirty="0" smtClean="0"/>
              <a:t>Κέντρο Παραγωγικότητας</a:t>
            </a:r>
          </a:p>
          <a:p>
            <a:pPr>
              <a:buFont typeface="Wingdings" panose="05000000000000000000" pitchFamily="2" charset="2"/>
              <a:buChar char="ü"/>
            </a:pPr>
            <a:r>
              <a:rPr lang="el-GR" sz="2400" dirty="0" smtClean="0"/>
              <a:t>Διευθέτηση Πρακτικών Λεπτομερειών για κάθε Κινητικότητα (Αεροπορικά Εισιτήρια, Διαμονή, Διακίνηση κτλ). Όπου χρειάζεται αυτές γίνονται από κοινού με τον Οργανισμό Υποδοχής</a:t>
            </a:r>
          </a:p>
          <a:p>
            <a:pPr>
              <a:buFont typeface="Wingdings" panose="05000000000000000000" pitchFamily="2" charset="2"/>
              <a:buChar char="ü"/>
            </a:pPr>
            <a:r>
              <a:rPr lang="el-GR" sz="2400" dirty="0" smtClean="0"/>
              <a:t>Παροχή προετοιμασίας στον συμμετέχοντα  (Παιδαγωγική, Πολιτισμική, κτλ). Πολλές φορές παρέχεται και από τον οργανισμό υποδοχής (αρχεία επί του θέματος για μελέτη και προετοιμασία πριν από την κινητικότητα, ή πληροφορίες για τη χώρα κλπ)</a:t>
            </a:r>
          </a:p>
          <a:p>
            <a:pPr>
              <a:buFont typeface="Wingdings" panose="05000000000000000000" pitchFamily="2" charset="2"/>
              <a:buChar char="ü"/>
            </a:pPr>
            <a:r>
              <a:rPr lang="el-GR" sz="2400" dirty="0" smtClean="0"/>
              <a:t>Λήψη μέτρων για την ασφάλιση των συμμετεχόντων (σχετικό Άρθρο στο </a:t>
            </a:r>
            <a:r>
              <a:rPr lang="en-GB" sz="2400" dirty="0" smtClean="0"/>
              <a:t>Grant Agreement – health, accident, liability</a:t>
            </a:r>
            <a:r>
              <a:rPr lang="el-GR" sz="2400" dirty="0" smtClean="0"/>
              <a:t>)</a:t>
            </a:r>
          </a:p>
        </p:txBody>
      </p:sp>
    </p:spTree>
    <p:extLst>
      <p:ext uri="{BB962C8B-B14F-4D97-AF65-F5344CB8AC3E}">
        <p14:creationId xmlns:p14="http://schemas.microsoft.com/office/powerpoint/2010/main" val="2563188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Συμφωνίες με συμμετέχοντες πριν την </a:t>
            </a:r>
            <a:br>
              <a:rPr lang="el-GR" sz="3200" dirty="0" smtClean="0"/>
            </a:br>
            <a:r>
              <a:rPr lang="el-GR" sz="3200" dirty="0" smtClean="0"/>
              <a:t>έναρξη της κινητικότητας</a:t>
            </a:r>
            <a:endParaRPr lang="en-US" sz="3200" dirty="0"/>
          </a:p>
        </p:txBody>
      </p:sp>
      <p:sp>
        <p:nvSpPr>
          <p:cNvPr id="4" name="Content Placeholder 3"/>
          <p:cNvSpPr>
            <a:spLocks noGrp="1"/>
          </p:cNvSpPr>
          <p:nvPr>
            <p:ph idx="1"/>
          </p:nvPr>
        </p:nvSpPr>
        <p:spPr/>
        <p:txBody>
          <a:bodyPr>
            <a:normAutofit fontScale="92500" lnSpcReduction="10000"/>
          </a:bodyPr>
          <a:lstStyle/>
          <a:p>
            <a:pPr marL="0" indent="0">
              <a:buNone/>
            </a:pPr>
            <a:r>
              <a:rPr lang="el-GR" b="1" dirty="0" smtClean="0">
                <a:solidFill>
                  <a:schemeClr val="accent5">
                    <a:lumMod val="50000"/>
                  </a:schemeClr>
                </a:solidFill>
              </a:rPr>
              <a:t>Αρχεία αναρτημένα </a:t>
            </a:r>
            <a:r>
              <a:rPr lang="el-GR" b="1" dirty="0">
                <a:solidFill>
                  <a:schemeClr val="accent5">
                    <a:lumMod val="50000"/>
                  </a:schemeClr>
                </a:solidFill>
              </a:rPr>
              <a:t>στην ιστοσελίδα του ΙΔΕΠ </a:t>
            </a:r>
          </a:p>
          <a:p>
            <a:pPr marL="457200" indent="-457200">
              <a:buAutoNum type="arabicPeriod"/>
            </a:pPr>
            <a:r>
              <a:rPr lang="en-GB" b="1" dirty="0" smtClean="0"/>
              <a:t>Grant </a:t>
            </a:r>
            <a:r>
              <a:rPr lang="en-GB" b="1" dirty="0"/>
              <a:t>Agreement</a:t>
            </a:r>
            <a:r>
              <a:rPr lang="el-GR" b="1" dirty="0"/>
              <a:t> </a:t>
            </a:r>
            <a:r>
              <a:rPr lang="el-GR" dirty="0"/>
              <a:t>(Συμφωνία Χρηματοδότησης): Υπογράφεται μεταξύ του συμμετέχοντα σε κινητικότητα και του ιδρύματος αποστολής</a:t>
            </a:r>
          </a:p>
          <a:p>
            <a:pPr marL="457200" indent="-457200">
              <a:buAutoNum type="arabicPeriod"/>
            </a:pPr>
            <a:r>
              <a:rPr lang="en-GB" b="1" dirty="0" smtClean="0"/>
              <a:t>Mobility Agreement</a:t>
            </a:r>
            <a:r>
              <a:rPr lang="en-GB" dirty="0" smtClean="0"/>
              <a:t>: </a:t>
            </a:r>
            <a:r>
              <a:rPr lang="el-GR" dirty="0"/>
              <a:t>Υπογράφεται μεταξύ του συμμετέχοντα σε κινητικότητα, του ιδρύματος αποστολής και του ιδρύματος υποδοχής</a:t>
            </a:r>
            <a:r>
              <a:rPr lang="el-GR" dirty="0" smtClean="0"/>
              <a:t>.</a:t>
            </a:r>
            <a:endParaRPr lang="en-GB" dirty="0" smtClean="0"/>
          </a:p>
          <a:p>
            <a:pPr marL="457200" indent="-457200">
              <a:buFont typeface="Arial" panose="020B0604020202020204" pitchFamily="34" charset="0"/>
              <a:buAutoNum type="arabicPeriod"/>
            </a:pPr>
            <a:r>
              <a:rPr lang="en-GB" b="1" dirty="0" smtClean="0"/>
              <a:t>Quality Commitment</a:t>
            </a:r>
            <a:r>
              <a:rPr lang="en-GB" dirty="0" smtClean="0"/>
              <a:t>: </a:t>
            </a:r>
            <a:r>
              <a:rPr lang="el-GR" dirty="0"/>
              <a:t>Υπογράφεται μεταξύ του συμμετέχοντα σε κινητικότητα, του ιδρύματος αποστολής και του ιδρύματος υποδοχής.</a:t>
            </a:r>
            <a:endParaRPr lang="en-GB" dirty="0"/>
          </a:p>
          <a:p>
            <a:pPr marL="457200" indent="-457200">
              <a:buAutoNum type="arabicPeriod"/>
            </a:pPr>
            <a:endParaRPr lang="el-GR" dirty="0"/>
          </a:p>
        </p:txBody>
      </p:sp>
    </p:spTree>
    <p:extLst>
      <p:ext uri="{BB962C8B-B14F-4D97-AF65-F5344CB8AC3E}">
        <p14:creationId xmlns:p14="http://schemas.microsoft.com/office/powerpoint/2010/main" val="250087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Διευκρινίσεις για Συμφωνίες (1/2)</a:t>
            </a:r>
            <a:endParaRPr lang="en-US" sz="3600" dirty="0"/>
          </a:p>
        </p:txBody>
      </p:sp>
      <p:sp>
        <p:nvSpPr>
          <p:cNvPr id="6" name="Content Placeholder 5"/>
          <p:cNvSpPr>
            <a:spLocks noGrp="1"/>
          </p:cNvSpPr>
          <p:nvPr>
            <p:ph idx="1"/>
          </p:nvPr>
        </p:nvSpPr>
        <p:spPr/>
        <p:txBody>
          <a:bodyPr>
            <a:normAutofit fontScale="85000" lnSpcReduction="20000"/>
          </a:bodyPr>
          <a:lstStyle/>
          <a:p>
            <a:r>
              <a:rPr lang="el-GR" sz="3400" dirty="0"/>
              <a:t>Δεν μπορεί να αφαιρεθεί κείμενο από </a:t>
            </a:r>
            <a:r>
              <a:rPr lang="el-GR" sz="3400" dirty="0" smtClean="0"/>
              <a:t>τα έντυπα αλλά </a:t>
            </a:r>
            <a:r>
              <a:rPr lang="el-GR" sz="3400" dirty="0"/>
              <a:t>μπορεί να προστεθεί</a:t>
            </a:r>
          </a:p>
          <a:p>
            <a:r>
              <a:rPr lang="el-GR" sz="3400" dirty="0" smtClean="0"/>
              <a:t>Τροποποιήσεις στις υπογεγραμμένες συμφωνίες </a:t>
            </a:r>
            <a:r>
              <a:rPr lang="el-GR" sz="3400" dirty="0"/>
              <a:t>πρέπει να είναι αποτέλεσμα συμφωνίας όλων των συμβαλλόμενων μερών</a:t>
            </a:r>
          </a:p>
          <a:p>
            <a:r>
              <a:rPr lang="el-GR" sz="3400" dirty="0" smtClean="0"/>
              <a:t>Οποιαδήποτε τραπεζικά έξοδα δεν πρέπει να τα επωμίζεται ο συμμετέχοντας. Εμπίπτουν στην κατηγορία των οργανωτικών εξόδων. </a:t>
            </a:r>
          </a:p>
          <a:p>
            <a:r>
              <a:rPr lang="el-GR" sz="3400" dirty="0" smtClean="0"/>
              <a:t>Σημείωση: η υπογραφή του </a:t>
            </a:r>
            <a:r>
              <a:rPr lang="en-GB" sz="3400" dirty="0" smtClean="0"/>
              <a:t>Learning Agreement</a:t>
            </a:r>
            <a:r>
              <a:rPr lang="el-GR" sz="3400" dirty="0" smtClean="0"/>
              <a:t> και του </a:t>
            </a:r>
            <a:r>
              <a:rPr lang="en-GB" sz="3400" dirty="0" smtClean="0"/>
              <a:t>Mobility Agreement</a:t>
            </a:r>
            <a:r>
              <a:rPr lang="el-GR" sz="3400" dirty="0" smtClean="0"/>
              <a:t> μπορεί να γίνει μέσω ηλεκτρονικού ταχυδρομείου (σκαναρισμένο αρχείο)</a:t>
            </a:r>
          </a:p>
          <a:p>
            <a:endParaRPr lang="en-US" dirty="0"/>
          </a:p>
        </p:txBody>
      </p:sp>
    </p:spTree>
    <p:extLst>
      <p:ext uri="{BB962C8B-B14F-4D97-AF65-F5344CB8AC3E}">
        <p14:creationId xmlns:p14="http://schemas.microsoft.com/office/powerpoint/2010/main" val="360404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Διευκρινίσεις για Συμφωνίες </a:t>
            </a:r>
            <a:r>
              <a:rPr lang="el-GR" sz="3600" dirty="0" smtClean="0"/>
              <a:t>(2/2</a:t>
            </a:r>
            <a:r>
              <a:rPr lang="el-GR" sz="3600" dirty="0"/>
              <a:t>)</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980728"/>
            <a:ext cx="8229600" cy="4958011"/>
          </a:xfrm>
        </p:spPr>
        <p:txBody>
          <a:bodyPr>
            <a:normAutofit/>
          </a:bodyPr>
          <a:lstStyle/>
          <a:p>
            <a:pPr>
              <a:buFont typeface="Wingdings" panose="05000000000000000000" pitchFamily="2" charset="2"/>
              <a:buChar char="ü"/>
            </a:pPr>
            <a:r>
              <a:rPr lang="el-GR" sz="2400" dirty="0" smtClean="0">
                <a:solidFill>
                  <a:schemeClr val="tx1"/>
                </a:solidFill>
              </a:rPr>
              <a:t>Όλες οι Συμφωνίες </a:t>
            </a:r>
            <a:r>
              <a:rPr lang="el-GR" sz="2400" b="1" dirty="0" smtClean="0">
                <a:solidFill>
                  <a:schemeClr val="tx1"/>
                </a:solidFill>
              </a:rPr>
              <a:t>υπογράφονται πριν από την έναρξη των κινητικοτήτων! </a:t>
            </a:r>
          </a:p>
          <a:p>
            <a:pPr marL="0" indent="0">
              <a:buNone/>
            </a:pPr>
            <a:endParaRPr lang="el-GR" sz="1200" dirty="0" smtClean="0">
              <a:solidFill>
                <a:schemeClr val="tx1"/>
              </a:solidFill>
            </a:endParaRPr>
          </a:p>
          <a:p>
            <a:pPr>
              <a:buFont typeface="Wingdings" panose="05000000000000000000" pitchFamily="2" charset="2"/>
              <a:buChar char="ü"/>
            </a:pPr>
            <a:r>
              <a:rPr lang="el-GR" sz="2400" dirty="0">
                <a:solidFill>
                  <a:schemeClr val="tx1"/>
                </a:solidFill>
              </a:rPr>
              <a:t>Τα ποσά που αναγράφονται στη Συμφωνία μεταξύ Οργανισμού Αποστολής και </a:t>
            </a:r>
            <a:r>
              <a:rPr lang="el-GR" sz="2400" dirty="0" smtClean="0">
                <a:solidFill>
                  <a:schemeClr val="tx1"/>
                </a:solidFill>
              </a:rPr>
              <a:t>των συμμετεχόντων </a:t>
            </a:r>
            <a:r>
              <a:rPr lang="el-GR" sz="2400" dirty="0">
                <a:solidFill>
                  <a:schemeClr val="tx1"/>
                </a:solidFill>
              </a:rPr>
              <a:t>είναι αυτά που </a:t>
            </a:r>
            <a:r>
              <a:rPr lang="el-GR" sz="2400" dirty="0" smtClean="0">
                <a:solidFill>
                  <a:schemeClr val="tx1"/>
                </a:solidFill>
              </a:rPr>
              <a:t>ορίζει η Πρόσκληση του έτους για το Πρόγραμμα – τα ίδια ποσά δηλώνονται και στο </a:t>
            </a:r>
            <a:r>
              <a:rPr lang="en-GB" sz="2400" dirty="0" smtClean="0">
                <a:solidFill>
                  <a:schemeClr val="tx1"/>
                </a:solidFill>
              </a:rPr>
              <a:t>Mobility Tool</a:t>
            </a:r>
            <a:endParaRPr lang="el-GR" sz="2400" dirty="0" smtClean="0">
              <a:solidFill>
                <a:schemeClr val="tx1"/>
              </a:solidFill>
            </a:endParaRPr>
          </a:p>
          <a:p>
            <a:pPr marL="0" indent="0">
              <a:buNone/>
            </a:pPr>
            <a:endParaRPr lang="el-GR" sz="1600" u="sng" dirty="0" smtClean="0">
              <a:solidFill>
                <a:schemeClr val="tx1"/>
              </a:solidFill>
            </a:endParaRPr>
          </a:p>
          <a:p>
            <a:pPr marL="400050" lvl="1" indent="0">
              <a:buNone/>
            </a:pPr>
            <a:r>
              <a:rPr lang="el-GR" sz="2400" u="sng" dirty="0" smtClean="0">
                <a:solidFill>
                  <a:schemeClr val="tx1"/>
                </a:solidFill>
              </a:rPr>
              <a:t>Σημείωση</a:t>
            </a:r>
            <a:r>
              <a:rPr lang="el-GR" sz="2400" dirty="0" smtClean="0">
                <a:solidFill>
                  <a:schemeClr val="tx1"/>
                </a:solidFill>
              </a:rPr>
              <a:t>: </a:t>
            </a:r>
            <a:r>
              <a:rPr lang="el-GR" sz="2400" dirty="0">
                <a:solidFill>
                  <a:schemeClr val="tx1"/>
                </a:solidFill>
              </a:rPr>
              <a:t>Α</a:t>
            </a:r>
            <a:r>
              <a:rPr lang="el-GR" sz="2400" dirty="0" smtClean="0">
                <a:solidFill>
                  <a:schemeClr val="tx1"/>
                </a:solidFill>
              </a:rPr>
              <a:t>υτό ισχύει ακόμη και όταν ο πραγματικός διαμοιρασμός χρημάτων ανάμεσα στους συμμετέχοντες είναι διαφορετικός</a:t>
            </a:r>
            <a:endParaRPr lang="el-GR" sz="2200" dirty="0">
              <a:solidFill>
                <a:schemeClr val="tx1"/>
              </a:solidFill>
            </a:endParaRPr>
          </a:p>
        </p:txBody>
      </p:sp>
    </p:spTree>
    <p:extLst>
      <p:ext uri="{BB962C8B-B14F-4D97-AF65-F5344CB8AC3E}">
        <p14:creationId xmlns:p14="http://schemas.microsoft.com/office/powerpoint/2010/main" val="3846833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a:t>
            </a:r>
            <a:br>
              <a:rPr lang="el-GR" sz="3600" dirty="0"/>
            </a:br>
            <a:r>
              <a:rPr lang="el-GR" sz="3600" dirty="0" smtClean="0">
                <a:solidFill>
                  <a:schemeClr val="accent5">
                    <a:lumMod val="75000"/>
                  </a:schemeClr>
                </a:solidFill>
              </a:rPr>
              <a:t>Κατά τη διάρκεια της κινητικότητας</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Autofit/>
          </a:bodyPr>
          <a:lstStyle/>
          <a:p>
            <a:pPr>
              <a:buFont typeface="Wingdings" panose="05000000000000000000" pitchFamily="2" charset="2"/>
              <a:buChar char="ü"/>
            </a:pPr>
            <a:r>
              <a:rPr lang="el-GR" sz="2800" dirty="0" smtClean="0"/>
              <a:t>Το </a:t>
            </a:r>
            <a:r>
              <a:rPr lang="el-GR" sz="2800" dirty="0"/>
              <a:t>άτομο επαφής και ο οργανισμός αποστολής </a:t>
            </a:r>
            <a:r>
              <a:rPr lang="el-GR" sz="2800" dirty="0" smtClean="0"/>
              <a:t>επικοινωνεί με τους συμμετέχοντες για λήψη ανατροφοδότησης, επίλυση προβλημάτων που ενδέχεται να προκύψουν και αναπροσαρμογή του προγράμματος δραστηριοτήτων, όταν αυτό κρίνεται αναγκαίο</a:t>
            </a:r>
          </a:p>
          <a:p>
            <a:pPr>
              <a:buFont typeface="Wingdings" panose="05000000000000000000" pitchFamily="2" charset="2"/>
              <a:buChar char="ü"/>
            </a:pPr>
            <a:endParaRPr lang="el-GR" sz="2800" dirty="0" smtClean="0"/>
          </a:p>
          <a:p>
            <a:pPr>
              <a:buFont typeface="Wingdings" panose="05000000000000000000" pitchFamily="2" charset="2"/>
              <a:buChar char="ü"/>
            </a:pPr>
            <a:r>
              <a:rPr lang="el-GR" sz="2800" dirty="0" smtClean="0"/>
              <a:t>Οι συμμετέχοντες παραλαμβάνουν το Πιστοποιητικό Συμμετοχής τους και το Πιστοποιητικό </a:t>
            </a:r>
            <a:r>
              <a:rPr lang="en-GB" sz="2800" dirty="0" smtClean="0"/>
              <a:t>Europass </a:t>
            </a:r>
            <a:r>
              <a:rPr lang="el-GR" sz="2800" dirty="0" smtClean="0"/>
              <a:t>τους όπου ισχύει κατά τη λήξη της κινητικότητάς τους</a:t>
            </a:r>
            <a:endParaRPr lang="el-GR" sz="2400" dirty="0" smtClean="0"/>
          </a:p>
        </p:txBody>
      </p:sp>
    </p:spTree>
    <p:extLst>
      <p:ext uri="{BB962C8B-B14F-4D97-AF65-F5344CB8AC3E}">
        <p14:creationId xmlns:p14="http://schemas.microsoft.com/office/powerpoint/2010/main" val="3872314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Πιστοποιητικό Παρακολούθησης </a:t>
            </a:r>
            <a:endParaRPr lang="en-GB" sz="3600" dirty="0"/>
          </a:p>
        </p:txBody>
      </p:sp>
      <p:sp>
        <p:nvSpPr>
          <p:cNvPr id="3" name="Content Placeholder 2"/>
          <p:cNvSpPr>
            <a:spLocks noGrp="1"/>
          </p:cNvSpPr>
          <p:nvPr>
            <p:ph idx="1"/>
          </p:nvPr>
        </p:nvSpPr>
        <p:spPr/>
        <p:txBody>
          <a:bodyPr>
            <a:normAutofit/>
          </a:bodyPr>
          <a:lstStyle/>
          <a:p>
            <a:pPr marL="0" indent="0">
              <a:buNone/>
            </a:pPr>
            <a:r>
              <a:rPr lang="el-GR" sz="2400" b="1" dirty="0" smtClean="0"/>
              <a:t>Τι πρέπει να περιλαμβάνει το Πιστοποιητικό Συμμετοχής</a:t>
            </a:r>
          </a:p>
          <a:p>
            <a:pPr>
              <a:buFont typeface="Wingdings" panose="05000000000000000000" pitchFamily="2" charset="2"/>
              <a:buChar char="ü"/>
            </a:pPr>
            <a:r>
              <a:rPr lang="el-GR" sz="2400" dirty="0" smtClean="0"/>
              <a:t>Όνομα Συμμετέχοντα</a:t>
            </a:r>
          </a:p>
          <a:p>
            <a:pPr>
              <a:buFont typeface="Wingdings" panose="05000000000000000000" pitchFamily="2" charset="2"/>
              <a:buChar char="ü"/>
            </a:pPr>
            <a:r>
              <a:rPr lang="el-GR" sz="2400" dirty="0" smtClean="0"/>
              <a:t>Τίτλο Δραστηριότητας (αν πρόκειται για συμμετοχή σε σεμινάριο/συνέδριο) ή  Περιγραφή της Δραστηριότητας (αν πρόκειται για κινητικότητα για σκοπούς διδασκαλίας/σκιώδους εργασίας)</a:t>
            </a:r>
          </a:p>
          <a:p>
            <a:pPr>
              <a:buFont typeface="Wingdings" panose="05000000000000000000" pitchFamily="2" charset="2"/>
              <a:buChar char="ü"/>
            </a:pPr>
            <a:r>
              <a:rPr lang="el-GR" sz="2400" dirty="0" smtClean="0"/>
              <a:t>Χώρα/Πόλη Διεξαγωγής της Δραστηριότητας</a:t>
            </a:r>
          </a:p>
          <a:p>
            <a:pPr>
              <a:buFont typeface="Wingdings" panose="05000000000000000000" pitchFamily="2" charset="2"/>
              <a:buChar char="ü"/>
            </a:pPr>
            <a:r>
              <a:rPr lang="el-GR" sz="2400" dirty="0" smtClean="0"/>
              <a:t>Ημερομηνίες Έναρξης-Λήξης Δραστηριότητας</a:t>
            </a:r>
          </a:p>
          <a:p>
            <a:pPr marL="0" indent="0">
              <a:buNone/>
            </a:pPr>
            <a:endParaRPr lang="el-GR" sz="2400" dirty="0" smtClean="0"/>
          </a:p>
          <a:p>
            <a:pPr marL="0" indent="0">
              <a:buNone/>
            </a:pPr>
            <a:r>
              <a:rPr lang="el-GR" sz="2400" dirty="0"/>
              <a:t>(δείγμα στην ιστοσελίδα του ΙΔΕΠ)</a:t>
            </a:r>
          </a:p>
          <a:p>
            <a:pPr marL="0" indent="0">
              <a:buNone/>
            </a:pPr>
            <a:endParaRPr lang="el-GR" sz="2400" b="1" dirty="0" smtClean="0"/>
          </a:p>
        </p:txBody>
      </p:sp>
    </p:spTree>
    <p:extLst>
      <p:ext uri="{BB962C8B-B14F-4D97-AF65-F5344CB8AC3E}">
        <p14:creationId xmlns:p14="http://schemas.microsoft.com/office/powerpoint/2010/main" val="48849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a:t>
            </a:r>
            <a:br>
              <a:rPr lang="el-GR" sz="3600" dirty="0"/>
            </a:br>
            <a:r>
              <a:rPr lang="el-GR" sz="3600" dirty="0" smtClean="0">
                <a:solidFill>
                  <a:schemeClr val="accent5">
                    <a:lumMod val="75000"/>
                  </a:schemeClr>
                </a:solidFill>
              </a:rPr>
              <a:t>Μετά την κινητικότητα (1/2)</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rmAutofit fontScale="92500"/>
          </a:bodyPr>
          <a:lstStyle/>
          <a:p>
            <a:pPr marL="0" indent="0">
              <a:buNone/>
            </a:pPr>
            <a:r>
              <a:rPr lang="el-GR" sz="2400" b="1" dirty="0" smtClean="0"/>
              <a:t>Ο συντονιστής του Σχεδίου: </a:t>
            </a:r>
          </a:p>
          <a:p>
            <a:pPr>
              <a:buFont typeface="Wingdings" panose="05000000000000000000" pitchFamily="2" charset="2"/>
              <a:buChar char="ü"/>
            </a:pPr>
            <a:r>
              <a:rPr lang="el-GR" sz="2400" dirty="0" smtClean="0"/>
              <a:t>Συλλέγει τα πιστοποιητικά συμμετοχής των συμμετεχόντων (φωτοτυπία στο φάκελο του οργανισμού, πρωτότυπο στους συμμετέχοντες)  </a:t>
            </a:r>
          </a:p>
          <a:p>
            <a:pPr>
              <a:buFont typeface="Wingdings" panose="05000000000000000000" pitchFamily="2" charset="2"/>
              <a:buChar char="ü"/>
            </a:pPr>
            <a:r>
              <a:rPr lang="el-GR" sz="2400" dirty="0" smtClean="0"/>
              <a:t>Συλλέγει τις κάρτες επιβίβασης και όλες τις αποδείξεις που αφορούν τις κινητικότητες και τις τοποθετεί στον Φάκελο (για σκοπούς ελέγχων ή εσωτερικών διαδικασιών του δικαιούχου οργανισμού,  πρέπει να τηρείται αρχείο όλων των αποδείξεων)</a:t>
            </a:r>
          </a:p>
          <a:p>
            <a:pPr marL="361950" indent="-361950">
              <a:buNone/>
            </a:pPr>
            <a:r>
              <a:rPr lang="el-GR" sz="2400" dirty="0" smtClean="0"/>
              <a:t>      </a:t>
            </a:r>
            <a:r>
              <a:rPr lang="el-GR" sz="2400" u="sng" dirty="0" smtClean="0"/>
              <a:t>Σημείωση</a:t>
            </a:r>
            <a:r>
              <a:rPr lang="el-GR" sz="2400" dirty="0" smtClean="0"/>
              <a:t>: Στο </a:t>
            </a:r>
            <a:r>
              <a:rPr lang="en-US" sz="2400" dirty="0" smtClean="0"/>
              <a:t>Mobility Tool </a:t>
            </a:r>
            <a:r>
              <a:rPr lang="el-GR" sz="2400" dirty="0" smtClean="0"/>
              <a:t>(Τελική Έκθεση) απαιτείται το ανέβασμα μόνο του </a:t>
            </a:r>
            <a:r>
              <a:rPr lang="el-GR" sz="2400" dirty="0"/>
              <a:t>Π</a:t>
            </a:r>
            <a:r>
              <a:rPr lang="el-GR" sz="2400" dirty="0" smtClean="0"/>
              <a:t>ιστοποιητικόύ Συμμετοχής και των αποδείξεων πληρωμής</a:t>
            </a:r>
            <a:r>
              <a:rPr lang="en-GB" sz="2400" dirty="0" smtClean="0"/>
              <a:t> </a:t>
            </a:r>
            <a:r>
              <a:rPr lang="el-GR" sz="2400" dirty="0" smtClean="0"/>
              <a:t>διδάκτρων και κάλυψης αναγκών ατόμων με ειδικές ανάγκες </a:t>
            </a:r>
            <a:endParaRPr lang="el-GR" sz="2200" dirty="0" smtClean="0"/>
          </a:p>
          <a:p>
            <a:pPr>
              <a:buFont typeface="Wingdings" panose="05000000000000000000" pitchFamily="2" charset="2"/>
              <a:buChar char="ü"/>
            </a:pPr>
            <a:endParaRPr lang="el-GR" sz="2200" dirty="0" smtClean="0"/>
          </a:p>
        </p:txBody>
      </p:sp>
    </p:spTree>
    <p:extLst>
      <p:ext uri="{BB962C8B-B14F-4D97-AF65-F5344CB8AC3E}">
        <p14:creationId xmlns:p14="http://schemas.microsoft.com/office/powerpoint/2010/main" val="372502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Συμφωνία </a:t>
            </a:r>
            <a:r>
              <a:rPr lang="el-GR" dirty="0" smtClean="0"/>
              <a:t>και </a:t>
            </a:r>
            <a:r>
              <a:rPr lang="el-GR" dirty="0"/>
              <a:t>Παραρτήματα</a:t>
            </a:r>
          </a:p>
        </p:txBody>
      </p:sp>
      <p:sp>
        <p:nvSpPr>
          <p:cNvPr id="3" name="Content Placeholder 2"/>
          <p:cNvSpPr>
            <a:spLocks noGrp="1"/>
          </p:cNvSpPr>
          <p:nvPr>
            <p:ph idx="1"/>
          </p:nvPr>
        </p:nvSpPr>
        <p:spPr>
          <a:xfrm>
            <a:off x="493204" y="1124744"/>
            <a:ext cx="8229600" cy="4929411"/>
          </a:xfrm>
        </p:spPr>
        <p:txBody>
          <a:bodyPr>
            <a:normAutofit fontScale="77500" lnSpcReduction="20000"/>
          </a:bodyPr>
          <a:lstStyle/>
          <a:p>
            <a:r>
              <a:rPr lang="el-GR" dirty="0"/>
              <a:t>Νομικό έγγραφο μεταξύ του δικαιούχου και  της Εθνικής Υπηρεσίας (ΕΥ</a:t>
            </a:r>
            <a:r>
              <a:rPr lang="el-GR" dirty="0" smtClean="0"/>
              <a:t>)</a:t>
            </a:r>
          </a:p>
          <a:p>
            <a:r>
              <a:rPr lang="el-GR" dirty="0" smtClean="0"/>
              <a:t>Η Συμφωνία Επιχορήγησης και το Παράρτημα ΙΙ αποστέλλονται στον </a:t>
            </a:r>
            <a:r>
              <a:rPr lang="el-GR" dirty="0"/>
              <a:t>δικαιούχο </a:t>
            </a:r>
            <a:r>
              <a:rPr lang="el-GR" dirty="0" smtClean="0"/>
              <a:t>ηλεκτρονικά</a:t>
            </a:r>
          </a:p>
          <a:p>
            <a:r>
              <a:rPr lang="el-GR" dirty="0"/>
              <a:t>Τα υπόλοιπα παραρτήματα αναρτώνται στη Διαχείριση Εγκεκριμένων Σχεδίων</a:t>
            </a:r>
            <a:r>
              <a:rPr lang="en-GB" dirty="0"/>
              <a:t> </a:t>
            </a:r>
            <a:r>
              <a:rPr lang="el-GR" dirty="0"/>
              <a:t>στην ιστοσελίδα του ΙΔΕΠ</a:t>
            </a:r>
          </a:p>
          <a:p>
            <a:r>
              <a:rPr lang="el-GR" dirty="0"/>
              <a:t>Τίθεται σε ισχύ μετά την υπογραφή και από την </a:t>
            </a:r>
            <a:r>
              <a:rPr lang="el-GR" dirty="0">
                <a:solidFill>
                  <a:schemeClr val="tx1">
                    <a:lumMod val="75000"/>
                    <a:lumOff val="25000"/>
                  </a:schemeClr>
                </a:solidFill>
              </a:rPr>
              <a:t>ΕΥ </a:t>
            </a:r>
          </a:p>
          <a:p>
            <a:r>
              <a:rPr lang="el-GR" dirty="0"/>
              <a:t>Επικοινωνία  ΕΥ </a:t>
            </a:r>
            <a:r>
              <a:rPr lang="el-GR" b="1" dirty="0"/>
              <a:t>μόνο</a:t>
            </a:r>
            <a:r>
              <a:rPr lang="el-GR" dirty="0"/>
              <a:t> με το άτομο επαφής που έχει οριστεί στην αίτηση  και </a:t>
            </a:r>
            <a:r>
              <a:rPr lang="el-GR" dirty="0" smtClean="0"/>
              <a:t>το νόμιμο </a:t>
            </a:r>
            <a:r>
              <a:rPr lang="el-GR" dirty="0"/>
              <a:t>εκπρόσωπο του σχολείου/οργανισμού</a:t>
            </a:r>
          </a:p>
          <a:p>
            <a:r>
              <a:rPr lang="el-GR" dirty="0"/>
              <a:t>Διαχείριση του Σχεδίου σύμφωνα με τους κανόνες της Συμφωνίας Επιχορήγησης, του Οδηγού Προγράμματος 2019 και </a:t>
            </a:r>
            <a:r>
              <a:rPr lang="el-GR" dirty="0" smtClean="0"/>
              <a:t>σύμφωνα με την Αίτηση</a:t>
            </a:r>
            <a:endParaRPr lang="el-GR" sz="1050" dirty="0">
              <a:solidFill>
                <a:schemeClr val="tx1">
                  <a:lumMod val="75000"/>
                  <a:lumOff val="25000"/>
                </a:schemeClr>
              </a:solidFill>
            </a:endParaRPr>
          </a:p>
          <a:p>
            <a:pPr marL="0" indent="0">
              <a:buNone/>
            </a:pPr>
            <a:endParaRPr lang="en-GB" dirty="0"/>
          </a:p>
        </p:txBody>
      </p:sp>
    </p:spTree>
    <p:extLst>
      <p:ext uri="{BB962C8B-B14F-4D97-AF65-F5344CB8AC3E}">
        <p14:creationId xmlns:p14="http://schemas.microsoft.com/office/powerpoint/2010/main" val="2350906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a:t>
            </a:r>
            <a:br>
              <a:rPr lang="el-GR" sz="3600" dirty="0"/>
            </a:br>
            <a:r>
              <a:rPr lang="el-GR" sz="3600" dirty="0">
                <a:solidFill>
                  <a:schemeClr val="accent5">
                    <a:lumMod val="75000"/>
                  </a:schemeClr>
                </a:solidFill>
              </a:rPr>
              <a:t>Μετά την κινητικότητα </a:t>
            </a:r>
            <a:r>
              <a:rPr lang="el-GR" sz="3600" dirty="0" smtClean="0">
                <a:solidFill>
                  <a:schemeClr val="accent5">
                    <a:lumMod val="75000"/>
                  </a:schemeClr>
                </a:solidFill>
              </a:rPr>
              <a:t>(2/2)</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rmAutofit lnSpcReduction="10000"/>
          </a:bodyPr>
          <a:lstStyle/>
          <a:p>
            <a:pPr>
              <a:buFont typeface="Wingdings" panose="05000000000000000000" pitchFamily="2" charset="2"/>
              <a:buChar char="ü"/>
            </a:pPr>
            <a:r>
              <a:rPr lang="el-GR" sz="2200" dirty="0" smtClean="0">
                <a:solidFill>
                  <a:schemeClr val="tx1"/>
                </a:solidFill>
              </a:rPr>
              <a:t>Οι συμμετέχοντες συμπληρώνουν και υποβάλλουν ηλεκτρονικά το </a:t>
            </a:r>
            <a:r>
              <a:rPr lang="en-US" sz="2200" b="1" dirty="0" smtClean="0">
                <a:solidFill>
                  <a:schemeClr val="tx1"/>
                </a:solidFill>
              </a:rPr>
              <a:t>Participant’s Report</a:t>
            </a:r>
            <a:r>
              <a:rPr lang="el-GR" sz="2200" dirty="0" smtClean="0"/>
              <a:t>: </a:t>
            </a:r>
            <a:r>
              <a:rPr lang="el-GR" sz="2200" dirty="0" smtClean="0">
                <a:solidFill>
                  <a:schemeClr val="tx1"/>
                </a:solidFill>
              </a:rPr>
              <a:t>ερωτηματολόγιο που τους αποστέλλεται αυτόματα μετά τη λήξη της κινητικότητάς τους από το </a:t>
            </a:r>
            <a:r>
              <a:rPr lang="en-GB" sz="2200" dirty="0" smtClean="0">
                <a:solidFill>
                  <a:schemeClr val="tx1"/>
                </a:solidFill>
              </a:rPr>
              <a:t>Mobility Tool</a:t>
            </a:r>
            <a:endParaRPr lang="el-GR" sz="2200" dirty="0" smtClean="0">
              <a:solidFill>
                <a:schemeClr val="tx1"/>
              </a:solidFill>
            </a:endParaRPr>
          </a:p>
          <a:p>
            <a:pPr marL="400050" lvl="1" indent="0">
              <a:buNone/>
            </a:pPr>
            <a:r>
              <a:rPr lang="el-GR" sz="2200" dirty="0" smtClean="0"/>
              <a:t>H </a:t>
            </a:r>
            <a:r>
              <a:rPr lang="el-GR" sz="2200" dirty="0"/>
              <a:t>μη υποβολή της έκθεσης συμμετέχοντα πιθανόν να οδηγήσει σε πιθανή </a:t>
            </a:r>
            <a:r>
              <a:rPr lang="el-GR" sz="2200" dirty="0" smtClean="0"/>
              <a:t>επιστροφή της </a:t>
            </a:r>
            <a:r>
              <a:rPr lang="el-GR" sz="2200" dirty="0"/>
              <a:t>επιχορήγησης  του εν λόγω </a:t>
            </a:r>
            <a:r>
              <a:rPr lang="el-GR" sz="2200" dirty="0" smtClean="0"/>
              <a:t>ατόμου προς το ΙΔΕΠ</a:t>
            </a:r>
            <a:endParaRPr lang="el-GR" sz="2200" dirty="0"/>
          </a:p>
          <a:p>
            <a:pPr>
              <a:buFont typeface="Wingdings" pitchFamily="2" charset="2"/>
              <a:buChar char="à"/>
            </a:pPr>
            <a:r>
              <a:rPr lang="el-GR" sz="2200" dirty="0" smtClean="0">
                <a:solidFill>
                  <a:schemeClr val="tx1"/>
                </a:solidFill>
              </a:rPr>
              <a:t>(Προϋπόθεση: καταχώρηση της κινητικότητας στο </a:t>
            </a:r>
            <a:r>
              <a:rPr lang="en-US" sz="2200" dirty="0" smtClean="0">
                <a:solidFill>
                  <a:schemeClr val="tx1"/>
                </a:solidFill>
              </a:rPr>
              <a:t>Mobility Tool)</a:t>
            </a:r>
            <a:endParaRPr lang="el-GR" sz="2200" dirty="0" smtClean="0">
              <a:solidFill>
                <a:schemeClr val="tx1"/>
              </a:solidFill>
            </a:endParaRPr>
          </a:p>
          <a:p>
            <a:pPr marL="0" indent="0">
              <a:buNone/>
            </a:pPr>
            <a:endParaRPr lang="el-GR" sz="2200" dirty="0" smtClean="0"/>
          </a:p>
          <a:p>
            <a:pPr>
              <a:buFont typeface="Wingdings" panose="05000000000000000000" pitchFamily="2" charset="2"/>
              <a:buChar char="ü"/>
            </a:pPr>
            <a:r>
              <a:rPr lang="el-GR" sz="2200" b="1" dirty="0" smtClean="0">
                <a:solidFill>
                  <a:schemeClr val="tx1"/>
                </a:solidFill>
              </a:rPr>
              <a:t>Υποβολή της Τελικής Έκθεσης </a:t>
            </a:r>
            <a:r>
              <a:rPr lang="el-GR" sz="2200" dirty="0" smtClean="0">
                <a:solidFill>
                  <a:schemeClr val="tx1"/>
                </a:solidFill>
              </a:rPr>
              <a:t>που αφορά ολόκληρο το Σχέδιο, εντός της προκαθορισμένης προθεσμίας</a:t>
            </a:r>
          </a:p>
          <a:p>
            <a:pPr marL="0" indent="0">
              <a:buNone/>
            </a:pPr>
            <a:endParaRPr lang="el-GR" sz="2200" dirty="0">
              <a:solidFill>
                <a:schemeClr val="tx1"/>
              </a:solidFill>
            </a:endParaRPr>
          </a:p>
          <a:p>
            <a:pPr>
              <a:buFont typeface="Wingdings" panose="05000000000000000000" pitchFamily="2" charset="2"/>
              <a:buChar char="ü"/>
            </a:pPr>
            <a:r>
              <a:rPr lang="el-GR" sz="2200" dirty="0" smtClean="0">
                <a:solidFill>
                  <a:schemeClr val="tx1"/>
                </a:solidFill>
              </a:rPr>
              <a:t>Ενημέρωση </a:t>
            </a:r>
            <a:r>
              <a:rPr lang="el-GR" sz="2200" dirty="0">
                <a:solidFill>
                  <a:schemeClr val="tx1"/>
                </a:solidFill>
              </a:rPr>
              <a:t>της Πλατφόρμας </a:t>
            </a:r>
            <a:r>
              <a:rPr lang="en-US" sz="2200" i="1" dirty="0">
                <a:solidFill>
                  <a:schemeClr val="tx1"/>
                </a:solidFill>
              </a:rPr>
              <a:t>Project Results Platform </a:t>
            </a:r>
            <a:r>
              <a:rPr lang="en-US" sz="2200" dirty="0">
                <a:solidFill>
                  <a:schemeClr val="tx1"/>
                </a:solidFill>
              </a:rPr>
              <a:t>(</a:t>
            </a:r>
            <a:r>
              <a:rPr lang="el-GR" sz="2200" dirty="0">
                <a:solidFill>
                  <a:schemeClr val="tx1"/>
                </a:solidFill>
              </a:rPr>
              <a:t>Προαιρετικά</a:t>
            </a:r>
            <a:r>
              <a:rPr lang="el-GR" sz="2200" dirty="0" smtClean="0">
                <a:solidFill>
                  <a:schemeClr val="tx1"/>
                </a:solidFill>
              </a:rPr>
              <a:t>)</a:t>
            </a:r>
          </a:p>
        </p:txBody>
      </p:sp>
      <p:cxnSp>
        <p:nvCxnSpPr>
          <p:cNvPr id="5" name="Straight Connector 4"/>
          <p:cNvCxnSpPr/>
          <p:nvPr/>
        </p:nvCxnSpPr>
        <p:spPr>
          <a:xfrm>
            <a:off x="2348136" y="5013176"/>
            <a:ext cx="4536504"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48136" y="3941440"/>
            <a:ext cx="4536504"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44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08112"/>
          </a:xfrm>
        </p:spPr>
        <p:txBody>
          <a:bodyPr>
            <a:noAutofit/>
          </a:bodyPr>
          <a:lstStyle/>
          <a:p>
            <a:pPr algn="l"/>
            <a:r>
              <a:rPr lang="el-GR" sz="2800" dirty="0" smtClean="0"/>
              <a:t>Μην ξεχνάτε ότι παρόλο που υλοποιείτε κινητικότητες, αυτές πραγματοποιούνται στα πλαίσια ενός Σχεδίου </a:t>
            </a:r>
            <a:r>
              <a:rPr lang="el-GR" sz="2800" dirty="0" smtClean="0">
                <a:sym typeface="Wingdings" panose="05000000000000000000" pitchFamily="2" charset="2"/>
              </a:rPr>
              <a:t> διάφορες επιπρόσθετες δραστηριότητες</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012654"/>
              </p:ext>
            </p:extLst>
          </p:nvPr>
        </p:nvGraphicFramePr>
        <p:xfrm>
          <a:off x="179512" y="-387424"/>
          <a:ext cx="9144000" cy="914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776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575050" y="980728"/>
            <a:ext cx="5111750" cy="5145435"/>
          </a:xfrm>
        </p:spPr>
        <p:txBody>
          <a:bodyPr>
            <a:normAutofit/>
          </a:bodyPr>
          <a:lstStyle/>
          <a:p>
            <a:pPr marL="0" indent="0" algn="l">
              <a:buNone/>
            </a:pPr>
            <a:r>
              <a:rPr lang="en-GB" sz="2800" dirty="0" smtClean="0"/>
              <a:t>(Primary Checks) </a:t>
            </a:r>
          </a:p>
          <a:p>
            <a:pPr marL="0" indent="0" algn="l">
              <a:buNone/>
            </a:pPr>
            <a:endParaRPr lang="el-GR" sz="2800" dirty="0" smtClean="0"/>
          </a:p>
          <a:p>
            <a:pPr algn="l"/>
            <a:r>
              <a:rPr lang="el-GR" sz="2800" dirty="0" smtClean="0"/>
              <a:t>Το ΙΔΕΠ καλείται να διεξάγει συγκεκριμένο αριθμό ελέγχων σε διάφορα επίπεδα. </a:t>
            </a:r>
          </a:p>
        </p:txBody>
      </p:sp>
      <p:sp>
        <p:nvSpPr>
          <p:cNvPr id="6" name="Text Placeholder 5"/>
          <p:cNvSpPr>
            <a:spLocks noGrp="1"/>
          </p:cNvSpPr>
          <p:nvPr>
            <p:ph type="body" sz="half" idx="2"/>
          </p:nvPr>
        </p:nvSpPr>
        <p:spPr>
          <a:xfrm>
            <a:off x="457200" y="548680"/>
            <a:ext cx="3008313" cy="5577483"/>
          </a:xfrm>
        </p:spPr>
        <p:txBody>
          <a:bodyPr>
            <a:normAutofit/>
          </a:bodyPr>
          <a:lstStyle/>
          <a:p>
            <a:pPr algn="ctr"/>
            <a:r>
              <a:rPr lang="el-GR" sz="11500" b="1" dirty="0" smtClean="0">
                <a:solidFill>
                  <a:schemeClr val="accent5">
                    <a:lumMod val="50000"/>
                  </a:schemeClr>
                </a:solidFill>
                <a:latin typeface="Gabriola" panose="04040605051002020D02" pitchFamily="82" charset="0"/>
              </a:rPr>
              <a:t>3</a:t>
            </a:r>
            <a:endParaRPr lang="el-GR" sz="54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Πρωτογενείς έλεγχοι</a:t>
            </a:r>
          </a:p>
        </p:txBody>
      </p:sp>
      <p:cxnSp>
        <p:nvCxnSpPr>
          <p:cNvPr id="4" name="Straight Connector 3"/>
          <p:cNvCxnSpPr/>
          <p:nvPr/>
        </p:nvCxnSpPr>
        <p:spPr>
          <a:xfrm>
            <a:off x="3491880" y="908720"/>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854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Πρωτογενείς Έλεγχοι</a:t>
            </a:r>
            <a:endParaRPr lang="en-US" sz="3600" dirty="0"/>
          </a:p>
        </p:txBody>
      </p:sp>
      <p:sp>
        <p:nvSpPr>
          <p:cNvPr id="3" name="Content Placeholder 2"/>
          <p:cNvSpPr>
            <a:spLocks noGrp="1"/>
          </p:cNvSpPr>
          <p:nvPr>
            <p:ph idx="1"/>
          </p:nvPr>
        </p:nvSpPr>
        <p:spPr/>
        <p:txBody>
          <a:bodyPr>
            <a:normAutofit/>
          </a:bodyPr>
          <a:lstStyle/>
          <a:p>
            <a:r>
              <a:rPr lang="el-GR" dirty="0" smtClean="0"/>
              <a:t>Η ΕΥ θα διεξάγει συγκεκριμένους τυχαίους ελέγχους (</a:t>
            </a:r>
            <a:r>
              <a:rPr lang="en-GB" dirty="0" smtClean="0"/>
              <a:t>Random Checks</a:t>
            </a:r>
            <a:r>
              <a:rPr lang="el-GR" dirty="0" smtClean="0"/>
              <a:t>) βάσει της επιλογής που γίνεται από συγκεκριμένο εργαλείο της ΕΕ</a:t>
            </a:r>
          </a:p>
          <a:p>
            <a:r>
              <a:rPr lang="el-GR" dirty="0" smtClean="0"/>
              <a:t>Οι δικαιούχοι αφού προσυπογράφουν τους </a:t>
            </a:r>
            <a:r>
              <a:rPr lang="el-GR" dirty="0"/>
              <a:t>όρους της Συμφωνίας Επιχορήγησης, </a:t>
            </a:r>
            <a:r>
              <a:rPr lang="el-GR" dirty="0" smtClean="0"/>
              <a:t>συμφωνούν </a:t>
            </a:r>
            <a:r>
              <a:rPr lang="el-GR" dirty="0"/>
              <a:t>ότι η </a:t>
            </a:r>
            <a:r>
              <a:rPr lang="en-GB" dirty="0" smtClean="0"/>
              <a:t>EY </a:t>
            </a:r>
            <a:r>
              <a:rPr lang="el-GR" dirty="0" smtClean="0"/>
              <a:t>μπορεί να προχωρήσει σε έλεγχο</a:t>
            </a:r>
          </a:p>
          <a:p>
            <a:pPr marL="0" indent="0">
              <a:buNone/>
            </a:pPr>
            <a:endParaRPr lang="en-US" dirty="0"/>
          </a:p>
        </p:txBody>
      </p:sp>
    </p:spTree>
    <p:extLst>
      <p:ext uri="{BB962C8B-B14F-4D97-AF65-F5344CB8AC3E}">
        <p14:creationId xmlns:p14="http://schemas.microsoft.com/office/powerpoint/2010/main" val="139972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Ελέγχων</a:t>
            </a:r>
            <a:endParaRPr lang="en-US" dirty="0"/>
          </a:p>
        </p:txBody>
      </p:sp>
      <p:sp>
        <p:nvSpPr>
          <p:cNvPr id="3" name="Content Placeholder 2"/>
          <p:cNvSpPr>
            <a:spLocks noGrp="1"/>
          </p:cNvSpPr>
          <p:nvPr>
            <p:ph idx="1"/>
          </p:nvPr>
        </p:nvSpPr>
        <p:spPr/>
        <p:txBody>
          <a:bodyPr>
            <a:noAutofit/>
          </a:bodyPr>
          <a:lstStyle/>
          <a:p>
            <a:r>
              <a:rPr lang="en-US" sz="2400" b="1" dirty="0"/>
              <a:t>On-the-spot check during the project implementation:  </a:t>
            </a:r>
            <a:r>
              <a:rPr lang="el-GR" sz="2400" dirty="0"/>
              <a:t>Διενεργείται κατά τη διάρκεια της υλοποίησης του έργου ώστε η Εθνική Υπηρεσία να επαληθεύει άμεσα την πραγματοποίηση και την επιλεξιμότητα όλων των δραστηριοτήτων</a:t>
            </a:r>
          </a:p>
          <a:p>
            <a:r>
              <a:rPr lang="en-US" sz="2400" b="1" dirty="0" smtClean="0"/>
              <a:t>Final </a:t>
            </a:r>
            <a:r>
              <a:rPr lang="en-US" sz="2400" b="1" dirty="0"/>
              <a:t>report </a:t>
            </a:r>
            <a:r>
              <a:rPr lang="en-US" sz="2400" b="1" dirty="0" smtClean="0"/>
              <a:t>check</a:t>
            </a:r>
            <a:r>
              <a:rPr lang="en-US" sz="2400" dirty="0"/>
              <a:t>:</a:t>
            </a:r>
            <a:r>
              <a:rPr lang="en-US" sz="2400" dirty="0" smtClean="0"/>
              <a:t> </a:t>
            </a:r>
            <a:r>
              <a:rPr lang="el-GR" sz="2400" dirty="0"/>
              <a:t>Έλεγχος τελικής έκθεσης (και </a:t>
            </a:r>
            <a:r>
              <a:rPr lang="el-GR" sz="2400" dirty="0" smtClean="0"/>
              <a:t>ενδιάμεσης </a:t>
            </a:r>
            <a:r>
              <a:rPr lang="el-GR" sz="2400" dirty="0"/>
              <a:t>έκθεσης όπου </a:t>
            </a:r>
            <a:r>
              <a:rPr lang="el-GR" sz="2400" dirty="0" smtClean="0"/>
              <a:t>ισχύει)</a:t>
            </a:r>
          </a:p>
          <a:p>
            <a:r>
              <a:rPr lang="en-US" sz="2400" b="1" dirty="0" smtClean="0"/>
              <a:t>Desk check:</a:t>
            </a:r>
            <a:r>
              <a:rPr lang="el-GR" sz="2400" b="1" dirty="0" smtClean="0"/>
              <a:t> </a:t>
            </a:r>
            <a:r>
              <a:rPr lang="el-GR" sz="2400" dirty="0" smtClean="0"/>
              <a:t>Έλεγχος </a:t>
            </a:r>
            <a:r>
              <a:rPr lang="el-GR" sz="2400" dirty="0"/>
              <a:t>των </a:t>
            </a:r>
            <a:r>
              <a:rPr lang="el-GR" sz="2400" dirty="0" smtClean="0"/>
              <a:t>εγγράφων που </a:t>
            </a:r>
            <a:r>
              <a:rPr lang="el-GR" sz="2400" dirty="0"/>
              <a:t>μπορεί να διεξαχθεί κατά το στάδιο της τελικής έκθεσης ή μετά από </a:t>
            </a:r>
            <a:r>
              <a:rPr lang="el-GR" sz="2400" dirty="0" smtClean="0"/>
              <a:t>την υποβολή της. Ο δικαιούχος </a:t>
            </a:r>
            <a:r>
              <a:rPr lang="el-GR" sz="2400" dirty="0"/>
              <a:t>πρέπει να υποβάλει δικαιολογητικά για όλες τις κατηγορίες του </a:t>
            </a:r>
            <a:r>
              <a:rPr lang="el-GR" sz="2400" dirty="0" smtClean="0"/>
              <a:t>προϋπολογισμού</a:t>
            </a:r>
            <a:r>
              <a:rPr lang="en-GB" sz="2400" dirty="0" smtClean="0"/>
              <a:t> </a:t>
            </a:r>
            <a:r>
              <a:rPr lang="el-GR" sz="2400" dirty="0" smtClean="0"/>
              <a:t>όταν αυτά του ζητηθούν από το ΙΔΕΠ</a:t>
            </a:r>
          </a:p>
        </p:txBody>
      </p:sp>
    </p:spTree>
    <p:extLst>
      <p:ext uri="{BB962C8B-B14F-4D97-AF65-F5344CB8AC3E}">
        <p14:creationId xmlns:p14="http://schemas.microsoft.com/office/powerpoint/2010/main" val="62147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Risk-based checks </a:t>
            </a:r>
            <a:endParaRPr lang="en-GB" dirty="0"/>
          </a:p>
        </p:txBody>
      </p:sp>
      <p:sp>
        <p:nvSpPr>
          <p:cNvPr id="3" name="Content Placeholder 2"/>
          <p:cNvSpPr>
            <a:spLocks noGrp="1"/>
          </p:cNvSpPr>
          <p:nvPr>
            <p:ph idx="1"/>
          </p:nvPr>
        </p:nvSpPr>
        <p:spPr/>
        <p:txBody>
          <a:bodyPr/>
          <a:lstStyle/>
          <a:p>
            <a:r>
              <a:rPr lang="el-GR" dirty="0" err="1" smtClean="0"/>
              <a:t>Στοχευμένοι</a:t>
            </a:r>
            <a:r>
              <a:rPr lang="el-GR" dirty="0" smtClean="0"/>
              <a:t> έλεγχοι ενδέχεται να πραγματοποιηθούν σε περίπτωση ενδείξεων κακής διαχείρισης. </a:t>
            </a:r>
            <a:endParaRPr lang="en-GB" dirty="0"/>
          </a:p>
        </p:txBody>
      </p:sp>
    </p:spTree>
    <p:extLst>
      <p:ext uri="{BB962C8B-B14F-4D97-AF65-F5344CB8AC3E}">
        <p14:creationId xmlns:p14="http://schemas.microsoft.com/office/powerpoint/2010/main" val="3387789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067944" y="980728"/>
            <a:ext cx="4618856" cy="5145435"/>
          </a:xfrm>
        </p:spPr>
        <p:txBody>
          <a:bodyPr>
            <a:normAutofit/>
          </a:bodyPr>
          <a:lstStyle/>
          <a:p>
            <a:pPr algn="l"/>
            <a:r>
              <a:rPr lang="en-GB" sz="2800" dirty="0" smtClean="0"/>
              <a:t>Mobility Tool </a:t>
            </a:r>
            <a:endParaRPr lang="el-GR" sz="2800" dirty="0" smtClean="0"/>
          </a:p>
          <a:p>
            <a:r>
              <a:rPr lang="el-GR" sz="2800" dirty="0" smtClean="0"/>
              <a:t>Χρήσιμοι σύνδεσμοι στην ιστοσελίδα του ΙΔΕΠ </a:t>
            </a:r>
            <a:endParaRPr lang="el-GR" sz="2800" dirty="0"/>
          </a:p>
          <a:p>
            <a:pPr marL="0" indent="0" algn="l">
              <a:buNone/>
            </a:pPr>
            <a:endParaRPr lang="el-GR" sz="1000" dirty="0" smtClean="0">
              <a:solidFill>
                <a:schemeClr val="tx1">
                  <a:lumMod val="75000"/>
                  <a:lumOff val="25000"/>
                </a:schemeClr>
              </a:solidFill>
            </a:endParaRPr>
          </a:p>
          <a:p>
            <a:pPr algn="l"/>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4</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Εργαλείο διαχείρισης Σχεδίων και άλλοι χρήσιμοι </a:t>
            </a:r>
            <a:r>
              <a:rPr lang="el-GR" sz="3600" b="1" dirty="0">
                <a:solidFill>
                  <a:schemeClr val="accent5">
                    <a:lumMod val="50000"/>
                  </a:schemeClr>
                </a:solidFill>
              </a:rPr>
              <a:t>σ</a:t>
            </a:r>
            <a:r>
              <a:rPr lang="el-GR" sz="3600" b="1" dirty="0" smtClean="0">
                <a:solidFill>
                  <a:schemeClr val="accent5">
                    <a:lumMod val="50000"/>
                  </a:schemeClr>
                </a:solidFill>
              </a:rPr>
              <a:t>ύνδεσμοι</a:t>
            </a:r>
            <a:endParaRPr lang="en-GB" sz="3600" dirty="0">
              <a:solidFill>
                <a:schemeClr val="accent5">
                  <a:lumMod val="50000"/>
                </a:schemeClr>
              </a:solidFill>
            </a:endParaRPr>
          </a:p>
        </p:txBody>
      </p:sp>
      <p:cxnSp>
        <p:nvCxnSpPr>
          <p:cNvPr id="3" name="Straight Connector 2"/>
          <p:cNvCxnSpPr/>
          <p:nvPr/>
        </p:nvCxnSpPr>
        <p:spPr>
          <a:xfrm>
            <a:off x="3923928" y="1052736"/>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99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600" dirty="0" smtClean="0"/>
              <a:t>Mobility Tool</a:t>
            </a:r>
            <a:r>
              <a:rPr lang="el-GR" sz="3600" dirty="0" smtClean="0"/>
              <a:t> (1/7)</a:t>
            </a:r>
            <a:endParaRPr lang="en-GB" sz="3600" dirty="0">
              <a:latin typeface="+mn-lt"/>
            </a:endParaRPr>
          </a:p>
        </p:txBody>
      </p:sp>
      <p:sp>
        <p:nvSpPr>
          <p:cNvPr id="4099" name="Content Placeholder 2"/>
          <p:cNvSpPr>
            <a:spLocks noGrp="1"/>
          </p:cNvSpPr>
          <p:nvPr>
            <p:ph idx="4294967295"/>
          </p:nvPr>
        </p:nvSpPr>
        <p:spPr bwMode="auto">
          <a:xfrm>
            <a:off x="457200" y="1196752"/>
            <a:ext cx="8229600" cy="51845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342900" lvl="1" indent="-342900">
              <a:buFont typeface="Wingdings" panose="05000000000000000000" pitchFamily="2" charset="2"/>
              <a:buChar char="ü"/>
              <a:defRPr/>
            </a:pPr>
            <a:r>
              <a:rPr lang="en-GB" altLang="en-US" sz="3000" dirty="0" smtClean="0"/>
              <a:t>Mobility Tool</a:t>
            </a:r>
            <a:r>
              <a:rPr lang="el-GR" altLang="en-US" sz="3000" dirty="0" smtClean="0"/>
              <a:t> – Εργαλείο για την ηλεκτρονική διαχείριση του Σχεδίου</a:t>
            </a:r>
            <a:endParaRPr lang="el-GR" altLang="en-US" sz="2600" dirty="0" smtClean="0"/>
          </a:p>
          <a:p>
            <a:pPr marL="742950" lvl="2" indent="-342900">
              <a:buFont typeface="Wingdings" panose="05000000000000000000" pitchFamily="2" charset="2"/>
              <a:buChar char="§"/>
              <a:defRPr/>
            </a:pPr>
            <a:r>
              <a:rPr lang="el-GR" altLang="en-US" sz="2600" dirty="0" smtClean="0"/>
              <a:t>Καταχώρηση Κινητικοτήτων </a:t>
            </a:r>
          </a:p>
          <a:p>
            <a:pPr marL="742950" lvl="2" indent="-342900">
              <a:buFont typeface="Wingdings" panose="05000000000000000000" pitchFamily="2" charset="2"/>
              <a:buChar char="§"/>
              <a:defRPr/>
            </a:pPr>
            <a:r>
              <a:rPr lang="el-GR" altLang="en-US" sz="2600" dirty="0" smtClean="0"/>
              <a:t>Έλεγχος κονδυλίου που έχει ξοδευτεί/δεσμευτεί</a:t>
            </a:r>
          </a:p>
          <a:p>
            <a:pPr marL="742950" lvl="2" indent="-342900">
              <a:buFont typeface="Wingdings" panose="05000000000000000000" pitchFamily="2" charset="2"/>
              <a:buChar char="§"/>
              <a:defRPr/>
            </a:pPr>
            <a:r>
              <a:rPr lang="el-GR" altLang="en-US" sz="2600" dirty="0" smtClean="0"/>
              <a:t>Υποβολή Τελικής Έκθεσης Σχεδίου</a:t>
            </a:r>
          </a:p>
          <a:p>
            <a:pPr marL="342900" lvl="1" indent="-342900">
              <a:buFont typeface="Wingdings" panose="05000000000000000000" pitchFamily="2" charset="2"/>
              <a:buChar char="ü"/>
              <a:defRPr/>
            </a:pPr>
            <a:r>
              <a:rPr lang="el-GR" altLang="en-US" sz="3000" dirty="0" smtClean="0"/>
              <a:t>Με από την </a:t>
            </a:r>
            <a:r>
              <a:rPr lang="el-GR" altLang="en-US" sz="3000" dirty="0"/>
              <a:t>υπογραφή της Συμφωνίας Επιχορήγησης </a:t>
            </a:r>
            <a:r>
              <a:rPr lang="el-GR" altLang="en-US" sz="3000" dirty="0" smtClean="0"/>
              <a:t>από </a:t>
            </a:r>
            <a:r>
              <a:rPr lang="el-GR" altLang="en-US" sz="3000" dirty="0"/>
              <a:t>το ΙΔΕΠ, το ίδιο το εργαλείο ειδοποιεί ηλεκτρονικά τον δικαιούχο ότι μπορεί πλέον να το χρησιμοποιεί, για να καταχωρεί στοιχεία που αφορούν το Σχέδιο. Το σχετικό μήνυμα αποστέλλεται πάντοτε στη διεύθυνση που έχει δηλωθεί στην αίτηση ως διεύθυνση του ατόμου επαφής</a:t>
            </a:r>
            <a:r>
              <a:rPr lang="el-GR" altLang="en-US" sz="3000" dirty="0" smtClean="0"/>
              <a:t>.</a:t>
            </a:r>
          </a:p>
          <a:p>
            <a:pPr marL="342900" lvl="1" indent="-342900">
              <a:buFont typeface="Wingdings" panose="05000000000000000000" pitchFamily="2" charset="2"/>
              <a:buChar char="ü"/>
              <a:defRPr/>
            </a:pPr>
            <a:r>
              <a:rPr lang="en-GB" altLang="en-US" sz="3000" dirty="0" smtClean="0"/>
              <a:t>H </a:t>
            </a:r>
            <a:r>
              <a:rPr lang="el-GR" altLang="en-US" sz="3000" dirty="0" smtClean="0"/>
              <a:t>πρόσβαση είναι δυνατή μόνο αν αυτό το </a:t>
            </a:r>
            <a:r>
              <a:rPr lang="en-GB" altLang="en-US" sz="3000" dirty="0" smtClean="0"/>
              <a:t>email </a:t>
            </a:r>
            <a:r>
              <a:rPr lang="el-GR" altLang="en-US" sz="3000" dirty="0" smtClean="0"/>
              <a:t>έχει </a:t>
            </a:r>
            <a:r>
              <a:rPr lang="en-GB" altLang="en-US" sz="3000" dirty="0" smtClean="0"/>
              <a:t>EU Login.  </a:t>
            </a:r>
            <a:endParaRPr lang="el-GR" altLang="en-US" sz="3000" dirty="0"/>
          </a:p>
          <a:p>
            <a:pPr marL="342900" lvl="1" indent="-342900">
              <a:buFont typeface="Wingdings" panose="05000000000000000000" pitchFamily="2" charset="2"/>
              <a:buChar char="ü"/>
              <a:defRPr/>
            </a:pPr>
            <a:endParaRPr lang="el-GR" altLang="en-US" sz="2200" dirty="0" smtClean="0"/>
          </a:p>
          <a:p>
            <a:pPr marL="0" lvl="1" indent="0">
              <a:buNone/>
              <a:defRPr/>
            </a:pPr>
            <a:endParaRPr lang="el-GR" altLang="en-US" sz="2000" dirty="0" smtClean="0"/>
          </a:p>
          <a:p>
            <a:pPr marL="0" indent="0">
              <a:buNone/>
              <a:defRPr/>
            </a:pPr>
            <a:endParaRPr lang="el-GR" sz="2400" b="1" dirty="0" smtClean="0"/>
          </a:p>
        </p:txBody>
      </p:sp>
    </p:spTree>
    <p:extLst>
      <p:ext uri="{BB962C8B-B14F-4D97-AF65-F5344CB8AC3E}">
        <p14:creationId xmlns:p14="http://schemas.microsoft.com/office/powerpoint/2010/main" val="2554503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0" y="274638"/>
            <a:ext cx="4114800" cy="1143000"/>
          </a:xfrm>
        </p:spPr>
        <p:txBody>
          <a:bodyPr/>
          <a:lstStyle/>
          <a:p>
            <a:pPr algn="l"/>
            <a:r>
              <a:rPr lang="en-GB" dirty="0" smtClean="0"/>
              <a:t>EU Login</a:t>
            </a:r>
            <a:endParaRPr lang="en-GB" dirty="0"/>
          </a:p>
        </p:txBody>
      </p:sp>
      <p:sp>
        <p:nvSpPr>
          <p:cNvPr id="8" name="Content Placeholder 7"/>
          <p:cNvSpPr>
            <a:spLocks noGrp="1"/>
          </p:cNvSpPr>
          <p:nvPr>
            <p:ph sz="half" idx="2"/>
          </p:nvPr>
        </p:nvSpPr>
        <p:spPr>
          <a:xfrm>
            <a:off x="3275856" y="1196752"/>
            <a:ext cx="5688632" cy="4929411"/>
          </a:xfrm>
        </p:spPr>
        <p:txBody>
          <a:bodyPr>
            <a:normAutofit fontScale="92500" lnSpcReduction="10000"/>
          </a:bodyPr>
          <a:lstStyle/>
          <a:p>
            <a:pPr>
              <a:buFont typeface="Wingdings" panose="05000000000000000000" pitchFamily="2" charset="2"/>
              <a:buChar char="Ø"/>
            </a:pPr>
            <a:r>
              <a:rPr lang="el-GR" sz="2400" dirty="0" smtClean="0"/>
              <a:t>Εάν δεν έχετε ήδη </a:t>
            </a:r>
            <a:r>
              <a:rPr lang="en-GB" sz="2400" dirty="0" smtClean="0"/>
              <a:t>EU Login</a:t>
            </a:r>
            <a:r>
              <a:rPr lang="el-GR" sz="2400" dirty="0" smtClean="0"/>
              <a:t> στο </a:t>
            </a:r>
            <a:r>
              <a:rPr lang="en-GB" sz="2400" dirty="0" smtClean="0"/>
              <a:t>email </a:t>
            </a:r>
            <a:r>
              <a:rPr lang="el-GR" sz="2400" dirty="0" smtClean="0"/>
              <a:t>που είχατε καταχωρίσει στην αίτηση,</a:t>
            </a:r>
            <a:r>
              <a:rPr lang="en-GB" sz="2400" dirty="0" smtClean="0"/>
              <a:t> </a:t>
            </a:r>
            <a:r>
              <a:rPr lang="el-GR" sz="2400" dirty="0" smtClean="0"/>
              <a:t>μπορείτε να δημιουργήσετε. </a:t>
            </a:r>
          </a:p>
          <a:p>
            <a:pPr>
              <a:buFont typeface="Wingdings" panose="05000000000000000000" pitchFamily="2" charset="2"/>
              <a:buChar char="Ø"/>
            </a:pPr>
            <a:r>
              <a:rPr lang="en-GB" sz="2400" dirty="0" smtClean="0"/>
              <a:t>Email </a:t>
            </a:r>
            <a:r>
              <a:rPr lang="el-GR" sz="2400" dirty="0" smtClean="0"/>
              <a:t>για δημιουργία κωδικού (εντός 24 ωρών)</a:t>
            </a:r>
            <a:endParaRPr lang="el-GR" sz="2400" dirty="0"/>
          </a:p>
          <a:p>
            <a:pPr>
              <a:buFont typeface="Wingdings" panose="05000000000000000000" pitchFamily="2" charset="2"/>
              <a:buChar char="Ø"/>
            </a:pPr>
            <a:r>
              <a:rPr lang="el-GR" sz="2400" dirty="0" smtClean="0"/>
              <a:t>Σχετικός σύνδεσμος από την ιστοσελίδα του ΙΔΕΠ </a:t>
            </a:r>
          </a:p>
          <a:p>
            <a:pPr>
              <a:buFont typeface="Wingdings" panose="05000000000000000000" pitchFamily="2" charset="2"/>
              <a:buChar char="Ø"/>
            </a:pPr>
            <a:r>
              <a:rPr lang="el-GR" sz="2400" dirty="0"/>
              <a:t>Αφού συνδεθείτε, θα μπορείτε να δείτε μια λίστα με τα έργα </a:t>
            </a:r>
            <a:r>
              <a:rPr lang="el-GR" sz="2400" dirty="0" smtClean="0"/>
              <a:t>τα οποία είναι συνδεδεμένα με το συγκεκριμένο </a:t>
            </a:r>
            <a:r>
              <a:rPr lang="en-GB" sz="2400" dirty="0" smtClean="0"/>
              <a:t>email. </a:t>
            </a:r>
            <a:endParaRPr lang="el-GR" sz="2400" dirty="0" smtClean="0"/>
          </a:p>
          <a:p>
            <a:pPr>
              <a:buFont typeface="Wingdings" panose="05000000000000000000" pitchFamily="2" charset="2"/>
              <a:buChar char="Ø"/>
            </a:pPr>
            <a:r>
              <a:rPr lang="el-GR" sz="2400" dirty="0" smtClean="0"/>
              <a:t>Για σκοπούς καλύτερης διαχείρισης, είναι καλύτερα να εισαγάγετε  και ένα </a:t>
            </a:r>
            <a:r>
              <a:rPr lang="en-GB" sz="2400" dirty="0" smtClean="0"/>
              <a:t>Generic </a:t>
            </a:r>
            <a:r>
              <a:rPr lang="en-GB" sz="2400" dirty="0"/>
              <a:t>email</a:t>
            </a:r>
            <a:r>
              <a:rPr lang="el-GR" sz="2400" dirty="0"/>
              <a:t> </a:t>
            </a:r>
            <a:r>
              <a:rPr lang="en-GB" sz="2400" dirty="0"/>
              <a:t>account </a:t>
            </a:r>
            <a:r>
              <a:rPr lang="el-GR" sz="2400" dirty="0"/>
              <a:t>για </a:t>
            </a:r>
            <a:r>
              <a:rPr lang="el-GR" sz="2400" dirty="0" smtClean="0"/>
              <a:t>πρόσβαση στο Σχέδιο με </a:t>
            </a:r>
            <a:r>
              <a:rPr lang="en-GB" sz="2400" dirty="0" smtClean="0"/>
              <a:t>edit rights</a:t>
            </a:r>
            <a:endParaRPr lang="el-GR" sz="2400" dirty="0"/>
          </a:p>
          <a:p>
            <a:pPr>
              <a:buFont typeface="Wingdings" panose="05000000000000000000" pitchFamily="2" charset="2"/>
              <a:buChar char="Ø"/>
            </a:pPr>
            <a:endParaRPr lang="el-GR" sz="2400" dirty="0" smtClean="0"/>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7469" t="9192" r="29678"/>
          <a:stretch/>
        </p:blipFill>
        <p:spPr bwMode="auto">
          <a:xfrm>
            <a:off x="0" y="116632"/>
            <a:ext cx="2954246" cy="470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p:nvPr/>
        </p:nvPicPr>
        <p:blipFill>
          <a:blip r:embed="rId3"/>
          <a:stretch/>
        </p:blipFill>
        <p:spPr>
          <a:xfrm>
            <a:off x="107504" y="4077072"/>
            <a:ext cx="2952328" cy="2628292"/>
          </a:xfrm>
          <a:prstGeom prst="rect">
            <a:avLst/>
          </a:prstGeom>
          <a:noFill/>
        </p:spPr>
      </p:pic>
    </p:spTree>
    <p:extLst>
      <p:ext uri="{BB962C8B-B14F-4D97-AF65-F5344CB8AC3E}">
        <p14:creationId xmlns:p14="http://schemas.microsoft.com/office/powerpoint/2010/main" val="1642261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Mobility Tool</a:t>
            </a:r>
            <a:r>
              <a:rPr lang="el-GR" sz="3600" dirty="0"/>
              <a:t> </a:t>
            </a:r>
            <a:r>
              <a:rPr lang="el-GR" sz="3600" dirty="0" smtClean="0"/>
              <a:t>(2/7</a:t>
            </a:r>
            <a:r>
              <a:rPr lang="el-GR" sz="3600" dirty="0"/>
              <a:t>)</a:t>
            </a:r>
            <a:endParaRPr lang="en-US" sz="3600" dirty="0"/>
          </a:p>
        </p:txBody>
      </p:sp>
      <p:sp>
        <p:nvSpPr>
          <p:cNvPr id="3" name="Content Placeholder 2"/>
          <p:cNvSpPr>
            <a:spLocks noGrp="1"/>
          </p:cNvSpPr>
          <p:nvPr>
            <p:ph idx="1"/>
          </p:nvPr>
        </p:nvSpPr>
        <p:spPr>
          <a:xfrm>
            <a:off x="457200" y="908720"/>
            <a:ext cx="8435280" cy="5217443"/>
          </a:xfrm>
        </p:spPr>
        <p:txBody>
          <a:bodyPr>
            <a:noAutofit/>
          </a:bodyPr>
          <a:lstStyle/>
          <a:p>
            <a:r>
              <a:rPr lang="el-GR" sz="2400" dirty="0" smtClean="0"/>
              <a:t>Ο </a:t>
            </a:r>
            <a:r>
              <a:rPr lang="en-US" sz="2400" b="1" dirty="0" smtClean="0">
                <a:solidFill>
                  <a:schemeClr val="accent5">
                    <a:lumMod val="50000"/>
                  </a:schemeClr>
                </a:solidFill>
              </a:rPr>
              <a:t>Legal Representative</a:t>
            </a:r>
            <a:r>
              <a:rPr lang="en-US" sz="2400" dirty="0" smtClean="0"/>
              <a:t> </a:t>
            </a:r>
            <a:r>
              <a:rPr lang="el-GR" sz="2400" dirty="0" smtClean="0"/>
              <a:t>και ο </a:t>
            </a:r>
            <a:r>
              <a:rPr lang="en-US" sz="2400" b="1" dirty="0">
                <a:solidFill>
                  <a:schemeClr val="accent5">
                    <a:lumMod val="50000"/>
                  </a:schemeClr>
                </a:solidFill>
              </a:rPr>
              <a:t>Contact Person </a:t>
            </a:r>
            <a:r>
              <a:rPr lang="el-GR" sz="2400" dirty="0" smtClean="0"/>
              <a:t>εισάγ</a:t>
            </a:r>
            <a:r>
              <a:rPr lang="en-US" sz="2400" dirty="0" smtClean="0"/>
              <a:t>o</a:t>
            </a:r>
            <a:r>
              <a:rPr lang="el-GR" sz="2400" dirty="0" smtClean="0"/>
              <a:t>νται αυτόματα ως επαφές και μπορούν, εφόσον έχουν </a:t>
            </a:r>
            <a:r>
              <a:rPr lang="en-GB" sz="2400" dirty="0" smtClean="0"/>
              <a:t>EU Login </a:t>
            </a:r>
            <a:r>
              <a:rPr lang="el-GR" sz="2400" dirty="0" smtClean="0"/>
              <a:t>στο </a:t>
            </a:r>
            <a:r>
              <a:rPr lang="en-US" sz="2400" dirty="0" smtClean="0"/>
              <a:t>email </a:t>
            </a:r>
            <a:r>
              <a:rPr lang="el-GR" sz="2400" dirty="0" smtClean="0"/>
              <a:t>που υπήρχε στην αίτηση να δουν το σχέδιο. </a:t>
            </a:r>
          </a:p>
          <a:p>
            <a:pPr lvl="1"/>
            <a:r>
              <a:rPr lang="en-GB" sz="1800" dirty="0" smtClean="0"/>
              <a:t>Legal Representative – View Access</a:t>
            </a:r>
          </a:p>
          <a:p>
            <a:pPr lvl="1"/>
            <a:r>
              <a:rPr lang="en-GB" sz="1800" dirty="0" smtClean="0"/>
              <a:t>Contact person – </a:t>
            </a:r>
            <a:r>
              <a:rPr lang="en-GB" sz="1800" dirty="0"/>
              <a:t>E</a:t>
            </a:r>
            <a:r>
              <a:rPr lang="en-GB" sz="1800" dirty="0" smtClean="0"/>
              <a:t>dit Access</a:t>
            </a:r>
            <a:endParaRPr lang="el-GR" sz="1800" dirty="0" smtClean="0"/>
          </a:p>
          <a:p>
            <a:r>
              <a:rPr lang="el-GR" sz="2400" dirty="0" smtClean="0"/>
              <a:t>Εάν </a:t>
            </a:r>
            <a:r>
              <a:rPr lang="el-GR" sz="2400" dirty="0"/>
              <a:t>δεν </a:t>
            </a:r>
            <a:r>
              <a:rPr lang="el-GR" sz="2400" dirty="0" smtClean="0"/>
              <a:t>εμφανίζονται τα Σχέδιά σας,  επικοινωνήστε με την ΕΥ </a:t>
            </a:r>
          </a:p>
          <a:p>
            <a:r>
              <a:rPr lang="el-GR" sz="2400" dirty="0" smtClean="0"/>
              <a:t>Στο ΜΤ καταχωρούνται: </a:t>
            </a:r>
            <a:endParaRPr lang="el-GR" sz="2400" dirty="0"/>
          </a:p>
          <a:p>
            <a:pPr lvl="1"/>
            <a:r>
              <a:rPr lang="el-GR" sz="2400" dirty="0"/>
              <a:t>Ολοκληρωμένες κινητικότητες </a:t>
            </a:r>
          </a:p>
          <a:p>
            <a:pPr lvl="1"/>
            <a:r>
              <a:rPr lang="el-GR" sz="2400" dirty="0" smtClean="0"/>
              <a:t>Εγκεκριμένες </a:t>
            </a:r>
            <a:r>
              <a:rPr lang="el-GR" sz="2400" dirty="0"/>
              <a:t>κινητικότητες που δεν έχουν υλοποιηθεί </a:t>
            </a:r>
            <a:r>
              <a:rPr lang="el-GR" sz="2400" dirty="0" smtClean="0"/>
              <a:t>ακόμα</a:t>
            </a:r>
          </a:p>
          <a:p>
            <a:pPr lvl="1"/>
            <a:r>
              <a:rPr lang="el-GR" sz="2400" dirty="0"/>
              <a:t>Κινητικότητες με μηδενική επιχορήγηση (</a:t>
            </a:r>
            <a:r>
              <a:rPr lang="en-US" sz="2400" dirty="0"/>
              <a:t>zero grant)</a:t>
            </a:r>
            <a:r>
              <a:rPr lang="el-GR" sz="2400" dirty="0"/>
              <a:t> </a:t>
            </a:r>
          </a:p>
          <a:p>
            <a:r>
              <a:rPr lang="el-GR" sz="2400" dirty="0" smtClean="0"/>
              <a:t>Επιλογή </a:t>
            </a:r>
            <a:r>
              <a:rPr lang="el-GR" sz="2400" dirty="0"/>
              <a:t>save draft </a:t>
            </a:r>
            <a:r>
              <a:rPr lang="el-GR" sz="2400" dirty="0" smtClean="0"/>
              <a:t>mobility</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9" y="6021288"/>
            <a:ext cx="2300134" cy="656136"/>
          </a:xfrm>
          <a:prstGeom prst="rect">
            <a:avLst/>
          </a:prstGeom>
        </p:spPr>
      </p:pic>
    </p:spTree>
    <p:extLst>
      <p:ext uri="{BB962C8B-B14F-4D97-AF65-F5344CB8AC3E}">
        <p14:creationId xmlns:p14="http://schemas.microsoft.com/office/powerpoint/2010/main" val="336236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Έλεγχος ορθότητας στοιχείων Συμφωνίας</a:t>
            </a:r>
            <a:endParaRPr lang="en-GB" sz="3600" dirty="0"/>
          </a:p>
        </p:txBody>
      </p:sp>
      <p:sp>
        <p:nvSpPr>
          <p:cNvPr id="3" name="Content Placeholder 2"/>
          <p:cNvSpPr>
            <a:spLocks noGrp="1"/>
          </p:cNvSpPr>
          <p:nvPr>
            <p:ph idx="1"/>
          </p:nvPr>
        </p:nvSpPr>
        <p:spPr/>
        <p:txBody>
          <a:bodyPr>
            <a:normAutofit/>
          </a:bodyPr>
          <a:lstStyle/>
          <a:p>
            <a:pPr algn="just"/>
            <a:r>
              <a:rPr lang="el-GR" sz="3000" dirty="0" smtClean="0"/>
              <a:t>Διάρκεια </a:t>
            </a:r>
            <a:r>
              <a:rPr lang="el-GR" sz="3000" dirty="0"/>
              <a:t>Σχεδίου από 12 μέχρι 24 μήνες</a:t>
            </a:r>
          </a:p>
          <a:p>
            <a:r>
              <a:rPr lang="el-GR" sz="3000" dirty="0"/>
              <a:t>Ημερομηνία </a:t>
            </a:r>
            <a:r>
              <a:rPr lang="el-GR" sz="3000" dirty="0" smtClean="0"/>
              <a:t>έναρξης: </a:t>
            </a:r>
            <a:r>
              <a:rPr lang="en-US" sz="3000" dirty="0" smtClean="0"/>
              <a:t>01/06/2019</a:t>
            </a:r>
            <a:r>
              <a:rPr lang="el-GR" sz="3000" dirty="0" smtClean="0"/>
              <a:t> – 31/12/201</a:t>
            </a:r>
            <a:r>
              <a:rPr lang="en-GB" sz="3000" dirty="0" smtClean="0"/>
              <a:t>9</a:t>
            </a:r>
            <a:endParaRPr lang="el-GR" sz="3000" dirty="0"/>
          </a:p>
          <a:p>
            <a:r>
              <a:rPr lang="el-GR" sz="3000" dirty="0"/>
              <a:t>Ημερομηνία λήξης: Αναλόγως διάρκειας του </a:t>
            </a:r>
            <a:r>
              <a:rPr lang="el-GR" sz="3000" dirty="0" smtClean="0"/>
              <a:t>Σχεδίου</a:t>
            </a:r>
          </a:p>
          <a:p>
            <a:r>
              <a:rPr lang="el-GR" sz="3000" dirty="0" smtClean="0"/>
              <a:t>Ποσά </a:t>
            </a:r>
          </a:p>
          <a:p>
            <a:r>
              <a:rPr lang="el-GR" sz="3000" dirty="0" smtClean="0"/>
              <a:t>Στοιχεία </a:t>
            </a:r>
            <a:r>
              <a:rPr lang="el-GR" sz="3000" dirty="0"/>
              <a:t>τραπεζικού </a:t>
            </a:r>
            <a:r>
              <a:rPr lang="el-GR" sz="3000" dirty="0" smtClean="0"/>
              <a:t>λογαριασμού</a:t>
            </a:r>
          </a:p>
          <a:p>
            <a:r>
              <a:rPr lang="el-GR" sz="3000" dirty="0" smtClean="0"/>
              <a:t>Στοιχεία </a:t>
            </a:r>
            <a:r>
              <a:rPr lang="el-GR" sz="3000" dirty="0"/>
              <a:t>επικοινωνίας </a:t>
            </a:r>
            <a:endParaRPr lang="en-GB" sz="3000" dirty="0"/>
          </a:p>
        </p:txBody>
      </p:sp>
    </p:spTree>
    <p:extLst>
      <p:ext uri="{BB962C8B-B14F-4D97-AF65-F5344CB8AC3E}">
        <p14:creationId xmlns:p14="http://schemas.microsoft.com/office/powerpoint/2010/main" val="3683992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Mobility Tool</a:t>
            </a:r>
            <a:r>
              <a:rPr lang="el-GR" dirty="0"/>
              <a:t> </a:t>
            </a:r>
            <a:r>
              <a:rPr lang="el-GR" dirty="0" smtClean="0"/>
              <a:t>(3/7</a:t>
            </a:r>
            <a:r>
              <a:rPr lang="el-GR" dirty="0"/>
              <a:t>)</a:t>
            </a:r>
            <a:endParaRPr lang="en-US" dirty="0"/>
          </a:p>
        </p:txBody>
      </p:sp>
      <p:sp>
        <p:nvSpPr>
          <p:cNvPr id="3" name="Content Placeholder 2"/>
          <p:cNvSpPr>
            <a:spLocks noGrp="1"/>
          </p:cNvSpPr>
          <p:nvPr>
            <p:ph idx="1"/>
          </p:nvPr>
        </p:nvSpPr>
        <p:spPr>
          <a:xfrm>
            <a:off x="457200" y="1196752"/>
            <a:ext cx="8229600" cy="4929411"/>
          </a:xfrm>
        </p:spPr>
        <p:txBody>
          <a:bodyPr>
            <a:normAutofit/>
          </a:bodyPr>
          <a:lstStyle/>
          <a:p>
            <a:r>
              <a:rPr lang="el-GR" sz="2800" dirty="0" smtClean="0"/>
              <a:t>Τουλάχιστον </a:t>
            </a:r>
            <a:r>
              <a:rPr lang="el-GR" sz="2800" dirty="0"/>
              <a:t>μία φορά </a:t>
            </a:r>
            <a:r>
              <a:rPr lang="el-GR" sz="2800" dirty="0" smtClean="0"/>
              <a:t>το </a:t>
            </a:r>
            <a:r>
              <a:rPr lang="el-GR" sz="2800" dirty="0"/>
              <a:t>μήνα κατά τη διάρκεια του έργου κινητικότητας, ο δικαιούχος </a:t>
            </a:r>
            <a:r>
              <a:rPr lang="el-GR" sz="2800" dirty="0" smtClean="0"/>
              <a:t>επικαιροποιεί το ΜΤ</a:t>
            </a:r>
          </a:p>
          <a:p>
            <a:r>
              <a:rPr lang="el-GR" sz="2800" dirty="0" smtClean="0"/>
              <a:t>Αυτόματη αποστολή </a:t>
            </a:r>
            <a:r>
              <a:rPr lang="el-GR" sz="2800" dirty="0"/>
              <a:t>ερωτηματολογίου προς </a:t>
            </a:r>
            <a:r>
              <a:rPr lang="el-GR" sz="2800" dirty="0" smtClean="0"/>
              <a:t>συμμετέχοντες αμέσως μετά από την ολοκλήρωση της κινητικότητας</a:t>
            </a:r>
          </a:p>
          <a:p>
            <a:pPr lvl="1"/>
            <a:r>
              <a:rPr lang="el-GR" sz="2400" dirty="0" smtClean="0"/>
              <a:t>Συμπλήρωση από συμμετέχοντα εντός ενός μήνα από την ολοκλήρωση της κινητικότητας </a:t>
            </a:r>
            <a:endParaRPr lang="el-GR" sz="2400" dirty="0"/>
          </a:p>
          <a:p>
            <a:pPr lvl="1"/>
            <a:r>
              <a:rPr lang="el-GR" sz="2400" dirty="0" smtClean="0"/>
              <a:t>Δυνατότητα αποστολής του ερωτηματολογίου εκ νέου σε περίπτωση που ο συμμετέχοντας δεν το έχει λάβει</a:t>
            </a:r>
          </a:p>
          <a:p>
            <a:pPr marL="0" indent="0">
              <a:buNone/>
            </a:pPr>
            <a:endParaRPr lang="el-GR" dirty="0" smtClean="0"/>
          </a:p>
          <a:p>
            <a:endParaRPr lang="el-GR"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9" y="6021288"/>
            <a:ext cx="2300134" cy="656136"/>
          </a:xfrm>
          <a:prstGeom prst="rect">
            <a:avLst/>
          </a:prstGeom>
        </p:spPr>
      </p:pic>
    </p:spTree>
    <p:extLst>
      <p:ext uri="{BB962C8B-B14F-4D97-AF65-F5344CB8AC3E}">
        <p14:creationId xmlns:p14="http://schemas.microsoft.com/office/powerpoint/2010/main" val="3913856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(4/7</a:t>
            </a:r>
            <a:r>
              <a:rPr lang="el-GR" sz="3600" dirty="0"/>
              <a:t>)</a:t>
            </a:r>
            <a:br>
              <a:rPr lang="el-GR" sz="3600" dirty="0"/>
            </a:br>
            <a:r>
              <a:rPr lang="el-GR" sz="3600" dirty="0">
                <a:solidFill>
                  <a:schemeClr val="accent5">
                    <a:lumMod val="50000"/>
                  </a:schemeClr>
                </a:solidFill>
              </a:rPr>
              <a:t>Καταχώρηση </a:t>
            </a:r>
            <a:r>
              <a:rPr lang="el-GR" sz="3600" dirty="0" smtClean="0">
                <a:solidFill>
                  <a:schemeClr val="accent5">
                    <a:lumMod val="50000"/>
                  </a:schemeClr>
                </a:solidFill>
              </a:rPr>
              <a:t>οργανισμών υποδοχής στο ΜΤ</a:t>
            </a:r>
            <a:endParaRPr lang="en-GB" sz="3600" dirty="0">
              <a:solidFill>
                <a:schemeClr val="accent5">
                  <a:lumMod val="50000"/>
                </a:schemeClr>
              </a:solidFill>
              <a:latin typeface="+mn-lt"/>
            </a:endParaRPr>
          </a:p>
        </p:txBody>
      </p:sp>
      <p:sp>
        <p:nvSpPr>
          <p:cNvPr id="4099"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altLang="en-US" sz="2400" b="1" dirty="0" smtClean="0"/>
              <a:t>Βήμα 1</a:t>
            </a:r>
            <a:endParaRPr lang="en-US" altLang="en-US" sz="2400" b="1" dirty="0" smtClean="0"/>
          </a:p>
          <a:p>
            <a:pPr>
              <a:buFont typeface="Wingdings" panose="05000000000000000000" pitchFamily="2" charset="2"/>
              <a:buChar char="ü"/>
              <a:defRPr/>
            </a:pPr>
            <a:r>
              <a:rPr lang="el-GR" altLang="en-US" sz="2200" dirty="0" smtClean="0"/>
              <a:t>Οργανισμός Υποδοχής </a:t>
            </a:r>
            <a:r>
              <a:rPr lang="el-GR" altLang="en-US" sz="2200" dirty="0" smtClean="0">
                <a:sym typeface="Wingdings" panose="05000000000000000000" pitchFamily="2" charset="2"/>
              </a:rPr>
              <a:t> Βήμα 1: Επιλέγετε </a:t>
            </a:r>
            <a:r>
              <a:rPr lang="en-US" altLang="en-US" sz="2200" dirty="0" smtClean="0">
                <a:sym typeface="Wingdings" panose="05000000000000000000" pitchFamily="2" charset="2"/>
              </a:rPr>
              <a:t>“Organizations”</a:t>
            </a:r>
            <a:r>
              <a:rPr lang="el-GR" altLang="en-US" sz="2200" dirty="0" smtClean="0">
                <a:sym typeface="Wingdings" panose="05000000000000000000" pitchFamily="2" charset="2"/>
              </a:rPr>
              <a:t> και </a:t>
            </a:r>
            <a:r>
              <a:rPr lang="en-US" altLang="en-US" sz="2200" dirty="0" smtClean="0">
                <a:sym typeface="Wingdings" panose="05000000000000000000" pitchFamily="2" charset="2"/>
              </a:rPr>
              <a:t>“+Create”</a:t>
            </a:r>
            <a:endParaRPr lang="en-US" altLang="en-US" sz="2200" dirty="0" smtClean="0"/>
          </a:p>
          <a:p>
            <a:pPr marL="0" indent="0">
              <a:buNone/>
              <a:defRPr/>
            </a:pPr>
            <a:r>
              <a:rPr lang="el-GR" altLang="en-US" sz="2400" b="1" dirty="0"/>
              <a:t>Βήμα 2</a:t>
            </a:r>
            <a:endParaRPr lang="en-US" altLang="en-US" sz="2400" b="1" dirty="0"/>
          </a:p>
          <a:p>
            <a:pPr marL="0" indent="0">
              <a:buNone/>
              <a:defRPr/>
            </a:pPr>
            <a:r>
              <a:rPr lang="el-GR" altLang="en-US" sz="2400" dirty="0">
                <a:sym typeface="Wingdings" panose="05000000000000000000" pitchFamily="2" charset="2"/>
              </a:rPr>
              <a:t>Επιλέγετε </a:t>
            </a:r>
            <a:r>
              <a:rPr lang="en-US" altLang="en-US" sz="2400" dirty="0">
                <a:sym typeface="Wingdings" panose="05000000000000000000" pitchFamily="2" charset="2"/>
              </a:rPr>
              <a:t>“PIC Organization”/”Non-PIC Organization”</a:t>
            </a:r>
            <a:endParaRPr lang="en-US" altLang="en-US" sz="2400" b="1" dirty="0"/>
          </a:p>
          <a:p>
            <a:pPr>
              <a:buFont typeface="Wingdings" panose="05000000000000000000" pitchFamily="2" charset="2"/>
              <a:buChar char="ü"/>
              <a:defRPr/>
            </a:pPr>
            <a:r>
              <a:rPr lang="el-GR" altLang="en-US" sz="2400" dirty="0">
                <a:sym typeface="Wingdings" panose="05000000000000000000" pitchFamily="2" charset="2"/>
              </a:rPr>
              <a:t>Εάν επιλέξετε </a:t>
            </a:r>
            <a:r>
              <a:rPr lang="en-US" altLang="en-US" sz="2400" dirty="0">
                <a:sym typeface="Wingdings" panose="05000000000000000000" pitchFamily="2" charset="2"/>
              </a:rPr>
              <a:t>“PIC Organization”</a:t>
            </a:r>
            <a:r>
              <a:rPr lang="el-GR" altLang="en-US" sz="2400" dirty="0">
                <a:sym typeface="Wingdings" panose="05000000000000000000" pitchFamily="2" charset="2"/>
              </a:rPr>
              <a:t>, καταχωρείτε το </a:t>
            </a:r>
            <a:r>
              <a:rPr lang="en-US" altLang="en-US" sz="2400" dirty="0">
                <a:sym typeface="Wingdings" panose="05000000000000000000" pitchFamily="2" charset="2"/>
              </a:rPr>
              <a:t>PIC </a:t>
            </a:r>
            <a:r>
              <a:rPr lang="el-GR" altLang="en-US" sz="2400" dirty="0">
                <a:sym typeface="Wingdings" panose="05000000000000000000" pitchFamily="2" charset="2"/>
              </a:rPr>
              <a:t>(το </a:t>
            </a:r>
            <a:r>
              <a:rPr lang="en-US" altLang="en-US" sz="2400" dirty="0">
                <a:sym typeface="Wingdings" panose="05000000000000000000" pitchFamily="2" charset="2"/>
              </a:rPr>
              <a:t>MT </a:t>
            </a:r>
            <a:r>
              <a:rPr lang="el-GR" altLang="en-US" sz="2400" dirty="0">
                <a:sym typeface="Wingdings" panose="05000000000000000000" pitchFamily="2" charset="2"/>
              </a:rPr>
              <a:t>αντλεί τα στοιχεία από το </a:t>
            </a:r>
            <a:r>
              <a:rPr lang="en-US" altLang="en-US" sz="2400" dirty="0">
                <a:sym typeface="Wingdings" panose="05000000000000000000" pitchFamily="2" charset="2"/>
              </a:rPr>
              <a:t>URF</a:t>
            </a:r>
            <a:r>
              <a:rPr lang="el-GR" altLang="en-US" sz="2400" dirty="0">
                <a:sym typeface="Wingdings" panose="05000000000000000000" pitchFamily="2" charset="2"/>
              </a:rPr>
              <a:t>)</a:t>
            </a:r>
          </a:p>
          <a:p>
            <a:pPr>
              <a:buFont typeface="Wingdings" panose="05000000000000000000" pitchFamily="2" charset="2"/>
              <a:buChar char="ü"/>
              <a:defRPr/>
            </a:pPr>
            <a:r>
              <a:rPr lang="el-GR" altLang="en-US" sz="2400" dirty="0">
                <a:sym typeface="Wingdings" panose="05000000000000000000" pitchFamily="2" charset="2"/>
              </a:rPr>
              <a:t>Εάν επιλέξετε </a:t>
            </a:r>
            <a:r>
              <a:rPr lang="en-US" altLang="en-US" sz="2400" dirty="0">
                <a:sym typeface="Wingdings" panose="05000000000000000000" pitchFamily="2" charset="2"/>
              </a:rPr>
              <a:t>“Non-PIC Organization”</a:t>
            </a:r>
            <a:r>
              <a:rPr lang="el-GR" altLang="en-US" sz="2400" dirty="0">
                <a:sym typeface="Wingdings" panose="05000000000000000000" pitchFamily="2" charset="2"/>
              </a:rPr>
              <a:t>, καταχωρείτε εσείς τα στοιχεία του </a:t>
            </a:r>
            <a:r>
              <a:rPr lang="el-GR" altLang="en-US" sz="2400" dirty="0" smtClean="0">
                <a:sym typeface="Wingdings" panose="05000000000000000000" pitchFamily="2" charset="2"/>
              </a:rPr>
              <a:t>οργανισμού</a:t>
            </a:r>
            <a:r>
              <a:rPr lang="en-GB" altLang="en-US" sz="2400" dirty="0" smtClean="0">
                <a:sym typeface="Wingdings" panose="05000000000000000000" pitchFamily="2" charset="2"/>
              </a:rPr>
              <a:t> (</a:t>
            </a:r>
            <a:r>
              <a:rPr lang="el-GR" altLang="en-US" sz="2400" dirty="0"/>
              <a:t>Δεν είναι υποχρεωτικό όλοι οι οργανισμοί </a:t>
            </a:r>
            <a:r>
              <a:rPr lang="el-GR" altLang="en-US" sz="2400" dirty="0" smtClean="0"/>
              <a:t>υποδοχής να έχουν </a:t>
            </a:r>
            <a:r>
              <a:rPr lang="en-GB" altLang="en-US" sz="2400" dirty="0" smtClean="0"/>
              <a:t>PIC number</a:t>
            </a:r>
            <a:r>
              <a:rPr lang="el-GR" altLang="en-US" sz="2400" dirty="0" smtClean="0"/>
              <a:t>)</a:t>
            </a:r>
            <a:endParaRPr lang="el-GR" altLang="en-US" sz="2400" dirty="0" smtClean="0">
              <a:sym typeface="Wingdings" panose="05000000000000000000" pitchFamily="2" charset="2"/>
            </a:endParaRPr>
          </a:p>
          <a:p>
            <a:pPr marL="0" indent="0">
              <a:buNone/>
              <a:defRPr/>
            </a:pPr>
            <a:endParaRPr lang="en-US" altLang="en-US" sz="2400" b="1" dirty="0" smtClean="0"/>
          </a:p>
          <a:p>
            <a:pPr>
              <a:buFontTx/>
              <a:buChar char="-"/>
              <a:defRPr/>
            </a:pPr>
            <a:endParaRPr lang="en-US" altLang="en-US" sz="2400" b="1" dirty="0" smtClean="0"/>
          </a:p>
          <a:p>
            <a:pPr>
              <a:buFontTx/>
              <a:buChar char="-"/>
              <a:defRPr/>
            </a:pPr>
            <a:endParaRPr lang="en-US" altLang="en-US" sz="2400" b="1" dirty="0" smtClean="0"/>
          </a:p>
          <a:p>
            <a:pPr>
              <a:buFontTx/>
              <a:buChar char="-"/>
              <a:defRPr/>
            </a:pPr>
            <a:endParaRPr lang="el-GR" altLang="en-US" sz="2400" b="1" dirty="0" smtClean="0"/>
          </a:p>
          <a:p>
            <a:pPr marL="0" indent="0">
              <a:buNone/>
              <a:defRPr/>
            </a:pPr>
            <a:endParaRPr lang="el-GR" sz="2400" b="1" dirty="0" smtClean="0"/>
          </a:p>
          <a:p>
            <a:pPr>
              <a:buFont typeface="Wingdings" panose="05000000000000000000" pitchFamily="2" charset="2"/>
              <a:buChar char="ü"/>
              <a:defRPr/>
            </a:pPr>
            <a:endParaRPr lang="el-GR" altLang="en-US" sz="2200" dirty="0"/>
          </a:p>
        </p:txBody>
      </p:sp>
    </p:spTree>
    <p:extLst>
      <p:ext uri="{BB962C8B-B14F-4D97-AF65-F5344CB8AC3E}">
        <p14:creationId xmlns:p14="http://schemas.microsoft.com/office/powerpoint/2010/main" val="1071855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(5/7</a:t>
            </a:r>
            <a:r>
              <a:rPr lang="el-GR" sz="3600" dirty="0"/>
              <a:t>)</a:t>
            </a:r>
            <a:br>
              <a:rPr lang="el-GR" sz="3600" dirty="0"/>
            </a:br>
            <a:r>
              <a:rPr lang="el-GR" sz="3600" dirty="0">
                <a:solidFill>
                  <a:schemeClr val="accent5">
                    <a:lumMod val="50000"/>
                  </a:schemeClr>
                </a:solidFill>
              </a:rPr>
              <a:t>Καταχώρηση κινητικοτήτων στο ΜΤ</a:t>
            </a:r>
            <a:endParaRPr lang="en-GB" sz="3600" dirty="0">
              <a:solidFill>
                <a:schemeClr val="accent5">
                  <a:lumMod val="50000"/>
                </a:schemeClr>
              </a:solidFill>
              <a:latin typeface="+mn-lt"/>
            </a:endParaRPr>
          </a:p>
        </p:txBody>
      </p:sp>
      <p:sp>
        <p:nvSpPr>
          <p:cNvPr id="4099"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altLang="en-US" sz="2000" b="1" dirty="0"/>
              <a:t>Βήμα </a:t>
            </a:r>
            <a:r>
              <a:rPr lang="el-GR" altLang="en-US" sz="2000" b="1" dirty="0" smtClean="0"/>
              <a:t>1</a:t>
            </a:r>
            <a:endParaRPr lang="en-US" altLang="en-US" sz="2000" b="1" dirty="0"/>
          </a:p>
          <a:p>
            <a:pPr>
              <a:buFont typeface="Wingdings" panose="05000000000000000000" pitchFamily="2" charset="2"/>
              <a:buChar char="ü"/>
              <a:defRPr/>
            </a:pPr>
            <a:r>
              <a:rPr lang="el-GR" altLang="en-US" sz="2200" dirty="0"/>
              <a:t>Επιλέγετε «Κινητικότητες» από το μενού </a:t>
            </a:r>
            <a:r>
              <a:rPr lang="el-GR" altLang="en-US" sz="2200" dirty="0">
                <a:sym typeface="Wingdings" panose="05000000000000000000" pitchFamily="2" charset="2"/>
              </a:rPr>
              <a:t>και </a:t>
            </a:r>
            <a:r>
              <a:rPr lang="en-US" altLang="en-US" sz="2200" dirty="0" smtClean="0">
                <a:sym typeface="Wingdings" panose="05000000000000000000" pitchFamily="2" charset="2"/>
              </a:rPr>
              <a:t>“Create</a:t>
            </a:r>
            <a:r>
              <a:rPr lang="en-US" altLang="en-US" sz="2200" dirty="0">
                <a:sym typeface="Wingdings" panose="05000000000000000000" pitchFamily="2" charset="2"/>
              </a:rPr>
              <a:t>”</a:t>
            </a:r>
            <a:endParaRPr lang="en-US" altLang="en-US" sz="2200" b="1" dirty="0"/>
          </a:p>
          <a:p>
            <a:pPr>
              <a:buFont typeface="Wingdings" panose="05000000000000000000" pitchFamily="2" charset="2"/>
              <a:buChar char="ü"/>
              <a:defRPr/>
            </a:pPr>
            <a:r>
              <a:rPr lang="el-GR" altLang="en-US" sz="2200" dirty="0" smtClean="0">
                <a:sym typeface="Wingdings" panose="05000000000000000000" pitchFamily="2" charset="2"/>
              </a:rPr>
              <a:t>Συμπληρωση απαιτούμενων πεδίων (υποδεικνύονται από το ίδιο το εργαλείο)</a:t>
            </a:r>
          </a:p>
          <a:p>
            <a:pPr>
              <a:buFont typeface="Wingdings" panose="05000000000000000000" pitchFamily="2" charset="2"/>
              <a:buChar char="ü"/>
              <a:defRPr/>
            </a:pPr>
            <a:r>
              <a:rPr lang="el-GR" altLang="en-US" sz="2200" dirty="0" smtClean="0">
                <a:sym typeface="Wingdings" panose="05000000000000000000" pitchFamily="2" charset="2"/>
              </a:rPr>
              <a:t>Υπάρχει δυνατότητα καταχώρησης </a:t>
            </a:r>
            <a:r>
              <a:rPr lang="en-GB" altLang="en-US" sz="2200" dirty="0" smtClean="0">
                <a:sym typeface="Wingdings" panose="05000000000000000000" pitchFamily="2" charset="2"/>
              </a:rPr>
              <a:t>draft mobility </a:t>
            </a:r>
          </a:p>
          <a:p>
            <a:pPr>
              <a:buFont typeface="Wingdings" panose="05000000000000000000" pitchFamily="2" charset="2"/>
              <a:buChar char="ü"/>
              <a:defRPr/>
            </a:pPr>
            <a:r>
              <a:rPr lang="el-GR" altLang="en-US" sz="2200" dirty="0" smtClean="0">
                <a:sym typeface="Wingdings" panose="05000000000000000000" pitchFamily="2" charset="2"/>
              </a:rPr>
              <a:t>Μην ξεχνάτε να αποθηκεύετε τη δουλειά σας (</a:t>
            </a:r>
            <a:r>
              <a:rPr lang="en-GB" altLang="en-US" sz="2200" dirty="0" smtClean="0">
                <a:sym typeface="Wingdings" panose="05000000000000000000" pitchFamily="2" charset="2"/>
              </a:rPr>
              <a:t>save button)</a:t>
            </a:r>
            <a:endParaRPr lang="el-GR" altLang="en-US" sz="2400" dirty="0" smtClean="0"/>
          </a:p>
          <a:p>
            <a:pPr>
              <a:buFont typeface="Wingdings" panose="05000000000000000000" pitchFamily="2" charset="2"/>
              <a:buChar char="ü"/>
              <a:defRPr/>
            </a:pPr>
            <a:r>
              <a:rPr lang="el-GR" altLang="en-US" sz="2200" dirty="0" smtClean="0"/>
              <a:t>Καταχώρηση </a:t>
            </a:r>
            <a:r>
              <a:rPr lang="el-GR" altLang="en-US" sz="2200" dirty="0"/>
              <a:t>οργανωτικών εξόδων για κάθε κινητικότητα (350 ΕΥΡΩ)  </a:t>
            </a:r>
            <a:r>
              <a:rPr lang="el-GR" altLang="en-US" sz="2200" dirty="0">
                <a:sym typeface="Wingdings" panose="05000000000000000000" pitchFamily="2" charset="2"/>
              </a:rPr>
              <a:t> </a:t>
            </a:r>
            <a:r>
              <a:rPr lang="el-GR" altLang="en-US" sz="2200" b="1" dirty="0">
                <a:sym typeface="Wingdings" panose="05000000000000000000" pitchFamily="2" charset="2"/>
              </a:rPr>
              <a:t>Συμπλήρωση από δικαιούχο</a:t>
            </a:r>
            <a:r>
              <a:rPr lang="en-GB" altLang="en-US" sz="2200" b="1" dirty="0">
                <a:sym typeface="Wingdings" panose="05000000000000000000" pitchFamily="2" charset="2"/>
              </a:rPr>
              <a:t> </a:t>
            </a:r>
            <a:r>
              <a:rPr lang="en-GB" altLang="en-US" sz="2200" dirty="0">
                <a:sym typeface="Wingdings" panose="05000000000000000000" pitchFamily="2" charset="2"/>
              </a:rPr>
              <a:t>– </a:t>
            </a:r>
            <a:r>
              <a:rPr lang="el-GR" altLang="en-US" sz="2200" dirty="0">
                <a:sym typeface="Wingdings" panose="05000000000000000000" pitchFamily="2" charset="2"/>
              </a:rPr>
              <a:t>δεν συμπληρώνονται αυτόματα από το σύστημα</a:t>
            </a:r>
            <a:endParaRPr lang="el-GR" altLang="en-US" sz="2200" dirty="0"/>
          </a:p>
          <a:p>
            <a:pPr>
              <a:buFont typeface="Wingdings" panose="05000000000000000000" pitchFamily="2" charset="2"/>
              <a:buChar char="ü"/>
              <a:defRPr/>
            </a:pPr>
            <a:endParaRPr lang="el-GR" altLang="en-US" sz="2200" dirty="0"/>
          </a:p>
        </p:txBody>
      </p:sp>
    </p:spTree>
    <p:extLst>
      <p:ext uri="{BB962C8B-B14F-4D97-AF65-F5344CB8AC3E}">
        <p14:creationId xmlns:p14="http://schemas.microsoft.com/office/powerpoint/2010/main" val="3134016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(6/7</a:t>
            </a:r>
            <a:r>
              <a:rPr lang="el-GR" sz="3600" dirty="0"/>
              <a:t>)</a:t>
            </a:r>
            <a:br>
              <a:rPr lang="el-GR" sz="3600" dirty="0"/>
            </a:br>
            <a:r>
              <a:rPr lang="el-GR" sz="3600" dirty="0">
                <a:solidFill>
                  <a:schemeClr val="accent5">
                    <a:lumMod val="50000"/>
                  </a:schemeClr>
                </a:solidFill>
              </a:rPr>
              <a:t>Υποβολή Τελικής Έκθεσης (</a:t>
            </a:r>
            <a:r>
              <a:rPr lang="en-US" sz="3600" dirty="0">
                <a:solidFill>
                  <a:schemeClr val="accent5">
                    <a:lumMod val="50000"/>
                  </a:schemeClr>
                </a:solidFill>
              </a:rPr>
              <a:t>Mobility Tool)</a:t>
            </a:r>
            <a:endParaRPr lang="en-GB" sz="3600" dirty="0">
              <a:solidFill>
                <a:schemeClr val="accent5">
                  <a:lumMod val="50000"/>
                </a:schemeClr>
              </a:solidFill>
              <a:latin typeface="+mn-lt"/>
            </a:endParaRPr>
          </a:p>
        </p:txBody>
      </p:sp>
      <p:sp>
        <p:nvSpPr>
          <p:cNvPr id="4099" name="Content Placeholder 2"/>
          <p:cNvSpPr>
            <a:spLocks noGrp="1"/>
          </p:cNvSpPr>
          <p:nvPr>
            <p:ph idx="4294967295"/>
          </p:nvPr>
        </p:nvSpPr>
        <p:spPr bwMode="auto">
          <a:xfrm>
            <a:off x="457200" y="1268760"/>
            <a:ext cx="8229600" cy="48574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altLang="en-US" sz="2400" b="1" dirty="0" smtClean="0"/>
              <a:t>Συμπλήρωση Τελικής Έκθεσης</a:t>
            </a:r>
          </a:p>
          <a:p>
            <a:pPr>
              <a:buFont typeface="Wingdings" panose="05000000000000000000" pitchFamily="2" charset="2"/>
              <a:buChar char="ü"/>
              <a:defRPr/>
            </a:pPr>
            <a:r>
              <a:rPr lang="el-GR" altLang="en-US" sz="2200" dirty="0" smtClean="0"/>
              <a:t>Συμπλήρωση Τελικής Έκθεσης </a:t>
            </a:r>
            <a:r>
              <a:rPr lang="el-GR" altLang="en-US" sz="2200" dirty="0" smtClean="0">
                <a:sym typeface="Wingdings" panose="05000000000000000000" pitchFamily="2" charset="2"/>
              </a:rPr>
              <a:t>Επιλέγετε </a:t>
            </a:r>
            <a:r>
              <a:rPr lang="en-US" altLang="en-US" sz="2200" dirty="0" smtClean="0">
                <a:sym typeface="Wingdings" panose="05000000000000000000" pitchFamily="2" charset="2"/>
              </a:rPr>
              <a:t>”Reports”</a:t>
            </a:r>
            <a:r>
              <a:rPr lang="el-GR" altLang="en-US" sz="2200" dirty="0" smtClean="0">
                <a:sym typeface="Wingdings" panose="05000000000000000000" pitchFamily="2" charset="2"/>
              </a:rPr>
              <a:t> και </a:t>
            </a:r>
            <a:r>
              <a:rPr lang="en-US" altLang="en-US" sz="2200" dirty="0" smtClean="0">
                <a:sym typeface="Wingdings" panose="05000000000000000000" pitchFamily="2" charset="2"/>
              </a:rPr>
              <a:t>”Generate Beneficiary Report”</a:t>
            </a:r>
            <a:endParaRPr lang="el-GR" altLang="en-US" sz="2200" dirty="0"/>
          </a:p>
        </p:txBody>
      </p:sp>
      <p:sp>
        <p:nvSpPr>
          <p:cNvPr id="4" name="Right Arrow 3"/>
          <p:cNvSpPr/>
          <p:nvPr/>
        </p:nvSpPr>
        <p:spPr>
          <a:xfrm>
            <a:off x="7582400" y="5052877"/>
            <a:ext cx="360040"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15" b="31421"/>
          <a:stretch/>
        </p:blipFill>
        <p:spPr bwMode="auto">
          <a:xfrm>
            <a:off x="6365" y="2860158"/>
            <a:ext cx="9137635" cy="262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28687" y="4233861"/>
            <a:ext cx="1224136" cy="28803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563888" y="3356992"/>
            <a:ext cx="1224136" cy="28803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637221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(7/7</a:t>
            </a:r>
            <a:r>
              <a:rPr lang="el-GR" sz="3600" dirty="0"/>
              <a:t>)</a:t>
            </a:r>
            <a:r>
              <a:rPr lang="el-GR" sz="3600" dirty="0" smtClean="0">
                <a:solidFill>
                  <a:schemeClr val="accent5">
                    <a:lumMod val="50000"/>
                  </a:schemeClr>
                </a:solidFill>
              </a:rPr>
              <a:t/>
            </a:r>
            <a:br>
              <a:rPr lang="el-GR" sz="3600" dirty="0" smtClean="0">
                <a:solidFill>
                  <a:schemeClr val="accent5">
                    <a:lumMod val="50000"/>
                  </a:schemeClr>
                </a:solidFill>
              </a:rPr>
            </a:br>
            <a:r>
              <a:rPr lang="el-GR" sz="3600" dirty="0" smtClean="0">
                <a:solidFill>
                  <a:schemeClr val="accent5">
                    <a:lumMod val="50000"/>
                  </a:schemeClr>
                </a:solidFill>
              </a:rPr>
              <a:t>Υποστηρικτικά αρχεία Τελικής Έκθεσης</a:t>
            </a:r>
            <a:endParaRPr lang="en-GB" sz="3600" dirty="0">
              <a:solidFill>
                <a:schemeClr val="tx1">
                  <a:lumMod val="75000"/>
                  <a:lumOff val="25000"/>
                </a:schemeClr>
              </a:solidFill>
              <a:latin typeface="+mn-lt"/>
            </a:endParaRPr>
          </a:p>
        </p:txBody>
      </p:sp>
      <p:sp>
        <p:nvSpPr>
          <p:cNvPr id="4099" name="Content Placeholder 2"/>
          <p:cNvSpPr>
            <a:spLocks noGrp="1"/>
          </p:cNvSpPr>
          <p:nvPr>
            <p:ph idx="4294967295"/>
          </p:nvPr>
        </p:nvSpPr>
        <p:spPr bwMode="auto">
          <a:xfrm>
            <a:off x="457200" y="1268760"/>
            <a:ext cx="8229600" cy="48574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ü"/>
              <a:defRPr/>
            </a:pPr>
            <a:r>
              <a:rPr lang="en-GB" altLang="en-US" sz="2700" dirty="0" smtClean="0"/>
              <a:t>Declaration of Honour (</a:t>
            </a:r>
            <a:r>
              <a:rPr lang="el-GR" altLang="en-US" sz="2700" dirty="0" smtClean="0"/>
              <a:t>ΟΧΙ ΤΟ ΙΔΙΟ ΜΕ ΤΗΝ ΑΙΤΗΣΗ</a:t>
            </a:r>
            <a:r>
              <a:rPr lang="en-GB" altLang="en-US" sz="2700" dirty="0" smtClean="0"/>
              <a:t>)</a:t>
            </a:r>
            <a:endParaRPr lang="el-GR" altLang="en-US" sz="2700" dirty="0" smtClean="0"/>
          </a:p>
          <a:p>
            <a:pPr>
              <a:buFont typeface="Wingdings" panose="05000000000000000000" pitchFamily="2" charset="2"/>
              <a:buChar char="ü"/>
              <a:defRPr/>
            </a:pPr>
            <a:r>
              <a:rPr lang="el-GR" altLang="en-US" sz="2700" dirty="0" smtClean="0"/>
              <a:t>Ερωτηματολόγιο Συμμετέχοντος: ο σχετικός Σύνδεσμος στέλνεται αυτόματα στην ηλεκτρονική διεύθυνση που έχει δηλωθεί στην καταχωρημένη κινητικότητα </a:t>
            </a:r>
            <a:r>
              <a:rPr lang="el-GR" altLang="en-US" sz="2700" dirty="0" smtClean="0">
                <a:sym typeface="Wingdings" panose="05000000000000000000" pitchFamily="2" charset="2"/>
              </a:rPr>
              <a:t>. Ο</a:t>
            </a:r>
            <a:r>
              <a:rPr lang="el-GR" altLang="en-US" sz="2700" dirty="0" smtClean="0"/>
              <a:t> κάθε συμμετέχων συμπληρώνει ηλεκτρονικά το δικό του ερωτηματολόγιο και το υποβάλλει</a:t>
            </a:r>
            <a:endParaRPr lang="en-GB" altLang="en-US" sz="2700" dirty="0" smtClean="0"/>
          </a:p>
          <a:p>
            <a:pPr>
              <a:buFont typeface="Wingdings" panose="05000000000000000000" pitchFamily="2" charset="2"/>
              <a:buChar char="ü"/>
              <a:defRPr/>
            </a:pPr>
            <a:r>
              <a:rPr lang="el-GR" altLang="en-US" sz="2700" dirty="0" smtClean="0"/>
              <a:t>Πιστοποιητικό παρακολούθησης </a:t>
            </a:r>
          </a:p>
          <a:p>
            <a:pPr>
              <a:buFont typeface="Wingdings" panose="05000000000000000000" pitchFamily="2" charset="2"/>
              <a:buChar char="ü"/>
              <a:defRPr/>
            </a:pPr>
            <a:r>
              <a:rPr lang="el-GR" altLang="en-US" sz="2700" dirty="0" smtClean="0"/>
              <a:t>Απόδειξη πληρωμής διδάκτρων</a:t>
            </a:r>
          </a:p>
          <a:p>
            <a:pPr>
              <a:buFont typeface="Wingdings" panose="05000000000000000000" pitchFamily="2" charset="2"/>
              <a:buChar char="ü"/>
              <a:defRPr/>
            </a:pPr>
            <a:r>
              <a:rPr lang="el-GR" altLang="en-US" sz="2700" dirty="0" smtClean="0"/>
              <a:t>Αποδείξεις κάλυψης οποιασδήποτε ανάγκης εμπίπτει στο κονδύλι που αφορά τις Ειδικές Ανάγκες</a:t>
            </a:r>
          </a:p>
        </p:txBody>
      </p:sp>
    </p:spTree>
    <p:extLst>
      <p:ext uri="{BB962C8B-B14F-4D97-AF65-F5344CB8AC3E}">
        <p14:creationId xmlns:p14="http://schemas.microsoft.com/office/powerpoint/2010/main" val="37383467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solidFill>
                  <a:schemeClr val="tx1">
                    <a:lumMod val="75000"/>
                    <a:lumOff val="25000"/>
                  </a:schemeClr>
                </a:solidFill>
              </a:rPr>
              <a:t>Χρήσιμοι Σύνδεσμοι (ιστοσελίδα ΙΔΕΠ)</a:t>
            </a:r>
            <a:endParaRPr lang="en-GB" sz="3600" dirty="0">
              <a:solidFill>
                <a:schemeClr val="tx1">
                  <a:lumMod val="75000"/>
                  <a:lumOff val="25000"/>
                </a:schemeClr>
              </a:solidFill>
            </a:endParaRPr>
          </a:p>
        </p:txBody>
      </p:sp>
      <p:sp>
        <p:nvSpPr>
          <p:cNvPr id="3" name="Content Placeholder 2"/>
          <p:cNvSpPr>
            <a:spLocks noGrp="1"/>
          </p:cNvSpPr>
          <p:nvPr>
            <p:ph idx="1"/>
          </p:nvPr>
        </p:nvSpPr>
        <p:spPr>
          <a:xfrm>
            <a:off x="457200" y="1268760"/>
            <a:ext cx="8229600" cy="4857403"/>
          </a:xfrm>
        </p:spPr>
        <p:txBody>
          <a:bodyPr>
            <a:noAutofit/>
          </a:bodyPr>
          <a:lstStyle/>
          <a:p>
            <a:pPr>
              <a:buFont typeface="Wingdings" panose="05000000000000000000" pitchFamily="2" charset="2"/>
              <a:buChar char="ü"/>
            </a:pPr>
            <a:r>
              <a:rPr lang="el-GR" sz="2300" dirty="0" smtClean="0"/>
              <a:t>Διαχείριση Εγκεκριμένων Σχεδίων </a:t>
            </a:r>
          </a:p>
          <a:p>
            <a:pPr lvl="1">
              <a:buFont typeface="Wingdings" panose="05000000000000000000" pitchFamily="2" charset="2"/>
              <a:buChar char="ü"/>
            </a:pPr>
            <a:r>
              <a:rPr lang="el-GR" sz="1900" dirty="0" smtClean="0"/>
              <a:t>Σχολική Εκπαίδευση: </a:t>
            </a:r>
            <a:endParaRPr lang="en-GB" sz="1900" dirty="0" smtClean="0"/>
          </a:p>
          <a:p>
            <a:pPr marL="457200" lvl="1" indent="0">
              <a:buNone/>
            </a:pPr>
            <a:r>
              <a:rPr lang="en-GB" sz="2000" dirty="0" smtClean="0">
                <a:hlinkClick r:id="rId2"/>
              </a:rPr>
              <a:t>http</a:t>
            </a:r>
            <a:r>
              <a:rPr lang="en-GB" sz="2000" dirty="0">
                <a:hlinkClick r:id="rId2"/>
              </a:rPr>
              <a:t>://www.erasmusplus.cy/sxoliki-ekpedefsi-1-management</a:t>
            </a:r>
            <a:endParaRPr lang="el-GR" sz="1900" dirty="0" smtClean="0"/>
          </a:p>
          <a:p>
            <a:pPr lvl="1">
              <a:buFont typeface="Wingdings" panose="05000000000000000000" pitchFamily="2" charset="2"/>
              <a:buChar char="ü"/>
            </a:pPr>
            <a:r>
              <a:rPr lang="el-GR" sz="1900" dirty="0" smtClean="0"/>
              <a:t>Εκπαίδευση Ενηλίκων:</a:t>
            </a:r>
            <a:r>
              <a:rPr lang="en-GB" sz="1900" dirty="0" smtClean="0"/>
              <a:t> </a:t>
            </a:r>
          </a:p>
          <a:p>
            <a:pPr marL="457200" lvl="1" indent="0">
              <a:buNone/>
            </a:pPr>
            <a:r>
              <a:rPr lang="en-GB" sz="2000" dirty="0" smtClean="0">
                <a:hlinkClick r:id="rId3"/>
              </a:rPr>
              <a:t>http</a:t>
            </a:r>
            <a:r>
              <a:rPr lang="en-GB" sz="2000" dirty="0">
                <a:hlinkClick r:id="rId3"/>
              </a:rPr>
              <a:t>://www.erasmusplus.cy/ekpedefsi-enilikon-1-management</a:t>
            </a:r>
            <a:endParaRPr lang="en-GB" sz="1900" dirty="0" smtClean="0"/>
          </a:p>
          <a:p>
            <a:pPr>
              <a:buFont typeface="Wingdings" panose="05000000000000000000" pitchFamily="2" charset="2"/>
              <a:buChar char="ü"/>
            </a:pPr>
            <a:endParaRPr lang="el-GR" sz="2300" dirty="0">
              <a:solidFill>
                <a:prstClr val="black">
                  <a:lumMod val="75000"/>
                  <a:lumOff val="25000"/>
                </a:prstClr>
              </a:solidFill>
            </a:endParaRPr>
          </a:p>
          <a:p>
            <a:pPr>
              <a:buFont typeface="Wingdings" panose="05000000000000000000" pitchFamily="2" charset="2"/>
              <a:buChar char="ü"/>
            </a:pPr>
            <a:r>
              <a:rPr lang="el-GR" sz="2300" dirty="0" smtClean="0">
                <a:solidFill>
                  <a:prstClr val="black">
                    <a:lumMod val="75000"/>
                    <a:lumOff val="25000"/>
                  </a:prstClr>
                </a:solidFill>
              </a:rPr>
              <a:t>Ηλεκτρονικά Εργαλεία</a:t>
            </a:r>
            <a:r>
              <a:rPr lang="en-US" sz="2300" dirty="0" smtClean="0">
                <a:solidFill>
                  <a:prstClr val="black">
                    <a:lumMod val="75000"/>
                    <a:lumOff val="25000"/>
                  </a:prstClr>
                </a:solidFill>
              </a:rPr>
              <a:t>: </a:t>
            </a:r>
            <a:r>
              <a:rPr lang="en-US" sz="2300" dirty="0" smtClean="0">
                <a:solidFill>
                  <a:prstClr val="black">
                    <a:lumMod val="75000"/>
                    <a:lumOff val="25000"/>
                  </a:prstClr>
                </a:solidFill>
                <a:hlinkClick r:id="rId4"/>
              </a:rPr>
              <a:t>http</a:t>
            </a:r>
            <a:r>
              <a:rPr lang="en-US" sz="2300" dirty="0">
                <a:solidFill>
                  <a:prstClr val="black">
                    <a:lumMod val="75000"/>
                    <a:lumOff val="25000"/>
                  </a:prstClr>
                </a:solidFill>
                <a:hlinkClick r:id="rId4"/>
              </a:rPr>
              <a:t>://</a:t>
            </a:r>
            <a:r>
              <a:rPr lang="en-US" sz="2300" dirty="0" smtClean="0">
                <a:solidFill>
                  <a:prstClr val="black">
                    <a:lumMod val="75000"/>
                    <a:lumOff val="25000"/>
                  </a:prstClr>
                </a:solidFill>
                <a:hlinkClick r:id="rId4"/>
              </a:rPr>
              <a:t>www.erasmusplus.cy/Tools</a:t>
            </a:r>
            <a:endParaRPr lang="el-GR" sz="2300" dirty="0" smtClean="0">
              <a:solidFill>
                <a:prstClr val="black">
                  <a:lumMod val="75000"/>
                  <a:lumOff val="25000"/>
                </a:prstClr>
              </a:solidFill>
            </a:endParaRPr>
          </a:p>
          <a:p>
            <a:pPr>
              <a:buFont typeface="Wingdings" panose="05000000000000000000" pitchFamily="2" charset="2"/>
              <a:buChar char="ü"/>
            </a:pPr>
            <a:endParaRPr lang="el-GR" sz="2300" dirty="0" smtClean="0"/>
          </a:p>
          <a:p>
            <a:pPr>
              <a:buFont typeface="Wingdings" panose="05000000000000000000" pitchFamily="2" charset="2"/>
              <a:buChar char="ü"/>
            </a:pPr>
            <a:r>
              <a:rPr lang="el-GR" sz="2300" dirty="0" smtClean="0"/>
              <a:t>Παρουσιάσεις: </a:t>
            </a:r>
            <a:r>
              <a:rPr lang="en-US" sz="2000" dirty="0">
                <a:hlinkClick r:id="rId5"/>
              </a:rPr>
              <a:t>http://</a:t>
            </a:r>
            <a:r>
              <a:rPr lang="en-US" sz="2000" dirty="0" smtClean="0">
                <a:hlinkClick r:id="rId5"/>
              </a:rPr>
              <a:t>www.erasmusplus.cy/default.aspx?articleid=9515</a:t>
            </a:r>
            <a:endParaRPr lang="en-US" sz="2000" dirty="0" smtClean="0"/>
          </a:p>
        </p:txBody>
      </p:sp>
    </p:spTree>
    <p:extLst>
      <p:ext uri="{BB962C8B-B14F-4D97-AF65-F5344CB8AC3E}">
        <p14:creationId xmlns:p14="http://schemas.microsoft.com/office/powerpoint/2010/main" val="7014475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067944" y="980728"/>
            <a:ext cx="4618856" cy="5145435"/>
          </a:xfrm>
        </p:spPr>
        <p:txBody>
          <a:bodyPr>
            <a:normAutofit/>
          </a:bodyPr>
          <a:lstStyle/>
          <a:p>
            <a:r>
              <a:rPr lang="el-GR" sz="2800" dirty="0" smtClean="0"/>
              <a:t>Λογότυπα Προγράμματος</a:t>
            </a:r>
          </a:p>
          <a:p>
            <a:r>
              <a:rPr lang="en-GB" sz="2800" dirty="0" smtClean="0"/>
              <a:t>Projects Results Platform </a:t>
            </a:r>
            <a:endParaRPr lang="el-GR" sz="2800" dirty="0" smtClean="0"/>
          </a:p>
          <a:p>
            <a:r>
              <a:rPr lang="el-GR" sz="2800" dirty="0" smtClean="0"/>
              <a:t>Μέσα Κοινωνικής Δικτύωσης ΙΔΕΠ </a:t>
            </a:r>
            <a:endParaRPr lang="el-GR" sz="2800" dirty="0"/>
          </a:p>
          <a:p>
            <a:pPr marL="0" indent="0" algn="l">
              <a:buNone/>
            </a:pPr>
            <a:endParaRPr lang="el-GR" sz="1000" dirty="0" smtClean="0">
              <a:solidFill>
                <a:schemeClr val="tx1">
                  <a:lumMod val="75000"/>
                  <a:lumOff val="25000"/>
                </a:schemeClr>
              </a:solidFill>
            </a:endParaRPr>
          </a:p>
          <a:p>
            <a:pPr algn="l"/>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5</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Διάδοση αποτελεσμάτων και ΜΚΔ </a:t>
            </a:r>
            <a:endParaRPr lang="en-GB" sz="3600" dirty="0">
              <a:solidFill>
                <a:schemeClr val="accent5">
                  <a:lumMod val="50000"/>
                </a:schemeClr>
              </a:solidFill>
            </a:endParaRPr>
          </a:p>
        </p:txBody>
      </p:sp>
      <p:cxnSp>
        <p:nvCxnSpPr>
          <p:cNvPr id="4" name="Straight Connector 3"/>
          <p:cNvCxnSpPr/>
          <p:nvPr/>
        </p:nvCxnSpPr>
        <p:spPr>
          <a:xfrm>
            <a:off x="3995936" y="908720"/>
            <a:ext cx="0" cy="4968552"/>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763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Διάδοση Αποτελεσμάτων &amp; ΜΚΔ</a:t>
            </a:r>
            <a:endParaRPr lang="en-US" dirty="0"/>
          </a:p>
        </p:txBody>
      </p:sp>
      <p:sp>
        <p:nvSpPr>
          <p:cNvPr id="3" name="Content Placeholder 2"/>
          <p:cNvSpPr>
            <a:spLocks noGrp="1"/>
          </p:cNvSpPr>
          <p:nvPr>
            <p:ph idx="1"/>
          </p:nvPr>
        </p:nvSpPr>
        <p:spPr/>
        <p:txBody>
          <a:bodyPr>
            <a:normAutofit/>
          </a:bodyPr>
          <a:lstStyle/>
          <a:p>
            <a:r>
              <a:rPr lang="el-GR" sz="2600" dirty="0" smtClean="0"/>
              <a:t>Ο</a:t>
            </a:r>
            <a:r>
              <a:rPr lang="en-US" sz="2600" dirty="0" smtClean="0"/>
              <a:t> </a:t>
            </a:r>
            <a:r>
              <a:rPr lang="el-GR" sz="2600" dirty="0" smtClean="0"/>
              <a:t>δικαιούχος </a:t>
            </a:r>
            <a:r>
              <a:rPr lang="el-GR" sz="2600" dirty="0"/>
              <a:t>μπορεί να χρησιμοποιήσει την </a:t>
            </a:r>
            <a:r>
              <a:rPr lang="en-GB" sz="2600" dirty="0" smtClean="0"/>
              <a:t>Erasmus+ Projects Results Platform </a:t>
            </a:r>
            <a:r>
              <a:rPr lang="el-GR" sz="2600" dirty="0" smtClean="0"/>
              <a:t>του για διάδοση των αποτελεσμάτων του Σχεδίου του (Προαιρετικό)</a:t>
            </a:r>
          </a:p>
          <a:p>
            <a:pPr marL="0" indent="0">
              <a:buNone/>
            </a:pPr>
            <a:r>
              <a:rPr lang="en-US" sz="2600" dirty="0" smtClean="0">
                <a:hlinkClick r:id="rId2"/>
              </a:rPr>
              <a:t>http</a:t>
            </a:r>
            <a:r>
              <a:rPr lang="en-US" sz="2600" dirty="0">
                <a:hlinkClick r:id="rId2"/>
              </a:rPr>
              <a:t>://</a:t>
            </a:r>
            <a:r>
              <a:rPr lang="en-US" sz="2600" dirty="0" smtClean="0">
                <a:hlinkClick r:id="rId2"/>
              </a:rPr>
              <a:t>ec.europa.eu/programmes/erasmus-plus/projects/</a:t>
            </a:r>
            <a:endParaRPr lang="en-US" sz="2600" dirty="0" smtClean="0"/>
          </a:p>
          <a:p>
            <a:r>
              <a:rPr lang="en-US" altLang="en-US" sz="2600" dirty="0"/>
              <a:t>O </a:t>
            </a:r>
            <a:r>
              <a:rPr lang="el-GR" altLang="en-US" sz="2600" dirty="0"/>
              <a:t>δικαιούχος υποχρεούται να γνωστοποιεί την προέλευση της </a:t>
            </a:r>
            <a:r>
              <a:rPr lang="el-GR" altLang="en-US" sz="2600" dirty="0" smtClean="0"/>
              <a:t>επιχορήγησής του στα πλαίσια του Προγράμματος </a:t>
            </a:r>
            <a:r>
              <a:rPr lang="en-GB" altLang="en-US" sz="2600" dirty="0" smtClean="0"/>
              <a:t>Erasmus+ </a:t>
            </a:r>
            <a:r>
              <a:rPr lang="el-GR" altLang="en-US" sz="2600" dirty="0" smtClean="0"/>
              <a:t>στο παραχθέν </a:t>
            </a:r>
            <a:r>
              <a:rPr lang="el-GR" altLang="en-US" sz="2600" dirty="0"/>
              <a:t>επικοινωνιακό/προωθητικό </a:t>
            </a:r>
            <a:r>
              <a:rPr lang="el-GR" altLang="en-US" sz="2600" dirty="0" smtClean="0"/>
              <a:t>υλικό, σε αναφορες, εκδηλώσεις, Μέσα</a:t>
            </a:r>
            <a:r>
              <a:rPr lang="en-GB" altLang="en-US" sz="2600" dirty="0" smtClean="0"/>
              <a:t> </a:t>
            </a:r>
            <a:r>
              <a:rPr lang="el-GR" altLang="en-US" sz="2600" dirty="0" smtClean="0"/>
              <a:t>Κοινωνικής Δικτύωσης κλπ.</a:t>
            </a:r>
          </a:p>
          <a:p>
            <a:pPr marL="0" indent="0">
              <a:buNone/>
            </a:pPr>
            <a:r>
              <a:rPr lang="en-US" altLang="en-US" sz="2400" dirty="0">
                <a:hlinkClick r:id="rId3"/>
              </a:rPr>
              <a:t>https://</a:t>
            </a:r>
            <a:r>
              <a:rPr lang="en-US" altLang="en-US" sz="2400" dirty="0" smtClean="0">
                <a:hlinkClick r:id="rId3"/>
              </a:rPr>
              <a:t>eacea.ec.europa.eu/about-eacea/visual-identity_en</a:t>
            </a:r>
            <a:r>
              <a:rPr lang="en-US" altLang="en-US" sz="2400" dirty="0" smtClean="0"/>
              <a:t> </a:t>
            </a:r>
            <a:endParaRPr lang="en-US" altLang="en-US" sz="2400" dirty="0"/>
          </a:p>
          <a:p>
            <a:pPr marL="0" indent="0">
              <a:buNone/>
            </a:pPr>
            <a:endParaRPr lang="el-GR" sz="2600" dirty="0"/>
          </a:p>
        </p:txBody>
      </p:sp>
    </p:spTree>
    <p:extLst>
      <p:ext uri="{BB962C8B-B14F-4D97-AF65-F5344CB8AC3E}">
        <p14:creationId xmlns:p14="http://schemas.microsoft.com/office/powerpoint/2010/main" val="68845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ΜΚΔ του ΙΔΕΠ </a:t>
            </a:r>
            <a:r>
              <a:rPr lang="en-US" sz="3600" dirty="0" smtClean="0"/>
              <a:t>&amp; </a:t>
            </a:r>
            <a:r>
              <a:rPr lang="el-GR" sz="3600" dirty="0" smtClean="0"/>
              <a:t>Επικοινωνία</a:t>
            </a:r>
            <a:endParaRPr lang="en-US" sz="3600" dirty="0"/>
          </a:p>
        </p:txBody>
      </p:sp>
      <p:sp>
        <p:nvSpPr>
          <p:cNvPr id="3" name="Content Placeholder 2"/>
          <p:cNvSpPr>
            <a:spLocks noGrp="1"/>
          </p:cNvSpPr>
          <p:nvPr>
            <p:ph idx="1"/>
          </p:nvPr>
        </p:nvSpPr>
        <p:spPr/>
        <p:txBody>
          <a:bodyPr>
            <a:normAutofit/>
          </a:bodyPr>
          <a:lstStyle/>
          <a:p>
            <a:pPr marL="0" indent="0">
              <a:buNone/>
            </a:pPr>
            <a:r>
              <a:rPr lang="el-GR" b="1" dirty="0" smtClean="0">
                <a:solidFill>
                  <a:schemeClr val="accent5">
                    <a:lumMod val="50000"/>
                  </a:schemeClr>
                </a:solidFill>
              </a:rPr>
              <a:t>Ακολουθείστε μας στο</a:t>
            </a:r>
            <a:r>
              <a:rPr lang="en-GB" b="1" dirty="0" smtClean="0">
                <a:solidFill>
                  <a:schemeClr val="accent5">
                    <a:lumMod val="50000"/>
                  </a:schemeClr>
                </a:solidFill>
              </a:rPr>
              <a:t>…</a:t>
            </a:r>
            <a:endParaRPr lang="en-US" b="1" dirty="0" smtClean="0">
              <a:solidFill>
                <a:schemeClr val="accent5">
                  <a:lumMod val="50000"/>
                </a:schemeClr>
              </a:solidFill>
            </a:endParaRPr>
          </a:p>
          <a:p>
            <a:r>
              <a:rPr lang="en-US" sz="3000" dirty="0" smtClean="0">
                <a:hlinkClick r:id="rId2"/>
              </a:rPr>
              <a:t>Facebook</a:t>
            </a:r>
            <a:endParaRPr lang="en-US" sz="3000" dirty="0" smtClean="0"/>
          </a:p>
          <a:p>
            <a:r>
              <a:rPr lang="en-US" sz="3000" dirty="0" smtClean="0">
                <a:hlinkClick r:id="rId3"/>
              </a:rPr>
              <a:t>Twitter</a:t>
            </a:r>
            <a:r>
              <a:rPr lang="en-US" sz="3000" dirty="0" smtClean="0"/>
              <a:t> </a:t>
            </a:r>
          </a:p>
          <a:p>
            <a:r>
              <a:rPr lang="en-US" sz="3000" dirty="0" smtClean="0">
                <a:hlinkClick r:id="rId4"/>
              </a:rPr>
              <a:t>Instagram</a:t>
            </a:r>
            <a:endParaRPr lang="en-US" sz="3000" dirty="0" smtClean="0"/>
          </a:p>
          <a:p>
            <a:r>
              <a:rPr lang="en-GB" sz="3000" dirty="0" smtClean="0">
                <a:hlinkClick r:id="rId5"/>
              </a:rPr>
              <a:t>Newsletter</a:t>
            </a:r>
            <a:r>
              <a:rPr lang="el-GR" sz="3000" dirty="0" smtClean="0"/>
              <a:t> </a:t>
            </a:r>
            <a:r>
              <a:rPr lang="el-GR" sz="2800" dirty="0" smtClean="0"/>
              <a:t>(εγγραφή </a:t>
            </a:r>
            <a:r>
              <a:rPr lang="el-GR" sz="2800" dirty="0"/>
              <a:t>στη λίστα επαφών του </a:t>
            </a:r>
            <a:r>
              <a:rPr lang="el-GR" sz="2800" dirty="0" smtClean="0"/>
              <a:t>ΙΔΕΠ)</a:t>
            </a:r>
            <a:endParaRPr lang="en-GB" sz="3000" dirty="0" smtClean="0"/>
          </a:p>
          <a:p>
            <a:pPr marL="0" indent="0">
              <a:buNone/>
            </a:pPr>
            <a:endParaRPr lang="el-GR" sz="3000" b="1" dirty="0" smtClean="0">
              <a:solidFill>
                <a:schemeClr val="accent5">
                  <a:lumMod val="50000"/>
                </a:schemeClr>
              </a:solidFill>
            </a:endParaRPr>
          </a:p>
          <a:p>
            <a:pPr marL="0" indent="0">
              <a:buNone/>
            </a:pPr>
            <a:r>
              <a:rPr lang="el-GR" sz="3000" b="1" dirty="0" smtClean="0">
                <a:solidFill>
                  <a:schemeClr val="accent5">
                    <a:lumMod val="50000"/>
                  </a:schemeClr>
                </a:solidFill>
              </a:rPr>
              <a:t>Επικοινωνείστε μαζί μας...</a:t>
            </a:r>
          </a:p>
          <a:p>
            <a:pPr>
              <a:defRPr/>
            </a:pPr>
            <a:r>
              <a:rPr lang="el-GR" altLang="en-US" sz="2800" dirty="0"/>
              <a:t>Στοιχεία επικοινωνίας προσωπικού ΙΔΕΠ </a:t>
            </a:r>
          </a:p>
          <a:p>
            <a:pPr marL="0" indent="0">
              <a:buNone/>
              <a:defRPr/>
            </a:pPr>
            <a:r>
              <a:rPr lang="en-GB" sz="2400" dirty="0">
                <a:hlinkClick r:id="rId6"/>
              </a:rPr>
              <a:t>http://</a:t>
            </a:r>
            <a:r>
              <a:rPr lang="en-GB" sz="2400" dirty="0" smtClean="0">
                <a:hlinkClick r:id="rId6"/>
              </a:rPr>
              <a:t>www.erasmusplus.cy/prosopiko</a:t>
            </a:r>
            <a:r>
              <a:rPr lang="en-GB" sz="2400" dirty="0" smtClean="0"/>
              <a:t> </a:t>
            </a:r>
            <a:endParaRPr lang="en-GB" sz="3000" dirty="0" smtClean="0"/>
          </a:p>
          <a:p>
            <a:endParaRPr lang="en-GB" sz="3000" dirty="0"/>
          </a:p>
          <a:p>
            <a:endParaRPr lang="en-US" dirty="0"/>
          </a:p>
        </p:txBody>
      </p:sp>
    </p:spTree>
    <p:extLst>
      <p:ext uri="{BB962C8B-B14F-4D97-AF65-F5344CB8AC3E}">
        <p14:creationId xmlns:p14="http://schemas.microsoft.com/office/powerpoint/2010/main" val="956166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067944" y="908720"/>
            <a:ext cx="4618856" cy="4824535"/>
          </a:xfrm>
          <a:ln w="28575">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l-GR" sz="2800" dirty="0" smtClean="0">
                <a:solidFill>
                  <a:schemeClr val="tx1">
                    <a:lumMod val="75000"/>
                    <a:lumOff val="25000"/>
                  </a:schemeClr>
                </a:solidFill>
              </a:rPr>
              <a:t>Μην ξεχνάτε ότι το Σχέδιο δεν είναι ατομικό. Ανήκει στο σχολείο/οργανισμό. Η καλή τήρηση αρχείου βοηθά και άλλους συναδέλφους να αναλάβουν σε περίπτωση μετακίνησής σας από το σχολείο/οργανισμό. Διασφαλίζει επίσης τη διαφάνεια σε όλες τις διαδικασίες σας.</a:t>
            </a:r>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6</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Τήρηση αρχείου στο σχολείο/</a:t>
            </a:r>
          </a:p>
          <a:p>
            <a:pPr algn="ctr"/>
            <a:r>
              <a:rPr lang="el-GR" sz="3600" b="1" dirty="0" smtClean="0">
                <a:solidFill>
                  <a:schemeClr val="accent5">
                    <a:lumMod val="50000"/>
                  </a:schemeClr>
                </a:solidFill>
              </a:rPr>
              <a:t>οργανισμό</a:t>
            </a:r>
            <a:endParaRPr lang="en-GB" sz="3600" dirty="0">
              <a:solidFill>
                <a:schemeClr val="accent5">
                  <a:lumMod val="50000"/>
                </a:schemeClr>
              </a:solidFill>
            </a:endParaRPr>
          </a:p>
        </p:txBody>
      </p:sp>
    </p:spTree>
    <p:extLst>
      <p:ext uri="{BB962C8B-B14F-4D97-AF65-F5344CB8AC3E}">
        <p14:creationId xmlns:p14="http://schemas.microsoft.com/office/powerpoint/2010/main" val="9333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l-GR" sz="3200" dirty="0" smtClean="0"/>
              <a:t>Συμφωνία &amp; Παραρτήματα</a:t>
            </a:r>
            <a:br>
              <a:rPr lang="el-GR" sz="3200" dirty="0" smtClean="0"/>
            </a:br>
            <a:r>
              <a:rPr lang="en-GB" sz="3200" b="1" dirty="0" smtClean="0">
                <a:solidFill>
                  <a:schemeClr val="accent5">
                    <a:lumMod val="50000"/>
                  </a:schemeClr>
                </a:solidFill>
              </a:rPr>
              <a:t>Mono-beneficiary Agreement</a:t>
            </a:r>
            <a:endParaRPr lang="en-US" sz="3200" b="1" dirty="0">
              <a:solidFill>
                <a:schemeClr val="accent5">
                  <a:lumMod val="50000"/>
                </a:schemeClr>
              </a:solidFill>
            </a:endParaRPr>
          </a:p>
        </p:txBody>
      </p:sp>
      <p:sp>
        <p:nvSpPr>
          <p:cNvPr id="3" name="Content Placeholder 2"/>
          <p:cNvSpPr>
            <a:spLocks noGrp="1"/>
          </p:cNvSpPr>
          <p:nvPr>
            <p:ph idx="1"/>
          </p:nvPr>
        </p:nvSpPr>
        <p:spPr>
          <a:xfrm>
            <a:off x="467544" y="1196752"/>
            <a:ext cx="8229600" cy="5112568"/>
          </a:xfrm>
        </p:spPr>
        <p:txBody>
          <a:bodyPr>
            <a:noAutofit/>
          </a:bodyPr>
          <a:lstStyle/>
          <a:p>
            <a:r>
              <a:rPr lang="en-US" sz="2800" b="1" dirty="0" smtClean="0">
                <a:solidFill>
                  <a:schemeClr val="accent5">
                    <a:lumMod val="75000"/>
                  </a:schemeClr>
                </a:solidFill>
              </a:rPr>
              <a:t>Grant Agreement</a:t>
            </a:r>
            <a:r>
              <a:rPr lang="el-GR" sz="2800" b="1" dirty="0" smtClean="0">
                <a:solidFill>
                  <a:schemeClr val="accent5">
                    <a:lumMod val="75000"/>
                  </a:schemeClr>
                </a:solidFill>
              </a:rPr>
              <a:t> – </a:t>
            </a:r>
            <a:r>
              <a:rPr lang="en-GB" sz="2800" b="1" dirty="0" smtClean="0">
                <a:solidFill>
                  <a:schemeClr val="accent5">
                    <a:lumMod val="75000"/>
                  </a:schemeClr>
                </a:solidFill>
              </a:rPr>
              <a:t>Special Conditions</a:t>
            </a:r>
            <a:endParaRPr lang="en-US" sz="2800" b="1" dirty="0">
              <a:solidFill>
                <a:schemeClr val="accent5">
                  <a:lumMod val="75000"/>
                </a:schemeClr>
              </a:solidFill>
            </a:endParaRPr>
          </a:p>
          <a:p>
            <a:r>
              <a:rPr lang="en-US" sz="2800" dirty="0"/>
              <a:t>Annex I </a:t>
            </a:r>
            <a:r>
              <a:rPr lang="en-GB" sz="2800" dirty="0"/>
              <a:t>– </a:t>
            </a:r>
            <a:r>
              <a:rPr lang="en-US" sz="2800" dirty="0" smtClean="0"/>
              <a:t>General </a:t>
            </a:r>
            <a:r>
              <a:rPr lang="en-US" sz="2800" dirty="0"/>
              <a:t>Conditions</a:t>
            </a:r>
          </a:p>
          <a:p>
            <a:r>
              <a:rPr lang="en-US" sz="2800" b="1" dirty="0">
                <a:solidFill>
                  <a:schemeClr val="accent5">
                    <a:lumMod val="75000"/>
                  </a:schemeClr>
                </a:solidFill>
              </a:rPr>
              <a:t>Annex II </a:t>
            </a:r>
            <a:r>
              <a:rPr lang="en-US" sz="2800" b="1" dirty="0" smtClean="0">
                <a:solidFill>
                  <a:schemeClr val="accent5">
                    <a:lumMod val="75000"/>
                  </a:schemeClr>
                </a:solidFill>
              </a:rPr>
              <a:t>– Project</a:t>
            </a:r>
            <a:r>
              <a:rPr lang="el-GR" sz="2800" b="1" dirty="0" smtClean="0">
                <a:solidFill>
                  <a:schemeClr val="accent5">
                    <a:lumMod val="75000"/>
                  </a:schemeClr>
                </a:solidFill>
              </a:rPr>
              <a:t> </a:t>
            </a:r>
            <a:r>
              <a:rPr lang="en-US" sz="2800" b="1" dirty="0" smtClean="0">
                <a:solidFill>
                  <a:schemeClr val="accent5">
                    <a:lumMod val="75000"/>
                  </a:schemeClr>
                </a:solidFill>
              </a:rPr>
              <a:t>Details </a:t>
            </a:r>
            <a:endParaRPr lang="en-US" sz="2800" b="1" dirty="0">
              <a:solidFill>
                <a:schemeClr val="accent5">
                  <a:lumMod val="75000"/>
                </a:schemeClr>
              </a:solidFill>
            </a:endParaRPr>
          </a:p>
          <a:p>
            <a:r>
              <a:rPr lang="en-US" sz="2800" dirty="0"/>
              <a:t>Annex III </a:t>
            </a:r>
            <a:r>
              <a:rPr lang="en-GB" sz="2800" dirty="0"/>
              <a:t>– </a:t>
            </a:r>
            <a:r>
              <a:rPr lang="en-US" sz="2800" dirty="0" smtClean="0"/>
              <a:t>Financial </a:t>
            </a:r>
            <a:r>
              <a:rPr lang="en-US" sz="2800" dirty="0"/>
              <a:t>and contractual rules </a:t>
            </a:r>
            <a:endParaRPr lang="el-GR" sz="2800" dirty="0"/>
          </a:p>
          <a:p>
            <a:r>
              <a:rPr lang="en-US" sz="2800" dirty="0" smtClean="0"/>
              <a:t>Annex </a:t>
            </a:r>
            <a:r>
              <a:rPr lang="en-US" sz="2800" dirty="0"/>
              <a:t>IV </a:t>
            </a:r>
            <a:r>
              <a:rPr lang="en-GB" sz="2800" dirty="0"/>
              <a:t>– </a:t>
            </a:r>
            <a:r>
              <a:rPr lang="en-US" sz="2800" dirty="0" smtClean="0"/>
              <a:t>Applicable </a:t>
            </a:r>
            <a:r>
              <a:rPr lang="en-US" sz="2800" dirty="0"/>
              <a:t>rates</a:t>
            </a:r>
          </a:p>
          <a:p>
            <a:r>
              <a:rPr lang="en-US" sz="2800" dirty="0"/>
              <a:t>Annex V</a:t>
            </a:r>
            <a:r>
              <a:rPr lang="el-GR" sz="2800" dirty="0"/>
              <a:t> </a:t>
            </a:r>
            <a:r>
              <a:rPr lang="en-GB" sz="2800" dirty="0"/>
              <a:t>– </a:t>
            </a:r>
            <a:r>
              <a:rPr lang="en-GB" sz="2800" dirty="0" smtClean="0"/>
              <a:t>Staff</a:t>
            </a:r>
            <a:endParaRPr lang="en-GB" sz="2800" dirty="0"/>
          </a:p>
          <a:p>
            <a:pPr lvl="2"/>
            <a:r>
              <a:rPr lang="en-GB" sz="2800" dirty="0"/>
              <a:t>Grant Agreement</a:t>
            </a:r>
          </a:p>
          <a:p>
            <a:pPr lvl="2"/>
            <a:r>
              <a:rPr lang="en-GB" sz="2800" dirty="0"/>
              <a:t>Mobility Agreement  </a:t>
            </a:r>
            <a:endParaRPr lang="el-GR" sz="2800" dirty="0"/>
          </a:p>
          <a:p>
            <a:pPr lvl="2"/>
            <a:r>
              <a:rPr lang="en-GB" sz="2800" dirty="0"/>
              <a:t>Quality Commitment</a:t>
            </a:r>
            <a:endParaRPr lang="en-US" sz="2800" dirty="0"/>
          </a:p>
        </p:txBody>
      </p:sp>
    </p:spTree>
    <p:extLst>
      <p:ext uri="{BB962C8B-B14F-4D97-AF65-F5344CB8AC3E}">
        <p14:creationId xmlns:p14="http://schemas.microsoft.com/office/powerpoint/2010/main" val="25967972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l-GR" sz="3800" dirty="0" smtClean="0"/>
              <a:t>Αρχείο Σχεδίου στον Οργανισμό (1/3)</a:t>
            </a:r>
            <a:endParaRPr lang="en-US" sz="3800" dirty="0"/>
          </a:p>
        </p:txBody>
      </p:sp>
      <p:sp>
        <p:nvSpPr>
          <p:cNvPr id="3" name="Content Placeholder 2"/>
          <p:cNvSpPr>
            <a:spLocks noGrp="1"/>
          </p:cNvSpPr>
          <p:nvPr>
            <p:ph idx="1"/>
          </p:nvPr>
        </p:nvSpPr>
        <p:spPr>
          <a:xfrm>
            <a:off x="457200" y="1052736"/>
            <a:ext cx="8363272" cy="5073427"/>
          </a:xfrm>
        </p:spPr>
        <p:txBody>
          <a:bodyPr>
            <a:noAutofit/>
          </a:bodyPr>
          <a:lstStyle/>
          <a:p>
            <a:r>
              <a:rPr lang="el-GR" sz="2400" dirty="0" smtClean="0"/>
              <a:t>Τήρηση αρχείου στον δικαιούχο οργανισμό με τα έντυπα που αφορούν τις κινητικότητες για </a:t>
            </a:r>
            <a:r>
              <a:rPr lang="el-GR" sz="2400" dirty="0"/>
              <a:t>τουλάχιστον </a:t>
            </a:r>
            <a:r>
              <a:rPr lang="el-GR" sz="2400" dirty="0" smtClean="0"/>
              <a:t>3 </a:t>
            </a:r>
            <a:r>
              <a:rPr lang="el-GR" sz="2400" dirty="0"/>
              <a:t>χρόνια μετά το κλείσιμο του </a:t>
            </a:r>
            <a:r>
              <a:rPr lang="el-GR" sz="2400" smtClean="0"/>
              <a:t>σχεδίου (3 </a:t>
            </a:r>
            <a:r>
              <a:rPr lang="el-GR" sz="2400" dirty="0" smtClean="0"/>
              <a:t>χρόνια μετά την επιστολή εκκαθάρισης που λαμβάνετε από το ΙΔΕΠ)</a:t>
            </a:r>
          </a:p>
          <a:p>
            <a:r>
              <a:rPr lang="el-GR" sz="2400" dirty="0"/>
              <a:t>Ο</a:t>
            </a:r>
            <a:r>
              <a:rPr lang="el-GR" sz="2400" dirty="0" smtClean="0"/>
              <a:t> </a:t>
            </a:r>
            <a:r>
              <a:rPr lang="el-GR" sz="2400" dirty="0"/>
              <a:t>φάκελος </a:t>
            </a:r>
            <a:r>
              <a:rPr lang="el-GR" sz="2400" dirty="0" smtClean="0"/>
              <a:t>παραμένει πάντα στο σχολείο/οργανισμό</a:t>
            </a:r>
          </a:p>
          <a:p>
            <a:pPr marL="0" indent="0">
              <a:buNone/>
            </a:pPr>
            <a:endParaRPr lang="el-GR" sz="1400" dirty="0" smtClean="0"/>
          </a:p>
          <a:p>
            <a:pPr marL="0" indent="0">
              <a:buNone/>
              <a:defRPr/>
            </a:pPr>
            <a:r>
              <a:rPr lang="el-GR" altLang="en-US" sz="2400" b="1" dirty="0" smtClean="0"/>
              <a:t>Στον φάκελλο υπάρχουν τα ακόλουθα: </a:t>
            </a:r>
            <a:endParaRPr lang="el-GR" altLang="en-US" sz="2400" b="1" dirty="0"/>
          </a:p>
          <a:p>
            <a:pPr>
              <a:buFont typeface="Wingdings" panose="05000000000000000000" pitchFamily="2" charset="2"/>
              <a:buChar char="ü"/>
              <a:defRPr/>
            </a:pPr>
            <a:r>
              <a:rPr lang="en-US" altLang="en-US" sz="2400" dirty="0" smtClean="0"/>
              <a:t>PIC Number</a:t>
            </a:r>
            <a:r>
              <a:rPr lang="el-GR" altLang="en-US" sz="2400" dirty="0" smtClean="0"/>
              <a:t> σχολείου/οργανισμού (</a:t>
            </a:r>
            <a:r>
              <a:rPr lang="en-GB" altLang="en-US" sz="2400" dirty="0" smtClean="0"/>
              <a:t>email </a:t>
            </a:r>
            <a:r>
              <a:rPr lang="el-GR" altLang="en-US" sz="2400" dirty="0" smtClean="0"/>
              <a:t>και κωδικοί πρόσβασης στο </a:t>
            </a:r>
            <a:r>
              <a:rPr lang="en-GB" altLang="en-US" sz="2400" dirty="0" smtClean="0"/>
              <a:t>PIC)</a:t>
            </a:r>
          </a:p>
          <a:p>
            <a:pPr>
              <a:buFont typeface="Wingdings" panose="05000000000000000000" pitchFamily="2" charset="2"/>
              <a:buChar char="ü"/>
              <a:defRPr/>
            </a:pPr>
            <a:r>
              <a:rPr lang="el-GR" altLang="en-US" sz="2400" dirty="0"/>
              <a:t>Κωδικοί πρόσβασης </a:t>
            </a:r>
            <a:r>
              <a:rPr lang="el-GR" altLang="en-US" sz="2400" dirty="0" smtClean="0"/>
              <a:t>στο </a:t>
            </a:r>
            <a:r>
              <a:rPr lang="en-GB" altLang="en-US" sz="2400" dirty="0"/>
              <a:t>Mobility Tool </a:t>
            </a:r>
            <a:r>
              <a:rPr lang="el-GR" altLang="en-US" sz="2400" dirty="0"/>
              <a:t>(</a:t>
            </a:r>
            <a:r>
              <a:rPr lang="en-US" altLang="en-US" sz="2400" dirty="0"/>
              <a:t>EU Login Account)</a:t>
            </a:r>
            <a:r>
              <a:rPr lang="el-GR" altLang="en-US" sz="2400" dirty="0"/>
              <a:t>, </a:t>
            </a:r>
          </a:p>
          <a:p>
            <a:pPr>
              <a:buFont typeface="Wingdings" panose="05000000000000000000" pitchFamily="2" charset="2"/>
              <a:buChar char="ü"/>
              <a:defRPr/>
            </a:pPr>
            <a:r>
              <a:rPr lang="el-GR" altLang="en-US" sz="2400" dirty="0" smtClean="0"/>
              <a:t>Αίτηση</a:t>
            </a:r>
            <a:r>
              <a:rPr lang="el-GR" altLang="en-US" sz="2400" dirty="0"/>
              <a:t> </a:t>
            </a:r>
            <a:endParaRPr lang="el-GR" altLang="en-US" sz="2400" dirty="0" smtClean="0"/>
          </a:p>
          <a:p>
            <a:pPr>
              <a:buFont typeface="Wingdings" panose="05000000000000000000" pitchFamily="2" charset="2"/>
              <a:buChar char="ü"/>
              <a:defRPr/>
            </a:pPr>
            <a:r>
              <a:rPr lang="el-GR" sz="2400" dirty="0" smtClean="0"/>
              <a:t>Γραπτές διαδικασίες και κριτήρια επιλογής συμμετεχόντων (για σκοπούς διαφάνειας)</a:t>
            </a:r>
          </a:p>
        </p:txBody>
      </p:sp>
    </p:spTree>
    <p:extLst>
      <p:ext uri="{BB962C8B-B14F-4D97-AF65-F5344CB8AC3E}">
        <p14:creationId xmlns:p14="http://schemas.microsoft.com/office/powerpoint/2010/main" val="3735685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a:defRPr/>
            </a:pPr>
            <a:r>
              <a:rPr lang="el-GR" sz="3600" dirty="0"/>
              <a:t>Αρχείο Σχεδίου στον </a:t>
            </a:r>
            <a:r>
              <a:rPr lang="el-GR" sz="3600" dirty="0" smtClean="0"/>
              <a:t>Οργανισμό (2/3)</a:t>
            </a:r>
            <a:endParaRPr lang="en-GB" sz="3600" dirty="0">
              <a:solidFill>
                <a:schemeClr val="tx1">
                  <a:lumMod val="75000"/>
                  <a:lumOff val="25000"/>
                </a:schemeClr>
              </a:solidFill>
              <a:latin typeface="+mn-lt"/>
            </a:endParaRPr>
          </a:p>
        </p:txBody>
      </p:sp>
      <p:sp>
        <p:nvSpPr>
          <p:cNvPr id="20483" name="Content Placeholder 2"/>
          <p:cNvSpPr>
            <a:spLocks noGrp="1"/>
          </p:cNvSpPr>
          <p:nvPr>
            <p:ph idx="4294967295"/>
          </p:nvPr>
        </p:nvSpPr>
        <p:spPr bwMode="auto">
          <a:xfrm>
            <a:off x="457200" y="908720"/>
            <a:ext cx="8229600"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ü"/>
              <a:defRPr/>
            </a:pPr>
            <a:r>
              <a:rPr lang="el-GR" altLang="en-US" sz="2400" dirty="0" smtClean="0"/>
              <a:t>Επιστολή έγκρισης και αλληλογραφία με ΙΔΕΠ &amp; συμμετέχοντες</a:t>
            </a:r>
          </a:p>
          <a:p>
            <a:pPr>
              <a:buFont typeface="Wingdings" panose="05000000000000000000" pitchFamily="2" charset="2"/>
              <a:buChar char="ü"/>
              <a:defRPr/>
            </a:pPr>
            <a:r>
              <a:rPr lang="el-GR" altLang="en-US" sz="2400" dirty="0" smtClean="0"/>
              <a:t>Συμφωνία </a:t>
            </a:r>
            <a:r>
              <a:rPr lang="el-GR" altLang="en-US" sz="2400" dirty="0"/>
              <a:t>Επιχορήγησης</a:t>
            </a:r>
          </a:p>
          <a:p>
            <a:pPr>
              <a:buFont typeface="Wingdings" panose="05000000000000000000" pitchFamily="2" charset="2"/>
              <a:buChar char="ü"/>
              <a:defRPr/>
            </a:pPr>
            <a:r>
              <a:rPr lang="el-GR" altLang="en-US" sz="2400" dirty="0" smtClean="0"/>
              <a:t>Συμφωνίες συμμετεχόντων </a:t>
            </a:r>
          </a:p>
          <a:p>
            <a:pPr lvl="1">
              <a:buFont typeface="Wingdings" panose="05000000000000000000" pitchFamily="2" charset="2"/>
              <a:buChar char="§"/>
              <a:defRPr/>
            </a:pPr>
            <a:r>
              <a:rPr lang="en-GB" altLang="en-US" sz="2200" dirty="0" smtClean="0"/>
              <a:t>Grant Agreements - </a:t>
            </a:r>
            <a:r>
              <a:rPr lang="el-GR" altLang="en-US" sz="2200" dirty="0" smtClean="0"/>
              <a:t>πρωτότυπα κρατά και ο ίδιος ο συμμετέχοντας και ο οργανισμός σας – υπογραφή πρωτοτύπων εις διπλούν (ένα για τον συμμετέχοντα και ένα για το σχολείο/οργανισμό σας)</a:t>
            </a:r>
            <a:endParaRPr lang="el-GR" altLang="en-US" sz="2200" dirty="0"/>
          </a:p>
          <a:p>
            <a:pPr lvl="1">
              <a:buFont typeface="Wingdings" panose="05000000000000000000" pitchFamily="2" charset="2"/>
              <a:buChar char="§"/>
              <a:defRPr/>
            </a:pPr>
            <a:r>
              <a:rPr lang="en-GB" altLang="en-US" sz="2200" dirty="0" smtClean="0"/>
              <a:t>Mobility Agreements and Quality Commitment – </a:t>
            </a:r>
            <a:r>
              <a:rPr lang="el-GR" altLang="en-US" sz="2200" dirty="0" smtClean="0"/>
              <a:t>γίνεται και με σκαναρισμένα αρχεία (αποστολή σκαναρισμένου αρχείου μέσω </a:t>
            </a:r>
            <a:r>
              <a:rPr lang="en-GB" altLang="en-US" sz="2200" dirty="0" smtClean="0"/>
              <a:t>email </a:t>
            </a:r>
            <a:r>
              <a:rPr lang="el-GR" altLang="en-US" sz="2200" dirty="0" smtClean="0"/>
              <a:t>εφόσον εμπλέκεται και ο οργανισμός φιλοξενίας και παραλαβή του συγκεκριμένου αρχείου και πάλι με σκαναρισμένη υπογραφή που θα στείλει ο οργανισμός φιλοξενείας)</a:t>
            </a:r>
          </a:p>
          <a:p>
            <a:pPr>
              <a:buFont typeface="Wingdings" panose="05000000000000000000" pitchFamily="2" charset="2"/>
              <a:buChar char="ü"/>
              <a:defRPr/>
            </a:pPr>
            <a:endParaRPr lang="el-GR" altLang="en-US" sz="2100" dirty="0" smtClean="0"/>
          </a:p>
        </p:txBody>
      </p:sp>
    </p:spTree>
    <p:extLst>
      <p:ext uri="{BB962C8B-B14F-4D97-AF65-F5344CB8AC3E}">
        <p14:creationId xmlns:p14="http://schemas.microsoft.com/office/powerpoint/2010/main" val="4190917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a:defRPr/>
            </a:pPr>
            <a:r>
              <a:rPr lang="el-GR" sz="3600" dirty="0"/>
              <a:t>Αρχείο Σχεδίου στον </a:t>
            </a:r>
            <a:r>
              <a:rPr lang="el-GR" sz="3600" dirty="0" smtClean="0"/>
              <a:t>Οργανισμό (3/3)</a:t>
            </a:r>
            <a:endParaRPr lang="en-GB" sz="3600" dirty="0">
              <a:solidFill>
                <a:schemeClr val="tx1">
                  <a:lumMod val="75000"/>
                  <a:lumOff val="25000"/>
                </a:schemeClr>
              </a:solidFill>
              <a:latin typeface="+mn-lt"/>
            </a:endParaRPr>
          </a:p>
        </p:txBody>
      </p:sp>
      <p:sp>
        <p:nvSpPr>
          <p:cNvPr id="20483" name="Content Placeholder 2"/>
          <p:cNvSpPr>
            <a:spLocks noGrp="1"/>
          </p:cNvSpPr>
          <p:nvPr>
            <p:ph idx="4294967295"/>
          </p:nvPr>
        </p:nvSpPr>
        <p:spPr bwMode="auto">
          <a:xfrm>
            <a:off x="457200" y="908720"/>
            <a:ext cx="8229600"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ü"/>
              <a:defRPr/>
            </a:pPr>
            <a:r>
              <a:rPr lang="el-GR" sz="2400" dirty="0"/>
              <a:t>Φύλαξη </a:t>
            </a:r>
            <a:r>
              <a:rPr lang="el-GR" sz="2400" dirty="0" smtClean="0"/>
              <a:t>γραπτής </a:t>
            </a:r>
            <a:r>
              <a:rPr lang="el-GR" sz="2400" dirty="0"/>
              <a:t>επικοινωνίας με τους συμμετέχοντες σε κινητικότητα και τους οργανισμούς υποδοχής </a:t>
            </a:r>
          </a:p>
          <a:p>
            <a:pPr>
              <a:buFont typeface="Wingdings" panose="05000000000000000000" pitchFamily="2" charset="2"/>
              <a:buChar char="ü"/>
              <a:defRPr/>
            </a:pPr>
            <a:r>
              <a:rPr lang="el-GR" altLang="en-US" sz="2400" dirty="0" smtClean="0"/>
              <a:t>Αντίγραφα </a:t>
            </a:r>
            <a:r>
              <a:rPr lang="el-GR" altLang="en-US" sz="2400" dirty="0"/>
              <a:t>Πιστοποιητικών Συμμετοχής για όλους τους συμμετέχοντες </a:t>
            </a:r>
            <a:r>
              <a:rPr lang="el-GR" altLang="en-US" sz="2400" dirty="0" smtClean="0"/>
              <a:t>(το πρωτότυπο ανήκει στον συμμετέχοντα)</a:t>
            </a:r>
            <a:endParaRPr lang="el-GR" altLang="en-US" sz="2400" dirty="0"/>
          </a:p>
          <a:p>
            <a:pPr>
              <a:buFont typeface="Wingdings" panose="05000000000000000000" pitchFamily="2" charset="2"/>
              <a:buChar char="ü"/>
              <a:defRPr/>
            </a:pPr>
            <a:r>
              <a:rPr lang="el-GR" altLang="en-US" sz="2400" dirty="0"/>
              <a:t>Αποδεικτικά πραγματοποίησης εμβασμάτων στους συμμετέχοντες (π.χ. φωτοτυπημένες τραπεζικές επιταγές ή έντυπο που υπογράφει ο κάθε συμμετέχοντας ότι παρέλαβε συγκεκριμένο ποσό σε περίπτωση μετρητών)</a:t>
            </a:r>
          </a:p>
          <a:p>
            <a:pPr>
              <a:buFont typeface="Wingdings" panose="05000000000000000000" pitchFamily="2" charset="2"/>
              <a:buChar char="ü"/>
              <a:defRPr/>
            </a:pPr>
            <a:r>
              <a:rPr lang="el-GR" altLang="en-US" sz="2400" dirty="0"/>
              <a:t>Αεροπορικές κάρτες επιβίβασης </a:t>
            </a:r>
          </a:p>
          <a:p>
            <a:pPr>
              <a:buFont typeface="Wingdings" panose="05000000000000000000" pitchFamily="2" charset="2"/>
              <a:buChar char="ü"/>
              <a:defRPr/>
            </a:pPr>
            <a:r>
              <a:rPr lang="el-GR" altLang="en-US" sz="2400" dirty="0"/>
              <a:t>Αποδείξεις και τιμολόγια για κάθε αγορά </a:t>
            </a:r>
            <a:r>
              <a:rPr lang="el-GR" altLang="en-US" sz="2400" dirty="0" smtClean="0"/>
              <a:t>αγαθών ή υπηρεσιών (</a:t>
            </a:r>
            <a:r>
              <a:rPr lang="el-GR" altLang="en-US" sz="2400" dirty="0"/>
              <a:t>π.χ. </a:t>
            </a:r>
            <a:r>
              <a:rPr lang="el-GR" altLang="en-US" sz="2400" dirty="0" smtClean="0"/>
              <a:t>αεροπορικά </a:t>
            </a:r>
            <a:r>
              <a:rPr lang="el-GR" altLang="en-US" sz="2400" dirty="0"/>
              <a:t>εισιτήρια, ξενοδοχεία, </a:t>
            </a:r>
            <a:r>
              <a:rPr lang="el-GR" altLang="en-US" sz="2400" dirty="0" smtClean="0"/>
              <a:t>εξοπλισμός από </a:t>
            </a:r>
            <a:r>
              <a:rPr lang="el-GR" altLang="en-US" sz="2400" dirty="0"/>
              <a:t>το κονδύλι των οργανωτικών εξόδων κ.ά.)</a:t>
            </a:r>
          </a:p>
          <a:p>
            <a:pPr>
              <a:buFont typeface="Wingdings" panose="05000000000000000000" pitchFamily="2" charset="2"/>
              <a:buChar char="ü"/>
              <a:defRPr/>
            </a:pPr>
            <a:r>
              <a:rPr lang="el-GR" altLang="en-US" sz="2400" dirty="0"/>
              <a:t>Προαιρετικά: φωτογραφικό υλικό από τις </a:t>
            </a:r>
            <a:r>
              <a:rPr lang="el-GR" altLang="en-US" sz="2400" dirty="0" smtClean="0"/>
              <a:t>κινητικότητες</a:t>
            </a:r>
            <a:endParaRPr lang="el-GR" altLang="en-US" sz="2100" dirty="0" smtClean="0"/>
          </a:p>
        </p:txBody>
      </p:sp>
    </p:spTree>
    <p:extLst>
      <p:ext uri="{BB962C8B-B14F-4D97-AF65-F5344CB8AC3E}">
        <p14:creationId xmlns:p14="http://schemas.microsoft.com/office/powerpoint/2010/main" val="2453409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9972" y="3190908"/>
            <a:ext cx="3672408" cy="584775"/>
          </a:xfrm>
          <a:prstGeom prst="rect">
            <a:avLst/>
          </a:prstGeom>
          <a:noFill/>
        </p:spPr>
        <p:txBody>
          <a:bodyPr wrap="square" rtlCol="0">
            <a:spAutoFit/>
          </a:bodyPr>
          <a:lstStyle/>
          <a:p>
            <a:pPr algn="ctr"/>
            <a:r>
              <a:rPr lang="el-GR" sz="3200" b="1" dirty="0" smtClean="0">
                <a:solidFill>
                  <a:schemeClr val="accent5">
                    <a:lumMod val="50000"/>
                  </a:schemeClr>
                </a:solidFill>
              </a:rPr>
              <a:t>Ερωτήσεις; </a:t>
            </a:r>
            <a:endParaRPr lang="en-US" sz="3200" b="1" dirty="0">
              <a:solidFill>
                <a:schemeClr val="accent5">
                  <a:lumMod val="50000"/>
                </a:schemeClr>
              </a:solidFill>
            </a:endParaRPr>
          </a:p>
        </p:txBody>
      </p:sp>
      <p:sp>
        <p:nvSpPr>
          <p:cNvPr id="4" name="TextBox 3"/>
          <p:cNvSpPr txBox="1"/>
          <p:nvPr/>
        </p:nvSpPr>
        <p:spPr>
          <a:xfrm>
            <a:off x="1827817" y="644344"/>
            <a:ext cx="3672408" cy="1569660"/>
          </a:xfrm>
          <a:prstGeom prst="rect">
            <a:avLst/>
          </a:prstGeom>
          <a:noFill/>
        </p:spPr>
        <p:txBody>
          <a:bodyPr wrap="square" rtlCol="0">
            <a:spAutoFit/>
          </a:bodyPr>
          <a:lstStyle/>
          <a:p>
            <a:r>
              <a:rPr lang="el-GR" sz="3200" b="1" dirty="0" smtClean="0">
                <a:solidFill>
                  <a:schemeClr val="accent5">
                    <a:lumMod val="50000"/>
                  </a:schemeClr>
                </a:solidFill>
              </a:rPr>
              <a:t>Σας ευχαριστούμε για την προσοχή σας! </a:t>
            </a:r>
            <a:endParaRPr lang="en-US" sz="3200" b="1" dirty="0">
              <a:solidFill>
                <a:schemeClr val="accent5">
                  <a:lumMod val="50000"/>
                </a:schemeClr>
              </a:solidFill>
            </a:endParaRPr>
          </a:p>
        </p:txBody>
      </p:sp>
      <p:sp>
        <p:nvSpPr>
          <p:cNvPr id="3" name="Cloud Callout 2"/>
          <p:cNvSpPr/>
          <p:nvPr/>
        </p:nvSpPr>
        <p:spPr>
          <a:xfrm>
            <a:off x="4067944" y="2420888"/>
            <a:ext cx="4176464" cy="2124816"/>
          </a:xfrm>
          <a:prstGeom prst="cloudCallou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20456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923928" y="2492896"/>
            <a:ext cx="4536504" cy="2448272"/>
          </a:xfrm>
          <a:ln w="28575" cmpd="sng">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el-GR" sz="2800" dirty="0" smtClean="0">
                <a:solidFill>
                  <a:schemeClr val="tx1"/>
                </a:solidFill>
              </a:rPr>
              <a:t>Μάριος Χαραλάμπους</a:t>
            </a:r>
          </a:p>
          <a:p>
            <a:pPr marL="0" indent="0">
              <a:buNone/>
            </a:pPr>
            <a:r>
              <a:rPr lang="el-GR" sz="2800" dirty="0" smtClean="0">
                <a:solidFill>
                  <a:schemeClr val="tx1"/>
                </a:solidFill>
              </a:rPr>
              <a:t>ΒΔ Δημοτικής Εκπαίδευσης </a:t>
            </a:r>
          </a:p>
          <a:p>
            <a:pPr marL="0" indent="0">
              <a:buNone/>
            </a:pPr>
            <a:endParaRPr lang="el-GR" sz="2800" dirty="0">
              <a:solidFill>
                <a:schemeClr val="tx1"/>
              </a:solidFill>
            </a:endParaRPr>
          </a:p>
          <a:p>
            <a:pPr marL="0" indent="0">
              <a:buNone/>
            </a:pPr>
            <a:r>
              <a:rPr lang="el-GR" sz="2800" dirty="0" smtClean="0">
                <a:solidFill>
                  <a:schemeClr val="tx1"/>
                </a:solidFill>
              </a:rPr>
              <a:t>Α’ Δημοτικό Σχολείο Μακεδονίτισσας</a:t>
            </a:r>
            <a:endParaRPr lang="en-GB" dirty="0">
              <a:solidFill>
                <a:schemeClr val="tx1"/>
              </a:solidFill>
            </a:endParaRPr>
          </a:p>
        </p:txBody>
      </p:sp>
      <p:sp>
        <p:nvSpPr>
          <p:cNvPr id="6" name="Text Placeholder 5"/>
          <p:cNvSpPr>
            <a:spLocks noGrp="1"/>
          </p:cNvSpPr>
          <p:nvPr>
            <p:ph type="body" sz="half" idx="2"/>
          </p:nvPr>
        </p:nvSpPr>
        <p:spPr>
          <a:xfrm>
            <a:off x="395536" y="908720"/>
            <a:ext cx="3240360" cy="4691063"/>
          </a:xfrm>
        </p:spPr>
        <p:txBody>
          <a:bodyPr>
            <a:normAutofit/>
          </a:bodyPr>
          <a:lstStyle/>
          <a:p>
            <a:pPr algn="ctr"/>
            <a:r>
              <a:rPr lang="el-GR" sz="9600" b="1" dirty="0" smtClean="0">
                <a:solidFill>
                  <a:schemeClr val="accent5">
                    <a:lumMod val="50000"/>
                  </a:schemeClr>
                </a:solidFill>
                <a:latin typeface="Gabriola" panose="04040605051002020D02" pitchFamily="82" charset="0"/>
              </a:rPr>
              <a:t>7</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Παρουσίαση παραδείγματος καλής πρακτικής</a:t>
            </a:r>
            <a:endParaRPr lang="en-GB" sz="3600" dirty="0">
              <a:solidFill>
                <a:schemeClr val="accent5">
                  <a:lumMod val="50000"/>
                </a:schemeClr>
              </a:solidFill>
            </a:endParaRPr>
          </a:p>
        </p:txBody>
      </p:sp>
    </p:spTree>
    <p:extLst>
      <p:ext uri="{BB962C8B-B14F-4D97-AF65-F5344CB8AC3E}">
        <p14:creationId xmlns:p14="http://schemas.microsoft.com/office/powerpoint/2010/main" val="2565213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l-GR" sz="3200" dirty="0"/>
              <a:t>Συμφωνία </a:t>
            </a:r>
            <a:r>
              <a:rPr lang="el-GR" sz="3200" dirty="0" smtClean="0"/>
              <a:t>&amp; Παραρτήματα</a:t>
            </a:r>
            <a:r>
              <a:rPr lang="en-GB" sz="3200" dirty="0" smtClean="0"/>
              <a:t> </a:t>
            </a:r>
            <a:r>
              <a:rPr lang="el-GR" sz="3200" dirty="0" smtClean="0"/>
              <a:t>για Κοινοπραξίες</a:t>
            </a:r>
            <a:r>
              <a:rPr lang="el-GR" sz="3200" dirty="0"/>
              <a:t/>
            </a:r>
            <a:br>
              <a:rPr lang="el-GR" sz="3200" dirty="0"/>
            </a:br>
            <a:r>
              <a:rPr lang="en-GB" sz="3200" b="1" dirty="0" smtClean="0">
                <a:solidFill>
                  <a:schemeClr val="accent5">
                    <a:lumMod val="50000"/>
                  </a:schemeClr>
                </a:solidFill>
              </a:rPr>
              <a:t>Multi-beneficiary </a:t>
            </a:r>
            <a:r>
              <a:rPr lang="en-GB" sz="3200" b="1" dirty="0">
                <a:solidFill>
                  <a:schemeClr val="accent5">
                    <a:lumMod val="50000"/>
                  </a:schemeClr>
                </a:solidFill>
              </a:rPr>
              <a:t>Agreement</a:t>
            </a:r>
            <a:endParaRPr lang="en-GB" sz="3200" b="1" dirty="0"/>
          </a:p>
        </p:txBody>
      </p:sp>
      <p:sp>
        <p:nvSpPr>
          <p:cNvPr id="3" name="Content Placeholder 2"/>
          <p:cNvSpPr>
            <a:spLocks noGrp="1"/>
          </p:cNvSpPr>
          <p:nvPr>
            <p:ph idx="1"/>
          </p:nvPr>
        </p:nvSpPr>
        <p:spPr>
          <a:xfrm>
            <a:off x="395536" y="1052736"/>
            <a:ext cx="8229600" cy="5544616"/>
          </a:xfrm>
        </p:spPr>
        <p:txBody>
          <a:bodyPr>
            <a:noAutofit/>
          </a:bodyPr>
          <a:lstStyle/>
          <a:p>
            <a:r>
              <a:rPr lang="en-US" sz="2600" b="1" dirty="0">
                <a:solidFill>
                  <a:schemeClr val="accent5">
                    <a:lumMod val="75000"/>
                  </a:schemeClr>
                </a:solidFill>
              </a:rPr>
              <a:t>Grant Agreement</a:t>
            </a:r>
            <a:r>
              <a:rPr lang="el-GR" sz="2600" b="1" dirty="0">
                <a:solidFill>
                  <a:schemeClr val="accent5">
                    <a:lumMod val="75000"/>
                  </a:schemeClr>
                </a:solidFill>
              </a:rPr>
              <a:t> – </a:t>
            </a:r>
            <a:r>
              <a:rPr lang="en-GB" sz="2600" b="1" dirty="0">
                <a:solidFill>
                  <a:schemeClr val="accent5">
                    <a:lumMod val="75000"/>
                  </a:schemeClr>
                </a:solidFill>
              </a:rPr>
              <a:t>Special Conditions </a:t>
            </a:r>
            <a:endParaRPr lang="en-GB" sz="2600" b="1" dirty="0" smtClean="0">
              <a:solidFill>
                <a:schemeClr val="accent5">
                  <a:lumMod val="75000"/>
                </a:schemeClr>
              </a:solidFill>
            </a:endParaRPr>
          </a:p>
          <a:p>
            <a:r>
              <a:rPr lang="en-GB" sz="2600" dirty="0" smtClean="0"/>
              <a:t>Annex </a:t>
            </a:r>
            <a:r>
              <a:rPr lang="en-GB" sz="2600" dirty="0"/>
              <a:t>I  – General Conditions</a:t>
            </a:r>
          </a:p>
          <a:p>
            <a:r>
              <a:rPr lang="en-GB" sz="2600" b="1" dirty="0">
                <a:solidFill>
                  <a:schemeClr val="accent5">
                    <a:lumMod val="75000"/>
                  </a:schemeClr>
                </a:solidFill>
              </a:rPr>
              <a:t>Annex II – Description and estimated budget of the project</a:t>
            </a:r>
          </a:p>
          <a:p>
            <a:r>
              <a:rPr lang="en-GB" sz="2600" dirty="0"/>
              <a:t>Annex III  – Financial</a:t>
            </a:r>
            <a:r>
              <a:rPr lang="el-GR" sz="2600" dirty="0" smtClean="0"/>
              <a:t> </a:t>
            </a:r>
            <a:r>
              <a:rPr lang="en-GB" sz="2600" dirty="0" smtClean="0"/>
              <a:t>and </a:t>
            </a:r>
            <a:r>
              <a:rPr lang="en-GB" sz="2600" dirty="0"/>
              <a:t>contractual rules</a:t>
            </a:r>
          </a:p>
          <a:p>
            <a:r>
              <a:rPr lang="en-GB" sz="2600" dirty="0"/>
              <a:t>Annex IV  – Applicable</a:t>
            </a:r>
            <a:r>
              <a:rPr lang="el-GR" sz="2600" dirty="0" smtClean="0"/>
              <a:t> </a:t>
            </a:r>
            <a:r>
              <a:rPr lang="en-GB" sz="2600" dirty="0" smtClean="0"/>
              <a:t>rates</a:t>
            </a:r>
            <a:r>
              <a:rPr lang="el-GR" sz="2600" dirty="0" smtClean="0"/>
              <a:t> </a:t>
            </a:r>
            <a:endParaRPr lang="en-GB" sz="2600" dirty="0"/>
          </a:p>
          <a:p>
            <a:r>
              <a:rPr lang="en-GB" sz="2600" dirty="0"/>
              <a:t>Annex V </a:t>
            </a:r>
            <a:r>
              <a:rPr lang="en-GB" sz="2600" dirty="0" smtClean="0"/>
              <a:t>– Mandates</a:t>
            </a:r>
            <a:r>
              <a:rPr lang="el-GR" sz="2600" dirty="0" smtClean="0"/>
              <a:t> </a:t>
            </a:r>
            <a:endParaRPr lang="en-GB" sz="2600" dirty="0"/>
          </a:p>
          <a:p>
            <a:r>
              <a:rPr lang="en-GB" sz="2600" dirty="0"/>
              <a:t>Annex </a:t>
            </a:r>
            <a:r>
              <a:rPr lang="en-GB" sz="2600" dirty="0" smtClean="0"/>
              <a:t>VI</a:t>
            </a:r>
            <a:r>
              <a:rPr lang="el-GR" sz="2600" dirty="0" smtClean="0"/>
              <a:t> – </a:t>
            </a:r>
            <a:r>
              <a:rPr lang="en-GB" sz="2600" dirty="0" smtClean="0"/>
              <a:t>Staff</a:t>
            </a:r>
            <a:r>
              <a:rPr lang="el-GR" sz="2600" dirty="0" smtClean="0"/>
              <a:t> </a:t>
            </a:r>
            <a:endParaRPr lang="en-GB" sz="2600" dirty="0"/>
          </a:p>
          <a:p>
            <a:pPr lvl="2"/>
            <a:r>
              <a:rPr lang="en-GB" sz="2600" dirty="0"/>
              <a:t>Grant Agreement</a:t>
            </a:r>
          </a:p>
          <a:p>
            <a:pPr lvl="2"/>
            <a:r>
              <a:rPr lang="en-GB" sz="2600" dirty="0"/>
              <a:t>Mobility Agreement</a:t>
            </a:r>
            <a:endParaRPr lang="el-GR" sz="2600" dirty="0"/>
          </a:p>
          <a:p>
            <a:pPr lvl="2"/>
            <a:r>
              <a:rPr lang="en-GB" sz="2600" dirty="0"/>
              <a:t>Quality Commitment</a:t>
            </a:r>
          </a:p>
        </p:txBody>
      </p:sp>
    </p:spTree>
    <p:extLst>
      <p:ext uri="{BB962C8B-B14F-4D97-AF65-F5344CB8AC3E}">
        <p14:creationId xmlns:p14="http://schemas.microsoft.com/office/powerpoint/2010/main" val="151424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Ορόσημα Συμφ.Επιχορήγησης (1/2)</a:t>
            </a:r>
            <a:endParaRPr lang="en-US" dirty="0"/>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pPr marL="742950" indent="-742950">
              <a:buFont typeface="+mj-lt"/>
              <a:buAutoNum type="arabicPeriod"/>
            </a:pPr>
            <a:r>
              <a:rPr lang="el-GR" sz="3600" b="1" dirty="0" smtClean="0"/>
              <a:t>Υπογραφή της Συμφωνίας Επιχορήγησης</a:t>
            </a:r>
            <a:r>
              <a:rPr lang="el-GR" sz="3600" dirty="0" smtClean="0"/>
              <a:t> – Τίθεται σε ισχύ μετά από την υπογραφή του ΙΔΕΠ  και μετά από την ημερομηνία έναρξης του Σχεδίου </a:t>
            </a:r>
            <a:r>
              <a:rPr lang="el-GR" sz="3600" dirty="0" smtClean="0">
                <a:sym typeface="Wingdings" panose="05000000000000000000" pitchFamily="2" charset="2"/>
              </a:rPr>
              <a:t> Έναρξη Σχεδίου και δραστηριοτήτων του</a:t>
            </a:r>
            <a:r>
              <a:rPr lang="el-GR" sz="3600" dirty="0" smtClean="0"/>
              <a:t> </a:t>
            </a:r>
          </a:p>
          <a:p>
            <a:pPr marL="742950" indent="-742950">
              <a:buFont typeface="+mj-lt"/>
              <a:buAutoNum type="arabicPeriod"/>
            </a:pPr>
            <a:r>
              <a:rPr lang="el-GR" sz="3600" b="1" dirty="0" smtClean="0"/>
              <a:t>Προκαταβολή: </a:t>
            </a:r>
            <a:r>
              <a:rPr lang="el-GR" sz="3600" dirty="0" smtClean="0"/>
              <a:t>εντός 30 ημερών από την υπογραφή της Συμφωνίας (80% επί του συνόλου)</a:t>
            </a:r>
          </a:p>
          <a:p>
            <a:pPr marL="742950" indent="-742950">
              <a:buFont typeface="+mj-lt"/>
              <a:buAutoNum type="arabicPeriod"/>
            </a:pPr>
            <a:r>
              <a:rPr lang="el-GR" sz="3600" b="1" dirty="0"/>
              <a:t>Υποβολή Τελικής Έκθεσης</a:t>
            </a:r>
            <a:r>
              <a:rPr lang="el-GR" sz="3600" dirty="0"/>
              <a:t>: εντός 60 ημερών από την ημερομηνία λήξης του </a:t>
            </a:r>
            <a:r>
              <a:rPr lang="el-GR" sz="3600" dirty="0" smtClean="0"/>
              <a:t>έργου</a:t>
            </a:r>
            <a:endParaRPr lang="en-GB" sz="3600" dirty="0" smtClean="0"/>
          </a:p>
          <a:p>
            <a:pPr marL="742950" indent="-742950">
              <a:buFont typeface="+mj-lt"/>
              <a:buAutoNum type="arabicPeriod"/>
            </a:pPr>
            <a:r>
              <a:rPr lang="el-GR" sz="3600" b="1" dirty="0"/>
              <a:t>Τελική Πληρωμή</a:t>
            </a:r>
            <a:r>
              <a:rPr lang="el-GR" sz="3600" dirty="0"/>
              <a:t>: Εντός 60 ημερών από την παραλαβή της Τελικής Έκθεσης – Ενημέρωση μέσω επιστολής για την αξιολόγηση της έκθεσης και την εκκαθάριση του λογαριασμού </a:t>
            </a:r>
            <a:endParaRPr lang="el-GR" sz="2000" b="1" dirty="0" smtClean="0"/>
          </a:p>
        </p:txBody>
      </p:sp>
    </p:spTree>
    <p:extLst>
      <p:ext uri="{BB962C8B-B14F-4D97-AF65-F5344CB8AC3E}">
        <p14:creationId xmlns:p14="http://schemas.microsoft.com/office/powerpoint/2010/main" val="3770200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Ορόσημα </a:t>
            </a:r>
            <a:r>
              <a:rPr lang="el-GR" dirty="0" smtClean="0"/>
              <a:t>Συμφ. </a:t>
            </a:r>
            <a:r>
              <a:rPr lang="el-GR" dirty="0"/>
              <a:t>Επιχορήγησης </a:t>
            </a:r>
            <a:r>
              <a:rPr lang="el-GR" dirty="0" smtClean="0"/>
              <a:t>(2/2</a:t>
            </a:r>
            <a:r>
              <a:rPr lang="el-GR" dirty="0"/>
              <a:t>)</a:t>
            </a:r>
            <a:endParaRPr lang="en-US" dirty="0"/>
          </a:p>
        </p:txBody>
      </p:sp>
      <p:sp>
        <p:nvSpPr>
          <p:cNvPr id="3" name="Content Placeholder 2"/>
          <p:cNvSpPr>
            <a:spLocks noGrp="1"/>
          </p:cNvSpPr>
          <p:nvPr>
            <p:ph idx="1"/>
          </p:nvPr>
        </p:nvSpPr>
        <p:spPr>
          <a:xfrm>
            <a:off x="467544" y="908720"/>
            <a:ext cx="8229600" cy="5112568"/>
          </a:xfrm>
        </p:spPr>
        <p:txBody>
          <a:bodyPr>
            <a:noAutofit/>
          </a:bodyPr>
          <a:lstStyle/>
          <a:p>
            <a:pPr marL="0" indent="0">
              <a:buNone/>
            </a:pPr>
            <a:r>
              <a:rPr lang="el-GR" sz="2400" dirty="0" smtClean="0"/>
              <a:t>Σημειώσεις: </a:t>
            </a:r>
          </a:p>
          <a:p>
            <a:r>
              <a:rPr lang="el-GR" sz="2400" dirty="0" smtClean="0"/>
              <a:t>Οι καταθέσεις γίνονται πάντα στο λογαριασμό του οργανισμού ή, στην περίπτωση των δημόσιων σχολείων, στις Σχολικές Εφορείες. Ποτέ σε προσωπικούς λογαριασμούς ή στον λογαριασμό του διευθυντή </a:t>
            </a:r>
            <a:endParaRPr lang="en-GB" sz="2400" dirty="0" smtClean="0"/>
          </a:p>
          <a:p>
            <a:r>
              <a:rPr lang="el-GR" sz="2400" dirty="0" smtClean="0"/>
              <a:t>Το ΙΔΕΠ δεν μπορεί να αξιολογήσει Έκθεση και να προχωρήσει σε Τελική Πληρωμή πριν από την ολοκλήρωση της επιλέξιμης διάρκειας του Σχεδίου</a:t>
            </a:r>
            <a:endParaRPr lang="el-GR" sz="2400" dirty="0"/>
          </a:p>
          <a:p>
            <a:r>
              <a:rPr lang="el-GR" sz="2400" dirty="0" smtClean="0"/>
              <a:t>Το ποσό καθορίζεται βάσει των επιλέξιμων κινητικοτήτων που πραγματοποιήθηκαν</a:t>
            </a:r>
          </a:p>
          <a:p>
            <a:r>
              <a:rPr lang="el-GR" sz="2400" dirty="0" smtClean="0"/>
              <a:t>Ενδεχόμενη </a:t>
            </a:r>
            <a:r>
              <a:rPr lang="el-GR" sz="2400" dirty="0"/>
              <a:t>μείωση της τελικής πληρωμής </a:t>
            </a:r>
            <a:r>
              <a:rPr lang="el-GR" sz="2400" dirty="0" smtClean="0"/>
              <a:t>λόγω μη επιλέξιμων κινητικοτήτων ή λόγω  φτωχής</a:t>
            </a:r>
            <a:r>
              <a:rPr lang="el-GR" sz="2400" dirty="0"/>
              <a:t> </a:t>
            </a:r>
            <a:r>
              <a:rPr lang="el-GR" sz="2400" dirty="0" smtClean="0"/>
              <a:t>ή  καθυστερημένης </a:t>
            </a:r>
            <a:r>
              <a:rPr lang="el-GR" sz="2400" dirty="0"/>
              <a:t>εφαρμογής ενός </a:t>
            </a:r>
            <a:r>
              <a:rPr lang="el-GR" sz="2400" dirty="0" smtClean="0"/>
              <a:t>σχεδίου</a:t>
            </a:r>
            <a:endParaRPr lang="en-US" sz="2400" dirty="0"/>
          </a:p>
        </p:txBody>
      </p:sp>
    </p:spTree>
    <p:extLst>
      <p:ext uri="{BB962C8B-B14F-4D97-AF65-F5344CB8AC3E}">
        <p14:creationId xmlns:p14="http://schemas.microsoft.com/office/powerpoint/2010/main" val="4097339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3584</TotalTime>
  <Words>3739</Words>
  <Application>Microsoft Office PowerPoint</Application>
  <PresentationFormat>On-screen Show (4:3)</PresentationFormat>
  <Paragraphs>455</Paragraphs>
  <Slides>64</Slides>
  <Notes>16</Notes>
  <HiddenSlides>0</HiddenSlides>
  <MMClips>0</MMClips>
  <ScaleCrop>false</ScaleCrop>
  <HeadingPairs>
    <vt:vector size="4" baseType="variant">
      <vt:variant>
        <vt:lpstr>Theme</vt:lpstr>
      </vt:variant>
      <vt:variant>
        <vt:i4>4</vt:i4>
      </vt:variant>
      <vt:variant>
        <vt:lpstr>Slide Titles</vt:lpstr>
      </vt:variant>
      <vt:variant>
        <vt:i4>64</vt:i4>
      </vt:variant>
    </vt:vector>
  </HeadingPairs>
  <TitlesOfParts>
    <vt:vector size="68" baseType="lpstr">
      <vt:lpstr>Custom Design</vt:lpstr>
      <vt:lpstr>1_Custom Design</vt:lpstr>
      <vt:lpstr>2_Custom Design</vt:lpstr>
      <vt:lpstr>3_Custom Design</vt:lpstr>
      <vt:lpstr>Ημερίδα  Παράδοσης Συμφωνιών Επιχορήγησης  Σχολικής Εκπαίδευσης (ΚΑ101)  και Εκπαίδευσης Ενηλίκων (KA104)</vt:lpstr>
      <vt:lpstr>Ατζέντα ημερίδας</vt:lpstr>
      <vt:lpstr>PowerPoint Presentation</vt:lpstr>
      <vt:lpstr>Συμφωνία και Παραρτήματα</vt:lpstr>
      <vt:lpstr>Έλεγχος ορθότητας στοιχείων Συμφωνίας</vt:lpstr>
      <vt:lpstr>Συμφωνία &amp; Παραρτήματα Mono-beneficiary Agreement</vt:lpstr>
      <vt:lpstr>Συμφωνία &amp; Παραρτήματα για Κοινοπραξίες Multi-beneficiary Agreement</vt:lpstr>
      <vt:lpstr>Ορόσημα Συμφ.Επιχορήγησης (1/2)</vt:lpstr>
      <vt:lpstr>Ορόσημα Συμφ. Επιχορήγησης (2/2)</vt:lpstr>
      <vt:lpstr>Αλλαγή στις εγκριθείσες κινητικότητες (1/2)</vt:lpstr>
      <vt:lpstr>Αλλαγή στις εγκριθείσες κινητικότητες (1/2)</vt:lpstr>
      <vt:lpstr>Προσοχή! </vt:lpstr>
      <vt:lpstr>Μεταφορές κονδυλίων χωρίς τροποποίηση (1/2)</vt:lpstr>
      <vt:lpstr>Μεταφορές κονδυλίων χωρίς τροποποίηση (2/2)</vt:lpstr>
      <vt:lpstr>Μεταφορές κονδυλίων που απαιτούν τροποποίηση της Συμφωνίας</vt:lpstr>
      <vt:lpstr>Άλλες τροποποιήσεις της Συμφωνίας</vt:lpstr>
      <vt:lpstr>PowerPoint Presentation</vt:lpstr>
      <vt:lpstr>Άλλοι περιορισμοί</vt:lpstr>
      <vt:lpstr>BREXIT</vt:lpstr>
      <vt:lpstr>PowerPoint Presentation</vt:lpstr>
      <vt:lpstr>Επιλέξιμα είδη κινητικότητας</vt:lpstr>
      <vt:lpstr>Χρηματοδότηση</vt:lpstr>
      <vt:lpstr>Οργανωτικά έξοδα</vt:lpstr>
      <vt:lpstr>Ταξιδιωτικά έξοδα</vt:lpstr>
      <vt:lpstr>Έξοδα διαβίωσης</vt:lpstr>
      <vt:lpstr>Δίδακτρα σεμιναρίου</vt:lpstr>
      <vt:lpstr>Επιχορήγηση ατόμων με ειδικές ανάγκες</vt:lpstr>
      <vt:lpstr>Ειδικές Δαπάνες</vt:lpstr>
      <vt:lpstr>Υποστηρικτικά αρχεία για κάλυψη εξόδων από ΕΥ</vt:lpstr>
      <vt:lpstr>Αποδείξεις Πληρωμής</vt:lpstr>
      <vt:lpstr>Διαχείριση Κινητικοτήτων  Κατά την έναρξη του Σχεδίου</vt:lpstr>
      <vt:lpstr>Διαχείριση Κινητικοτήτων  Πριν από την έναρξη της κινητικότητας</vt:lpstr>
      <vt:lpstr>Διαχείριση Κινητικοτήτων  Πριν από την έναρξη της κινητικότητας</vt:lpstr>
      <vt:lpstr>Συμφωνίες με συμμετέχοντες πριν την  έναρξη της κινητικότητας</vt:lpstr>
      <vt:lpstr>Διευκρινίσεις για Συμφωνίες (1/2)</vt:lpstr>
      <vt:lpstr>Διευκρινίσεις για Συμφωνίες (2/2)</vt:lpstr>
      <vt:lpstr>Διαχείριση Κινητικοτήτων Κατά τη διάρκεια της κινητικότητας</vt:lpstr>
      <vt:lpstr>Πιστοποιητικό Παρακολούθησης </vt:lpstr>
      <vt:lpstr>Διαχείριση Κινητικοτήτων Μετά την κινητικότητα (1/2)</vt:lpstr>
      <vt:lpstr>Διαχείριση Κινητικοτήτων Μετά την κινητικότητα (2/2)</vt:lpstr>
      <vt:lpstr>Μην ξεχνάτε ότι παρόλο που υλοποιείτε κινητικότητες, αυτές πραγματοποιούνται στα πλαίσια ενός Σχεδίου  διάφορες επιπρόσθετες δραστηριότητες</vt:lpstr>
      <vt:lpstr>PowerPoint Presentation</vt:lpstr>
      <vt:lpstr>Πρωτογενείς Έλεγχοι</vt:lpstr>
      <vt:lpstr>Είδη Ελέγχων</vt:lpstr>
      <vt:lpstr>Risk-based checks </vt:lpstr>
      <vt:lpstr>PowerPoint Presentation</vt:lpstr>
      <vt:lpstr>Mobility Tool (1/7)</vt:lpstr>
      <vt:lpstr>EU Login</vt:lpstr>
      <vt:lpstr>Mobility Tool (2/7)</vt:lpstr>
      <vt:lpstr>Mobility Tool (3/7)</vt:lpstr>
      <vt:lpstr>Mobility Tool (4/7) Καταχώρηση οργανισμών υποδοχής στο ΜΤ</vt:lpstr>
      <vt:lpstr>Mobility Tool (5/7) Καταχώρηση κινητικοτήτων στο ΜΤ</vt:lpstr>
      <vt:lpstr>Mobility Tool (6/7) Υποβολή Τελικής Έκθεσης (Mobility Tool)</vt:lpstr>
      <vt:lpstr>Mobility Tool (7/7) Υποστηρικτικά αρχεία Τελικής Έκθεσης</vt:lpstr>
      <vt:lpstr>Χρήσιμοι Σύνδεσμοι (ιστοσελίδα ΙΔΕΠ)</vt:lpstr>
      <vt:lpstr>PowerPoint Presentation</vt:lpstr>
      <vt:lpstr>Διάδοση Αποτελεσμάτων &amp; ΜΚΔ</vt:lpstr>
      <vt:lpstr>ΜΚΔ του ΙΔΕΠ &amp; Επικοινωνία</vt:lpstr>
      <vt:lpstr>PowerPoint Presentation</vt:lpstr>
      <vt:lpstr>Αρχείο Σχεδίου στον Οργανισμό (1/3)</vt:lpstr>
      <vt:lpstr>Αρχείο Σχεδίου στον Οργανισμό (2/3)</vt:lpstr>
      <vt:lpstr>Αρχείο Σχεδίου στον Οργανισμό (3/3)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Maria XGeorgiou</cp:lastModifiedBy>
  <cp:revision>877</cp:revision>
  <dcterms:created xsi:type="dcterms:W3CDTF">2018-05-25T11:27:46Z</dcterms:created>
  <dcterms:modified xsi:type="dcterms:W3CDTF">2019-06-10T11:32:36Z</dcterms:modified>
</cp:coreProperties>
</file>