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2" r:id="rId2"/>
    <p:sldMasterId id="2147483684" r:id="rId3"/>
    <p:sldMasterId id="2147483696" r:id="rId4"/>
  </p:sldMasterIdLst>
  <p:notesMasterIdLst>
    <p:notesMasterId r:id="rId66"/>
  </p:notesMasterIdLst>
  <p:handoutMasterIdLst>
    <p:handoutMasterId r:id="rId67"/>
  </p:handoutMasterIdLst>
  <p:sldIdLst>
    <p:sldId id="597" r:id="rId5"/>
    <p:sldId id="532" r:id="rId6"/>
    <p:sldId id="612" r:id="rId7"/>
    <p:sldId id="613" r:id="rId8"/>
    <p:sldId id="640" r:id="rId9"/>
    <p:sldId id="644" r:id="rId10"/>
    <p:sldId id="648" r:id="rId11"/>
    <p:sldId id="614" r:id="rId12"/>
    <p:sldId id="615" r:id="rId13"/>
    <p:sldId id="616" r:id="rId14"/>
    <p:sldId id="617" r:id="rId15"/>
    <p:sldId id="618" r:id="rId16"/>
    <p:sldId id="619" r:id="rId17"/>
    <p:sldId id="620" r:id="rId18"/>
    <p:sldId id="637" r:id="rId19"/>
    <p:sldId id="621" r:id="rId20"/>
    <p:sldId id="622" r:id="rId21"/>
    <p:sldId id="533" r:id="rId22"/>
    <p:sldId id="536" r:id="rId23"/>
    <p:sldId id="537" r:id="rId24"/>
    <p:sldId id="534" r:id="rId25"/>
    <p:sldId id="638" r:id="rId26"/>
    <p:sldId id="588" r:id="rId27"/>
    <p:sldId id="591" r:id="rId28"/>
    <p:sldId id="624" r:id="rId29"/>
    <p:sldId id="639" r:id="rId30"/>
    <p:sldId id="634" r:id="rId31"/>
    <p:sldId id="623" r:id="rId32"/>
    <p:sldId id="645" r:id="rId33"/>
    <p:sldId id="646" r:id="rId34"/>
    <p:sldId id="647" r:id="rId35"/>
    <p:sldId id="649" r:id="rId36"/>
    <p:sldId id="643" r:id="rId37"/>
    <p:sldId id="554" r:id="rId38"/>
    <p:sldId id="555" r:id="rId39"/>
    <p:sldId id="556" r:id="rId40"/>
    <p:sldId id="557" r:id="rId41"/>
    <p:sldId id="558" r:id="rId42"/>
    <p:sldId id="559" r:id="rId43"/>
    <p:sldId id="560" r:id="rId44"/>
    <p:sldId id="561" r:id="rId45"/>
    <p:sldId id="562" r:id="rId46"/>
    <p:sldId id="563" r:id="rId47"/>
    <p:sldId id="564" r:id="rId48"/>
    <p:sldId id="607" r:id="rId49"/>
    <p:sldId id="652" r:id="rId50"/>
    <p:sldId id="654" r:id="rId51"/>
    <p:sldId id="655" r:id="rId52"/>
    <p:sldId id="570" r:id="rId53"/>
    <p:sldId id="572" r:id="rId54"/>
    <p:sldId id="571" r:id="rId55"/>
    <p:sldId id="574" r:id="rId56"/>
    <p:sldId id="575" r:id="rId57"/>
    <p:sldId id="576" r:id="rId58"/>
    <p:sldId id="577" r:id="rId59"/>
    <p:sldId id="657" r:id="rId60"/>
    <p:sldId id="650" r:id="rId61"/>
    <p:sldId id="651" r:id="rId62"/>
    <p:sldId id="660" r:id="rId63"/>
    <p:sldId id="659" r:id="rId64"/>
    <p:sldId id="586" r:id="rId6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76868" autoAdjust="0"/>
  </p:normalViewPr>
  <p:slideViewPr>
    <p:cSldViewPr>
      <p:cViewPr>
        <p:scale>
          <a:sx n="93" d="100"/>
          <a:sy n="93" d="100"/>
        </p:scale>
        <p:origin x="-2400" y="48"/>
      </p:cViewPr>
      <p:guideLst>
        <p:guide orient="horz" pos="2160"/>
        <p:guide pos="2880"/>
      </p:guideLst>
    </p:cSldViewPr>
  </p:slideViewPr>
  <p:notesTextViewPr>
    <p:cViewPr>
      <p:scale>
        <a:sx n="1" d="1"/>
        <a:sy n="1" d="1"/>
      </p:scale>
      <p:origin x="0" y="0"/>
    </p:cViewPr>
  </p:notesTextViewPr>
  <p:sorterViewPr>
    <p:cViewPr>
      <p:scale>
        <a:sx n="160" d="100"/>
        <a:sy n="160" d="100"/>
      </p:scale>
      <p:origin x="0" y="123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97BECF-4265-4660-928E-19C0CED322F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AEA81AA-F241-44A8-B507-8603DCBB4FBE}">
      <dgm:prSet phldrT="[Text]"/>
      <dgm:spPr/>
      <dgm:t>
        <a:bodyPr/>
        <a:lstStyle/>
        <a:p>
          <a:r>
            <a:rPr lang="el-GR" b="0" dirty="0" smtClean="0">
              <a:latin typeface="Century Gothic" panose="020B0502020202020204" pitchFamily="34" charset="0"/>
            </a:rPr>
            <a:t>Βάσει μοναδιαίου κόστους</a:t>
          </a:r>
          <a:endParaRPr lang="en-US" b="0" dirty="0">
            <a:latin typeface="Century Gothic" panose="020B0502020202020204" pitchFamily="34" charset="0"/>
          </a:endParaRPr>
        </a:p>
      </dgm:t>
    </dgm:pt>
    <dgm:pt modelId="{584EAC28-7971-4AD6-82CB-4D28D326159A}" type="parTrans" cxnId="{DE6B385D-6A20-4683-A490-FEB3C0547D65}">
      <dgm:prSet/>
      <dgm:spPr/>
      <dgm:t>
        <a:bodyPr/>
        <a:lstStyle/>
        <a:p>
          <a:endParaRPr lang="en-US"/>
        </a:p>
      </dgm:t>
    </dgm:pt>
    <dgm:pt modelId="{787BC3D2-C5FD-4B27-B5BC-435D87F2370D}" type="sibTrans" cxnId="{DE6B385D-6A20-4683-A490-FEB3C0547D65}">
      <dgm:prSet/>
      <dgm:spPr/>
      <dgm:t>
        <a:bodyPr/>
        <a:lstStyle/>
        <a:p>
          <a:endParaRPr lang="en-US"/>
        </a:p>
      </dgm:t>
    </dgm:pt>
    <dgm:pt modelId="{7208BF59-1FE9-426B-AF23-5D9DBA858B49}">
      <dgm:prSet phldrT="[Text]"/>
      <dgm:spPr/>
      <dgm:t>
        <a:bodyPr/>
        <a:lstStyle/>
        <a:p>
          <a:r>
            <a:rPr lang="el-GR" dirty="0" smtClean="0">
              <a:solidFill>
                <a:schemeClr val="tx1">
                  <a:lumMod val="75000"/>
                  <a:lumOff val="25000"/>
                </a:schemeClr>
              </a:solidFill>
              <a:latin typeface="Century Gothic" panose="020B0502020202020204" pitchFamily="34" charset="0"/>
            </a:rPr>
            <a:t>Οργανωτικά έξοδα </a:t>
          </a:r>
          <a:endParaRPr lang="en-US" dirty="0"/>
        </a:p>
      </dgm:t>
    </dgm:pt>
    <dgm:pt modelId="{37FCC0E3-1033-45A1-A752-23033847080D}" type="parTrans" cxnId="{77CD7D68-2A03-4D4B-B847-062E96B45DA7}">
      <dgm:prSet/>
      <dgm:spPr/>
      <dgm:t>
        <a:bodyPr/>
        <a:lstStyle/>
        <a:p>
          <a:endParaRPr lang="en-US"/>
        </a:p>
      </dgm:t>
    </dgm:pt>
    <dgm:pt modelId="{E8E19BF2-5227-4D16-8C08-DCC0679A0E8E}" type="sibTrans" cxnId="{77CD7D68-2A03-4D4B-B847-062E96B45DA7}">
      <dgm:prSet/>
      <dgm:spPr/>
      <dgm:t>
        <a:bodyPr/>
        <a:lstStyle/>
        <a:p>
          <a:endParaRPr lang="en-US"/>
        </a:p>
      </dgm:t>
    </dgm:pt>
    <dgm:pt modelId="{5AEF1A82-1E49-4640-9F7F-167CCADB81D7}">
      <dgm:prSet phldrT="[Text]"/>
      <dgm:spPr/>
      <dgm:t>
        <a:bodyPr/>
        <a:lstStyle/>
        <a:p>
          <a:r>
            <a:rPr lang="el-GR" b="0" dirty="0" smtClean="0">
              <a:latin typeface="Century Gothic" panose="020B0502020202020204" pitchFamily="34" charset="0"/>
            </a:rPr>
            <a:t>Βάσει πραγματικών εξόδων</a:t>
          </a:r>
          <a:endParaRPr lang="en-US" b="0" dirty="0">
            <a:latin typeface="Century Gothic" panose="020B0502020202020204" pitchFamily="34" charset="0"/>
          </a:endParaRPr>
        </a:p>
      </dgm:t>
    </dgm:pt>
    <dgm:pt modelId="{B85CE9F9-30EB-497A-9B41-979B5E037035}" type="parTrans" cxnId="{DB152ED4-F187-4A18-9893-B8ED2DEDCDD2}">
      <dgm:prSet/>
      <dgm:spPr/>
      <dgm:t>
        <a:bodyPr/>
        <a:lstStyle/>
        <a:p>
          <a:endParaRPr lang="en-US"/>
        </a:p>
      </dgm:t>
    </dgm:pt>
    <dgm:pt modelId="{A672B1EC-8EEF-4E55-A801-552176B0608C}" type="sibTrans" cxnId="{DB152ED4-F187-4A18-9893-B8ED2DEDCDD2}">
      <dgm:prSet/>
      <dgm:spPr/>
      <dgm:t>
        <a:bodyPr/>
        <a:lstStyle/>
        <a:p>
          <a:endParaRPr lang="en-US"/>
        </a:p>
      </dgm:t>
    </dgm:pt>
    <dgm:pt modelId="{A453FD26-6B35-4400-88CF-FF0CEF2833E9}">
      <dgm:prSet phldrT="[Text]"/>
      <dgm:spPr/>
      <dgm:t>
        <a:bodyPr/>
        <a:lstStyle/>
        <a:p>
          <a:r>
            <a:rPr lang="el-GR" dirty="0" smtClean="0">
              <a:solidFill>
                <a:schemeClr val="tx1">
                  <a:lumMod val="75000"/>
                  <a:lumOff val="25000"/>
                </a:schemeClr>
              </a:solidFill>
              <a:latin typeface="Century Gothic" panose="020B0502020202020204" pitchFamily="34" charset="0"/>
            </a:rPr>
            <a:t>Υποστήριξη συμμετοχής ατόμων με ειδικές ανάγκες </a:t>
          </a:r>
          <a:endParaRPr lang="en-US" dirty="0"/>
        </a:p>
      </dgm:t>
    </dgm:pt>
    <dgm:pt modelId="{540201CB-69CD-49D3-976A-46B6FFFC3AFB}" type="parTrans" cxnId="{A43649EA-005D-4AAF-BBFB-28E9D9AF2B16}">
      <dgm:prSet/>
      <dgm:spPr/>
      <dgm:t>
        <a:bodyPr/>
        <a:lstStyle/>
        <a:p>
          <a:endParaRPr lang="en-US"/>
        </a:p>
      </dgm:t>
    </dgm:pt>
    <dgm:pt modelId="{FBD84BEE-CBE5-442C-9522-2A08CAB83FEB}" type="sibTrans" cxnId="{A43649EA-005D-4AAF-BBFB-28E9D9AF2B16}">
      <dgm:prSet/>
      <dgm:spPr/>
      <dgm:t>
        <a:bodyPr/>
        <a:lstStyle/>
        <a:p>
          <a:endParaRPr lang="en-US"/>
        </a:p>
      </dgm:t>
    </dgm:pt>
    <dgm:pt modelId="{4C184FF2-DD29-44FA-954B-3B87333AC9D6}">
      <dgm:prSet/>
      <dgm:spPr/>
      <dgm:t>
        <a:bodyPr/>
        <a:lstStyle/>
        <a:p>
          <a:r>
            <a:rPr lang="el-GR" dirty="0" smtClean="0">
              <a:solidFill>
                <a:schemeClr val="tx1">
                  <a:lumMod val="75000"/>
                  <a:lumOff val="25000"/>
                </a:schemeClr>
              </a:solidFill>
              <a:latin typeface="Century Gothic" panose="020B0502020202020204" pitchFamily="34" charset="0"/>
            </a:rPr>
            <a:t>Έξοδα ταξιδίου </a:t>
          </a:r>
        </a:p>
      </dgm:t>
    </dgm:pt>
    <dgm:pt modelId="{00FFEB19-883B-40C6-BC57-A7EECC91D046}" type="parTrans" cxnId="{06873691-88EB-48E2-8FB5-5559BF9B0F89}">
      <dgm:prSet/>
      <dgm:spPr/>
      <dgm:t>
        <a:bodyPr/>
        <a:lstStyle/>
        <a:p>
          <a:endParaRPr lang="en-US"/>
        </a:p>
      </dgm:t>
    </dgm:pt>
    <dgm:pt modelId="{AE9EEACF-7E1C-4F8F-94FD-124E8BC75B75}" type="sibTrans" cxnId="{06873691-88EB-48E2-8FB5-5559BF9B0F89}">
      <dgm:prSet/>
      <dgm:spPr/>
      <dgm:t>
        <a:bodyPr/>
        <a:lstStyle/>
        <a:p>
          <a:endParaRPr lang="en-US"/>
        </a:p>
      </dgm:t>
    </dgm:pt>
    <dgm:pt modelId="{205528CA-998B-4905-8146-F17842DC4057}">
      <dgm:prSet/>
      <dgm:spPr/>
      <dgm:t>
        <a:bodyPr/>
        <a:lstStyle/>
        <a:p>
          <a:r>
            <a:rPr lang="el-GR" smtClean="0">
              <a:solidFill>
                <a:schemeClr val="tx1">
                  <a:lumMod val="75000"/>
                  <a:lumOff val="25000"/>
                </a:schemeClr>
              </a:solidFill>
              <a:latin typeface="Century Gothic" panose="020B0502020202020204" pitchFamily="34" charset="0"/>
            </a:rPr>
            <a:t>Έξοδα διαβίωσης </a:t>
          </a:r>
          <a:endParaRPr lang="el-GR" dirty="0" smtClean="0">
            <a:solidFill>
              <a:schemeClr val="tx1">
                <a:lumMod val="75000"/>
                <a:lumOff val="25000"/>
              </a:schemeClr>
            </a:solidFill>
            <a:latin typeface="Century Gothic" panose="020B0502020202020204" pitchFamily="34" charset="0"/>
          </a:endParaRPr>
        </a:p>
      </dgm:t>
    </dgm:pt>
    <dgm:pt modelId="{830DEE71-C35B-434C-8A21-5CD5DC38FC60}" type="parTrans" cxnId="{CA027674-484A-4F92-826F-DBDEE3273D8F}">
      <dgm:prSet/>
      <dgm:spPr/>
      <dgm:t>
        <a:bodyPr/>
        <a:lstStyle/>
        <a:p>
          <a:endParaRPr lang="en-US"/>
        </a:p>
      </dgm:t>
    </dgm:pt>
    <dgm:pt modelId="{52E4B5DC-076D-41A3-A381-4E06AD5C6D4E}" type="sibTrans" cxnId="{CA027674-484A-4F92-826F-DBDEE3273D8F}">
      <dgm:prSet/>
      <dgm:spPr/>
      <dgm:t>
        <a:bodyPr/>
        <a:lstStyle/>
        <a:p>
          <a:endParaRPr lang="en-US"/>
        </a:p>
      </dgm:t>
    </dgm:pt>
    <dgm:pt modelId="{8DB56731-C5B4-45EE-8146-8821FEE9107E}">
      <dgm:prSet/>
      <dgm:spPr/>
      <dgm:t>
        <a:bodyPr/>
        <a:lstStyle/>
        <a:p>
          <a:r>
            <a:rPr lang="el-GR" dirty="0" smtClean="0">
              <a:solidFill>
                <a:schemeClr val="tx1">
                  <a:lumMod val="75000"/>
                  <a:lumOff val="25000"/>
                </a:schemeClr>
              </a:solidFill>
              <a:latin typeface="Century Gothic" panose="020B0502020202020204" pitchFamily="34" charset="0"/>
            </a:rPr>
            <a:t>Δίδακτρα σεμιναρίων</a:t>
          </a:r>
        </a:p>
      </dgm:t>
    </dgm:pt>
    <dgm:pt modelId="{7785FB79-4F8C-4D3F-84AF-E763E59047C1}" type="parTrans" cxnId="{6900443D-B149-48B4-B1C1-1BEC63433BB9}">
      <dgm:prSet/>
      <dgm:spPr/>
      <dgm:t>
        <a:bodyPr/>
        <a:lstStyle/>
        <a:p>
          <a:endParaRPr lang="en-US"/>
        </a:p>
      </dgm:t>
    </dgm:pt>
    <dgm:pt modelId="{994FFCDF-522B-4F26-B941-C33BBBCE2473}" type="sibTrans" cxnId="{6900443D-B149-48B4-B1C1-1BEC63433BB9}">
      <dgm:prSet/>
      <dgm:spPr/>
      <dgm:t>
        <a:bodyPr/>
        <a:lstStyle/>
        <a:p>
          <a:endParaRPr lang="en-US"/>
        </a:p>
      </dgm:t>
    </dgm:pt>
    <dgm:pt modelId="{BF39CBCD-97F2-4589-83CC-A75F860D6E3D}">
      <dgm:prSet/>
      <dgm:spPr/>
      <dgm:t>
        <a:bodyPr/>
        <a:lstStyle/>
        <a:p>
          <a:r>
            <a:rPr lang="el-GR" dirty="0" smtClean="0">
              <a:solidFill>
                <a:schemeClr val="tx1">
                  <a:lumMod val="75000"/>
                  <a:lumOff val="25000"/>
                </a:schemeClr>
              </a:solidFill>
              <a:latin typeface="Century Gothic" panose="020B0502020202020204" pitchFamily="34" charset="0"/>
            </a:rPr>
            <a:t>Ειδικές δαπάνες</a:t>
          </a:r>
          <a:endParaRPr lang="en-GB" dirty="0">
            <a:solidFill>
              <a:schemeClr val="tx1">
                <a:lumMod val="75000"/>
                <a:lumOff val="25000"/>
              </a:schemeClr>
            </a:solidFill>
            <a:latin typeface="Century Gothic" panose="020B0502020202020204" pitchFamily="34" charset="0"/>
          </a:endParaRPr>
        </a:p>
      </dgm:t>
    </dgm:pt>
    <dgm:pt modelId="{A61069C9-2EB1-4629-B608-E8BCE5B4327C}" type="parTrans" cxnId="{FE1EF0CF-8BE1-443B-8CC6-486A5498E4E1}">
      <dgm:prSet/>
      <dgm:spPr/>
      <dgm:t>
        <a:bodyPr/>
        <a:lstStyle/>
        <a:p>
          <a:endParaRPr lang="en-US"/>
        </a:p>
      </dgm:t>
    </dgm:pt>
    <dgm:pt modelId="{04E214FE-1D61-4B92-9D03-1A9833DF945D}" type="sibTrans" cxnId="{FE1EF0CF-8BE1-443B-8CC6-486A5498E4E1}">
      <dgm:prSet/>
      <dgm:spPr/>
      <dgm:t>
        <a:bodyPr/>
        <a:lstStyle/>
        <a:p>
          <a:endParaRPr lang="en-US"/>
        </a:p>
      </dgm:t>
    </dgm:pt>
    <dgm:pt modelId="{6245224C-24B1-4EB6-89E4-DD24CF4C1E74}" type="pres">
      <dgm:prSet presAssocID="{EC97BECF-4265-4660-928E-19C0CED322FC}" presName="linear" presStyleCnt="0">
        <dgm:presLayoutVars>
          <dgm:animLvl val="lvl"/>
          <dgm:resizeHandles val="exact"/>
        </dgm:presLayoutVars>
      </dgm:prSet>
      <dgm:spPr/>
      <dgm:t>
        <a:bodyPr/>
        <a:lstStyle/>
        <a:p>
          <a:endParaRPr lang="en-US"/>
        </a:p>
      </dgm:t>
    </dgm:pt>
    <dgm:pt modelId="{B6AFAD86-D97F-49F3-991D-89CB1110D0FC}" type="pres">
      <dgm:prSet presAssocID="{0AEA81AA-F241-44A8-B507-8603DCBB4FBE}" presName="parentText" presStyleLbl="node1" presStyleIdx="0" presStyleCnt="2">
        <dgm:presLayoutVars>
          <dgm:chMax val="0"/>
          <dgm:bulletEnabled val="1"/>
        </dgm:presLayoutVars>
      </dgm:prSet>
      <dgm:spPr/>
      <dgm:t>
        <a:bodyPr/>
        <a:lstStyle/>
        <a:p>
          <a:endParaRPr lang="en-US"/>
        </a:p>
      </dgm:t>
    </dgm:pt>
    <dgm:pt modelId="{95500D3E-20F7-4931-A624-9154A111CE1B}" type="pres">
      <dgm:prSet presAssocID="{0AEA81AA-F241-44A8-B507-8603DCBB4FBE}" presName="childText" presStyleLbl="revTx" presStyleIdx="0" presStyleCnt="2">
        <dgm:presLayoutVars>
          <dgm:bulletEnabled val="1"/>
        </dgm:presLayoutVars>
      </dgm:prSet>
      <dgm:spPr/>
      <dgm:t>
        <a:bodyPr/>
        <a:lstStyle/>
        <a:p>
          <a:endParaRPr lang="en-US"/>
        </a:p>
      </dgm:t>
    </dgm:pt>
    <dgm:pt modelId="{7FB70556-8499-4A16-9503-7601EF30D601}" type="pres">
      <dgm:prSet presAssocID="{5AEF1A82-1E49-4640-9F7F-167CCADB81D7}" presName="parentText" presStyleLbl="node1" presStyleIdx="1" presStyleCnt="2">
        <dgm:presLayoutVars>
          <dgm:chMax val="0"/>
          <dgm:bulletEnabled val="1"/>
        </dgm:presLayoutVars>
      </dgm:prSet>
      <dgm:spPr/>
      <dgm:t>
        <a:bodyPr/>
        <a:lstStyle/>
        <a:p>
          <a:endParaRPr lang="en-US"/>
        </a:p>
      </dgm:t>
    </dgm:pt>
    <dgm:pt modelId="{5661C2E9-7FB6-40F4-A401-8B2B73FC6636}" type="pres">
      <dgm:prSet presAssocID="{5AEF1A82-1E49-4640-9F7F-167CCADB81D7}" presName="childText" presStyleLbl="revTx" presStyleIdx="1" presStyleCnt="2">
        <dgm:presLayoutVars>
          <dgm:bulletEnabled val="1"/>
        </dgm:presLayoutVars>
      </dgm:prSet>
      <dgm:spPr/>
      <dgm:t>
        <a:bodyPr/>
        <a:lstStyle/>
        <a:p>
          <a:endParaRPr lang="en-US"/>
        </a:p>
      </dgm:t>
    </dgm:pt>
  </dgm:ptLst>
  <dgm:cxnLst>
    <dgm:cxn modelId="{F759F4D8-BC74-4913-A6C2-60001B0932A1}" type="presOf" srcId="{BF39CBCD-97F2-4589-83CC-A75F860D6E3D}" destId="{5661C2E9-7FB6-40F4-A401-8B2B73FC6636}" srcOrd="0" destOrd="1" presId="urn:microsoft.com/office/officeart/2005/8/layout/vList2"/>
    <dgm:cxn modelId="{DB152ED4-F187-4A18-9893-B8ED2DEDCDD2}" srcId="{EC97BECF-4265-4660-928E-19C0CED322FC}" destId="{5AEF1A82-1E49-4640-9F7F-167CCADB81D7}" srcOrd="1" destOrd="0" parTransId="{B85CE9F9-30EB-497A-9B41-979B5E037035}" sibTransId="{A672B1EC-8EEF-4E55-A801-552176B0608C}"/>
    <dgm:cxn modelId="{275C24BC-B178-4764-99FF-46350068FF86}" type="presOf" srcId="{4C184FF2-DD29-44FA-954B-3B87333AC9D6}" destId="{95500D3E-20F7-4931-A624-9154A111CE1B}" srcOrd="0" destOrd="1" presId="urn:microsoft.com/office/officeart/2005/8/layout/vList2"/>
    <dgm:cxn modelId="{FE1EF0CF-8BE1-443B-8CC6-486A5498E4E1}" srcId="{5AEF1A82-1E49-4640-9F7F-167CCADB81D7}" destId="{BF39CBCD-97F2-4589-83CC-A75F860D6E3D}" srcOrd="1" destOrd="0" parTransId="{A61069C9-2EB1-4629-B608-E8BCE5B4327C}" sibTransId="{04E214FE-1D61-4B92-9D03-1A9833DF945D}"/>
    <dgm:cxn modelId="{DE6B385D-6A20-4683-A490-FEB3C0547D65}" srcId="{EC97BECF-4265-4660-928E-19C0CED322FC}" destId="{0AEA81AA-F241-44A8-B507-8603DCBB4FBE}" srcOrd="0" destOrd="0" parTransId="{584EAC28-7971-4AD6-82CB-4D28D326159A}" sibTransId="{787BC3D2-C5FD-4B27-B5BC-435D87F2370D}"/>
    <dgm:cxn modelId="{4CBBEF87-9F25-41F7-83F7-2BF000BED7A1}" type="presOf" srcId="{7208BF59-1FE9-426B-AF23-5D9DBA858B49}" destId="{95500D3E-20F7-4931-A624-9154A111CE1B}" srcOrd="0" destOrd="0" presId="urn:microsoft.com/office/officeart/2005/8/layout/vList2"/>
    <dgm:cxn modelId="{06873691-88EB-48E2-8FB5-5559BF9B0F89}" srcId="{0AEA81AA-F241-44A8-B507-8603DCBB4FBE}" destId="{4C184FF2-DD29-44FA-954B-3B87333AC9D6}" srcOrd="1" destOrd="0" parTransId="{00FFEB19-883B-40C6-BC57-A7EECC91D046}" sibTransId="{AE9EEACF-7E1C-4F8F-94FD-124E8BC75B75}"/>
    <dgm:cxn modelId="{C2ACD234-288A-4C39-A1D3-2C255C0AA7E1}" type="presOf" srcId="{8DB56731-C5B4-45EE-8146-8821FEE9107E}" destId="{95500D3E-20F7-4931-A624-9154A111CE1B}" srcOrd="0" destOrd="3" presId="urn:microsoft.com/office/officeart/2005/8/layout/vList2"/>
    <dgm:cxn modelId="{FF5B78AC-4B6E-41AC-AD97-54451201E8F1}" type="presOf" srcId="{0AEA81AA-F241-44A8-B507-8603DCBB4FBE}" destId="{B6AFAD86-D97F-49F3-991D-89CB1110D0FC}" srcOrd="0" destOrd="0" presId="urn:microsoft.com/office/officeart/2005/8/layout/vList2"/>
    <dgm:cxn modelId="{7178B5CC-476E-4ADA-A240-B7F41ADB9BAF}" type="presOf" srcId="{EC97BECF-4265-4660-928E-19C0CED322FC}" destId="{6245224C-24B1-4EB6-89E4-DD24CF4C1E74}" srcOrd="0" destOrd="0" presId="urn:microsoft.com/office/officeart/2005/8/layout/vList2"/>
    <dgm:cxn modelId="{77CD7D68-2A03-4D4B-B847-062E96B45DA7}" srcId="{0AEA81AA-F241-44A8-B507-8603DCBB4FBE}" destId="{7208BF59-1FE9-426B-AF23-5D9DBA858B49}" srcOrd="0" destOrd="0" parTransId="{37FCC0E3-1033-45A1-A752-23033847080D}" sibTransId="{E8E19BF2-5227-4D16-8C08-DCC0679A0E8E}"/>
    <dgm:cxn modelId="{A43649EA-005D-4AAF-BBFB-28E9D9AF2B16}" srcId="{5AEF1A82-1E49-4640-9F7F-167CCADB81D7}" destId="{A453FD26-6B35-4400-88CF-FF0CEF2833E9}" srcOrd="0" destOrd="0" parTransId="{540201CB-69CD-49D3-976A-46B6FFFC3AFB}" sibTransId="{FBD84BEE-CBE5-442C-9522-2A08CAB83FEB}"/>
    <dgm:cxn modelId="{9A0C313D-E221-4876-818A-364CE0B8BF4E}" type="presOf" srcId="{5AEF1A82-1E49-4640-9F7F-167CCADB81D7}" destId="{7FB70556-8499-4A16-9503-7601EF30D601}" srcOrd="0" destOrd="0" presId="urn:microsoft.com/office/officeart/2005/8/layout/vList2"/>
    <dgm:cxn modelId="{6900443D-B149-48B4-B1C1-1BEC63433BB9}" srcId="{0AEA81AA-F241-44A8-B507-8603DCBB4FBE}" destId="{8DB56731-C5B4-45EE-8146-8821FEE9107E}" srcOrd="3" destOrd="0" parTransId="{7785FB79-4F8C-4D3F-84AF-E763E59047C1}" sibTransId="{994FFCDF-522B-4F26-B941-C33BBBCE2473}"/>
    <dgm:cxn modelId="{CA027674-484A-4F92-826F-DBDEE3273D8F}" srcId="{0AEA81AA-F241-44A8-B507-8603DCBB4FBE}" destId="{205528CA-998B-4905-8146-F17842DC4057}" srcOrd="2" destOrd="0" parTransId="{830DEE71-C35B-434C-8A21-5CD5DC38FC60}" sibTransId="{52E4B5DC-076D-41A3-A381-4E06AD5C6D4E}"/>
    <dgm:cxn modelId="{5B731127-36D6-47CB-88FA-4168B11E4FDA}" type="presOf" srcId="{205528CA-998B-4905-8146-F17842DC4057}" destId="{95500D3E-20F7-4931-A624-9154A111CE1B}" srcOrd="0" destOrd="2" presId="urn:microsoft.com/office/officeart/2005/8/layout/vList2"/>
    <dgm:cxn modelId="{5604AE47-4DF5-4BA9-8B0B-0413DE8882B4}" type="presOf" srcId="{A453FD26-6B35-4400-88CF-FF0CEF2833E9}" destId="{5661C2E9-7FB6-40F4-A401-8B2B73FC6636}" srcOrd="0" destOrd="0" presId="urn:microsoft.com/office/officeart/2005/8/layout/vList2"/>
    <dgm:cxn modelId="{0D2A3390-A950-402E-96BB-52ED5850B6A7}" type="presParOf" srcId="{6245224C-24B1-4EB6-89E4-DD24CF4C1E74}" destId="{B6AFAD86-D97F-49F3-991D-89CB1110D0FC}" srcOrd="0" destOrd="0" presId="urn:microsoft.com/office/officeart/2005/8/layout/vList2"/>
    <dgm:cxn modelId="{6EEBA8BC-6CF9-414A-9774-12F9A4613388}" type="presParOf" srcId="{6245224C-24B1-4EB6-89E4-DD24CF4C1E74}" destId="{95500D3E-20F7-4931-A624-9154A111CE1B}" srcOrd="1" destOrd="0" presId="urn:microsoft.com/office/officeart/2005/8/layout/vList2"/>
    <dgm:cxn modelId="{F20941A1-74E7-4BDE-B06C-005339781B21}" type="presParOf" srcId="{6245224C-24B1-4EB6-89E4-DD24CF4C1E74}" destId="{7FB70556-8499-4A16-9503-7601EF30D601}" srcOrd="2" destOrd="0" presId="urn:microsoft.com/office/officeart/2005/8/layout/vList2"/>
    <dgm:cxn modelId="{5B17FDE6-18ED-4DE8-AED9-E402CEE878C4}" type="presParOf" srcId="{6245224C-24B1-4EB6-89E4-DD24CF4C1E74}" destId="{5661C2E9-7FB6-40F4-A401-8B2B73FC663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61D087-7AC2-4BCB-BC45-21F094C3421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CF23DF0F-186F-4CCE-99BA-FB85F2D366DB}">
      <dgm:prSet phldrT="[Text]"/>
      <dgm:spPr/>
      <dgm:t>
        <a:bodyPr/>
        <a:lstStyle/>
        <a:p>
          <a:r>
            <a:rPr lang="el-GR" b="1" dirty="0" smtClean="0">
              <a:latin typeface="Century Gothic" panose="020B0502020202020204" pitchFamily="34" charset="0"/>
            </a:rPr>
            <a:t>1. Υπογραφή της Συμφωνίας</a:t>
          </a:r>
        </a:p>
        <a:p>
          <a:r>
            <a:rPr lang="el-GR" dirty="0" smtClean="0">
              <a:latin typeface="Century Gothic" panose="020B0502020202020204" pitchFamily="34" charset="0"/>
            </a:rPr>
            <a:t>(τίθεται σε ισχύ με την υπογραφή του ΙΔΕΠ)</a:t>
          </a:r>
          <a:endParaRPr lang="en-US" dirty="0">
            <a:latin typeface="Century Gothic" panose="020B0502020202020204" pitchFamily="34" charset="0"/>
          </a:endParaRPr>
        </a:p>
      </dgm:t>
    </dgm:pt>
    <dgm:pt modelId="{D2A7ED8F-CFC4-4D65-A2E3-2FAB217DE269}" type="parTrans" cxnId="{F478F32A-B86E-4675-AE07-C55C419C5051}">
      <dgm:prSet/>
      <dgm:spPr/>
      <dgm:t>
        <a:bodyPr/>
        <a:lstStyle/>
        <a:p>
          <a:endParaRPr lang="en-US"/>
        </a:p>
      </dgm:t>
    </dgm:pt>
    <dgm:pt modelId="{6157810B-A810-4B36-B90D-ECCE67835D01}" type="sibTrans" cxnId="{F478F32A-B86E-4675-AE07-C55C419C5051}">
      <dgm:prSet/>
      <dgm:spPr/>
      <dgm:t>
        <a:bodyPr/>
        <a:lstStyle/>
        <a:p>
          <a:endParaRPr lang="en-US"/>
        </a:p>
      </dgm:t>
    </dgm:pt>
    <dgm:pt modelId="{2FEEFF0B-BB30-4D27-AE70-C1583AF13161}">
      <dgm:prSet phldrT="[Text]"/>
      <dgm:spPr/>
      <dgm:t>
        <a:bodyPr/>
        <a:lstStyle/>
        <a:p>
          <a:r>
            <a:rPr lang="el-GR" b="1" dirty="0" smtClean="0">
              <a:latin typeface="Century Gothic" panose="020B0502020202020204" pitchFamily="34" charset="0"/>
            </a:rPr>
            <a:t>2. Πρώτη προκαταβολή </a:t>
          </a:r>
        </a:p>
        <a:p>
          <a:r>
            <a:rPr lang="el-GR" dirty="0" smtClean="0">
              <a:latin typeface="Century Gothic" panose="020B0502020202020204" pitchFamily="34" charset="0"/>
            </a:rPr>
            <a:t>80% της συνολικής επιχορήγησης, εντός 30 ημερών από την υπογραφή της Συμφωνίας</a:t>
          </a:r>
          <a:endParaRPr lang="en-US" dirty="0">
            <a:latin typeface="Century Gothic" panose="020B0502020202020204" pitchFamily="34" charset="0"/>
          </a:endParaRPr>
        </a:p>
      </dgm:t>
    </dgm:pt>
    <dgm:pt modelId="{98412ED3-907C-4C9E-9B03-11EDEA6E1DE8}" type="parTrans" cxnId="{6BE39E21-B4CD-4FCF-80C8-43D72361B375}">
      <dgm:prSet/>
      <dgm:spPr/>
      <dgm:t>
        <a:bodyPr/>
        <a:lstStyle/>
        <a:p>
          <a:endParaRPr lang="en-US"/>
        </a:p>
      </dgm:t>
    </dgm:pt>
    <dgm:pt modelId="{116C4D7E-0C66-4B81-9684-08C87C4F86B4}" type="sibTrans" cxnId="{6BE39E21-B4CD-4FCF-80C8-43D72361B375}">
      <dgm:prSet/>
      <dgm:spPr/>
      <dgm:t>
        <a:bodyPr/>
        <a:lstStyle/>
        <a:p>
          <a:endParaRPr lang="en-US"/>
        </a:p>
      </dgm:t>
    </dgm:pt>
    <dgm:pt modelId="{45C1DEE7-F6CE-421B-86F4-5BAD1A916200}">
      <dgm:prSet phldrT="[Text]"/>
      <dgm:spPr/>
      <dgm:t>
        <a:bodyPr/>
        <a:lstStyle/>
        <a:p>
          <a:r>
            <a:rPr lang="el-GR" b="1" dirty="0" smtClean="0">
              <a:latin typeface="Century Gothic" panose="020B0502020202020204" pitchFamily="34" charset="0"/>
            </a:rPr>
            <a:t>3. Υποβολή Τελικής Έκθεσης</a:t>
          </a:r>
        </a:p>
        <a:p>
          <a:r>
            <a:rPr lang="el-GR" b="0" dirty="0" smtClean="0">
              <a:latin typeface="Century Gothic" panose="020B0502020202020204" pitchFamily="34" charset="0"/>
            </a:rPr>
            <a:t>Εντός 60 ημερών από την ημερομηνία λήξης τους σχεδίου</a:t>
          </a:r>
          <a:endParaRPr lang="en-US" b="0" dirty="0">
            <a:latin typeface="Century Gothic" panose="020B0502020202020204" pitchFamily="34" charset="0"/>
          </a:endParaRPr>
        </a:p>
      </dgm:t>
    </dgm:pt>
    <dgm:pt modelId="{C5908539-BE81-44C2-B7B3-3FFFB5ECF219}" type="parTrans" cxnId="{0C957748-B0DA-444D-BCC4-DCE458EF1AC3}">
      <dgm:prSet/>
      <dgm:spPr/>
      <dgm:t>
        <a:bodyPr/>
        <a:lstStyle/>
        <a:p>
          <a:endParaRPr lang="en-US"/>
        </a:p>
      </dgm:t>
    </dgm:pt>
    <dgm:pt modelId="{9729C132-AFA5-4DA9-B53F-0E1AE91099C1}" type="sibTrans" cxnId="{0C957748-B0DA-444D-BCC4-DCE458EF1AC3}">
      <dgm:prSet/>
      <dgm:spPr/>
      <dgm:t>
        <a:bodyPr/>
        <a:lstStyle/>
        <a:p>
          <a:endParaRPr lang="en-US"/>
        </a:p>
      </dgm:t>
    </dgm:pt>
    <dgm:pt modelId="{6662BF50-8060-4A6F-B2E0-52C6F0193977}">
      <dgm:prSet/>
      <dgm:spPr/>
      <dgm:t>
        <a:bodyPr/>
        <a:lstStyle/>
        <a:p>
          <a:r>
            <a:rPr lang="el-GR" b="1" dirty="0" smtClean="0">
              <a:latin typeface="Century Gothic" panose="020B0502020202020204" pitchFamily="34" charset="0"/>
            </a:rPr>
            <a:t>4. Τελική Πληρωμή</a:t>
          </a:r>
        </a:p>
        <a:p>
          <a:r>
            <a:rPr lang="el-GR" dirty="0" smtClean="0">
              <a:latin typeface="Century Gothic" panose="020B0502020202020204" pitchFamily="34" charset="0"/>
            </a:rPr>
            <a:t>Εντός 60 ημερών από την παραλαβή της Τελικής Έκθεσης</a:t>
          </a:r>
          <a:endParaRPr lang="en-US" dirty="0">
            <a:latin typeface="Century Gothic" panose="020B0502020202020204" pitchFamily="34" charset="0"/>
          </a:endParaRPr>
        </a:p>
      </dgm:t>
    </dgm:pt>
    <dgm:pt modelId="{A43C37E1-49B0-4418-9EBE-DA51E9826792}" type="parTrans" cxnId="{92540E85-350F-459B-9C10-60107F77B184}">
      <dgm:prSet/>
      <dgm:spPr/>
      <dgm:t>
        <a:bodyPr/>
        <a:lstStyle/>
        <a:p>
          <a:endParaRPr lang="en-US"/>
        </a:p>
      </dgm:t>
    </dgm:pt>
    <dgm:pt modelId="{B019E7A8-E5D6-42FD-948A-36F7B72FD8BD}" type="sibTrans" cxnId="{92540E85-350F-459B-9C10-60107F77B184}">
      <dgm:prSet/>
      <dgm:spPr/>
      <dgm:t>
        <a:bodyPr/>
        <a:lstStyle/>
        <a:p>
          <a:endParaRPr lang="en-US"/>
        </a:p>
      </dgm:t>
    </dgm:pt>
    <dgm:pt modelId="{8E5A8CBA-9BB6-4B0A-B7DC-529D21A617AA}" type="pres">
      <dgm:prSet presAssocID="{2861D087-7AC2-4BCB-BC45-21F094C3421C}" presName="Name0" presStyleCnt="0">
        <dgm:presLayoutVars>
          <dgm:dir/>
          <dgm:resizeHandles val="exact"/>
        </dgm:presLayoutVars>
      </dgm:prSet>
      <dgm:spPr/>
      <dgm:t>
        <a:bodyPr/>
        <a:lstStyle/>
        <a:p>
          <a:endParaRPr lang="en-US"/>
        </a:p>
      </dgm:t>
    </dgm:pt>
    <dgm:pt modelId="{FCF2A0CD-1334-48F2-B71F-8307E0510487}" type="pres">
      <dgm:prSet presAssocID="{CF23DF0F-186F-4CCE-99BA-FB85F2D366DB}" presName="node" presStyleLbl="node1" presStyleIdx="0" presStyleCnt="4">
        <dgm:presLayoutVars>
          <dgm:bulletEnabled val="1"/>
        </dgm:presLayoutVars>
      </dgm:prSet>
      <dgm:spPr/>
      <dgm:t>
        <a:bodyPr/>
        <a:lstStyle/>
        <a:p>
          <a:endParaRPr lang="en-US"/>
        </a:p>
      </dgm:t>
    </dgm:pt>
    <dgm:pt modelId="{CD35CC5E-5789-4F56-B815-DB74CBBC6651}" type="pres">
      <dgm:prSet presAssocID="{6157810B-A810-4B36-B90D-ECCE67835D01}" presName="sibTrans" presStyleLbl="sibTrans2D1" presStyleIdx="0" presStyleCnt="3"/>
      <dgm:spPr/>
      <dgm:t>
        <a:bodyPr/>
        <a:lstStyle/>
        <a:p>
          <a:endParaRPr lang="en-US"/>
        </a:p>
      </dgm:t>
    </dgm:pt>
    <dgm:pt modelId="{BBCD0924-4A7A-41C2-90C7-4A5A5478E0B5}" type="pres">
      <dgm:prSet presAssocID="{6157810B-A810-4B36-B90D-ECCE67835D01}" presName="connectorText" presStyleLbl="sibTrans2D1" presStyleIdx="0" presStyleCnt="3"/>
      <dgm:spPr/>
      <dgm:t>
        <a:bodyPr/>
        <a:lstStyle/>
        <a:p>
          <a:endParaRPr lang="en-US"/>
        </a:p>
      </dgm:t>
    </dgm:pt>
    <dgm:pt modelId="{EB6297D5-DD5A-4752-8FB1-E8FE7208657B}" type="pres">
      <dgm:prSet presAssocID="{2FEEFF0B-BB30-4D27-AE70-C1583AF13161}" presName="node" presStyleLbl="node1" presStyleIdx="1" presStyleCnt="4">
        <dgm:presLayoutVars>
          <dgm:bulletEnabled val="1"/>
        </dgm:presLayoutVars>
      </dgm:prSet>
      <dgm:spPr/>
      <dgm:t>
        <a:bodyPr/>
        <a:lstStyle/>
        <a:p>
          <a:endParaRPr lang="en-US"/>
        </a:p>
      </dgm:t>
    </dgm:pt>
    <dgm:pt modelId="{A28AA368-AD69-4B31-9559-C8E0EF9C333C}" type="pres">
      <dgm:prSet presAssocID="{116C4D7E-0C66-4B81-9684-08C87C4F86B4}" presName="sibTrans" presStyleLbl="sibTrans2D1" presStyleIdx="1" presStyleCnt="3"/>
      <dgm:spPr/>
      <dgm:t>
        <a:bodyPr/>
        <a:lstStyle/>
        <a:p>
          <a:endParaRPr lang="en-US"/>
        </a:p>
      </dgm:t>
    </dgm:pt>
    <dgm:pt modelId="{6EE7AF9C-5F73-4976-BB12-30E885A43445}" type="pres">
      <dgm:prSet presAssocID="{116C4D7E-0C66-4B81-9684-08C87C4F86B4}" presName="connectorText" presStyleLbl="sibTrans2D1" presStyleIdx="1" presStyleCnt="3"/>
      <dgm:spPr/>
      <dgm:t>
        <a:bodyPr/>
        <a:lstStyle/>
        <a:p>
          <a:endParaRPr lang="en-US"/>
        </a:p>
      </dgm:t>
    </dgm:pt>
    <dgm:pt modelId="{C586F3F2-8FD5-49E6-A2B4-E7886DFED4EA}" type="pres">
      <dgm:prSet presAssocID="{45C1DEE7-F6CE-421B-86F4-5BAD1A916200}" presName="node" presStyleLbl="node1" presStyleIdx="2" presStyleCnt="4">
        <dgm:presLayoutVars>
          <dgm:bulletEnabled val="1"/>
        </dgm:presLayoutVars>
      </dgm:prSet>
      <dgm:spPr/>
      <dgm:t>
        <a:bodyPr/>
        <a:lstStyle/>
        <a:p>
          <a:endParaRPr lang="en-US"/>
        </a:p>
      </dgm:t>
    </dgm:pt>
    <dgm:pt modelId="{6E77702F-1D8D-499D-BD0F-0EC20AC35019}" type="pres">
      <dgm:prSet presAssocID="{9729C132-AFA5-4DA9-B53F-0E1AE91099C1}" presName="sibTrans" presStyleLbl="sibTrans2D1" presStyleIdx="2" presStyleCnt="3"/>
      <dgm:spPr/>
      <dgm:t>
        <a:bodyPr/>
        <a:lstStyle/>
        <a:p>
          <a:endParaRPr lang="en-US"/>
        </a:p>
      </dgm:t>
    </dgm:pt>
    <dgm:pt modelId="{F4DD7CA3-932E-462D-AF53-81E112B3B28D}" type="pres">
      <dgm:prSet presAssocID="{9729C132-AFA5-4DA9-B53F-0E1AE91099C1}" presName="connectorText" presStyleLbl="sibTrans2D1" presStyleIdx="2" presStyleCnt="3"/>
      <dgm:spPr/>
      <dgm:t>
        <a:bodyPr/>
        <a:lstStyle/>
        <a:p>
          <a:endParaRPr lang="en-US"/>
        </a:p>
      </dgm:t>
    </dgm:pt>
    <dgm:pt modelId="{87E61B16-2E53-4978-AA4A-3DFD116B63CD}" type="pres">
      <dgm:prSet presAssocID="{6662BF50-8060-4A6F-B2E0-52C6F0193977}" presName="node" presStyleLbl="node1" presStyleIdx="3" presStyleCnt="4">
        <dgm:presLayoutVars>
          <dgm:bulletEnabled val="1"/>
        </dgm:presLayoutVars>
      </dgm:prSet>
      <dgm:spPr/>
      <dgm:t>
        <a:bodyPr/>
        <a:lstStyle/>
        <a:p>
          <a:endParaRPr lang="en-US"/>
        </a:p>
      </dgm:t>
    </dgm:pt>
  </dgm:ptLst>
  <dgm:cxnLst>
    <dgm:cxn modelId="{41BB36F4-EEAF-41A1-A52A-B4CE597FE360}" type="presOf" srcId="{116C4D7E-0C66-4B81-9684-08C87C4F86B4}" destId="{A28AA368-AD69-4B31-9559-C8E0EF9C333C}" srcOrd="0" destOrd="0" presId="urn:microsoft.com/office/officeart/2005/8/layout/process1"/>
    <dgm:cxn modelId="{DF9DB292-14B5-40FF-B5DB-39EF944CB46B}" type="presOf" srcId="{CF23DF0F-186F-4CCE-99BA-FB85F2D366DB}" destId="{FCF2A0CD-1334-48F2-B71F-8307E0510487}" srcOrd="0" destOrd="0" presId="urn:microsoft.com/office/officeart/2005/8/layout/process1"/>
    <dgm:cxn modelId="{BC79E327-BC54-490B-B7E9-580704A00D12}" type="presOf" srcId="{9729C132-AFA5-4DA9-B53F-0E1AE91099C1}" destId="{F4DD7CA3-932E-462D-AF53-81E112B3B28D}" srcOrd="1" destOrd="0" presId="urn:microsoft.com/office/officeart/2005/8/layout/process1"/>
    <dgm:cxn modelId="{6311455A-DAB3-4325-BF50-8244A8BDA108}" type="presOf" srcId="{2FEEFF0B-BB30-4D27-AE70-C1583AF13161}" destId="{EB6297D5-DD5A-4752-8FB1-E8FE7208657B}" srcOrd="0" destOrd="0" presId="urn:microsoft.com/office/officeart/2005/8/layout/process1"/>
    <dgm:cxn modelId="{92540E85-350F-459B-9C10-60107F77B184}" srcId="{2861D087-7AC2-4BCB-BC45-21F094C3421C}" destId="{6662BF50-8060-4A6F-B2E0-52C6F0193977}" srcOrd="3" destOrd="0" parTransId="{A43C37E1-49B0-4418-9EBE-DA51E9826792}" sibTransId="{B019E7A8-E5D6-42FD-948A-36F7B72FD8BD}"/>
    <dgm:cxn modelId="{3D9887A2-2993-4964-A104-ACF2CF9F067A}" type="presOf" srcId="{6157810B-A810-4B36-B90D-ECCE67835D01}" destId="{BBCD0924-4A7A-41C2-90C7-4A5A5478E0B5}" srcOrd="1" destOrd="0" presId="urn:microsoft.com/office/officeart/2005/8/layout/process1"/>
    <dgm:cxn modelId="{82241721-F05D-4FD9-AB36-6C0BFF42A6C4}" type="presOf" srcId="{2861D087-7AC2-4BCB-BC45-21F094C3421C}" destId="{8E5A8CBA-9BB6-4B0A-B7DC-529D21A617AA}" srcOrd="0" destOrd="0" presId="urn:microsoft.com/office/officeart/2005/8/layout/process1"/>
    <dgm:cxn modelId="{366E958C-5640-4A64-908E-8D409962FD54}" type="presOf" srcId="{45C1DEE7-F6CE-421B-86F4-5BAD1A916200}" destId="{C586F3F2-8FD5-49E6-A2B4-E7886DFED4EA}" srcOrd="0" destOrd="0" presId="urn:microsoft.com/office/officeart/2005/8/layout/process1"/>
    <dgm:cxn modelId="{1DE26BB2-924B-48BD-8688-10EEEB9A62E3}" type="presOf" srcId="{116C4D7E-0C66-4B81-9684-08C87C4F86B4}" destId="{6EE7AF9C-5F73-4976-BB12-30E885A43445}" srcOrd="1" destOrd="0" presId="urn:microsoft.com/office/officeart/2005/8/layout/process1"/>
    <dgm:cxn modelId="{F478F32A-B86E-4675-AE07-C55C419C5051}" srcId="{2861D087-7AC2-4BCB-BC45-21F094C3421C}" destId="{CF23DF0F-186F-4CCE-99BA-FB85F2D366DB}" srcOrd="0" destOrd="0" parTransId="{D2A7ED8F-CFC4-4D65-A2E3-2FAB217DE269}" sibTransId="{6157810B-A810-4B36-B90D-ECCE67835D01}"/>
    <dgm:cxn modelId="{0C957748-B0DA-444D-BCC4-DCE458EF1AC3}" srcId="{2861D087-7AC2-4BCB-BC45-21F094C3421C}" destId="{45C1DEE7-F6CE-421B-86F4-5BAD1A916200}" srcOrd="2" destOrd="0" parTransId="{C5908539-BE81-44C2-B7B3-3FFFB5ECF219}" sibTransId="{9729C132-AFA5-4DA9-B53F-0E1AE91099C1}"/>
    <dgm:cxn modelId="{D9AAD56A-8480-4C39-B85D-AC8A6F335DDB}" type="presOf" srcId="{6157810B-A810-4B36-B90D-ECCE67835D01}" destId="{CD35CC5E-5789-4F56-B815-DB74CBBC6651}" srcOrd="0" destOrd="0" presId="urn:microsoft.com/office/officeart/2005/8/layout/process1"/>
    <dgm:cxn modelId="{31B29C7B-EA09-4A79-BA77-5DB2FB174A0E}" type="presOf" srcId="{9729C132-AFA5-4DA9-B53F-0E1AE91099C1}" destId="{6E77702F-1D8D-499D-BD0F-0EC20AC35019}" srcOrd="0" destOrd="0" presId="urn:microsoft.com/office/officeart/2005/8/layout/process1"/>
    <dgm:cxn modelId="{6BE39E21-B4CD-4FCF-80C8-43D72361B375}" srcId="{2861D087-7AC2-4BCB-BC45-21F094C3421C}" destId="{2FEEFF0B-BB30-4D27-AE70-C1583AF13161}" srcOrd="1" destOrd="0" parTransId="{98412ED3-907C-4C9E-9B03-11EDEA6E1DE8}" sibTransId="{116C4D7E-0C66-4B81-9684-08C87C4F86B4}"/>
    <dgm:cxn modelId="{9847DCBC-8F32-493B-92AA-67DEE0A8ACF5}" type="presOf" srcId="{6662BF50-8060-4A6F-B2E0-52C6F0193977}" destId="{87E61B16-2E53-4978-AA4A-3DFD116B63CD}" srcOrd="0" destOrd="0" presId="urn:microsoft.com/office/officeart/2005/8/layout/process1"/>
    <dgm:cxn modelId="{F672C2D0-2A80-4978-930A-F74678B8432D}" type="presParOf" srcId="{8E5A8CBA-9BB6-4B0A-B7DC-529D21A617AA}" destId="{FCF2A0CD-1334-48F2-B71F-8307E0510487}" srcOrd="0" destOrd="0" presId="urn:microsoft.com/office/officeart/2005/8/layout/process1"/>
    <dgm:cxn modelId="{4DD6ACDE-C984-4C5A-8412-A3D5835D9FB2}" type="presParOf" srcId="{8E5A8CBA-9BB6-4B0A-B7DC-529D21A617AA}" destId="{CD35CC5E-5789-4F56-B815-DB74CBBC6651}" srcOrd="1" destOrd="0" presId="urn:microsoft.com/office/officeart/2005/8/layout/process1"/>
    <dgm:cxn modelId="{06CA9D9A-CABB-4942-A172-9F34B58BB6D3}" type="presParOf" srcId="{CD35CC5E-5789-4F56-B815-DB74CBBC6651}" destId="{BBCD0924-4A7A-41C2-90C7-4A5A5478E0B5}" srcOrd="0" destOrd="0" presId="urn:microsoft.com/office/officeart/2005/8/layout/process1"/>
    <dgm:cxn modelId="{81E911E1-5D8E-4450-BA28-6671C85CD6E8}" type="presParOf" srcId="{8E5A8CBA-9BB6-4B0A-B7DC-529D21A617AA}" destId="{EB6297D5-DD5A-4752-8FB1-E8FE7208657B}" srcOrd="2" destOrd="0" presId="urn:microsoft.com/office/officeart/2005/8/layout/process1"/>
    <dgm:cxn modelId="{DB474A73-38A2-4BC8-8A79-C46113386452}" type="presParOf" srcId="{8E5A8CBA-9BB6-4B0A-B7DC-529D21A617AA}" destId="{A28AA368-AD69-4B31-9559-C8E0EF9C333C}" srcOrd="3" destOrd="0" presId="urn:microsoft.com/office/officeart/2005/8/layout/process1"/>
    <dgm:cxn modelId="{8345E625-31A7-476D-9211-B24F4326115E}" type="presParOf" srcId="{A28AA368-AD69-4B31-9559-C8E0EF9C333C}" destId="{6EE7AF9C-5F73-4976-BB12-30E885A43445}" srcOrd="0" destOrd="0" presId="urn:microsoft.com/office/officeart/2005/8/layout/process1"/>
    <dgm:cxn modelId="{4EE32132-4227-4E8B-9F3E-5068B6630FAB}" type="presParOf" srcId="{8E5A8CBA-9BB6-4B0A-B7DC-529D21A617AA}" destId="{C586F3F2-8FD5-49E6-A2B4-E7886DFED4EA}" srcOrd="4" destOrd="0" presId="urn:microsoft.com/office/officeart/2005/8/layout/process1"/>
    <dgm:cxn modelId="{C590C354-FEEC-46F4-8880-2272D99D7BED}" type="presParOf" srcId="{8E5A8CBA-9BB6-4B0A-B7DC-529D21A617AA}" destId="{6E77702F-1D8D-499D-BD0F-0EC20AC35019}" srcOrd="5" destOrd="0" presId="urn:microsoft.com/office/officeart/2005/8/layout/process1"/>
    <dgm:cxn modelId="{69E5171C-D23F-4B5D-8E1B-7D2B2D836C00}" type="presParOf" srcId="{6E77702F-1D8D-499D-BD0F-0EC20AC35019}" destId="{F4DD7CA3-932E-462D-AF53-81E112B3B28D}" srcOrd="0" destOrd="0" presId="urn:microsoft.com/office/officeart/2005/8/layout/process1"/>
    <dgm:cxn modelId="{4679FE9C-DC1B-41CE-A6D6-62BCA000D667}" type="presParOf" srcId="{8E5A8CBA-9BB6-4B0A-B7DC-529D21A617AA}" destId="{87E61B16-2E53-4978-AA4A-3DFD116B63CD}"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043EE0-31DC-4FBD-99B6-C708661155E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A17C438-C786-4339-86FC-4FB5AD7E8477}">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b="1" dirty="0" smtClean="0">
              <a:latin typeface="Century Gothic" panose="020B0502020202020204" pitchFamily="34" charset="0"/>
            </a:rPr>
            <a:t>1. Αλλαγή στη διάρκεια του Σχεδίου</a:t>
          </a:r>
          <a:endParaRPr lang="en-US" b="1" dirty="0" smtClean="0">
            <a:latin typeface="Century Gothic" panose="020B0502020202020204" pitchFamily="34" charset="0"/>
          </a:endParaRPr>
        </a:p>
        <a:p>
          <a:pPr defTabSz="711200">
            <a:lnSpc>
              <a:spcPct val="90000"/>
            </a:lnSpc>
            <a:spcBef>
              <a:spcPct val="0"/>
            </a:spcBef>
            <a:spcAft>
              <a:spcPct val="35000"/>
            </a:spcAft>
          </a:pPr>
          <a:endParaRPr lang="en-US" b="1" dirty="0">
            <a:latin typeface="Century Gothic" panose="020B0502020202020204" pitchFamily="34" charset="0"/>
          </a:endParaRPr>
        </a:p>
      </dgm:t>
    </dgm:pt>
    <dgm:pt modelId="{4FAAD7AE-233E-49D4-B426-1A7830247BD7}" type="parTrans" cxnId="{AE4C27A4-0722-4790-8E10-2352FE458E69}">
      <dgm:prSet/>
      <dgm:spPr/>
      <dgm:t>
        <a:bodyPr/>
        <a:lstStyle/>
        <a:p>
          <a:endParaRPr lang="en-US"/>
        </a:p>
      </dgm:t>
    </dgm:pt>
    <dgm:pt modelId="{037444A3-28FE-4DA3-AD7C-FE5E8CC0ECBF}" type="sibTrans" cxnId="{AE4C27A4-0722-4790-8E10-2352FE458E69}">
      <dgm:prSet/>
      <dgm:spPr/>
      <dgm:t>
        <a:bodyPr/>
        <a:lstStyle/>
        <a:p>
          <a:endParaRPr lang="en-US"/>
        </a:p>
      </dgm:t>
    </dgm:pt>
    <dgm:pt modelId="{833FBDD3-0A8B-49D4-B633-1B3E18493950}">
      <dgm:prSet phldrT="[Text]"/>
      <dgm:spPr/>
      <dgm:t>
        <a:bodyPr/>
        <a:lstStyle/>
        <a:p>
          <a:r>
            <a:rPr lang="el-GR" b="1" dirty="0" smtClean="0">
              <a:latin typeface="Century Gothic" panose="020B0502020202020204" pitchFamily="34" charset="0"/>
            </a:rPr>
            <a:t>2. Αλλαγή τραπεζικών στοιχείων</a:t>
          </a:r>
          <a:endParaRPr lang="en-US" b="1" dirty="0">
            <a:latin typeface="Century Gothic" panose="020B0502020202020204" pitchFamily="34" charset="0"/>
          </a:endParaRPr>
        </a:p>
      </dgm:t>
    </dgm:pt>
    <dgm:pt modelId="{F7B6E9EA-5BD3-4799-AFAD-8EF388E5FB62}" type="parTrans" cxnId="{1A14C0C3-8EB9-4CC9-98DD-E7CBABB24FCC}">
      <dgm:prSet/>
      <dgm:spPr/>
      <dgm:t>
        <a:bodyPr/>
        <a:lstStyle/>
        <a:p>
          <a:endParaRPr lang="en-US"/>
        </a:p>
      </dgm:t>
    </dgm:pt>
    <dgm:pt modelId="{4CF9B57C-2320-449E-BEB1-42A27A948FFC}" type="sibTrans" cxnId="{1A14C0C3-8EB9-4CC9-98DD-E7CBABB24FCC}">
      <dgm:prSet/>
      <dgm:spPr/>
      <dgm:t>
        <a:bodyPr/>
        <a:lstStyle/>
        <a:p>
          <a:endParaRPr lang="en-US"/>
        </a:p>
      </dgm:t>
    </dgm:pt>
    <dgm:pt modelId="{C15D7470-70C2-42DE-BF2A-963E24887259}">
      <dgm:prSet phldrT="[Text]"/>
      <dgm:spPr/>
      <dgm:t>
        <a:bodyPr/>
        <a:lstStyle/>
        <a:p>
          <a:pPr marL="0" marR="0" indent="0" algn="l" defTabSz="914400" eaLnBrk="1" fontAlgn="auto" latinLnBrk="0" hangingPunct="1">
            <a:lnSpc>
              <a:spcPct val="100000"/>
            </a:lnSpc>
            <a:spcBef>
              <a:spcPts val="0"/>
            </a:spcBef>
            <a:spcAft>
              <a:spcPts val="700"/>
            </a:spcAft>
            <a:buClrTx/>
            <a:buSzTx/>
            <a:buFontTx/>
            <a:buNone/>
            <a:tabLst/>
            <a:defRPr/>
          </a:pPr>
          <a:r>
            <a:rPr lang="el-GR" b="1" dirty="0" smtClean="0">
              <a:latin typeface="Century Gothic" panose="020B0502020202020204" pitchFamily="34" charset="0"/>
            </a:rPr>
            <a:t>3. Αλλαγή νόμιμου εκπροσώπου </a:t>
          </a:r>
        </a:p>
      </dgm:t>
    </dgm:pt>
    <dgm:pt modelId="{AF667892-E105-4F7C-B51C-4C13599FE04D}" type="parTrans" cxnId="{7CAE619C-59B0-4C29-B50F-ECBE08F4C6EB}">
      <dgm:prSet/>
      <dgm:spPr/>
      <dgm:t>
        <a:bodyPr/>
        <a:lstStyle/>
        <a:p>
          <a:endParaRPr lang="en-US"/>
        </a:p>
      </dgm:t>
    </dgm:pt>
    <dgm:pt modelId="{F54716B9-361E-45C4-8BF0-59932CF4DD01}" type="sibTrans" cxnId="{7CAE619C-59B0-4C29-B50F-ECBE08F4C6EB}">
      <dgm:prSet/>
      <dgm:spPr/>
      <dgm:t>
        <a:bodyPr/>
        <a:lstStyle/>
        <a:p>
          <a:endParaRPr lang="en-US"/>
        </a:p>
      </dgm:t>
    </dgm:pt>
    <dgm:pt modelId="{1B4C443D-4D9A-4C7D-9347-21D3B781AF3C}">
      <dgm:prSet phldrT="[Text]"/>
      <dgm:spPr/>
      <dgm:t>
        <a:bodyPr/>
        <a:lstStyle/>
        <a:p>
          <a:pPr marR="0" eaLnBrk="1" fontAlgn="auto" latinLnBrk="0" hangingPunct="1">
            <a:buClrTx/>
            <a:buSzTx/>
            <a:buFontTx/>
            <a:tabLst/>
            <a:defRPr/>
          </a:pPr>
          <a:r>
            <a:rPr lang="el-GR" b="1" dirty="0" smtClean="0">
              <a:latin typeface="Century Gothic" panose="020B0502020202020204" pitchFamily="34" charset="0"/>
            </a:rPr>
            <a:t>4. Μεταφορές Κονδυλίων με τροποποίηση</a:t>
          </a:r>
        </a:p>
      </dgm:t>
    </dgm:pt>
    <dgm:pt modelId="{1458D171-CA5F-4931-B1D4-E59084872ED2}" type="parTrans" cxnId="{6CBACE55-465E-4EDA-9C0E-F14CA4F6DB9D}">
      <dgm:prSet/>
      <dgm:spPr/>
      <dgm:t>
        <a:bodyPr/>
        <a:lstStyle/>
        <a:p>
          <a:endParaRPr lang="en-US"/>
        </a:p>
      </dgm:t>
    </dgm:pt>
    <dgm:pt modelId="{E4649E2C-E08B-408F-BAD1-5748D7DBDE7A}" type="sibTrans" cxnId="{6CBACE55-465E-4EDA-9C0E-F14CA4F6DB9D}">
      <dgm:prSet/>
      <dgm:spPr/>
      <dgm:t>
        <a:bodyPr/>
        <a:lstStyle/>
        <a:p>
          <a:endParaRPr lang="en-US"/>
        </a:p>
      </dgm:t>
    </dgm:pt>
    <dgm:pt modelId="{1C03E7F2-07F6-41E0-9275-6F3A05705A62}" type="pres">
      <dgm:prSet presAssocID="{4C043EE0-31DC-4FBD-99B6-C708661155EB}" presName="linear" presStyleCnt="0">
        <dgm:presLayoutVars>
          <dgm:animLvl val="lvl"/>
          <dgm:resizeHandles val="exact"/>
        </dgm:presLayoutVars>
      </dgm:prSet>
      <dgm:spPr/>
      <dgm:t>
        <a:bodyPr/>
        <a:lstStyle/>
        <a:p>
          <a:endParaRPr lang="en-US"/>
        </a:p>
      </dgm:t>
    </dgm:pt>
    <dgm:pt modelId="{E1776673-3E6A-42BC-B800-5E24B8D2FED3}" type="pres">
      <dgm:prSet presAssocID="{FA17C438-C786-4339-86FC-4FB5AD7E8477}" presName="parentText" presStyleLbl="node1" presStyleIdx="0" presStyleCnt="4" custLinFactNeighborX="126" custLinFactNeighborY="-1552">
        <dgm:presLayoutVars>
          <dgm:chMax val="0"/>
          <dgm:bulletEnabled val="1"/>
        </dgm:presLayoutVars>
      </dgm:prSet>
      <dgm:spPr/>
      <dgm:t>
        <a:bodyPr/>
        <a:lstStyle/>
        <a:p>
          <a:endParaRPr lang="en-US"/>
        </a:p>
      </dgm:t>
    </dgm:pt>
    <dgm:pt modelId="{844B518D-2001-4E18-8A60-C5DE5A7DE6C2}" type="pres">
      <dgm:prSet presAssocID="{037444A3-28FE-4DA3-AD7C-FE5E8CC0ECBF}" presName="spacer" presStyleCnt="0"/>
      <dgm:spPr/>
    </dgm:pt>
    <dgm:pt modelId="{AFAE65F4-F6D1-4D13-9C05-5C1D1BE2D6FF}" type="pres">
      <dgm:prSet presAssocID="{833FBDD3-0A8B-49D4-B633-1B3E18493950}" presName="parentText" presStyleLbl="node1" presStyleIdx="1" presStyleCnt="4">
        <dgm:presLayoutVars>
          <dgm:chMax val="0"/>
          <dgm:bulletEnabled val="1"/>
        </dgm:presLayoutVars>
      </dgm:prSet>
      <dgm:spPr/>
      <dgm:t>
        <a:bodyPr/>
        <a:lstStyle/>
        <a:p>
          <a:endParaRPr lang="en-US"/>
        </a:p>
      </dgm:t>
    </dgm:pt>
    <dgm:pt modelId="{1FFFDCA0-2871-4FEA-88E9-AA670BFC2515}" type="pres">
      <dgm:prSet presAssocID="{4CF9B57C-2320-449E-BEB1-42A27A948FFC}" presName="spacer" presStyleCnt="0"/>
      <dgm:spPr/>
    </dgm:pt>
    <dgm:pt modelId="{8F9B9846-4485-41D4-8CDC-EE1F04707152}" type="pres">
      <dgm:prSet presAssocID="{C15D7470-70C2-42DE-BF2A-963E24887259}" presName="parentText" presStyleLbl="node1" presStyleIdx="2" presStyleCnt="4">
        <dgm:presLayoutVars>
          <dgm:chMax val="0"/>
          <dgm:bulletEnabled val="1"/>
        </dgm:presLayoutVars>
      </dgm:prSet>
      <dgm:spPr/>
      <dgm:t>
        <a:bodyPr/>
        <a:lstStyle/>
        <a:p>
          <a:endParaRPr lang="en-US"/>
        </a:p>
      </dgm:t>
    </dgm:pt>
    <dgm:pt modelId="{89345F5C-C801-4449-B57D-C464911A000B}" type="pres">
      <dgm:prSet presAssocID="{F54716B9-361E-45C4-8BF0-59932CF4DD01}" presName="spacer" presStyleCnt="0"/>
      <dgm:spPr/>
    </dgm:pt>
    <dgm:pt modelId="{B5DDC53A-75BD-4C86-AC73-C5A346D55C8C}" type="pres">
      <dgm:prSet presAssocID="{1B4C443D-4D9A-4C7D-9347-21D3B781AF3C}" presName="parentText" presStyleLbl="node1" presStyleIdx="3" presStyleCnt="4">
        <dgm:presLayoutVars>
          <dgm:chMax val="0"/>
          <dgm:bulletEnabled val="1"/>
        </dgm:presLayoutVars>
      </dgm:prSet>
      <dgm:spPr/>
      <dgm:t>
        <a:bodyPr/>
        <a:lstStyle/>
        <a:p>
          <a:endParaRPr lang="en-US"/>
        </a:p>
      </dgm:t>
    </dgm:pt>
  </dgm:ptLst>
  <dgm:cxnLst>
    <dgm:cxn modelId="{A1A10FC5-4696-479F-84F6-973620F8F4F7}" type="presOf" srcId="{1B4C443D-4D9A-4C7D-9347-21D3B781AF3C}" destId="{B5DDC53A-75BD-4C86-AC73-C5A346D55C8C}" srcOrd="0" destOrd="0" presId="urn:microsoft.com/office/officeart/2005/8/layout/vList2"/>
    <dgm:cxn modelId="{46180621-3A59-428D-B7AB-CF4512908C25}" type="presOf" srcId="{833FBDD3-0A8B-49D4-B633-1B3E18493950}" destId="{AFAE65F4-F6D1-4D13-9C05-5C1D1BE2D6FF}" srcOrd="0" destOrd="0" presId="urn:microsoft.com/office/officeart/2005/8/layout/vList2"/>
    <dgm:cxn modelId="{37BBEB0F-E248-445C-87DC-DA010DDA15B4}" type="presOf" srcId="{C15D7470-70C2-42DE-BF2A-963E24887259}" destId="{8F9B9846-4485-41D4-8CDC-EE1F04707152}" srcOrd="0" destOrd="0" presId="urn:microsoft.com/office/officeart/2005/8/layout/vList2"/>
    <dgm:cxn modelId="{7CAE619C-59B0-4C29-B50F-ECBE08F4C6EB}" srcId="{4C043EE0-31DC-4FBD-99B6-C708661155EB}" destId="{C15D7470-70C2-42DE-BF2A-963E24887259}" srcOrd="2" destOrd="0" parTransId="{AF667892-E105-4F7C-B51C-4C13599FE04D}" sibTransId="{F54716B9-361E-45C4-8BF0-59932CF4DD01}"/>
    <dgm:cxn modelId="{6CBACE55-465E-4EDA-9C0E-F14CA4F6DB9D}" srcId="{4C043EE0-31DC-4FBD-99B6-C708661155EB}" destId="{1B4C443D-4D9A-4C7D-9347-21D3B781AF3C}" srcOrd="3" destOrd="0" parTransId="{1458D171-CA5F-4931-B1D4-E59084872ED2}" sibTransId="{E4649E2C-E08B-408F-BAD1-5748D7DBDE7A}"/>
    <dgm:cxn modelId="{2EEE69BC-C063-4BEB-82E9-B7933A7A556E}" type="presOf" srcId="{FA17C438-C786-4339-86FC-4FB5AD7E8477}" destId="{E1776673-3E6A-42BC-B800-5E24B8D2FED3}" srcOrd="0" destOrd="0" presId="urn:microsoft.com/office/officeart/2005/8/layout/vList2"/>
    <dgm:cxn modelId="{AE4C27A4-0722-4790-8E10-2352FE458E69}" srcId="{4C043EE0-31DC-4FBD-99B6-C708661155EB}" destId="{FA17C438-C786-4339-86FC-4FB5AD7E8477}" srcOrd="0" destOrd="0" parTransId="{4FAAD7AE-233E-49D4-B426-1A7830247BD7}" sibTransId="{037444A3-28FE-4DA3-AD7C-FE5E8CC0ECBF}"/>
    <dgm:cxn modelId="{CB4750F1-C78F-4934-B3D8-785246A0F7A5}" type="presOf" srcId="{4C043EE0-31DC-4FBD-99B6-C708661155EB}" destId="{1C03E7F2-07F6-41E0-9275-6F3A05705A62}" srcOrd="0" destOrd="0" presId="urn:microsoft.com/office/officeart/2005/8/layout/vList2"/>
    <dgm:cxn modelId="{1A14C0C3-8EB9-4CC9-98DD-E7CBABB24FCC}" srcId="{4C043EE0-31DC-4FBD-99B6-C708661155EB}" destId="{833FBDD3-0A8B-49D4-B633-1B3E18493950}" srcOrd="1" destOrd="0" parTransId="{F7B6E9EA-5BD3-4799-AFAD-8EF388E5FB62}" sibTransId="{4CF9B57C-2320-449E-BEB1-42A27A948FFC}"/>
    <dgm:cxn modelId="{5632CD24-174F-45D3-9CB3-8E249345EE53}" type="presParOf" srcId="{1C03E7F2-07F6-41E0-9275-6F3A05705A62}" destId="{E1776673-3E6A-42BC-B800-5E24B8D2FED3}" srcOrd="0" destOrd="0" presId="urn:microsoft.com/office/officeart/2005/8/layout/vList2"/>
    <dgm:cxn modelId="{41973C13-8EB9-4423-92E0-001DA85EC521}" type="presParOf" srcId="{1C03E7F2-07F6-41E0-9275-6F3A05705A62}" destId="{844B518D-2001-4E18-8A60-C5DE5A7DE6C2}" srcOrd="1" destOrd="0" presId="urn:microsoft.com/office/officeart/2005/8/layout/vList2"/>
    <dgm:cxn modelId="{B521076A-59ED-430B-88B0-FB355B7A95A9}" type="presParOf" srcId="{1C03E7F2-07F6-41E0-9275-6F3A05705A62}" destId="{AFAE65F4-F6D1-4D13-9C05-5C1D1BE2D6FF}" srcOrd="2" destOrd="0" presId="urn:microsoft.com/office/officeart/2005/8/layout/vList2"/>
    <dgm:cxn modelId="{6F20B9C1-9283-4E23-9844-4469D5FF07EE}" type="presParOf" srcId="{1C03E7F2-07F6-41E0-9275-6F3A05705A62}" destId="{1FFFDCA0-2871-4FEA-88E9-AA670BFC2515}" srcOrd="3" destOrd="0" presId="urn:microsoft.com/office/officeart/2005/8/layout/vList2"/>
    <dgm:cxn modelId="{479662F1-00B2-4807-9DBB-15B4B5EF5769}" type="presParOf" srcId="{1C03E7F2-07F6-41E0-9275-6F3A05705A62}" destId="{8F9B9846-4485-41D4-8CDC-EE1F04707152}" srcOrd="4" destOrd="0" presId="urn:microsoft.com/office/officeart/2005/8/layout/vList2"/>
    <dgm:cxn modelId="{658F7BAF-BD21-4FFB-830A-1B431B8D72F1}" type="presParOf" srcId="{1C03E7F2-07F6-41E0-9275-6F3A05705A62}" destId="{89345F5C-C801-4449-B57D-C464911A000B}" srcOrd="5" destOrd="0" presId="urn:microsoft.com/office/officeart/2005/8/layout/vList2"/>
    <dgm:cxn modelId="{454167F4-D40D-4BD4-991C-64BB3C4C86B3}" type="presParOf" srcId="{1C03E7F2-07F6-41E0-9275-6F3A05705A62}" destId="{B5DDC53A-75BD-4C86-AC73-C5A346D55C8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FAD86-D97F-49F3-991D-89CB1110D0FC}">
      <dsp:nvSpPr>
        <dsp:cNvPr id="0" name=""/>
        <dsp:cNvSpPr/>
      </dsp:nvSpPr>
      <dsp:spPr>
        <a:xfrm>
          <a:off x="0" y="41829"/>
          <a:ext cx="6449808"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l-GR" sz="2800" b="0" kern="1200" dirty="0" smtClean="0">
              <a:latin typeface="Century Gothic" panose="020B0502020202020204" pitchFamily="34" charset="0"/>
            </a:rPr>
            <a:t>Βάσει μοναδιαίου κόστους</a:t>
          </a:r>
          <a:endParaRPr lang="en-US" sz="2800" b="0" kern="1200" dirty="0">
            <a:latin typeface="Century Gothic" panose="020B0502020202020204" pitchFamily="34" charset="0"/>
          </a:endParaRPr>
        </a:p>
      </dsp:txBody>
      <dsp:txXfrm>
        <a:off x="32784" y="74613"/>
        <a:ext cx="6384240" cy="606012"/>
      </dsp:txXfrm>
    </dsp:sp>
    <dsp:sp modelId="{95500D3E-20F7-4931-A624-9154A111CE1B}">
      <dsp:nvSpPr>
        <dsp:cNvPr id="0" name=""/>
        <dsp:cNvSpPr/>
      </dsp:nvSpPr>
      <dsp:spPr>
        <a:xfrm>
          <a:off x="0" y="713410"/>
          <a:ext cx="6449808" cy="1535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4781"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l-GR" sz="2200" kern="1200" dirty="0" smtClean="0">
              <a:solidFill>
                <a:schemeClr val="tx1">
                  <a:lumMod val="75000"/>
                  <a:lumOff val="25000"/>
                </a:schemeClr>
              </a:solidFill>
              <a:latin typeface="Century Gothic" panose="020B0502020202020204" pitchFamily="34" charset="0"/>
            </a:rPr>
            <a:t>Οργανωτικά έξοδα </a:t>
          </a:r>
          <a:endParaRPr lang="en-US" sz="2200" kern="1200" dirty="0"/>
        </a:p>
        <a:p>
          <a:pPr marL="228600" lvl="1" indent="-228600" algn="l" defTabSz="977900">
            <a:lnSpc>
              <a:spcPct val="90000"/>
            </a:lnSpc>
            <a:spcBef>
              <a:spcPct val="0"/>
            </a:spcBef>
            <a:spcAft>
              <a:spcPct val="20000"/>
            </a:spcAft>
            <a:buChar char="••"/>
          </a:pPr>
          <a:r>
            <a:rPr lang="el-GR" sz="2200" kern="1200" dirty="0" smtClean="0">
              <a:solidFill>
                <a:schemeClr val="tx1">
                  <a:lumMod val="75000"/>
                  <a:lumOff val="25000"/>
                </a:schemeClr>
              </a:solidFill>
              <a:latin typeface="Century Gothic" panose="020B0502020202020204" pitchFamily="34" charset="0"/>
            </a:rPr>
            <a:t>Έξοδα ταξιδίου </a:t>
          </a:r>
        </a:p>
        <a:p>
          <a:pPr marL="228600" lvl="1" indent="-228600" algn="l" defTabSz="977900">
            <a:lnSpc>
              <a:spcPct val="90000"/>
            </a:lnSpc>
            <a:spcBef>
              <a:spcPct val="0"/>
            </a:spcBef>
            <a:spcAft>
              <a:spcPct val="20000"/>
            </a:spcAft>
            <a:buChar char="••"/>
          </a:pPr>
          <a:r>
            <a:rPr lang="el-GR" sz="2200" kern="1200" smtClean="0">
              <a:solidFill>
                <a:schemeClr val="tx1">
                  <a:lumMod val="75000"/>
                  <a:lumOff val="25000"/>
                </a:schemeClr>
              </a:solidFill>
              <a:latin typeface="Century Gothic" panose="020B0502020202020204" pitchFamily="34" charset="0"/>
            </a:rPr>
            <a:t>Έξοδα διαβίωσης </a:t>
          </a:r>
          <a:endParaRPr lang="el-GR" sz="2200" kern="1200" dirty="0" smtClean="0">
            <a:solidFill>
              <a:schemeClr val="tx1">
                <a:lumMod val="75000"/>
                <a:lumOff val="25000"/>
              </a:schemeClr>
            </a:solidFill>
            <a:latin typeface="Century Gothic" panose="020B0502020202020204" pitchFamily="34" charset="0"/>
          </a:endParaRPr>
        </a:p>
        <a:p>
          <a:pPr marL="228600" lvl="1" indent="-228600" algn="l" defTabSz="977900">
            <a:lnSpc>
              <a:spcPct val="90000"/>
            </a:lnSpc>
            <a:spcBef>
              <a:spcPct val="0"/>
            </a:spcBef>
            <a:spcAft>
              <a:spcPct val="20000"/>
            </a:spcAft>
            <a:buChar char="••"/>
          </a:pPr>
          <a:r>
            <a:rPr lang="el-GR" sz="2200" kern="1200" dirty="0" smtClean="0">
              <a:solidFill>
                <a:schemeClr val="tx1">
                  <a:lumMod val="75000"/>
                  <a:lumOff val="25000"/>
                </a:schemeClr>
              </a:solidFill>
              <a:latin typeface="Century Gothic" panose="020B0502020202020204" pitchFamily="34" charset="0"/>
            </a:rPr>
            <a:t>Δίδακτρα σεμιναρίων</a:t>
          </a:r>
        </a:p>
      </dsp:txBody>
      <dsp:txXfrm>
        <a:off x="0" y="713410"/>
        <a:ext cx="6449808" cy="1535940"/>
      </dsp:txXfrm>
    </dsp:sp>
    <dsp:sp modelId="{7FB70556-8499-4A16-9503-7601EF30D601}">
      <dsp:nvSpPr>
        <dsp:cNvPr id="0" name=""/>
        <dsp:cNvSpPr/>
      </dsp:nvSpPr>
      <dsp:spPr>
        <a:xfrm>
          <a:off x="0" y="2249350"/>
          <a:ext cx="6449808" cy="671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l-GR" sz="2800" b="0" kern="1200" dirty="0" smtClean="0">
              <a:latin typeface="Century Gothic" panose="020B0502020202020204" pitchFamily="34" charset="0"/>
            </a:rPr>
            <a:t>Βάσει πραγματικών εξόδων</a:t>
          </a:r>
          <a:endParaRPr lang="en-US" sz="2800" b="0" kern="1200" dirty="0">
            <a:latin typeface="Century Gothic" panose="020B0502020202020204" pitchFamily="34" charset="0"/>
          </a:endParaRPr>
        </a:p>
      </dsp:txBody>
      <dsp:txXfrm>
        <a:off x="32784" y="2282134"/>
        <a:ext cx="6384240" cy="606012"/>
      </dsp:txXfrm>
    </dsp:sp>
    <dsp:sp modelId="{5661C2E9-7FB6-40F4-A401-8B2B73FC6636}">
      <dsp:nvSpPr>
        <dsp:cNvPr id="0" name=""/>
        <dsp:cNvSpPr/>
      </dsp:nvSpPr>
      <dsp:spPr>
        <a:xfrm>
          <a:off x="0" y="2920929"/>
          <a:ext cx="6449808" cy="1101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4781"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l-GR" sz="2200" kern="1200" dirty="0" smtClean="0">
              <a:solidFill>
                <a:schemeClr val="tx1">
                  <a:lumMod val="75000"/>
                  <a:lumOff val="25000"/>
                </a:schemeClr>
              </a:solidFill>
              <a:latin typeface="Century Gothic" panose="020B0502020202020204" pitchFamily="34" charset="0"/>
            </a:rPr>
            <a:t>Υποστήριξη συμμετοχής ατόμων με ειδικές ανάγκες </a:t>
          </a:r>
          <a:endParaRPr lang="en-US" sz="2200" kern="1200" dirty="0"/>
        </a:p>
        <a:p>
          <a:pPr marL="228600" lvl="1" indent="-228600" algn="l" defTabSz="977900">
            <a:lnSpc>
              <a:spcPct val="90000"/>
            </a:lnSpc>
            <a:spcBef>
              <a:spcPct val="0"/>
            </a:spcBef>
            <a:spcAft>
              <a:spcPct val="20000"/>
            </a:spcAft>
            <a:buChar char="••"/>
          </a:pPr>
          <a:r>
            <a:rPr lang="el-GR" sz="2200" kern="1200" dirty="0" smtClean="0">
              <a:solidFill>
                <a:schemeClr val="tx1">
                  <a:lumMod val="75000"/>
                  <a:lumOff val="25000"/>
                </a:schemeClr>
              </a:solidFill>
              <a:latin typeface="Century Gothic" panose="020B0502020202020204" pitchFamily="34" charset="0"/>
            </a:rPr>
            <a:t>Ειδικές δαπάνες</a:t>
          </a:r>
          <a:endParaRPr lang="en-GB" sz="2200" kern="1200" dirty="0">
            <a:solidFill>
              <a:schemeClr val="tx1">
                <a:lumMod val="75000"/>
                <a:lumOff val="25000"/>
              </a:schemeClr>
            </a:solidFill>
            <a:latin typeface="Century Gothic" panose="020B0502020202020204" pitchFamily="34" charset="0"/>
          </a:endParaRPr>
        </a:p>
      </dsp:txBody>
      <dsp:txXfrm>
        <a:off x="0" y="2920929"/>
        <a:ext cx="6449808" cy="1101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F2A0CD-1334-48F2-B71F-8307E0510487}">
      <dsp:nvSpPr>
        <dsp:cNvPr id="0" name=""/>
        <dsp:cNvSpPr/>
      </dsp:nvSpPr>
      <dsp:spPr>
        <a:xfrm>
          <a:off x="3616" y="1431547"/>
          <a:ext cx="1581224" cy="20660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latin typeface="Century Gothic" panose="020B0502020202020204" pitchFamily="34" charset="0"/>
            </a:rPr>
            <a:t>1. Υπογραφή της Συμφωνίας</a:t>
          </a:r>
        </a:p>
        <a:p>
          <a:pPr lvl="0" algn="ctr" defTabSz="622300">
            <a:lnSpc>
              <a:spcPct val="90000"/>
            </a:lnSpc>
            <a:spcBef>
              <a:spcPct val="0"/>
            </a:spcBef>
            <a:spcAft>
              <a:spcPct val="35000"/>
            </a:spcAft>
          </a:pPr>
          <a:r>
            <a:rPr lang="el-GR" sz="1400" kern="1200" dirty="0" smtClean="0">
              <a:latin typeface="Century Gothic" panose="020B0502020202020204" pitchFamily="34" charset="0"/>
            </a:rPr>
            <a:t>(τίθεται σε ισχύ με την υπογραφή του ΙΔΕΠ)</a:t>
          </a:r>
          <a:endParaRPr lang="en-US" sz="1400" kern="1200" dirty="0">
            <a:latin typeface="Century Gothic" panose="020B0502020202020204" pitchFamily="34" charset="0"/>
          </a:endParaRPr>
        </a:p>
      </dsp:txBody>
      <dsp:txXfrm>
        <a:off x="49928" y="1477859"/>
        <a:ext cx="1488600" cy="1973468"/>
      </dsp:txXfrm>
    </dsp:sp>
    <dsp:sp modelId="{CD35CC5E-5789-4F56-B815-DB74CBBC6651}">
      <dsp:nvSpPr>
        <dsp:cNvPr id="0" name=""/>
        <dsp:cNvSpPr/>
      </dsp:nvSpPr>
      <dsp:spPr>
        <a:xfrm>
          <a:off x="1742963" y="2268522"/>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1742963" y="2346951"/>
        <a:ext cx="234653" cy="235285"/>
      </dsp:txXfrm>
    </dsp:sp>
    <dsp:sp modelId="{EB6297D5-DD5A-4752-8FB1-E8FE7208657B}">
      <dsp:nvSpPr>
        <dsp:cNvPr id="0" name=""/>
        <dsp:cNvSpPr/>
      </dsp:nvSpPr>
      <dsp:spPr>
        <a:xfrm>
          <a:off x="2217330" y="1431547"/>
          <a:ext cx="1581224" cy="20660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latin typeface="Century Gothic" panose="020B0502020202020204" pitchFamily="34" charset="0"/>
            </a:rPr>
            <a:t>2. Πρώτη προκαταβολή </a:t>
          </a:r>
        </a:p>
        <a:p>
          <a:pPr lvl="0" algn="ctr" defTabSz="622300">
            <a:lnSpc>
              <a:spcPct val="90000"/>
            </a:lnSpc>
            <a:spcBef>
              <a:spcPct val="0"/>
            </a:spcBef>
            <a:spcAft>
              <a:spcPct val="35000"/>
            </a:spcAft>
          </a:pPr>
          <a:r>
            <a:rPr lang="el-GR" sz="1400" kern="1200" dirty="0" smtClean="0">
              <a:latin typeface="Century Gothic" panose="020B0502020202020204" pitchFamily="34" charset="0"/>
            </a:rPr>
            <a:t>80% της συνολικής επιχορήγησης, εντός 30 ημερών από την υπογραφή της Συμφωνίας</a:t>
          </a:r>
          <a:endParaRPr lang="en-US" sz="1400" kern="1200" dirty="0">
            <a:latin typeface="Century Gothic" panose="020B0502020202020204" pitchFamily="34" charset="0"/>
          </a:endParaRPr>
        </a:p>
      </dsp:txBody>
      <dsp:txXfrm>
        <a:off x="2263642" y="1477859"/>
        <a:ext cx="1488600" cy="1973468"/>
      </dsp:txXfrm>
    </dsp:sp>
    <dsp:sp modelId="{A28AA368-AD69-4B31-9559-C8E0EF9C333C}">
      <dsp:nvSpPr>
        <dsp:cNvPr id="0" name=""/>
        <dsp:cNvSpPr/>
      </dsp:nvSpPr>
      <dsp:spPr>
        <a:xfrm>
          <a:off x="3956677" y="2268522"/>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3956677" y="2346951"/>
        <a:ext cx="234653" cy="235285"/>
      </dsp:txXfrm>
    </dsp:sp>
    <dsp:sp modelId="{C586F3F2-8FD5-49E6-A2B4-E7886DFED4EA}">
      <dsp:nvSpPr>
        <dsp:cNvPr id="0" name=""/>
        <dsp:cNvSpPr/>
      </dsp:nvSpPr>
      <dsp:spPr>
        <a:xfrm>
          <a:off x="4431044" y="1431547"/>
          <a:ext cx="1581224" cy="20660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latin typeface="Century Gothic" panose="020B0502020202020204" pitchFamily="34" charset="0"/>
            </a:rPr>
            <a:t>3. Υποβολή Τελικής Έκθεσης</a:t>
          </a:r>
        </a:p>
        <a:p>
          <a:pPr lvl="0" algn="ctr" defTabSz="622300">
            <a:lnSpc>
              <a:spcPct val="90000"/>
            </a:lnSpc>
            <a:spcBef>
              <a:spcPct val="0"/>
            </a:spcBef>
            <a:spcAft>
              <a:spcPct val="35000"/>
            </a:spcAft>
          </a:pPr>
          <a:r>
            <a:rPr lang="el-GR" sz="1400" b="0" kern="1200" dirty="0" smtClean="0">
              <a:latin typeface="Century Gothic" panose="020B0502020202020204" pitchFamily="34" charset="0"/>
            </a:rPr>
            <a:t>Εντός 60 ημερών από την ημερομηνία λήξης τους σχεδίου</a:t>
          </a:r>
          <a:endParaRPr lang="en-US" sz="1400" b="0" kern="1200" dirty="0">
            <a:latin typeface="Century Gothic" panose="020B0502020202020204" pitchFamily="34" charset="0"/>
          </a:endParaRPr>
        </a:p>
      </dsp:txBody>
      <dsp:txXfrm>
        <a:off x="4477356" y="1477859"/>
        <a:ext cx="1488600" cy="1973468"/>
      </dsp:txXfrm>
    </dsp:sp>
    <dsp:sp modelId="{6E77702F-1D8D-499D-BD0F-0EC20AC35019}">
      <dsp:nvSpPr>
        <dsp:cNvPr id="0" name=""/>
        <dsp:cNvSpPr/>
      </dsp:nvSpPr>
      <dsp:spPr>
        <a:xfrm>
          <a:off x="6170391" y="2268522"/>
          <a:ext cx="335219" cy="3921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6170391" y="2346951"/>
        <a:ext cx="234653" cy="235285"/>
      </dsp:txXfrm>
    </dsp:sp>
    <dsp:sp modelId="{87E61B16-2E53-4978-AA4A-3DFD116B63CD}">
      <dsp:nvSpPr>
        <dsp:cNvPr id="0" name=""/>
        <dsp:cNvSpPr/>
      </dsp:nvSpPr>
      <dsp:spPr>
        <a:xfrm>
          <a:off x="6644759" y="1431547"/>
          <a:ext cx="1581224" cy="20660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1" kern="1200" dirty="0" smtClean="0">
              <a:latin typeface="Century Gothic" panose="020B0502020202020204" pitchFamily="34" charset="0"/>
            </a:rPr>
            <a:t>4. Τελική Πληρωμή</a:t>
          </a:r>
        </a:p>
        <a:p>
          <a:pPr lvl="0" algn="ctr" defTabSz="622300">
            <a:lnSpc>
              <a:spcPct val="90000"/>
            </a:lnSpc>
            <a:spcBef>
              <a:spcPct val="0"/>
            </a:spcBef>
            <a:spcAft>
              <a:spcPct val="35000"/>
            </a:spcAft>
          </a:pPr>
          <a:r>
            <a:rPr lang="el-GR" sz="1400" kern="1200" dirty="0" smtClean="0">
              <a:latin typeface="Century Gothic" panose="020B0502020202020204" pitchFamily="34" charset="0"/>
            </a:rPr>
            <a:t>Εντός 60 ημερών από την παραλαβή της Τελικής Έκθεσης</a:t>
          </a:r>
          <a:endParaRPr lang="en-US" sz="1400" kern="1200" dirty="0">
            <a:latin typeface="Century Gothic" panose="020B0502020202020204" pitchFamily="34" charset="0"/>
          </a:endParaRPr>
        </a:p>
      </dsp:txBody>
      <dsp:txXfrm>
        <a:off x="6691071" y="1477859"/>
        <a:ext cx="1488600" cy="19734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776673-3E6A-42BC-B800-5E24B8D2FED3}">
      <dsp:nvSpPr>
        <dsp:cNvPr id="0" name=""/>
        <dsp:cNvSpPr/>
      </dsp:nvSpPr>
      <dsp:spPr>
        <a:xfrm>
          <a:off x="0" y="58488"/>
          <a:ext cx="5904656" cy="673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l-GR" sz="1600" b="1" kern="1200" dirty="0" smtClean="0">
              <a:latin typeface="Century Gothic" panose="020B0502020202020204" pitchFamily="34" charset="0"/>
            </a:rPr>
            <a:t>1. Αλλαγή στη διάρκεια του Σχεδίου</a:t>
          </a:r>
          <a:endParaRPr lang="en-US" sz="1600" b="1" kern="1200" dirty="0" smtClean="0">
            <a:latin typeface="Century Gothic" panose="020B0502020202020204" pitchFamily="34" charset="0"/>
          </a:endParaRPr>
        </a:p>
        <a:p>
          <a:pPr lvl="0" algn="l" defTabSz="711200">
            <a:lnSpc>
              <a:spcPct val="90000"/>
            </a:lnSpc>
            <a:spcBef>
              <a:spcPct val="0"/>
            </a:spcBef>
            <a:spcAft>
              <a:spcPct val="35000"/>
            </a:spcAft>
          </a:pPr>
          <a:endParaRPr lang="en-US" sz="1600" b="1" kern="1200" dirty="0">
            <a:latin typeface="Century Gothic" panose="020B0502020202020204" pitchFamily="34" charset="0"/>
          </a:endParaRPr>
        </a:p>
      </dsp:txBody>
      <dsp:txXfrm>
        <a:off x="32898" y="91386"/>
        <a:ext cx="5838860" cy="608124"/>
      </dsp:txXfrm>
    </dsp:sp>
    <dsp:sp modelId="{AFAE65F4-F6D1-4D13-9C05-5C1D1BE2D6FF}">
      <dsp:nvSpPr>
        <dsp:cNvPr id="0" name=""/>
        <dsp:cNvSpPr/>
      </dsp:nvSpPr>
      <dsp:spPr>
        <a:xfrm>
          <a:off x="0" y="779203"/>
          <a:ext cx="5904656" cy="673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l-GR" sz="1600" b="1" kern="1200" dirty="0" smtClean="0">
              <a:latin typeface="Century Gothic" panose="020B0502020202020204" pitchFamily="34" charset="0"/>
            </a:rPr>
            <a:t>2. Αλλαγή τραπεζικών στοιχείων</a:t>
          </a:r>
          <a:endParaRPr lang="en-US" sz="1600" b="1" kern="1200" dirty="0">
            <a:latin typeface="Century Gothic" panose="020B0502020202020204" pitchFamily="34" charset="0"/>
          </a:endParaRPr>
        </a:p>
      </dsp:txBody>
      <dsp:txXfrm>
        <a:off x="32898" y="812101"/>
        <a:ext cx="5838860" cy="608124"/>
      </dsp:txXfrm>
    </dsp:sp>
    <dsp:sp modelId="{8F9B9846-4485-41D4-8CDC-EE1F04707152}">
      <dsp:nvSpPr>
        <dsp:cNvPr id="0" name=""/>
        <dsp:cNvSpPr/>
      </dsp:nvSpPr>
      <dsp:spPr>
        <a:xfrm>
          <a:off x="0" y="1499203"/>
          <a:ext cx="5904656" cy="673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700"/>
            </a:spcAft>
            <a:buClrTx/>
            <a:buSzTx/>
            <a:buFontTx/>
            <a:buNone/>
            <a:tabLst/>
            <a:defRPr/>
          </a:pPr>
          <a:r>
            <a:rPr lang="el-GR" sz="1600" b="1" kern="1200" dirty="0" smtClean="0">
              <a:latin typeface="Century Gothic" panose="020B0502020202020204" pitchFamily="34" charset="0"/>
            </a:rPr>
            <a:t>3. Αλλαγή νόμιμου εκπροσώπου </a:t>
          </a:r>
        </a:p>
      </dsp:txBody>
      <dsp:txXfrm>
        <a:off x="32898" y="1532101"/>
        <a:ext cx="5838860" cy="608124"/>
      </dsp:txXfrm>
    </dsp:sp>
    <dsp:sp modelId="{B5DDC53A-75BD-4C86-AC73-C5A346D55C8C}">
      <dsp:nvSpPr>
        <dsp:cNvPr id="0" name=""/>
        <dsp:cNvSpPr/>
      </dsp:nvSpPr>
      <dsp:spPr>
        <a:xfrm>
          <a:off x="0" y="2219203"/>
          <a:ext cx="5904656" cy="673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R="0" lvl="0" algn="l" defTabSz="711200" eaLnBrk="1" fontAlgn="auto" latinLnBrk="0" hangingPunct="1">
            <a:lnSpc>
              <a:spcPct val="90000"/>
            </a:lnSpc>
            <a:spcBef>
              <a:spcPct val="0"/>
            </a:spcBef>
            <a:spcAft>
              <a:spcPct val="35000"/>
            </a:spcAft>
            <a:buClrTx/>
            <a:buSzTx/>
            <a:buFontTx/>
            <a:tabLst/>
            <a:defRPr/>
          </a:pPr>
          <a:r>
            <a:rPr lang="el-GR" sz="1600" b="1" kern="1200" dirty="0" smtClean="0">
              <a:latin typeface="Century Gothic" panose="020B0502020202020204" pitchFamily="34" charset="0"/>
            </a:rPr>
            <a:t>4. Μεταφορές Κονδυλίων με τροποποίηση</a:t>
          </a:r>
        </a:p>
      </dsp:txBody>
      <dsp:txXfrm>
        <a:off x="32898" y="2252101"/>
        <a:ext cx="5838860" cy="6081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F19D4DC-FE9E-4531-A7FA-25BB60173719}" type="datetimeFigureOut">
              <a:rPr lang="en-GB" smtClean="0"/>
              <a:t>02/09/2020</a:t>
            </a:fld>
            <a:endParaRPr lang="en-GB"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7CB5C52-6CE6-401A-A931-48CC5B228C90}" type="slidenum">
              <a:rPr lang="en-GB" smtClean="0"/>
              <a:t>‹#›</a:t>
            </a:fld>
            <a:endParaRPr lang="en-GB" dirty="0"/>
          </a:p>
        </p:txBody>
      </p:sp>
    </p:spTree>
    <p:extLst>
      <p:ext uri="{BB962C8B-B14F-4D97-AF65-F5344CB8AC3E}">
        <p14:creationId xmlns:p14="http://schemas.microsoft.com/office/powerpoint/2010/main" val="2153465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219283A-093E-4A51-BED7-CDEF597A5CAA}" type="datetimeFigureOut">
              <a:rPr lang="en-GB" smtClean="0"/>
              <a:t>02/09/2020</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981A5A1-5A46-435E-A3CF-AA5F9E8882DE}" type="slidenum">
              <a:rPr lang="en-GB" smtClean="0"/>
              <a:t>‹#›</a:t>
            </a:fld>
            <a:endParaRPr lang="en-GB" dirty="0"/>
          </a:p>
        </p:txBody>
      </p:sp>
    </p:spTree>
    <p:extLst>
      <p:ext uri="{BB962C8B-B14F-4D97-AF65-F5344CB8AC3E}">
        <p14:creationId xmlns:p14="http://schemas.microsoft.com/office/powerpoint/2010/main" val="802596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cs typeface="Arial" charset="0"/>
              </a:defRPr>
            </a:lvl1pPr>
            <a:lvl2pPr marL="757066" indent="-291179" algn="l" eaLnBrk="0" hangingPunct="0">
              <a:spcBef>
                <a:spcPct val="30000"/>
              </a:spcBef>
              <a:defRPr sz="1200">
                <a:solidFill>
                  <a:schemeClr val="tx1"/>
                </a:solidFill>
                <a:latin typeface="Arial" charset="0"/>
                <a:cs typeface="Arial" charset="0"/>
              </a:defRPr>
            </a:lvl2pPr>
            <a:lvl3pPr marL="1164717" indent="-232943" algn="l" eaLnBrk="0" hangingPunct="0">
              <a:spcBef>
                <a:spcPct val="30000"/>
              </a:spcBef>
              <a:defRPr sz="1200">
                <a:solidFill>
                  <a:schemeClr val="tx1"/>
                </a:solidFill>
                <a:latin typeface="Arial" charset="0"/>
                <a:cs typeface="Arial" charset="0"/>
              </a:defRPr>
            </a:lvl3pPr>
            <a:lvl4pPr marL="1630604" indent="-232943" algn="l" eaLnBrk="0" hangingPunct="0">
              <a:spcBef>
                <a:spcPct val="30000"/>
              </a:spcBef>
              <a:defRPr sz="1200">
                <a:solidFill>
                  <a:schemeClr val="tx1"/>
                </a:solidFill>
                <a:latin typeface="Arial" charset="0"/>
                <a:cs typeface="Arial" charset="0"/>
              </a:defRPr>
            </a:lvl4pPr>
            <a:lvl5pPr marL="2096491" indent="-232943" algn="l" eaLnBrk="0" hangingPunct="0">
              <a:spcBef>
                <a:spcPct val="30000"/>
              </a:spcBef>
              <a:defRPr sz="1200">
                <a:solidFill>
                  <a:schemeClr val="tx1"/>
                </a:solidFill>
                <a:latin typeface="Arial" charset="0"/>
                <a:cs typeface="Arial" charset="0"/>
              </a:defRPr>
            </a:lvl5pPr>
            <a:lvl6pPr marL="2562377" indent="-232943" eaLnBrk="0" fontAlgn="base" hangingPunct="0">
              <a:spcBef>
                <a:spcPct val="30000"/>
              </a:spcBef>
              <a:spcAft>
                <a:spcPct val="0"/>
              </a:spcAft>
              <a:defRPr sz="1200">
                <a:solidFill>
                  <a:schemeClr val="tx1"/>
                </a:solidFill>
                <a:latin typeface="Arial" charset="0"/>
                <a:cs typeface="Arial" charset="0"/>
              </a:defRPr>
            </a:lvl6pPr>
            <a:lvl7pPr marL="3028264" indent="-232943" eaLnBrk="0" fontAlgn="base" hangingPunct="0">
              <a:spcBef>
                <a:spcPct val="30000"/>
              </a:spcBef>
              <a:spcAft>
                <a:spcPct val="0"/>
              </a:spcAft>
              <a:defRPr sz="1200">
                <a:solidFill>
                  <a:schemeClr val="tx1"/>
                </a:solidFill>
                <a:latin typeface="Arial" charset="0"/>
                <a:cs typeface="Arial" charset="0"/>
              </a:defRPr>
            </a:lvl7pPr>
            <a:lvl8pPr marL="3494151" indent="-232943" eaLnBrk="0" fontAlgn="base" hangingPunct="0">
              <a:spcBef>
                <a:spcPct val="30000"/>
              </a:spcBef>
              <a:spcAft>
                <a:spcPct val="0"/>
              </a:spcAft>
              <a:defRPr sz="1200">
                <a:solidFill>
                  <a:schemeClr val="tx1"/>
                </a:solidFill>
                <a:latin typeface="Arial" charset="0"/>
                <a:cs typeface="Arial" charset="0"/>
              </a:defRPr>
            </a:lvl8pPr>
            <a:lvl9pPr marL="3960038" indent="-232943" eaLnBrk="0" fontAlgn="base" hangingPunct="0">
              <a:spcBef>
                <a:spcPct val="30000"/>
              </a:spcBef>
              <a:spcAft>
                <a:spcPct val="0"/>
              </a:spcAft>
              <a:defRPr sz="1200">
                <a:solidFill>
                  <a:schemeClr val="tx1"/>
                </a:solidFill>
                <a:latin typeface="Arial" charset="0"/>
                <a:cs typeface="Arial" charset="0"/>
              </a:defRPr>
            </a:lvl9pPr>
          </a:lstStyle>
          <a:p>
            <a:pPr algn="r" eaLnBrk="1" hangingPunct="1">
              <a:spcBef>
                <a:spcPct val="0"/>
              </a:spcBef>
            </a:pPr>
            <a:fld id="{41056D48-D954-42CD-9DFF-FEDDB0F4456A}" type="slidenum">
              <a:rPr lang="en-US" altLang="en-US"/>
              <a:pPr algn="r" eaLnBrk="1" hangingPunct="1">
                <a:spcBef>
                  <a:spcPct val="0"/>
                </a:spcBef>
              </a:pPr>
              <a:t>1</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23</a:t>
            </a:fld>
            <a:endParaRPr lang="en-GB" dirty="0"/>
          </a:p>
        </p:txBody>
      </p:sp>
    </p:spTree>
    <p:extLst>
      <p:ext uri="{BB962C8B-B14F-4D97-AF65-F5344CB8AC3E}">
        <p14:creationId xmlns:p14="http://schemas.microsoft.com/office/powerpoint/2010/main" val="3948188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l-GR" altLang="en-US" sz="1600" dirty="0"/>
          </a:p>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26</a:t>
            </a:fld>
            <a:endParaRPr lang="en-GB" dirty="0"/>
          </a:p>
        </p:txBody>
      </p:sp>
    </p:spTree>
    <p:extLst>
      <p:ext uri="{BB962C8B-B14F-4D97-AF65-F5344CB8AC3E}">
        <p14:creationId xmlns:p14="http://schemas.microsoft.com/office/powerpoint/2010/main" val="887383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*Ικανότητα να χρησιμοποιούν με άνεση την αγγλική γλώσσα</a:t>
            </a:r>
          </a:p>
          <a:p>
            <a:r>
              <a:rPr lang="el-GR" dirty="0" smtClean="0"/>
              <a:t>  Ειδικότητα/εμπλοκή σε θέματα που σχετίζονται με τους στόχους του σχεδίου</a:t>
            </a:r>
          </a:p>
          <a:p>
            <a:r>
              <a:rPr lang="el-GR" baseline="0" dirty="0" smtClean="0"/>
              <a:t>  Π</a:t>
            </a:r>
            <a:r>
              <a:rPr lang="el-GR" dirty="0" smtClean="0"/>
              <a:t>ροθυμία των ατόμων να λειτουργήσουν ως πολλαπλασιαστές της γνώσης και των εμπειριών που θα αποκτήσουν μετά την κινητικότητα που θα λάβουν μέρος</a:t>
            </a:r>
          </a:p>
          <a:p>
            <a:r>
              <a:rPr lang="el-GR" baseline="0" dirty="0" smtClean="0"/>
              <a:t>  Π</a:t>
            </a:r>
            <a:r>
              <a:rPr lang="el-GR" dirty="0" smtClean="0"/>
              <a:t>ροτεραιότητα άτομα που δεν συμμετείχαν σε κινητικότητα προγραμμάτων Erasmus στο παρελθόν</a:t>
            </a:r>
          </a:p>
          <a:p>
            <a:endParaRPr lang="en-US" dirty="0"/>
          </a:p>
        </p:txBody>
      </p:sp>
      <p:sp>
        <p:nvSpPr>
          <p:cNvPr id="4" name="Slide Number Placeholder 3"/>
          <p:cNvSpPr>
            <a:spLocks noGrp="1"/>
          </p:cNvSpPr>
          <p:nvPr>
            <p:ph type="sldNum" sz="quarter" idx="10"/>
          </p:nvPr>
        </p:nvSpPr>
        <p:spPr/>
        <p:txBody>
          <a:bodyPr/>
          <a:lstStyle/>
          <a:p>
            <a:fld id="{A981A5A1-5A46-435E-A3CF-AA5F9E8882DE}" type="slidenum">
              <a:rPr lang="en-GB" smtClean="0"/>
              <a:t>34</a:t>
            </a:fld>
            <a:endParaRPr lang="en-GB" dirty="0"/>
          </a:p>
        </p:txBody>
      </p:sp>
    </p:spTree>
    <p:extLst>
      <p:ext uri="{BB962C8B-B14F-4D97-AF65-F5344CB8AC3E}">
        <p14:creationId xmlns:p14="http://schemas.microsoft.com/office/powerpoint/2010/main" val="4025095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035BE-9121-418A-8AD8-15B5A0C3EC7C}" type="slidenum">
              <a:rPr lang="en-GB" smtClean="0"/>
              <a:t>36</a:t>
            </a:fld>
            <a:endParaRPr lang="en-GB" dirty="0"/>
          </a:p>
        </p:txBody>
      </p:sp>
    </p:spTree>
    <p:extLst>
      <p:ext uri="{BB962C8B-B14F-4D97-AF65-F5344CB8AC3E}">
        <p14:creationId xmlns:p14="http://schemas.microsoft.com/office/powerpoint/2010/main" val="2251395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42</a:t>
            </a:fld>
            <a:endParaRPr lang="en-GB" dirty="0"/>
          </a:p>
        </p:txBody>
      </p:sp>
    </p:spTree>
    <p:extLst>
      <p:ext uri="{BB962C8B-B14F-4D97-AF65-F5344CB8AC3E}">
        <p14:creationId xmlns:p14="http://schemas.microsoft.com/office/powerpoint/2010/main" val="2441285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dirty="0"/>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u="sng">
                <a:solidFill>
                  <a:srgbClr val="000066"/>
                </a:solidFill>
                <a:latin typeface="Arial" charset="0"/>
              </a:defRPr>
            </a:lvl1pPr>
            <a:lvl2pPr marL="757066" indent="-291179" eaLnBrk="0" hangingPunct="0">
              <a:defRPr sz="2000" u="sng">
                <a:solidFill>
                  <a:srgbClr val="000066"/>
                </a:solidFill>
                <a:latin typeface="Arial" charset="0"/>
              </a:defRPr>
            </a:lvl2pPr>
            <a:lvl3pPr marL="1164717" indent="-232943" eaLnBrk="0" hangingPunct="0">
              <a:defRPr sz="2000" u="sng">
                <a:solidFill>
                  <a:srgbClr val="000066"/>
                </a:solidFill>
                <a:latin typeface="Arial" charset="0"/>
              </a:defRPr>
            </a:lvl3pPr>
            <a:lvl4pPr marL="1630604" indent="-232943" eaLnBrk="0" hangingPunct="0">
              <a:defRPr sz="2000" u="sng">
                <a:solidFill>
                  <a:srgbClr val="000066"/>
                </a:solidFill>
                <a:latin typeface="Arial" charset="0"/>
              </a:defRPr>
            </a:lvl4pPr>
            <a:lvl5pPr marL="2096491" indent="-232943" eaLnBrk="0" hangingPunct="0">
              <a:defRPr sz="2000" u="sng">
                <a:solidFill>
                  <a:srgbClr val="000066"/>
                </a:solidFill>
                <a:latin typeface="Arial" charset="0"/>
              </a:defRPr>
            </a:lvl5pPr>
            <a:lvl6pPr marL="2562377" indent="-232943" algn="ctr" eaLnBrk="0" fontAlgn="base" hangingPunct="0">
              <a:spcBef>
                <a:spcPct val="0"/>
              </a:spcBef>
              <a:spcAft>
                <a:spcPct val="0"/>
              </a:spcAft>
              <a:defRPr sz="2000" u="sng">
                <a:solidFill>
                  <a:srgbClr val="000066"/>
                </a:solidFill>
                <a:latin typeface="Arial" charset="0"/>
              </a:defRPr>
            </a:lvl6pPr>
            <a:lvl7pPr marL="3028264" indent="-232943" algn="ctr" eaLnBrk="0" fontAlgn="base" hangingPunct="0">
              <a:spcBef>
                <a:spcPct val="0"/>
              </a:spcBef>
              <a:spcAft>
                <a:spcPct val="0"/>
              </a:spcAft>
              <a:defRPr sz="2000" u="sng">
                <a:solidFill>
                  <a:srgbClr val="000066"/>
                </a:solidFill>
                <a:latin typeface="Arial" charset="0"/>
              </a:defRPr>
            </a:lvl7pPr>
            <a:lvl8pPr marL="3494151" indent="-232943" algn="ctr" eaLnBrk="0" fontAlgn="base" hangingPunct="0">
              <a:spcBef>
                <a:spcPct val="0"/>
              </a:spcBef>
              <a:spcAft>
                <a:spcPct val="0"/>
              </a:spcAft>
              <a:defRPr sz="2000" u="sng">
                <a:solidFill>
                  <a:srgbClr val="000066"/>
                </a:solidFill>
                <a:latin typeface="Arial" charset="0"/>
              </a:defRPr>
            </a:lvl8pPr>
            <a:lvl9pPr marL="3960038" indent="-232943" algn="ctr" eaLnBrk="0" fontAlgn="base" hangingPunct="0">
              <a:spcBef>
                <a:spcPct val="0"/>
              </a:spcBef>
              <a:spcAft>
                <a:spcPct val="0"/>
              </a:spcAft>
              <a:defRPr sz="2000" u="sng">
                <a:solidFill>
                  <a:srgbClr val="000066"/>
                </a:solidFill>
                <a:latin typeface="Arial" charset="0"/>
              </a:defRPr>
            </a:lvl9pPr>
          </a:lstStyle>
          <a:p>
            <a:pPr eaLnBrk="1" hangingPunct="1"/>
            <a:fld id="{75B92CA4-33EB-4369-A585-ABF5E5BAAA38}" type="slidenum">
              <a:rPr lang="en-US" altLang="en-US" sz="1200" u="none">
                <a:solidFill>
                  <a:schemeClr val="tx1"/>
                </a:solidFill>
                <a:cs typeface="Arial" charset="0"/>
              </a:rPr>
              <a:pPr eaLnBrk="1" hangingPunct="1"/>
              <a:t>47</a:t>
            </a:fld>
            <a:endParaRPr lang="en-US" altLang="en-US" sz="1200" u="none" dirty="0">
              <a:solidFill>
                <a:schemeClr val="tx1"/>
              </a:solidFill>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dirty="0"/>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u="sng">
                <a:solidFill>
                  <a:srgbClr val="000066"/>
                </a:solidFill>
                <a:latin typeface="Arial" charset="0"/>
              </a:defRPr>
            </a:lvl1pPr>
            <a:lvl2pPr marL="757066" indent="-291179" eaLnBrk="0" hangingPunct="0">
              <a:defRPr sz="2000" u="sng">
                <a:solidFill>
                  <a:srgbClr val="000066"/>
                </a:solidFill>
                <a:latin typeface="Arial" charset="0"/>
              </a:defRPr>
            </a:lvl2pPr>
            <a:lvl3pPr marL="1164717" indent="-232943" eaLnBrk="0" hangingPunct="0">
              <a:defRPr sz="2000" u="sng">
                <a:solidFill>
                  <a:srgbClr val="000066"/>
                </a:solidFill>
                <a:latin typeface="Arial" charset="0"/>
              </a:defRPr>
            </a:lvl3pPr>
            <a:lvl4pPr marL="1630604" indent="-232943" eaLnBrk="0" hangingPunct="0">
              <a:defRPr sz="2000" u="sng">
                <a:solidFill>
                  <a:srgbClr val="000066"/>
                </a:solidFill>
                <a:latin typeface="Arial" charset="0"/>
              </a:defRPr>
            </a:lvl4pPr>
            <a:lvl5pPr marL="2096491" indent="-232943" eaLnBrk="0" hangingPunct="0">
              <a:defRPr sz="2000" u="sng">
                <a:solidFill>
                  <a:srgbClr val="000066"/>
                </a:solidFill>
                <a:latin typeface="Arial" charset="0"/>
              </a:defRPr>
            </a:lvl5pPr>
            <a:lvl6pPr marL="2562377" indent="-232943" algn="ctr" eaLnBrk="0" fontAlgn="base" hangingPunct="0">
              <a:spcBef>
                <a:spcPct val="0"/>
              </a:spcBef>
              <a:spcAft>
                <a:spcPct val="0"/>
              </a:spcAft>
              <a:defRPr sz="2000" u="sng">
                <a:solidFill>
                  <a:srgbClr val="000066"/>
                </a:solidFill>
                <a:latin typeface="Arial" charset="0"/>
              </a:defRPr>
            </a:lvl6pPr>
            <a:lvl7pPr marL="3028264" indent="-232943" algn="ctr" eaLnBrk="0" fontAlgn="base" hangingPunct="0">
              <a:spcBef>
                <a:spcPct val="0"/>
              </a:spcBef>
              <a:spcAft>
                <a:spcPct val="0"/>
              </a:spcAft>
              <a:defRPr sz="2000" u="sng">
                <a:solidFill>
                  <a:srgbClr val="000066"/>
                </a:solidFill>
                <a:latin typeface="Arial" charset="0"/>
              </a:defRPr>
            </a:lvl7pPr>
            <a:lvl8pPr marL="3494151" indent="-232943" algn="ctr" eaLnBrk="0" fontAlgn="base" hangingPunct="0">
              <a:spcBef>
                <a:spcPct val="0"/>
              </a:spcBef>
              <a:spcAft>
                <a:spcPct val="0"/>
              </a:spcAft>
              <a:defRPr sz="2000" u="sng">
                <a:solidFill>
                  <a:srgbClr val="000066"/>
                </a:solidFill>
                <a:latin typeface="Arial" charset="0"/>
              </a:defRPr>
            </a:lvl8pPr>
            <a:lvl9pPr marL="3960038" indent="-232943" algn="ctr" eaLnBrk="0" fontAlgn="base" hangingPunct="0">
              <a:spcBef>
                <a:spcPct val="0"/>
              </a:spcBef>
              <a:spcAft>
                <a:spcPct val="0"/>
              </a:spcAft>
              <a:defRPr sz="2000" u="sng">
                <a:solidFill>
                  <a:srgbClr val="000066"/>
                </a:solidFill>
                <a:latin typeface="Arial" charset="0"/>
              </a:defRPr>
            </a:lvl9pPr>
          </a:lstStyle>
          <a:p>
            <a:pPr eaLnBrk="1" hangingPunct="1"/>
            <a:fld id="{75B92CA4-33EB-4369-A585-ABF5E5BAAA38}" type="slidenum">
              <a:rPr lang="en-US" altLang="en-US" sz="1200" u="none">
                <a:solidFill>
                  <a:schemeClr val="tx1"/>
                </a:solidFill>
                <a:cs typeface="Arial" charset="0"/>
              </a:rPr>
              <a:pPr eaLnBrk="1" hangingPunct="1"/>
              <a:t>48</a:t>
            </a:fld>
            <a:endParaRPr lang="en-US" altLang="en-US" sz="1200" u="none" dirty="0">
              <a:solidFill>
                <a:schemeClr val="tx1"/>
              </a:solidFill>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dirty="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u="sng">
                <a:solidFill>
                  <a:srgbClr val="000066"/>
                </a:solidFill>
                <a:latin typeface="Arial" charset="0"/>
              </a:defRPr>
            </a:lvl1pPr>
            <a:lvl2pPr marL="757066" indent="-291179" eaLnBrk="0" hangingPunct="0">
              <a:defRPr sz="2000" u="sng">
                <a:solidFill>
                  <a:srgbClr val="000066"/>
                </a:solidFill>
                <a:latin typeface="Arial" charset="0"/>
              </a:defRPr>
            </a:lvl2pPr>
            <a:lvl3pPr marL="1164717" indent="-232943" eaLnBrk="0" hangingPunct="0">
              <a:defRPr sz="2000" u="sng">
                <a:solidFill>
                  <a:srgbClr val="000066"/>
                </a:solidFill>
                <a:latin typeface="Arial" charset="0"/>
              </a:defRPr>
            </a:lvl3pPr>
            <a:lvl4pPr marL="1630604" indent="-232943" eaLnBrk="0" hangingPunct="0">
              <a:defRPr sz="2000" u="sng">
                <a:solidFill>
                  <a:srgbClr val="000066"/>
                </a:solidFill>
                <a:latin typeface="Arial" charset="0"/>
              </a:defRPr>
            </a:lvl4pPr>
            <a:lvl5pPr marL="2096491" indent="-232943" eaLnBrk="0" hangingPunct="0">
              <a:defRPr sz="2000" u="sng">
                <a:solidFill>
                  <a:srgbClr val="000066"/>
                </a:solidFill>
                <a:latin typeface="Arial" charset="0"/>
              </a:defRPr>
            </a:lvl5pPr>
            <a:lvl6pPr marL="2562377" indent="-232943" algn="ctr" eaLnBrk="0" fontAlgn="base" hangingPunct="0">
              <a:spcBef>
                <a:spcPct val="0"/>
              </a:spcBef>
              <a:spcAft>
                <a:spcPct val="0"/>
              </a:spcAft>
              <a:defRPr sz="2000" u="sng">
                <a:solidFill>
                  <a:srgbClr val="000066"/>
                </a:solidFill>
                <a:latin typeface="Arial" charset="0"/>
              </a:defRPr>
            </a:lvl6pPr>
            <a:lvl7pPr marL="3028264" indent="-232943" algn="ctr" eaLnBrk="0" fontAlgn="base" hangingPunct="0">
              <a:spcBef>
                <a:spcPct val="0"/>
              </a:spcBef>
              <a:spcAft>
                <a:spcPct val="0"/>
              </a:spcAft>
              <a:defRPr sz="2000" u="sng">
                <a:solidFill>
                  <a:srgbClr val="000066"/>
                </a:solidFill>
                <a:latin typeface="Arial" charset="0"/>
              </a:defRPr>
            </a:lvl7pPr>
            <a:lvl8pPr marL="3494151" indent="-232943" algn="ctr" eaLnBrk="0" fontAlgn="base" hangingPunct="0">
              <a:spcBef>
                <a:spcPct val="0"/>
              </a:spcBef>
              <a:spcAft>
                <a:spcPct val="0"/>
              </a:spcAft>
              <a:defRPr sz="2000" u="sng">
                <a:solidFill>
                  <a:srgbClr val="000066"/>
                </a:solidFill>
                <a:latin typeface="Arial" charset="0"/>
              </a:defRPr>
            </a:lvl8pPr>
            <a:lvl9pPr marL="3960038" indent="-232943" algn="ctr" eaLnBrk="0" fontAlgn="base" hangingPunct="0">
              <a:spcBef>
                <a:spcPct val="0"/>
              </a:spcBef>
              <a:spcAft>
                <a:spcPct val="0"/>
              </a:spcAft>
              <a:defRPr sz="2000" u="sng">
                <a:solidFill>
                  <a:srgbClr val="000066"/>
                </a:solidFill>
                <a:latin typeface="Arial" charset="0"/>
              </a:defRPr>
            </a:lvl9pPr>
          </a:lstStyle>
          <a:p>
            <a:pPr eaLnBrk="1" hangingPunct="1"/>
            <a:fld id="{50CCD85B-CD6D-452B-9ED1-D76A24DE7B8C}" type="slidenum">
              <a:rPr lang="en-US" altLang="en-US" sz="1200" u="none">
                <a:solidFill>
                  <a:prstClr val="black"/>
                </a:solidFill>
                <a:cs typeface="Arial" charset="0"/>
              </a:rPr>
              <a:pPr eaLnBrk="1" hangingPunct="1"/>
              <a:t>49</a:t>
            </a:fld>
            <a:endParaRPr lang="en-US" altLang="en-US" sz="1200" u="none" dirty="0">
              <a:solidFill>
                <a:prstClr val="black"/>
              </a:solidFill>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dirty="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u="sng">
                <a:solidFill>
                  <a:srgbClr val="000066"/>
                </a:solidFill>
                <a:latin typeface="Arial" charset="0"/>
              </a:defRPr>
            </a:lvl1pPr>
            <a:lvl2pPr marL="757066" indent="-291179" eaLnBrk="0" hangingPunct="0">
              <a:defRPr sz="2000" u="sng">
                <a:solidFill>
                  <a:srgbClr val="000066"/>
                </a:solidFill>
                <a:latin typeface="Arial" charset="0"/>
              </a:defRPr>
            </a:lvl2pPr>
            <a:lvl3pPr marL="1164717" indent="-232943" eaLnBrk="0" hangingPunct="0">
              <a:defRPr sz="2000" u="sng">
                <a:solidFill>
                  <a:srgbClr val="000066"/>
                </a:solidFill>
                <a:latin typeface="Arial" charset="0"/>
              </a:defRPr>
            </a:lvl3pPr>
            <a:lvl4pPr marL="1630604" indent="-232943" eaLnBrk="0" hangingPunct="0">
              <a:defRPr sz="2000" u="sng">
                <a:solidFill>
                  <a:srgbClr val="000066"/>
                </a:solidFill>
                <a:latin typeface="Arial" charset="0"/>
              </a:defRPr>
            </a:lvl4pPr>
            <a:lvl5pPr marL="2096491" indent="-232943" eaLnBrk="0" hangingPunct="0">
              <a:defRPr sz="2000" u="sng">
                <a:solidFill>
                  <a:srgbClr val="000066"/>
                </a:solidFill>
                <a:latin typeface="Arial" charset="0"/>
              </a:defRPr>
            </a:lvl5pPr>
            <a:lvl6pPr marL="2562377" indent="-232943" algn="ctr" eaLnBrk="0" fontAlgn="base" hangingPunct="0">
              <a:spcBef>
                <a:spcPct val="0"/>
              </a:spcBef>
              <a:spcAft>
                <a:spcPct val="0"/>
              </a:spcAft>
              <a:defRPr sz="2000" u="sng">
                <a:solidFill>
                  <a:srgbClr val="000066"/>
                </a:solidFill>
                <a:latin typeface="Arial" charset="0"/>
              </a:defRPr>
            </a:lvl6pPr>
            <a:lvl7pPr marL="3028264" indent="-232943" algn="ctr" eaLnBrk="0" fontAlgn="base" hangingPunct="0">
              <a:spcBef>
                <a:spcPct val="0"/>
              </a:spcBef>
              <a:spcAft>
                <a:spcPct val="0"/>
              </a:spcAft>
              <a:defRPr sz="2000" u="sng">
                <a:solidFill>
                  <a:srgbClr val="000066"/>
                </a:solidFill>
                <a:latin typeface="Arial" charset="0"/>
              </a:defRPr>
            </a:lvl7pPr>
            <a:lvl8pPr marL="3494151" indent="-232943" algn="ctr" eaLnBrk="0" fontAlgn="base" hangingPunct="0">
              <a:spcBef>
                <a:spcPct val="0"/>
              </a:spcBef>
              <a:spcAft>
                <a:spcPct val="0"/>
              </a:spcAft>
              <a:defRPr sz="2000" u="sng">
                <a:solidFill>
                  <a:srgbClr val="000066"/>
                </a:solidFill>
                <a:latin typeface="Arial" charset="0"/>
              </a:defRPr>
            </a:lvl8pPr>
            <a:lvl9pPr marL="3960038" indent="-232943" algn="ctr" eaLnBrk="0" fontAlgn="base" hangingPunct="0">
              <a:spcBef>
                <a:spcPct val="0"/>
              </a:spcBef>
              <a:spcAft>
                <a:spcPct val="0"/>
              </a:spcAft>
              <a:defRPr sz="2000" u="sng">
                <a:solidFill>
                  <a:srgbClr val="000066"/>
                </a:solidFill>
                <a:latin typeface="Arial" charset="0"/>
              </a:defRPr>
            </a:lvl9pPr>
          </a:lstStyle>
          <a:p>
            <a:pPr eaLnBrk="1" hangingPunct="1"/>
            <a:fld id="{50CCD85B-CD6D-452B-9ED1-D76A24DE7B8C}" type="slidenum">
              <a:rPr lang="en-US" altLang="en-US" sz="1200" u="none">
                <a:solidFill>
                  <a:schemeClr val="tx1"/>
                </a:solidFill>
                <a:cs typeface="Arial" charset="0"/>
              </a:rPr>
              <a:pPr eaLnBrk="1" hangingPunct="1"/>
              <a:t>52</a:t>
            </a:fld>
            <a:endParaRPr lang="en-US" altLang="en-US" sz="1200" u="none" dirty="0">
              <a:solidFill>
                <a:schemeClr val="tx1"/>
              </a:solidFill>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dirty="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u="sng">
                <a:solidFill>
                  <a:srgbClr val="000066"/>
                </a:solidFill>
                <a:latin typeface="Arial" charset="0"/>
              </a:defRPr>
            </a:lvl1pPr>
            <a:lvl2pPr marL="757066" indent="-291179" eaLnBrk="0" hangingPunct="0">
              <a:defRPr sz="2000" u="sng">
                <a:solidFill>
                  <a:srgbClr val="000066"/>
                </a:solidFill>
                <a:latin typeface="Arial" charset="0"/>
              </a:defRPr>
            </a:lvl2pPr>
            <a:lvl3pPr marL="1164717" indent="-232943" eaLnBrk="0" hangingPunct="0">
              <a:defRPr sz="2000" u="sng">
                <a:solidFill>
                  <a:srgbClr val="000066"/>
                </a:solidFill>
                <a:latin typeface="Arial" charset="0"/>
              </a:defRPr>
            </a:lvl3pPr>
            <a:lvl4pPr marL="1630604" indent="-232943" eaLnBrk="0" hangingPunct="0">
              <a:defRPr sz="2000" u="sng">
                <a:solidFill>
                  <a:srgbClr val="000066"/>
                </a:solidFill>
                <a:latin typeface="Arial" charset="0"/>
              </a:defRPr>
            </a:lvl4pPr>
            <a:lvl5pPr marL="2096491" indent="-232943" eaLnBrk="0" hangingPunct="0">
              <a:defRPr sz="2000" u="sng">
                <a:solidFill>
                  <a:srgbClr val="000066"/>
                </a:solidFill>
                <a:latin typeface="Arial" charset="0"/>
              </a:defRPr>
            </a:lvl5pPr>
            <a:lvl6pPr marL="2562377" indent="-232943" algn="ctr" eaLnBrk="0" fontAlgn="base" hangingPunct="0">
              <a:spcBef>
                <a:spcPct val="0"/>
              </a:spcBef>
              <a:spcAft>
                <a:spcPct val="0"/>
              </a:spcAft>
              <a:defRPr sz="2000" u="sng">
                <a:solidFill>
                  <a:srgbClr val="000066"/>
                </a:solidFill>
                <a:latin typeface="Arial" charset="0"/>
              </a:defRPr>
            </a:lvl6pPr>
            <a:lvl7pPr marL="3028264" indent="-232943" algn="ctr" eaLnBrk="0" fontAlgn="base" hangingPunct="0">
              <a:spcBef>
                <a:spcPct val="0"/>
              </a:spcBef>
              <a:spcAft>
                <a:spcPct val="0"/>
              </a:spcAft>
              <a:defRPr sz="2000" u="sng">
                <a:solidFill>
                  <a:srgbClr val="000066"/>
                </a:solidFill>
                <a:latin typeface="Arial" charset="0"/>
              </a:defRPr>
            </a:lvl7pPr>
            <a:lvl8pPr marL="3494151" indent="-232943" algn="ctr" eaLnBrk="0" fontAlgn="base" hangingPunct="0">
              <a:spcBef>
                <a:spcPct val="0"/>
              </a:spcBef>
              <a:spcAft>
                <a:spcPct val="0"/>
              </a:spcAft>
              <a:defRPr sz="2000" u="sng">
                <a:solidFill>
                  <a:srgbClr val="000066"/>
                </a:solidFill>
                <a:latin typeface="Arial" charset="0"/>
              </a:defRPr>
            </a:lvl8pPr>
            <a:lvl9pPr marL="3960038" indent="-232943" algn="ctr" eaLnBrk="0" fontAlgn="base" hangingPunct="0">
              <a:spcBef>
                <a:spcPct val="0"/>
              </a:spcBef>
              <a:spcAft>
                <a:spcPct val="0"/>
              </a:spcAft>
              <a:defRPr sz="2000" u="sng">
                <a:solidFill>
                  <a:srgbClr val="000066"/>
                </a:solidFill>
                <a:latin typeface="Arial" charset="0"/>
              </a:defRPr>
            </a:lvl9pPr>
          </a:lstStyle>
          <a:p>
            <a:pPr eaLnBrk="1" hangingPunct="1"/>
            <a:fld id="{50CCD85B-CD6D-452B-9ED1-D76A24DE7B8C}" type="slidenum">
              <a:rPr lang="en-US" altLang="en-US" sz="1200" u="none">
                <a:solidFill>
                  <a:schemeClr val="tx1"/>
                </a:solidFill>
                <a:cs typeface="Arial" charset="0"/>
              </a:rPr>
              <a:pPr eaLnBrk="1" hangingPunct="1"/>
              <a:t>53</a:t>
            </a:fld>
            <a:endParaRPr lang="en-US" altLang="en-US" sz="1200" u="none" dirty="0">
              <a:solidFill>
                <a:schemeClr val="tx1"/>
              </a:solidFill>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81A5A1-5A46-435E-A3CF-AA5F9E8882DE}" type="slidenum">
              <a:rPr lang="en-GB" smtClean="0"/>
              <a:t>2</a:t>
            </a:fld>
            <a:endParaRPr lang="en-GB" dirty="0"/>
          </a:p>
        </p:txBody>
      </p:sp>
    </p:spTree>
    <p:extLst>
      <p:ext uri="{BB962C8B-B14F-4D97-AF65-F5344CB8AC3E}">
        <p14:creationId xmlns:p14="http://schemas.microsoft.com/office/powerpoint/2010/main" val="12186092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dirty="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u="sng">
                <a:solidFill>
                  <a:srgbClr val="000066"/>
                </a:solidFill>
                <a:latin typeface="Arial" charset="0"/>
              </a:defRPr>
            </a:lvl1pPr>
            <a:lvl2pPr marL="757066" indent="-291179" eaLnBrk="0" hangingPunct="0">
              <a:defRPr sz="2000" u="sng">
                <a:solidFill>
                  <a:srgbClr val="000066"/>
                </a:solidFill>
                <a:latin typeface="Arial" charset="0"/>
              </a:defRPr>
            </a:lvl2pPr>
            <a:lvl3pPr marL="1164717" indent="-232943" eaLnBrk="0" hangingPunct="0">
              <a:defRPr sz="2000" u="sng">
                <a:solidFill>
                  <a:srgbClr val="000066"/>
                </a:solidFill>
                <a:latin typeface="Arial" charset="0"/>
              </a:defRPr>
            </a:lvl3pPr>
            <a:lvl4pPr marL="1630604" indent="-232943" eaLnBrk="0" hangingPunct="0">
              <a:defRPr sz="2000" u="sng">
                <a:solidFill>
                  <a:srgbClr val="000066"/>
                </a:solidFill>
                <a:latin typeface="Arial" charset="0"/>
              </a:defRPr>
            </a:lvl4pPr>
            <a:lvl5pPr marL="2096491" indent="-232943" eaLnBrk="0" hangingPunct="0">
              <a:defRPr sz="2000" u="sng">
                <a:solidFill>
                  <a:srgbClr val="000066"/>
                </a:solidFill>
                <a:latin typeface="Arial" charset="0"/>
              </a:defRPr>
            </a:lvl5pPr>
            <a:lvl6pPr marL="2562377" indent="-232943" algn="ctr" eaLnBrk="0" fontAlgn="base" hangingPunct="0">
              <a:spcBef>
                <a:spcPct val="0"/>
              </a:spcBef>
              <a:spcAft>
                <a:spcPct val="0"/>
              </a:spcAft>
              <a:defRPr sz="2000" u="sng">
                <a:solidFill>
                  <a:srgbClr val="000066"/>
                </a:solidFill>
                <a:latin typeface="Arial" charset="0"/>
              </a:defRPr>
            </a:lvl6pPr>
            <a:lvl7pPr marL="3028264" indent="-232943" algn="ctr" eaLnBrk="0" fontAlgn="base" hangingPunct="0">
              <a:spcBef>
                <a:spcPct val="0"/>
              </a:spcBef>
              <a:spcAft>
                <a:spcPct val="0"/>
              </a:spcAft>
              <a:defRPr sz="2000" u="sng">
                <a:solidFill>
                  <a:srgbClr val="000066"/>
                </a:solidFill>
                <a:latin typeface="Arial" charset="0"/>
              </a:defRPr>
            </a:lvl7pPr>
            <a:lvl8pPr marL="3494151" indent="-232943" algn="ctr" eaLnBrk="0" fontAlgn="base" hangingPunct="0">
              <a:spcBef>
                <a:spcPct val="0"/>
              </a:spcBef>
              <a:spcAft>
                <a:spcPct val="0"/>
              </a:spcAft>
              <a:defRPr sz="2000" u="sng">
                <a:solidFill>
                  <a:srgbClr val="000066"/>
                </a:solidFill>
                <a:latin typeface="Arial" charset="0"/>
              </a:defRPr>
            </a:lvl8pPr>
            <a:lvl9pPr marL="3960038" indent="-232943" algn="ctr" eaLnBrk="0" fontAlgn="base" hangingPunct="0">
              <a:spcBef>
                <a:spcPct val="0"/>
              </a:spcBef>
              <a:spcAft>
                <a:spcPct val="0"/>
              </a:spcAft>
              <a:defRPr sz="2000" u="sng">
                <a:solidFill>
                  <a:srgbClr val="000066"/>
                </a:solidFill>
                <a:latin typeface="Arial" charset="0"/>
              </a:defRPr>
            </a:lvl9pPr>
          </a:lstStyle>
          <a:p>
            <a:pPr eaLnBrk="1" hangingPunct="1"/>
            <a:fld id="{50CCD85B-CD6D-452B-9ED1-D76A24DE7B8C}" type="slidenum">
              <a:rPr lang="en-US" altLang="en-US" sz="1200" u="none">
                <a:solidFill>
                  <a:schemeClr val="tx1"/>
                </a:solidFill>
                <a:cs typeface="Arial" charset="0"/>
              </a:rPr>
              <a:pPr eaLnBrk="1" hangingPunct="1"/>
              <a:t>54</a:t>
            </a:fld>
            <a:endParaRPr lang="en-US" altLang="en-US" sz="1200" u="none" dirty="0">
              <a:solidFill>
                <a:schemeClr val="tx1"/>
              </a:solidFill>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dirty="0"/>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u="sng">
                <a:solidFill>
                  <a:srgbClr val="000066"/>
                </a:solidFill>
                <a:latin typeface="Arial" charset="0"/>
              </a:defRPr>
            </a:lvl1pPr>
            <a:lvl2pPr marL="757066" indent="-291179" eaLnBrk="0" hangingPunct="0">
              <a:defRPr sz="2000" u="sng">
                <a:solidFill>
                  <a:srgbClr val="000066"/>
                </a:solidFill>
                <a:latin typeface="Arial" charset="0"/>
              </a:defRPr>
            </a:lvl2pPr>
            <a:lvl3pPr marL="1164717" indent="-232943" eaLnBrk="0" hangingPunct="0">
              <a:defRPr sz="2000" u="sng">
                <a:solidFill>
                  <a:srgbClr val="000066"/>
                </a:solidFill>
                <a:latin typeface="Arial" charset="0"/>
              </a:defRPr>
            </a:lvl3pPr>
            <a:lvl4pPr marL="1630604" indent="-232943" eaLnBrk="0" hangingPunct="0">
              <a:defRPr sz="2000" u="sng">
                <a:solidFill>
                  <a:srgbClr val="000066"/>
                </a:solidFill>
                <a:latin typeface="Arial" charset="0"/>
              </a:defRPr>
            </a:lvl4pPr>
            <a:lvl5pPr marL="2096491" indent="-232943" eaLnBrk="0" hangingPunct="0">
              <a:defRPr sz="2000" u="sng">
                <a:solidFill>
                  <a:srgbClr val="000066"/>
                </a:solidFill>
                <a:latin typeface="Arial" charset="0"/>
              </a:defRPr>
            </a:lvl5pPr>
            <a:lvl6pPr marL="2562377" indent="-232943" algn="ctr" eaLnBrk="0" fontAlgn="base" hangingPunct="0">
              <a:spcBef>
                <a:spcPct val="0"/>
              </a:spcBef>
              <a:spcAft>
                <a:spcPct val="0"/>
              </a:spcAft>
              <a:defRPr sz="2000" u="sng">
                <a:solidFill>
                  <a:srgbClr val="000066"/>
                </a:solidFill>
                <a:latin typeface="Arial" charset="0"/>
              </a:defRPr>
            </a:lvl6pPr>
            <a:lvl7pPr marL="3028264" indent="-232943" algn="ctr" eaLnBrk="0" fontAlgn="base" hangingPunct="0">
              <a:spcBef>
                <a:spcPct val="0"/>
              </a:spcBef>
              <a:spcAft>
                <a:spcPct val="0"/>
              </a:spcAft>
              <a:defRPr sz="2000" u="sng">
                <a:solidFill>
                  <a:srgbClr val="000066"/>
                </a:solidFill>
                <a:latin typeface="Arial" charset="0"/>
              </a:defRPr>
            </a:lvl7pPr>
            <a:lvl8pPr marL="3494151" indent="-232943" algn="ctr" eaLnBrk="0" fontAlgn="base" hangingPunct="0">
              <a:spcBef>
                <a:spcPct val="0"/>
              </a:spcBef>
              <a:spcAft>
                <a:spcPct val="0"/>
              </a:spcAft>
              <a:defRPr sz="2000" u="sng">
                <a:solidFill>
                  <a:srgbClr val="000066"/>
                </a:solidFill>
                <a:latin typeface="Arial" charset="0"/>
              </a:defRPr>
            </a:lvl8pPr>
            <a:lvl9pPr marL="3960038" indent="-232943" algn="ctr" eaLnBrk="0" fontAlgn="base" hangingPunct="0">
              <a:spcBef>
                <a:spcPct val="0"/>
              </a:spcBef>
              <a:spcAft>
                <a:spcPct val="0"/>
              </a:spcAft>
              <a:defRPr sz="2000" u="sng">
                <a:solidFill>
                  <a:srgbClr val="000066"/>
                </a:solidFill>
                <a:latin typeface="Arial" charset="0"/>
              </a:defRPr>
            </a:lvl9pPr>
          </a:lstStyle>
          <a:p>
            <a:pPr eaLnBrk="1" hangingPunct="1"/>
            <a:fld id="{50CCD85B-CD6D-452B-9ED1-D76A24DE7B8C}" type="slidenum">
              <a:rPr lang="en-US" altLang="en-US" sz="1200" u="none">
                <a:solidFill>
                  <a:schemeClr val="tx1"/>
                </a:solidFill>
                <a:cs typeface="Arial" charset="0"/>
              </a:rPr>
              <a:pPr eaLnBrk="1" hangingPunct="1"/>
              <a:t>55</a:t>
            </a:fld>
            <a:endParaRPr lang="en-US" altLang="en-US" sz="1200" u="none" dirty="0">
              <a:solidFill>
                <a:schemeClr val="tx1"/>
              </a:solidFill>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43E4CA6-4DE7-4287-A32E-BCD28CED1FB3}"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2787914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9</a:t>
            </a:fld>
            <a:endParaRPr lang="en-GB" dirty="0"/>
          </a:p>
        </p:txBody>
      </p:sp>
    </p:spTree>
    <p:extLst>
      <p:ext uri="{BB962C8B-B14F-4D97-AF65-F5344CB8AC3E}">
        <p14:creationId xmlns:p14="http://schemas.microsoft.com/office/powerpoint/2010/main" val="671469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12</a:t>
            </a:fld>
            <a:endParaRPr lang="en-GB" dirty="0"/>
          </a:p>
        </p:txBody>
      </p:sp>
    </p:spTree>
    <p:extLst>
      <p:ext uri="{BB962C8B-B14F-4D97-AF65-F5344CB8AC3E}">
        <p14:creationId xmlns:p14="http://schemas.microsoft.com/office/powerpoint/2010/main" val="671469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13</a:t>
            </a:fld>
            <a:endParaRPr lang="en-GB" dirty="0"/>
          </a:p>
        </p:txBody>
      </p:sp>
    </p:spTree>
    <p:extLst>
      <p:ext uri="{BB962C8B-B14F-4D97-AF65-F5344CB8AC3E}">
        <p14:creationId xmlns:p14="http://schemas.microsoft.com/office/powerpoint/2010/main" val="671469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14</a:t>
            </a:fld>
            <a:endParaRPr lang="en-GB" dirty="0"/>
          </a:p>
        </p:txBody>
      </p:sp>
    </p:spTree>
    <p:extLst>
      <p:ext uri="{BB962C8B-B14F-4D97-AF65-F5344CB8AC3E}">
        <p14:creationId xmlns:p14="http://schemas.microsoft.com/office/powerpoint/2010/main" val="671469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17</a:t>
            </a:fld>
            <a:endParaRPr lang="en-GB" dirty="0"/>
          </a:p>
        </p:txBody>
      </p:sp>
    </p:spTree>
    <p:extLst>
      <p:ext uri="{BB962C8B-B14F-4D97-AF65-F5344CB8AC3E}">
        <p14:creationId xmlns:p14="http://schemas.microsoft.com/office/powerpoint/2010/main" val="3811285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81A5A1-5A46-435E-A3CF-AA5F9E8882DE}" type="slidenum">
              <a:rPr lang="en-GB" smtClean="0"/>
              <a:t>19</a:t>
            </a:fld>
            <a:endParaRPr lang="en-GB" dirty="0"/>
          </a:p>
        </p:txBody>
      </p:sp>
    </p:spTree>
    <p:extLst>
      <p:ext uri="{BB962C8B-B14F-4D97-AF65-F5344CB8AC3E}">
        <p14:creationId xmlns:p14="http://schemas.microsoft.com/office/powerpoint/2010/main" val="3643845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250985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2427445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1821633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16" name="Title 1"/>
          <p:cNvSpPr txBox="1">
            <a:spLocks/>
          </p:cNvSpPr>
          <p:nvPr userDrawn="1"/>
        </p:nvSpPr>
        <p:spPr>
          <a:xfrm>
            <a:off x="457200" y="274638"/>
            <a:ext cx="8229600" cy="71596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endParaRPr lang="en-US" u="none" dirty="0"/>
          </a:p>
        </p:txBody>
      </p:sp>
    </p:spTree>
    <p:extLst>
      <p:ext uri="{BB962C8B-B14F-4D97-AF65-F5344CB8AC3E}">
        <p14:creationId xmlns:p14="http://schemas.microsoft.com/office/powerpoint/2010/main" val="582318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16" name="Title 1"/>
          <p:cNvSpPr txBox="1">
            <a:spLocks/>
          </p:cNvSpPr>
          <p:nvPr userDrawn="1"/>
        </p:nvSpPr>
        <p:spPr>
          <a:xfrm>
            <a:off x="457200" y="274638"/>
            <a:ext cx="8229600" cy="71596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endParaRPr lang="en-US" u="none" dirty="0"/>
          </a:p>
        </p:txBody>
      </p:sp>
    </p:spTree>
    <p:extLst>
      <p:ext uri="{BB962C8B-B14F-4D97-AF65-F5344CB8AC3E}">
        <p14:creationId xmlns:p14="http://schemas.microsoft.com/office/powerpoint/2010/main" val="1949437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16" name="Title 1"/>
          <p:cNvSpPr txBox="1">
            <a:spLocks/>
          </p:cNvSpPr>
          <p:nvPr userDrawn="1"/>
        </p:nvSpPr>
        <p:spPr>
          <a:xfrm>
            <a:off x="457200" y="274638"/>
            <a:ext cx="8229600" cy="71596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endParaRPr lang="en-US" u="none" dirty="0"/>
          </a:p>
        </p:txBody>
      </p:sp>
    </p:spTree>
    <p:extLst>
      <p:ext uri="{BB962C8B-B14F-4D97-AF65-F5344CB8AC3E}">
        <p14:creationId xmlns:p14="http://schemas.microsoft.com/office/powerpoint/2010/main" val="1572519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16" name="Title 1"/>
          <p:cNvSpPr txBox="1">
            <a:spLocks/>
          </p:cNvSpPr>
          <p:nvPr userDrawn="1"/>
        </p:nvSpPr>
        <p:spPr>
          <a:xfrm>
            <a:off x="457200" y="274638"/>
            <a:ext cx="8229600" cy="71596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endParaRPr lang="en-US" u="none" dirty="0"/>
          </a:p>
        </p:txBody>
      </p:sp>
    </p:spTree>
    <p:extLst>
      <p:ext uri="{BB962C8B-B14F-4D97-AF65-F5344CB8AC3E}">
        <p14:creationId xmlns:p14="http://schemas.microsoft.com/office/powerpoint/2010/main" val="13626005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2327374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609457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21529046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155028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3584456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16904924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30666843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1950318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3128906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11451115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12982648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62FBB8-8819-4D56-82A1-01CB947FF9E9}"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3C57F73-F942-4CC3-8AC0-9881856B69EC}" type="slidenum">
              <a:rPr lang="en-GB" smtClean="0"/>
              <a:t>‹#›</a:t>
            </a:fld>
            <a:endParaRPr lang="en-GB" dirty="0"/>
          </a:p>
        </p:txBody>
      </p:sp>
    </p:spTree>
    <p:extLst>
      <p:ext uri="{BB962C8B-B14F-4D97-AF65-F5344CB8AC3E}">
        <p14:creationId xmlns:p14="http://schemas.microsoft.com/office/powerpoint/2010/main" val="29404449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19301527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13232024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3296455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1591989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12928716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27613431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27694691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33378971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42126676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32442239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32438239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BE8DD-0FB5-4E44-B3C8-EFC02CBE6C7E}"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8B00D6A-0997-4383-8DED-F966C4000A42}" type="slidenum">
              <a:rPr lang="en-GB" smtClean="0"/>
              <a:t>‹#›</a:t>
            </a:fld>
            <a:endParaRPr lang="en-GB" dirty="0"/>
          </a:p>
        </p:txBody>
      </p:sp>
    </p:spTree>
    <p:extLst>
      <p:ext uri="{BB962C8B-B14F-4D97-AF65-F5344CB8AC3E}">
        <p14:creationId xmlns:p14="http://schemas.microsoft.com/office/powerpoint/2010/main" val="5262692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16" name="Title 1"/>
          <p:cNvSpPr txBox="1">
            <a:spLocks/>
          </p:cNvSpPr>
          <p:nvPr userDrawn="1"/>
        </p:nvSpPr>
        <p:spPr>
          <a:xfrm>
            <a:off x="457200" y="274638"/>
            <a:ext cx="8229600" cy="71596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endParaRPr lang="en-US" u="none" dirty="0"/>
          </a:p>
        </p:txBody>
      </p:sp>
    </p:spTree>
    <p:extLst>
      <p:ext uri="{BB962C8B-B14F-4D97-AF65-F5344CB8AC3E}">
        <p14:creationId xmlns:p14="http://schemas.microsoft.com/office/powerpoint/2010/main" val="356621202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16" name="Title 1"/>
          <p:cNvSpPr txBox="1">
            <a:spLocks/>
          </p:cNvSpPr>
          <p:nvPr userDrawn="1"/>
        </p:nvSpPr>
        <p:spPr>
          <a:xfrm>
            <a:off x="457200" y="274638"/>
            <a:ext cx="8229600" cy="71596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endParaRPr lang="en-US" u="none" dirty="0"/>
          </a:p>
        </p:txBody>
      </p:sp>
    </p:spTree>
    <p:extLst>
      <p:ext uri="{BB962C8B-B14F-4D97-AF65-F5344CB8AC3E}">
        <p14:creationId xmlns:p14="http://schemas.microsoft.com/office/powerpoint/2010/main" val="1925814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35561685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18790632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30781671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9514960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240497402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8627936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14633549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6715558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302680246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296084074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239194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49815010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C45E0D-5245-40FC-874D-6592840E41E7}" type="datetimeFigureOut">
              <a:rPr lang="en-GB" smtClean="0"/>
              <a:t>02/09/2020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0C524B-02DE-497B-B0AD-A37702C2B60A}" type="slidenum">
              <a:rPr lang="en-GB" smtClean="0"/>
              <a:t>‹#›</a:t>
            </a:fld>
            <a:endParaRPr lang="en-GB" dirty="0"/>
          </a:p>
        </p:txBody>
      </p:sp>
    </p:spTree>
    <p:extLst>
      <p:ext uri="{BB962C8B-B14F-4D97-AF65-F5344CB8AC3E}">
        <p14:creationId xmlns:p14="http://schemas.microsoft.com/office/powerpoint/2010/main" val="36149741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16" name="Title 1"/>
          <p:cNvSpPr txBox="1">
            <a:spLocks/>
          </p:cNvSpPr>
          <p:nvPr userDrawn="1"/>
        </p:nvSpPr>
        <p:spPr>
          <a:xfrm>
            <a:off x="457200" y="274638"/>
            <a:ext cx="8229600" cy="71596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endParaRPr lang="en-US" u="none" dirty="0"/>
          </a:p>
        </p:txBody>
      </p:sp>
    </p:spTree>
    <p:extLst>
      <p:ext uri="{BB962C8B-B14F-4D97-AF65-F5344CB8AC3E}">
        <p14:creationId xmlns:p14="http://schemas.microsoft.com/office/powerpoint/2010/main" val="81487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320408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3238855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1983571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E487A5-ADE2-4E4C-8A96-E555F7029A27}" type="datetimeFigureOut">
              <a:rPr lang="en-GB" smtClean="0"/>
              <a:t>02/09/2020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75BFC3-9EE5-4E11-897B-B36C7C7B50C9}" type="slidenum">
              <a:rPr lang="en-GB" smtClean="0"/>
              <a:t>‹#›</a:t>
            </a:fld>
            <a:endParaRPr lang="en-GB" dirty="0"/>
          </a:p>
        </p:txBody>
      </p:sp>
    </p:spTree>
    <p:extLst>
      <p:ext uri="{BB962C8B-B14F-4D97-AF65-F5344CB8AC3E}">
        <p14:creationId xmlns:p14="http://schemas.microsoft.com/office/powerpoint/2010/main" val="2595257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3.png"/><Relationship Id="rId2" Type="http://schemas.openxmlformats.org/officeDocument/2006/relationships/slideLayout" Target="../slideLayouts/slideLayout28.xml"/><Relationship Id="rId16" Type="http://schemas.openxmlformats.org/officeDocument/2006/relationships/image" Target="../media/image2.jpe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4.pn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image" Target="../media/image3.png"/><Relationship Id="rId2" Type="http://schemas.openxmlformats.org/officeDocument/2006/relationships/slideLayout" Target="../slideLayouts/slideLayout41.xml"/><Relationship Id="rId16" Type="http://schemas.openxmlformats.org/officeDocument/2006/relationships/image" Target="../media/image2.jpe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1.png"/><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16632"/>
            <a:ext cx="8229600" cy="1008112"/>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196752"/>
            <a:ext cx="8229600" cy="492941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E487A5-ADE2-4E4C-8A96-E555F7029A27}" type="datetimeFigureOut">
              <a:rPr lang="en-GB" smtClean="0"/>
              <a:t>02/09/2020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75BFC3-9EE5-4E11-897B-B36C7C7B50C9}" type="slidenum">
              <a:rPr lang="en-GB" smtClean="0"/>
              <a:t>‹#›</a:t>
            </a:fld>
            <a:endParaRPr lang="en-GB" dirty="0"/>
          </a:p>
        </p:txBody>
      </p:sp>
      <p:pic>
        <p:nvPicPr>
          <p:cNvPr id="7" name="Picture 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6124575"/>
            <a:ext cx="9144000" cy="347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descr="\\nicfilesrv\LLP_Users\Shared Documnets\LOGOs\IDEP\idep.jp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8181259" y="-5096"/>
            <a:ext cx="961423" cy="823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932076" y="5805264"/>
            <a:ext cx="1178042" cy="336048"/>
          </a:xfrm>
          <a:prstGeom prst="rect">
            <a:avLst/>
          </a:prstGeom>
        </p:spPr>
      </p:pic>
    </p:spTree>
    <p:extLst>
      <p:ext uri="{BB962C8B-B14F-4D97-AF65-F5344CB8AC3E}">
        <p14:creationId xmlns:p14="http://schemas.microsoft.com/office/powerpoint/2010/main" val="3997959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24" r:id="rId12"/>
    <p:sldLayoutId id="2147483725" r:id="rId13"/>
    <p:sldLayoutId id="2147483734" r:id="rId14"/>
    <p:sldLayoutId id="214748373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62FBB8-8819-4D56-82A1-01CB947FF9E9}" type="datetimeFigureOut">
              <a:rPr lang="en-GB" smtClean="0"/>
              <a:t>02/09/2020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57F73-F942-4CC3-8AC0-9881856B69EC}" type="slidenum">
              <a:rPr lang="en-GB" smtClean="0"/>
              <a:t>‹#›</a:t>
            </a:fld>
            <a:endParaRPr lang="en-GB" dirty="0"/>
          </a:p>
        </p:txBody>
      </p:sp>
      <p:pic>
        <p:nvPicPr>
          <p:cNvPr id="7" name="Picture 2"/>
          <p:cNvPicPr>
            <a:picLocks noChangeAspect="1" noChangeArrowheads="1"/>
          </p:cNvPicPr>
          <p:nvPr/>
        </p:nvPicPr>
        <p:blipFill rotWithShape="1">
          <a:blip r:embed="rId13">
            <a:extLst>
              <a:ext uri="{28A0092B-C50C-407E-A947-70E740481C1C}">
                <a14:useLocalDpi xmlns:a14="http://schemas.microsoft.com/office/drawing/2010/main" val="0"/>
              </a:ext>
            </a:extLst>
          </a:blip>
          <a:srcRect t="13897" b="7265"/>
          <a:stretch/>
        </p:blipFill>
        <p:spPr bwMode="auto">
          <a:xfrm>
            <a:off x="0" y="5779362"/>
            <a:ext cx="9144000" cy="1078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descr="\\nicfilesrv\LLP_Users\Shared Documnets\LOGOs\IDEP\idep.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81259" y="-5096"/>
            <a:ext cx="961423" cy="823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79512" y="6141312"/>
            <a:ext cx="1178042" cy="336048"/>
          </a:xfrm>
          <a:prstGeom prst="rect">
            <a:avLst/>
          </a:prstGeom>
        </p:spPr>
      </p:pic>
    </p:spTree>
    <p:extLst>
      <p:ext uri="{BB962C8B-B14F-4D97-AF65-F5344CB8AC3E}">
        <p14:creationId xmlns:p14="http://schemas.microsoft.com/office/powerpoint/2010/main" val="1696849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BE8DD-0FB5-4E44-B3C8-EFC02CBE6C7E}" type="datetimeFigureOut">
              <a:rPr lang="en-GB" smtClean="0"/>
              <a:t>02/09/2020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00D6A-0997-4383-8DED-F966C4000A42}" type="slidenum">
              <a:rPr lang="en-GB" smtClean="0"/>
              <a:t>‹#›</a:t>
            </a:fld>
            <a:endParaRPr lang="en-GB" dirty="0"/>
          </a:p>
        </p:txBody>
      </p:sp>
      <p:pic>
        <p:nvPicPr>
          <p:cNvPr id="7" name="Picture 8" descr="C:\Users\Officer5\Desktop\Untitled.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975" y="-1"/>
            <a:ext cx="1443038" cy="687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nicfilesrv\LLP_Users\Shared Documnets\LOGOs\IDEP\idep.jp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181259" y="-5096"/>
            <a:ext cx="961423" cy="823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995515" y="6309320"/>
            <a:ext cx="1178042" cy="336048"/>
          </a:xfrm>
          <a:prstGeom prst="rect">
            <a:avLst/>
          </a:prstGeom>
        </p:spPr>
      </p:pic>
    </p:spTree>
    <p:extLst>
      <p:ext uri="{BB962C8B-B14F-4D97-AF65-F5344CB8AC3E}">
        <p14:creationId xmlns:p14="http://schemas.microsoft.com/office/powerpoint/2010/main" val="1533945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21" r:id="rId12"/>
    <p:sldLayoutId id="214748373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45E0D-5245-40FC-874D-6592840E41E7}" type="datetimeFigureOut">
              <a:rPr lang="en-GB" smtClean="0"/>
              <a:t>02/09/2020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C524B-02DE-497B-B0AD-A37702C2B60A}" type="slidenum">
              <a:rPr lang="en-GB" smtClean="0"/>
              <a:t>‹#›</a:t>
            </a:fld>
            <a:endParaRPr lang="en-GB" dirty="0"/>
          </a:p>
        </p:txBody>
      </p:sp>
      <p:pic>
        <p:nvPicPr>
          <p:cNvPr id="7" name="Picture 3" descr="\\nicfilesrv\LLP_Users\Shared Documnets\LOGOs\IDEP\idep.jpg"/>
          <p:cNvPicPr>
            <a:picLocks noChangeAspect="1" noChangeArrowheads="1"/>
          </p:cNvPicPr>
          <p:nvPr/>
        </p:nvPicPr>
        <p:blipFill rotWithShape="1">
          <a:blip r:embed="rId14">
            <a:extLst>
              <a:ext uri="{28A0092B-C50C-407E-A947-70E740481C1C}">
                <a14:useLocalDpi xmlns:a14="http://schemas.microsoft.com/office/drawing/2010/main" val="0"/>
              </a:ext>
            </a:extLst>
          </a:blip>
          <a:srcRect r="65373" b="19863"/>
          <a:stretch/>
        </p:blipFill>
        <p:spPr bwMode="auto">
          <a:xfrm>
            <a:off x="7952636" y="4437112"/>
            <a:ext cx="1209132" cy="2396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rotWithShape="1">
          <a:blip r:embed="rId15">
            <a:extLst>
              <a:ext uri="{28A0092B-C50C-407E-A947-70E740481C1C}">
                <a14:useLocalDpi xmlns:a14="http://schemas.microsoft.com/office/drawing/2010/main" val="0"/>
              </a:ext>
            </a:extLst>
          </a:blip>
          <a:srcRect t="18228" b="20487"/>
          <a:stretch/>
        </p:blipFill>
        <p:spPr bwMode="auto">
          <a:xfrm>
            <a:off x="17768" y="6644936"/>
            <a:ext cx="9144000" cy="213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descr="\\nicfilesrv\LLP_Users\Shared Documnets\LOGOs\IDEP\idep.jp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7768" y="26341"/>
            <a:ext cx="961423" cy="823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0683" y="6308888"/>
            <a:ext cx="1178042" cy="336048"/>
          </a:xfrm>
          <a:prstGeom prst="rect">
            <a:avLst/>
          </a:prstGeom>
        </p:spPr>
      </p:pic>
    </p:spTree>
    <p:extLst>
      <p:ext uri="{BB962C8B-B14F-4D97-AF65-F5344CB8AC3E}">
        <p14:creationId xmlns:p14="http://schemas.microsoft.com/office/powerpoint/2010/main" val="8277003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3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erasmusplus.cy/management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hyperlink" Target="https://www.etwinning.net/el/pub/index.htm"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ec.europa.eu/programmes/erasmus-plus/projects/" TargetMode="External"/><Relationship Id="rId5" Type="http://schemas.openxmlformats.org/officeDocument/2006/relationships/hyperlink" Target="https://ec.europa.eu/epale/el/" TargetMode="External"/><Relationship Id="rId4" Type="http://schemas.openxmlformats.org/officeDocument/2006/relationships/hyperlink" Target="https://www.schooleducationgateway.eu/en/pub/index.htm"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hyperlink" Target="https://eacea.ec.europa.eu/about-eacea/visual-identity_en" TargetMode="External"/><Relationship Id="rId2" Type="http://schemas.openxmlformats.org/officeDocument/2006/relationships/hyperlink" Target="http://ec.europa.eu/programmes/erasmus-plus/projects/"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twitter.com/Erasmus_CY" TargetMode="External"/><Relationship Id="rId2" Type="http://schemas.openxmlformats.org/officeDocument/2006/relationships/hyperlink" Target="http://www.facebook.com/diavioumathisis" TargetMode="External"/><Relationship Id="rId1" Type="http://schemas.openxmlformats.org/officeDocument/2006/relationships/slideLayout" Target="../slideLayouts/slideLayout2.xml"/><Relationship Id="rId6" Type="http://schemas.openxmlformats.org/officeDocument/2006/relationships/hyperlink" Target="http://erasmusplus.cy/prosopiko" TargetMode="External"/><Relationship Id="rId5" Type="http://schemas.openxmlformats.org/officeDocument/2006/relationships/hyperlink" Target="http://www.erasmusplus.cy/Newsletter" TargetMode="External"/><Relationship Id="rId4" Type="http://schemas.openxmlformats.org/officeDocument/2006/relationships/hyperlink" Target="https://www.instagram.com/idep_erasmusplu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erasmusplus.cy/Tools" TargetMode="External"/><Relationship Id="rId2" Type="http://schemas.openxmlformats.org/officeDocument/2006/relationships/hyperlink" Target="http://www.erasmusplus.cy/management1" TargetMode="External"/><Relationship Id="rId1" Type="http://schemas.openxmlformats.org/officeDocument/2006/relationships/slideLayout" Target="../slideLayouts/slideLayout2.xml"/><Relationship Id="rId4" Type="http://schemas.openxmlformats.org/officeDocument/2006/relationships/hyperlink" Target="http://www.erasmusplus.cy/default.aspx?articleid=9515"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4"/>
          <p:cNvSpPr txBox="1">
            <a:spLocks noChangeArrowheads="1"/>
          </p:cNvSpPr>
          <p:nvPr/>
        </p:nvSpPr>
        <p:spPr bwMode="auto">
          <a:xfrm>
            <a:off x="0" y="0"/>
            <a:ext cx="9144000" cy="6586418"/>
          </a:xfrm>
          <a:prstGeom prst="rect">
            <a:avLst/>
          </a:prstGeom>
          <a:noFill/>
          <a:ln w="9525">
            <a:noFill/>
            <a:miter lim="800000"/>
            <a:headEnd/>
            <a:tailEnd/>
          </a:ln>
        </p:spPr>
        <p:txBody>
          <a:bodyPr wrap="square">
            <a:spAutoFit/>
          </a:bodyPr>
          <a:lstStyle>
            <a:lvl1pPr eaLnBrk="0" hangingPunct="0">
              <a:defRPr sz="2000" u="sng">
                <a:solidFill>
                  <a:srgbClr val="000066"/>
                </a:solidFill>
                <a:latin typeface="Arial" charset="0"/>
              </a:defRPr>
            </a:lvl1pPr>
            <a:lvl2pPr marL="742950" indent="-285750" eaLnBrk="0" hangingPunct="0">
              <a:defRPr sz="2000" u="sng">
                <a:solidFill>
                  <a:srgbClr val="000066"/>
                </a:solidFill>
                <a:latin typeface="Arial" charset="0"/>
              </a:defRPr>
            </a:lvl2pPr>
            <a:lvl3pPr marL="1143000" indent="-228600" eaLnBrk="0" hangingPunct="0">
              <a:defRPr sz="2000" u="sng">
                <a:solidFill>
                  <a:srgbClr val="000066"/>
                </a:solidFill>
                <a:latin typeface="Arial" charset="0"/>
              </a:defRPr>
            </a:lvl3pPr>
            <a:lvl4pPr marL="1600200" indent="-228600" eaLnBrk="0" hangingPunct="0">
              <a:defRPr sz="2000" u="sng">
                <a:solidFill>
                  <a:srgbClr val="000066"/>
                </a:solidFill>
                <a:latin typeface="Arial" charset="0"/>
              </a:defRPr>
            </a:lvl4pPr>
            <a:lvl5pPr marL="2057400" indent="-228600" eaLnBrk="0" hangingPunct="0">
              <a:defRPr sz="2000" u="sng">
                <a:solidFill>
                  <a:srgbClr val="000066"/>
                </a:solidFill>
                <a:latin typeface="Arial" charset="0"/>
              </a:defRPr>
            </a:lvl5pPr>
            <a:lvl6pPr marL="2514600" indent="-228600" algn="ctr" eaLnBrk="0" fontAlgn="base" hangingPunct="0">
              <a:spcBef>
                <a:spcPct val="0"/>
              </a:spcBef>
              <a:spcAft>
                <a:spcPct val="0"/>
              </a:spcAft>
              <a:defRPr sz="2000" u="sng">
                <a:solidFill>
                  <a:srgbClr val="000066"/>
                </a:solidFill>
                <a:latin typeface="Arial" charset="0"/>
              </a:defRPr>
            </a:lvl6pPr>
            <a:lvl7pPr marL="2971800" indent="-228600" algn="ctr" eaLnBrk="0" fontAlgn="base" hangingPunct="0">
              <a:spcBef>
                <a:spcPct val="0"/>
              </a:spcBef>
              <a:spcAft>
                <a:spcPct val="0"/>
              </a:spcAft>
              <a:defRPr sz="2000" u="sng">
                <a:solidFill>
                  <a:srgbClr val="000066"/>
                </a:solidFill>
                <a:latin typeface="Arial" charset="0"/>
              </a:defRPr>
            </a:lvl7pPr>
            <a:lvl8pPr marL="3429000" indent="-228600" algn="ctr" eaLnBrk="0" fontAlgn="base" hangingPunct="0">
              <a:spcBef>
                <a:spcPct val="0"/>
              </a:spcBef>
              <a:spcAft>
                <a:spcPct val="0"/>
              </a:spcAft>
              <a:defRPr sz="2000" u="sng">
                <a:solidFill>
                  <a:srgbClr val="000066"/>
                </a:solidFill>
                <a:latin typeface="Arial" charset="0"/>
              </a:defRPr>
            </a:lvl8pPr>
            <a:lvl9pPr marL="3886200" indent="-228600" algn="ctr" eaLnBrk="0" fontAlgn="base" hangingPunct="0">
              <a:spcBef>
                <a:spcPct val="0"/>
              </a:spcBef>
              <a:spcAft>
                <a:spcPct val="0"/>
              </a:spcAft>
              <a:defRPr sz="2000" u="sng">
                <a:solidFill>
                  <a:srgbClr val="000066"/>
                </a:solidFill>
                <a:latin typeface="Arial" charset="0"/>
              </a:defRPr>
            </a:lvl9pPr>
          </a:lstStyle>
          <a:p>
            <a:pPr algn="ctr" eaLnBrk="1" hangingPunct="1"/>
            <a:endParaRPr lang="el-GR" altLang="en-US" sz="2800" u="none" dirty="0" smtClean="0">
              <a:solidFill>
                <a:schemeClr val="tx1">
                  <a:lumMod val="75000"/>
                  <a:lumOff val="25000"/>
                </a:schemeClr>
              </a:solidFill>
              <a:latin typeface="Century Gothic" panose="020B0502020202020204" pitchFamily="34" charset="0"/>
              <a:cs typeface="Calibri" pitchFamily="34" charset="0"/>
            </a:endParaRPr>
          </a:p>
          <a:p>
            <a:pPr algn="ctr" eaLnBrk="1" hangingPunct="1"/>
            <a:endParaRPr lang="el-GR" altLang="en-US" sz="2800" b="1" u="none" dirty="0" smtClean="0">
              <a:solidFill>
                <a:schemeClr val="accent5"/>
              </a:solidFill>
              <a:latin typeface="Century Gothic" panose="020B0502020202020204" pitchFamily="34" charset="0"/>
              <a:cs typeface="Calibri" pitchFamily="34" charset="0"/>
            </a:endParaRPr>
          </a:p>
          <a:p>
            <a:pPr algn="ctr" eaLnBrk="1" hangingPunct="1"/>
            <a:r>
              <a:rPr lang="en-GB" altLang="en-US" sz="2800" b="1" u="none" dirty="0" smtClean="0">
                <a:solidFill>
                  <a:schemeClr val="accent5"/>
                </a:solidFill>
                <a:latin typeface="Century Gothic" panose="020B0502020202020204" pitchFamily="34" charset="0"/>
                <a:cs typeface="Calibri" pitchFamily="34" charset="0"/>
              </a:rPr>
              <a:t>E</a:t>
            </a:r>
            <a:r>
              <a:rPr lang="el-GR" altLang="en-US" sz="2800" b="1" u="none" dirty="0" smtClean="0">
                <a:solidFill>
                  <a:schemeClr val="accent5"/>
                </a:solidFill>
                <a:latin typeface="Century Gothic" panose="020B0502020202020204" pitchFamily="34" charset="0"/>
                <a:cs typeface="Calibri" pitchFamily="34" charset="0"/>
              </a:rPr>
              <a:t> </a:t>
            </a:r>
            <a:r>
              <a:rPr lang="en-GB" altLang="en-US" sz="2800" b="1" u="none" dirty="0" smtClean="0">
                <a:solidFill>
                  <a:schemeClr val="accent5"/>
                </a:solidFill>
                <a:latin typeface="Century Gothic" panose="020B0502020202020204" pitchFamily="34" charset="0"/>
                <a:cs typeface="Calibri" pitchFamily="34" charset="0"/>
              </a:rPr>
              <a:t>R</a:t>
            </a:r>
            <a:r>
              <a:rPr lang="el-GR" altLang="en-US" sz="2800" b="1" u="none" dirty="0" smtClean="0">
                <a:solidFill>
                  <a:schemeClr val="accent5"/>
                </a:solidFill>
                <a:latin typeface="Century Gothic" panose="020B0502020202020204" pitchFamily="34" charset="0"/>
                <a:cs typeface="Calibri" pitchFamily="34" charset="0"/>
              </a:rPr>
              <a:t> </a:t>
            </a:r>
            <a:r>
              <a:rPr lang="en-GB" altLang="en-US" sz="2800" b="1" u="none" dirty="0" smtClean="0">
                <a:solidFill>
                  <a:schemeClr val="accent5"/>
                </a:solidFill>
                <a:latin typeface="Century Gothic" panose="020B0502020202020204" pitchFamily="34" charset="0"/>
                <a:cs typeface="Calibri" pitchFamily="34" charset="0"/>
              </a:rPr>
              <a:t>A</a:t>
            </a:r>
            <a:r>
              <a:rPr lang="el-GR" altLang="en-US" sz="2800" b="1" u="none" dirty="0" smtClean="0">
                <a:solidFill>
                  <a:schemeClr val="accent5"/>
                </a:solidFill>
                <a:latin typeface="Century Gothic" panose="020B0502020202020204" pitchFamily="34" charset="0"/>
                <a:cs typeface="Calibri" pitchFamily="34" charset="0"/>
              </a:rPr>
              <a:t> </a:t>
            </a:r>
            <a:r>
              <a:rPr lang="en-GB" altLang="en-US" sz="2800" b="1" u="none" dirty="0" smtClean="0">
                <a:solidFill>
                  <a:schemeClr val="accent5"/>
                </a:solidFill>
                <a:latin typeface="Century Gothic" panose="020B0502020202020204" pitchFamily="34" charset="0"/>
                <a:cs typeface="Calibri" pitchFamily="34" charset="0"/>
              </a:rPr>
              <a:t>S</a:t>
            </a:r>
            <a:r>
              <a:rPr lang="el-GR" altLang="en-US" sz="2800" b="1" u="none" dirty="0" smtClean="0">
                <a:solidFill>
                  <a:schemeClr val="accent5"/>
                </a:solidFill>
                <a:latin typeface="Century Gothic" panose="020B0502020202020204" pitchFamily="34" charset="0"/>
                <a:cs typeface="Calibri" pitchFamily="34" charset="0"/>
              </a:rPr>
              <a:t> </a:t>
            </a:r>
            <a:r>
              <a:rPr lang="en-GB" altLang="en-US" sz="2800" b="1" u="none" dirty="0" smtClean="0">
                <a:solidFill>
                  <a:schemeClr val="accent5"/>
                </a:solidFill>
                <a:latin typeface="Century Gothic" panose="020B0502020202020204" pitchFamily="34" charset="0"/>
                <a:cs typeface="Calibri" pitchFamily="34" charset="0"/>
              </a:rPr>
              <a:t>M</a:t>
            </a:r>
            <a:r>
              <a:rPr lang="el-GR" altLang="en-US" sz="2800" b="1" u="none" dirty="0" smtClean="0">
                <a:solidFill>
                  <a:schemeClr val="accent5"/>
                </a:solidFill>
                <a:latin typeface="Century Gothic" panose="020B0502020202020204" pitchFamily="34" charset="0"/>
                <a:cs typeface="Calibri" pitchFamily="34" charset="0"/>
              </a:rPr>
              <a:t> </a:t>
            </a:r>
            <a:r>
              <a:rPr lang="en-GB" altLang="en-US" sz="2800" b="1" u="none" dirty="0" smtClean="0">
                <a:solidFill>
                  <a:schemeClr val="accent5"/>
                </a:solidFill>
                <a:latin typeface="Century Gothic" panose="020B0502020202020204" pitchFamily="34" charset="0"/>
                <a:cs typeface="Calibri" pitchFamily="34" charset="0"/>
              </a:rPr>
              <a:t>U</a:t>
            </a:r>
            <a:r>
              <a:rPr lang="el-GR" altLang="en-US" sz="2800" b="1" u="none" dirty="0" smtClean="0">
                <a:solidFill>
                  <a:schemeClr val="accent5"/>
                </a:solidFill>
                <a:latin typeface="Century Gothic" panose="020B0502020202020204" pitchFamily="34" charset="0"/>
                <a:cs typeface="Calibri" pitchFamily="34" charset="0"/>
              </a:rPr>
              <a:t> </a:t>
            </a:r>
            <a:r>
              <a:rPr lang="en-GB" altLang="en-US" sz="2800" b="1" u="none" dirty="0" smtClean="0">
                <a:solidFill>
                  <a:schemeClr val="accent5"/>
                </a:solidFill>
                <a:latin typeface="Century Gothic" panose="020B0502020202020204" pitchFamily="34" charset="0"/>
                <a:cs typeface="Calibri" pitchFamily="34" charset="0"/>
              </a:rPr>
              <a:t>S</a:t>
            </a:r>
            <a:r>
              <a:rPr lang="el-GR" altLang="en-US" sz="2800" b="1" u="none" dirty="0" smtClean="0">
                <a:solidFill>
                  <a:schemeClr val="accent5"/>
                </a:solidFill>
                <a:latin typeface="Century Gothic" panose="020B0502020202020204" pitchFamily="34" charset="0"/>
                <a:cs typeface="Calibri" pitchFamily="34" charset="0"/>
              </a:rPr>
              <a:t> </a:t>
            </a:r>
            <a:r>
              <a:rPr lang="en-GB" altLang="en-US" sz="2800" b="1" u="none" dirty="0" smtClean="0">
                <a:solidFill>
                  <a:schemeClr val="accent5"/>
                </a:solidFill>
                <a:latin typeface="Century Gothic" panose="020B0502020202020204" pitchFamily="34" charset="0"/>
                <a:cs typeface="Calibri" pitchFamily="34" charset="0"/>
              </a:rPr>
              <a:t>+</a:t>
            </a:r>
            <a:endParaRPr lang="el-GR" altLang="en-US" sz="2800" b="1" u="none" dirty="0" smtClean="0">
              <a:solidFill>
                <a:schemeClr val="accent5"/>
              </a:solidFill>
              <a:latin typeface="Century Gothic" panose="020B0502020202020204" pitchFamily="34" charset="0"/>
              <a:cs typeface="Calibri" pitchFamily="34" charset="0"/>
            </a:endParaRPr>
          </a:p>
          <a:p>
            <a:pPr algn="ctr"/>
            <a:endParaRPr lang="el-GR" altLang="en-US" sz="2400" dirty="0" smtClean="0">
              <a:solidFill>
                <a:schemeClr val="tx1">
                  <a:lumMod val="75000"/>
                  <a:lumOff val="25000"/>
                </a:schemeClr>
              </a:solidFill>
              <a:latin typeface="Century Gothic" panose="020B0502020202020204" pitchFamily="34" charset="0"/>
            </a:endParaRPr>
          </a:p>
          <a:p>
            <a:pPr algn="ctr"/>
            <a:r>
              <a:rPr lang="el-GR" altLang="en-US" sz="2400" b="1" dirty="0" smtClean="0">
                <a:solidFill>
                  <a:schemeClr val="tx1">
                    <a:lumMod val="75000"/>
                    <a:lumOff val="25000"/>
                  </a:schemeClr>
                </a:solidFill>
                <a:latin typeface="Century Gothic" panose="020B0502020202020204" pitchFamily="34" charset="0"/>
              </a:rPr>
              <a:t>Βασική Δράση 1 </a:t>
            </a:r>
            <a:endParaRPr lang="en-GB" altLang="en-US" sz="2400" b="1" dirty="0" smtClean="0">
              <a:solidFill>
                <a:schemeClr val="tx1">
                  <a:lumMod val="75000"/>
                  <a:lumOff val="25000"/>
                </a:schemeClr>
              </a:solidFill>
              <a:latin typeface="Century Gothic" panose="020B0502020202020204" pitchFamily="34" charset="0"/>
            </a:endParaRPr>
          </a:p>
          <a:p>
            <a:pPr algn="ctr"/>
            <a:endParaRPr lang="el-GR" altLang="en-US" sz="2400" b="1" u="none" dirty="0" smtClean="0">
              <a:solidFill>
                <a:schemeClr val="tx1">
                  <a:lumMod val="75000"/>
                  <a:lumOff val="25000"/>
                </a:schemeClr>
              </a:solidFill>
              <a:latin typeface="Century Gothic" panose="020B0502020202020204" pitchFamily="34" charset="0"/>
            </a:endParaRPr>
          </a:p>
          <a:p>
            <a:pPr algn="ctr"/>
            <a:r>
              <a:rPr lang="en-US" altLang="en-US" sz="2400" b="1" u="none" dirty="0" smtClean="0">
                <a:solidFill>
                  <a:schemeClr val="tx1">
                    <a:lumMod val="75000"/>
                    <a:lumOff val="25000"/>
                  </a:schemeClr>
                </a:solidFill>
                <a:latin typeface="Century Gothic" panose="020B0502020202020204" pitchFamily="34" charset="0"/>
              </a:rPr>
              <a:t>   </a:t>
            </a:r>
            <a:r>
              <a:rPr lang="el-GR" altLang="en-US" sz="2400" b="1" u="none" dirty="0" smtClean="0">
                <a:solidFill>
                  <a:schemeClr val="tx1">
                    <a:lumMod val="75000"/>
                    <a:lumOff val="25000"/>
                  </a:schemeClr>
                </a:solidFill>
                <a:latin typeface="Century Gothic" panose="020B0502020202020204" pitchFamily="34" charset="0"/>
              </a:rPr>
              <a:t>Σχολική Εκπαίδευση &amp; Εκπαίδευση Ενηλίκων</a:t>
            </a:r>
          </a:p>
          <a:p>
            <a:pPr algn="ctr"/>
            <a:endParaRPr lang="el-GR" altLang="en-US" sz="2400" b="1" u="none" dirty="0" smtClean="0">
              <a:solidFill>
                <a:schemeClr val="bg1">
                  <a:lumMod val="50000"/>
                </a:schemeClr>
              </a:solidFill>
              <a:latin typeface="Century Gothic" panose="020B0502020202020204" pitchFamily="34" charset="0"/>
            </a:endParaRPr>
          </a:p>
          <a:p>
            <a:pPr algn="ctr"/>
            <a:r>
              <a:rPr lang="el-GR" altLang="fr-FR" b="1" u="none" dirty="0" smtClean="0">
                <a:solidFill>
                  <a:schemeClr val="bg1">
                    <a:lumMod val="65000"/>
                  </a:schemeClr>
                </a:solidFill>
                <a:latin typeface="Century Gothic" panose="020B0502020202020204" pitchFamily="34" charset="0"/>
              </a:rPr>
              <a:t>Συντονιστική Ημερίδα για τη Διαχείριση Σχεδίων</a:t>
            </a:r>
            <a:br>
              <a:rPr lang="el-GR" altLang="fr-FR" b="1" u="none" dirty="0" smtClean="0">
                <a:solidFill>
                  <a:schemeClr val="bg1">
                    <a:lumMod val="65000"/>
                  </a:schemeClr>
                </a:solidFill>
                <a:latin typeface="Century Gothic" panose="020B0502020202020204" pitchFamily="34" charset="0"/>
              </a:rPr>
            </a:br>
            <a:r>
              <a:rPr lang="el-GR" altLang="fr-FR" b="1" u="none" dirty="0" smtClean="0">
                <a:solidFill>
                  <a:schemeClr val="bg1">
                    <a:lumMod val="65000"/>
                  </a:schemeClr>
                </a:solidFill>
                <a:latin typeface="Century Gothic" panose="020B0502020202020204" pitchFamily="34" charset="0"/>
              </a:rPr>
              <a:t>ΚΑ101 &amp; ΚΑ104</a:t>
            </a:r>
            <a:endParaRPr lang="el-GR" altLang="en-US" b="1" u="none" dirty="0" smtClean="0">
              <a:solidFill>
                <a:schemeClr val="bg1">
                  <a:lumMod val="65000"/>
                </a:schemeClr>
              </a:solidFill>
              <a:latin typeface="Century Gothic" panose="020B0502020202020204" pitchFamily="34" charset="0"/>
            </a:endParaRPr>
          </a:p>
          <a:p>
            <a:pPr marL="0" indent="0" algn="ctr">
              <a:buFontTx/>
              <a:buNone/>
            </a:pPr>
            <a:endParaRPr lang="el-GR" altLang="en-US" sz="1000" u="none" dirty="0" smtClean="0">
              <a:solidFill>
                <a:schemeClr val="tx1">
                  <a:lumMod val="75000"/>
                  <a:lumOff val="25000"/>
                </a:schemeClr>
              </a:solidFill>
              <a:latin typeface="Century Gothic" panose="020B0502020202020204" pitchFamily="34" charset="0"/>
            </a:endParaRPr>
          </a:p>
          <a:p>
            <a:pPr marL="0" indent="0" algn="ctr">
              <a:buFontTx/>
              <a:buNone/>
            </a:pPr>
            <a:endParaRPr lang="el-GR" altLang="en-US" u="none" dirty="0" smtClean="0">
              <a:solidFill>
                <a:schemeClr val="tx1">
                  <a:lumMod val="75000"/>
                  <a:lumOff val="25000"/>
                </a:schemeClr>
              </a:solidFill>
              <a:latin typeface="Century Gothic" panose="020B0502020202020204" pitchFamily="34" charset="0"/>
            </a:endParaRPr>
          </a:p>
          <a:p>
            <a:pPr marL="0" indent="0" algn="ctr">
              <a:buFontTx/>
              <a:buNone/>
            </a:pPr>
            <a:r>
              <a:rPr lang="el-GR" altLang="en-US" u="none" dirty="0" smtClean="0">
                <a:solidFill>
                  <a:schemeClr val="tx1">
                    <a:lumMod val="75000"/>
                    <a:lumOff val="25000"/>
                  </a:schemeClr>
                </a:solidFill>
                <a:latin typeface="Century Gothic" panose="020B0502020202020204" pitchFamily="34" charset="0"/>
              </a:rPr>
              <a:t>25 Αυγούστου 2020</a:t>
            </a:r>
          </a:p>
          <a:p>
            <a:pPr marL="0" indent="0" algn="ctr">
              <a:buFontTx/>
              <a:buNone/>
            </a:pPr>
            <a:endParaRPr lang="el-GR" altLang="en-US" sz="1800" u="none" dirty="0" smtClean="0">
              <a:solidFill>
                <a:schemeClr val="tx1">
                  <a:lumMod val="75000"/>
                  <a:lumOff val="25000"/>
                </a:schemeClr>
              </a:solidFill>
              <a:latin typeface="Century Gothic" panose="020B0502020202020204" pitchFamily="34" charset="0"/>
            </a:endParaRPr>
          </a:p>
          <a:p>
            <a:pPr marL="0" indent="0" algn="ctr">
              <a:buFontTx/>
              <a:buNone/>
            </a:pPr>
            <a:r>
              <a:rPr lang="el-GR" altLang="en-US" sz="1800" u="none" dirty="0" smtClean="0">
                <a:solidFill>
                  <a:schemeClr val="tx1">
                    <a:lumMod val="75000"/>
                    <a:lumOff val="25000"/>
                  </a:schemeClr>
                </a:solidFill>
                <a:latin typeface="Century Gothic" panose="020B0502020202020204" pitchFamily="34" charset="0"/>
              </a:rPr>
              <a:t>Θέκλα </a:t>
            </a:r>
            <a:r>
              <a:rPr lang="el-GR" altLang="en-US" sz="1800" u="none" dirty="0" err="1" smtClean="0">
                <a:solidFill>
                  <a:schemeClr val="tx1">
                    <a:lumMod val="75000"/>
                    <a:lumOff val="25000"/>
                  </a:schemeClr>
                </a:solidFill>
                <a:latin typeface="Century Gothic" panose="020B0502020202020204" pitchFamily="34" charset="0"/>
              </a:rPr>
              <a:t>Χριστοδουλίδου</a:t>
            </a:r>
            <a:endParaRPr lang="el-GR" altLang="en-US" sz="1800" u="none" dirty="0" smtClean="0">
              <a:solidFill>
                <a:schemeClr val="tx1">
                  <a:lumMod val="75000"/>
                  <a:lumOff val="25000"/>
                </a:schemeClr>
              </a:solidFill>
              <a:latin typeface="Century Gothic" panose="020B0502020202020204" pitchFamily="34" charset="0"/>
            </a:endParaRPr>
          </a:p>
          <a:p>
            <a:pPr marL="0" indent="0" algn="ctr">
              <a:buFontTx/>
              <a:buNone/>
            </a:pPr>
            <a:r>
              <a:rPr lang="el-GR" altLang="en-US" sz="1800" u="none" dirty="0" smtClean="0">
                <a:solidFill>
                  <a:schemeClr val="tx1">
                    <a:lumMod val="75000"/>
                    <a:lumOff val="25000"/>
                  </a:schemeClr>
                </a:solidFill>
                <a:latin typeface="Century Gothic" panose="020B0502020202020204" pitchFamily="34" charset="0"/>
              </a:rPr>
              <a:t>Συντονίστρια Βασικής Δράσης 1</a:t>
            </a:r>
          </a:p>
          <a:p>
            <a:pPr marL="0" indent="0" algn="ctr">
              <a:buFontTx/>
              <a:buNone/>
            </a:pPr>
            <a:r>
              <a:rPr lang="el-GR" altLang="en-US" u="none" dirty="0" smtClean="0">
                <a:solidFill>
                  <a:schemeClr val="tx1">
                    <a:lumMod val="75000"/>
                    <a:lumOff val="25000"/>
                  </a:schemeClr>
                </a:solidFill>
                <a:latin typeface="Century Gothic" panose="020B0502020202020204" pitchFamily="34" charset="0"/>
              </a:rPr>
              <a:t> </a:t>
            </a:r>
          </a:p>
          <a:p>
            <a:pPr algn="ctr"/>
            <a:r>
              <a:rPr lang="el-GR" sz="1800" b="1" u="none" dirty="0" err="1">
                <a:solidFill>
                  <a:schemeClr val="tx1">
                    <a:lumMod val="75000"/>
                    <a:lumOff val="25000"/>
                  </a:schemeClr>
                </a:solidFill>
                <a:latin typeface="Century Gothic" panose="020B0502020202020204" pitchFamily="34" charset="0"/>
              </a:rPr>
              <a:t>Τηλ</a:t>
            </a:r>
            <a:r>
              <a:rPr lang="el-GR" sz="1800" b="1" u="none" dirty="0">
                <a:solidFill>
                  <a:schemeClr val="tx1">
                    <a:lumMod val="75000"/>
                    <a:lumOff val="25000"/>
                  </a:schemeClr>
                </a:solidFill>
                <a:latin typeface="Century Gothic" panose="020B0502020202020204" pitchFamily="34" charset="0"/>
              </a:rPr>
              <a:t>.: 22 4488</a:t>
            </a:r>
            <a:r>
              <a:rPr lang="en-GB" sz="1800" b="1" u="none" dirty="0">
                <a:solidFill>
                  <a:schemeClr val="tx1">
                    <a:lumMod val="75000"/>
                    <a:lumOff val="25000"/>
                  </a:schemeClr>
                </a:solidFill>
                <a:latin typeface="Century Gothic" panose="020B0502020202020204" pitchFamily="34" charset="0"/>
              </a:rPr>
              <a:t>9</a:t>
            </a:r>
            <a:r>
              <a:rPr lang="el-GR" sz="1800" b="1" u="none" dirty="0">
                <a:solidFill>
                  <a:schemeClr val="tx1">
                    <a:lumMod val="75000"/>
                    <a:lumOff val="25000"/>
                  </a:schemeClr>
                </a:solidFill>
                <a:latin typeface="Century Gothic" panose="020B0502020202020204" pitchFamily="34" charset="0"/>
              </a:rPr>
              <a:t>3</a:t>
            </a:r>
          </a:p>
          <a:p>
            <a:pPr algn="ctr"/>
            <a:r>
              <a:rPr lang="en-US" sz="1800" b="1" u="none" dirty="0" err="1">
                <a:solidFill>
                  <a:schemeClr val="tx1">
                    <a:lumMod val="75000"/>
                    <a:lumOff val="25000"/>
                  </a:schemeClr>
                </a:solidFill>
                <a:latin typeface="Century Gothic" panose="020B0502020202020204" pitchFamily="34" charset="0"/>
              </a:rPr>
              <a:t>tchristodoulidou</a:t>
            </a:r>
            <a:r>
              <a:rPr lang="en-GB" sz="1800" b="1" u="none" dirty="0">
                <a:solidFill>
                  <a:schemeClr val="tx1">
                    <a:lumMod val="75000"/>
                    <a:lumOff val="25000"/>
                  </a:schemeClr>
                </a:solidFill>
                <a:latin typeface="Century Gothic" panose="020B0502020202020204" pitchFamily="34" charset="0"/>
              </a:rPr>
              <a:t>@llp.org.cy</a:t>
            </a:r>
          </a:p>
          <a:p>
            <a:pPr marL="0" indent="0" algn="l">
              <a:buFontTx/>
              <a:buNone/>
            </a:pPr>
            <a:endParaRPr lang="el-GR" altLang="en-US" sz="1800" u="none" dirty="0">
              <a:solidFill>
                <a:schemeClr val="tx1">
                  <a:lumMod val="75000"/>
                  <a:lumOff val="25000"/>
                </a:schemeClr>
              </a:solidFill>
              <a:latin typeface="Century Gothic" panose="020B0502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3003614" y="3290476"/>
            <a:ext cx="6910393" cy="2246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1475656" y="3933056"/>
            <a:ext cx="6624736"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342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646"/>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Ταξιδιωτικά έξοδα</a:t>
            </a:r>
            <a:endParaRPr lang="en-GB" sz="2800" b="1" dirty="0">
              <a:solidFill>
                <a:schemeClr val="tx1">
                  <a:lumMod val="75000"/>
                  <a:lumOff val="25000"/>
                </a:schemeClr>
              </a:solidFill>
              <a:latin typeface="Century Gothic" panose="020B0502020202020204" pitchFamily="34" charset="0"/>
            </a:endParaRPr>
          </a:p>
        </p:txBody>
      </p:sp>
      <p:sp>
        <p:nvSpPr>
          <p:cNvPr id="5" name="Content Placeholder 4"/>
          <p:cNvSpPr>
            <a:spLocks noGrp="1"/>
          </p:cNvSpPr>
          <p:nvPr>
            <p:ph sz="half" idx="1"/>
          </p:nvPr>
        </p:nvSpPr>
        <p:spPr>
          <a:xfrm>
            <a:off x="457200" y="1268760"/>
            <a:ext cx="3898776" cy="4857403"/>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10000"/>
          </a:bodyPr>
          <a:lstStyle/>
          <a:p>
            <a:pPr marL="0" indent="0" algn="ctr">
              <a:buNone/>
            </a:pPr>
            <a:endParaRPr lang="el-GR" sz="1200" dirty="0" smtClean="0">
              <a:solidFill>
                <a:schemeClr val="accent5">
                  <a:lumMod val="50000"/>
                </a:schemeClr>
              </a:solidFill>
            </a:endParaRPr>
          </a:p>
          <a:p>
            <a:pPr marL="0" indent="0" algn="ctr">
              <a:buNone/>
            </a:pPr>
            <a:endParaRPr lang="en-GB" sz="1200" dirty="0" smtClean="0">
              <a:solidFill>
                <a:schemeClr val="accent5">
                  <a:lumMod val="50000"/>
                </a:schemeClr>
              </a:solidFill>
            </a:endParaRPr>
          </a:p>
          <a:p>
            <a:pPr marL="0" indent="0" algn="ctr">
              <a:buNone/>
            </a:pPr>
            <a:endParaRPr lang="en-GB" sz="1200" dirty="0">
              <a:solidFill>
                <a:schemeClr val="tx1">
                  <a:lumMod val="75000"/>
                  <a:lumOff val="25000"/>
                </a:schemeClr>
              </a:solidFill>
            </a:endParaRPr>
          </a:p>
          <a:p>
            <a:pPr marL="0" indent="0" algn="ctr">
              <a:buNone/>
            </a:pPr>
            <a:endParaRPr lang="en-GB" sz="1200" dirty="0" smtClean="0">
              <a:solidFill>
                <a:schemeClr val="tx1">
                  <a:lumMod val="75000"/>
                  <a:lumOff val="25000"/>
                </a:schemeClr>
              </a:solidFill>
            </a:endParaRPr>
          </a:p>
          <a:p>
            <a:pPr marL="0" indent="0" algn="ctr">
              <a:buNone/>
            </a:pPr>
            <a:endParaRPr lang="el-GR" sz="1600" dirty="0">
              <a:solidFill>
                <a:schemeClr val="tx1">
                  <a:lumMod val="75000"/>
                  <a:lumOff val="25000"/>
                </a:schemeClr>
              </a:solidFill>
              <a:latin typeface="Century Gothic" panose="020B0502020202020204" pitchFamily="34" charset="0"/>
            </a:endParaRPr>
          </a:p>
          <a:p>
            <a:pPr marL="0" indent="0" algn="ctr">
              <a:buNone/>
            </a:pPr>
            <a:r>
              <a:rPr lang="el-GR" sz="1800" dirty="0" smtClean="0">
                <a:solidFill>
                  <a:schemeClr val="tx1">
                    <a:lumMod val="75000"/>
                    <a:lumOff val="25000"/>
                  </a:schemeClr>
                </a:solidFill>
                <a:latin typeface="Century Gothic" panose="020B0502020202020204" pitchFamily="34" charset="0"/>
              </a:rPr>
              <a:t>Μοναδιαίο κόστος βάσει </a:t>
            </a:r>
            <a:r>
              <a:rPr lang="el-GR" sz="1800" dirty="0">
                <a:solidFill>
                  <a:schemeClr val="tx1">
                    <a:lumMod val="75000"/>
                    <a:lumOff val="25000"/>
                  </a:schemeClr>
                </a:solidFill>
                <a:latin typeface="Century Gothic" panose="020B0502020202020204" pitchFamily="34" charset="0"/>
              </a:rPr>
              <a:t>χιλιομετρικής απόστασης σε επίπεδο </a:t>
            </a:r>
            <a:r>
              <a:rPr lang="el-GR" sz="1800" dirty="0" smtClean="0">
                <a:solidFill>
                  <a:schemeClr val="tx1">
                    <a:lumMod val="75000"/>
                    <a:lumOff val="25000"/>
                  </a:schemeClr>
                </a:solidFill>
                <a:latin typeface="Century Gothic" panose="020B0502020202020204" pitchFamily="34" charset="0"/>
              </a:rPr>
              <a:t>πόλεων</a:t>
            </a:r>
          </a:p>
          <a:p>
            <a:pPr marL="0" indent="0" algn="ctr">
              <a:buNone/>
            </a:pPr>
            <a:endParaRPr lang="el-GR" sz="1800" dirty="0" smtClean="0">
              <a:solidFill>
                <a:schemeClr val="tx1">
                  <a:lumMod val="75000"/>
                  <a:lumOff val="25000"/>
                </a:schemeClr>
              </a:solidFill>
              <a:latin typeface="Century Gothic" panose="020B0502020202020204" pitchFamily="34" charset="0"/>
            </a:endParaRPr>
          </a:p>
          <a:p>
            <a:pPr marL="0" indent="0" algn="ctr">
              <a:buNone/>
            </a:pPr>
            <a:r>
              <a:rPr lang="en-GB" sz="1800" dirty="0" smtClean="0">
                <a:solidFill>
                  <a:schemeClr val="tx1">
                    <a:lumMod val="75000"/>
                    <a:lumOff val="25000"/>
                  </a:schemeClr>
                </a:solidFill>
                <a:latin typeface="Century Gothic" panose="020B0502020202020204" pitchFamily="34" charset="0"/>
              </a:rPr>
              <a:t>Distance Calculator </a:t>
            </a:r>
            <a:endParaRPr lang="el-GR" sz="1800" dirty="0">
              <a:solidFill>
                <a:schemeClr val="tx1">
                  <a:lumMod val="75000"/>
                  <a:lumOff val="25000"/>
                </a:schemeClr>
              </a:solidFill>
              <a:latin typeface="Century Gothic" panose="020B0502020202020204" pitchFamily="34" charset="0"/>
            </a:endParaRPr>
          </a:p>
          <a:p>
            <a:pPr>
              <a:buFont typeface="Wingdings" panose="05000000000000000000" pitchFamily="2" charset="2"/>
              <a:buChar char="ü"/>
              <a:defRPr/>
            </a:pPr>
            <a:r>
              <a:rPr lang="el-GR" altLang="en-US" sz="1800" dirty="0" smtClean="0">
                <a:solidFill>
                  <a:schemeClr val="tx1">
                    <a:lumMod val="75000"/>
                    <a:lumOff val="25000"/>
                  </a:schemeClr>
                </a:solidFill>
                <a:latin typeface="Century Gothic" panose="020B0502020202020204" pitchFamily="34" charset="0"/>
                <a:sym typeface="Wingdings" panose="05000000000000000000" pitchFamily="2" charset="2"/>
              </a:rPr>
              <a:t>Πόλη αναχώρησης</a:t>
            </a:r>
            <a:r>
              <a:rPr lang="en-GB" altLang="en-US" sz="1800" dirty="0" smtClean="0">
                <a:solidFill>
                  <a:schemeClr val="tx1">
                    <a:lumMod val="75000"/>
                    <a:lumOff val="25000"/>
                  </a:schemeClr>
                </a:solidFill>
                <a:latin typeface="Century Gothic" panose="020B0502020202020204" pitchFamily="34" charset="0"/>
                <a:sym typeface="Wingdings" panose="05000000000000000000" pitchFamily="2" charset="2"/>
              </a:rPr>
              <a:t>: </a:t>
            </a:r>
            <a:r>
              <a:rPr lang="el-GR" altLang="en-US" sz="1800" dirty="0" smtClean="0">
                <a:solidFill>
                  <a:schemeClr val="tx1">
                    <a:lumMod val="75000"/>
                    <a:lumOff val="25000"/>
                  </a:schemeClr>
                </a:solidFill>
                <a:latin typeface="Century Gothic" panose="020B0502020202020204" pitchFamily="34" charset="0"/>
                <a:sym typeface="Wingdings" panose="05000000000000000000" pitchFamily="2" charset="2"/>
              </a:rPr>
              <a:t>έδρα του οργανισμού αποστολής </a:t>
            </a:r>
          </a:p>
          <a:p>
            <a:pPr>
              <a:buFont typeface="Wingdings" panose="05000000000000000000" pitchFamily="2" charset="2"/>
              <a:buChar char="ü"/>
              <a:defRPr/>
            </a:pPr>
            <a:r>
              <a:rPr lang="el-GR" altLang="en-US" sz="1800" dirty="0" smtClean="0">
                <a:solidFill>
                  <a:schemeClr val="tx1">
                    <a:lumMod val="75000"/>
                    <a:lumOff val="25000"/>
                  </a:schemeClr>
                </a:solidFill>
                <a:latin typeface="Century Gothic" panose="020B0502020202020204" pitchFamily="34" charset="0"/>
                <a:sym typeface="Wingdings" panose="05000000000000000000" pitchFamily="2" charset="2"/>
              </a:rPr>
              <a:t>Πόλη άφιξης: πόλη οργανισμού υποδοχής </a:t>
            </a:r>
          </a:p>
          <a:p>
            <a:pPr>
              <a:buFont typeface="Wingdings" panose="05000000000000000000" pitchFamily="2" charset="2"/>
              <a:buChar char="ü"/>
              <a:defRPr/>
            </a:pPr>
            <a:r>
              <a:rPr lang="el-GR" altLang="en-US" sz="1800" dirty="0" smtClean="0">
                <a:solidFill>
                  <a:schemeClr val="tx1">
                    <a:lumMod val="75000"/>
                    <a:lumOff val="25000"/>
                  </a:schemeClr>
                </a:solidFill>
                <a:latin typeface="Century Gothic" panose="020B0502020202020204" pitchFamily="34" charset="0"/>
                <a:sym typeface="Wingdings" panose="05000000000000000000" pitchFamily="2" charset="2"/>
              </a:rPr>
              <a:t>Σε </a:t>
            </a:r>
            <a:r>
              <a:rPr lang="el-GR" altLang="en-US" sz="1800" dirty="0">
                <a:solidFill>
                  <a:schemeClr val="tx1">
                    <a:lumMod val="75000"/>
                    <a:lumOff val="25000"/>
                  </a:schemeClr>
                </a:solidFill>
                <a:latin typeface="Century Gothic" panose="020B0502020202020204" pitchFamily="34" charset="0"/>
                <a:sym typeface="Wingdings" panose="05000000000000000000" pitchFamily="2" charset="2"/>
              </a:rPr>
              <a:t>περίπτωση </a:t>
            </a:r>
            <a:r>
              <a:rPr lang="el-GR" altLang="en-US" sz="1800" dirty="0" smtClean="0">
                <a:solidFill>
                  <a:schemeClr val="tx1">
                    <a:lumMod val="75000"/>
                    <a:lumOff val="25000"/>
                  </a:schemeClr>
                </a:solidFill>
                <a:latin typeface="Century Gothic" panose="020B0502020202020204" pitchFamily="34" charset="0"/>
                <a:sym typeface="Wingdings" panose="05000000000000000000" pitchFamily="2" charset="2"/>
              </a:rPr>
              <a:t>απόκλισης από τον κανόνα,  απαιτείται τεκμηριωμένη αιτιολόγηση προς το ΙΔΕΠ για έγκριση</a:t>
            </a:r>
            <a:endParaRPr lang="en-GB" sz="1800" dirty="0">
              <a:solidFill>
                <a:schemeClr val="tx1">
                  <a:lumMod val="75000"/>
                  <a:lumOff val="25000"/>
                </a:schemeClr>
              </a:solidFill>
              <a:latin typeface="Century Gothic" panose="020B0502020202020204" pitchFamily="34" charset="0"/>
            </a:endParaRPr>
          </a:p>
        </p:txBody>
      </p:sp>
      <p:pic>
        <p:nvPicPr>
          <p:cNvPr id="7" name="Picture 1" descr="Transport-Airplane-Takeoff-icon.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9832" y="1196752"/>
            <a:ext cx="1222960" cy="1224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Table 8"/>
          <p:cNvGraphicFramePr>
            <a:graphicFrameLocks noGrp="1"/>
          </p:cNvGraphicFramePr>
          <p:nvPr>
            <p:extLst>
              <p:ext uri="{D42A27DB-BD31-4B8C-83A1-F6EECF244321}">
                <p14:modId xmlns:p14="http://schemas.microsoft.com/office/powerpoint/2010/main" val="2158993386"/>
              </p:ext>
            </p:extLst>
          </p:nvPr>
        </p:nvGraphicFramePr>
        <p:xfrm>
          <a:off x="4427984" y="1268763"/>
          <a:ext cx="4536504" cy="4889096"/>
        </p:xfrm>
        <a:graphic>
          <a:graphicData uri="http://schemas.openxmlformats.org/drawingml/2006/table">
            <a:tbl>
              <a:tblPr firstRow="1" bandRow="1">
                <a:tableStyleId>{5FD0F851-EC5A-4D38-B0AD-8093EC10F338}</a:tableStyleId>
              </a:tblPr>
              <a:tblGrid>
                <a:gridCol w="2394266"/>
                <a:gridCol w="2142238"/>
              </a:tblGrid>
              <a:tr h="1207463">
                <a:tc>
                  <a:txBody>
                    <a:bodyPr/>
                    <a:lstStyle/>
                    <a:p>
                      <a:pPr algn="ctr"/>
                      <a:r>
                        <a:rPr lang="el-GR" sz="2000" dirty="0" smtClean="0">
                          <a:solidFill>
                            <a:schemeClr val="tx1">
                              <a:lumMod val="75000"/>
                              <a:lumOff val="25000"/>
                            </a:schemeClr>
                          </a:solidFill>
                          <a:latin typeface="Century Gothic" panose="020B0502020202020204" pitchFamily="34" charset="0"/>
                        </a:rPr>
                        <a:t>Απόσταση σε </a:t>
                      </a:r>
                      <a:r>
                        <a:rPr lang="en-US" sz="2000" dirty="0" smtClean="0">
                          <a:solidFill>
                            <a:schemeClr val="tx1">
                              <a:lumMod val="75000"/>
                              <a:lumOff val="25000"/>
                            </a:schemeClr>
                          </a:solidFill>
                          <a:latin typeface="Century Gothic" panose="020B0502020202020204" pitchFamily="34" charset="0"/>
                        </a:rPr>
                        <a:t>KM</a:t>
                      </a:r>
                      <a:endParaRPr lang="en-US" sz="2000" dirty="0">
                        <a:solidFill>
                          <a:schemeClr val="tx1">
                            <a:lumMod val="75000"/>
                            <a:lumOff val="25000"/>
                          </a:schemeClr>
                        </a:solidFill>
                        <a:latin typeface="Century Gothic" panose="020B0502020202020204" pitchFamily="34" charset="0"/>
                      </a:endParaRPr>
                    </a:p>
                  </a:txBody>
                  <a:tcPr/>
                </a:tc>
                <a:tc>
                  <a:txBody>
                    <a:bodyPr/>
                    <a:lstStyle/>
                    <a:p>
                      <a:pPr algn="ctr"/>
                      <a:r>
                        <a:rPr lang="el-GR" sz="2000" dirty="0" smtClean="0">
                          <a:solidFill>
                            <a:schemeClr val="tx1">
                              <a:lumMod val="75000"/>
                              <a:lumOff val="25000"/>
                            </a:schemeClr>
                          </a:solidFill>
                          <a:latin typeface="Century Gothic" panose="020B0502020202020204" pitchFamily="34" charset="0"/>
                        </a:rPr>
                        <a:t>Ποσό επιχορήγησης</a:t>
                      </a:r>
                      <a:r>
                        <a:rPr lang="en-US"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σε</a:t>
                      </a:r>
                      <a:r>
                        <a:rPr lang="el-GR" sz="2000" baseline="0" dirty="0" smtClean="0">
                          <a:solidFill>
                            <a:schemeClr val="tx1">
                              <a:lumMod val="75000"/>
                              <a:lumOff val="25000"/>
                            </a:schemeClr>
                          </a:solidFill>
                          <a:latin typeface="Century Gothic" panose="020B0502020202020204" pitchFamily="34" charset="0"/>
                        </a:rPr>
                        <a:t> Ευρώ   ανά συμμετέχοντα</a:t>
                      </a:r>
                      <a:endParaRPr lang="en-US" sz="2000" dirty="0">
                        <a:solidFill>
                          <a:schemeClr val="tx1">
                            <a:lumMod val="75000"/>
                            <a:lumOff val="25000"/>
                          </a:schemeClr>
                        </a:solidFill>
                        <a:latin typeface="Century Gothic" panose="020B0502020202020204" pitchFamily="34" charset="0"/>
                      </a:endParaRPr>
                    </a:p>
                  </a:txBody>
                  <a:tcPr/>
                </a:tc>
              </a:tr>
              <a:tr h="511208">
                <a:tc>
                  <a:txBody>
                    <a:bodyPr/>
                    <a:lstStyle/>
                    <a:p>
                      <a:pPr algn="ctr"/>
                      <a:r>
                        <a:rPr lang="el-GR" sz="2000" dirty="0" smtClean="0">
                          <a:solidFill>
                            <a:schemeClr val="tx1">
                              <a:lumMod val="75000"/>
                              <a:lumOff val="25000"/>
                            </a:schemeClr>
                          </a:solidFill>
                          <a:latin typeface="Century Gothic" panose="020B0502020202020204" pitchFamily="34" charset="0"/>
                        </a:rPr>
                        <a:t>10-99</a:t>
                      </a:r>
                      <a:endParaRPr lang="en-US" sz="2000" dirty="0">
                        <a:solidFill>
                          <a:schemeClr val="tx1">
                            <a:lumMod val="75000"/>
                            <a:lumOff val="25000"/>
                          </a:schemeClr>
                        </a:solidFill>
                        <a:latin typeface="Century Gothic" panose="020B0502020202020204" pitchFamily="34" charset="0"/>
                      </a:endParaRPr>
                    </a:p>
                  </a:txBody>
                  <a:tcPr/>
                </a:tc>
                <a:tc>
                  <a:txBody>
                    <a:bodyPr/>
                    <a:lstStyle/>
                    <a:p>
                      <a:pPr algn="ctr"/>
                      <a:r>
                        <a:rPr lang="el-GR" sz="2000" dirty="0" smtClean="0">
                          <a:solidFill>
                            <a:schemeClr val="tx1">
                              <a:lumMod val="75000"/>
                              <a:lumOff val="25000"/>
                            </a:schemeClr>
                          </a:solidFill>
                          <a:latin typeface="Century Gothic" panose="020B0502020202020204" pitchFamily="34" charset="0"/>
                        </a:rPr>
                        <a:t>20</a:t>
                      </a:r>
                      <a:endParaRPr lang="en-US" sz="2000" dirty="0">
                        <a:solidFill>
                          <a:schemeClr val="tx1">
                            <a:lumMod val="75000"/>
                            <a:lumOff val="25000"/>
                          </a:schemeClr>
                        </a:solidFill>
                        <a:latin typeface="Century Gothic" panose="020B0502020202020204" pitchFamily="34" charset="0"/>
                      </a:endParaRPr>
                    </a:p>
                  </a:txBody>
                  <a:tcPr/>
                </a:tc>
              </a:tr>
              <a:tr h="511208">
                <a:tc>
                  <a:txBody>
                    <a:bodyPr/>
                    <a:lstStyle/>
                    <a:p>
                      <a:pPr algn="ctr"/>
                      <a:r>
                        <a:rPr lang="el-GR" sz="2000" dirty="0" smtClean="0">
                          <a:solidFill>
                            <a:schemeClr val="tx1">
                              <a:lumMod val="75000"/>
                              <a:lumOff val="25000"/>
                            </a:schemeClr>
                          </a:solidFill>
                          <a:latin typeface="Century Gothic" panose="020B0502020202020204" pitchFamily="34" charset="0"/>
                        </a:rPr>
                        <a:t>100 - 499</a:t>
                      </a:r>
                      <a:endParaRPr lang="en-US" sz="2000" dirty="0">
                        <a:solidFill>
                          <a:schemeClr val="tx1">
                            <a:lumMod val="75000"/>
                            <a:lumOff val="25000"/>
                          </a:schemeClr>
                        </a:solidFill>
                        <a:latin typeface="Century Gothic" panose="020B0502020202020204" pitchFamily="34" charset="0"/>
                      </a:endParaRPr>
                    </a:p>
                  </a:txBody>
                  <a:tcPr/>
                </a:tc>
                <a:tc>
                  <a:txBody>
                    <a:bodyPr/>
                    <a:lstStyle/>
                    <a:p>
                      <a:pPr algn="ctr"/>
                      <a:r>
                        <a:rPr lang="el-GR" sz="2000" dirty="0" smtClean="0">
                          <a:solidFill>
                            <a:schemeClr val="tx1">
                              <a:lumMod val="75000"/>
                              <a:lumOff val="25000"/>
                            </a:schemeClr>
                          </a:solidFill>
                          <a:latin typeface="Century Gothic" panose="020B0502020202020204" pitchFamily="34" charset="0"/>
                        </a:rPr>
                        <a:t>180</a:t>
                      </a:r>
                      <a:endParaRPr lang="en-US" sz="2000" dirty="0">
                        <a:solidFill>
                          <a:schemeClr val="tx1">
                            <a:lumMod val="75000"/>
                            <a:lumOff val="25000"/>
                          </a:schemeClr>
                        </a:solidFill>
                        <a:latin typeface="Century Gothic" panose="020B0502020202020204" pitchFamily="34" charset="0"/>
                      </a:endParaRPr>
                    </a:p>
                  </a:txBody>
                  <a:tcPr/>
                </a:tc>
              </a:tr>
              <a:tr h="511208">
                <a:tc>
                  <a:txBody>
                    <a:bodyPr/>
                    <a:lstStyle/>
                    <a:p>
                      <a:pPr algn="ctr"/>
                      <a:r>
                        <a:rPr lang="el-GR" sz="2000" dirty="0" smtClean="0">
                          <a:solidFill>
                            <a:schemeClr val="tx1">
                              <a:lumMod val="75000"/>
                              <a:lumOff val="25000"/>
                            </a:schemeClr>
                          </a:solidFill>
                          <a:latin typeface="Century Gothic" panose="020B0502020202020204" pitchFamily="34" charset="0"/>
                        </a:rPr>
                        <a:t>500 - 1999</a:t>
                      </a:r>
                      <a:endParaRPr lang="en-US" sz="2000" dirty="0">
                        <a:solidFill>
                          <a:schemeClr val="tx1">
                            <a:lumMod val="75000"/>
                            <a:lumOff val="25000"/>
                          </a:schemeClr>
                        </a:solidFill>
                        <a:latin typeface="Century Gothic" panose="020B0502020202020204" pitchFamily="34" charset="0"/>
                      </a:endParaRPr>
                    </a:p>
                  </a:txBody>
                  <a:tcPr/>
                </a:tc>
                <a:tc>
                  <a:txBody>
                    <a:bodyPr/>
                    <a:lstStyle/>
                    <a:p>
                      <a:pPr algn="ctr"/>
                      <a:r>
                        <a:rPr lang="el-GR" sz="2000" dirty="0" smtClean="0">
                          <a:solidFill>
                            <a:schemeClr val="tx1">
                              <a:lumMod val="75000"/>
                              <a:lumOff val="25000"/>
                            </a:schemeClr>
                          </a:solidFill>
                          <a:latin typeface="Century Gothic" panose="020B0502020202020204" pitchFamily="34" charset="0"/>
                        </a:rPr>
                        <a:t>275</a:t>
                      </a:r>
                      <a:endParaRPr lang="en-US" sz="2000" dirty="0">
                        <a:solidFill>
                          <a:schemeClr val="tx1">
                            <a:lumMod val="75000"/>
                            <a:lumOff val="25000"/>
                          </a:schemeClr>
                        </a:solidFill>
                        <a:latin typeface="Century Gothic" panose="020B0502020202020204" pitchFamily="34" charset="0"/>
                      </a:endParaRPr>
                    </a:p>
                  </a:txBody>
                  <a:tcPr/>
                </a:tc>
              </a:tr>
              <a:tr h="511208">
                <a:tc>
                  <a:txBody>
                    <a:bodyPr/>
                    <a:lstStyle/>
                    <a:p>
                      <a:pPr algn="ctr"/>
                      <a:r>
                        <a:rPr lang="el-GR" sz="2000" dirty="0" smtClean="0">
                          <a:solidFill>
                            <a:schemeClr val="tx1">
                              <a:lumMod val="75000"/>
                              <a:lumOff val="25000"/>
                            </a:schemeClr>
                          </a:solidFill>
                          <a:latin typeface="Century Gothic" panose="020B0502020202020204" pitchFamily="34" charset="0"/>
                        </a:rPr>
                        <a:t>2000 - 2999</a:t>
                      </a:r>
                      <a:endParaRPr lang="en-US" sz="2000" dirty="0">
                        <a:solidFill>
                          <a:schemeClr val="tx1">
                            <a:lumMod val="75000"/>
                            <a:lumOff val="25000"/>
                          </a:schemeClr>
                        </a:solidFill>
                        <a:latin typeface="Century Gothic" panose="020B0502020202020204" pitchFamily="34" charset="0"/>
                      </a:endParaRPr>
                    </a:p>
                  </a:txBody>
                  <a:tcPr/>
                </a:tc>
                <a:tc>
                  <a:txBody>
                    <a:bodyPr/>
                    <a:lstStyle/>
                    <a:p>
                      <a:pPr algn="ctr"/>
                      <a:r>
                        <a:rPr lang="el-GR" sz="2000" dirty="0" smtClean="0">
                          <a:solidFill>
                            <a:schemeClr val="tx1">
                              <a:lumMod val="75000"/>
                              <a:lumOff val="25000"/>
                            </a:schemeClr>
                          </a:solidFill>
                          <a:latin typeface="Century Gothic" panose="020B0502020202020204" pitchFamily="34" charset="0"/>
                        </a:rPr>
                        <a:t>360</a:t>
                      </a:r>
                      <a:endParaRPr lang="en-US" sz="2000" dirty="0">
                        <a:solidFill>
                          <a:schemeClr val="tx1">
                            <a:lumMod val="75000"/>
                            <a:lumOff val="25000"/>
                          </a:schemeClr>
                        </a:solidFill>
                        <a:latin typeface="Century Gothic" panose="020B0502020202020204" pitchFamily="34" charset="0"/>
                      </a:endParaRPr>
                    </a:p>
                  </a:txBody>
                  <a:tcPr/>
                </a:tc>
              </a:tr>
              <a:tr h="511208">
                <a:tc>
                  <a:txBody>
                    <a:bodyPr/>
                    <a:lstStyle/>
                    <a:p>
                      <a:pPr algn="ctr"/>
                      <a:r>
                        <a:rPr lang="el-GR" sz="2000" dirty="0" smtClean="0">
                          <a:solidFill>
                            <a:schemeClr val="tx1">
                              <a:lumMod val="75000"/>
                              <a:lumOff val="25000"/>
                            </a:schemeClr>
                          </a:solidFill>
                          <a:latin typeface="Century Gothic" panose="020B0502020202020204" pitchFamily="34" charset="0"/>
                        </a:rPr>
                        <a:t>3000 - 3999</a:t>
                      </a:r>
                      <a:endParaRPr lang="en-US" sz="2000" dirty="0">
                        <a:solidFill>
                          <a:schemeClr val="tx1">
                            <a:lumMod val="75000"/>
                            <a:lumOff val="25000"/>
                          </a:schemeClr>
                        </a:solidFill>
                        <a:latin typeface="Century Gothic" panose="020B0502020202020204" pitchFamily="34" charset="0"/>
                      </a:endParaRPr>
                    </a:p>
                  </a:txBody>
                  <a:tcPr/>
                </a:tc>
                <a:tc>
                  <a:txBody>
                    <a:bodyPr/>
                    <a:lstStyle/>
                    <a:p>
                      <a:pPr algn="ctr"/>
                      <a:r>
                        <a:rPr lang="el-GR" sz="2000" dirty="0" smtClean="0">
                          <a:solidFill>
                            <a:schemeClr val="tx1">
                              <a:lumMod val="75000"/>
                              <a:lumOff val="25000"/>
                            </a:schemeClr>
                          </a:solidFill>
                          <a:latin typeface="Century Gothic" panose="020B0502020202020204" pitchFamily="34" charset="0"/>
                        </a:rPr>
                        <a:t>530</a:t>
                      </a:r>
                      <a:endParaRPr lang="en-US" sz="2000" dirty="0">
                        <a:solidFill>
                          <a:schemeClr val="tx1">
                            <a:lumMod val="75000"/>
                            <a:lumOff val="25000"/>
                          </a:schemeClr>
                        </a:solidFill>
                        <a:latin typeface="Century Gothic" panose="020B0502020202020204" pitchFamily="34" charset="0"/>
                      </a:endParaRPr>
                    </a:p>
                  </a:txBody>
                  <a:tcPr/>
                </a:tc>
              </a:tr>
              <a:tr h="511208">
                <a:tc>
                  <a:txBody>
                    <a:bodyPr/>
                    <a:lstStyle/>
                    <a:p>
                      <a:pPr algn="ctr"/>
                      <a:r>
                        <a:rPr lang="el-GR" sz="2000" dirty="0" smtClean="0">
                          <a:solidFill>
                            <a:schemeClr val="tx1">
                              <a:lumMod val="75000"/>
                              <a:lumOff val="25000"/>
                            </a:schemeClr>
                          </a:solidFill>
                          <a:latin typeface="Century Gothic" panose="020B0502020202020204" pitchFamily="34" charset="0"/>
                        </a:rPr>
                        <a:t>4000 - 7999</a:t>
                      </a:r>
                      <a:endParaRPr lang="en-US" sz="2000" dirty="0">
                        <a:solidFill>
                          <a:schemeClr val="tx1">
                            <a:lumMod val="75000"/>
                            <a:lumOff val="25000"/>
                          </a:schemeClr>
                        </a:solidFill>
                        <a:latin typeface="Century Gothic" panose="020B0502020202020204" pitchFamily="34" charset="0"/>
                      </a:endParaRPr>
                    </a:p>
                  </a:txBody>
                  <a:tcPr/>
                </a:tc>
                <a:tc>
                  <a:txBody>
                    <a:bodyPr/>
                    <a:lstStyle/>
                    <a:p>
                      <a:pPr algn="ctr"/>
                      <a:r>
                        <a:rPr lang="el-GR" sz="2000" dirty="0" smtClean="0">
                          <a:solidFill>
                            <a:schemeClr val="tx1">
                              <a:lumMod val="75000"/>
                              <a:lumOff val="25000"/>
                            </a:schemeClr>
                          </a:solidFill>
                          <a:latin typeface="Century Gothic" panose="020B0502020202020204" pitchFamily="34" charset="0"/>
                        </a:rPr>
                        <a:t>820</a:t>
                      </a:r>
                      <a:endParaRPr lang="en-US" sz="2000" dirty="0">
                        <a:solidFill>
                          <a:schemeClr val="tx1">
                            <a:lumMod val="75000"/>
                            <a:lumOff val="25000"/>
                          </a:schemeClr>
                        </a:solidFill>
                        <a:latin typeface="Century Gothic" panose="020B0502020202020204" pitchFamily="34" charset="0"/>
                      </a:endParaRPr>
                    </a:p>
                  </a:txBody>
                  <a:tcPr/>
                </a:tc>
              </a:tr>
              <a:tr h="511208">
                <a:tc>
                  <a:txBody>
                    <a:bodyPr/>
                    <a:lstStyle/>
                    <a:p>
                      <a:pPr algn="ctr"/>
                      <a:r>
                        <a:rPr lang="el-GR" sz="2000" dirty="0" smtClean="0">
                          <a:solidFill>
                            <a:schemeClr val="tx1">
                              <a:lumMod val="75000"/>
                              <a:lumOff val="25000"/>
                            </a:schemeClr>
                          </a:solidFill>
                          <a:latin typeface="Century Gothic" panose="020B0502020202020204" pitchFamily="34" charset="0"/>
                        </a:rPr>
                        <a:t>8000</a:t>
                      </a:r>
                      <a:r>
                        <a:rPr lang="el-GR" sz="2000" baseline="0" dirty="0" smtClean="0">
                          <a:solidFill>
                            <a:schemeClr val="tx1">
                              <a:lumMod val="75000"/>
                              <a:lumOff val="25000"/>
                            </a:schemeClr>
                          </a:solidFill>
                          <a:latin typeface="Century Gothic" panose="020B0502020202020204" pitchFamily="34" charset="0"/>
                        </a:rPr>
                        <a:t> + </a:t>
                      </a:r>
                      <a:endParaRPr lang="en-US" sz="2000" dirty="0">
                        <a:solidFill>
                          <a:schemeClr val="tx1">
                            <a:lumMod val="75000"/>
                            <a:lumOff val="25000"/>
                          </a:schemeClr>
                        </a:solidFill>
                        <a:latin typeface="Century Gothic" panose="020B0502020202020204" pitchFamily="34" charset="0"/>
                      </a:endParaRPr>
                    </a:p>
                  </a:txBody>
                  <a:tcPr/>
                </a:tc>
                <a:tc>
                  <a:txBody>
                    <a:bodyPr/>
                    <a:lstStyle/>
                    <a:p>
                      <a:pPr algn="ctr"/>
                      <a:r>
                        <a:rPr lang="en-GB" sz="2000" dirty="0" smtClean="0">
                          <a:solidFill>
                            <a:schemeClr val="tx1">
                              <a:lumMod val="75000"/>
                              <a:lumOff val="25000"/>
                            </a:schemeClr>
                          </a:solidFill>
                          <a:latin typeface="Century Gothic" panose="020B0502020202020204" pitchFamily="34" charset="0"/>
                        </a:rPr>
                        <a:t>1500</a:t>
                      </a:r>
                      <a:endParaRPr lang="en-US" sz="2000" dirty="0">
                        <a:solidFill>
                          <a:schemeClr val="tx1">
                            <a:lumMod val="75000"/>
                            <a:lumOff val="25000"/>
                          </a:schemeClr>
                        </a:solidFill>
                        <a:latin typeface="Century Gothic" panose="020B0502020202020204" pitchFamily="34" charset="0"/>
                      </a:endParaRPr>
                    </a:p>
                  </a:txBody>
                  <a:tcPr/>
                </a:tc>
              </a:tr>
            </a:tbl>
          </a:graphicData>
        </a:graphic>
      </p:graphicFrame>
    </p:spTree>
    <p:extLst>
      <p:ext uri="{BB962C8B-B14F-4D97-AF65-F5344CB8AC3E}">
        <p14:creationId xmlns:p14="http://schemas.microsoft.com/office/powerpoint/2010/main" val="3679430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276"/>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Έξοδα διαβίωσης</a:t>
            </a:r>
            <a:endParaRPr lang="en-GB" sz="2800" b="1" dirty="0">
              <a:solidFill>
                <a:schemeClr val="tx1">
                  <a:lumMod val="75000"/>
                  <a:lumOff val="25000"/>
                </a:schemeClr>
              </a:solidFill>
              <a:latin typeface="Century Gothic" panose="020B0502020202020204" pitchFamily="34" charset="0"/>
            </a:endParaRPr>
          </a:p>
        </p:txBody>
      </p:sp>
      <p:sp>
        <p:nvSpPr>
          <p:cNvPr id="5" name="Content Placeholder 4"/>
          <p:cNvSpPr>
            <a:spLocks noGrp="1"/>
          </p:cNvSpPr>
          <p:nvPr>
            <p:ph sz="half" idx="1"/>
          </p:nvPr>
        </p:nvSpPr>
        <p:spPr>
          <a:xfrm>
            <a:off x="179512" y="1124745"/>
            <a:ext cx="2088232" cy="475252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endParaRPr lang="el-GR" dirty="0" smtClean="0">
              <a:solidFill>
                <a:schemeClr val="accent5">
                  <a:lumMod val="50000"/>
                </a:schemeClr>
              </a:solidFill>
            </a:endParaRPr>
          </a:p>
          <a:p>
            <a:pPr marL="0" indent="0" algn="ctr">
              <a:buNone/>
            </a:pPr>
            <a:endParaRPr lang="el-GR" dirty="0">
              <a:solidFill>
                <a:schemeClr val="tx1">
                  <a:lumMod val="75000"/>
                  <a:lumOff val="25000"/>
                </a:schemeClr>
              </a:solidFill>
            </a:endParaRPr>
          </a:p>
          <a:p>
            <a:pPr marL="0" indent="0" algn="ctr">
              <a:buNone/>
            </a:pPr>
            <a:r>
              <a:rPr lang="el-GR" sz="1900" dirty="0" smtClean="0">
                <a:solidFill>
                  <a:schemeClr val="tx1">
                    <a:lumMod val="75000"/>
                    <a:lumOff val="25000"/>
                  </a:schemeClr>
                </a:solidFill>
                <a:latin typeface="Century Gothic" panose="020B0502020202020204" pitchFamily="34" charset="0"/>
              </a:rPr>
              <a:t>Μοναδιαίο κόστος ανά ημέρα με διαφορετικά </a:t>
            </a:r>
            <a:r>
              <a:rPr lang="el-GR" sz="1900" dirty="0">
                <a:solidFill>
                  <a:schemeClr val="tx1">
                    <a:lumMod val="75000"/>
                    <a:lumOff val="25000"/>
                  </a:schemeClr>
                </a:solidFill>
                <a:latin typeface="Century Gothic" panose="020B0502020202020204" pitchFamily="34" charset="0"/>
              </a:rPr>
              <a:t>ποσά ανά </a:t>
            </a:r>
            <a:r>
              <a:rPr lang="el-GR" sz="1900" dirty="0" smtClean="0">
                <a:solidFill>
                  <a:schemeClr val="tx1">
                    <a:lumMod val="75000"/>
                    <a:lumOff val="25000"/>
                  </a:schemeClr>
                </a:solidFill>
                <a:latin typeface="Century Gothic" panose="020B0502020202020204" pitchFamily="34" charset="0"/>
              </a:rPr>
              <a:t>χώρα</a:t>
            </a:r>
          </a:p>
          <a:p>
            <a:pPr marL="0" indent="0" algn="ctr">
              <a:buNone/>
            </a:pPr>
            <a:endParaRPr lang="el-GR" altLang="en-US" sz="1900" dirty="0" smtClean="0">
              <a:solidFill>
                <a:schemeClr val="tx1">
                  <a:lumMod val="75000"/>
                  <a:lumOff val="25000"/>
                </a:schemeClr>
              </a:solidFill>
              <a:latin typeface="Century Gothic" panose="020B0502020202020204" pitchFamily="34" charset="0"/>
            </a:endParaRPr>
          </a:p>
          <a:p>
            <a:pPr marL="0" indent="0" algn="ctr">
              <a:buNone/>
            </a:pPr>
            <a:r>
              <a:rPr lang="el-GR" altLang="en-US" sz="1900" dirty="0" smtClean="0">
                <a:solidFill>
                  <a:schemeClr val="tx1">
                    <a:lumMod val="75000"/>
                    <a:lumOff val="25000"/>
                  </a:schemeClr>
                </a:solidFill>
                <a:latin typeface="Century Gothic" panose="020B0502020202020204" pitchFamily="34" charset="0"/>
              </a:rPr>
              <a:t>Ημέρες εργασίας + (1 μέρα </a:t>
            </a:r>
            <a:r>
              <a:rPr lang="el-GR" altLang="en-US" sz="1900" dirty="0">
                <a:solidFill>
                  <a:schemeClr val="tx1">
                    <a:lumMod val="75000"/>
                    <a:lumOff val="25000"/>
                  </a:schemeClr>
                </a:solidFill>
                <a:latin typeface="Century Gothic" panose="020B0502020202020204" pitchFamily="34" charset="0"/>
              </a:rPr>
              <a:t>πριν ή/και 1 μέρα μετά τη δραστηριότητα</a:t>
            </a:r>
            <a:r>
              <a:rPr lang="el-GR" altLang="en-US" sz="1900" dirty="0" smtClean="0">
                <a:solidFill>
                  <a:schemeClr val="accent5">
                    <a:lumMod val="50000"/>
                  </a:schemeClr>
                </a:solidFill>
                <a:latin typeface="Century Gothic" panose="020B0502020202020204" pitchFamily="34" charset="0"/>
              </a:rPr>
              <a:t>)</a:t>
            </a:r>
            <a:endParaRPr lang="en-GB" sz="1900" dirty="0">
              <a:solidFill>
                <a:schemeClr val="accent5">
                  <a:lumMod val="50000"/>
                </a:schemeClr>
              </a:solidFill>
              <a:latin typeface="Century Gothic" panose="020B0502020202020204" pitchFamily="34" charset="0"/>
            </a:endParaRPr>
          </a:p>
        </p:txBody>
      </p:sp>
      <p:pic>
        <p:nvPicPr>
          <p:cNvPr id="6" name="Picture 2" descr="comm_ser_logo_2.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158134"/>
            <a:ext cx="1224136"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Content Placeholder 2"/>
          <p:cNvGraphicFramePr>
            <a:graphicFrameLocks noGrp="1"/>
          </p:cNvGraphicFramePr>
          <p:nvPr>
            <p:ph idx="4294967295"/>
            <p:extLst>
              <p:ext uri="{D42A27DB-BD31-4B8C-83A1-F6EECF244321}">
                <p14:modId xmlns:p14="http://schemas.microsoft.com/office/powerpoint/2010/main" val="610203764"/>
              </p:ext>
            </p:extLst>
          </p:nvPr>
        </p:nvGraphicFramePr>
        <p:xfrm>
          <a:off x="2267744" y="1334917"/>
          <a:ext cx="6624734" cy="4003514"/>
        </p:xfrm>
        <a:graphic>
          <a:graphicData uri="http://schemas.openxmlformats.org/drawingml/2006/table">
            <a:tbl>
              <a:tblPr firstRow="1" bandRow="1">
                <a:tableStyleId>{5FD0F851-EC5A-4D38-B0AD-8093EC10F338}</a:tableStyleId>
              </a:tblPr>
              <a:tblGrid>
                <a:gridCol w="3718126"/>
                <a:gridCol w="1565072"/>
                <a:gridCol w="1341536"/>
              </a:tblGrid>
              <a:tr h="622831">
                <a:tc>
                  <a:txBody>
                    <a:bodyPr/>
                    <a:lstStyle/>
                    <a:p>
                      <a:r>
                        <a:rPr lang="el-GR" sz="1400" dirty="0" smtClean="0">
                          <a:latin typeface="Century Gothic" panose="020B0502020202020204" pitchFamily="34" charset="0"/>
                        </a:rPr>
                        <a:t>Χώρα Υποδοχής</a:t>
                      </a:r>
                      <a:endParaRPr lang="en-US" sz="1400" dirty="0">
                        <a:latin typeface="Century Gothic" panose="020B0502020202020204" pitchFamily="34" charset="0"/>
                      </a:endParaRPr>
                    </a:p>
                  </a:txBody>
                  <a:tcPr marL="87394" marR="87394" marT="45724" marB="45724"/>
                </a:tc>
                <a:tc>
                  <a:txBody>
                    <a:bodyPr/>
                    <a:lstStyle/>
                    <a:p>
                      <a:r>
                        <a:rPr lang="el-GR" sz="1400" dirty="0" smtClean="0">
                          <a:latin typeface="Century Gothic" panose="020B0502020202020204" pitchFamily="34" charset="0"/>
                        </a:rPr>
                        <a:t>Ημερήσιο</a:t>
                      </a:r>
                      <a:r>
                        <a:rPr lang="el-GR" sz="1400" baseline="0" dirty="0" smtClean="0">
                          <a:latin typeface="Century Gothic" panose="020B0502020202020204" pitchFamily="34" charset="0"/>
                        </a:rPr>
                        <a:t> ποσό ανά συμμετέχοντα</a:t>
                      </a:r>
                      <a:endParaRPr lang="en-US" sz="1400" dirty="0">
                        <a:solidFill>
                          <a:schemeClr val="tx1">
                            <a:lumMod val="75000"/>
                            <a:lumOff val="25000"/>
                          </a:schemeClr>
                        </a:solidFill>
                        <a:latin typeface="Century Gothic" panose="020B0502020202020204" pitchFamily="34" charset="0"/>
                      </a:endParaRPr>
                    </a:p>
                  </a:txBody>
                  <a:tcPr marL="87394" marR="87394" marT="45724" marB="45724"/>
                </a:tc>
                <a:tc>
                  <a:txBody>
                    <a:bodyPr/>
                    <a:lstStyle/>
                    <a:p>
                      <a:endParaRPr lang="en-US" sz="1400" dirty="0">
                        <a:solidFill>
                          <a:schemeClr val="tx1">
                            <a:lumMod val="75000"/>
                            <a:lumOff val="25000"/>
                          </a:schemeClr>
                        </a:solidFill>
                        <a:latin typeface="Century Gothic" panose="020B0502020202020204" pitchFamily="34" charset="0"/>
                      </a:endParaRPr>
                    </a:p>
                  </a:txBody>
                  <a:tcPr marL="87394" marR="87394" marT="45724" marB="45724"/>
                </a:tc>
              </a:tr>
              <a:tr h="792088">
                <a:tc>
                  <a:txBody>
                    <a:bodyPr/>
                    <a:lstStyle/>
                    <a:p>
                      <a:r>
                        <a:rPr lang="el-GR" sz="1400" dirty="0" smtClean="0">
                          <a:latin typeface="Century Gothic" panose="020B0502020202020204" pitchFamily="34" charset="0"/>
                        </a:rPr>
                        <a:t>Νορβηγία</a:t>
                      </a:r>
                      <a:r>
                        <a:rPr lang="en-GB" sz="1400" dirty="0" smtClean="0">
                          <a:latin typeface="Century Gothic" panose="020B0502020202020204" pitchFamily="34" charset="0"/>
                        </a:rPr>
                        <a:t>, </a:t>
                      </a:r>
                      <a:r>
                        <a:rPr lang="el-GR" sz="1400" dirty="0" smtClean="0">
                          <a:latin typeface="Century Gothic" panose="020B0502020202020204" pitchFamily="34" charset="0"/>
                        </a:rPr>
                        <a:t>Δανία, Λουξεμβούργο</a:t>
                      </a:r>
                      <a:r>
                        <a:rPr lang="en-GB" sz="1400" dirty="0" smtClean="0">
                          <a:latin typeface="Century Gothic" panose="020B0502020202020204" pitchFamily="34" charset="0"/>
                        </a:rPr>
                        <a:t>, </a:t>
                      </a:r>
                      <a:r>
                        <a:rPr lang="el-GR" sz="1400" dirty="0" smtClean="0">
                          <a:latin typeface="Century Gothic" panose="020B0502020202020204" pitchFamily="34" charset="0"/>
                        </a:rPr>
                        <a:t>Ηνωμένο Βασίλειο</a:t>
                      </a:r>
                      <a:r>
                        <a:rPr lang="en-GB" sz="1400" dirty="0" smtClean="0">
                          <a:latin typeface="Century Gothic" panose="020B0502020202020204" pitchFamily="34" charset="0"/>
                        </a:rPr>
                        <a:t>, </a:t>
                      </a:r>
                      <a:r>
                        <a:rPr lang="el-GR" sz="1400" dirty="0" smtClean="0">
                          <a:latin typeface="Century Gothic" panose="020B0502020202020204" pitchFamily="34" charset="0"/>
                        </a:rPr>
                        <a:t>Ισλανδία</a:t>
                      </a:r>
                      <a:r>
                        <a:rPr lang="en-GB" sz="1400" dirty="0" smtClean="0">
                          <a:latin typeface="Century Gothic" panose="020B0502020202020204" pitchFamily="34" charset="0"/>
                        </a:rPr>
                        <a:t>, </a:t>
                      </a:r>
                      <a:r>
                        <a:rPr lang="el-GR" sz="1400" dirty="0" smtClean="0">
                          <a:latin typeface="Century Gothic" panose="020B0502020202020204" pitchFamily="34" charset="0"/>
                        </a:rPr>
                        <a:t>Σουηδία</a:t>
                      </a:r>
                      <a:r>
                        <a:rPr lang="en-GB" sz="1400" dirty="0" smtClean="0">
                          <a:latin typeface="Century Gothic" panose="020B0502020202020204" pitchFamily="34" charset="0"/>
                        </a:rPr>
                        <a:t>, </a:t>
                      </a:r>
                      <a:r>
                        <a:rPr lang="el-GR" sz="1400" dirty="0" smtClean="0">
                          <a:latin typeface="Century Gothic" panose="020B0502020202020204" pitchFamily="34" charset="0"/>
                        </a:rPr>
                        <a:t>Ιρλανδία,</a:t>
                      </a:r>
                      <a:r>
                        <a:rPr lang="en-GB" sz="1400" dirty="0" smtClean="0">
                          <a:latin typeface="Century Gothic" panose="020B0502020202020204" pitchFamily="34" charset="0"/>
                        </a:rPr>
                        <a:t> </a:t>
                      </a:r>
                      <a:r>
                        <a:rPr lang="el-GR" sz="1400" dirty="0" smtClean="0">
                          <a:latin typeface="Century Gothic" panose="020B0502020202020204" pitchFamily="34" charset="0"/>
                        </a:rPr>
                        <a:t>Φινλανδία</a:t>
                      </a:r>
                      <a:r>
                        <a:rPr lang="en-GB" sz="1400" dirty="0" smtClean="0">
                          <a:latin typeface="Century Gothic" panose="020B0502020202020204" pitchFamily="34" charset="0"/>
                        </a:rPr>
                        <a:t>, </a:t>
                      </a:r>
                      <a:r>
                        <a:rPr lang="el-GR" sz="1400" dirty="0" smtClean="0">
                          <a:latin typeface="Century Gothic" panose="020B0502020202020204" pitchFamily="34" charset="0"/>
                        </a:rPr>
                        <a:t>Λίχνενσταϊν</a:t>
                      </a:r>
                      <a:endParaRPr lang="en-US" sz="1400" dirty="0">
                        <a:latin typeface="Century Gothic" panose="020B0502020202020204" pitchFamily="34" charset="0"/>
                      </a:endParaRPr>
                    </a:p>
                  </a:txBody>
                  <a:tcPr marL="87394" marR="87394" marT="45724" marB="45724"/>
                </a:tc>
                <a:tc>
                  <a:txBody>
                    <a:bodyPr/>
                    <a:lstStyle/>
                    <a:p>
                      <a:pPr algn="ctr"/>
                      <a:r>
                        <a:rPr lang="en-GB" sz="1400" dirty="0" smtClean="0">
                          <a:latin typeface="Century Gothic" panose="020B0502020202020204" pitchFamily="34" charset="0"/>
                        </a:rPr>
                        <a:t>180</a:t>
                      </a:r>
                      <a:endParaRPr lang="en-US" sz="1400" dirty="0">
                        <a:solidFill>
                          <a:schemeClr val="tx1">
                            <a:lumMod val="75000"/>
                            <a:lumOff val="25000"/>
                          </a:schemeClr>
                        </a:solidFill>
                        <a:latin typeface="Century Gothic" panose="020B0502020202020204" pitchFamily="34" charset="0"/>
                      </a:endParaRPr>
                    </a:p>
                  </a:txBody>
                  <a:tcPr marL="87394" marR="87394" marT="45724" marB="45724"/>
                </a:tc>
                <a:tc>
                  <a:txBody>
                    <a:bodyPr/>
                    <a:lstStyle/>
                    <a:p>
                      <a:pPr algn="ctr"/>
                      <a:endParaRPr lang="en-US" sz="1400" dirty="0">
                        <a:solidFill>
                          <a:schemeClr val="tx1">
                            <a:lumMod val="75000"/>
                            <a:lumOff val="25000"/>
                          </a:schemeClr>
                        </a:solidFill>
                        <a:latin typeface="Century Gothic" panose="020B0502020202020204" pitchFamily="34" charset="0"/>
                      </a:endParaRPr>
                    </a:p>
                  </a:txBody>
                  <a:tcPr marL="87394" marR="87394" marT="45724" marB="45724"/>
                </a:tc>
              </a:tr>
              <a:tr h="753323">
                <a:tc>
                  <a:txBody>
                    <a:bodyPr/>
                    <a:lstStyle/>
                    <a:p>
                      <a:r>
                        <a:rPr lang="el-GR" sz="1400" dirty="0" smtClean="0">
                          <a:latin typeface="Century Gothic" panose="020B0502020202020204" pitchFamily="34" charset="0"/>
                        </a:rPr>
                        <a:t>Ολλανδία</a:t>
                      </a:r>
                      <a:r>
                        <a:rPr lang="en-GB" sz="1400" dirty="0" smtClean="0">
                          <a:latin typeface="Century Gothic" panose="020B0502020202020204" pitchFamily="34" charset="0"/>
                        </a:rPr>
                        <a:t>, </a:t>
                      </a:r>
                      <a:r>
                        <a:rPr lang="el-GR" sz="1400" dirty="0" smtClean="0">
                          <a:latin typeface="Century Gothic" panose="020B0502020202020204" pitchFamily="34" charset="0"/>
                        </a:rPr>
                        <a:t>Αυστρία</a:t>
                      </a:r>
                      <a:r>
                        <a:rPr lang="en-GB" sz="1400" dirty="0" smtClean="0">
                          <a:latin typeface="Century Gothic" panose="020B0502020202020204" pitchFamily="34" charset="0"/>
                        </a:rPr>
                        <a:t>, </a:t>
                      </a:r>
                      <a:r>
                        <a:rPr lang="el-GR" sz="1400" dirty="0" smtClean="0">
                          <a:latin typeface="Century Gothic" panose="020B0502020202020204" pitchFamily="34" charset="0"/>
                        </a:rPr>
                        <a:t>Βέλγιο,</a:t>
                      </a:r>
                      <a:r>
                        <a:rPr lang="en-GB" sz="1400" dirty="0" smtClean="0">
                          <a:latin typeface="Century Gothic" panose="020B0502020202020204" pitchFamily="34" charset="0"/>
                        </a:rPr>
                        <a:t> </a:t>
                      </a:r>
                      <a:r>
                        <a:rPr lang="el-GR" sz="1400" dirty="0" smtClean="0">
                          <a:latin typeface="Century Gothic" panose="020B0502020202020204" pitchFamily="34" charset="0"/>
                        </a:rPr>
                        <a:t>Γαλλία</a:t>
                      </a:r>
                      <a:r>
                        <a:rPr lang="en-GB" sz="1400" dirty="0" smtClean="0">
                          <a:latin typeface="Century Gothic" panose="020B0502020202020204" pitchFamily="34" charset="0"/>
                        </a:rPr>
                        <a:t>, </a:t>
                      </a:r>
                      <a:r>
                        <a:rPr lang="el-GR" sz="1400" dirty="0" smtClean="0">
                          <a:latin typeface="Century Gothic" panose="020B0502020202020204" pitchFamily="34" charset="0"/>
                        </a:rPr>
                        <a:t>Γερμανία</a:t>
                      </a:r>
                      <a:r>
                        <a:rPr lang="en-GB" sz="1400" dirty="0" smtClean="0">
                          <a:latin typeface="Century Gothic" panose="020B0502020202020204" pitchFamily="34" charset="0"/>
                        </a:rPr>
                        <a:t>, </a:t>
                      </a:r>
                      <a:r>
                        <a:rPr lang="el-GR" sz="1400" dirty="0" smtClean="0">
                          <a:latin typeface="Century Gothic" panose="020B0502020202020204" pitchFamily="34" charset="0"/>
                        </a:rPr>
                        <a:t>Ιταλία, Ισπανία, Κύπρος, Ελλάδα, Μάλτα, Πορτογαλία</a:t>
                      </a:r>
                      <a:endParaRPr lang="en-US" sz="1400" dirty="0">
                        <a:latin typeface="Century Gothic" panose="020B0502020202020204" pitchFamily="34" charset="0"/>
                      </a:endParaRPr>
                    </a:p>
                  </a:txBody>
                  <a:tcPr marL="87394" marR="87394" marT="45724" marB="45724"/>
                </a:tc>
                <a:tc>
                  <a:txBody>
                    <a:bodyPr/>
                    <a:lstStyle/>
                    <a:p>
                      <a:pPr algn="ctr"/>
                      <a:r>
                        <a:rPr lang="en-GB" sz="1400" dirty="0" smtClean="0">
                          <a:latin typeface="Century Gothic" panose="020B0502020202020204" pitchFamily="34" charset="0"/>
                        </a:rPr>
                        <a:t>160</a:t>
                      </a:r>
                      <a:endParaRPr lang="en-US" sz="1400" dirty="0">
                        <a:solidFill>
                          <a:schemeClr val="tx1">
                            <a:lumMod val="75000"/>
                            <a:lumOff val="25000"/>
                          </a:schemeClr>
                        </a:solidFill>
                        <a:latin typeface="Century Gothic" panose="020B0502020202020204" pitchFamily="34" charset="0"/>
                      </a:endParaRPr>
                    </a:p>
                  </a:txBody>
                  <a:tcPr marL="87394" marR="87394" marT="45724" marB="45724"/>
                </a:tc>
                <a:tc>
                  <a:txBody>
                    <a:bodyPr/>
                    <a:lstStyle/>
                    <a:p>
                      <a:pPr algn="ctr"/>
                      <a:endParaRPr lang="en-US" sz="1400" dirty="0">
                        <a:solidFill>
                          <a:schemeClr val="tx1">
                            <a:lumMod val="75000"/>
                            <a:lumOff val="25000"/>
                          </a:schemeClr>
                        </a:solidFill>
                        <a:latin typeface="Century Gothic" panose="020B0502020202020204" pitchFamily="34" charset="0"/>
                      </a:endParaRPr>
                    </a:p>
                  </a:txBody>
                  <a:tcPr marL="87394" marR="87394" marT="45724" marB="45724"/>
                </a:tc>
              </a:tr>
              <a:tr h="1046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00" dirty="0" smtClean="0">
                          <a:latin typeface="Century Gothic" panose="020B0502020202020204" pitchFamily="34" charset="0"/>
                        </a:rPr>
                        <a:t>Σλοβενία, Εσθονία, Λετονία, Κροατία, Σλοβακία, Τσεχία, Λιθουανία, Τουρκία, Ουγγαρία, Πολωνία, Ρουμανία, Βουλγαρία, </a:t>
                      </a:r>
                      <a:r>
                        <a:rPr lang="en-US" sz="1400" dirty="0" smtClean="0">
                          <a:latin typeface="Century Gothic" panose="020B0502020202020204" pitchFamily="34" charset="0"/>
                        </a:rPr>
                        <a:t>B</a:t>
                      </a:r>
                      <a:r>
                        <a:rPr lang="el-GR" sz="1400" dirty="0" err="1" smtClean="0">
                          <a:latin typeface="Century Gothic" panose="020B0502020202020204" pitchFamily="34" charset="0"/>
                        </a:rPr>
                        <a:t>όρεια</a:t>
                      </a:r>
                      <a:r>
                        <a:rPr lang="el-GR" sz="1400" baseline="0" dirty="0" smtClean="0">
                          <a:latin typeface="Century Gothic" panose="020B0502020202020204" pitchFamily="34" charset="0"/>
                        </a:rPr>
                        <a:t> </a:t>
                      </a:r>
                      <a:r>
                        <a:rPr lang="el-GR" sz="1400" dirty="0" smtClean="0">
                          <a:latin typeface="Century Gothic" panose="020B0502020202020204" pitchFamily="34" charset="0"/>
                        </a:rPr>
                        <a:t>Μακεδονία,</a:t>
                      </a:r>
                      <a:r>
                        <a:rPr lang="el-GR" sz="1400" baseline="0" dirty="0" smtClean="0">
                          <a:latin typeface="Century Gothic" panose="020B0502020202020204" pitchFamily="34" charset="0"/>
                        </a:rPr>
                        <a:t> Σερβία</a:t>
                      </a:r>
                      <a:endParaRPr lang="en-US" sz="1400" dirty="0">
                        <a:latin typeface="Century Gothic" panose="020B0502020202020204" pitchFamily="34" charset="0"/>
                      </a:endParaRPr>
                    </a:p>
                  </a:txBody>
                  <a:tcPr marL="87394" marR="87394" marT="45724" marB="45724"/>
                </a:tc>
                <a:tc>
                  <a:txBody>
                    <a:bodyPr/>
                    <a:lstStyle/>
                    <a:p>
                      <a:pPr algn="ctr"/>
                      <a:r>
                        <a:rPr lang="el-GR" sz="1400" dirty="0" smtClean="0">
                          <a:latin typeface="Century Gothic" panose="020B0502020202020204" pitchFamily="34" charset="0"/>
                        </a:rPr>
                        <a:t>1</a:t>
                      </a:r>
                      <a:r>
                        <a:rPr lang="en-GB" sz="1400" dirty="0" smtClean="0">
                          <a:latin typeface="Century Gothic" panose="020B0502020202020204" pitchFamily="34" charset="0"/>
                        </a:rPr>
                        <a:t>40</a:t>
                      </a:r>
                      <a:endParaRPr lang="en-US" sz="1400" dirty="0">
                        <a:solidFill>
                          <a:schemeClr val="tx1">
                            <a:lumMod val="75000"/>
                            <a:lumOff val="25000"/>
                          </a:schemeClr>
                        </a:solidFill>
                        <a:latin typeface="Century Gothic" panose="020B0502020202020204" pitchFamily="34" charset="0"/>
                      </a:endParaRPr>
                    </a:p>
                  </a:txBody>
                  <a:tcPr marL="87394" marR="87394" marT="45724" marB="45724"/>
                </a:tc>
                <a:tc>
                  <a:txBody>
                    <a:bodyPr/>
                    <a:lstStyle/>
                    <a:p>
                      <a:pPr algn="ctr"/>
                      <a:endParaRPr lang="en-US" sz="1400" dirty="0">
                        <a:solidFill>
                          <a:schemeClr val="tx1">
                            <a:lumMod val="75000"/>
                            <a:lumOff val="25000"/>
                          </a:schemeClr>
                        </a:solidFill>
                        <a:latin typeface="Century Gothic" panose="020B0502020202020204" pitchFamily="34" charset="0"/>
                      </a:endParaRPr>
                    </a:p>
                  </a:txBody>
                  <a:tcPr marL="87394" marR="87394" marT="45724" marB="45724"/>
                </a:tc>
              </a:tr>
              <a:tr h="67969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00" dirty="0" smtClean="0">
                          <a:latin typeface="Century Gothic" panose="020B0502020202020204" pitchFamily="34" charset="0"/>
                        </a:rPr>
                        <a:t>* Μέχρι τη 14η ημέρα – από τη 15 ημέρα μέχρι και 1 έτος δίνεται το 70% του συγκεκριμένου ποσού. </a:t>
                      </a:r>
                    </a:p>
                  </a:txBody>
                  <a:tcPr marL="87394" marR="87394" marT="45724" marB="45724"/>
                </a:tc>
                <a:tc hMerge="1">
                  <a:txBody>
                    <a:bodyPr/>
                    <a:lstStyle/>
                    <a:p>
                      <a:pPr algn="ctr"/>
                      <a:endParaRPr lang="en-US" sz="1800" dirty="0">
                        <a:solidFill>
                          <a:schemeClr val="tx1">
                            <a:lumMod val="75000"/>
                            <a:lumOff val="25000"/>
                          </a:schemeClr>
                        </a:solidFill>
                      </a:endParaRPr>
                    </a:p>
                  </a:txBody>
                  <a:tcPr marL="87394" marR="87394" marT="45724" marB="45724"/>
                </a:tc>
                <a:tc hMerge="1">
                  <a:txBody>
                    <a:bodyPr/>
                    <a:lstStyle/>
                    <a:p>
                      <a:pPr algn="ctr"/>
                      <a:endParaRPr lang="en-US" sz="1800" dirty="0">
                        <a:solidFill>
                          <a:schemeClr val="tx1">
                            <a:lumMod val="75000"/>
                            <a:lumOff val="25000"/>
                          </a:schemeClr>
                        </a:solidFill>
                      </a:endParaRPr>
                    </a:p>
                  </a:txBody>
                  <a:tcPr marL="87394" marR="87394" marT="45724" marB="45724"/>
                </a:tc>
              </a:tr>
            </a:tbl>
          </a:graphicData>
        </a:graphic>
      </p:graphicFrame>
    </p:spTree>
    <p:extLst>
      <p:ext uri="{BB962C8B-B14F-4D97-AF65-F5344CB8AC3E}">
        <p14:creationId xmlns:p14="http://schemas.microsoft.com/office/powerpoint/2010/main" val="2509559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675132"/>
            <a:ext cx="8229600" cy="1008112"/>
          </a:xfrm>
        </p:spPr>
        <p:txBody>
          <a:bodyPr>
            <a:normAutofit/>
          </a:bodyPr>
          <a:lstStyle/>
          <a:p>
            <a:r>
              <a:rPr lang="el-GR" sz="2800" b="1" dirty="0">
                <a:solidFill>
                  <a:schemeClr val="tx1">
                    <a:lumMod val="75000"/>
                    <a:lumOff val="25000"/>
                  </a:schemeClr>
                </a:solidFill>
                <a:latin typeface="Century Gothic" panose="020B0502020202020204" pitchFamily="34" charset="0"/>
              </a:rPr>
              <a:t>Δίδακτρα σεμιναρίου</a:t>
            </a:r>
            <a:endParaRPr lang="en-GB" sz="2800" b="1" dirty="0">
              <a:solidFill>
                <a:schemeClr val="tx1">
                  <a:lumMod val="75000"/>
                  <a:lumOff val="25000"/>
                </a:schemeClr>
              </a:solidFill>
              <a:latin typeface="Century Gothic" panose="020B0502020202020204" pitchFamily="34" charset="0"/>
            </a:endParaRPr>
          </a:p>
        </p:txBody>
      </p:sp>
      <p:sp>
        <p:nvSpPr>
          <p:cNvPr id="4" name="Content Placeholder 3"/>
          <p:cNvSpPr>
            <a:spLocks noGrp="1"/>
          </p:cNvSpPr>
          <p:nvPr>
            <p:ph sz="half" idx="2"/>
          </p:nvPr>
        </p:nvSpPr>
        <p:spPr>
          <a:xfrm>
            <a:off x="3563888" y="1916833"/>
            <a:ext cx="5472608" cy="3096344"/>
          </a:xfrm>
        </p:spPr>
        <p:txBody>
          <a:bodyPr>
            <a:noAutofit/>
          </a:bodyPr>
          <a:lstStyle/>
          <a:p>
            <a:pPr marL="0" indent="0">
              <a:buNone/>
            </a:pPr>
            <a:r>
              <a:rPr lang="el-GR" sz="2000" dirty="0" smtClean="0">
                <a:solidFill>
                  <a:schemeClr val="tx1">
                    <a:lumMod val="75000"/>
                    <a:lumOff val="25000"/>
                  </a:schemeClr>
                </a:solidFill>
                <a:latin typeface="Century Gothic" panose="020B0502020202020204" pitchFamily="34" charset="0"/>
              </a:rPr>
              <a:t>Το </a:t>
            </a:r>
            <a:r>
              <a:rPr lang="el-GR" sz="2000" dirty="0">
                <a:solidFill>
                  <a:schemeClr val="tx1">
                    <a:lumMod val="75000"/>
                    <a:lumOff val="25000"/>
                  </a:schemeClr>
                </a:solidFill>
                <a:latin typeface="Century Gothic" panose="020B0502020202020204" pitchFamily="34" charset="0"/>
              </a:rPr>
              <a:t>Πρόγραμμα προβλέπει </a:t>
            </a:r>
            <a:r>
              <a:rPr lang="el-GR" sz="2600" dirty="0">
                <a:solidFill>
                  <a:schemeClr val="accent5">
                    <a:lumMod val="50000"/>
                  </a:schemeClr>
                </a:solidFill>
              </a:rPr>
              <a:t>70 Ευρώ ανά άτομο ανά ημέρα </a:t>
            </a:r>
            <a:r>
              <a:rPr lang="el-GR" sz="2000" dirty="0">
                <a:solidFill>
                  <a:schemeClr val="tx1">
                    <a:lumMod val="75000"/>
                    <a:lumOff val="25000"/>
                  </a:schemeClr>
                </a:solidFill>
                <a:latin typeface="Century Gothic" panose="020B0502020202020204" pitchFamily="34" charset="0"/>
              </a:rPr>
              <a:t>για κάλυψη των εξόδων που αφορούν τα δίδακτρα σεμιναρίου</a:t>
            </a:r>
          </a:p>
          <a:p>
            <a:pPr marL="0" indent="0">
              <a:buNone/>
            </a:pPr>
            <a:endParaRPr lang="el-GR" sz="2000" dirty="0">
              <a:solidFill>
                <a:schemeClr val="tx1">
                  <a:lumMod val="75000"/>
                  <a:lumOff val="25000"/>
                </a:schemeClr>
              </a:solidFill>
              <a:latin typeface="Century Gothic" panose="020B0502020202020204" pitchFamily="34" charset="0"/>
            </a:endParaRPr>
          </a:p>
          <a:p>
            <a:pPr marL="0" indent="0">
              <a:buNone/>
            </a:pPr>
            <a:r>
              <a:rPr lang="el-GR" sz="2000" dirty="0">
                <a:solidFill>
                  <a:schemeClr val="tx1">
                    <a:lumMod val="75000"/>
                    <a:lumOff val="25000"/>
                  </a:schemeClr>
                </a:solidFill>
                <a:latin typeface="Century Gothic" panose="020B0502020202020204" pitchFamily="34" charset="0"/>
              </a:rPr>
              <a:t>Μ</a:t>
            </a:r>
            <a:r>
              <a:rPr lang="el-GR" sz="2000" dirty="0" smtClean="0">
                <a:solidFill>
                  <a:schemeClr val="tx1">
                    <a:lumMod val="75000"/>
                    <a:lumOff val="25000"/>
                  </a:schemeClr>
                </a:solidFill>
                <a:latin typeface="Century Gothic" panose="020B0502020202020204" pitchFamily="34" charset="0"/>
              </a:rPr>
              <a:t>έγιστο ποσό</a:t>
            </a:r>
            <a:r>
              <a:rPr lang="en-US"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700 </a:t>
            </a:r>
            <a:r>
              <a:rPr lang="el-GR" sz="2000" dirty="0">
                <a:solidFill>
                  <a:schemeClr val="tx1">
                    <a:lumMod val="75000"/>
                    <a:lumOff val="25000"/>
                  </a:schemeClr>
                </a:solidFill>
                <a:latin typeface="Century Gothic" panose="020B0502020202020204" pitchFamily="34" charset="0"/>
              </a:rPr>
              <a:t>Ευρώ ανά άτομο ανά Σχέδιο (10 ημέρες σεμιναρίου/σεμιναρίων ανά άτομο ανά Σχέδιο)</a:t>
            </a:r>
            <a:endParaRPr lang="en-GB" sz="2000" dirty="0">
              <a:solidFill>
                <a:schemeClr val="tx1">
                  <a:lumMod val="75000"/>
                  <a:lumOff val="25000"/>
                </a:schemeClr>
              </a:solidFill>
              <a:latin typeface="Century Gothic" panose="020B0502020202020204" pitchFamily="34" charset="0"/>
            </a:endParaRPr>
          </a:p>
        </p:txBody>
      </p:sp>
      <p:sp>
        <p:nvSpPr>
          <p:cNvPr id="5" name="Content Placeholder 4"/>
          <p:cNvSpPr>
            <a:spLocks noGrp="1"/>
          </p:cNvSpPr>
          <p:nvPr>
            <p:ph sz="half" idx="1"/>
          </p:nvPr>
        </p:nvSpPr>
        <p:spPr>
          <a:xfrm>
            <a:off x="197507" y="1988840"/>
            <a:ext cx="3240360" cy="2808312"/>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endParaRPr lang="el-GR" dirty="0" smtClean="0">
              <a:solidFill>
                <a:schemeClr val="accent5">
                  <a:lumMod val="50000"/>
                </a:schemeClr>
              </a:solidFill>
            </a:endParaRPr>
          </a:p>
          <a:p>
            <a:pPr marL="0" indent="0" algn="ctr">
              <a:buNone/>
            </a:pPr>
            <a:endParaRPr lang="el-GR" dirty="0">
              <a:solidFill>
                <a:schemeClr val="accent5">
                  <a:lumMod val="50000"/>
                </a:schemeClr>
              </a:solidFill>
            </a:endParaRPr>
          </a:p>
        </p:txBody>
      </p:sp>
      <p:sp>
        <p:nvSpPr>
          <p:cNvPr id="3" name="AutoShape 2" descr="ÎÏÎ¿ÏÎ­Î»ÎµÏÎ¼Î± ÎµÎ¹ÎºÏÎ½Î±Ï Î³Î¹Î± course fe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ÎÏÎ¿ÏÎ­Î»ÎµÏÎ¼Î± ÎµÎ¹ÎºÏÎ½Î±Ï Î³Î¹Î± course fe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ÎÏÎ¿ÏÎ­Î»ÎµÏÎ¼Î± ÎµÎ¹ÎºÏÎ½Î±Ï Î³Î¹Î± course fe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8" descr="ÎÏÎ¿ÏÎ­Î»ÎµÏÎ¼Î± ÎµÎ¹ÎºÏÎ½Î±Ï Î³Î¹Î± course fe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10" descr="ÎÏÎ¿ÏÎ­Î»ÎµÏÎ¼Î± ÎµÎ¹ÎºÏÎ½Î±Ï Î³Î¹Î± course fees"/>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12" descr="ÎÏÎ¿ÏÎ­Î»ÎµÏÎ¼Î± ÎµÎ¹ÎºÏÎ½Î±Ï Î³Î¹Î± course fees"/>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16" descr="ÎÏÎ¿ÏÎ­Î»ÎµÏÎ¼Î± ÎµÎ¹ÎºÏÎ½Î±Ï Î³Î¹Î± fees"/>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18" descr="ÎÏÎ¿ÏÎ­Î»ÎµÏÎ¼Î± ÎµÎ¹ÎºÏÎ½Î±Ï Î³Î¹Î± fees"/>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AutoShape 20" descr="ÎÏÎ¿ÏÎ­Î»ÎµÏÎ¼Î± ÎµÎ¹ÎºÏÎ½Î±Ï Î³Î¹Î± fees"/>
          <p:cNvSpPr>
            <a:spLocks noChangeAspect="1" noChangeArrowheads="1"/>
          </p:cNvSpPr>
          <p:nvPr/>
        </p:nvSpPr>
        <p:spPr bwMode="auto">
          <a:xfrm>
            <a:off x="1374775"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46" name="Picture 22" descr="ÎÏÎ¿ÏÎ­Î»ÎµÏÎ¼Î± ÎµÎ¹ÎºÏÎ½Î±Ï Î³Î¹Î± fees"/>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599745" y="2327276"/>
            <a:ext cx="2409825" cy="1895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6302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675132"/>
            <a:ext cx="8229600" cy="1008112"/>
          </a:xfrm>
        </p:spPr>
        <p:txBody>
          <a:bodyPr>
            <a:normAutofit/>
          </a:bodyPr>
          <a:lstStyle/>
          <a:p>
            <a:r>
              <a:rPr lang="el-GR" sz="2800" b="1" dirty="0">
                <a:solidFill>
                  <a:schemeClr val="tx1">
                    <a:lumMod val="75000"/>
                    <a:lumOff val="25000"/>
                  </a:schemeClr>
                </a:solidFill>
                <a:latin typeface="Century Gothic" panose="020B0502020202020204" pitchFamily="34" charset="0"/>
              </a:rPr>
              <a:t>Επιχορήγηση ατόμων με ειδικές ανάγκες</a:t>
            </a:r>
            <a:endParaRPr lang="en-GB" sz="2800" b="1" dirty="0">
              <a:solidFill>
                <a:schemeClr val="tx1">
                  <a:lumMod val="75000"/>
                  <a:lumOff val="25000"/>
                </a:schemeClr>
              </a:solidFill>
              <a:latin typeface="Century Gothic" panose="020B0502020202020204" pitchFamily="34" charset="0"/>
            </a:endParaRPr>
          </a:p>
        </p:txBody>
      </p:sp>
      <p:sp>
        <p:nvSpPr>
          <p:cNvPr id="4" name="Content Placeholder 3"/>
          <p:cNvSpPr>
            <a:spLocks noGrp="1"/>
          </p:cNvSpPr>
          <p:nvPr>
            <p:ph sz="half" idx="2"/>
          </p:nvPr>
        </p:nvSpPr>
        <p:spPr>
          <a:xfrm>
            <a:off x="3563888" y="1916832"/>
            <a:ext cx="5472608" cy="3888431"/>
          </a:xfrm>
        </p:spPr>
        <p:txBody>
          <a:bodyPr>
            <a:noAutofit/>
          </a:bodyPr>
          <a:lstStyle/>
          <a:p>
            <a:pPr>
              <a:defRPr/>
            </a:pPr>
            <a:r>
              <a:rPr lang="el-GR" sz="2000" b="1" dirty="0">
                <a:solidFill>
                  <a:schemeClr val="tx1">
                    <a:lumMod val="75000"/>
                    <a:lumOff val="25000"/>
                  </a:schemeClr>
                </a:solidFill>
                <a:latin typeface="Century Gothic" panose="020B0502020202020204" pitchFamily="34" charset="0"/>
              </a:rPr>
              <a:t>Επιπρόσθετο</a:t>
            </a:r>
            <a:r>
              <a:rPr lang="el-GR" sz="2000" dirty="0">
                <a:solidFill>
                  <a:schemeClr val="tx1">
                    <a:lumMod val="75000"/>
                    <a:lumOff val="25000"/>
                  </a:schemeClr>
                </a:solidFill>
                <a:latin typeface="Century Gothic" panose="020B0502020202020204" pitchFamily="34" charset="0"/>
              </a:rPr>
              <a:t> ποσό (πέραν των εξόδων ταξιδίου </a:t>
            </a:r>
            <a:r>
              <a:rPr lang="el-GR" sz="2000" dirty="0" smtClean="0">
                <a:solidFill>
                  <a:schemeClr val="tx1">
                    <a:lumMod val="75000"/>
                    <a:lumOff val="25000"/>
                  </a:schemeClr>
                </a:solidFill>
                <a:latin typeface="Century Gothic" panose="020B0502020202020204" pitchFamily="34" charset="0"/>
              </a:rPr>
              <a:t>&amp; </a:t>
            </a:r>
            <a:r>
              <a:rPr lang="el-GR" sz="2000" dirty="0">
                <a:solidFill>
                  <a:schemeClr val="tx1">
                    <a:lumMod val="75000"/>
                    <a:lumOff val="25000"/>
                  </a:schemeClr>
                </a:solidFill>
                <a:latin typeface="Century Gothic" panose="020B0502020202020204" pitchFamily="34" charset="0"/>
              </a:rPr>
              <a:t>διαβίωσης) που αφορά την κινητικότητα ατόμων με ειδικές ανάγκες (ή/και συνοδών τους) που διευκολύνει ή καθιστά δυνατή τη συμμετοχή τους στο </a:t>
            </a:r>
            <a:r>
              <a:rPr lang="el-GR" sz="2000" dirty="0" smtClean="0">
                <a:solidFill>
                  <a:schemeClr val="tx1">
                    <a:lumMod val="75000"/>
                    <a:lumOff val="25000"/>
                  </a:schemeClr>
                </a:solidFill>
                <a:latin typeface="Century Gothic" panose="020B0502020202020204" pitchFamily="34" charset="0"/>
              </a:rPr>
              <a:t>Πρόγραμμα</a:t>
            </a:r>
            <a:endParaRPr lang="el-GR" altLang="en-US" sz="2000" dirty="0">
              <a:solidFill>
                <a:schemeClr val="tx1">
                  <a:lumMod val="75000"/>
                  <a:lumOff val="25000"/>
                </a:schemeClr>
              </a:solidFill>
              <a:latin typeface="Century Gothic" panose="020B0502020202020204" pitchFamily="34" charset="0"/>
            </a:endParaRPr>
          </a:p>
          <a:p>
            <a:pPr algn="just">
              <a:defRPr/>
            </a:pPr>
            <a:r>
              <a:rPr lang="en-US" sz="2000" dirty="0">
                <a:solidFill>
                  <a:schemeClr val="tx1">
                    <a:lumMod val="75000"/>
                    <a:lumOff val="25000"/>
                  </a:schemeClr>
                </a:solidFill>
                <a:latin typeface="Century Gothic" panose="020B0502020202020204" pitchFamily="34" charset="0"/>
              </a:rPr>
              <a:t>T</a:t>
            </a:r>
            <a:r>
              <a:rPr lang="el-GR" sz="2000" dirty="0" smtClean="0">
                <a:solidFill>
                  <a:schemeClr val="tx1">
                    <a:lumMod val="75000"/>
                    <a:lumOff val="25000"/>
                  </a:schemeClr>
                </a:solidFill>
                <a:latin typeface="Century Gothic" panose="020B0502020202020204" pitchFamily="34" charset="0"/>
              </a:rPr>
              <a:t>ο </a:t>
            </a:r>
            <a:r>
              <a:rPr lang="el-GR" sz="2000" dirty="0">
                <a:solidFill>
                  <a:schemeClr val="tx1">
                    <a:lumMod val="75000"/>
                    <a:lumOff val="25000"/>
                  </a:schemeClr>
                </a:solidFill>
                <a:latin typeface="Century Gothic" panose="020B0502020202020204" pitchFamily="34" charset="0"/>
              </a:rPr>
              <a:t>ίδρυμα αποστολής ενημερώνει δεόντως το ίδρυμα φιλοξενίας ούτως ώστε να γίνουν οι απαραίτητες διευθετήσεις όπου </a:t>
            </a:r>
            <a:r>
              <a:rPr lang="el-GR" sz="2000" dirty="0" smtClean="0">
                <a:solidFill>
                  <a:schemeClr val="tx1">
                    <a:lumMod val="75000"/>
                    <a:lumOff val="25000"/>
                  </a:schemeClr>
                </a:solidFill>
                <a:latin typeface="Century Gothic" panose="020B0502020202020204" pitchFamily="34" charset="0"/>
              </a:rPr>
              <a:t>χρειάζεται</a:t>
            </a:r>
            <a:endParaRPr lang="en-US" altLang="en-US" sz="2000" b="1" dirty="0">
              <a:solidFill>
                <a:schemeClr val="tx1">
                  <a:lumMod val="75000"/>
                  <a:lumOff val="25000"/>
                </a:schemeClr>
              </a:solidFill>
              <a:latin typeface="Century Gothic" panose="020B0502020202020204" pitchFamily="34" charset="0"/>
            </a:endParaRPr>
          </a:p>
          <a:p>
            <a:pPr>
              <a:defRPr/>
            </a:pPr>
            <a:r>
              <a:rPr lang="el-GR" altLang="en-US" sz="2000" dirty="0">
                <a:solidFill>
                  <a:schemeClr val="tx1">
                    <a:lumMod val="75000"/>
                    <a:lumOff val="25000"/>
                  </a:schemeClr>
                </a:solidFill>
                <a:latin typeface="Century Gothic" panose="020B0502020202020204" pitchFamily="34" charset="0"/>
              </a:rPr>
              <a:t>Τα </a:t>
            </a:r>
            <a:r>
              <a:rPr lang="el-GR" altLang="en-US" sz="2000" dirty="0" smtClean="0">
                <a:solidFill>
                  <a:schemeClr val="tx1">
                    <a:lumMod val="75000"/>
                    <a:lumOff val="25000"/>
                  </a:schemeClr>
                </a:solidFill>
                <a:latin typeface="Century Gothic" panose="020B0502020202020204" pitchFamily="34" charset="0"/>
              </a:rPr>
              <a:t>τιμολόγια/αποδείξεις </a:t>
            </a:r>
            <a:r>
              <a:rPr lang="el-GR" altLang="en-US" sz="2000" dirty="0">
                <a:solidFill>
                  <a:schemeClr val="tx1">
                    <a:lumMod val="75000"/>
                    <a:lumOff val="25000"/>
                  </a:schemeClr>
                </a:solidFill>
                <a:latin typeface="Century Gothic" panose="020B0502020202020204" pitchFamily="34" charset="0"/>
              </a:rPr>
              <a:t>αποστέλλονται κατά την υποβολή της Τελικής Έκθεσης</a:t>
            </a:r>
          </a:p>
        </p:txBody>
      </p:sp>
      <p:sp>
        <p:nvSpPr>
          <p:cNvPr id="5" name="Content Placeholder 4"/>
          <p:cNvSpPr>
            <a:spLocks noGrp="1"/>
          </p:cNvSpPr>
          <p:nvPr>
            <p:ph sz="half" idx="1"/>
          </p:nvPr>
        </p:nvSpPr>
        <p:spPr>
          <a:xfrm>
            <a:off x="197507" y="1988840"/>
            <a:ext cx="3366382" cy="367240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endParaRPr lang="el-GR" dirty="0" smtClean="0">
              <a:solidFill>
                <a:schemeClr val="accent5">
                  <a:lumMod val="50000"/>
                </a:schemeClr>
              </a:solidFill>
            </a:endParaRPr>
          </a:p>
          <a:p>
            <a:pPr marL="0" indent="0" algn="ctr">
              <a:buNone/>
            </a:pPr>
            <a:endParaRPr lang="el-GR" dirty="0">
              <a:solidFill>
                <a:schemeClr val="accent5">
                  <a:lumMod val="50000"/>
                </a:schemeClr>
              </a:solidFill>
            </a:endParaRPr>
          </a:p>
        </p:txBody>
      </p:sp>
      <p:sp>
        <p:nvSpPr>
          <p:cNvPr id="3" name="AutoShape 2" descr="ÎÏÎ¿ÏÎ­Î»ÎµÏÎ¼Î± ÎµÎ¹ÎºÏÎ½Î±Ï Î³Î¹Î± course fe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ÎÏÎ¿ÏÎ­Î»ÎµÏÎ¼Î± ÎµÎ¹ÎºÏÎ½Î±Ï Î³Î¹Î± course fe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ÎÏÎ¿ÏÎ­Î»ÎµÏÎ¼Î± ÎµÎ¹ÎºÏÎ½Î±Ï Î³Î¹Î± course fe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8" descr="ÎÏÎ¿ÏÎ­Î»ÎµÏÎ¼Î± ÎµÎ¹ÎºÏÎ½Î±Ï Î³Î¹Î± course fe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10" descr="ÎÏÎ¿ÏÎ­Î»ÎµÏÎ¼Î± ÎµÎ¹ÎºÏÎ½Î±Ï Î³Î¹Î± course fees"/>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12" descr="ÎÏÎ¿ÏÎ­Î»ÎµÏÎ¼Î± ÎµÎ¹ÎºÏÎ½Î±Ï Î³Î¹Î± course fees"/>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16" descr="ÎÏÎ¿ÏÎ­Î»ÎµÏÎ¼Î± ÎµÎ¹ÎºÏÎ½Î±Ï Î³Î¹Î± fees"/>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18" descr="ÎÏÎ¿ÏÎ­Î»ÎµÏÎ¼Î± ÎµÎ¹ÎºÏÎ½Î±Ï Î³Î¹Î± fees"/>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AutoShape 20" descr="ÎÏÎ¿ÏÎ­Î»ÎµÏÎ¼Î± ÎµÎ¹ÎºÏÎ½Î±Ï Î³Î¹Î± fees"/>
          <p:cNvSpPr>
            <a:spLocks noChangeAspect="1" noChangeArrowheads="1"/>
          </p:cNvSpPr>
          <p:nvPr/>
        </p:nvSpPr>
        <p:spPr bwMode="auto">
          <a:xfrm>
            <a:off x="1374775"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p:nvPr/>
        </p:nvSpPr>
        <p:spPr>
          <a:xfrm>
            <a:off x="186398" y="4485727"/>
            <a:ext cx="3408312" cy="584775"/>
          </a:xfrm>
          <a:prstGeom prst="rect">
            <a:avLst/>
          </a:prstGeom>
        </p:spPr>
        <p:txBody>
          <a:bodyPr wrap="square">
            <a:spAutoFit/>
          </a:bodyPr>
          <a:lstStyle/>
          <a:p>
            <a:r>
              <a:rPr lang="el-GR" sz="1600" dirty="0">
                <a:latin typeface="Century Gothic" panose="020B0502020202020204" pitchFamily="34" charset="0"/>
              </a:rPr>
              <a:t>100% κάλυψη εξόδων </a:t>
            </a:r>
            <a:r>
              <a:rPr lang="el-GR" sz="1600" dirty="0" smtClean="0">
                <a:latin typeface="Century Gothic" panose="020B0502020202020204" pitchFamily="34" charset="0"/>
              </a:rPr>
              <a:t>βάσει </a:t>
            </a:r>
            <a:r>
              <a:rPr lang="el-GR" sz="1600" dirty="0">
                <a:latin typeface="Century Gothic" panose="020B0502020202020204" pitchFamily="34" charset="0"/>
              </a:rPr>
              <a:t>τιμολογίων </a:t>
            </a:r>
            <a:r>
              <a:rPr lang="el-GR" sz="1600" dirty="0" smtClean="0">
                <a:latin typeface="Century Gothic" panose="020B0502020202020204" pitchFamily="34" charset="0"/>
              </a:rPr>
              <a:t>που προσκομίζονται</a:t>
            </a:r>
            <a:endParaRPr lang="el-GR" sz="1600" dirty="0">
              <a:latin typeface="Century Gothic" panose="020B0502020202020204" pitchFamily="34" charset="0"/>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087" y="2148046"/>
            <a:ext cx="3076803" cy="2021582"/>
          </a:xfrm>
          <a:prstGeom prst="rect">
            <a:avLst/>
          </a:prstGeom>
        </p:spPr>
      </p:pic>
    </p:spTree>
    <p:extLst>
      <p:ext uri="{BB962C8B-B14F-4D97-AF65-F5344CB8AC3E}">
        <p14:creationId xmlns:p14="http://schemas.microsoft.com/office/powerpoint/2010/main" val="1921359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675132"/>
            <a:ext cx="8229600" cy="1008112"/>
          </a:xfrm>
        </p:spPr>
        <p:txBody>
          <a:bodyPr>
            <a:normAutofit/>
          </a:bodyPr>
          <a:lstStyle/>
          <a:p>
            <a:r>
              <a:rPr lang="el-GR" sz="2800" b="1" dirty="0">
                <a:solidFill>
                  <a:schemeClr val="tx1">
                    <a:lumMod val="75000"/>
                    <a:lumOff val="25000"/>
                  </a:schemeClr>
                </a:solidFill>
                <a:latin typeface="Century Gothic" panose="020B0502020202020204" pitchFamily="34" charset="0"/>
              </a:rPr>
              <a:t>Ειδικές Δαπάνες</a:t>
            </a:r>
            <a:endParaRPr lang="en-GB" sz="2800" b="1" dirty="0">
              <a:solidFill>
                <a:schemeClr val="tx1">
                  <a:lumMod val="75000"/>
                  <a:lumOff val="25000"/>
                </a:schemeClr>
              </a:solidFill>
              <a:latin typeface="Century Gothic" panose="020B0502020202020204" pitchFamily="34" charset="0"/>
            </a:endParaRPr>
          </a:p>
        </p:txBody>
      </p:sp>
      <p:sp>
        <p:nvSpPr>
          <p:cNvPr id="4" name="Content Placeholder 3"/>
          <p:cNvSpPr>
            <a:spLocks noGrp="1"/>
          </p:cNvSpPr>
          <p:nvPr>
            <p:ph sz="half" idx="2"/>
          </p:nvPr>
        </p:nvSpPr>
        <p:spPr>
          <a:xfrm>
            <a:off x="3563888" y="2194230"/>
            <a:ext cx="5472608" cy="2775213"/>
          </a:xfrm>
        </p:spPr>
        <p:txBody>
          <a:bodyPr>
            <a:noAutofit/>
          </a:bodyPr>
          <a:lstStyle/>
          <a:p>
            <a:pPr>
              <a:defRPr/>
            </a:pPr>
            <a:r>
              <a:rPr lang="el-GR" sz="2000" dirty="0" smtClean="0">
                <a:solidFill>
                  <a:schemeClr val="tx1">
                    <a:lumMod val="75000"/>
                    <a:lumOff val="25000"/>
                  </a:schemeClr>
                </a:solidFill>
                <a:latin typeface="Century Gothic" panose="020B0502020202020204" pitchFamily="34" charset="0"/>
              </a:rPr>
              <a:t>Εάν </a:t>
            </a:r>
            <a:r>
              <a:rPr lang="el-GR" sz="2000" dirty="0">
                <a:solidFill>
                  <a:schemeClr val="tx1">
                    <a:lumMod val="75000"/>
                    <a:lumOff val="25000"/>
                  </a:schemeClr>
                </a:solidFill>
                <a:latin typeface="Century Gothic" panose="020B0502020202020204" pitchFamily="34" charset="0"/>
              </a:rPr>
              <a:t>οι δικαιούχοι αποδείξουν ότι </a:t>
            </a:r>
            <a:r>
              <a:rPr lang="el-GR" sz="2000" dirty="0" smtClean="0">
                <a:solidFill>
                  <a:schemeClr val="tx1">
                    <a:lumMod val="75000"/>
                    <a:lumOff val="25000"/>
                  </a:schemeClr>
                </a:solidFill>
                <a:latin typeface="Century Gothic" panose="020B0502020202020204" pitchFamily="34" charset="0"/>
              </a:rPr>
              <a:t>η χρηματοδότηση με </a:t>
            </a:r>
            <a:r>
              <a:rPr lang="el-GR" sz="2000" dirty="0">
                <a:solidFill>
                  <a:schemeClr val="tx1">
                    <a:lumMod val="75000"/>
                    <a:lumOff val="25000"/>
                  </a:schemeClr>
                </a:solidFill>
                <a:latin typeface="Century Gothic" panose="020B0502020202020204" pitchFamily="34" charset="0"/>
              </a:rPr>
              <a:t>βάση το μοναδιαίο </a:t>
            </a:r>
            <a:r>
              <a:rPr lang="el-GR" sz="2000" dirty="0" smtClean="0">
                <a:solidFill>
                  <a:schemeClr val="tx1">
                    <a:lumMod val="75000"/>
                    <a:lumOff val="25000"/>
                  </a:schemeClr>
                </a:solidFill>
                <a:latin typeface="Century Gothic" panose="020B0502020202020204" pitchFamily="34" charset="0"/>
              </a:rPr>
              <a:t>κόστος δεν καλύπτει </a:t>
            </a:r>
            <a:r>
              <a:rPr lang="el-GR" sz="2000" dirty="0">
                <a:solidFill>
                  <a:schemeClr val="tx1">
                    <a:lumMod val="75000"/>
                    <a:lumOff val="25000"/>
                  </a:schemeClr>
                </a:solidFill>
                <a:latin typeface="Century Gothic" panose="020B0502020202020204" pitchFamily="34" charset="0"/>
              </a:rPr>
              <a:t>το 70% τουλάχιστον των δαπανών μετακίνησης των </a:t>
            </a:r>
            <a:r>
              <a:rPr lang="el-GR" sz="2000" dirty="0" smtClean="0">
                <a:solidFill>
                  <a:schemeClr val="tx1">
                    <a:lumMod val="75000"/>
                    <a:lumOff val="25000"/>
                  </a:schemeClr>
                </a:solidFill>
                <a:latin typeface="Century Gothic" panose="020B0502020202020204" pitchFamily="34" charset="0"/>
              </a:rPr>
              <a:t>συμμετεχόντων, μπορεί να δοθεί χρηματοδοτική </a:t>
            </a:r>
            <a:r>
              <a:rPr lang="el-GR" sz="2000" dirty="0">
                <a:solidFill>
                  <a:schemeClr val="tx1">
                    <a:lumMod val="75000"/>
                    <a:lumOff val="25000"/>
                  </a:schemeClr>
                </a:solidFill>
                <a:latin typeface="Century Gothic" panose="020B0502020202020204" pitchFamily="34" charset="0"/>
              </a:rPr>
              <a:t>ενίσχυση μέχρι και το 80% των συνολικών δαπανών </a:t>
            </a:r>
            <a:r>
              <a:rPr lang="el-GR" sz="2000" dirty="0" smtClean="0">
                <a:solidFill>
                  <a:schemeClr val="tx1">
                    <a:lumMod val="75000"/>
                    <a:lumOff val="25000"/>
                  </a:schemeClr>
                </a:solidFill>
                <a:latin typeface="Century Gothic" panose="020B0502020202020204" pitchFamily="34" charset="0"/>
              </a:rPr>
              <a:t>μετακίνησης.</a:t>
            </a:r>
            <a:r>
              <a:rPr lang="en-US" sz="2000" dirty="0" smtClean="0">
                <a:solidFill>
                  <a:schemeClr val="tx1">
                    <a:lumMod val="75000"/>
                    <a:lumOff val="25000"/>
                  </a:schemeClr>
                </a:solidFill>
                <a:latin typeface="Century Gothic" panose="020B0502020202020204" pitchFamily="34" charset="0"/>
              </a:rPr>
              <a:t> </a:t>
            </a:r>
            <a:endParaRPr lang="el-GR" altLang="en-US" sz="2000" dirty="0">
              <a:solidFill>
                <a:schemeClr val="tx1">
                  <a:lumMod val="75000"/>
                  <a:lumOff val="25000"/>
                </a:schemeClr>
              </a:solidFill>
              <a:latin typeface="Century Gothic" panose="020B0502020202020204" pitchFamily="34" charset="0"/>
            </a:endParaRPr>
          </a:p>
        </p:txBody>
      </p:sp>
      <p:sp>
        <p:nvSpPr>
          <p:cNvPr id="5" name="Content Placeholder 4"/>
          <p:cNvSpPr>
            <a:spLocks noGrp="1"/>
          </p:cNvSpPr>
          <p:nvPr>
            <p:ph sz="half" idx="1"/>
          </p:nvPr>
        </p:nvSpPr>
        <p:spPr>
          <a:xfrm>
            <a:off x="238603" y="1988840"/>
            <a:ext cx="3240360" cy="2808312"/>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endParaRPr lang="el-GR" dirty="0" smtClean="0">
              <a:solidFill>
                <a:schemeClr val="accent5">
                  <a:lumMod val="50000"/>
                </a:schemeClr>
              </a:solidFill>
            </a:endParaRPr>
          </a:p>
          <a:p>
            <a:pPr marL="0" indent="0" algn="ctr">
              <a:buNone/>
            </a:pPr>
            <a:endParaRPr lang="el-GR" dirty="0">
              <a:solidFill>
                <a:schemeClr val="accent5">
                  <a:lumMod val="50000"/>
                </a:schemeClr>
              </a:solidFill>
            </a:endParaRPr>
          </a:p>
        </p:txBody>
      </p:sp>
      <p:sp>
        <p:nvSpPr>
          <p:cNvPr id="3" name="AutoShape 2" descr="ÎÏÎ¿ÏÎ­Î»ÎµÏÎ¼Î± ÎµÎ¹ÎºÏÎ½Î±Ï Î³Î¹Î± course fe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ÎÏÎ¿ÏÎ­Î»ÎµÏÎ¼Î± ÎµÎ¹ÎºÏÎ½Î±Ï Î³Î¹Î± course fe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ÎÏÎ¿ÏÎ­Î»ÎµÏÎ¼Î± ÎµÎ¹ÎºÏÎ½Î±Ï Î³Î¹Î± course fe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8" descr="ÎÏÎ¿ÏÎ­Î»ÎµÏÎ¼Î± ÎµÎ¹ÎºÏÎ½Î±Ï Î³Î¹Î± course fe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10" descr="ÎÏÎ¿ÏÎ­Î»ÎµÏÎ¼Î± ÎµÎ¹ÎºÏÎ½Î±Ï Î³Î¹Î± course fees"/>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12" descr="ÎÏÎ¿ÏÎ­Î»ÎµÏÎ¼Î± ÎµÎ¹ÎºÏÎ½Î±Ï Î³Î¹Î± course fees"/>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16" descr="ÎÏÎ¿ÏÎ­Î»ÎµÏÎ¼Î± ÎµÎ¹ÎºÏÎ½Î±Ï Î³Î¹Î± fees"/>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18" descr="ÎÏÎ¿ÏÎ­Î»ÎµÏÎ¼Î± ÎµÎ¹ÎºÏÎ½Î±Ï Î³Î¹Î± fees"/>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AutoShape 20" descr="ÎÏÎ¿ÏÎ­Î»ÎµÏÎ¼Î± ÎµÎ¹ÎºÏÎ½Î±Ï Î³Î¹Î± fees"/>
          <p:cNvSpPr>
            <a:spLocks noChangeAspect="1" noChangeArrowheads="1"/>
          </p:cNvSpPr>
          <p:nvPr/>
        </p:nvSpPr>
        <p:spPr bwMode="auto">
          <a:xfrm>
            <a:off x="1374775"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p:nvPr/>
        </p:nvSpPr>
        <p:spPr>
          <a:xfrm>
            <a:off x="359345" y="3861048"/>
            <a:ext cx="3024336" cy="830997"/>
          </a:xfrm>
          <a:prstGeom prst="rect">
            <a:avLst/>
          </a:prstGeom>
        </p:spPr>
        <p:txBody>
          <a:bodyPr wrap="square">
            <a:spAutoFit/>
          </a:bodyPr>
          <a:lstStyle/>
          <a:p>
            <a:r>
              <a:rPr lang="el-GR" sz="1600" dirty="0">
                <a:latin typeface="Century Gothic" panose="020B0502020202020204" pitchFamily="34" charset="0"/>
              </a:rPr>
              <a:t>Μ</a:t>
            </a:r>
            <a:r>
              <a:rPr lang="el-GR" sz="1600" dirty="0" smtClean="0">
                <a:latin typeface="Century Gothic" panose="020B0502020202020204" pitchFamily="34" charset="0"/>
              </a:rPr>
              <a:t>έχρι 80</a:t>
            </a:r>
            <a:r>
              <a:rPr lang="el-GR" sz="1600" dirty="0">
                <a:latin typeface="Century Gothic" panose="020B0502020202020204" pitchFamily="34" charset="0"/>
              </a:rPr>
              <a:t>% </a:t>
            </a:r>
            <a:r>
              <a:rPr lang="el-GR" sz="1600" dirty="0" smtClean="0">
                <a:latin typeface="Century Gothic" panose="020B0502020202020204" pitchFamily="34" charset="0"/>
              </a:rPr>
              <a:t> </a:t>
            </a:r>
            <a:r>
              <a:rPr lang="el-GR" sz="1600" dirty="0">
                <a:latin typeface="Century Gothic" panose="020B0502020202020204" pitchFamily="34" charset="0"/>
              </a:rPr>
              <a:t>κάλυψη εξόδων βάσει τιμολογίων που προσκομίζονται</a:t>
            </a:r>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515" y="2420888"/>
            <a:ext cx="3023892" cy="1143000"/>
          </a:xfrm>
          <a:prstGeom prst="rect">
            <a:avLst/>
          </a:prstGeom>
        </p:spPr>
      </p:pic>
    </p:spTree>
    <p:extLst>
      <p:ext uri="{BB962C8B-B14F-4D97-AF65-F5344CB8AC3E}">
        <p14:creationId xmlns:p14="http://schemas.microsoft.com/office/powerpoint/2010/main" val="4259544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solidFill>
                  <a:schemeClr val="tx1">
                    <a:lumMod val="75000"/>
                    <a:lumOff val="25000"/>
                  </a:schemeClr>
                </a:solidFill>
                <a:latin typeface="Century Gothic" panose="020B0502020202020204" pitchFamily="34" charset="0"/>
              </a:rPr>
              <a:t>Χρηματοδότηση κινητικοτήτων</a:t>
            </a:r>
            <a:endParaRPr lang="en-US"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467544" y="836712"/>
            <a:ext cx="8229600" cy="5328592"/>
          </a:xfrm>
        </p:spPr>
        <p:txBody>
          <a:bodyPr>
            <a:noAutofit/>
          </a:bodyPr>
          <a:lstStyle/>
          <a:p>
            <a:pPr algn="just">
              <a:lnSpc>
                <a:spcPct val="150000"/>
              </a:lnSpc>
            </a:pPr>
            <a:r>
              <a:rPr lang="el-GR" sz="2000" b="1" dirty="0" smtClean="0">
                <a:solidFill>
                  <a:schemeClr val="tx1">
                    <a:lumMod val="75000"/>
                    <a:lumOff val="25000"/>
                  </a:schemeClr>
                </a:solidFill>
                <a:latin typeface="Century Gothic" panose="020B0502020202020204" pitchFamily="34" charset="0"/>
              </a:rPr>
              <a:t>Πλήρης Χρηματοδότηση/</a:t>
            </a:r>
            <a:r>
              <a:rPr lang="en-GB" sz="2000" b="1" dirty="0" smtClean="0">
                <a:solidFill>
                  <a:schemeClr val="tx1">
                    <a:lumMod val="75000"/>
                    <a:lumOff val="25000"/>
                  </a:schemeClr>
                </a:solidFill>
                <a:latin typeface="Century Gothic" panose="020B0502020202020204" pitchFamily="34" charset="0"/>
              </a:rPr>
              <a:t>Full funding </a:t>
            </a:r>
            <a:endParaRPr lang="el-GR" sz="2000" b="1" dirty="0" smtClean="0">
              <a:solidFill>
                <a:schemeClr val="tx1">
                  <a:lumMod val="75000"/>
                  <a:lumOff val="25000"/>
                </a:schemeClr>
              </a:solidFill>
              <a:latin typeface="Century Gothic" panose="020B0502020202020204" pitchFamily="34" charset="0"/>
            </a:endParaRPr>
          </a:p>
          <a:p>
            <a:pPr lvl="1" algn="just">
              <a:lnSpc>
                <a:spcPct val="150000"/>
              </a:lnSpc>
            </a:pPr>
            <a:r>
              <a:rPr lang="el-GR" sz="2000" dirty="0" smtClean="0">
                <a:solidFill>
                  <a:schemeClr val="tx1">
                    <a:lumMod val="75000"/>
                    <a:lumOff val="25000"/>
                  </a:schemeClr>
                </a:solidFill>
                <a:latin typeface="Century Gothic" panose="020B0502020202020204" pitchFamily="34" charset="0"/>
              </a:rPr>
              <a:t>Η κινητικότητα χρηματοδοτείται </a:t>
            </a:r>
            <a:r>
              <a:rPr lang="el-GR" sz="2000" dirty="0">
                <a:solidFill>
                  <a:schemeClr val="tx1">
                    <a:lumMod val="75000"/>
                    <a:lumOff val="25000"/>
                  </a:schemeClr>
                </a:solidFill>
                <a:latin typeface="Century Gothic" panose="020B0502020202020204" pitchFamily="34" charset="0"/>
              </a:rPr>
              <a:t>στο σύνολό της </a:t>
            </a:r>
            <a:r>
              <a:rPr lang="el-GR" sz="2000" dirty="0" smtClean="0">
                <a:solidFill>
                  <a:schemeClr val="tx1">
                    <a:lumMod val="75000"/>
                    <a:lumOff val="25000"/>
                  </a:schemeClr>
                </a:solidFill>
                <a:latin typeface="Century Gothic" panose="020B0502020202020204" pitchFamily="34" charset="0"/>
              </a:rPr>
              <a:t>βάσει </a:t>
            </a:r>
            <a:r>
              <a:rPr lang="el-GR" sz="2000" dirty="0">
                <a:solidFill>
                  <a:schemeClr val="tx1">
                    <a:lumMod val="75000"/>
                    <a:lumOff val="25000"/>
                  </a:schemeClr>
                </a:solidFill>
                <a:latin typeface="Century Gothic" panose="020B0502020202020204" pitchFamily="34" charset="0"/>
              </a:rPr>
              <a:t>των προβλεπόμενων </a:t>
            </a:r>
            <a:r>
              <a:rPr lang="en-GB" sz="2000" b="1" dirty="0">
                <a:solidFill>
                  <a:schemeClr val="accent5">
                    <a:lumMod val="75000"/>
                  </a:schemeClr>
                </a:solidFill>
                <a:latin typeface="Century Gothic" panose="020B0502020202020204" pitchFamily="34" charset="0"/>
              </a:rPr>
              <a:t>unit cost</a:t>
            </a:r>
            <a:r>
              <a:rPr lang="en-GB" sz="2000" b="1" dirty="0">
                <a:solidFill>
                  <a:schemeClr val="tx1">
                    <a:lumMod val="75000"/>
                    <a:lumOff val="25000"/>
                  </a:schemeClr>
                </a:solidFill>
                <a:latin typeface="Century Gothic" panose="020B0502020202020204" pitchFamily="34" charset="0"/>
              </a:rPr>
              <a:t> </a:t>
            </a:r>
            <a:r>
              <a:rPr lang="el-GR" sz="2000" dirty="0">
                <a:solidFill>
                  <a:schemeClr val="tx1">
                    <a:lumMod val="75000"/>
                    <a:lumOff val="25000"/>
                  </a:schemeClr>
                </a:solidFill>
                <a:latin typeface="Century Gothic" panose="020B0502020202020204" pitchFamily="34" charset="0"/>
              </a:rPr>
              <a:t>του Οδηγού </a:t>
            </a:r>
            <a:r>
              <a:rPr lang="el-GR" sz="2000" dirty="0" smtClean="0">
                <a:solidFill>
                  <a:schemeClr val="tx1">
                    <a:lumMod val="75000"/>
                    <a:lumOff val="25000"/>
                  </a:schemeClr>
                </a:solidFill>
                <a:latin typeface="Century Gothic" panose="020B0502020202020204" pitchFamily="34" charset="0"/>
              </a:rPr>
              <a:t>Προγράμματος</a:t>
            </a:r>
            <a:endParaRPr lang="en-GB" sz="2000" dirty="0">
              <a:solidFill>
                <a:schemeClr val="tx1">
                  <a:lumMod val="75000"/>
                  <a:lumOff val="25000"/>
                </a:schemeClr>
              </a:solidFill>
              <a:latin typeface="Century Gothic" panose="020B0502020202020204" pitchFamily="34" charset="0"/>
            </a:endParaRPr>
          </a:p>
          <a:p>
            <a:pPr lvl="1" algn="just">
              <a:lnSpc>
                <a:spcPct val="150000"/>
              </a:lnSpc>
            </a:pPr>
            <a:r>
              <a:rPr lang="el-GR" sz="2000" dirty="0" smtClean="0">
                <a:solidFill>
                  <a:schemeClr val="tx1">
                    <a:lumMod val="75000"/>
                    <a:lumOff val="25000"/>
                  </a:schemeClr>
                </a:solidFill>
                <a:latin typeface="Century Gothic" panose="020B0502020202020204" pitchFamily="34" charset="0"/>
              </a:rPr>
              <a:t>Τα έξοδα καλύπτονται πλήρως στη βάση του </a:t>
            </a:r>
            <a:r>
              <a:rPr lang="en-GB" sz="2000" b="1" dirty="0" smtClean="0">
                <a:solidFill>
                  <a:schemeClr val="accent5">
                    <a:lumMod val="75000"/>
                  </a:schemeClr>
                </a:solidFill>
                <a:latin typeface="Century Gothic" panose="020B0502020202020204" pitchFamily="34" charset="0"/>
              </a:rPr>
              <a:t>“Direct </a:t>
            </a:r>
            <a:r>
              <a:rPr lang="en-GB" sz="2000" b="1" dirty="0">
                <a:solidFill>
                  <a:schemeClr val="accent5">
                    <a:lumMod val="75000"/>
                  </a:schemeClr>
                </a:solidFill>
                <a:latin typeface="Century Gothic" panose="020B0502020202020204" pitchFamily="34" charset="0"/>
              </a:rPr>
              <a:t>Provision</a:t>
            </a:r>
            <a:r>
              <a:rPr lang="en-GB" sz="2000" b="1" dirty="0" smtClean="0">
                <a:solidFill>
                  <a:schemeClr val="accent5">
                    <a:lumMod val="75000"/>
                  </a:schemeClr>
                </a:solidFill>
                <a:latin typeface="Century Gothic" panose="020B0502020202020204" pitchFamily="34" charset="0"/>
              </a:rPr>
              <a:t>”</a:t>
            </a:r>
            <a:r>
              <a:rPr lang="el-GR" sz="2000" dirty="0" smtClean="0">
                <a:solidFill>
                  <a:schemeClr val="tx1">
                    <a:lumMod val="75000"/>
                    <a:lumOff val="25000"/>
                  </a:schemeClr>
                </a:solidFill>
                <a:latin typeface="Century Gothic" panose="020B0502020202020204" pitchFamily="34" charset="0"/>
              </a:rPr>
              <a:t>, δηλαδή, κάλυψη σε είδος</a:t>
            </a:r>
            <a:endParaRPr lang="en-GB" sz="2000" dirty="0">
              <a:solidFill>
                <a:schemeClr val="tx1">
                  <a:lumMod val="75000"/>
                  <a:lumOff val="25000"/>
                </a:schemeClr>
              </a:solidFill>
              <a:latin typeface="Century Gothic" panose="020B0502020202020204" pitchFamily="34" charset="0"/>
            </a:endParaRPr>
          </a:p>
          <a:p>
            <a:pPr algn="just">
              <a:lnSpc>
                <a:spcPct val="150000"/>
              </a:lnSpc>
            </a:pPr>
            <a:r>
              <a:rPr lang="el-GR" sz="2000" b="1" dirty="0" smtClean="0">
                <a:solidFill>
                  <a:schemeClr val="tx1">
                    <a:lumMod val="75000"/>
                    <a:lumOff val="25000"/>
                  </a:schemeClr>
                </a:solidFill>
                <a:latin typeface="Century Gothic" panose="020B0502020202020204" pitchFamily="34" charset="0"/>
              </a:rPr>
              <a:t>Μηδενική Χρηματοδότηση</a:t>
            </a:r>
            <a:r>
              <a:rPr lang="el-GR" sz="2000" b="1" dirty="0">
                <a:solidFill>
                  <a:schemeClr val="tx1">
                    <a:lumMod val="75000"/>
                    <a:lumOff val="25000"/>
                  </a:schemeClr>
                </a:solidFill>
                <a:latin typeface="Century Gothic" panose="020B0502020202020204" pitchFamily="34" charset="0"/>
              </a:rPr>
              <a:t> </a:t>
            </a:r>
            <a:r>
              <a:rPr lang="el-GR" sz="2000" b="1" dirty="0" smtClean="0">
                <a:solidFill>
                  <a:schemeClr val="tx1">
                    <a:lumMod val="75000"/>
                    <a:lumOff val="25000"/>
                  </a:schemeClr>
                </a:solidFill>
                <a:latin typeface="Century Gothic" panose="020B0502020202020204" pitchFamily="34" charset="0"/>
              </a:rPr>
              <a:t>/</a:t>
            </a:r>
            <a:r>
              <a:rPr lang="en-GB" sz="2000" b="1" dirty="0" smtClean="0">
                <a:solidFill>
                  <a:schemeClr val="tx1">
                    <a:lumMod val="75000"/>
                    <a:lumOff val="25000"/>
                  </a:schemeClr>
                </a:solidFill>
                <a:latin typeface="Century Gothic" panose="020B0502020202020204" pitchFamily="34" charset="0"/>
              </a:rPr>
              <a:t>Zero funding</a:t>
            </a:r>
          </a:p>
          <a:p>
            <a:pPr marL="0" indent="0" algn="just">
              <a:lnSpc>
                <a:spcPct val="150000"/>
              </a:lnSpc>
              <a:buNone/>
            </a:pPr>
            <a:r>
              <a:rPr lang="el-GR" sz="2000" dirty="0" smtClean="0">
                <a:solidFill>
                  <a:schemeClr val="tx1">
                    <a:lumMod val="75000"/>
                    <a:lumOff val="25000"/>
                  </a:schemeClr>
                </a:solidFill>
                <a:latin typeface="Century Gothic" panose="020B0502020202020204" pitchFamily="34" charset="0"/>
              </a:rPr>
              <a:t>Δεν δίνεται επιχόρήγηση από το Πρόγραμμα, αλλά εφαρμόζονται οι κανονισμοί του Προγράμματος όπως προβλέπει η Συμφωνία</a:t>
            </a:r>
          </a:p>
          <a:p>
            <a:pPr marL="0" indent="0" algn="just">
              <a:lnSpc>
                <a:spcPct val="150000"/>
              </a:lnSpc>
              <a:buNone/>
            </a:pPr>
            <a:r>
              <a:rPr lang="el-GR" sz="2000" b="1" dirty="0" smtClean="0">
                <a:solidFill>
                  <a:schemeClr val="accent6">
                    <a:lumMod val="75000"/>
                  </a:schemeClr>
                </a:solidFill>
                <a:latin typeface="Century Gothic" panose="020B0502020202020204" pitchFamily="34" charset="0"/>
              </a:rPr>
              <a:t>*Το </a:t>
            </a:r>
            <a:r>
              <a:rPr lang="el-GR" sz="2000" b="1" dirty="0">
                <a:solidFill>
                  <a:schemeClr val="accent6">
                    <a:lumMod val="75000"/>
                  </a:schemeClr>
                </a:solidFill>
                <a:latin typeface="Century Gothic" panose="020B0502020202020204" pitchFamily="34" charset="0"/>
              </a:rPr>
              <a:t>συνολικό ποσό επιχορήγησης του Σχεδίου δεν μπορεί να ξεπεράσει το ποσό που αναγράφεται στη Συμφωνία, ακόμη κι αν πραγματοποιηθούν, εν τέλει, περισσότερες κινητικότητες</a:t>
            </a:r>
          </a:p>
          <a:p>
            <a:pPr marL="0" indent="0" algn="just">
              <a:lnSpc>
                <a:spcPct val="150000"/>
              </a:lnSpc>
              <a:buNone/>
            </a:pPr>
            <a:endParaRPr lang="en-GB" sz="2000" dirty="0" smtClean="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959587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357" y="775068"/>
            <a:ext cx="8928992" cy="1008112"/>
          </a:xfrm>
        </p:spPr>
        <p:txBody>
          <a:bodyPr>
            <a:noAutofit/>
          </a:bodyPr>
          <a:lstStyle/>
          <a:p>
            <a:r>
              <a:rPr lang="el-GR" sz="2800" b="1" dirty="0" smtClean="0">
                <a:solidFill>
                  <a:schemeClr val="tx1">
                    <a:lumMod val="75000"/>
                    <a:lumOff val="25000"/>
                  </a:schemeClr>
                </a:solidFill>
                <a:latin typeface="Century Gothic" panose="020B0502020202020204" pitchFamily="34" charset="0"/>
              </a:rPr>
              <a:t>Υποστηρικτικά αρχεία για κάλυψη εξόδων από ΕΥ</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539552" y="1711262"/>
            <a:ext cx="8229600" cy="4248472"/>
          </a:xfrm>
        </p:spPr>
        <p:txBody>
          <a:bodyPr>
            <a:normAutofit/>
          </a:bodyPr>
          <a:lstStyle/>
          <a:p>
            <a:pPr marL="457200" indent="-457200" algn="just">
              <a:lnSpc>
                <a:spcPct val="150000"/>
              </a:lnSpc>
              <a:buFont typeface="+mj-lt"/>
              <a:buAutoNum type="arabicPeriod"/>
            </a:pPr>
            <a:r>
              <a:rPr lang="el-GR" sz="2000" dirty="0" smtClean="0">
                <a:solidFill>
                  <a:schemeClr val="tx1">
                    <a:lumMod val="75000"/>
                    <a:lumOff val="25000"/>
                  </a:schemeClr>
                </a:solidFill>
                <a:latin typeface="Century Gothic" panose="020B0502020202020204" pitchFamily="34" charset="0"/>
              </a:rPr>
              <a:t>Πιστοποιητικά συμμετοχής</a:t>
            </a:r>
          </a:p>
          <a:p>
            <a:pPr marL="457200" indent="-457200" algn="just">
              <a:lnSpc>
                <a:spcPct val="150000"/>
              </a:lnSpc>
              <a:buFont typeface="+mj-lt"/>
              <a:buAutoNum type="arabicPeriod"/>
            </a:pPr>
            <a:r>
              <a:rPr lang="el-GR" sz="2000" dirty="0" smtClean="0">
                <a:solidFill>
                  <a:schemeClr val="tx1">
                    <a:lumMod val="75000"/>
                    <a:lumOff val="25000"/>
                  </a:schemeClr>
                </a:solidFill>
                <a:latin typeface="Century Gothic" panose="020B0502020202020204" pitchFamily="34" charset="0"/>
              </a:rPr>
              <a:t>Αποδείξεις πληρωμών διδάκτρων</a:t>
            </a:r>
          </a:p>
          <a:p>
            <a:pPr marL="457200" indent="-457200" algn="just">
              <a:lnSpc>
                <a:spcPct val="150000"/>
              </a:lnSpc>
              <a:buFont typeface="+mj-lt"/>
              <a:buAutoNum type="arabicPeriod"/>
            </a:pPr>
            <a:r>
              <a:rPr lang="en-GB" sz="2000" dirty="0" smtClean="0">
                <a:solidFill>
                  <a:schemeClr val="tx1">
                    <a:lumMod val="75000"/>
                    <a:lumOff val="25000"/>
                  </a:schemeClr>
                </a:solidFill>
                <a:latin typeface="Century Gothic" panose="020B0502020202020204" pitchFamily="34" charset="0"/>
              </a:rPr>
              <a:t>Participant Reports </a:t>
            </a:r>
            <a:r>
              <a:rPr lang="el-GR" sz="2000" dirty="0" smtClean="0">
                <a:solidFill>
                  <a:schemeClr val="tx1">
                    <a:lumMod val="75000"/>
                    <a:lumOff val="25000"/>
                  </a:schemeClr>
                </a:solidFill>
                <a:latin typeface="Century Gothic" panose="020B0502020202020204" pitchFamily="34" charset="0"/>
              </a:rPr>
              <a:t>στο </a:t>
            </a:r>
            <a:r>
              <a:rPr lang="en-GB" sz="2000" dirty="0" smtClean="0">
                <a:solidFill>
                  <a:schemeClr val="tx1">
                    <a:lumMod val="75000"/>
                    <a:lumOff val="25000"/>
                  </a:schemeClr>
                </a:solidFill>
                <a:latin typeface="Century Gothic" panose="020B0502020202020204" pitchFamily="34" charset="0"/>
              </a:rPr>
              <a:t>Mobility Tool </a:t>
            </a:r>
            <a:endParaRPr lang="el-GR" sz="2000" dirty="0" smtClean="0">
              <a:solidFill>
                <a:schemeClr val="tx1">
                  <a:lumMod val="75000"/>
                  <a:lumOff val="25000"/>
                </a:schemeClr>
              </a:solidFill>
              <a:latin typeface="Century Gothic" panose="020B0502020202020204" pitchFamily="34" charset="0"/>
            </a:endParaRPr>
          </a:p>
          <a:p>
            <a:pPr marL="457200" indent="-457200" algn="just">
              <a:lnSpc>
                <a:spcPct val="150000"/>
              </a:lnSpc>
              <a:buFont typeface="+mj-lt"/>
              <a:buAutoNum type="arabicPeriod"/>
            </a:pPr>
            <a:r>
              <a:rPr lang="el-GR" sz="2000" dirty="0" smtClean="0">
                <a:solidFill>
                  <a:schemeClr val="tx1">
                    <a:lumMod val="75000"/>
                    <a:lumOff val="25000"/>
                  </a:schemeClr>
                </a:solidFill>
                <a:latin typeface="Century Gothic" panose="020B0502020202020204" pitchFamily="34" charset="0"/>
              </a:rPr>
              <a:t>Αποδείξεις που αφορούν κάλυψη εξόδων ειδικών αναγκών</a:t>
            </a:r>
          </a:p>
          <a:p>
            <a:pPr marL="0" indent="0" algn="just">
              <a:lnSpc>
                <a:spcPct val="150000"/>
              </a:lnSpc>
              <a:buNone/>
            </a:pPr>
            <a:endParaRPr lang="el-GR" sz="1000" dirty="0" smtClean="0">
              <a:solidFill>
                <a:schemeClr val="tx1">
                  <a:lumMod val="75000"/>
                  <a:lumOff val="25000"/>
                </a:schemeClr>
              </a:solidFill>
              <a:latin typeface="Century Gothic" panose="020B0502020202020204" pitchFamily="34" charset="0"/>
            </a:endParaRPr>
          </a:p>
          <a:p>
            <a:pPr marL="0" indent="0" algn="just">
              <a:lnSpc>
                <a:spcPct val="150000"/>
              </a:lnSpc>
              <a:buNone/>
            </a:pPr>
            <a:r>
              <a:rPr lang="el-GR" sz="2000" dirty="0" smtClean="0">
                <a:solidFill>
                  <a:schemeClr val="tx1">
                    <a:lumMod val="75000"/>
                    <a:lumOff val="25000"/>
                  </a:schemeClr>
                </a:solidFill>
                <a:latin typeface="Century Gothic" panose="020B0502020202020204" pitchFamily="34" charset="0"/>
              </a:rPr>
              <a:t>Επιπρόσθετα αρχεία που μπορεί να ζητηθούν κατά την αξιολόγηση της Τελικής Έκθεσης: </a:t>
            </a:r>
          </a:p>
          <a:p>
            <a:pPr algn="just">
              <a:lnSpc>
                <a:spcPct val="150000"/>
              </a:lnSpc>
            </a:pPr>
            <a:r>
              <a:rPr lang="el-GR" sz="2000" dirty="0" smtClean="0">
                <a:solidFill>
                  <a:schemeClr val="tx1">
                    <a:lumMod val="75000"/>
                    <a:lumOff val="25000"/>
                  </a:schemeClr>
                </a:solidFill>
                <a:latin typeface="Century Gothic" panose="020B0502020202020204" pitchFamily="34" charset="0"/>
              </a:rPr>
              <a:t>Συμφωνίες Συμμετεχόντων </a:t>
            </a:r>
          </a:p>
        </p:txBody>
      </p:sp>
    </p:spTree>
    <p:extLst>
      <p:ext uri="{BB962C8B-B14F-4D97-AF65-F5344CB8AC3E}">
        <p14:creationId xmlns:p14="http://schemas.microsoft.com/office/powerpoint/2010/main" val="1517182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Αποδείξεις Πληρωμής</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467544" y="1772816"/>
            <a:ext cx="8229600" cy="3528392"/>
          </a:xfrm>
        </p:spPr>
        <p:txBody>
          <a:bodyPr>
            <a:normAutofit/>
          </a:bodyPr>
          <a:lstStyle/>
          <a:p>
            <a:pPr marL="0" indent="0" algn="just">
              <a:lnSpc>
                <a:spcPct val="150000"/>
              </a:lnSpc>
              <a:buNone/>
            </a:pPr>
            <a:r>
              <a:rPr lang="el-GR" sz="2000" dirty="0">
                <a:solidFill>
                  <a:schemeClr val="tx1">
                    <a:lumMod val="75000"/>
                    <a:lumOff val="25000"/>
                  </a:schemeClr>
                </a:solidFill>
                <a:latin typeface="Century Gothic" panose="020B0502020202020204" pitchFamily="34" charset="0"/>
              </a:rPr>
              <a:t>Όλα τα υπόλοιπα </a:t>
            </a:r>
            <a:r>
              <a:rPr lang="el-GR" sz="2000" dirty="0" smtClean="0">
                <a:solidFill>
                  <a:schemeClr val="tx1">
                    <a:lumMod val="75000"/>
                    <a:lumOff val="25000"/>
                  </a:schemeClr>
                </a:solidFill>
                <a:latin typeface="Century Gothic" panose="020B0502020202020204" pitchFamily="34" charset="0"/>
              </a:rPr>
              <a:t>παραστατικά (αποδείξεις πληρωμής, τιμολόγια κλπ.) τηρούνται </a:t>
            </a:r>
            <a:r>
              <a:rPr lang="el-GR" sz="2000" dirty="0">
                <a:solidFill>
                  <a:schemeClr val="tx1">
                    <a:lumMod val="75000"/>
                    <a:lumOff val="25000"/>
                  </a:schemeClr>
                </a:solidFill>
                <a:latin typeface="Century Gothic" panose="020B0502020202020204" pitchFamily="34" charset="0"/>
              </a:rPr>
              <a:t>στο αρχείο </a:t>
            </a:r>
            <a:r>
              <a:rPr lang="el-GR" sz="2000" dirty="0" smtClean="0">
                <a:solidFill>
                  <a:schemeClr val="tx1">
                    <a:lumMod val="75000"/>
                    <a:lumOff val="25000"/>
                  </a:schemeClr>
                </a:solidFill>
                <a:latin typeface="Century Gothic" panose="020B0502020202020204" pitchFamily="34" charset="0"/>
              </a:rPr>
              <a:t>του σχολείου/οργανισμού για σκοπούς διαφάνειας και ενδεχόμενων μελλοντικών ελέγχων. </a:t>
            </a:r>
            <a:endParaRPr lang="el-GR" sz="2000" dirty="0">
              <a:solidFill>
                <a:schemeClr val="tx1">
                  <a:lumMod val="75000"/>
                  <a:lumOff val="25000"/>
                </a:schemeClr>
              </a:solidFill>
              <a:latin typeface="Century Gothic" panose="020B0502020202020204" pitchFamily="34" charset="0"/>
            </a:endParaRPr>
          </a:p>
          <a:p>
            <a:pPr marL="0" indent="0" algn="just">
              <a:lnSpc>
                <a:spcPct val="150000"/>
              </a:lnSpc>
              <a:buNone/>
            </a:pPr>
            <a:r>
              <a:rPr lang="el-GR" sz="2000" b="1" dirty="0" smtClean="0">
                <a:solidFill>
                  <a:schemeClr val="accent6">
                    <a:lumMod val="75000"/>
                  </a:schemeClr>
                </a:solidFill>
                <a:latin typeface="Century Gothic" panose="020B0502020202020204" pitchFamily="34" charset="0"/>
              </a:rPr>
              <a:t>Σημείωση: </a:t>
            </a:r>
            <a:r>
              <a:rPr lang="el-GR" sz="2000" dirty="0" smtClean="0">
                <a:solidFill>
                  <a:schemeClr val="tx1">
                    <a:lumMod val="75000"/>
                    <a:lumOff val="25000"/>
                  </a:schemeClr>
                </a:solidFill>
                <a:latin typeface="Century Gothic" panose="020B0502020202020204" pitchFamily="34" charset="0"/>
              </a:rPr>
              <a:t>σε περίπτωση που τα πραγματικά έξοδα ήταν χαμηλότερα από το προβλεπόμενο μοναδιαίο κόστος του Προγράμματος, δεν αποκόπτεται οποιοδήποτε ποσό. </a:t>
            </a:r>
            <a:endParaRPr lang="el-GR" sz="2000" dirty="0">
              <a:solidFill>
                <a:schemeClr val="tx1">
                  <a:lumMod val="75000"/>
                  <a:lumOff val="25000"/>
                </a:schemeClr>
              </a:solidFill>
              <a:latin typeface="Century Gothic" panose="020B0502020202020204" pitchFamily="34" charset="0"/>
            </a:endParaRPr>
          </a:p>
          <a:p>
            <a:endParaRPr lang="en-GB" dirty="0"/>
          </a:p>
        </p:txBody>
      </p:sp>
    </p:spTree>
    <p:extLst>
      <p:ext uri="{BB962C8B-B14F-4D97-AF65-F5344CB8AC3E}">
        <p14:creationId xmlns:p14="http://schemas.microsoft.com/office/powerpoint/2010/main" val="3100528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3851920" y="980728"/>
            <a:ext cx="4834880" cy="5145435"/>
          </a:xfrm>
        </p:spPr>
        <p:txBody>
          <a:bodyPr>
            <a:normAutofit/>
          </a:bodyPr>
          <a:lstStyle/>
          <a:p>
            <a:pPr algn="l"/>
            <a:endParaRPr lang="el-GR" sz="2400" dirty="0" smtClean="0">
              <a:latin typeface="Century Gothic" panose="020B0502020202020204" pitchFamily="34" charset="0"/>
            </a:endParaRPr>
          </a:p>
          <a:p>
            <a:pPr algn="l"/>
            <a:r>
              <a:rPr lang="el-GR" sz="2400" dirty="0" smtClean="0">
                <a:solidFill>
                  <a:schemeClr val="tx1">
                    <a:lumMod val="75000"/>
                    <a:lumOff val="25000"/>
                  </a:schemeClr>
                </a:solidFill>
                <a:latin typeface="Century Gothic" panose="020B0502020202020204" pitchFamily="34" charset="0"/>
              </a:rPr>
              <a:t>Συμφωνία Επιχορήγησης και Παραρτήματα</a:t>
            </a:r>
          </a:p>
          <a:p>
            <a:pPr algn="l"/>
            <a:endParaRPr lang="el-GR" sz="2400" dirty="0" smtClean="0">
              <a:solidFill>
                <a:schemeClr val="tx1">
                  <a:lumMod val="75000"/>
                  <a:lumOff val="25000"/>
                </a:schemeClr>
              </a:solidFill>
              <a:latin typeface="Century Gothic" panose="020B0502020202020204" pitchFamily="34" charset="0"/>
            </a:endParaRPr>
          </a:p>
          <a:p>
            <a:r>
              <a:rPr lang="el-GR" sz="2400" dirty="0">
                <a:solidFill>
                  <a:schemeClr val="tx1">
                    <a:lumMod val="75000"/>
                    <a:lumOff val="25000"/>
                  </a:schemeClr>
                </a:solidFill>
                <a:latin typeface="Century Gothic" panose="020B0502020202020204" pitchFamily="34" charset="0"/>
              </a:rPr>
              <a:t>Τροποποιήσεις </a:t>
            </a:r>
            <a:r>
              <a:rPr lang="el-GR" sz="2400" dirty="0" smtClean="0">
                <a:solidFill>
                  <a:schemeClr val="tx1">
                    <a:lumMod val="75000"/>
                    <a:lumOff val="25000"/>
                  </a:schemeClr>
                </a:solidFill>
                <a:latin typeface="Century Gothic" panose="020B0502020202020204" pitchFamily="34" charset="0"/>
              </a:rPr>
              <a:t>Συμφωνίας</a:t>
            </a:r>
          </a:p>
          <a:p>
            <a:pPr marL="0" indent="0">
              <a:buNone/>
            </a:pPr>
            <a:endParaRPr lang="el-GR" sz="2400" dirty="0">
              <a:solidFill>
                <a:schemeClr val="tx1">
                  <a:lumMod val="75000"/>
                  <a:lumOff val="25000"/>
                </a:schemeClr>
              </a:solidFill>
              <a:latin typeface="Century Gothic" panose="020B0502020202020204" pitchFamily="34" charset="0"/>
            </a:endParaRPr>
          </a:p>
          <a:p>
            <a:pPr algn="l"/>
            <a:r>
              <a:rPr lang="el-GR" sz="2400" dirty="0" smtClean="0">
                <a:solidFill>
                  <a:schemeClr val="tx1">
                    <a:lumMod val="75000"/>
                    <a:lumOff val="25000"/>
                  </a:schemeClr>
                </a:solidFill>
                <a:latin typeface="Century Gothic" panose="020B0502020202020204" pitchFamily="34" charset="0"/>
              </a:rPr>
              <a:t>Μεταφορές κονδυλίων χωρίς τροποποίηση</a:t>
            </a:r>
          </a:p>
          <a:p>
            <a:pPr algn="l"/>
            <a:endParaRPr lang="el-GR" sz="2400" dirty="0" smtClean="0">
              <a:solidFill>
                <a:schemeClr val="tx1">
                  <a:lumMod val="75000"/>
                  <a:lumOff val="25000"/>
                </a:schemeClr>
              </a:solidFill>
              <a:latin typeface="Century Gothic" panose="020B0502020202020204" pitchFamily="34" charset="0"/>
            </a:endParaRPr>
          </a:p>
        </p:txBody>
      </p:sp>
      <p:sp>
        <p:nvSpPr>
          <p:cNvPr id="6" name="Text Placeholder 5"/>
          <p:cNvSpPr>
            <a:spLocks noGrp="1"/>
          </p:cNvSpPr>
          <p:nvPr>
            <p:ph type="body" sz="half" idx="2"/>
          </p:nvPr>
        </p:nvSpPr>
        <p:spPr>
          <a:xfrm>
            <a:off x="179512" y="548680"/>
            <a:ext cx="3286001" cy="5577483"/>
          </a:xfrm>
        </p:spPr>
        <p:txBody>
          <a:bodyPr>
            <a:normAutofit/>
          </a:bodyPr>
          <a:lstStyle/>
          <a:p>
            <a:pPr algn="ctr"/>
            <a:endParaRPr lang="en-GB" sz="3200" b="1" dirty="0" smtClean="0">
              <a:solidFill>
                <a:schemeClr val="accent5">
                  <a:lumMod val="50000"/>
                </a:schemeClr>
              </a:solidFill>
              <a:latin typeface="Century Gothic" panose="020B0502020202020204" pitchFamily="34" charset="0"/>
            </a:endParaRPr>
          </a:p>
          <a:p>
            <a:pPr algn="ctr"/>
            <a:endParaRPr lang="en-GB" sz="3200" b="1" dirty="0">
              <a:solidFill>
                <a:schemeClr val="accent5">
                  <a:lumMod val="50000"/>
                </a:schemeClr>
              </a:solidFill>
              <a:latin typeface="Century Gothic" panose="020B0502020202020204" pitchFamily="34" charset="0"/>
            </a:endParaRPr>
          </a:p>
          <a:p>
            <a:pPr algn="ctr"/>
            <a:r>
              <a:rPr lang="en-US" sz="2800" b="1" dirty="0" smtClean="0">
                <a:solidFill>
                  <a:schemeClr val="accent5">
                    <a:lumMod val="75000"/>
                  </a:schemeClr>
                </a:solidFill>
                <a:latin typeface="Century Gothic" panose="020B0502020202020204" pitchFamily="34" charset="0"/>
              </a:rPr>
              <a:t>3</a:t>
            </a:r>
            <a:endParaRPr lang="el-GR" sz="2800" b="1" dirty="0">
              <a:solidFill>
                <a:schemeClr val="accent5">
                  <a:lumMod val="75000"/>
                </a:schemeClr>
              </a:solidFill>
              <a:latin typeface="Century Gothic" panose="020B0502020202020204" pitchFamily="34" charset="0"/>
            </a:endParaRPr>
          </a:p>
          <a:p>
            <a:pPr algn="ctr"/>
            <a:r>
              <a:rPr lang="el-GR" sz="2800" b="1" dirty="0" smtClean="0">
                <a:solidFill>
                  <a:schemeClr val="accent5">
                    <a:lumMod val="75000"/>
                  </a:schemeClr>
                </a:solidFill>
                <a:latin typeface="Century Gothic" panose="020B0502020202020204" pitchFamily="34" charset="0"/>
              </a:rPr>
              <a:t>Συμφωνία </a:t>
            </a:r>
            <a:r>
              <a:rPr lang="el-GR" sz="2800" b="1" dirty="0">
                <a:solidFill>
                  <a:schemeClr val="accent5">
                    <a:lumMod val="75000"/>
                  </a:schemeClr>
                </a:solidFill>
                <a:latin typeface="Century Gothic" panose="020B0502020202020204" pitchFamily="34" charset="0"/>
              </a:rPr>
              <a:t>Επιχορήγησης </a:t>
            </a:r>
            <a:r>
              <a:rPr lang="el-GR" sz="2800" b="1" dirty="0" smtClean="0">
                <a:solidFill>
                  <a:schemeClr val="accent5">
                    <a:lumMod val="75000"/>
                  </a:schemeClr>
                </a:solidFill>
                <a:latin typeface="Century Gothic" panose="020B0502020202020204" pitchFamily="34" charset="0"/>
              </a:rPr>
              <a:t>&amp; Παραρτήματα</a:t>
            </a:r>
          </a:p>
        </p:txBody>
      </p:sp>
      <p:cxnSp>
        <p:nvCxnSpPr>
          <p:cNvPr id="4" name="Straight Connector 3"/>
          <p:cNvCxnSpPr/>
          <p:nvPr/>
        </p:nvCxnSpPr>
        <p:spPr>
          <a:xfrm>
            <a:off x="3563888" y="1052736"/>
            <a:ext cx="0" cy="4968552"/>
          </a:xfrm>
          <a:prstGeom prst="line">
            <a:avLst/>
          </a:prstGeom>
          <a:ln w="539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59555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Autofit/>
          </a:bodyPr>
          <a:lstStyle/>
          <a:p>
            <a:r>
              <a:rPr lang="el-GR" sz="2800" dirty="0" smtClean="0">
                <a:solidFill>
                  <a:schemeClr val="tx1">
                    <a:lumMod val="75000"/>
                    <a:lumOff val="25000"/>
                  </a:schemeClr>
                </a:solidFill>
                <a:latin typeface="Century Gothic" panose="020B0502020202020204" pitchFamily="34" charset="0"/>
              </a:rPr>
              <a:t>Συμφωνία &amp; Παραρτήματα</a:t>
            </a:r>
            <a:br>
              <a:rPr lang="el-GR" sz="2800" dirty="0" smtClean="0">
                <a:solidFill>
                  <a:schemeClr val="tx1">
                    <a:lumMod val="75000"/>
                    <a:lumOff val="25000"/>
                  </a:schemeClr>
                </a:solidFill>
                <a:latin typeface="Century Gothic" panose="020B0502020202020204" pitchFamily="34" charset="0"/>
              </a:rPr>
            </a:br>
            <a:r>
              <a:rPr lang="en-GB" sz="2800" b="1" dirty="0" smtClean="0">
                <a:solidFill>
                  <a:schemeClr val="tx1">
                    <a:lumMod val="75000"/>
                    <a:lumOff val="25000"/>
                  </a:schemeClr>
                </a:solidFill>
                <a:latin typeface="Century Gothic" panose="020B0502020202020204" pitchFamily="34" charset="0"/>
              </a:rPr>
              <a:t>Mono-beneficiary Agreement</a:t>
            </a:r>
            <a:endParaRPr lang="en-US"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467544" y="1340768"/>
            <a:ext cx="8229600" cy="4464496"/>
          </a:xfrm>
        </p:spPr>
        <p:txBody>
          <a:bodyPr>
            <a:noAutofit/>
          </a:bodyPr>
          <a:lstStyle/>
          <a:p>
            <a:endParaRPr lang="el-GR" sz="2000" b="1" dirty="0" smtClean="0">
              <a:solidFill>
                <a:schemeClr val="accent5">
                  <a:lumMod val="75000"/>
                </a:schemeClr>
              </a:solidFill>
              <a:latin typeface="Century Gothic" panose="020B0502020202020204" pitchFamily="34" charset="0"/>
            </a:endParaRPr>
          </a:p>
          <a:p>
            <a:r>
              <a:rPr lang="en-US" sz="2000" b="1" dirty="0" smtClean="0">
                <a:solidFill>
                  <a:schemeClr val="accent5">
                    <a:lumMod val="75000"/>
                  </a:schemeClr>
                </a:solidFill>
                <a:latin typeface="Century Gothic" panose="020B0502020202020204" pitchFamily="34" charset="0"/>
              </a:rPr>
              <a:t>Grant Agreement</a:t>
            </a:r>
            <a:r>
              <a:rPr lang="el-GR" sz="2000" b="1" dirty="0" smtClean="0">
                <a:solidFill>
                  <a:schemeClr val="accent5">
                    <a:lumMod val="75000"/>
                  </a:schemeClr>
                </a:solidFill>
                <a:latin typeface="Century Gothic" panose="020B0502020202020204" pitchFamily="34" charset="0"/>
              </a:rPr>
              <a:t> – </a:t>
            </a:r>
            <a:r>
              <a:rPr lang="en-GB" sz="2000" b="1" dirty="0" smtClean="0">
                <a:solidFill>
                  <a:schemeClr val="accent5">
                    <a:lumMod val="75000"/>
                  </a:schemeClr>
                </a:solidFill>
                <a:latin typeface="Century Gothic" panose="020B0502020202020204" pitchFamily="34" charset="0"/>
              </a:rPr>
              <a:t>Special Conditions</a:t>
            </a:r>
            <a:endParaRPr lang="en-US" sz="2000" b="1" dirty="0">
              <a:solidFill>
                <a:schemeClr val="accent5">
                  <a:lumMod val="75000"/>
                </a:schemeClr>
              </a:solidFill>
              <a:latin typeface="Century Gothic" panose="020B0502020202020204" pitchFamily="34" charset="0"/>
            </a:endParaRPr>
          </a:p>
          <a:p>
            <a:r>
              <a:rPr lang="en-US" sz="2000" dirty="0">
                <a:solidFill>
                  <a:schemeClr val="tx1">
                    <a:lumMod val="75000"/>
                    <a:lumOff val="25000"/>
                  </a:schemeClr>
                </a:solidFill>
                <a:latin typeface="Century Gothic" panose="020B0502020202020204" pitchFamily="34" charset="0"/>
              </a:rPr>
              <a:t>Annex I </a:t>
            </a:r>
            <a:r>
              <a:rPr lang="en-GB" sz="2000" dirty="0">
                <a:solidFill>
                  <a:schemeClr val="tx1">
                    <a:lumMod val="75000"/>
                    <a:lumOff val="25000"/>
                  </a:schemeClr>
                </a:solidFill>
                <a:latin typeface="Century Gothic" panose="020B0502020202020204" pitchFamily="34" charset="0"/>
              </a:rPr>
              <a:t>– </a:t>
            </a:r>
            <a:r>
              <a:rPr lang="en-US" sz="2000" dirty="0" smtClean="0">
                <a:solidFill>
                  <a:schemeClr val="tx1">
                    <a:lumMod val="75000"/>
                    <a:lumOff val="25000"/>
                  </a:schemeClr>
                </a:solidFill>
                <a:latin typeface="Century Gothic" panose="020B0502020202020204" pitchFamily="34" charset="0"/>
              </a:rPr>
              <a:t>General Conditions</a:t>
            </a:r>
            <a:endParaRPr lang="en-US" sz="2000" dirty="0">
              <a:solidFill>
                <a:schemeClr val="tx1">
                  <a:lumMod val="75000"/>
                  <a:lumOff val="25000"/>
                </a:schemeClr>
              </a:solidFill>
              <a:latin typeface="Century Gothic" panose="020B0502020202020204" pitchFamily="34" charset="0"/>
            </a:endParaRPr>
          </a:p>
          <a:p>
            <a:r>
              <a:rPr lang="en-US" sz="2000" b="1" dirty="0">
                <a:solidFill>
                  <a:schemeClr val="accent5">
                    <a:lumMod val="75000"/>
                  </a:schemeClr>
                </a:solidFill>
                <a:latin typeface="Century Gothic" panose="020B0502020202020204" pitchFamily="34" charset="0"/>
              </a:rPr>
              <a:t>Annex II </a:t>
            </a:r>
            <a:r>
              <a:rPr lang="en-US" sz="2000" b="1" dirty="0" smtClean="0">
                <a:solidFill>
                  <a:schemeClr val="accent5">
                    <a:lumMod val="75000"/>
                  </a:schemeClr>
                </a:solidFill>
                <a:latin typeface="Century Gothic" panose="020B0502020202020204" pitchFamily="34" charset="0"/>
              </a:rPr>
              <a:t>– </a:t>
            </a:r>
            <a:r>
              <a:rPr lang="en-GB" sz="2000" b="1" dirty="0">
                <a:solidFill>
                  <a:schemeClr val="accent5">
                    <a:lumMod val="75000"/>
                  </a:schemeClr>
                </a:solidFill>
                <a:latin typeface="Century Gothic" panose="020B0502020202020204" pitchFamily="34" charset="0"/>
              </a:rPr>
              <a:t>Description and estimated budget of the </a:t>
            </a:r>
            <a:r>
              <a:rPr lang="en-GB" sz="2000" b="1" dirty="0" smtClean="0">
                <a:solidFill>
                  <a:schemeClr val="accent5">
                    <a:lumMod val="75000"/>
                  </a:schemeClr>
                </a:solidFill>
                <a:latin typeface="Century Gothic" panose="020B0502020202020204" pitchFamily="34" charset="0"/>
              </a:rPr>
              <a:t>project</a:t>
            </a:r>
            <a:endParaRPr lang="en-US" sz="2000" b="1" dirty="0">
              <a:solidFill>
                <a:schemeClr val="accent5">
                  <a:lumMod val="75000"/>
                </a:schemeClr>
              </a:solidFill>
              <a:latin typeface="Century Gothic" panose="020B0502020202020204" pitchFamily="34" charset="0"/>
            </a:endParaRPr>
          </a:p>
          <a:p>
            <a:r>
              <a:rPr lang="en-US" sz="2000" dirty="0">
                <a:solidFill>
                  <a:schemeClr val="tx1">
                    <a:lumMod val="75000"/>
                    <a:lumOff val="25000"/>
                  </a:schemeClr>
                </a:solidFill>
                <a:latin typeface="Century Gothic" panose="020B0502020202020204" pitchFamily="34" charset="0"/>
              </a:rPr>
              <a:t>Annex III </a:t>
            </a:r>
            <a:r>
              <a:rPr lang="en-GB" sz="2000" dirty="0">
                <a:solidFill>
                  <a:schemeClr val="tx1">
                    <a:lumMod val="75000"/>
                    <a:lumOff val="25000"/>
                  </a:schemeClr>
                </a:solidFill>
                <a:latin typeface="Century Gothic" panose="020B0502020202020204" pitchFamily="34" charset="0"/>
              </a:rPr>
              <a:t>– </a:t>
            </a:r>
            <a:r>
              <a:rPr lang="en-US" sz="2000" dirty="0" smtClean="0">
                <a:solidFill>
                  <a:schemeClr val="tx1">
                    <a:lumMod val="75000"/>
                    <a:lumOff val="25000"/>
                  </a:schemeClr>
                </a:solidFill>
                <a:latin typeface="Century Gothic" panose="020B0502020202020204" pitchFamily="34" charset="0"/>
              </a:rPr>
              <a:t>Financial </a:t>
            </a:r>
            <a:r>
              <a:rPr lang="en-US" sz="2000" dirty="0">
                <a:solidFill>
                  <a:schemeClr val="tx1">
                    <a:lumMod val="75000"/>
                    <a:lumOff val="25000"/>
                  </a:schemeClr>
                </a:solidFill>
                <a:latin typeface="Century Gothic" panose="020B0502020202020204" pitchFamily="34" charset="0"/>
              </a:rPr>
              <a:t>and contractual rules </a:t>
            </a:r>
            <a:endParaRPr lang="el-GR" sz="2000" dirty="0">
              <a:solidFill>
                <a:schemeClr val="tx1">
                  <a:lumMod val="75000"/>
                  <a:lumOff val="25000"/>
                </a:schemeClr>
              </a:solidFill>
              <a:latin typeface="Century Gothic" panose="020B0502020202020204" pitchFamily="34" charset="0"/>
            </a:endParaRPr>
          </a:p>
          <a:p>
            <a:r>
              <a:rPr lang="en-US" sz="2000" dirty="0" smtClean="0">
                <a:solidFill>
                  <a:schemeClr val="tx1">
                    <a:lumMod val="75000"/>
                    <a:lumOff val="25000"/>
                  </a:schemeClr>
                </a:solidFill>
                <a:latin typeface="Century Gothic" panose="020B0502020202020204" pitchFamily="34" charset="0"/>
              </a:rPr>
              <a:t>Annex </a:t>
            </a:r>
            <a:r>
              <a:rPr lang="en-US" sz="2000" dirty="0">
                <a:solidFill>
                  <a:schemeClr val="tx1">
                    <a:lumMod val="75000"/>
                    <a:lumOff val="25000"/>
                  </a:schemeClr>
                </a:solidFill>
                <a:latin typeface="Century Gothic" panose="020B0502020202020204" pitchFamily="34" charset="0"/>
              </a:rPr>
              <a:t>IV </a:t>
            </a:r>
            <a:r>
              <a:rPr lang="en-GB" sz="2000" dirty="0">
                <a:solidFill>
                  <a:schemeClr val="tx1">
                    <a:lumMod val="75000"/>
                    <a:lumOff val="25000"/>
                  </a:schemeClr>
                </a:solidFill>
                <a:latin typeface="Century Gothic" panose="020B0502020202020204" pitchFamily="34" charset="0"/>
              </a:rPr>
              <a:t>– </a:t>
            </a:r>
            <a:r>
              <a:rPr lang="en-US" sz="2000" dirty="0" smtClean="0">
                <a:solidFill>
                  <a:schemeClr val="tx1">
                    <a:lumMod val="75000"/>
                    <a:lumOff val="25000"/>
                  </a:schemeClr>
                </a:solidFill>
                <a:latin typeface="Century Gothic" panose="020B0502020202020204" pitchFamily="34" charset="0"/>
              </a:rPr>
              <a:t>Applicable </a:t>
            </a:r>
            <a:r>
              <a:rPr lang="en-US" sz="2000" dirty="0">
                <a:solidFill>
                  <a:schemeClr val="tx1">
                    <a:lumMod val="75000"/>
                    <a:lumOff val="25000"/>
                  </a:schemeClr>
                </a:solidFill>
                <a:latin typeface="Century Gothic" panose="020B0502020202020204" pitchFamily="34" charset="0"/>
              </a:rPr>
              <a:t>rates</a:t>
            </a:r>
          </a:p>
          <a:p>
            <a:r>
              <a:rPr lang="en-US" sz="2000" dirty="0" smtClean="0">
                <a:solidFill>
                  <a:schemeClr val="tx1">
                    <a:lumMod val="75000"/>
                    <a:lumOff val="25000"/>
                  </a:schemeClr>
                </a:solidFill>
                <a:latin typeface="Century Gothic" panose="020B0502020202020204" pitchFamily="34" charset="0"/>
              </a:rPr>
              <a:t>Annex V</a:t>
            </a:r>
            <a:r>
              <a:rPr lang="el-GR" sz="2000" dirty="0" smtClean="0">
                <a:solidFill>
                  <a:schemeClr val="tx1">
                    <a:lumMod val="75000"/>
                    <a:lumOff val="25000"/>
                  </a:schemeClr>
                </a:solidFill>
                <a:latin typeface="Century Gothic" panose="020B0502020202020204" pitchFamily="34" charset="0"/>
              </a:rPr>
              <a:t> </a:t>
            </a:r>
            <a:r>
              <a:rPr lang="en-GB" sz="2000" dirty="0" smtClean="0">
                <a:solidFill>
                  <a:schemeClr val="tx1">
                    <a:lumMod val="75000"/>
                    <a:lumOff val="25000"/>
                  </a:schemeClr>
                </a:solidFill>
                <a:latin typeface="Century Gothic" panose="020B0502020202020204" pitchFamily="34" charset="0"/>
              </a:rPr>
              <a:t>– Templates of staff</a:t>
            </a:r>
          </a:p>
          <a:p>
            <a:pPr lvl="2"/>
            <a:r>
              <a:rPr lang="en-GB" sz="2000" dirty="0">
                <a:solidFill>
                  <a:schemeClr val="tx1">
                    <a:lumMod val="75000"/>
                    <a:lumOff val="25000"/>
                  </a:schemeClr>
                </a:solidFill>
                <a:latin typeface="Century Gothic" panose="020B0502020202020204" pitchFamily="34" charset="0"/>
              </a:rPr>
              <a:t>Grant Agreement</a:t>
            </a:r>
          </a:p>
          <a:p>
            <a:pPr lvl="2"/>
            <a:r>
              <a:rPr lang="en-GB" sz="2000" dirty="0">
                <a:solidFill>
                  <a:schemeClr val="tx1">
                    <a:lumMod val="75000"/>
                    <a:lumOff val="25000"/>
                  </a:schemeClr>
                </a:solidFill>
                <a:latin typeface="Century Gothic" panose="020B0502020202020204" pitchFamily="34" charset="0"/>
              </a:rPr>
              <a:t>Mobility Agreement  </a:t>
            </a:r>
            <a:endParaRPr lang="el-GR" sz="2000" dirty="0">
              <a:solidFill>
                <a:schemeClr val="tx1">
                  <a:lumMod val="75000"/>
                  <a:lumOff val="25000"/>
                </a:schemeClr>
              </a:solidFill>
              <a:latin typeface="Century Gothic" panose="020B0502020202020204" pitchFamily="34" charset="0"/>
            </a:endParaRPr>
          </a:p>
          <a:p>
            <a:pPr lvl="2"/>
            <a:r>
              <a:rPr lang="en-GB" sz="2000" dirty="0">
                <a:solidFill>
                  <a:schemeClr val="tx1">
                    <a:lumMod val="75000"/>
                    <a:lumOff val="25000"/>
                  </a:schemeClr>
                </a:solidFill>
                <a:latin typeface="Century Gothic" panose="020B0502020202020204" pitchFamily="34" charset="0"/>
              </a:rPr>
              <a:t>Quality </a:t>
            </a:r>
            <a:r>
              <a:rPr lang="en-GB" sz="2000" dirty="0" smtClean="0">
                <a:solidFill>
                  <a:schemeClr val="tx1">
                    <a:lumMod val="75000"/>
                    <a:lumOff val="25000"/>
                  </a:schemeClr>
                </a:solidFill>
                <a:latin typeface="Century Gothic" panose="020B0502020202020204" pitchFamily="34" charset="0"/>
              </a:rPr>
              <a:t>Commitment</a:t>
            </a:r>
          </a:p>
          <a:p>
            <a:r>
              <a:rPr lang="en-GB" sz="2000" dirty="0" smtClean="0">
                <a:solidFill>
                  <a:schemeClr val="tx1">
                    <a:lumMod val="75000"/>
                    <a:lumOff val="25000"/>
                  </a:schemeClr>
                </a:solidFill>
                <a:latin typeface="Century Gothic" panose="020B0502020202020204" pitchFamily="34" charset="0"/>
              </a:rPr>
              <a:t>Annex </a:t>
            </a:r>
            <a:r>
              <a:rPr lang="en-GB" sz="2000" dirty="0">
                <a:solidFill>
                  <a:schemeClr val="tx1">
                    <a:lumMod val="75000"/>
                    <a:lumOff val="25000"/>
                  </a:schemeClr>
                </a:solidFill>
                <a:latin typeface="Century Gothic" panose="020B0502020202020204" pitchFamily="34" charset="0"/>
              </a:rPr>
              <a:t>VI – Bank account details</a:t>
            </a:r>
          </a:p>
          <a:p>
            <a:endParaRPr lang="en-GB"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3957515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332656"/>
            <a:ext cx="8229600" cy="1008112"/>
          </a:xfrm>
        </p:spPr>
        <p:txBody>
          <a:bodyPr>
            <a:normAutofit/>
          </a:bodyPr>
          <a:lstStyle/>
          <a:p>
            <a:pPr marL="0" indent="0"/>
            <a:r>
              <a:rPr lang="el-GR" sz="2800" b="1" dirty="0" smtClean="0">
                <a:solidFill>
                  <a:schemeClr val="tx1">
                    <a:lumMod val="75000"/>
                    <a:lumOff val="25000"/>
                  </a:schemeClr>
                </a:solidFill>
                <a:latin typeface="Century Gothic" panose="020B0502020202020204" pitchFamily="34" charset="0"/>
              </a:rPr>
              <a:t>Ατζέντα </a:t>
            </a:r>
            <a:r>
              <a:rPr lang="en-GB" sz="2800" b="1" dirty="0" smtClean="0">
                <a:solidFill>
                  <a:schemeClr val="tx1">
                    <a:lumMod val="75000"/>
                    <a:lumOff val="25000"/>
                  </a:schemeClr>
                </a:solidFill>
                <a:latin typeface="Century Gothic" panose="020B0502020202020204" pitchFamily="34" charset="0"/>
              </a:rPr>
              <a:t>H</a:t>
            </a:r>
            <a:r>
              <a:rPr lang="el-GR" sz="2800" b="1" dirty="0" smtClean="0">
                <a:solidFill>
                  <a:schemeClr val="tx1">
                    <a:lumMod val="75000"/>
                    <a:lumOff val="25000"/>
                  </a:schemeClr>
                </a:solidFill>
                <a:latin typeface="Century Gothic" panose="020B0502020202020204" pitchFamily="34" charset="0"/>
              </a:rPr>
              <a:t>μερίδας</a:t>
            </a:r>
            <a:endParaRPr lang="el-GR"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539552" y="1412776"/>
            <a:ext cx="8229600" cy="4525963"/>
          </a:xfrm>
        </p:spPr>
        <p:txBody>
          <a:bodyPr>
            <a:normAutofit fontScale="92500" lnSpcReduction="10000"/>
          </a:bodyPr>
          <a:lstStyle/>
          <a:p>
            <a:pPr marL="514350" indent="-514350">
              <a:buClr>
                <a:schemeClr val="accent5">
                  <a:lumMod val="75000"/>
                </a:schemeClr>
              </a:buClr>
              <a:buFont typeface="+mj-lt"/>
              <a:buAutoNum type="arabicPeriod"/>
            </a:pPr>
            <a:r>
              <a:rPr lang="el-GR" sz="2600" dirty="0">
                <a:solidFill>
                  <a:schemeClr val="tx1">
                    <a:lumMod val="75000"/>
                    <a:lumOff val="25000"/>
                  </a:schemeClr>
                </a:solidFill>
                <a:latin typeface="Century Gothic" panose="020B0502020202020204" pitchFamily="34" charset="0"/>
              </a:rPr>
              <a:t>Κινητικότητες </a:t>
            </a:r>
          </a:p>
          <a:p>
            <a:pPr marL="514350" indent="-514350">
              <a:buClr>
                <a:schemeClr val="accent5">
                  <a:lumMod val="75000"/>
                </a:schemeClr>
              </a:buClr>
              <a:buFont typeface="+mj-lt"/>
              <a:buAutoNum type="arabicPeriod"/>
            </a:pPr>
            <a:endParaRPr lang="en-US" sz="2600" dirty="0">
              <a:solidFill>
                <a:schemeClr val="tx1">
                  <a:lumMod val="75000"/>
                  <a:lumOff val="25000"/>
                </a:schemeClr>
              </a:solidFill>
              <a:latin typeface="Century Gothic" panose="020B0502020202020204" pitchFamily="34" charset="0"/>
            </a:endParaRPr>
          </a:p>
          <a:p>
            <a:pPr marL="514350" indent="-514350">
              <a:buClr>
                <a:schemeClr val="accent5">
                  <a:lumMod val="75000"/>
                </a:schemeClr>
              </a:buClr>
              <a:buFont typeface="+mj-lt"/>
              <a:buAutoNum type="arabicPeriod"/>
            </a:pPr>
            <a:r>
              <a:rPr lang="el-GR" sz="2600" dirty="0" smtClean="0">
                <a:solidFill>
                  <a:schemeClr val="tx1">
                    <a:lumMod val="75000"/>
                    <a:lumOff val="25000"/>
                  </a:schemeClr>
                </a:solidFill>
                <a:latin typeface="Century Gothic" panose="020B0502020202020204" pitchFamily="34" charset="0"/>
              </a:rPr>
              <a:t>Χρηματοδότηση</a:t>
            </a:r>
          </a:p>
          <a:p>
            <a:pPr marL="514350" indent="-514350">
              <a:buClr>
                <a:schemeClr val="accent5">
                  <a:lumMod val="75000"/>
                </a:schemeClr>
              </a:buClr>
              <a:buFont typeface="+mj-lt"/>
              <a:buAutoNum type="arabicPeriod"/>
            </a:pPr>
            <a:endParaRPr lang="el-GR" sz="2600" dirty="0">
              <a:solidFill>
                <a:schemeClr val="tx1">
                  <a:lumMod val="75000"/>
                  <a:lumOff val="25000"/>
                </a:schemeClr>
              </a:solidFill>
              <a:latin typeface="Century Gothic" panose="020B0502020202020204" pitchFamily="34" charset="0"/>
            </a:endParaRPr>
          </a:p>
          <a:p>
            <a:pPr marL="514350" indent="-514350">
              <a:buClr>
                <a:schemeClr val="accent5">
                  <a:lumMod val="75000"/>
                </a:schemeClr>
              </a:buClr>
              <a:buFont typeface="+mj-lt"/>
              <a:buAutoNum type="arabicPeriod"/>
            </a:pPr>
            <a:r>
              <a:rPr lang="el-GR" sz="2600" dirty="0" smtClean="0">
                <a:solidFill>
                  <a:schemeClr val="tx1">
                    <a:lumMod val="75000"/>
                    <a:lumOff val="25000"/>
                  </a:schemeClr>
                </a:solidFill>
                <a:latin typeface="Century Gothic" panose="020B0502020202020204" pitchFamily="34" charset="0"/>
              </a:rPr>
              <a:t>Συμφωνία Επιχορήγησης &amp; Παραρτήματα</a:t>
            </a:r>
            <a:endParaRPr lang="el-GR" sz="2600" dirty="0">
              <a:solidFill>
                <a:schemeClr val="tx1">
                  <a:lumMod val="75000"/>
                  <a:lumOff val="25000"/>
                </a:schemeClr>
              </a:solidFill>
              <a:latin typeface="Century Gothic" panose="020B0502020202020204" pitchFamily="34" charset="0"/>
            </a:endParaRPr>
          </a:p>
          <a:p>
            <a:pPr marL="514350" indent="-514350">
              <a:buClr>
                <a:schemeClr val="accent5">
                  <a:lumMod val="75000"/>
                </a:schemeClr>
              </a:buClr>
              <a:buFont typeface="+mj-lt"/>
              <a:buAutoNum type="arabicPeriod"/>
            </a:pPr>
            <a:endParaRPr lang="el-GR" sz="2600" dirty="0">
              <a:solidFill>
                <a:schemeClr val="tx1">
                  <a:lumMod val="75000"/>
                  <a:lumOff val="25000"/>
                </a:schemeClr>
              </a:solidFill>
              <a:latin typeface="Century Gothic" panose="020B0502020202020204" pitchFamily="34" charset="0"/>
            </a:endParaRPr>
          </a:p>
          <a:p>
            <a:pPr marL="514350" indent="-514350">
              <a:buClr>
                <a:schemeClr val="accent5">
                  <a:lumMod val="75000"/>
                </a:schemeClr>
              </a:buClr>
              <a:buFont typeface="+mj-lt"/>
              <a:buAutoNum type="arabicPeriod"/>
            </a:pPr>
            <a:r>
              <a:rPr lang="el-GR" sz="2600" dirty="0" smtClean="0">
                <a:solidFill>
                  <a:schemeClr val="tx1">
                    <a:lumMod val="75000"/>
                    <a:lumOff val="25000"/>
                  </a:schemeClr>
                </a:solidFill>
                <a:latin typeface="Century Gothic" panose="020B0502020202020204" pitchFamily="34" charset="0"/>
              </a:rPr>
              <a:t>Διευθετήσεις λόγω πανδημίας </a:t>
            </a:r>
            <a:r>
              <a:rPr lang="en-US" sz="2600" dirty="0" err="1" smtClean="0">
                <a:solidFill>
                  <a:schemeClr val="tx1">
                    <a:lumMod val="75000"/>
                    <a:lumOff val="25000"/>
                  </a:schemeClr>
                </a:solidFill>
                <a:latin typeface="Century Gothic" panose="020B0502020202020204" pitchFamily="34" charset="0"/>
              </a:rPr>
              <a:t>Covid</a:t>
            </a:r>
            <a:r>
              <a:rPr lang="en-US" sz="2600" dirty="0" smtClean="0">
                <a:solidFill>
                  <a:schemeClr val="tx1">
                    <a:lumMod val="75000"/>
                    <a:lumOff val="25000"/>
                  </a:schemeClr>
                </a:solidFill>
                <a:latin typeface="Century Gothic" panose="020B0502020202020204" pitchFamily="34" charset="0"/>
              </a:rPr>
              <a:t> 19</a:t>
            </a:r>
            <a:endParaRPr lang="el-GR" sz="2600" dirty="0" smtClean="0">
              <a:solidFill>
                <a:schemeClr val="tx1">
                  <a:lumMod val="75000"/>
                  <a:lumOff val="25000"/>
                </a:schemeClr>
              </a:solidFill>
              <a:latin typeface="Century Gothic" panose="020B0502020202020204" pitchFamily="34" charset="0"/>
            </a:endParaRPr>
          </a:p>
          <a:p>
            <a:pPr marL="514350" indent="-514350">
              <a:buClr>
                <a:schemeClr val="accent5">
                  <a:lumMod val="75000"/>
                </a:schemeClr>
              </a:buClr>
              <a:buFont typeface="+mj-lt"/>
              <a:buAutoNum type="arabicPeriod"/>
            </a:pPr>
            <a:endParaRPr lang="el-GR" sz="2600" dirty="0">
              <a:solidFill>
                <a:schemeClr val="tx1">
                  <a:lumMod val="75000"/>
                  <a:lumOff val="25000"/>
                </a:schemeClr>
              </a:solidFill>
              <a:latin typeface="Century Gothic" panose="020B0502020202020204" pitchFamily="34" charset="0"/>
            </a:endParaRPr>
          </a:p>
          <a:p>
            <a:pPr marL="514350" indent="-514350">
              <a:buClr>
                <a:schemeClr val="accent5">
                  <a:lumMod val="75000"/>
                </a:schemeClr>
              </a:buClr>
              <a:buFont typeface="+mj-lt"/>
              <a:buAutoNum type="arabicPeriod"/>
            </a:pPr>
            <a:r>
              <a:rPr lang="el-GR" sz="2600" dirty="0" smtClean="0">
                <a:solidFill>
                  <a:schemeClr val="tx1">
                    <a:lumMod val="75000"/>
                    <a:lumOff val="25000"/>
                  </a:schemeClr>
                </a:solidFill>
                <a:latin typeface="Century Gothic" panose="020B0502020202020204" pitchFamily="34" charset="0"/>
              </a:rPr>
              <a:t>Διαχείριση Σχεδίου</a:t>
            </a:r>
            <a:endParaRPr lang="en-US" sz="2600" dirty="0" smtClean="0">
              <a:solidFill>
                <a:schemeClr val="tx1">
                  <a:lumMod val="75000"/>
                  <a:lumOff val="25000"/>
                </a:schemeClr>
              </a:solidFill>
              <a:latin typeface="Century Gothic" panose="020B0502020202020204" pitchFamily="34" charset="0"/>
            </a:endParaRPr>
          </a:p>
          <a:p>
            <a:pPr marL="514350" indent="-514350">
              <a:buClr>
                <a:schemeClr val="accent5">
                  <a:lumMod val="75000"/>
                </a:schemeClr>
              </a:buClr>
              <a:buFont typeface="+mj-lt"/>
              <a:buAutoNum type="arabicPeriod"/>
            </a:pPr>
            <a:endParaRPr lang="el-GR" sz="2600" dirty="0" smtClean="0">
              <a:solidFill>
                <a:schemeClr val="tx1">
                  <a:lumMod val="75000"/>
                  <a:lumOff val="25000"/>
                </a:schemeClr>
              </a:solidFill>
              <a:latin typeface="Century Gothic" panose="020B0502020202020204" pitchFamily="34" charset="0"/>
            </a:endParaRPr>
          </a:p>
          <a:p>
            <a:pPr marL="514350" indent="-514350">
              <a:buClr>
                <a:schemeClr val="accent5">
                  <a:lumMod val="75000"/>
                </a:schemeClr>
              </a:buClr>
              <a:buFont typeface="+mj-lt"/>
              <a:buAutoNum type="arabicPeriod"/>
            </a:pPr>
            <a:r>
              <a:rPr lang="el-GR" sz="2600" dirty="0" smtClean="0">
                <a:solidFill>
                  <a:schemeClr val="tx1">
                    <a:lumMod val="75000"/>
                    <a:lumOff val="25000"/>
                  </a:schemeClr>
                </a:solidFill>
                <a:latin typeface="Century Gothic" panose="020B0502020202020204" pitchFamily="34" charset="0"/>
              </a:rPr>
              <a:t>Έλεγχοι </a:t>
            </a:r>
          </a:p>
          <a:p>
            <a:pPr marL="0" indent="0">
              <a:buClr>
                <a:schemeClr val="accent5">
                  <a:lumMod val="75000"/>
                </a:schemeClr>
              </a:buClr>
              <a:buNone/>
            </a:pPr>
            <a:endParaRPr lang="el-GR" sz="2800" b="1" dirty="0">
              <a:solidFill>
                <a:schemeClr val="tx1">
                  <a:lumMod val="75000"/>
                  <a:lumOff val="25000"/>
                </a:schemeClr>
              </a:solidFill>
            </a:endParaRPr>
          </a:p>
          <a:p>
            <a:pPr marL="0" indent="0">
              <a:buNone/>
            </a:pPr>
            <a:endParaRPr lang="en-US" dirty="0"/>
          </a:p>
        </p:txBody>
      </p:sp>
    </p:spTree>
    <p:extLst>
      <p:ext uri="{BB962C8B-B14F-4D97-AF65-F5344CB8AC3E}">
        <p14:creationId xmlns:p14="http://schemas.microsoft.com/office/powerpoint/2010/main" val="3902513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Autofit/>
          </a:bodyPr>
          <a:lstStyle/>
          <a:p>
            <a:r>
              <a:rPr lang="el-GR" sz="2800" dirty="0">
                <a:solidFill>
                  <a:schemeClr val="tx1">
                    <a:lumMod val="75000"/>
                    <a:lumOff val="25000"/>
                  </a:schemeClr>
                </a:solidFill>
                <a:latin typeface="Century Gothic" panose="020B0502020202020204" pitchFamily="34" charset="0"/>
              </a:rPr>
              <a:t>Συμφωνία </a:t>
            </a:r>
            <a:r>
              <a:rPr lang="el-GR" sz="2800" dirty="0" smtClean="0">
                <a:solidFill>
                  <a:schemeClr val="tx1">
                    <a:lumMod val="75000"/>
                    <a:lumOff val="25000"/>
                  </a:schemeClr>
                </a:solidFill>
                <a:latin typeface="Century Gothic" panose="020B0502020202020204" pitchFamily="34" charset="0"/>
              </a:rPr>
              <a:t>&amp; Παραρτήματα</a:t>
            </a:r>
            <a:r>
              <a:rPr lang="en-GB" sz="2800" dirty="0" smtClean="0">
                <a:solidFill>
                  <a:schemeClr val="tx1">
                    <a:lumMod val="75000"/>
                    <a:lumOff val="25000"/>
                  </a:schemeClr>
                </a:solidFill>
                <a:latin typeface="Century Gothic" panose="020B0502020202020204" pitchFamily="34" charset="0"/>
              </a:rPr>
              <a:t> </a:t>
            </a:r>
            <a:r>
              <a:rPr lang="el-GR" sz="2800" dirty="0" smtClean="0">
                <a:solidFill>
                  <a:schemeClr val="tx1">
                    <a:lumMod val="75000"/>
                    <a:lumOff val="25000"/>
                  </a:schemeClr>
                </a:solidFill>
                <a:latin typeface="Century Gothic" panose="020B0502020202020204" pitchFamily="34" charset="0"/>
              </a:rPr>
              <a:t>για Κοινοπραξίες</a:t>
            </a:r>
            <a:r>
              <a:rPr lang="el-GR" sz="2800" dirty="0">
                <a:solidFill>
                  <a:schemeClr val="tx1">
                    <a:lumMod val="75000"/>
                    <a:lumOff val="25000"/>
                  </a:schemeClr>
                </a:solidFill>
                <a:latin typeface="Century Gothic" panose="020B0502020202020204" pitchFamily="34" charset="0"/>
              </a:rPr>
              <a:t/>
            </a:r>
            <a:br>
              <a:rPr lang="el-GR" sz="2800" dirty="0">
                <a:solidFill>
                  <a:schemeClr val="tx1">
                    <a:lumMod val="75000"/>
                    <a:lumOff val="25000"/>
                  </a:schemeClr>
                </a:solidFill>
                <a:latin typeface="Century Gothic" panose="020B0502020202020204" pitchFamily="34" charset="0"/>
              </a:rPr>
            </a:br>
            <a:r>
              <a:rPr lang="en-GB" sz="2800" b="1" dirty="0" smtClean="0">
                <a:solidFill>
                  <a:schemeClr val="tx1">
                    <a:lumMod val="75000"/>
                    <a:lumOff val="25000"/>
                  </a:schemeClr>
                </a:solidFill>
                <a:latin typeface="Century Gothic" panose="020B0502020202020204" pitchFamily="34" charset="0"/>
              </a:rPr>
              <a:t>Multi-beneficiary </a:t>
            </a:r>
            <a:r>
              <a:rPr lang="en-GB" sz="2800" b="1" dirty="0">
                <a:solidFill>
                  <a:schemeClr val="tx1">
                    <a:lumMod val="75000"/>
                    <a:lumOff val="25000"/>
                  </a:schemeClr>
                </a:solidFill>
                <a:latin typeface="Century Gothic" panose="020B0502020202020204" pitchFamily="34" charset="0"/>
              </a:rPr>
              <a:t>Agreement</a:t>
            </a:r>
          </a:p>
        </p:txBody>
      </p:sp>
      <p:sp>
        <p:nvSpPr>
          <p:cNvPr id="3" name="Content Placeholder 2"/>
          <p:cNvSpPr>
            <a:spLocks noGrp="1"/>
          </p:cNvSpPr>
          <p:nvPr>
            <p:ph idx="1"/>
          </p:nvPr>
        </p:nvSpPr>
        <p:spPr>
          <a:xfrm>
            <a:off x="395536" y="1556792"/>
            <a:ext cx="8229600" cy="4752528"/>
          </a:xfrm>
        </p:spPr>
        <p:txBody>
          <a:bodyPr>
            <a:noAutofit/>
          </a:bodyPr>
          <a:lstStyle/>
          <a:p>
            <a:endParaRPr lang="el-GR" sz="1000" b="1" dirty="0" smtClean="0">
              <a:solidFill>
                <a:schemeClr val="accent5">
                  <a:lumMod val="50000"/>
                </a:schemeClr>
              </a:solidFill>
              <a:latin typeface="Century Gothic" panose="020B0502020202020204" pitchFamily="34" charset="0"/>
            </a:endParaRPr>
          </a:p>
          <a:p>
            <a:r>
              <a:rPr lang="en-US" sz="2000" b="1" dirty="0" smtClean="0">
                <a:solidFill>
                  <a:schemeClr val="accent5">
                    <a:lumMod val="75000"/>
                  </a:schemeClr>
                </a:solidFill>
                <a:latin typeface="Century Gothic" panose="020B0502020202020204" pitchFamily="34" charset="0"/>
              </a:rPr>
              <a:t>Grant </a:t>
            </a:r>
            <a:r>
              <a:rPr lang="en-US" sz="2000" b="1" dirty="0">
                <a:solidFill>
                  <a:schemeClr val="accent5">
                    <a:lumMod val="75000"/>
                  </a:schemeClr>
                </a:solidFill>
                <a:latin typeface="Century Gothic" panose="020B0502020202020204" pitchFamily="34" charset="0"/>
              </a:rPr>
              <a:t>Agreement</a:t>
            </a:r>
            <a:r>
              <a:rPr lang="el-GR" sz="2000" b="1" dirty="0">
                <a:solidFill>
                  <a:schemeClr val="accent5">
                    <a:lumMod val="75000"/>
                  </a:schemeClr>
                </a:solidFill>
                <a:latin typeface="Century Gothic" panose="020B0502020202020204" pitchFamily="34" charset="0"/>
              </a:rPr>
              <a:t> – </a:t>
            </a:r>
            <a:r>
              <a:rPr lang="en-GB" sz="2000" b="1" dirty="0">
                <a:solidFill>
                  <a:schemeClr val="accent5">
                    <a:lumMod val="75000"/>
                  </a:schemeClr>
                </a:solidFill>
                <a:latin typeface="Century Gothic" panose="020B0502020202020204" pitchFamily="34" charset="0"/>
              </a:rPr>
              <a:t>Special Conditions </a:t>
            </a:r>
            <a:endParaRPr lang="en-GB" sz="2000" b="1" dirty="0" smtClean="0">
              <a:solidFill>
                <a:schemeClr val="accent5">
                  <a:lumMod val="75000"/>
                </a:schemeClr>
              </a:solidFill>
              <a:latin typeface="Century Gothic" panose="020B0502020202020204" pitchFamily="34" charset="0"/>
            </a:endParaRPr>
          </a:p>
          <a:p>
            <a:r>
              <a:rPr lang="en-GB" sz="2000" dirty="0" smtClean="0">
                <a:solidFill>
                  <a:schemeClr val="tx1">
                    <a:lumMod val="75000"/>
                    <a:lumOff val="25000"/>
                  </a:schemeClr>
                </a:solidFill>
                <a:latin typeface="Century Gothic" panose="020B0502020202020204" pitchFamily="34" charset="0"/>
              </a:rPr>
              <a:t>Annex </a:t>
            </a:r>
            <a:r>
              <a:rPr lang="en-GB" sz="2000" dirty="0">
                <a:solidFill>
                  <a:schemeClr val="tx1">
                    <a:lumMod val="75000"/>
                    <a:lumOff val="25000"/>
                  </a:schemeClr>
                </a:solidFill>
                <a:latin typeface="Century Gothic" panose="020B0502020202020204" pitchFamily="34" charset="0"/>
              </a:rPr>
              <a:t>I  – General Conditions</a:t>
            </a:r>
          </a:p>
          <a:p>
            <a:r>
              <a:rPr lang="en-GB" sz="2000" b="1" dirty="0">
                <a:solidFill>
                  <a:schemeClr val="accent5">
                    <a:lumMod val="75000"/>
                  </a:schemeClr>
                </a:solidFill>
                <a:latin typeface="Century Gothic" panose="020B0502020202020204" pitchFamily="34" charset="0"/>
              </a:rPr>
              <a:t>Annex II – Description and estimated budget of the project</a:t>
            </a:r>
          </a:p>
          <a:p>
            <a:r>
              <a:rPr lang="en-GB" sz="2000" dirty="0">
                <a:solidFill>
                  <a:schemeClr val="tx1">
                    <a:lumMod val="75000"/>
                    <a:lumOff val="25000"/>
                  </a:schemeClr>
                </a:solidFill>
                <a:latin typeface="Century Gothic" panose="020B0502020202020204" pitchFamily="34" charset="0"/>
              </a:rPr>
              <a:t>Annex III  – Financial</a:t>
            </a:r>
            <a:r>
              <a:rPr lang="el-GR" sz="2000" dirty="0" smtClean="0">
                <a:solidFill>
                  <a:schemeClr val="tx1">
                    <a:lumMod val="75000"/>
                    <a:lumOff val="25000"/>
                  </a:schemeClr>
                </a:solidFill>
                <a:latin typeface="Century Gothic" panose="020B0502020202020204" pitchFamily="34" charset="0"/>
              </a:rPr>
              <a:t> </a:t>
            </a:r>
            <a:r>
              <a:rPr lang="en-GB" sz="2000" dirty="0" smtClean="0">
                <a:solidFill>
                  <a:schemeClr val="tx1">
                    <a:lumMod val="75000"/>
                    <a:lumOff val="25000"/>
                  </a:schemeClr>
                </a:solidFill>
                <a:latin typeface="Century Gothic" panose="020B0502020202020204" pitchFamily="34" charset="0"/>
              </a:rPr>
              <a:t>and </a:t>
            </a:r>
            <a:r>
              <a:rPr lang="en-GB" sz="2000" dirty="0">
                <a:solidFill>
                  <a:schemeClr val="tx1">
                    <a:lumMod val="75000"/>
                    <a:lumOff val="25000"/>
                  </a:schemeClr>
                </a:solidFill>
                <a:latin typeface="Century Gothic" panose="020B0502020202020204" pitchFamily="34" charset="0"/>
              </a:rPr>
              <a:t>contractual rules</a:t>
            </a:r>
          </a:p>
          <a:p>
            <a:r>
              <a:rPr lang="en-GB" sz="2000" dirty="0">
                <a:solidFill>
                  <a:schemeClr val="tx1">
                    <a:lumMod val="75000"/>
                    <a:lumOff val="25000"/>
                  </a:schemeClr>
                </a:solidFill>
                <a:latin typeface="Century Gothic" panose="020B0502020202020204" pitchFamily="34" charset="0"/>
              </a:rPr>
              <a:t>Annex IV  – Applicable</a:t>
            </a:r>
            <a:r>
              <a:rPr lang="el-GR" sz="2000" dirty="0" smtClean="0">
                <a:solidFill>
                  <a:schemeClr val="tx1">
                    <a:lumMod val="75000"/>
                    <a:lumOff val="25000"/>
                  </a:schemeClr>
                </a:solidFill>
                <a:latin typeface="Century Gothic" panose="020B0502020202020204" pitchFamily="34" charset="0"/>
              </a:rPr>
              <a:t> </a:t>
            </a:r>
            <a:r>
              <a:rPr lang="en-GB" sz="2000" dirty="0" smtClean="0">
                <a:solidFill>
                  <a:schemeClr val="tx1">
                    <a:lumMod val="75000"/>
                    <a:lumOff val="25000"/>
                  </a:schemeClr>
                </a:solidFill>
                <a:latin typeface="Century Gothic" panose="020B0502020202020204" pitchFamily="34" charset="0"/>
              </a:rPr>
              <a:t>rates</a:t>
            </a:r>
            <a:r>
              <a:rPr lang="el-GR" sz="2000" dirty="0" smtClean="0">
                <a:solidFill>
                  <a:schemeClr val="tx1">
                    <a:lumMod val="75000"/>
                    <a:lumOff val="25000"/>
                  </a:schemeClr>
                </a:solidFill>
                <a:latin typeface="Century Gothic" panose="020B0502020202020204" pitchFamily="34" charset="0"/>
              </a:rPr>
              <a:t> </a:t>
            </a:r>
            <a:endParaRPr lang="en-GB" sz="2000" dirty="0">
              <a:solidFill>
                <a:schemeClr val="tx1">
                  <a:lumMod val="75000"/>
                  <a:lumOff val="25000"/>
                </a:schemeClr>
              </a:solidFill>
              <a:latin typeface="Century Gothic" panose="020B0502020202020204" pitchFamily="34" charset="0"/>
            </a:endParaRPr>
          </a:p>
          <a:p>
            <a:r>
              <a:rPr lang="en-GB" sz="2000" dirty="0">
                <a:solidFill>
                  <a:schemeClr val="tx1">
                    <a:lumMod val="75000"/>
                    <a:lumOff val="25000"/>
                  </a:schemeClr>
                </a:solidFill>
                <a:latin typeface="Century Gothic" panose="020B0502020202020204" pitchFamily="34" charset="0"/>
              </a:rPr>
              <a:t>Annex V </a:t>
            </a:r>
            <a:r>
              <a:rPr lang="en-GB" sz="2000" dirty="0" smtClean="0">
                <a:solidFill>
                  <a:schemeClr val="tx1">
                    <a:lumMod val="75000"/>
                    <a:lumOff val="25000"/>
                  </a:schemeClr>
                </a:solidFill>
                <a:latin typeface="Century Gothic" panose="020B0502020202020204" pitchFamily="34" charset="0"/>
              </a:rPr>
              <a:t>– Mandates</a:t>
            </a:r>
            <a:r>
              <a:rPr lang="el-GR" sz="2000" dirty="0" smtClean="0">
                <a:solidFill>
                  <a:schemeClr val="tx1">
                    <a:lumMod val="75000"/>
                    <a:lumOff val="25000"/>
                  </a:schemeClr>
                </a:solidFill>
                <a:latin typeface="Century Gothic" panose="020B0502020202020204" pitchFamily="34" charset="0"/>
              </a:rPr>
              <a:t> </a:t>
            </a:r>
            <a:endParaRPr lang="en-GB" sz="2000" dirty="0">
              <a:solidFill>
                <a:schemeClr val="tx1">
                  <a:lumMod val="75000"/>
                  <a:lumOff val="25000"/>
                </a:schemeClr>
              </a:solidFill>
              <a:latin typeface="Century Gothic" panose="020B0502020202020204" pitchFamily="34" charset="0"/>
            </a:endParaRPr>
          </a:p>
          <a:p>
            <a:r>
              <a:rPr lang="el-GR" sz="2000" dirty="0">
                <a:solidFill>
                  <a:schemeClr val="tx1">
                    <a:lumMod val="75000"/>
                    <a:lumOff val="25000"/>
                  </a:schemeClr>
                </a:solidFill>
                <a:latin typeface="Century Gothic" panose="020B0502020202020204" pitchFamily="34" charset="0"/>
              </a:rPr>
              <a:t>Α</a:t>
            </a:r>
            <a:r>
              <a:rPr lang="en-US" sz="2000" dirty="0" err="1">
                <a:solidFill>
                  <a:schemeClr val="tx1">
                    <a:lumMod val="75000"/>
                    <a:lumOff val="25000"/>
                  </a:schemeClr>
                </a:solidFill>
                <a:latin typeface="Century Gothic" panose="020B0502020202020204" pitchFamily="34" charset="0"/>
              </a:rPr>
              <a:t>nnex</a:t>
            </a:r>
            <a:r>
              <a:rPr lang="en-US" sz="2000" dirty="0">
                <a:solidFill>
                  <a:schemeClr val="tx1">
                    <a:lumMod val="75000"/>
                    <a:lumOff val="25000"/>
                  </a:schemeClr>
                </a:solidFill>
                <a:latin typeface="Century Gothic" panose="020B0502020202020204" pitchFamily="34" charset="0"/>
              </a:rPr>
              <a:t> VI: Templates </a:t>
            </a:r>
            <a:r>
              <a:rPr lang="en-US" sz="2000" dirty="0" smtClean="0">
                <a:solidFill>
                  <a:schemeClr val="tx1">
                    <a:lumMod val="75000"/>
                    <a:lumOff val="25000"/>
                  </a:schemeClr>
                </a:solidFill>
                <a:latin typeface="Century Gothic" panose="020B0502020202020204" pitchFamily="34" charset="0"/>
              </a:rPr>
              <a:t>of staff</a:t>
            </a:r>
            <a:endParaRPr lang="en-GB" sz="2000" dirty="0">
              <a:solidFill>
                <a:schemeClr val="tx1">
                  <a:lumMod val="75000"/>
                  <a:lumOff val="25000"/>
                </a:schemeClr>
              </a:solidFill>
              <a:latin typeface="Century Gothic" panose="020B0502020202020204" pitchFamily="34" charset="0"/>
            </a:endParaRPr>
          </a:p>
          <a:p>
            <a:pPr lvl="2"/>
            <a:r>
              <a:rPr lang="en-GB" sz="2000" dirty="0">
                <a:solidFill>
                  <a:schemeClr val="tx1">
                    <a:lumMod val="75000"/>
                    <a:lumOff val="25000"/>
                  </a:schemeClr>
                </a:solidFill>
                <a:latin typeface="Century Gothic" panose="020B0502020202020204" pitchFamily="34" charset="0"/>
              </a:rPr>
              <a:t>Grant Agreement</a:t>
            </a:r>
          </a:p>
          <a:p>
            <a:pPr lvl="2"/>
            <a:r>
              <a:rPr lang="en-GB" sz="2000" dirty="0">
                <a:solidFill>
                  <a:schemeClr val="tx1">
                    <a:lumMod val="75000"/>
                    <a:lumOff val="25000"/>
                  </a:schemeClr>
                </a:solidFill>
                <a:latin typeface="Century Gothic" panose="020B0502020202020204" pitchFamily="34" charset="0"/>
              </a:rPr>
              <a:t>Mobility Agreement</a:t>
            </a:r>
            <a:endParaRPr lang="el-GR" sz="2000" dirty="0">
              <a:solidFill>
                <a:schemeClr val="tx1">
                  <a:lumMod val="75000"/>
                  <a:lumOff val="25000"/>
                </a:schemeClr>
              </a:solidFill>
              <a:latin typeface="Century Gothic" panose="020B0502020202020204" pitchFamily="34" charset="0"/>
            </a:endParaRPr>
          </a:p>
          <a:p>
            <a:pPr lvl="2"/>
            <a:r>
              <a:rPr lang="en-GB" sz="2000" dirty="0">
                <a:solidFill>
                  <a:schemeClr val="tx1">
                    <a:lumMod val="75000"/>
                    <a:lumOff val="25000"/>
                  </a:schemeClr>
                </a:solidFill>
                <a:latin typeface="Century Gothic" panose="020B0502020202020204" pitchFamily="34" charset="0"/>
              </a:rPr>
              <a:t>Quality Commitment</a:t>
            </a:r>
          </a:p>
          <a:p>
            <a:r>
              <a:rPr lang="en-GB" sz="2000" dirty="0" smtClean="0">
                <a:solidFill>
                  <a:schemeClr val="tx1">
                    <a:lumMod val="75000"/>
                    <a:lumOff val="25000"/>
                  </a:schemeClr>
                </a:solidFill>
                <a:latin typeface="Century Gothic" panose="020B0502020202020204" pitchFamily="34" charset="0"/>
              </a:rPr>
              <a:t>Annex VI</a:t>
            </a:r>
            <a:r>
              <a:rPr lang="el-GR" sz="2000" dirty="0" smtClean="0">
                <a:solidFill>
                  <a:schemeClr val="tx1">
                    <a:lumMod val="75000"/>
                    <a:lumOff val="25000"/>
                  </a:schemeClr>
                </a:solidFill>
                <a:latin typeface="Century Gothic" panose="020B0502020202020204" pitchFamily="34" charset="0"/>
              </a:rPr>
              <a:t> </a:t>
            </a:r>
            <a:r>
              <a:rPr lang="en-US" sz="2000" dirty="0" smtClean="0">
                <a:solidFill>
                  <a:schemeClr val="tx1">
                    <a:lumMod val="75000"/>
                    <a:lumOff val="25000"/>
                  </a:schemeClr>
                </a:solidFill>
                <a:latin typeface="Century Gothic" panose="020B0502020202020204" pitchFamily="34" charset="0"/>
              </a:rPr>
              <a:t>I </a:t>
            </a:r>
            <a:r>
              <a:rPr lang="el-GR" sz="2000" dirty="0" smtClean="0">
                <a:solidFill>
                  <a:schemeClr val="tx1">
                    <a:lumMod val="75000"/>
                    <a:lumOff val="25000"/>
                  </a:schemeClr>
                </a:solidFill>
                <a:latin typeface="Century Gothic" panose="020B0502020202020204" pitchFamily="34" charset="0"/>
              </a:rPr>
              <a:t>– </a:t>
            </a:r>
            <a:r>
              <a:rPr lang="en-US" sz="2000" dirty="0" smtClean="0">
                <a:solidFill>
                  <a:schemeClr val="tx1">
                    <a:lumMod val="75000"/>
                    <a:lumOff val="25000"/>
                  </a:schemeClr>
                </a:solidFill>
                <a:latin typeface="Century Gothic" panose="020B0502020202020204" pitchFamily="34" charset="0"/>
              </a:rPr>
              <a:t>Bank account details</a:t>
            </a:r>
            <a:endParaRPr lang="el-GR" sz="2000" dirty="0" smtClean="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39348578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chemeClr val="tx1">
                    <a:lumMod val="75000"/>
                    <a:lumOff val="25000"/>
                  </a:schemeClr>
                </a:solidFill>
                <a:latin typeface="Century Gothic" panose="020B0502020202020204" pitchFamily="34" charset="0"/>
              </a:rPr>
              <a:t>Συμφωνία </a:t>
            </a:r>
            <a:r>
              <a:rPr lang="el-GR" sz="2800" b="1" dirty="0" smtClean="0">
                <a:solidFill>
                  <a:schemeClr val="tx1">
                    <a:lumMod val="75000"/>
                    <a:lumOff val="25000"/>
                  </a:schemeClr>
                </a:solidFill>
                <a:latin typeface="Century Gothic" panose="020B0502020202020204" pitchFamily="34" charset="0"/>
              </a:rPr>
              <a:t>και </a:t>
            </a:r>
            <a:r>
              <a:rPr lang="el-GR" sz="2800" b="1" dirty="0">
                <a:solidFill>
                  <a:schemeClr val="tx1">
                    <a:lumMod val="75000"/>
                    <a:lumOff val="25000"/>
                  </a:schemeClr>
                </a:solidFill>
                <a:latin typeface="Century Gothic" panose="020B0502020202020204" pitchFamily="34" charset="0"/>
              </a:rPr>
              <a:t>Παραρτήματα</a:t>
            </a:r>
          </a:p>
        </p:txBody>
      </p:sp>
      <p:sp>
        <p:nvSpPr>
          <p:cNvPr id="3" name="Content Placeholder 2"/>
          <p:cNvSpPr>
            <a:spLocks noGrp="1"/>
          </p:cNvSpPr>
          <p:nvPr>
            <p:ph idx="1"/>
          </p:nvPr>
        </p:nvSpPr>
        <p:spPr>
          <a:xfrm>
            <a:off x="493204" y="1124744"/>
            <a:ext cx="8229600" cy="4929411"/>
          </a:xfrm>
        </p:spPr>
        <p:txBody>
          <a:bodyPr>
            <a:normAutofit fontScale="85000" lnSpcReduction="20000"/>
          </a:bodyPr>
          <a:lstStyle/>
          <a:p>
            <a:r>
              <a:rPr lang="el-GR" sz="2200" dirty="0">
                <a:solidFill>
                  <a:schemeClr val="tx1">
                    <a:lumMod val="75000"/>
                    <a:lumOff val="25000"/>
                  </a:schemeClr>
                </a:solidFill>
                <a:latin typeface="Century Gothic" panose="020B0502020202020204" pitchFamily="34" charset="0"/>
              </a:rPr>
              <a:t>Νομικό έγγραφο μεταξύ του δικαιούχου και  της Εθνικής Υπηρεσίας (ΕΥ</a:t>
            </a:r>
            <a:r>
              <a:rPr lang="el-GR" sz="2200" dirty="0" smtClean="0">
                <a:solidFill>
                  <a:schemeClr val="tx1">
                    <a:lumMod val="75000"/>
                    <a:lumOff val="25000"/>
                  </a:schemeClr>
                </a:solidFill>
                <a:latin typeface="Century Gothic" panose="020B0502020202020204" pitchFamily="34" charset="0"/>
              </a:rPr>
              <a:t>)</a:t>
            </a:r>
            <a:endParaRPr lang="en-GB" sz="2200" dirty="0" smtClean="0">
              <a:solidFill>
                <a:schemeClr val="tx1">
                  <a:lumMod val="75000"/>
                  <a:lumOff val="25000"/>
                </a:schemeClr>
              </a:solidFill>
              <a:latin typeface="Century Gothic" panose="020B0502020202020204" pitchFamily="34" charset="0"/>
            </a:endParaRPr>
          </a:p>
          <a:p>
            <a:endParaRPr lang="el-GR" sz="2200" dirty="0" smtClean="0">
              <a:solidFill>
                <a:schemeClr val="tx1">
                  <a:lumMod val="75000"/>
                  <a:lumOff val="25000"/>
                </a:schemeClr>
              </a:solidFill>
              <a:latin typeface="Century Gothic" panose="020B0502020202020204" pitchFamily="34" charset="0"/>
            </a:endParaRPr>
          </a:p>
          <a:p>
            <a:r>
              <a:rPr lang="el-GR" sz="2200" dirty="0">
                <a:solidFill>
                  <a:schemeClr val="tx1">
                    <a:lumMod val="75000"/>
                    <a:lumOff val="25000"/>
                  </a:schemeClr>
                </a:solidFill>
                <a:latin typeface="Century Gothic" panose="020B0502020202020204" pitchFamily="34" charset="0"/>
              </a:rPr>
              <a:t>Διαχείριση του Σχεδίου σύμφωνα με τους κανόνες της Συμφωνίας Επιχορήγησης, του Οδηγού Προγράμματος 20</a:t>
            </a:r>
            <a:r>
              <a:rPr lang="en-GB" sz="2200" dirty="0">
                <a:solidFill>
                  <a:schemeClr val="tx1">
                    <a:lumMod val="75000"/>
                    <a:lumOff val="25000"/>
                  </a:schemeClr>
                </a:solidFill>
                <a:latin typeface="Century Gothic" panose="020B0502020202020204" pitchFamily="34" charset="0"/>
              </a:rPr>
              <a:t>20</a:t>
            </a:r>
            <a:r>
              <a:rPr lang="el-GR" sz="2200" dirty="0">
                <a:solidFill>
                  <a:schemeClr val="tx1">
                    <a:lumMod val="75000"/>
                    <a:lumOff val="25000"/>
                  </a:schemeClr>
                </a:solidFill>
                <a:latin typeface="Century Gothic" panose="020B0502020202020204" pitchFamily="34" charset="0"/>
              </a:rPr>
              <a:t> και σύμφωνα με την </a:t>
            </a:r>
            <a:r>
              <a:rPr lang="el-GR" sz="2200" dirty="0" smtClean="0">
                <a:solidFill>
                  <a:schemeClr val="tx1">
                    <a:lumMod val="75000"/>
                    <a:lumOff val="25000"/>
                  </a:schemeClr>
                </a:solidFill>
                <a:latin typeface="Century Gothic" panose="020B0502020202020204" pitchFamily="34" charset="0"/>
              </a:rPr>
              <a:t>Αίτηση</a:t>
            </a:r>
            <a:endParaRPr lang="en-US" sz="2200" dirty="0" smtClean="0">
              <a:solidFill>
                <a:schemeClr val="tx1">
                  <a:lumMod val="75000"/>
                  <a:lumOff val="25000"/>
                </a:schemeClr>
              </a:solidFill>
              <a:latin typeface="Century Gothic" panose="020B0502020202020204" pitchFamily="34" charset="0"/>
            </a:endParaRPr>
          </a:p>
          <a:p>
            <a:pPr marL="0" indent="0">
              <a:buNone/>
            </a:pPr>
            <a:endParaRPr lang="el-GR" sz="2200" dirty="0">
              <a:solidFill>
                <a:schemeClr val="tx1">
                  <a:lumMod val="75000"/>
                  <a:lumOff val="25000"/>
                </a:schemeClr>
              </a:solidFill>
              <a:latin typeface="Century Gothic" panose="020B0502020202020204" pitchFamily="34" charset="0"/>
            </a:endParaRPr>
          </a:p>
          <a:p>
            <a:r>
              <a:rPr lang="el-GR" sz="2200" dirty="0" smtClean="0">
                <a:solidFill>
                  <a:schemeClr val="tx1">
                    <a:lumMod val="75000"/>
                    <a:lumOff val="25000"/>
                  </a:schemeClr>
                </a:solidFill>
                <a:latin typeface="Century Gothic" panose="020B0502020202020204" pitchFamily="34" charset="0"/>
              </a:rPr>
              <a:t>Η Συμφωνία Επιχορήγησης και το Παράρτημα ΙΙ αποστέλλονται στον </a:t>
            </a:r>
            <a:r>
              <a:rPr lang="el-GR" sz="2200" dirty="0">
                <a:solidFill>
                  <a:schemeClr val="tx1">
                    <a:lumMod val="75000"/>
                    <a:lumOff val="25000"/>
                  </a:schemeClr>
                </a:solidFill>
                <a:latin typeface="Century Gothic" panose="020B0502020202020204" pitchFamily="34" charset="0"/>
              </a:rPr>
              <a:t>δικαιούχο </a:t>
            </a:r>
            <a:r>
              <a:rPr lang="el-GR" sz="2200" dirty="0" smtClean="0">
                <a:solidFill>
                  <a:schemeClr val="tx1">
                    <a:lumMod val="75000"/>
                    <a:lumOff val="25000"/>
                  </a:schemeClr>
                </a:solidFill>
                <a:latin typeface="Century Gothic" panose="020B0502020202020204" pitchFamily="34" charset="0"/>
              </a:rPr>
              <a:t>ηλεκτρονικά</a:t>
            </a:r>
            <a:endParaRPr lang="en-GB" sz="2200" dirty="0" smtClean="0">
              <a:solidFill>
                <a:schemeClr val="tx1">
                  <a:lumMod val="75000"/>
                  <a:lumOff val="25000"/>
                </a:schemeClr>
              </a:solidFill>
              <a:latin typeface="Century Gothic" panose="020B0502020202020204" pitchFamily="34" charset="0"/>
            </a:endParaRPr>
          </a:p>
          <a:p>
            <a:pPr marL="0" indent="0">
              <a:buNone/>
            </a:pPr>
            <a:endParaRPr lang="el-GR" sz="2200" dirty="0" smtClean="0">
              <a:solidFill>
                <a:schemeClr val="tx1">
                  <a:lumMod val="75000"/>
                  <a:lumOff val="25000"/>
                </a:schemeClr>
              </a:solidFill>
              <a:latin typeface="Century Gothic" panose="020B0502020202020204" pitchFamily="34" charset="0"/>
            </a:endParaRPr>
          </a:p>
          <a:p>
            <a:r>
              <a:rPr lang="el-GR" sz="2200" dirty="0">
                <a:solidFill>
                  <a:schemeClr val="tx1">
                    <a:lumMod val="75000"/>
                    <a:lumOff val="25000"/>
                  </a:schemeClr>
                </a:solidFill>
                <a:latin typeface="Century Gothic" panose="020B0502020202020204" pitchFamily="34" charset="0"/>
              </a:rPr>
              <a:t>Τα υπόλοιπα παραρτήματα αναρτώνται στη </a:t>
            </a:r>
            <a:r>
              <a:rPr lang="el-GR" sz="2200" dirty="0">
                <a:solidFill>
                  <a:schemeClr val="tx1">
                    <a:lumMod val="75000"/>
                    <a:lumOff val="25000"/>
                  </a:schemeClr>
                </a:solidFill>
                <a:latin typeface="Century Gothic" panose="020B0502020202020204" pitchFamily="34" charset="0"/>
                <a:hlinkClick r:id="rId2"/>
              </a:rPr>
              <a:t>Διαχείριση Εγκεκριμένων Σχεδίων</a:t>
            </a:r>
            <a:r>
              <a:rPr lang="en-GB" sz="2200" dirty="0">
                <a:solidFill>
                  <a:schemeClr val="tx1">
                    <a:lumMod val="75000"/>
                    <a:lumOff val="25000"/>
                  </a:schemeClr>
                </a:solidFill>
                <a:latin typeface="Century Gothic" panose="020B0502020202020204" pitchFamily="34" charset="0"/>
              </a:rPr>
              <a:t> </a:t>
            </a:r>
            <a:r>
              <a:rPr lang="el-GR" sz="2200" dirty="0">
                <a:solidFill>
                  <a:schemeClr val="tx1">
                    <a:lumMod val="75000"/>
                    <a:lumOff val="25000"/>
                  </a:schemeClr>
                </a:solidFill>
                <a:latin typeface="Century Gothic" panose="020B0502020202020204" pitchFamily="34" charset="0"/>
              </a:rPr>
              <a:t>στην ιστοσελίδα του </a:t>
            </a:r>
            <a:r>
              <a:rPr lang="el-GR" sz="2200" dirty="0" smtClean="0">
                <a:solidFill>
                  <a:schemeClr val="tx1">
                    <a:lumMod val="75000"/>
                    <a:lumOff val="25000"/>
                  </a:schemeClr>
                </a:solidFill>
                <a:latin typeface="Century Gothic" panose="020B0502020202020204" pitchFamily="34" charset="0"/>
              </a:rPr>
              <a:t>ΙΔΕΠ</a:t>
            </a:r>
            <a:endParaRPr lang="en-GB" sz="2200" dirty="0" smtClean="0">
              <a:solidFill>
                <a:schemeClr val="tx1">
                  <a:lumMod val="75000"/>
                  <a:lumOff val="25000"/>
                </a:schemeClr>
              </a:solidFill>
              <a:latin typeface="Century Gothic" panose="020B0502020202020204" pitchFamily="34" charset="0"/>
            </a:endParaRPr>
          </a:p>
          <a:p>
            <a:endParaRPr lang="el-GR" sz="2200" dirty="0">
              <a:solidFill>
                <a:schemeClr val="tx1">
                  <a:lumMod val="75000"/>
                  <a:lumOff val="25000"/>
                </a:schemeClr>
              </a:solidFill>
              <a:latin typeface="Century Gothic" panose="020B0502020202020204" pitchFamily="34" charset="0"/>
            </a:endParaRPr>
          </a:p>
          <a:p>
            <a:r>
              <a:rPr lang="el-GR" sz="2200" dirty="0">
                <a:solidFill>
                  <a:schemeClr val="tx1">
                    <a:lumMod val="75000"/>
                    <a:lumOff val="25000"/>
                  </a:schemeClr>
                </a:solidFill>
                <a:latin typeface="Century Gothic" panose="020B0502020202020204" pitchFamily="34" charset="0"/>
              </a:rPr>
              <a:t>Τίθεται σε ισχύ μετά την υπογραφή και από την ΕΥ </a:t>
            </a:r>
            <a:endParaRPr lang="en-GB" sz="2200" dirty="0" smtClean="0">
              <a:solidFill>
                <a:schemeClr val="tx1">
                  <a:lumMod val="75000"/>
                  <a:lumOff val="25000"/>
                </a:schemeClr>
              </a:solidFill>
              <a:latin typeface="Century Gothic" panose="020B0502020202020204" pitchFamily="34" charset="0"/>
            </a:endParaRPr>
          </a:p>
          <a:p>
            <a:endParaRPr lang="el-GR" sz="2200" dirty="0">
              <a:solidFill>
                <a:schemeClr val="tx1">
                  <a:lumMod val="75000"/>
                  <a:lumOff val="25000"/>
                </a:schemeClr>
              </a:solidFill>
              <a:latin typeface="Century Gothic" panose="020B0502020202020204" pitchFamily="34" charset="0"/>
            </a:endParaRPr>
          </a:p>
          <a:p>
            <a:r>
              <a:rPr lang="el-GR" sz="2200" dirty="0">
                <a:solidFill>
                  <a:schemeClr val="tx1">
                    <a:lumMod val="75000"/>
                    <a:lumOff val="25000"/>
                  </a:schemeClr>
                </a:solidFill>
                <a:latin typeface="Century Gothic" panose="020B0502020202020204" pitchFamily="34" charset="0"/>
              </a:rPr>
              <a:t>Επικοινωνία  ΕΥ </a:t>
            </a:r>
            <a:r>
              <a:rPr lang="el-GR" sz="2200" b="1" dirty="0">
                <a:solidFill>
                  <a:schemeClr val="tx1">
                    <a:lumMod val="75000"/>
                    <a:lumOff val="25000"/>
                  </a:schemeClr>
                </a:solidFill>
                <a:latin typeface="Century Gothic" panose="020B0502020202020204" pitchFamily="34" charset="0"/>
              </a:rPr>
              <a:t>μόνο</a:t>
            </a:r>
            <a:r>
              <a:rPr lang="el-GR" sz="2200" dirty="0">
                <a:solidFill>
                  <a:schemeClr val="tx1">
                    <a:lumMod val="75000"/>
                    <a:lumOff val="25000"/>
                  </a:schemeClr>
                </a:solidFill>
                <a:latin typeface="Century Gothic" panose="020B0502020202020204" pitchFamily="34" charset="0"/>
              </a:rPr>
              <a:t> με το </a:t>
            </a:r>
            <a:r>
              <a:rPr lang="el-GR" sz="2200" dirty="0" smtClean="0">
                <a:solidFill>
                  <a:schemeClr val="tx1">
                    <a:lumMod val="75000"/>
                    <a:lumOff val="25000"/>
                  </a:schemeClr>
                </a:solidFill>
                <a:latin typeface="Century Gothic" panose="020B0502020202020204" pitchFamily="34" charset="0"/>
              </a:rPr>
              <a:t>άτομο/α </a:t>
            </a:r>
            <a:r>
              <a:rPr lang="el-GR" sz="2200" dirty="0">
                <a:solidFill>
                  <a:schemeClr val="tx1">
                    <a:lumMod val="75000"/>
                    <a:lumOff val="25000"/>
                  </a:schemeClr>
                </a:solidFill>
                <a:latin typeface="Century Gothic" panose="020B0502020202020204" pitchFamily="34" charset="0"/>
              </a:rPr>
              <a:t>επαφής που έχει οριστεί στην αίτηση </a:t>
            </a:r>
            <a:r>
              <a:rPr lang="el-GR" sz="2200" dirty="0" smtClean="0">
                <a:solidFill>
                  <a:schemeClr val="tx1">
                    <a:lumMod val="75000"/>
                    <a:lumOff val="25000"/>
                  </a:schemeClr>
                </a:solidFill>
                <a:latin typeface="Century Gothic" panose="020B0502020202020204" pitchFamily="34" charset="0"/>
              </a:rPr>
              <a:t>και το νόμιμο </a:t>
            </a:r>
            <a:r>
              <a:rPr lang="el-GR" sz="2200" dirty="0">
                <a:solidFill>
                  <a:schemeClr val="tx1">
                    <a:lumMod val="75000"/>
                    <a:lumOff val="25000"/>
                  </a:schemeClr>
                </a:solidFill>
                <a:latin typeface="Century Gothic" panose="020B0502020202020204" pitchFamily="34" charset="0"/>
              </a:rPr>
              <a:t>εκπρόσωπο </a:t>
            </a:r>
            <a:r>
              <a:rPr lang="el-GR" sz="2200" dirty="0" smtClean="0">
                <a:solidFill>
                  <a:schemeClr val="tx1">
                    <a:lumMod val="75000"/>
                    <a:lumOff val="25000"/>
                  </a:schemeClr>
                </a:solidFill>
                <a:latin typeface="Century Gothic" panose="020B0502020202020204" pitchFamily="34" charset="0"/>
              </a:rPr>
              <a:t>της σχολής/οργανισμού</a:t>
            </a:r>
            <a:endParaRPr lang="en-GB" sz="2200" dirty="0" smtClean="0">
              <a:solidFill>
                <a:schemeClr val="tx1">
                  <a:lumMod val="75000"/>
                  <a:lumOff val="25000"/>
                </a:schemeClr>
              </a:solidFill>
              <a:latin typeface="Century Gothic" panose="020B0502020202020204" pitchFamily="34" charset="0"/>
            </a:endParaRPr>
          </a:p>
          <a:p>
            <a:endParaRPr lang="el-GR" sz="2200" dirty="0">
              <a:solidFill>
                <a:schemeClr val="tx1">
                  <a:lumMod val="75000"/>
                  <a:lumOff val="25000"/>
                </a:schemeClr>
              </a:solidFill>
              <a:latin typeface="Century Gothic" panose="020B0502020202020204" pitchFamily="34" charset="0"/>
            </a:endParaRPr>
          </a:p>
          <a:p>
            <a:pPr marL="0" indent="0">
              <a:buNone/>
            </a:pPr>
            <a:endParaRPr lang="en-GB" dirty="0"/>
          </a:p>
        </p:txBody>
      </p:sp>
    </p:spTree>
    <p:extLst>
      <p:ext uri="{BB962C8B-B14F-4D97-AF65-F5344CB8AC3E}">
        <p14:creationId xmlns:p14="http://schemas.microsoft.com/office/powerpoint/2010/main" val="5253022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43706"/>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Έλεγχος ορθότητας στοιχείων Συμφωνίας</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477748" y="1669806"/>
            <a:ext cx="8686800" cy="3672408"/>
          </a:xfrm>
        </p:spPr>
        <p:txBody>
          <a:bodyPr>
            <a:normAutofit/>
          </a:bodyPr>
          <a:lstStyle/>
          <a:p>
            <a:pPr algn="just">
              <a:lnSpc>
                <a:spcPct val="150000"/>
              </a:lnSpc>
            </a:pPr>
            <a:r>
              <a:rPr lang="el-GR" sz="2000" dirty="0" smtClean="0">
                <a:solidFill>
                  <a:schemeClr val="tx1">
                    <a:lumMod val="75000"/>
                    <a:lumOff val="25000"/>
                  </a:schemeClr>
                </a:solidFill>
                <a:latin typeface="Century Gothic" panose="020B0502020202020204" pitchFamily="34" charset="0"/>
              </a:rPr>
              <a:t>Διάρκεια </a:t>
            </a:r>
            <a:r>
              <a:rPr lang="el-GR" sz="2000" dirty="0">
                <a:solidFill>
                  <a:schemeClr val="tx1">
                    <a:lumMod val="75000"/>
                    <a:lumOff val="25000"/>
                  </a:schemeClr>
                </a:solidFill>
                <a:latin typeface="Century Gothic" panose="020B0502020202020204" pitchFamily="34" charset="0"/>
              </a:rPr>
              <a:t>Σχεδίου από 12 μέχρι 24 μήνες</a:t>
            </a:r>
          </a:p>
          <a:p>
            <a:pPr>
              <a:lnSpc>
                <a:spcPct val="150000"/>
              </a:lnSpc>
            </a:pPr>
            <a:r>
              <a:rPr lang="el-GR" sz="2000" dirty="0">
                <a:solidFill>
                  <a:schemeClr val="tx1">
                    <a:lumMod val="75000"/>
                    <a:lumOff val="25000"/>
                  </a:schemeClr>
                </a:solidFill>
                <a:latin typeface="Century Gothic" panose="020B0502020202020204" pitchFamily="34" charset="0"/>
              </a:rPr>
              <a:t>Ημερομηνία </a:t>
            </a:r>
            <a:r>
              <a:rPr lang="el-GR" sz="2000" dirty="0" smtClean="0">
                <a:solidFill>
                  <a:schemeClr val="tx1">
                    <a:lumMod val="75000"/>
                    <a:lumOff val="25000"/>
                  </a:schemeClr>
                </a:solidFill>
                <a:latin typeface="Century Gothic" panose="020B0502020202020204" pitchFamily="34" charset="0"/>
              </a:rPr>
              <a:t>έναρξης: </a:t>
            </a:r>
            <a:r>
              <a:rPr lang="en-US" sz="2000" dirty="0" smtClean="0">
                <a:solidFill>
                  <a:schemeClr val="tx1">
                    <a:lumMod val="75000"/>
                    <a:lumOff val="25000"/>
                  </a:schemeClr>
                </a:solidFill>
                <a:latin typeface="Century Gothic" panose="020B0502020202020204" pitchFamily="34" charset="0"/>
              </a:rPr>
              <a:t>01/06/20</a:t>
            </a:r>
            <a:r>
              <a:rPr lang="el-GR" sz="2000" dirty="0" smtClean="0">
                <a:solidFill>
                  <a:schemeClr val="tx1">
                    <a:lumMod val="75000"/>
                    <a:lumOff val="25000"/>
                  </a:schemeClr>
                </a:solidFill>
                <a:latin typeface="Century Gothic" panose="020B0502020202020204" pitchFamily="34" charset="0"/>
              </a:rPr>
              <a:t>20 – 31/12/2020</a:t>
            </a:r>
            <a:endParaRPr lang="el-GR" sz="2000" dirty="0">
              <a:solidFill>
                <a:schemeClr val="tx1">
                  <a:lumMod val="75000"/>
                  <a:lumOff val="25000"/>
                </a:schemeClr>
              </a:solidFill>
              <a:latin typeface="Century Gothic" panose="020B0502020202020204" pitchFamily="34" charset="0"/>
            </a:endParaRPr>
          </a:p>
          <a:p>
            <a:pPr>
              <a:lnSpc>
                <a:spcPct val="150000"/>
              </a:lnSpc>
            </a:pPr>
            <a:r>
              <a:rPr lang="el-GR" sz="2000" dirty="0">
                <a:solidFill>
                  <a:schemeClr val="tx1">
                    <a:lumMod val="75000"/>
                    <a:lumOff val="25000"/>
                  </a:schemeClr>
                </a:solidFill>
                <a:latin typeface="Century Gothic" panose="020B0502020202020204" pitchFamily="34" charset="0"/>
              </a:rPr>
              <a:t>Ημερομηνία λήξης: Αναλόγως διάρκειας του </a:t>
            </a:r>
            <a:r>
              <a:rPr lang="el-GR" sz="2000" dirty="0" smtClean="0">
                <a:solidFill>
                  <a:schemeClr val="tx1">
                    <a:lumMod val="75000"/>
                    <a:lumOff val="25000"/>
                  </a:schemeClr>
                </a:solidFill>
                <a:latin typeface="Century Gothic" panose="020B0502020202020204" pitchFamily="34" charset="0"/>
              </a:rPr>
              <a:t>Σχεδίου</a:t>
            </a:r>
          </a:p>
          <a:p>
            <a:pPr>
              <a:lnSpc>
                <a:spcPct val="150000"/>
              </a:lnSpc>
            </a:pPr>
            <a:r>
              <a:rPr lang="el-GR" sz="2000" dirty="0" smtClean="0">
                <a:solidFill>
                  <a:schemeClr val="tx1">
                    <a:lumMod val="75000"/>
                    <a:lumOff val="25000"/>
                  </a:schemeClr>
                </a:solidFill>
                <a:latin typeface="Century Gothic" panose="020B0502020202020204" pitchFamily="34" charset="0"/>
              </a:rPr>
              <a:t>Ποσά </a:t>
            </a:r>
          </a:p>
          <a:p>
            <a:pPr>
              <a:lnSpc>
                <a:spcPct val="150000"/>
              </a:lnSpc>
            </a:pPr>
            <a:r>
              <a:rPr lang="el-GR" sz="2000" dirty="0" smtClean="0">
                <a:solidFill>
                  <a:schemeClr val="tx1">
                    <a:lumMod val="75000"/>
                    <a:lumOff val="25000"/>
                  </a:schemeClr>
                </a:solidFill>
                <a:latin typeface="Century Gothic" panose="020B0502020202020204" pitchFamily="34" charset="0"/>
              </a:rPr>
              <a:t>Στοιχεία </a:t>
            </a:r>
            <a:r>
              <a:rPr lang="el-GR" sz="2000" dirty="0">
                <a:solidFill>
                  <a:schemeClr val="tx1">
                    <a:lumMod val="75000"/>
                    <a:lumOff val="25000"/>
                  </a:schemeClr>
                </a:solidFill>
                <a:latin typeface="Century Gothic" panose="020B0502020202020204" pitchFamily="34" charset="0"/>
              </a:rPr>
              <a:t>τραπεζικού </a:t>
            </a:r>
            <a:r>
              <a:rPr lang="el-GR" sz="2000" dirty="0" smtClean="0">
                <a:solidFill>
                  <a:schemeClr val="tx1">
                    <a:lumMod val="75000"/>
                    <a:lumOff val="25000"/>
                  </a:schemeClr>
                </a:solidFill>
                <a:latin typeface="Century Gothic" panose="020B0502020202020204" pitchFamily="34" charset="0"/>
              </a:rPr>
              <a:t>λογαριασμού</a:t>
            </a:r>
            <a:r>
              <a:rPr lang="en-GB" sz="2000" dirty="0" smtClean="0">
                <a:solidFill>
                  <a:schemeClr val="tx1">
                    <a:lumMod val="75000"/>
                    <a:lumOff val="25000"/>
                  </a:schemeClr>
                </a:solidFill>
                <a:latin typeface="Century Gothic" panose="020B0502020202020204" pitchFamily="34" charset="0"/>
              </a:rPr>
              <a:t> (</a:t>
            </a:r>
            <a:r>
              <a:rPr lang="el-GR" sz="2000" dirty="0">
                <a:solidFill>
                  <a:schemeClr val="tx1">
                    <a:lumMod val="75000"/>
                    <a:lumOff val="25000"/>
                  </a:schemeClr>
                </a:solidFill>
                <a:latin typeface="Century Gothic" panose="020B0502020202020204" pitchFamily="34" charset="0"/>
              </a:rPr>
              <a:t>π</a:t>
            </a:r>
            <a:r>
              <a:rPr lang="el-GR" sz="2000" dirty="0" smtClean="0">
                <a:solidFill>
                  <a:schemeClr val="tx1">
                    <a:lumMod val="75000"/>
                    <a:lumOff val="25000"/>
                  </a:schemeClr>
                </a:solidFill>
                <a:latin typeface="Century Gothic" panose="020B0502020202020204" pitchFamily="34" charset="0"/>
              </a:rPr>
              <a:t>αράρτημα </a:t>
            </a:r>
            <a:r>
              <a:rPr lang="en-US" sz="2000" dirty="0" smtClean="0">
                <a:solidFill>
                  <a:schemeClr val="tx1">
                    <a:lumMod val="75000"/>
                    <a:lumOff val="25000"/>
                  </a:schemeClr>
                </a:solidFill>
                <a:latin typeface="Century Gothic" panose="020B0502020202020204" pitchFamily="34" charset="0"/>
              </a:rPr>
              <a:t>VI </a:t>
            </a:r>
            <a:r>
              <a:rPr lang="el-GR" sz="2000" dirty="0" smtClean="0">
                <a:solidFill>
                  <a:schemeClr val="tx1">
                    <a:lumMod val="75000"/>
                    <a:lumOff val="25000"/>
                  </a:schemeClr>
                </a:solidFill>
                <a:latin typeface="Century Gothic" panose="020B0502020202020204" pitchFamily="34" charset="0"/>
              </a:rPr>
              <a:t>του συμβολαίου</a:t>
            </a:r>
            <a:r>
              <a:rPr lang="en-GB" sz="2000" dirty="0" smtClean="0">
                <a:solidFill>
                  <a:schemeClr val="tx1">
                    <a:lumMod val="75000"/>
                    <a:lumOff val="25000"/>
                  </a:schemeClr>
                </a:solidFill>
                <a:latin typeface="Century Gothic" panose="020B0502020202020204" pitchFamily="34" charset="0"/>
              </a:rPr>
              <a:t>)</a:t>
            </a:r>
            <a:endParaRPr lang="el-GR" sz="2000" dirty="0" smtClean="0">
              <a:solidFill>
                <a:schemeClr val="tx1">
                  <a:lumMod val="75000"/>
                  <a:lumOff val="25000"/>
                </a:schemeClr>
              </a:solidFill>
              <a:latin typeface="Century Gothic" panose="020B0502020202020204" pitchFamily="34" charset="0"/>
            </a:endParaRPr>
          </a:p>
          <a:p>
            <a:pPr>
              <a:lnSpc>
                <a:spcPct val="150000"/>
              </a:lnSpc>
            </a:pPr>
            <a:r>
              <a:rPr lang="el-GR" sz="2000" dirty="0" smtClean="0">
                <a:solidFill>
                  <a:schemeClr val="tx1">
                    <a:lumMod val="75000"/>
                    <a:lumOff val="25000"/>
                  </a:schemeClr>
                </a:solidFill>
                <a:latin typeface="Century Gothic" panose="020B0502020202020204" pitchFamily="34" charset="0"/>
              </a:rPr>
              <a:t>Στοιχεία </a:t>
            </a:r>
            <a:r>
              <a:rPr lang="el-GR" sz="2000" dirty="0">
                <a:solidFill>
                  <a:schemeClr val="tx1">
                    <a:lumMod val="75000"/>
                    <a:lumOff val="25000"/>
                  </a:schemeClr>
                </a:solidFill>
                <a:latin typeface="Century Gothic" panose="020B0502020202020204" pitchFamily="34" charset="0"/>
              </a:rPr>
              <a:t>επικοινωνίας </a:t>
            </a:r>
            <a:r>
              <a:rPr lang="el-GR" sz="2000" dirty="0" smtClean="0">
                <a:solidFill>
                  <a:schemeClr val="tx1">
                    <a:lumMod val="75000"/>
                    <a:lumOff val="25000"/>
                  </a:schemeClr>
                </a:solidFill>
                <a:latin typeface="Century Gothic" panose="020B0502020202020204" pitchFamily="34" charset="0"/>
              </a:rPr>
              <a:t>(άτομο επαφής/νόμιμος εκπρόσωπος)</a:t>
            </a:r>
            <a:endParaRPr lang="en-GB"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3231064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 Σημεία αναφοράς για τη Συμφωνία Επιχορήγησης</a:t>
            </a:r>
            <a:endParaRPr lang="en-US" sz="2800" b="1" dirty="0">
              <a:solidFill>
                <a:schemeClr val="tx1">
                  <a:lumMod val="75000"/>
                  <a:lumOff val="25000"/>
                </a:schemeClr>
              </a:solidFill>
              <a:latin typeface="Century Gothic" panose="020B0502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86376991"/>
              </p:ext>
            </p:extLst>
          </p:nvPr>
        </p:nvGraphicFramePr>
        <p:xfrm>
          <a:off x="457200" y="1196975"/>
          <a:ext cx="8229600" cy="49291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63856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Πληρωμές</a:t>
            </a:r>
            <a:endParaRPr lang="en-US"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467544" y="1268760"/>
            <a:ext cx="8229600" cy="4608512"/>
          </a:xfrm>
        </p:spPr>
        <p:txBody>
          <a:bodyPr>
            <a:noAutofit/>
          </a:bodyPr>
          <a:lstStyle/>
          <a:p>
            <a:pPr marL="0" indent="0" algn="just">
              <a:buNone/>
            </a:pPr>
            <a:endParaRPr lang="en-US"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Οι καταθέσεις, γίνονται πάντα στο λογαριασμό του οργανισμού </a:t>
            </a:r>
            <a:r>
              <a:rPr lang="en-US" sz="2000" dirty="0" smtClean="0">
                <a:solidFill>
                  <a:schemeClr val="tx1">
                    <a:lumMod val="75000"/>
                    <a:lumOff val="25000"/>
                  </a:schemeClr>
                </a:solidFill>
                <a:latin typeface="Century Gothic" panose="020B0502020202020204" pitchFamily="34" charset="0"/>
              </a:rPr>
              <a:t>Annex VI/VII. </a:t>
            </a:r>
            <a:r>
              <a:rPr lang="el-GR" sz="2000" dirty="0" smtClean="0">
                <a:solidFill>
                  <a:schemeClr val="tx1">
                    <a:lumMod val="75000"/>
                    <a:lumOff val="25000"/>
                  </a:schemeClr>
                </a:solidFill>
                <a:latin typeface="Century Gothic" panose="020B0502020202020204" pitchFamily="34" charset="0"/>
              </a:rPr>
              <a:t>Σε περίπτωση αλλαγής να ενημερώνεται η ΕΥ και να </a:t>
            </a:r>
            <a:r>
              <a:rPr lang="el-GR" sz="2000" dirty="0" err="1" smtClean="0">
                <a:solidFill>
                  <a:schemeClr val="tx1">
                    <a:lumMod val="75000"/>
                    <a:lumOff val="25000"/>
                  </a:schemeClr>
                </a:solidFill>
                <a:latin typeface="Century Gothic" panose="020B0502020202020204" pitchFamily="34" charset="0"/>
              </a:rPr>
              <a:t>επικαιροποιείται</a:t>
            </a:r>
            <a:r>
              <a:rPr lang="el-GR" sz="2000" dirty="0" smtClean="0">
                <a:solidFill>
                  <a:schemeClr val="tx1">
                    <a:lumMod val="75000"/>
                    <a:lumOff val="25000"/>
                  </a:schemeClr>
                </a:solidFill>
                <a:latin typeface="Century Gothic" panose="020B0502020202020204" pitchFamily="34" charset="0"/>
              </a:rPr>
              <a:t> το </a:t>
            </a:r>
            <a:r>
              <a:rPr lang="en-GB" sz="2000" dirty="0" smtClean="0">
                <a:solidFill>
                  <a:schemeClr val="tx1">
                    <a:lumMod val="75000"/>
                    <a:lumOff val="25000"/>
                  </a:schemeClr>
                </a:solidFill>
                <a:latin typeface="Century Gothic" panose="020B0502020202020204" pitchFamily="34" charset="0"/>
              </a:rPr>
              <a:t>ORS</a:t>
            </a:r>
          </a:p>
          <a:p>
            <a:pPr algn="just"/>
            <a:endParaRPr lang="en-GB"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Το ΙΔΕΠ δεν μπορεί να αξιολογήσει την Τελική Έκθεση και να προχωρήσει σε τελική </a:t>
            </a:r>
            <a:r>
              <a:rPr lang="el-GR" sz="2000" dirty="0">
                <a:solidFill>
                  <a:schemeClr val="tx1">
                    <a:lumMod val="75000"/>
                    <a:lumOff val="25000"/>
                  </a:schemeClr>
                </a:solidFill>
                <a:latin typeface="Century Gothic" panose="020B0502020202020204" pitchFamily="34" charset="0"/>
              </a:rPr>
              <a:t>π</a:t>
            </a:r>
            <a:r>
              <a:rPr lang="el-GR" sz="2000" dirty="0" smtClean="0">
                <a:solidFill>
                  <a:schemeClr val="tx1">
                    <a:lumMod val="75000"/>
                    <a:lumOff val="25000"/>
                  </a:schemeClr>
                </a:solidFill>
                <a:latin typeface="Century Gothic" panose="020B0502020202020204" pitchFamily="34" charset="0"/>
              </a:rPr>
              <a:t>ληρωμή πριν από την ολοκλήρωση της επιλέξιμης διάρκειας του Σχεδίου έστω κι εάν η Τελική Έκθεση υποβληθεί νωρίτερα</a:t>
            </a:r>
            <a:endParaRPr lang="en-GB" sz="2000" dirty="0" smtClean="0">
              <a:solidFill>
                <a:schemeClr val="tx1">
                  <a:lumMod val="75000"/>
                  <a:lumOff val="25000"/>
                </a:schemeClr>
              </a:solidFill>
              <a:latin typeface="Century Gothic" panose="020B0502020202020204" pitchFamily="34" charset="0"/>
            </a:endParaRPr>
          </a:p>
          <a:p>
            <a:pPr algn="just"/>
            <a:endParaRPr lang="el-GR" sz="1000" dirty="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Το τελικό ποσό επιχορήγησης καθορίζεται βάσει των επιλέξιμων κινητικοτήτων που πραγματοποιήθηκαν</a:t>
            </a:r>
            <a:endParaRPr lang="en-GB" sz="2000" dirty="0" smtClean="0">
              <a:solidFill>
                <a:schemeClr val="tx1">
                  <a:lumMod val="75000"/>
                  <a:lumOff val="25000"/>
                </a:schemeClr>
              </a:solidFill>
              <a:latin typeface="Century Gothic" panose="020B0502020202020204" pitchFamily="34" charset="0"/>
            </a:endParaRPr>
          </a:p>
          <a:p>
            <a:pPr marL="0" indent="0" algn="just">
              <a:buNone/>
            </a:pPr>
            <a:endParaRPr lang="el-GR"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Ενδεχόμενη </a:t>
            </a:r>
            <a:r>
              <a:rPr lang="el-GR" sz="2000" dirty="0">
                <a:solidFill>
                  <a:schemeClr val="tx1">
                    <a:lumMod val="75000"/>
                    <a:lumOff val="25000"/>
                  </a:schemeClr>
                </a:solidFill>
                <a:latin typeface="Century Gothic" panose="020B0502020202020204" pitchFamily="34" charset="0"/>
              </a:rPr>
              <a:t>μείωση της τελικής πληρωμής </a:t>
            </a:r>
            <a:r>
              <a:rPr lang="el-GR" sz="2000" dirty="0" smtClean="0">
                <a:solidFill>
                  <a:schemeClr val="tx1">
                    <a:lumMod val="75000"/>
                    <a:lumOff val="25000"/>
                  </a:schemeClr>
                </a:solidFill>
                <a:latin typeface="Century Gothic" panose="020B0502020202020204" pitchFamily="34" charset="0"/>
              </a:rPr>
              <a:t>λόγω μη επιλέξιμων κινητικοτήτων ή λόγω φτωχής ή  καθυστερημένης </a:t>
            </a:r>
            <a:r>
              <a:rPr lang="el-GR" sz="2000" dirty="0">
                <a:solidFill>
                  <a:schemeClr val="tx1">
                    <a:lumMod val="75000"/>
                    <a:lumOff val="25000"/>
                  </a:schemeClr>
                </a:solidFill>
                <a:latin typeface="Century Gothic" panose="020B0502020202020204" pitchFamily="34" charset="0"/>
              </a:rPr>
              <a:t>εφαρμογής ενός Σ</a:t>
            </a:r>
            <a:r>
              <a:rPr lang="el-GR" sz="2000" dirty="0" smtClean="0">
                <a:solidFill>
                  <a:schemeClr val="tx1">
                    <a:lumMod val="75000"/>
                    <a:lumOff val="25000"/>
                  </a:schemeClr>
                </a:solidFill>
                <a:latin typeface="Century Gothic" panose="020B0502020202020204" pitchFamily="34" charset="0"/>
              </a:rPr>
              <a:t>χεδίου</a:t>
            </a:r>
            <a:endParaRPr lang="en-US"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20625281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404664"/>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Πότε χρειάζεται τροποποίηση της Συμφωνίας</a:t>
            </a:r>
            <a:r>
              <a:rPr lang="en-US" sz="2800" b="1" dirty="0" smtClean="0">
                <a:solidFill>
                  <a:schemeClr val="tx1">
                    <a:lumMod val="75000"/>
                    <a:lumOff val="25000"/>
                  </a:schemeClr>
                </a:solidFill>
                <a:latin typeface="Century Gothic" panose="020B0502020202020204" pitchFamily="34" charset="0"/>
              </a:rPr>
              <a:t>;</a:t>
            </a:r>
            <a:endParaRPr lang="el-GR" sz="2800" b="1" dirty="0">
              <a:solidFill>
                <a:schemeClr val="tx1">
                  <a:lumMod val="75000"/>
                  <a:lumOff val="25000"/>
                </a:schemeClr>
              </a:solidFill>
              <a:latin typeface="Century Gothic" panose="020B0502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92196479"/>
              </p:ext>
            </p:extLst>
          </p:nvPr>
        </p:nvGraphicFramePr>
        <p:xfrm>
          <a:off x="1299218" y="1412776"/>
          <a:ext cx="5904656" cy="2952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ight Brace 12"/>
          <p:cNvSpPr/>
          <p:nvPr/>
        </p:nvSpPr>
        <p:spPr>
          <a:xfrm>
            <a:off x="2915816" y="2420888"/>
            <a:ext cx="144016" cy="576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000" b="1" dirty="0"/>
          </a:p>
        </p:txBody>
      </p:sp>
      <p:sp>
        <p:nvSpPr>
          <p:cNvPr id="2" name="Rectangle 1"/>
          <p:cNvSpPr/>
          <p:nvPr/>
        </p:nvSpPr>
        <p:spPr>
          <a:xfrm>
            <a:off x="1011186" y="4437112"/>
            <a:ext cx="6480720" cy="1892826"/>
          </a:xfrm>
          <a:prstGeom prst="rect">
            <a:avLst/>
          </a:prstGeom>
        </p:spPr>
        <p:txBody>
          <a:bodyPr wrap="square">
            <a:spAutoFit/>
          </a:bodyPr>
          <a:lstStyle/>
          <a:p>
            <a:pPr algn="just">
              <a:lnSpc>
                <a:spcPct val="150000"/>
              </a:lnSpc>
              <a:defRPr/>
            </a:pPr>
            <a:r>
              <a:rPr lang="el-GR" dirty="0" smtClean="0">
                <a:solidFill>
                  <a:schemeClr val="tx1">
                    <a:lumMod val="75000"/>
                    <a:lumOff val="25000"/>
                  </a:schemeClr>
                </a:solidFill>
                <a:latin typeface="Century Gothic" panose="020B0502020202020204" pitchFamily="34" charset="0"/>
              </a:rPr>
              <a:t>Το αίτημα </a:t>
            </a:r>
            <a:r>
              <a:rPr lang="el-GR" dirty="0">
                <a:solidFill>
                  <a:schemeClr val="tx1">
                    <a:lumMod val="75000"/>
                    <a:lumOff val="25000"/>
                  </a:schemeClr>
                </a:solidFill>
                <a:latin typeface="Century Gothic" panose="020B0502020202020204" pitchFamily="34" charset="0"/>
              </a:rPr>
              <a:t>για τροποποίηση αποστέλλεται γραπτώς στο ΙΔΕΠ </a:t>
            </a:r>
            <a:r>
              <a:rPr lang="el-GR" dirty="0" smtClean="0">
                <a:solidFill>
                  <a:schemeClr val="tx1">
                    <a:lumMod val="75000"/>
                    <a:lumOff val="25000"/>
                  </a:schemeClr>
                </a:solidFill>
                <a:latin typeface="Century Gothic" panose="020B0502020202020204" pitchFamily="34" charset="0"/>
              </a:rPr>
              <a:t>εγκαίρως (πριν την υλοποίηση της αλλαγής την οποία αιτήστε) και </a:t>
            </a:r>
            <a:r>
              <a:rPr lang="el-GR" b="1" dirty="0">
                <a:solidFill>
                  <a:schemeClr val="tx1">
                    <a:lumMod val="75000"/>
                    <a:lumOff val="25000"/>
                  </a:schemeClr>
                </a:solidFill>
                <a:latin typeface="Century Gothic" panose="020B0502020202020204" pitchFamily="34" charset="0"/>
              </a:rPr>
              <a:t>τουλάχιστον 1 μήνα πριν από τη λήξη του Σχεδίου</a:t>
            </a:r>
            <a:r>
              <a:rPr lang="el-GR" sz="2400" b="1" dirty="0">
                <a:solidFill>
                  <a:schemeClr val="tx1">
                    <a:lumMod val="75000"/>
                    <a:lumOff val="25000"/>
                  </a:schemeClr>
                </a:solidFill>
                <a:latin typeface="Century Gothic" panose="020B0502020202020204" pitchFamily="34" charset="0"/>
              </a:rPr>
              <a:t>. </a:t>
            </a:r>
          </a:p>
        </p:txBody>
      </p:sp>
    </p:spTree>
    <p:extLst>
      <p:ext uri="{BB962C8B-B14F-4D97-AF65-F5344CB8AC3E}">
        <p14:creationId xmlns:p14="http://schemas.microsoft.com/office/powerpoint/2010/main" val="2131452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2"/>
          <p:cNvSpPr>
            <a:spLocks noGrp="1"/>
          </p:cNvSpPr>
          <p:nvPr>
            <p:ph type="title"/>
          </p:nvPr>
        </p:nvSpPr>
        <p:spPr>
          <a:xfrm>
            <a:off x="457200" y="311838"/>
            <a:ext cx="8229600" cy="864096"/>
          </a:xfrm>
        </p:spPr>
        <p:txBody>
          <a:bodyPr/>
          <a:lstStyle/>
          <a:p>
            <a:r>
              <a:rPr lang="el-GR" altLang="en-US" sz="2800" b="1" dirty="0" smtClean="0">
                <a:solidFill>
                  <a:schemeClr val="tx1">
                    <a:lumMod val="75000"/>
                    <a:lumOff val="25000"/>
                  </a:schemeClr>
                </a:solidFill>
                <a:latin typeface="Century Gothic" panose="020B0502020202020204" pitchFamily="34" charset="0"/>
              </a:rPr>
              <a:t>Μεταφορές κονδυλίων χωρίς τροποποίηση</a:t>
            </a:r>
            <a:endParaRPr lang="en-GB" altLang="en-US" sz="2800" b="1" dirty="0" smtClean="0">
              <a:solidFill>
                <a:schemeClr val="tx1">
                  <a:lumMod val="75000"/>
                  <a:lumOff val="25000"/>
                </a:schemeClr>
              </a:solidFill>
              <a:latin typeface="Century Gothic" panose="020B0502020202020204" pitchFamily="34" charset="0"/>
            </a:endParaRPr>
          </a:p>
        </p:txBody>
      </p:sp>
      <p:sp>
        <p:nvSpPr>
          <p:cNvPr id="317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F1C7DCAF-14C1-4F0B-9B0A-B9BAE54B329A}" type="slidenum">
              <a:rPr lang="el-GR" altLang="en-US" sz="1400" smtClean="0"/>
              <a:pPr algn="r" eaLnBrk="1" hangingPunct="1">
                <a:spcBef>
                  <a:spcPct val="0"/>
                </a:spcBef>
                <a:buFontTx/>
                <a:buNone/>
              </a:pPr>
              <a:t>26</a:t>
            </a:fld>
            <a:endParaRPr lang="el-GR" altLang="en-US" sz="1400" smtClean="0"/>
          </a:p>
        </p:txBody>
      </p:sp>
      <p:graphicFrame>
        <p:nvGraphicFramePr>
          <p:cNvPr id="2" name="Table 1"/>
          <p:cNvGraphicFramePr>
            <a:graphicFrameLocks noGrp="1"/>
          </p:cNvGraphicFramePr>
          <p:nvPr>
            <p:extLst>
              <p:ext uri="{D42A27DB-BD31-4B8C-83A1-F6EECF244321}">
                <p14:modId xmlns:p14="http://schemas.microsoft.com/office/powerpoint/2010/main" val="1423449133"/>
              </p:ext>
            </p:extLst>
          </p:nvPr>
        </p:nvGraphicFramePr>
        <p:xfrm>
          <a:off x="395716" y="1155656"/>
          <a:ext cx="8496763" cy="4754880"/>
        </p:xfrm>
        <a:graphic>
          <a:graphicData uri="http://schemas.openxmlformats.org/drawingml/2006/table">
            <a:tbl>
              <a:tblPr firstRow="1" bandRow="1">
                <a:tableStyleId>{5C22544A-7EE6-4342-B048-85BDC9FD1C3A}</a:tableStyleId>
              </a:tblPr>
              <a:tblGrid>
                <a:gridCol w="1353467"/>
                <a:gridCol w="1353467"/>
                <a:gridCol w="1203082"/>
                <a:gridCol w="1218661"/>
                <a:gridCol w="1224759"/>
                <a:gridCol w="1015439"/>
                <a:gridCol w="1127888"/>
              </a:tblGrid>
              <a:tr h="1147306">
                <a:tc>
                  <a:txBody>
                    <a:bodyPr/>
                    <a:lstStyle/>
                    <a:p>
                      <a:r>
                        <a:rPr lang="el-GR" sz="1400" dirty="0" smtClean="0">
                          <a:latin typeface="Century Gothic" panose="020B0502020202020204" pitchFamily="34" charset="0"/>
                        </a:rPr>
                        <a:t>Κατηγορία</a:t>
                      </a:r>
                      <a:r>
                        <a:rPr lang="el-GR" sz="1400" baseline="0" dirty="0" smtClean="0">
                          <a:latin typeface="Century Gothic" panose="020B0502020202020204" pitchFamily="34" charset="0"/>
                        </a:rPr>
                        <a:t>  Κονδυλίου</a:t>
                      </a:r>
                      <a:endParaRPr lang="en-US" sz="1400" dirty="0">
                        <a:latin typeface="Century Gothic" panose="020B0502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400" dirty="0" smtClean="0">
                          <a:latin typeface="Century Gothic" panose="020B0502020202020204" pitchFamily="34" charset="0"/>
                        </a:rPr>
                        <a:t>Οργανωτικά Έξοδα</a:t>
                      </a:r>
                      <a:endParaRPr lang="en-US" sz="1400" dirty="0" smtClean="0">
                        <a:latin typeface="Century Gothic" panose="020B0502020202020204" pitchFamily="34" charset="0"/>
                      </a:endParaRPr>
                    </a:p>
                    <a:p>
                      <a:endParaRPr lang="en-US" sz="1400" dirty="0">
                        <a:latin typeface="Century Gothic" panose="020B0502020202020204" pitchFamily="34" charset="0"/>
                      </a:endParaRPr>
                    </a:p>
                  </a:txBody>
                  <a:tcPr/>
                </a:tc>
                <a:tc>
                  <a:txBody>
                    <a:bodyPr/>
                    <a:lstStyle/>
                    <a:p>
                      <a:r>
                        <a:rPr lang="el-GR" sz="1400" dirty="0" smtClean="0">
                          <a:latin typeface="Century Gothic" panose="020B0502020202020204" pitchFamily="34" charset="0"/>
                        </a:rPr>
                        <a:t>Έξοδα Διαβίωσης</a:t>
                      </a:r>
                    </a:p>
                    <a:p>
                      <a:endParaRPr lang="en-US" sz="1400" dirty="0">
                        <a:latin typeface="Century Gothic" panose="020B0502020202020204" pitchFamily="34" charset="0"/>
                      </a:endParaRPr>
                    </a:p>
                  </a:txBody>
                  <a:tcPr/>
                </a:tc>
                <a:tc>
                  <a:txBody>
                    <a:bodyPr/>
                    <a:lstStyle/>
                    <a:p>
                      <a:r>
                        <a:rPr lang="el-GR" sz="1400" dirty="0" smtClean="0">
                          <a:latin typeface="Century Gothic" panose="020B0502020202020204" pitchFamily="34" charset="0"/>
                        </a:rPr>
                        <a:t>Ταξιδιωτικά Έξοδα</a:t>
                      </a:r>
                    </a:p>
                    <a:p>
                      <a:endParaRPr lang="en-US" sz="1400" dirty="0">
                        <a:latin typeface="Century Gothic" panose="020B0502020202020204" pitchFamily="34" charset="0"/>
                      </a:endParaRPr>
                    </a:p>
                  </a:txBody>
                  <a:tcPr/>
                </a:tc>
                <a:tc>
                  <a:txBody>
                    <a:bodyPr/>
                    <a:lstStyle/>
                    <a:p>
                      <a:r>
                        <a:rPr lang="el-GR" sz="1400" dirty="0" smtClean="0">
                          <a:latin typeface="Century Gothic" panose="020B0502020202020204" pitchFamily="34" charset="0"/>
                        </a:rPr>
                        <a:t>Δίδακτρα Σεμιναρίων</a:t>
                      </a:r>
                    </a:p>
                    <a:p>
                      <a:endParaRPr lang="en-US" sz="1400" dirty="0">
                        <a:latin typeface="Century Gothic" panose="020B0502020202020204" pitchFamily="34" charset="0"/>
                      </a:endParaRPr>
                    </a:p>
                  </a:txBody>
                  <a:tcPr/>
                </a:tc>
                <a:tc>
                  <a:txBody>
                    <a:bodyPr/>
                    <a:lstStyle/>
                    <a:p>
                      <a:r>
                        <a:rPr lang="el-GR" sz="1400" dirty="0" smtClean="0">
                          <a:latin typeface="Century Gothic" panose="020B0502020202020204" pitchFamily="34" charset="0"/>
                        </a:rPr>
                        <a:t>Δαπάνες Ατόμων με Ειδικές Ανάγκες</a:t>
                      </a:r>
                    </a:p>
                    <a:p>
                      <a:endParaRPr lang="en-US" sz="1400" dirty="0">
                        <a:latin typeface="Century Gothic" panose="020B0502020202020204" pitchFamily="34" charset="0"/>
                      </a:endParaRPr>
                    </a:p>
                  </a:txBody>
                  <a:tcPr/>
                </a:tc>
                <a:tc>
                  <a:txBody>
                    <a:bodyPr/>
                    <a:lstStyle/>
                    <a:p>
                      <a:r>
                        <a:rPr lang="el-GR" sz="1400" dirty="0" smtClean="0">
                          <a:latin typeface="Century Gothic" panose="020B0502020202020204" pitchFamily="34" charset="0"/>
                        </a:rPr>
                        <a:t>Ειδικές Δαπάνες</a:t>
                      </a:r>
                    </a:p>
                    <a:p>
                      <a:endParaRPr lang="en-US" sz="1400" dirty="0">
                        <a:latin typeface="Century Gothic" panose="020B0502020202020204" pitchFamily="34" charset="0"/>
                      </a:endParaRPr>
                    </a:p>
                  </a:txBody>
                  <a:tcPr/>
                </a:tc>
              </a:tr>
              <a:tr h="513268">
                <a:tc>
                  <a:txBody>
                    <a:bodyPr/>
                    <a:lstStyle/>
                    <a:p>
                      <a:r>
                        <a:rPr lang="el-GR" sz="1400" dirty="0" smtClean="0">
                          <a:latin typeface="Century Gothic" panose="020B0502020202020204" pitchFamily="34" charset="0"/>
                        </a:rPr>
                        <a:t>Οργανωτικά Έξοδα</a:t>
                      </a:r>
                      <a:endParaRPr lang="en-US" sz="1400" dirty="0">
                        <a:latin typeface="Century Gothic" panose="020B0502020202020204" pitchFamily="34" charset="0"/>
                      </a:endParaRPr>
                    </a:p>
                  </a:txBody>
                  <a:tcPr/>
                </a:tc>
                <a:tc>
                  <a:txBody>
                    <a:bodyPr/>
                    <a:lstStyle/>
                    <a:p>
                      <a:pPr algn="ctr"/>
                      <a:r>
                        <a:rPr lang="el-GR" b="1" dirty="0" smtClean="0"/>
                        <a:t>- </a:t>
                      </a:r>
                      <a:endParaRPr lang="en-US" b="1" dirty="0"/>
                    </a:p>
                  </a:txBody>
                  <a:tcPr/>
                </a:tc>
                <a:tc>
                  <a:txBody>
                    <a:bodyPr/>
                    <a:lstStyle/>
                    <a:p>
                      <a:pPr algn="ctr"/>
                      <a:r>
                        <a:rPr lang="en-US" b="1" dirty="0" smtClean="0">
                          <a:solidFill>
                            <a:srgbClr val="00B050"/>
                          </a:solidFill>
                        </a:rPr>
                        <a:t>√</a:t>
                      </a:r>
                      <a:endParaRPr lang="en-US" b="1" dirty="0">
                        <a:solidFill>
                          <a:srgbClr val="00B050"/>
                        </a:solidFill>
                      </a:endParaRPr>
                    </a:p>
                  </a:txBody>
                  <a:tcPr/>
                </a:tc>
                <a:tc>
                  <a:txBody>
                    <a:bodyPr/>
                    <a:lstStyle/>
                    <a:p>
                      <a:pPr algn="ctr"/>
                      <a:r>
                        <a:rPr lang="en-US" dirty="0" smtClean="0">
                          <a:solidFill>
                            <a:srgbClr val="00B050"/>
                          </a:solidFill>
                        </a:rPr>
                        <a:t>√</a:t>
                      </a:r>
                      <a:endParaRPr lang="en-US" dirty="0">
                        <a:solidFill>
                          <a:srgbClr val="00B050"/>
                        </a:solidFill>
                      </a:endParaRPr>
                    </a:p>
                  </a:txBody>
                  <a:tcPr/>
                </a:tc>
                <a:tc>
                  <a:txBody>
                    <a:bodyPr/>
                    <a:lstStyle/>
                    <a:p>
                      <a:pPr algn="ctr"/>
                      <a:r>
                        <a:rPr lang="en-US" dirty="0" smtClean="0">
                          <a:solidFill>
                            <a:srgbClr val="00B050"/>
                          </a:solidFill>
                        </a:rPr>
                        <a:t>√</a:t>
                      </a:r>
                      <a:endParaRPr lang="en-US" dirty="0">
                        <a:solidFill>
                          <a:srgbClr val="00B050"/>
                        </a:solidFill>
                      </a:endParaRPr>
                    </a:p>
                  </a:txBody>
                  <a:tcPr/>
                </a:tc>
                <a:tc>
                  <a:txBody>
                    <a:bodyPr/>
                    <a:lstStyle/>
                    <a:p>
                      <a:pPr algn="ctr"/>
                      <a:r>
                        <a:rPr lang="en-US" dirty="0" smtClean="0">
                          <a:solidFill>
                            <a:srgbClr val="00B050"/>
                          </a:solidFill>
                        </a:rPr>
                        <a:t>√</a:t>
                      </a:r>
                      <a:endParaRPr lang="en-US" dirty="0">
                        <a:solidFill>
                          <a:srgbClr val="00B050"/>
                        </a:solidFill>
                      </a:endParaRPr>
                    </a:p>
                  </a:txBody>
                  <a:tcPr/>
                </a:tc>
                <a:tc>
                  <a:txBody>
                    <a:bodyPr/>
                    <a:lstStyle/>
                    <a:p>
                      <a:pPr algn="ctr"/>
                      <a:r>
                        <a:rPr lang="en-US" dirty="0" smtClean="0">
                          <a:solidFill>
                            <a:srgbClr val="00B050"/>
                          </a:solidFill>
                        </a:rPr>
                        <a:t>√</a:t>
                      </a:r>
                      <a:endParaRPr lang="en-US" dirty="0">
                        <a:solidFill>
                          <a:srgbClr val="00B050"/>
                        </a:solidFill>
                      </a:endParaRPr>
                    </a:p>
                  </a:txBody>
                  <a:tcPr/>
                </a:tc>
              </a:tr>
              <a:tr h="513268">
                <a:tc>
                  <a:txBody>
                    <a:bodyPr/>
                    <a:lstStyle/>
                    <a:p>
                      <a:r>
                        <a:rPr lang="el-GR" sz="1400" dirty="0" smtClean="0">
                          <a:latin typeface="Century Gothic" panose="020B0502020202020204" pitchFamily="34" charset="0"/>
                        </a:rPr>
                        <a:t>Έξοδα</a:t>
                      </a:r>
                      <a:r>
                        <a:rPr lang="el-GR" sz="1400" baseline="0" dirty="0" smtClean="0">
                          <a:latin typeface="Century Gothic" panose="020B0502020202020204" pitchFamily="34" charset="0"/>
                        </a:rPr>
                        <a:t> Διαβίωσης</a:t>
                      </a:r>
                    </a:p>
                  </a:txBody>
                  <a:tcPr/>
                </a:tc>
                <a:tc>
                  <a:txBody>
                    <a:bodyPr/>
                    <a:lstStyle/>
                    <a:p>
                      <a:pPr algn="ctr"/>
                      <a:r>
                        <a:rPr lang="el-GR" b="1" dirty="0" smtClean="0">
                          <a:solidFill>
                            <a:srgbClr val="FF0000"/>
                          </a:solidFill>
                        </a:rPr>
                        <a:t>Χ</a:t>
                      </a:r>
                      <a:endParaRPr lang="en-US" b="1" dirty="0">
                        <a:solidFill>
                          <a:srgbClr val="FF0000"/>
                        </a:solidFill>
                      </a:endParaRPr>
                    </a:p>
                  </a:txBody>
                  <a:tcPr/>
                </a:tc>
                <a:tc>
                  <a:txBody>
                    <a:bodyPr/>
                    <a:lstStyle/>
                    <a:p>
                      <a:pPr algn="ctr"/>
                      <a:r>
                        <a:rPr lang="en-US" dirty="0" smtClean="0"/>
                        <a:t>- </a:t>
                      </a:r>
                    </a:p>
                  </a:txBody>
                  <a:tcPr/>
                </a:tc>
                <a:tc>
                  <a:txBody>
                    <a:bodyPr/>
                    <a:lstStyle/>
                    <a:p>
                      <a:pPr algn="ctr"/>
                      <a:r>
                        <a:rPr lang="el-GR" sz="1400" b="1" kern="1200" baseline="0" dirty="0" smtClean="0">
                          <a:solidFill>
                            <a:schemeClr val="dk1"/>
                          </a:solidFill>
                          <a:latin typeface="Century Gothic" panose="020B0502020202020204" pitchFamily="34" charset="0"/>
                          <a:ea typeface="+mn-ea"/>
                          <a:cs typeface="+mn-cs"/>
                        </a:rPr>
                        <a:t>Μέχρι </a:t>
                      </a:r>
                      <a:r>
                        <a:rPr lang="en-US" sz="1400" b="1" kern="1200" baseline="0" dirty="0" smtClean="0">
                          <a:solidFill>
                            <a:schemeClr val="dk1"/>
                          </a:solidFill>
                          <a:latin typeface="Century Gothic" panose="020B0502020202020204" pitchFamily="34" charset="0"/>
                          <a:ea typeface="+mn-ea"/>
                          <a:cs typeface="+mn-cs"/>
                        </a:rPr>
                        <a:t>5</a:t>
                      </a:r>
                      <a:r>
                        <a:rPr lang="el-GR" sz="1400" b="1" kern="1200" baseline="0" dirty="0" smtClean="0">
                          <a:solidFill>
                            <a:schemeClr val="dk1"/>
                          </a:solidFill>
                          <a:latin typeface="Century Gothic" panose="020B0502020202020204" pitchFamily="34" charset="0"/>
                          <a:ea typeface="+mn-ea"/>
                          <a:cs typeface="+mn-cs"/>
                        </a:rPr>
                        <a:t>0%</a:t>
                      </a:r>
                      <a:endParaRPr lang="en-US" sz="1400" b="1" kern="1200" baseline="0" dirty="0">
                        <a:solidFill>
                          <a:schemeClr val="dk1"/>
                        </a:solidFill>
                        <a:latin typeface="Century Gothic" panose="020B0502020202020204" pitchFamily="34" charset="0"/>
                        <a:ea typeface="+mn-ea"/>
                        <a:cs typeface="+mn-cs"/>
                      </a:endParaRPr>
                    </a:p>
                  </a:txBody>
                  <a:tcPr/>
                </a:tc>
                <a:tc>
                  <a:txBody>
                    <a:bodyPr/>
                    <a:lstStyle/>
                    <a:p>
                      <a:pPr algn="ctr"/>
                      <a:r>
                        <a:rPr lang="el-GR" sz="1400" b="1" kern="1200" baseline="0" dirty="0" smtClean="0">
                          <a:solidFill>
                            <a:schemeClr val="dk1"/>
                          </a:solidFill>
                          <a:latin typeface="Century Gothic" panose="020B0502020202020204" pitchFamily="34" charset="0"/>
                          <a:ea typeface="+mn-ea"/>
                          <a:cs typeface="+mn-cs"/>
                        </a:rPr>
                        <a:t>Μέχρι 50%</a:t>
                      </a:r>
                    </a:p>
                    <a:p>
                      <a:pPr algn="ctr"/>
                      <a:endParaRPr lang="en-US" sz="1400" b="1" kern="1200" baseline="0" dirty="0">
                        <a:solidFill>
                          <a:schemeClr val="dk1"/>
                        </a:solidFill>
                        <a:latin typeface="Century Gothic" panose="020B0502020202020204" pitchFamily="34" charset="0"/>
                        <a:ea typeface="+mn-ea"/>
                        <a:cs typeface="+mn-cs"/>
                      </a:endParaRPr>
                    </a:p>
                  </a:txBody>
                  <a:tcPr/>
                </a:tc>
                <a:tc>
                  <a:txBody>
                    <a:bodyPr/>
                    <a:lstStyle/>
                    <a:p>
                      <a:pPr algn="ctr"/>
                      <a:r>
                        <a:rPr lang="en-US" smtClean="0">
                          <a:solidFill>
                            <a:srgbClr val="00B050"/>
                          </a:solidFill>
                        </a:rPr>
                        <a:t>√</a:t>
                      </a:r>
                      <a:endParaRPr lang="en-US" dirty="0">
                        <a:solidFill>
                          <a:srgbClr val="00B050"/>
                        </a:solidFill>
                      </a:endParaRPr>
                    </a:p>
                  </a:txBody>
                  <a:tcPr/>
                </a:tc>
                <a:tc>
                  <a:txBody>
                    <a:bodyPr/>
                    <a:lstStyle/>
                    <a:p>
                      <a:pPr algn="ctr"/>
                      <a:r>
                        <a:rPr lang="en-US" smtClean="0">
                          <a:solidFill>
                            <a:srgbClr val="00B050"/>
                          </a:solidFill>
                        </a:rPr>
                        <a:t>√</a:t>
                      </a:r>
                      <a:endParaRPr lang="en-US" dirty="0">
                        <a:solidFill>
                          <a:srgbClr val="00B050"/>
                        </a:solidFill>
                      </a:endParaRPr>
                    </a:p>
                  </a:txBody>
                  <a:tcPr/>
                </a:tc>
              </a:tr>
              <a:tr h="513268">
                <a:tc>
                  <a:txBody>
                    <a:bodyPr/>
                    <a:lstStyle/>
                    <a:p>
                      <a:r>
                        <a:rPr lang="el-GR" sz="1400" dirty="0" smtClean="0">
                          <a:latin typeface="Century Gothic" panose="020B0502020202020204" pitchFamily="34" charset="0"/>
                        </a:rPr>
                        <a:t>Ταξιδιωτικά Έξοδα</a:t>
                      </a:r>
                      <a:endParaRPr lang="en-US" sz="1400" dirty="0">
                        <a:latin typeface="Century Gothic" panose="020B0502020202020204" pitchFamily="34" charset="0"/>
                      </a:endParaRPr>
                    </a:p>
                  </a:txBody>
                  <a:tcPr/>
                </a:tc>
                <a:tc>
                  <a:txBody>
                    <a:bodyPr/>
                    <a:lstStyle/>
                    <a:p>
                      <a:pPr algn="ctr"/>
                      <a:r>
                        <a:rPr lang="el-GR" smtClean="0">
                          <a:solidFill>
                            <a:srgbClr val="FF0000"/>
                          </a:solidFill>
                        </a:rPr>
                        <a:t>Χ</a:t>
                      </a:r>
                      <a:endParaRPr lang="el-GR" dirty="0">
                        <a:solidFill>
                          <a:srgbClr val="FF0000"/>
                        </a:solidFill>
                      </a:endParaRPr>
                    </a:p>
                  </a:txBody>
                  <a:tcPr/>
                </a:tc>
                <a:tc>
                  <a:txBody>
                    <a:bodyPr/>
                    <a:lstStyle/>
                    <a:p>
                      <a:pPr marL="0" algn="ctr" defTabSz="914400" rtl="0" eaLnBrk="1" latinLnBrk="0" hangingPunct="1"/>
                      <a:r>
                        <a:rPr lang="el-GR" sz="1400" b="1" kern="1200" baseline="0" dirty="0" smtClean="0">
                          <a:solidFill>
                            <a:schemeClr val="dk1"/>
                          </a:solidFill>
                          <a:latin typeface="Century Gothic" panose="020B0502020202020204" pitchFamily="34" charset="0"/>
                          <a:ea typeface="+mn-ea"/>
                          <a:cs typeface="+mn-cs"/>
                        </a:rPr>
                        <a:t>Μέχρι </a:t>
                      </a:r>
                      <a:r>
                        <a:rPr lang="en-US" sz="1400" b="1" kern="1200" baseline="0" dirty="0" smtClean="0">
                          <a:solidFill>
                            <a:schemeClr val="dk1"/>
                          </a:solidFill>
                          <a:latin typeface="Century Gothic" panose="020B0502020202020204" pitchFamily="34" charset="0"/>
                          <a:ea typeface="+mn-ea"/>
                          <a:cs typeface="+mn-cs"/>
                        </a:rPr>
                        <a:t>5</a:t>
                      </a:r>
                      <a:r>
                        <a:rPr lang="el-GR" sz="1400" b="1" kern="1200" baseline="0" dirty="0" smtClean="0">
                          <a:solidFill>
                            <a:schemeClr val="dk1"/>
                          </a:solidFill>
                          <a:latin typeface="Century Gothic" panose="020B0502020202020204" pitchFamily="34" charset="0"/>
                          <a:ea typeface="+mn-ea"/>
                          <a:cs typeface="+mn-cs"/>
                        </a:rPr>
                        <a:t>0%</a:t>
                      </a:r>
                    </a:p>
                  </a:txBody>
                  <a:tcPr/>
                </a:tc>
                <a:tc>
                  <a:txBody>
                    <a:bodyPr/>
                    <a:lstStyle/>
                    <a:p>
                      <a:pPr algn="ctr"/>
                      <a:r>
                        <a:rPr lang="en-US" dirty="0" smtClean="0"/>
                        <a:t>- </a:t>
                      </a:r>
                    </a:p>
                  </a:txBody>
                  <a:tcPr/>
                </a:tc>
                <a:tc>
                  <a:txBody>
                    <a:bodyPr/>
                    <a:lstStyle/>
                    <a:p>
                      <a:pPr marL="0" algn="ctr" defTabSz="914400" rtl="0" eaLnBrk="1" latinLnBrk="0" hangingPunct="1"/>
                      <a:r>
                        <a:rPr lang="el-GR" sz="1400" b="1" kern="1200" baseline="0" dirty="0" smtClean="0">
                          <a:solidFill>
                            <a:schemeClr val="dk1"/>
                          </a:solidFill>
                          <a:latin typeface="Century Gothic" panose="020B0502020202020204" pitchFamily="34" charset="0"/>
                          <a:ea typeface="+mn-ea"/>
                          <a:cs typeface="+mn-cs"/>
                        </a:rPr>
                        <a:t>Μέχρι 50%</a:t>
                      </a:r>
                    </a:p>
                  </a:txBody>
                  <a:tcPr/>
                </a:tc>
                <a:tc>
                  <a:txBody>
                    <a:bodyPr/>
                    <a:lstStyle/>
                    <a:p>
                      <a:pPr algn="ctr"/>
                      <a:r>
                        <a:rPr lang="en-US" smtClean="0">
                          <a:solidFill>
                            <a:srgbClr val="00B050"/>
                          </a:solidFill>
                        </a:rPr>
                        <a:t>√</a:t>
                      </a:r>
                      <a:endParaRPr lang="en-US" dirty="0">
                        <a:solidFill>
                          <a:srgbClr val="00B050"/>
                        </a:solidFill>
                      </a:endParaRPr>
                    </a:p>
                  </a:txBody>
                  <a:tcPr/>
                </a:tc>
                <a:tc>
                  <a:txBody>
                    <a:bodyPr/>
                    <a:lstStyle/>
                    <a:p>
                      <a:pPr algn="ctr"/>
                      <a:r>
                        <a:rPr lang="en-US" smtClean="0">
                          <a:solidFill>
                            <a:srgbClr val="00B050"/>
                          </a:solidFill>
                        </a:rPr>
                        <a:t>√</a:t>
                      </a:r>
                      <a:endParaRPr lang="en-US" dirty="0">
                        <a:solidFill>
                          <a:srgbClr val="00B050"/>
                        </a:solidFill>
                      </a:endParaRPr>
                    </a:p>
                  </a:txBody>
                  <a:tcPr/>
                </a:tc>
              </a:tr>
              <a:tr h="513268">
                <a:tc>
                  <a:txBody>
                    <a:bodyPr/>
                    <a:lstStyle/>
                    <a:p>
                      <a:r>
                        <a:rPr lang="el-GR" sz="1400" dirty="0" smtClean="0">
                          <a:latin typeface="Century Gothic" panose="020B0502020202020204" pitchFamily="34" charset="0"/>
                        </a:rPr>
                        <a:t>Δίδακτρα Σεμιναρίων</a:t>
                      </a:r>
                      <a:endParaRPr lang="en-US" sz="1400" dirty="0">
                        <a:latin typeface="Century Gothic" panose="020B0502020202020204" pitchFamily="34" charset="0"/>
                      </a:endParaRPr>
                    </a:p>
                  </a:txBody>
                  <a:tcPr/>
                </a:tc>
                <a:tc>
                  <a:txBody>
                    <a:bodyPr/>
                    <a:lstStyle/>
                    <a:p>
                      <a:pPr algn="ctr"/>
                      <a:r>
                        <a:rPr lang="el-GR" smtClean="0">
                          <a:solidFill>
                            <a:srgbClr val="FF0000"/>
                          </a:solidFill>
                        </a:rPr>
                        <a:t>Χ</a:t>
                      </a:r>
                      <a:endParaRPr lang="el-GR" dirty="0">
                        <a:solidFill>
                          <a:srgbClr val="FF0000"/>
                        </a:solidFill>
                      </a:endParaRPr>
                    </a:p>
                  </a:txBody>
                  <a:tcPr/>
                </a:tc>
                <a:tc>
                  <a:txBody>
                    <a:bodyPr/>
                    <a:lstStyle/>
                    <a:p>
                      <a:pPr marL="0" algn="ctr" defTabSz="914400" rtl="0" eaLnBrk="1" latinLnBrk="0" hangingPunct="1"/>
                      <a:r>
                        <a:rPr lang="el-GR" sz="1400" b="1" kern="1200" baseline="0" dirty="0" smtClean="0">
                          <a:solidFill>
                            <a:schemeClr val="dk1"/>
                          </a:solidFill>
                          <a:latin typeface="Century Gothic" panose="020B0502020202020204" pitchFamily="34" charset="0"/>
                          <a:ea typeface="+mn-ea"/>
                          <a:cs typeface="+mn-cs"/>
                        </a:rPr>
                        <a:t>Μέχρι </a:t>
                      </a:r>
                      <a:r>
                        <a:rPr lang="en-US" sz="1400" b="1" kern="1200" baseline="0" dirty="0" smtClean="0">
                          <a:solidFill>
                            <a:schemeClr val="dk1"/>
                          </a:solidFill>
                          <a:latin typeface="Century Gothic" panose="020B0502020202020204" pitchFamily="34" charset="0"/>
                          <a:ea typeface="+mn-ea"/>
                          <a:cs typeface="+mn-cs"/>
                        </a:rPr>
                        <a:t>5</a:t>
                      </a:r>
                      <a:r>
                        <a:rPr lang="el-GR" sz="1400" b="1" kern="1200" baseline="0" dirty="0" smtClean="0">
                          <a:solidFill>
                            <a:schemeClr val="dk1"/>
                          </a:solidFill>
                          <a:latin typeface="Century Gothic" panose="020B0502020202020204" pitchFamily="34" charset="0"/>
                          <a:ea typeface="+mn-ea"/>
                          <a:cs typeface="+mn-cs"/>
                        </a:rPr>
                        <a:t>0%</a:t>
                      </a:r>
                    </a:p>
                    <a:p>
                      <a:pPr algn="ctr"/>
                      <a:endParaRPr lang="en-US" dirty="0"/>
                    </a:p>
                  </a:txBody>
                  <a:tcPr/>
                </a:tc>
                <a:tc>
                  <a:txBody>
                    <a:bodyPr/>
                    <a:lstStyle/>
                    <a:p>
                      <a:pPr marL="0" algn="ctr" defTabSz="914400" rtl="0" eaLnBrk="1" latinLnBrk="0" hangingPunct="1"/>
                      <a:r>
                        <a:rPr lang="el-GR" sz="1400" b="1" kern="1200" baseline="0" dirty="0" smtClean="0">
                          <a:solidFill>
                            <a:schemeClr val="dk1"/>
                          </a:solidFill>
                          <a:latin typeface="Century Gothic" panose="020B0502020202020204" pitchFamily="34" charset="0"/>
                          <a:ea typeface="+mn-ea"/>
                          <a:cs typeface="+mn-cs"/>
                        </a:rPr>
                        <a:t>Μέχρι 50%</a:t>
                      </a:r>
                    </a:p>
                    <a:p>
                      <a:pPr marL="0" algn="ctr" defTabSz="914400" rtl="0" eaLnBrk="1" latinLnBrk="0" hangingPunct="1"/>
                      <a:endParaRPr lang="en-US" sz="1400" b="1" kern="1200" baseline="0" dirty="0">
                        <a:solidFill>
                          <a:schemeClr val="dk1"/>
                        </a:solidFill>
                        <a:latin typeface="Century Gothic" panose="020B0502020202020204" pitchFamily="34" charset="0"/>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400" b="1" kern="1200" baseline="0" dirty="0" smtClean="0">
                          <a:solidFill>
                            <a:schemeClr val="dk1"/>
                          </a:solidFill>
                          <a:latin typeface="Century Gothic" panose="020B0502020202020204" pitchFamily="34" charset="0"/>
                          <a:ea typeface="+mn-ea"/>
                          <a:cs typeface="+mn-cs"/>
                        </a:rPr>
                        <a:t>- </a:t>
                      </a:r>
                      <a:endParaRPr lang="en-US" sz="1400" b="1" kern="1200" baseline="0" dirty="0" smtClean="0">
                        <a:solidFill>
                          <a:schemeClr val="dk1"/>
                        </a:solidFill>
                        <a:latin typeface="Century Gothic" panose="020B0502020202020204" pitchFamily="34" charset="0"/>
                        <a:ea typeface="+mn-ea"/>
                        <a:cs typeface="+mn-cs"/>
                      </a:endParaRPr>
                    </a:p>
                  </a:txBody>
                  <a:tcPr/>
                </a:tc>
                <a:tc>
                  <a:txBody>
                    <a:bodyPr/>
                    <a:lstStyle/>
                    <a:p>
                      <a:pPr algn="ctr"/>
                      <a:r>
                        <a:rPr lang="en-US" dirty="0" smtClean="0">
                          <a:solidFill>
                            <a:srgbClr val="00B050"/>
                          </a:solidFill>
                        </a:rPr>
                        <a:t>√</a:t>
                      </a:r>
                      <a:endParaRPr lang="en-US" dirty="0">
                        <a:solidFill>
                          <a:srgbClr val="00B050"/>
                        </a:solidFill>
                      </a:endParaRPr>
                    </a:p>
                  </a:txBody>
                  <a:tcPr/>
                </a:tc>
                <a:tc>
                  <a:txBody>
                    <a:bodyPr/>
                    <a:lstStyle/>
                    <a:p>
                      <a:pPr algn="ctr"/>
                      <a:r>
                        <a:rPr lang="en-US" dirty="0" smtClean="0">
                          <a:solidFill>
                            <a:srgbClr val="00B050"/>
                          </a:solidFill>
                        </a:rPr>
                        <a:t>√</a:t>
                      </a:r>
                      <a:endParaRPr lang="en-US" dirty="0">
                        <a:solidFill>
                          <a:srgbClr val="00B050"/>
                        </a:solidFill>
                      </a:endParaRPr>
                    </a:p>
                  </a:txBody>
                  <a:tcPr/>
                </a:tc>
              </a:tr>
              <a:tr h="935960">
                <a:tc>
                  <a:txBody>
                    <a:bodyPr/>
                    <a:lstStyle/>
                    <a:p>
                      <a:r>
                        <a:rPr lang="el-GR" sz="1400" dirty="0" smtClean="0">
                          <a:latin typeface="Century Gothic" panose="020B0502020202020204" pitchFamily="34" charset="0"/>
                        </a:rPr>
                        <a:t>Δαπάνες</a:t>
                      </a:r>
                      <a:r>
                        <a:rPr lang="el-GR" sz="1400" baseline="0" dirty="0" smtClean="0">
                          <a:latin typeface="Century Gothic" panose="020B0502020202020204" pitchFamily="34" charset="0"/>
                        </a:rPr>
                        <a:t> Ατόμων με Ειδικές Ανάγκες</a:t>
                      </a:r>
                      <a:endParaRPr lang="en-US" sz="1400" dirty="0">
                        <a:latin typeface="Century Gothic" panose="020B0502020202020204" pitchFamily="34" charset="0"/>
                      </a:endParaRPr>
                    </a:p>
                  </a:txBody>
                  <a:tcPr/>
                </a:tc>
                <a:tc>
                  <a:txBody>
                    <a:bodyPr/>
                    <a:lstStyle/>
                    <a:p>
                      <a:pPr algn="ctr"/>
                      <a:r>
                        <a:rPr lang="el-GR" dirty="0" smtClean="0">
                          <a:solidFill>
                            <a:srgbClr val="FF0000"/>
                          </a:solidFill>
                        </a:rPr>
                        <a:t>Χ</a:t>
                      </a:r>
                      <a:endParaRPr lang="el-GR" dirty="0">
                        <a:solidFill>
                          <a:srgbClr val="FF0000"/>
                        </a:solidFill>
                      </a:endParaRPr>
                    </a:p>
                  </a:txBody>
                  <a:tcPr/>
                </a:tc>
                <a:tc>
                  <a:txBody>
                    <a:bodyPr/>
                    <a:lstStyle/>
                    <a:p>
                      <a:pPr algn="ctr"/>
                      <a:r>
                        <a:rPr lang="el-GR" smtClean="0">
                          <a:solidFill>
                            <a:srgbClr val="FF0000"/>
                          </a:solidFill>
                        </a:rPr>
                        <a:t>Χ</a:t>
                      </a:r>
                      <a:endParaRPr lang="el-GR" dirty="0">
                        <a:solidFill>
                          <a:srgbClr val="FF0000"/>
                        </a:solidFill>
                      </a:endParaRPr>
                    </a:p>
                  </a:txBody>
                  <a:tcPr/>
                </a:tc>
                <a:tc>
                  <a:txBody>
                    <a:bodyPr/>
                    <a:lstStyle/>
                    <a:p>
                      <a:pPr algn="ctr"/>
                      <a:r>
                        <a:rPr lang="el-GR" smtClean="0">
                          <a:solidFill>
                            <a:srgbClr val="FF0000"/>
                          </a:solidFill>
                        </a:rPr>
                        <a:t>Χ</a:t>
                      </a:r>
                      <a:endParaRPr lang="el-GR" dirty="0">
                        <a:solidFill>
                          <a:srgbClr val="FF0000"/>
                        </a:solidFill>
                      </a:endParaRPr>
                    </a:p>
                  </a:txBody>
                  <a:tcPr/>
                </a:tc>
                <a:tc>
                  <a:txBody>
                    <a:bodyPr/>
                    <a:lstStyle/>
                    <a:p>
                      <a:pPr algn="ctr"/>
                      <a:r>
                        <a:rPr lang="el-GR" dirty="0" smtClean="0">
                          <a:solidFill>
                            <a:srgbClr val="FF0000"/>
                          </a:solidFill>
                        </a:rPr>
                        <a:t>Χ</a:t>
                      </a:r>
                      <a:endParaRPr lang="el-GR"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b="1" dirty="0" smtClean="0"/>
                        <a:t>- </a:t>
                      </a:r>
                      <a:endParaRPr lang="en-US" b="1" dirty="0" smtClean="0"/>
                    </a:p>
                  </a:txBody>
                  <a:tcPr/>
                </a:tc>
                <a:tc>
                  <a:txBody>
                    <a:bodyPr/>
                    <a:lstStyle/>
                    <a:p>
                      <a:pPr algn="ctr"/>
                      <a:r>
                        <a:rPr lang="en-US" dirty="0" smtClean="0">
                          <a:solidFill>
                            <a:srgbClr val="00B050"/>
                          </a:solidFill>
                        </a:rPr>
                        <a:t>√</a:t>
                      </a:r>
                    </a:p>
                    <a:p>
                      <a:pPr algn="ctr"/>
                      <a:endParaRPr lang="en-US" dirty="0"/>
                    </a:p>
                  </a:txBody>
                  <a:tcPr/>
                </a:tc>
              </a:tr>
              <a:tr h="513268">
                <a:tc>
                  <a:txBody>
                    <a:bodyPr/>
                    <a:lstStyle/>
                    <a:p>
                      <a:r>
                        <a:rPr lang="el-GR" sz="1400" dirty="0" smtClean="0">
                          <a:latin typeface="Century Gothic" panose="020B0502020202020204" pitchFamily="34" charset="0"/>
                        </a:rPr>
                        <a:t>Ειδικές</a:t>
                      </a:r>
                      <a:r>
                        <a:rPr lang="el-GR" sz="1400" baseline="0" dirty="0" smtClean="0">
                          <a:latin typeface="Century Gothic" panose="020B0502020202020204" pitchFamily="34" charset="0"/>
                        </a:rPr>
                        <a:t> Δαπάνες</a:t>
                      </a:r>
                      <a:endParaRPr lang="en-US" sz="1400" dirty="0">
                        <a:latin typeface="Century Gothic" panose="020B0502020202020204" pitchFamily="34" charset="0"/>
                      </a:endParaRPr>
                    </a:p>
                  </a:txBody>
                  <a:tcPr/>
                </a:tc>
                <a:tc>
                  <a:txBody>
                    <a:bodyPr/>
                    <a:lstStyle/>
                    <a:p>
                      <a:pPr algn="ctr"/>
                      <a:r>
                        <a:rPr lang="el-GR" dirty="0" smtClean="0">
                          <a:solidFill>
                            <a:srgbClr val="FF0000"/>
                          </a:solidFill>
                        </a:rPr>
                        <a:t>Χ</a:t>
                      </a:r>
                      <a:endParaRPr lang="el-GR" dirty="0">
                        <a:solidFill>
                          <a:srgbClr val="FF0000"/>
                        </a:solidFill>
                      </a:endParaRPr>
                    </a:p>
                  </a:txBody>
                  <a:tcPr/>
                </a:tc>
                <a:tc>
                  <a:txBody>
                    <a:bodyPr/>
                    <a:lstStyle/>
                    <a:p>
                      <a:pPr algn="ctr"/>
                      <a:r>
                        <a:rPr lang="el-GR" smtClean="0">
                          <a:solidFill>
                            <a:srgbClr val="FF0000"/>
                          </a:solidFill>
                        </a:rPr>
                        <a:t>Χ</a:t>
                      </a:r>
                      <a:endParaRPr lang="el-GR" dirty="0">
                        <a:solidFill>
                          <a:srgbClr val="FF0000"/>
                        </a:solidFill>
                      </a:endParaRPr>
                    </a:p>
                  </a:txBody>
                  <a:tcPr/>
                </a:tc>
                <a:tc>
                  <a:txBody>
                    <a:bodyPr/>
                    <a:lstStyle/>
                    <a:p>
                      <a:pPr algn="ctr"/>
                      <a:r>
                        <a:rPr lang="el-GR" dirty="0" smtClean="0">
                          <a:solidFill>
                            <a:srgbClr val="FF0000"/>
                          </a:solidFill>
                        </a:rPr>
                        <a:t>Χ</a:t>
                      </a:r>
                      <a:endParaRPr lang="el-GR" dirty="0">
                        <a:solidFill>
                          <a:srgbClr val="FF0000"/>
                        </a:solidFill>
                      </a:endParaRPr>
                    </a:p>
                  </a:txBody>
                  <a:tcPr/>
                </a:tc>
                <a:tc>
                  <a:txBody>
                    <a:bodyPr/>
                    <a:lstStyle/>
                    <a:p>
                      <a:pPr algn="ctr"/>
                      <a:r>
                        <a:rPr lang="el-GR" dirty="0" smtClean="0">
                          <a:solidFill>
                            <a:srgbClr val="FF0000"/>
                          </a:solidFill>
                        </a:rPr>
                        <a:t>Χ</a:t>
                      </a:r>
                      <a:endParaRPr lang="el-GR" dirty="0">
                        <a:solidFill>
                          <a:srgbClr val="FF0000"/>
                        </a:solidFill>
                      </a:endParaRPr>
                    </a:p>
                  </a:txBody>
                  <a:tcPr/>
                </a:tc>
                <a:tc>
                  <a:txBody>
                    <a:bodyPr/>
                    <a:lstStyle/>
                    <a:p>
                      <a:pPr algn="ctr"/>
                      <a:r>
                        <a:rPr lang="en-US" dirty="0" smtClean="0">
                          <a:solidFill>
                            <a:srgbClr val="00B050"/>
                          </a:solidFill>
                        </a:rPr>
                        <a:t>√</a:t>
                      </a:r>
                    </a:p>
                  </a:txBody>
                  <a:tcPr/>
                </a:tc>
                <a:tc>
                  <a:txBody>
                    <a:bodyPr/>
                    <a:lstStyle/>
                    <a:p>
                      <a:pPr algn="ctr"/>
                      <a:r>
                        <a:rPr lang="el-GR" dirty="0" smtClean="0"/>
                        <a:t>-</a:t>
                      </a:r>
                      <a:endParaRPr lang="en-US" dirty="0"/>
                    </a:p>
                  </a:txBody>
                  <a:tcPr/>
                </a:tc>
              </a:tr>
            </a:tbl>
          </a:graphicData>
        </a:graphic>
      </p:graphicFrame>
    </p:spTree>
    <p:extLst>
      <p:ext uri="{BB962C8B-B14F-4D97-AF65-F5344CB8AC3E}">
        <p14:creationId xmlns:p14="http://schemas.microsoft.com/office/powerpoint/2010/main" val="270095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Μεταφορές κονδυλίων που απαιτούν τροποποίηση της Συμφωνίας</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611560" y="2492896"/>
            <a:ext cx="8229600" cy="2520280"/>
          </a:xfrm>
        </p:spPr>
        <p:txBody>
          <a:bodyPr>
            <a:normAutofit/>
          </a:bodyPr>
          <a:lstStyle/>
          <a:p>
            <a:pPr algn="just"/>
            <a:r>
              <a:rPr lang="el-GR" altLang="en-US" sz="2000" dirty="0">
                <a:solidFill>
                  <a:schemeClr val="tx1">
                    <a:lumMod val="75000"/>
                    <a:lumOff val="25000"/>
                  </a:schemeClr>
                </a:solidFill>
                <a:latin typeface="Century Gothic" panose="020B0502020202020204" pitchFamily="34" charset="0"/>
              </a:rPr>
              <a:t>Για οποιαδήποτε περαιτέρω μεταφορά κονδυλίων </a:t>
            </a:r>
            <a:r>
              <a:rPr lang="el-GR" altLang="en-US" sz="2000" dirty="0" smtClean="0">
                <a:solidFill>
                  <a:schemeClr val="tx1">
                    <a:lumMod val="75000"/>
                    <a:lumOff val="25000"/>
                  </a:schemeClr>
                </a:solidFill>
                <a:latin typeface="Century Gothic" panose="020B0502020202020204" pitchFamily="34" charset="0"/>
              </a:rPr>
              <a:t>δεν </a:t>
            </a:r>
            <a:r>
              <a:rPr lang="el-GR" altLang="en-US" sz="2000" dirty="0">
                <a:solidFill>
                  <a:schemeClr val="tx1">
                    <a:lumMod val="75000"/>
                    <a:lumOff val="25000"/>
                  </a:schemeClr>
                </a:solidFill>
                <a:latin typeface="Century Gothic" panose="020B0502020202020204" pitchFamily="34" charset="0"/>
              </a:rPr>
              <a:t>εμπίπτει στα προκαθορισμένα πλαίσια της </a:t>
            </a:r>
            <a:r>
              <a:rPr lang="el-GR" altLang="en-US" sz="2000" dirty="0" smtClean="0">
                <a:solidFill>
                  <a:schemeClr val="tx1">
                    <a:lumMod val="75000"/>
                    <a:lumOff val="25000"/>
                  </a:schemeClr>
                </a:solidFill>
                <a:latin typeface="Century Gothic" panose="020B0502020202020204" pitchFamily="34" charset="0"/>
              </a:rPr>
              <a:t>Συμφωνίας Επιχορήγησης,  ο δικαιούχος υποβάλλει γραπτό αίτημα προς την ΕΥ για τροποποίηση</a:t>
            </a:r>
            <a:r>
              <a:rPr lang="en-GB" altLang="en-US" sz="2000" dirty="0" smtClean="0">
                <a:solidFill>
                  <a:schemeClr val="tx1">
                    <a:lumMod val="75000"/>
                    <a:lumOff val="25000"/>
                  </a:schemeClr>
                </a:solidFill>
                <a:latin typeface="Century Gothic" panose="020B0502020202020204" pitchFamily="34" charset="0"/>
              </a:rPr>
              <a:t>,</a:t>
            </a:r>
            <a:r>
              <a:rPr lang="el-GR" altLang="en-US" sz="2000" dirty="0" smtClean="0">
                <a:solidFill>
                  <a:schemeClr val="tx1">
                    <a:lumMod val="75000"/>
                    <a:lumOff val="25000"/>
                  </a:schemeClr>
                </a:solidFill>
                <a:latin typeface="Century Gothic" panose="020B0502020202020204" pitchFamily="34" charset="0"/>
              </a:rPr>
              <a:t> το </a:t>
            </a:r>
            <a:r>
              <a:rPr lang="el-GR" altLang="en-US" sz="2000" dirty="0">
                <a:solidFill>
                  <a:schemeClr val="tx1">
                    <a:lumMod val="75000"/>
                    <a:lumOff val="25000"/>
                  </a:schemeClr>
                </a:solidFill>
                <a:latin typeface="Century Gothic" panose="020B0502020202020204" pitchFamily="34" charset="0"/>
              </a:rPr>
              <a:t>οποίο συνοδεύεται από σαφή </a:t>
            </a:r>
            <a:r>
              <a:rPr lang="el-GR" altLang="en-US" sz="2000" dirty="0" smtClean="0">
                <a:solidFill>
                  <a:schemeClr val="tx1">
                    <a:lumMod val="75000"/>
                    <a:lumOff val="25000"/>
                  </a:schemeClr>
                </a:solidFill>
                <a:latin typeface="Century Gothic" panose="020B0502020202020204" pitchFamily="34" charset="0"/>
              </a:rPr>
              <a:t>αιτιολόγηση</a:t>
            </a:r>
            <a:endParaRPr lang="en-GB" altLang="en-US" sz="2000" dirty="0" smtClean="0">
              <a:solidFill>
                <a:schemeClr val="tx1">
                  <a:lumMod val="75000"/>
                  <a:lumOff val="25000"/>
                </a:schemeClr>
              </a:solidFill>
              <a:latin typeface="Century Gothic" panose="020B0502020202020204" pitchFamily="34" charset="0"/>
            </a:endParaRPr>
          </a:p>
          <a:p>
            <a:pPr algn="just"/>
            <a:endParaRPr lang="el-GR" altLang="en-US" sz="2000" dirty="0" smtClean="0">
              <a:solidFill>
                <a:schemeClr val="tx1">
                  <a:lumMod val="75000"/>
                  <a:lumOff val="25000"/>
                </a:schemeClr>
              </a:solidFill>
              <a:latin typeface="Century Gothic" panose="020B0502020202020204" pitchFamily="34" charset="0"/>
            </a:endParaRPr>
          </a:p>
          <a:p>
            <a:pPr algn="just"/>
            <a:r>
              <a:rPr lang="el-GR" altLang="en-US" sz="2000" dirty="0" smtClean="0">
                <a:solidFill>
                  <a:schemeClr val="tx1">
                    <a:lumMod val="75000"/>
                    <a:lumOff val="25000"/>
                  </a:schemeClr>
                </a:solidFill>
                <a:latin typeface="Century Gothic" panose="020B0502020202020204" pitchFamily="34" charset="0"/>
              </a:rPr>
              <a:t>Επαφίεται στην ΕΥ να εγκρίνει ή να απορρίψει το κάθε αίτημα</a:t>
            </a:r>
            <a:endParaRPr lang="en-GB" altLang="en-US" sz="2000" dirty="0" smtClean="0">
              <a:solidFill>
                <a:schemeClr val="tx1">
                  <a:lumMod val="75000"/>
                  <a:lumOff val="25000"/>
                </a:schemeClr>
              </a:solidFill>
              <a:latin typeface="Century Gothic" panose="020B0502020202020204" pitchFamily="34" charset="0"/>
            </a:endParaRPr>
          </a:p>
          <a:p>
            <a:pPr marL="0" indent="0" algn="just">
              <a:buNone/>
            </a:pPr>
            <a:endParaRPr lang="el-GR" altLang="en-US"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30523796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3851920" y="1289129"/>
            <a:ext cx="4834880" cy="4464496"/>
          </a:xfrm>
        </p:spPr>
        <p:txBody>
          <a:bodyPr>
            <a:normAutofit/>
          </a:bodyPr>
          <a:lstStyle/>
          <a:p>
            <a:pPr algn="l"/>
            <a:endParaRPr lang="el-GR" sz="2400" dirty="0" smtClean="0">
              <a:latin typeface="Century Gothic" panose="020B0502020202020204" pitchFamily="34" charset="0"/>
            </a:endParaRPr>
          </a:p>
          <a:p>
            <a:pPr algn="l"/>
            <a:r>
              <a:rPr lang="el-GR" sz="2400" dirty="0" smtClean="0">
                <a:solidFill>
                  <a:schemeClr val="tx1">
                    <a:lumMod val="75000"/>
                    <a:lumOff val="25000"/>
                  </a:schemeClr>
                </a:solidFill>
                <a:latin typeface="Century Gothic" panose="020B0502020202020204" pitchFamily="34" charset="0"/>
              </a:rPr>
              <a:t>Διάρκεια Σχεδίου</a:t>
            </a:r>
          </a:p>
          <a:p>
            <a:pPr algn="l"/>
            <a:endParaRPr lang="el-GR" sz="2400" dirty="0" smtClean="0">
              <a:solidFill>
                <a:schemeClr val="tx1">
                  <a:lumMod val="75000"/>
                  <a:lumOff val="25000"/>
                </a:schemeClr>
              </a:solidFill>
              <a:latin typeface="Century Gothic" panose="020B0502020202020204" pitchFamily="34" charset="0"/>
            </a:endParaRPr>
          </a:p>
          <a:p>
            <a:r>
              <a:rPr lang="el-GR" sz="2400" dirty="0">
                <a:solidFill>
                  <a:schemeClr val="tx1">
                    <a:lumMod val="75000"/>
                    <a:lumOff val="25000"/>
                  </a:schemeClr>
                </a:solidFill>
                <a:latin typeface="Century Gothic" panose="020B0502020202020204" pitchFamily="34" charset="0"/>
              </a:rPr>
              <a:t>Εφαρμογή ρήτρας </a:t>
            </a:r>
            <a:r>
              <a:rPr lang="en-US" sz="2400" dirty="0">
                <a:solidFill>
                  <a:schemeClr val="tx1">
                    <a:lumMod val="75000"/>
                    <a:lumOff val="25000"/>
                  </a:schemeClr>
                </a:solidFill>
                <a:latin typeface="Century Gothic" panose="020B0502020202020204" pitchFamily="34" charset="0"/>
              </a:rPr>
              <a:t>“force majeure</a:t>
            </a:r>
            <a:r>
              <a:rPr lang="en-US" sz="2400" dirty="0" smtClean="0">
                <a:solidFill>
                  <a:schemeClr val="tx1">
                    <a:lumMod val="75000"/>
                    <a:lumOff val="25000"/>
                  </a:schemeClr>
                </a:solidFill>
                <a:latin typeface="Century Gothic" panose="020B0502020202020204" pitchFamily="34" charset="0"/>
              </a:rPr>
              <a:t>”</a:t>
            </a:r>
            <a:endParaRPr lang="el-GR" sz="2400" dirty="0" smtClean="0">
              <a:solidFill>
                <a:schemeClr val="tx1">
                  <a:lumMod val="75000"/>
                  <a:lumOff val="25000"/>
                </a:schemeClr>
              </a:solidFill>
              <a:latin typeface="Century Gothic" panose="020B0502020202020204" pitchFamily="34" charset="0"/>
            </a:endParaRPr>
          </a:p>
          <a:p>
            <a:pPr marL="0" indent="0">
              <a:buNone/>
            </a:pPr>
            <a:endParaRPr lang="el-GR" sz="2400" dirty="0">
              <a:solidFill>
                <a:schemeClr val="tx1">
                  <a:lumMod val="75000"/>
                  <a:lumOff val="25000"/>
                </a:schemeClr>
              </a:solidFill>
              <a:latin typeface="Century Gothic" panose="020B0502020202020204" pitchFamily="34" charset="0"/>
            </a:endParaRPr>
          </a:p>
          <a:p>
            <a:r>
              <a:rPr lang="el-GR" sz="2400" dirty="0" smtClean="0">
                <a:solidFill>
                  <a:schemeClr val="tx1">
                    <a:lumMod val="75000"/>
                    <a:lumOff val="25000"/>
                  </a:schemeClr>
                </a:solidFill>
                <a:latin typeface="Century Gothic" panose="020B0502020202020204" pitchFamily="34" charset="0"/>
              </a:rPr>
              <a:t>Δυνατότητα για </a:t>
            </a:r>
            <a:r>
              <a:rPr lang="en-US" sz="2400" dirty="0" smtClean="0">
                <a:solidFill>
                  <a:schemeClr val="tx1">
                    <a:lumMod val="75000"/>
                    <a:lumOff val="25000"/>
                  </a:schemeClr>
                </a:solidFill>
                <a:latin typeface="Century Gothic" panose="020B0502020202020204" pitchFamily="34" charset="0"/>
              </a:rPr>
              <a:t>blended/virtual </a:t>
            </a:r>
            <a:r>
              <a:rPr lang="en-US" sz="2400" dirty="0" err="1" smtClean="0">
                <a:solidFill>
                  <a:schemeClr val="tx1">
                    <a:lumMod val="75000"/>
                    <a:lumOff val="25000"/>
                  </a:schemeClr>
                </a:solidFill>
                <a:latin typeface="Century Gothic" panose="020B0502020202020204" pitchFamily="34" charset="0"/>
              </a:rPr>
              <a:t>mobilities</a:t>
            </a:r>
            <a:endParaRPr lang="el-GR" sz="2400" dirty="0" smtClean="0">
              <a:solidFill>
                <a:schemeClr val="tx1">
                  <a:lumMod val="75000"/>
                  <a:lumOff val="25000"/>
                </a:schemeClr>
              </a:solidFill>
              <a:latin typeface="Century Gothic" panose="020B0502020202020204" pitchFamily="34" charset="0"/>
            </a:endParaRPr>
          </a:p>
          <a:p>
            <a:pPr marL="0" indent="0">
              <a:buNone/>
            </a:pPr>
            <a:endParaRPr lang="el-GR" sz="2400" dirty="0">
              <a:solidFill>
                <a:schemeClr val="tx1">
                  <a:lumMod val="75000"/>
                  <a:lumOff val="25000"/>
                </a:schemeClr>
              </a:solidFill>
              <a:latin typeface="Century Gothic" panose="020B0502020202020204" pitchFamily="34" charset="0"/>
            </a:endParaRPr>
          </a:p>
          <a:p>
            <a:pPr algn="l"/>
            <a:endParaRPr lang="el-GR" sz="2400" dirty="0" smtClean="0">
              <a:solidFill>
                <a:schemeClr val="tx1">
                  <a:lumMod val="75000"/>
                  <a:lumOff val="25000"/>
                </a:schemeClr>
              </a:solidFill>
              <a:latin typeface="Century Gothic" panose="020B0502020202020204" pitchFamily="34" charset="0"/>
            </a:endParaRPr>
          </a:p>
        </p:txBody>
      </p:sp>
      <p:sp>
        <p:nvSpPr>
          <p:cNvPr id="6" name="Text Placeholder 5"/>
          <p:cNvSpPr>
            <a:spLocks noGrp="1"/>
          </p:cNvSpPr>
          <p:nvPr>
            <p:ph type="body" sz="half" idx="2"/>
          </p:nvPr>
        </p:nvSpPr>
        <p:spPr>
          <a:xfrm>
            <a:off x="179512" y="548680"/>
            <a:ext cx="3286001" cy="5577483"/>
          </a:xfrm>
        </p:spPr>
        <p:txBody>
          <a:bodyPr>
            <a:normAutofit/>
          </a:bodyPr>
          <a:lstStyle/>
          <a:p>
            <a:pPr algn="ctr"/>
            <a:endParaRPr lang="en-GB" sz="3200" b="1" dirty="0" smtClean="0">
              <a:solidFill>
                <a:schemeClr val="accent5">
                  <a:lumMod val="50000"/>
                </a:schemeClr>
              </a:solidFill>
              <a:latin typeface="Century Gothic" panose="020B0502020202020204" pitchFamily="34" charset="0"/>
            </a:endParaRPr>
          </a:p>
          <a:p>
            <a:pPr algn="ctr"/>
            <a:endParaRPr lang="en-GB" sz="3200" b="1" dirty="0">
              <a:solidFill>
                <a:schemeClr val="accent5">
                  <a:lumMod val="50000"/>
                </a:schemeClr>
              </a:solidFill>
              <a:latin typeface="Century Gothic" panose="020B0502020202020204" pitchFamily="34" charset="0"/>
            </a:endParaRPr>
          </a:p>
          <a:p>
            <a:pPr algn="ctr"/>
            <a:r>
              <a:rPr lang="en-US" sz="2800" b="1" dirty="0">
                <a:solidFill>
                  <a:schemeClr val="accent5">
                    <a:lumMod val="75000"/>
                  </a:schemeClr>
                </a:solidFill>
                <a:latin typeface="Century Gothic" panose="020B0502020202020204" pitchFamily="34" charset="0"/>
              </a:rPr>
              <a:t>4</a:t>
            </a:r>
            <a:endParaRPr lang="el-GR" sz="2800" b="1" dirty="0">
              <a:solidFill>
                <a:schemeClr val="accent5">
                  <a:lumMod val="75000"/>
                </a:schemeClr>
              </a:solidFill>
              <a:latin typeface="Century Gothic" panose="020B0502020202020204" pitchFamily="34" charset="0"/>
            </a:endParaRPr>
          </a:p>
          <a:p>
            <a:pPr algn="ctr"/>
            <a:r>
              <a:rPr lang="el-GR" sz="2800" b="1" dirty="0" smtClean="0">
                <a:solidFill>
                  <a:schemeClr val="accent5">
                    <a:lumMod val="75000"/>
                  </a:schemeClr>
                </a:solidFill>
                <a:latin typeface="Century Gothic" panose="020B0502020202020204" pitchFamily="34" charset="0"/>
              </a:rPr>
              <a:t>Διευθετήσεις λόγω πανδημίας </a:t>
            </a:r>
            <a:r>
              <a:rPr lang="en-US" sz="2800" b="1" dirty="0" smtClean="0">
                <a:solidFill>
                  <a:schemeClr val="accent5">
                    <a:lumMod val="75000"/>
                  </a:schemeClr>
                </a:solidFill>
                <a:latin typeface="Century Gothic" panose="020B0502020202020204" pitchFamily="34" charset="0"/>
              </a:rPr>
              <a:t>Covid19</a:t>
            </a:r>
            <a:endParaRPr lang="el-GR" sz="2800" b="1" dirty="0" smtClean="0">
              <a:solidFill>
                <a:schemeClr val="accent5">
                  <a:lumMod val="75000"/>
                </a:schemeClr>
              </a:solidFill>
              <a:latin typeface="Century Gothic" panose="020B0502020202020204" pitchFamily="34" charset="0"/>
            </a:endParaRPr>
          </a:p>
        </p:txBody>
      </p:sp>
      <p:cxnSp>
        <p:nvCxnSpPr>
          <p:cNvPr id="4" name="Straight Connector 3"/>
          <p:cNvCxnSpPr/>
          <p:nvPr/>
        </p:nvCxnSpPr>
        <p:spPr>
          <a:xfrm>
            <a:off x="3563888" y="1052736"/>
            <a:ext cx="0" cy="4968552"/>
          </a:xfrm>
          <a:prstGeom prst="line">
            <a:avLst/>
          </a:prstGeom>
          <a:ln w="539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11092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2"/>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Διάρκεια Σχεδίου</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539552" y="1608163"/>
            <a:ext cx="8229600" cy="1944216"/>
          </a:xfrm>
        </p:spPr>
        <p:txBody>
          <a:bodyPr>
            <a:normAutofit lnSpcReduction="10000"/>
          </a:bodyPr>
          <a:lstStyle/>
          <a:p>
            <a:pPr algn="just"/>
            <a:r>
              <a:rPr lang="el-GR" altLang="en-US" sz="2000" dirty="0" smtClean="0">
                <a:solidFill>
                  <a:schemeClr val="tx1">
                    <a:lumMod val="75000"/>
                    <a:lumOff val="25000"/>
                  </a:schemeClr>
                </a:solidFill>
                <a:latin typeface="Century Gothic" panose="020B0502020202020204" pitchFamily="34" charset="0"/>
              </a:rPr>
              <a:t>Δυνατότητα παράτασης του σχεδίου έως και 12 μήνες, μετά από αίτημα του σχολείου/οργανισμού για τροποποίηση της συμφωνίας</a:t>
            </a:r>
          </a:p>
          <a:p>
            <a:pPr algn="just"/>
            <a:r>
              <a:rPr lang="el-GR" altLang="en-US" sz="2000" dirty="0" smtClean="0">
                <a:solidFill>
                  <a:schemeClr val="tx1">
                    <a:lumMod val="75000"/>
                    <a:lumOff val="25000"/>
                  </a:schemeClr>
                </a:solidFill>
                <a:latin typeface="Century Gothic" panose="020B0502020202020204" pitchFamily="34" charset="0"/>
              </a:rPr>
              <a:t>Το συνολικό ποσό επιχορήγησης που αναφέρεται στη Συμφωνία δεν μπορεί να αυξηθεί λόγω της παράτασης του σχεδίου</a:t>
            </a:r>
          </a:p>
          <a:p>
            <a:pPr marL="0" indent="0" algn="just">
              <a:buNone/>
            </a:pPr>
            <a:endParaRPr lang="el-GR" altLang="en-US" sz="2000" dirty="0">
              <a:solidFill>
                <a:schemeClr val="tx1">
                  <a:lumMod val="75000"/>
                  <a:lumOff val="25000"/>
                </a:schemeClr>
              </a:solidFill>
              <a:latin typeface="Century Gothic" panose="020B0502020202020204" pitchFamily="34" charset="0"/>
            </a:endParaRPr>
          </a:p>
        </p:txBody>
      </p:sp>
      <p:sp>
        <p:nvSpPr>
          <p:cNvPr id="4" name="Title 1"/>
          <p:cNvSpPr txBox="1">
            <a:spLocks/>
          </p:cNvSpPr>
          <p:nvPr/>
        </p:nvSpPr>
        <p:spPr>
          <a:xfrm>
            <a:off x="672915" y="3338849"/>
            <a:ext cx="8229600" cy="10081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a:solidFill>
                  <a:schemeClr val="tx1">
                    <a:lumMod val="75000"/>
                    <a:lumOff val="25000"/>
                  </a:schemeClr>
                </a:solidFill>
                <a:latin typeface="Century Gothic" panose="020B0502020202020204" pitchFamily="34" charset="0"/>
              </a:rPr>
              <a:t>Εφαρμογή ρήτρας </a:t>
            </a:r>
            <a:r>
              <a:rPr lang="en-US" sz="2800" b="1" dirty="0">
                <a:solidFill>
                  <a:schemeClr val="tx1">
                    <a:lumMod val="75000"/>
                    <a:lumOff val="25000"/>
                  </a:schemeClr>
                </a:solidFill>
                <a:latin typeface="Century Gothic" panose="020B0502020202020204" pitchFamily="34" charset="0"/>
              </a:rPr>
              <a:t>“force majeure”</a:t>
            </a:r>
            <a:endParaRPr lang="el-GR" sz="2800" b="1" dirty="0">
              <a:solidFill>
                <a:schemeClr val="tx1">
                  <a:lumMod val="75000"/>
                  <a:lumOff val="25000"/>
                </a:schemeClr>
              </a:solidFill>
              <a:latin typeface="Century Gothic" panose="020B0502020202020204" pitchFamily="34" charset="0"/>
            </a:endParaRPr>
          </a:p>
        </p:txBody>
      </p:sp>
      <p:sp>
        <p:nvSpPr>
          <p:cNvPr id="5" name="Content Placeholder 2"/>
          <p:cNvSpPr txBox="1">
            <a:spLocks/>
          </p:cNvSpPr>
          <p:nvPr/>
        </p:nvSpPr>
        <p:spPr>
          <a:xfrm>
            <a:off x="672915" y="4340054"/>
            <a:ext cx="8229600" cy="132119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l-GR" altLang="en-US" sz="2000" dirty="0" smtClean="0">
                <a:solidFill>
                  <a:schemeClr val="tx1">
                    <a:lumMod val="75000"/>
                    <a:lumOff val="25000"/>
                  </a:schemeClr>
                </a:solidFill>
                <a:latin typeface="Century Gothic" panose="020B0502020202020204" pitchFamily="34" charset="0"/>
              </a:rPr>
              <a:t>Σε περίπτωση ακύρωσης κάποιας κινητικότητας λόγω </a:t>
            </a:r>
            <a:r>
              <a:rPr lang="en-US" altLang="en-US" sz="2000" dirty="0" smtClean="0">
                <a:solidFill>
                  <a:schemeClr val="tx1">
                    <a:lumMod val="75000"/>
                    <a:lumOff val="25000"/>
                  </a:schemeClr>
                </a:solidFill>
                <a:latin typeface="Century Gothic" panose="020B0502020202020204" pitchFamily="34" charset="0"/>
              </a:rPr>
              <a:t>Covid19, </a:t>
            </a:r>
            <a:r>
              <a:rPr lang="el-GR" altLang="en-US" sz="2000" dirty="0" smtClean="0">
                <a:solidFill>
                  <a:schemeClr val="tx1">
                    <a:lumMod val="75000"/>
                    <a:lumOff val="25000"/>
                  </a:schemeClr>
                </a:solidFill>
                <a:latin typeface="Century Gothic" panose="020B0502020202020204" pitchFamily="34" charset="0"/>
              </a:rPr>
              <a:t>για την οποία έχουν προκύψει έξοδα τα οποία δεν μπορούν να ανακτηθούν, οι δικαιούχοι θα μπορούν να καταχωρούν τα συγκεκριμένα έξοδα ως </a:t>
            </a:r>
            <a:r>
              <a:rPr lang="en-US" altLang="en-US" sz="2000" dirty="0" smtClean="0">
                <a:solidFill>
                  <a:schemeClr val="tx1">
                    <a:lumMod val="75000"/>
                    <a:lumOff val="25000"/>
                  </a:schemeClr>
                </a:solidFill>
                <a:latin typeface="Century Gothic" panose="020B0502020202020204" pitchFamily="34" charset="0"/>
              </a:rPr>
              <a:t>“force majeure”</a:t>
            </a:r>
            <a:endParaRPr lang="el-GR" altLang="en-US" sz="2000" dirty="0" smtClean="0">
              <a:solidFill>
                <a:schemeClr val="tx1">
                  <a:lumMod val="75000"/>
                  <a:lumOff val="25000"/>
                </a:schemeClr>
              </a:solidFill>
              <a:latin typeface="Century Gothic" panose="020B0502020202020204" pitchFamily="34" charset="0"/>
            </a:endParaRPr>
          </a:p>
          <a:p>
            <a:pPr marL="0" indent="0" algn="just">
              <a:buFont typeface="Arial" panose="020B0604020202020204" pitchFamily="34" charset="0"/>
              <a:buNone/>
            </a:pPr>
            <a:endParaRPr lang="el-GR" altLang="en-US"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250259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3749360" y="1062829"/>
            <a:ext cx="5148064" cy="4464497"/>
          </a:xfrm>
        </p:spPr>
        <p:txBody>
          <a:bodyPr>
            <a:normAutofit/>
          </a:bodyPr>
          <a:lstStyle/>
          <a:p>
            <a:endParaRPr lang="el-GR" sz="2400" dirty="0" smtClean="0">
              <a:solidFill>
                <a:schemeClr val="tx1">
                  <a:lumMod val="75000"/>
                  <a:lumOff val="25000"/>
                </a:schemeClr>
              </a:solidFill>
              <a:latin typeface="Century Gothic" panose="020B0502020202020204" pitchFamily="34" charset="0"/>
            </a:endParaRPr>
          </a:p>
          <a:p>
            <a:endParaRPr lang="el-GR" sz="2400" dirty="0">
              <a:solidFill>
                <a:schemeClr val="tx1">
                  <a:lumMod val="75000"/>
                  <a:lumOff val="25000"/>
                </a:schemeClr>
              </a:solidFill>
              <a:latin typeface="Century Gothic" panose="020B0502020202020204" pitchFamily="34" charset="0"/>
            </a:endParaRPr>
          </a:p>
          <a:p>
            <a:r>
              <a:rPr lang="el-GR" sz="2400" smtClean="0">
                <a:solidFill>
                  <a:schemeClr val="tx1">
                    <a:lumMod val="75000"/>
                    <a:lumOff val="25000"/>
                  </a:schemeClr>
                </a:solidFill>
                <a:latin typeface="Century Gothic" panose="020B0502020202020204" pitchFamily="34" charset="0"/>
              </a:rPr>
              <a:t>Επιλέξιμα είδη κινητικοτήτων </a:t>
            </a:r>
            <a:endParaRPr lang="el-GR" sz="2400" dirty="0" smtClean="0">
              <a:solidFill>
                <a:schemeClr val="tx1">
                  <a:lumMod val="75000"/>
                  <a:lumOff val="25000"/>
                </a:schemeClr>
              </a:solidFill>
              <a:latin typeface="Century Gothic" panose="020B0502020202020204" pitchFamily="34" charset="0"/>
            </a:endParaRPr>
          </a:p>
          <a:p>
            <a:endParaRPr lang="el-GR" sz="2400" dirty="0" smtClean="0">
              <a:solidFill>
                <a:schemeClr val="tx1">
                  <a:lumMod val="75000"/>
                  <a:lumOff val="25000"/>
                </a:schemeClr>
              </a:solidFill>
              <a:latin typeface="Century Gothic" panose="020B0502020202020204" pitchFamily="34" charset="0"/>
            </a:endParaRPr>
          </a:p>
          <a:p>
            <a:r>
              <a:rPr lang="el-GR" sz="2400" dirty="0" smtClean="0">
                <a:solidFill>
                  <a:schemeClr val="tx1">
                    <a:lumMod val="75000"/>
                    <a:lumOff val="25000"/>
                  </a:schemeClr>
                </a:solidFill>
                <a:latin typeface="Century Gothic" panose="020B0502020202020204" pitchFamily="34" charset="0"/>
              </a:rPr>
              <a:t>Αλλαγές στα είδη κινητικοτήτων</a:t>
            </a:r>
          </a:p>
          <a:p>
            <a:pPr marL="0" indent="0">
              <a:buNone/>
            </a:pPr>
            <a:endParaRPr lang="el-GR" sz="2400" dirty="0" smtClean="0">
              <a:solidFill>
                <a:schemeClr val="tx1">
                  <a:lumMod val="75000"/>
                  <a:lumOff val="25000"/>
                </a:schemeClr>
              </a:solidFill>
              <a:latin typeface="Century Gothic" panose="020B0502020202020204" pitchFamily="34" charset="0"/>
            </a:endParaRPr>
          </a:p>
          <a:p>
            <a:pPr marL="0" indent="0" algn="l">
              <a:buNone/>
            </a:pPr>
            <a:endParaRPr lang="el-GR" sz="1000" dirty="0" smtClean="0">
              <a:solidFill>
                <a:schemeClr val="tx1">
                  <a:lumMod val="75000"/>
                  <a:lumOff val="25000"/>
                </a:schemeClr>
              </a:solidFill>
            </a:endParaRPr>
          </a:p>
          <a:p>
            <a:pPr algn="l"/>
            <a:endParaRPr lang="en-GB" dirty="0"/>
          </a:p>
        </p:txBody>
      </p:sp>
      <p:sp>
        <p:nvSpPr>
          <p:cNvPr id="6" name="Text Placeholder 5"/>
          <p:cNvSpPr>
            <a:spLocks noGrp="1"/>
          </p:cNvSpPr>
          <p:nvPr>
            <p:ph type="body" sz="half" idx="2"/>
          </p:nvPr>
        </p:nvSpPr>
        <p:spPr/>
        <p:txBody>
          <a:bodyPr>
            <a:normAutofit/>
          </a:bodyPr>
          <a:lstStyle/>
          <a:p>
            <a:pPr algn="ctr"/>
            <a:endParaRPr lang="el-GR" sz="3200" b="1" dirty="0" smtClean="0">
              <a:solidFill>
                <a:schemeClr val="accent5">
                  <a:lumMod val="50000"/>
                </a:schemeClr>
              </a:solidFill>
              <a:latin typeface="Century Gothic" panose="020B0502020202020204" pitchFamily="34" charset="0"/>
            </a:endParaRPr>
          </a:p>
          <a:p>
            <a:pPr algn="ctr"/>
            <a:r>
              <a:rPr lang="el-GR" sz="2800" b="1" dirty="0">
                <a:solidFill>
                  <a:schemeClr val="accent5">
                    <a:lumMod val="75000"/>
                  </a:schemeClr>
                </a:solidFill>
                <a:latin typeface="Century Gothic" panose="020B0502020202020204" pitchFamily="34" charset="0"/>
              </a:rPr>
              <a:t>1</a:t>
            </a:r>
          </a:p>
          <a:p>
            <a:pPr algn="ctr"/>
            <a:r>
              <a:rPr lang="el-GR" sz="2800" b="1" dirty="0" smtClean="0">
                <a:solidFill>
                  <a:schemeClr val="accent5">
                    <a:lumMod val="75000"/>
                  </a:schemeClr>
                </a:solidFill>
                <a:latin typeface="Century Gothic" panose="020B0502020202020204" pitchFamily="34" charset="0"/>
              </a:rPr>
              <a:t>Κινητικότητες</a:t>
            </a:r>
            <a:endParaRPr lang="en-GB" sz="2800" dirty="0">
              <a:solidFill>
                <a:schemeClr val="accent5">
                  <a:lumMod val="75000"/>
                </a:schemeClr>
              </a:solidFill>
              <a:latin typeface="Century Gothic" panose="020B0502020202020204" pitchFamily="34" charset="0"/>
            </a:endParaRPr>
          </a:p>
        </p:txBody>
      </p:sp>
      <p:cxnSp>
        <p:nvCxnSpPr>
          <p:cNvPr id="4" name="Straight Connector 3"/>
          <p:cNvCxnSpPr/>
          <p:nvPr/>
        </p:nvCxnSpPr>
        <p:spPr>
          <a:xfrm>
            <a:off x="3419872" y="836712"/>
            <a:ext cx="0" cy="4968552"/>
          </a:xfrm>
          <a:prstGeom prst="line">
            <a:avLst/>
          </a:prstGeom>
          <a:ln w="539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8086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92485" y="548680"/>
            <a:ext cx="8229600" cy="10081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chemeClr val="tx1">
                    <a:lumMod val="75000"/>
                    <a:lumOff val="25000"/>
                  </a:schemeClr>
                </a:solidFill>
                <a:latin typeface="Century Gothic" panose="020B0502020202020204" pitchFamily="34" charset="0"/>
              </a:rPr>
              <a:t>T</a:t>
            </a:r>
            <a:r>
              <a:rPr lang="el-GR" sz="2800" b="1" dirty="0" smtClean="0">
                <a:solidFill>
                  <a:schemeClr val="tx1">
                    <a:lumMod val="75000"/>
                    <a:lumOff val="25000"/>
                  </a:schemeClr>
                </a:solidFill>
                <a:latin typeface="Century Gothic" panose="020B0502020202020204" pitchFamily="34" charset="0"/>
              </a:rPr>
              <a:t>ι καλύπτει η ρήτρα </a:t>
            </a:r>
            <a:r>
              <a:rPr lang="en-US" sz="2800" b="1" dirty="0">
                <a:solidFill>
                  <a:schemeClr val="tx1">
                    <a:lumMod val="75000"/>
                    <a:lumOff val="25000"/>
                  </a:schemeClr>
                </a:solidFill>
                <a:latin typeface="Century Gothic" panose="020B0502020202020204" pitchFamily="34" charset="0"/>
              </a:rPr>
              <a:t>“force majeure</a:t>
            </a:r>
            <a:r>
              <a:rPr lang="en-US" sz="2800" b="1" dirty="0" smtClean="0">
                <a:solidFill>
                  <a:schemeClr val="tx1">
                    <a:lumMod val="75000"/>
                    <a:lumOff val="25000"/>
                  </a:schemeClr>
                </a:solidFill>
                <a:latin typeface="Century Gothic" panose="020B0502020202020204" pitchFamily="34" charset="0"/>
              </a:rPr>
              <a:t>”;</a:t>
            </a:r>
            <a:endParaRPr lang="el-GR" sz="2800" b="1" dirty="0">
              <a:solidFill>
                <a:schemeClr val="tx1">
                  <a:lumMod val="75000"/>
                  <a:lumOff val="25000"/>
                </a:schemeClr>
              </a:solidFill>
              <a:latin typeface="Century Gothic" panose="020B0502020202020204" pitchFamily="34" charset="0"/>
            </a:endParaRPr>
          </a:p>
        </p:txBody>
      </p:sp>
      <p:sp>
        <p:nvSpPr>
          <p:cNvPr id="5" name="Content Placeholder 2"/>
          <p:cNvSpPr txBox="1">
            <a:spLocks/>
          </p:cNvSpPr>
          <p:nvPr/>
        </p:nvSpPr>
        <p:spPr>
          <a:xfrm>
            <a:off x="570819" y="1412776"/>
            <a:ext cx="8229600" cy="4608512"/>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l-GR" altLang="en-US" sz="2000" b="1" dirty="0" smtClean="0">
                <a:solidFill>
                  <a:schemeClr val="tx1">
                    <a:lumMod val="75000"/>
                    <a:lumOff val="25000"/>
                  </a:schemeClr>
                </a:solidFill>
                <a:latin typeface="Century Gothic" panose="020B0502020202020204" pitchFamily="34" charset="0"/>
              </a:rPr>
              <a:t>Ταξιδιωτικά έξοδα ή έξοδα διαμονής </a:t>
            </a:r>
            <a:r>
              <a:rPr lang="el-GR" altLang="en-US" sz="2000" dirty="0" smtClean="0">
                <a:solidFill>
                  <a:schemeClr val="tx1">
                    <a:lumMod val="75000"/>
                    <a:lumOff val="25000"/>
                  </a:schemeClr>
                </a:solidFill>
                <a:latin typeface="Century Gothic" panose="020B0502020202020204" pitchFamily="34" charset="0"/>
              </a:rPr>
              <a:t>που δεν μπορούν να αποζημιωθούν για κινητικότητες που έχουν ακυρωθεί</a:t>
            </a:r>
          </a:p>
          <a:p>
            <a:pPr algn="just"/>
            <a:r>
              <a:rPr lang="el-GR" altLang="en-US" sz="2000" b="1" dirty="0" smtClean="0">
                <a:solidFill>
                  <a:schemeClr val="tx1">
                    <a:lumMod val="75000"/>
                    <a:lumOff val="25000"/>
                  </a:schemeClr>
                </a:solidFill>
                <a:latin typeface="Century Gothic" panose="020B0502020202020204" pitchFamily="34" charset="0"/>
              </a:rPr>
              <a:t>Δίδακτρα σεμιναρίου</a:t>
            </a:r>
            <a:r>
              <a:rPr lang="el-GR" altLang="en-US" sz="2000" dirty="0" smtClean="0">
                <a:solidFill>
                  <a:schemeClr val="tx1">
                    <a:lumMod val="75000"/>
                    <a:lumOff val="25000"/>
                  </a:schemeClr>
                </a:solidFill>
                <a:latin typeface="Century Gothic" panose="020B0502020202020204" pitchFamily="34" charset="0"/>
              </a:rPr>
              <a:t> σε περίπτωση που ο δικαιούχος δεν είναι σε θέση να ταξιδέψει λόγω περιοριστικών </a:t>
            </a:r>
            <a:r>
              <a:rPr lang="el-GR" altLang="en-US" sz="2000" dirty="0" smtClean="0">
                <a:latin typeface="Century Gothic" panose="020B0502020202020204" pitchFamily="34" charset="0"/>
              </a:rPr>
              <a:t>μέτρων ή αλλαγής της επιδημιολογικής κατάστασης μίας χώρας και </a:t>
            </a:r>
            <a:r>
              <a:rPr lang="el-GR" altLang="en-US" sz="2000" dirty="0" smtClean="0">
                <a:solidFill>
                  <a:schemeClr val="tx1">
                    <a:lumMod val="75000"/>
                    <a:lumOff val="25000"/>
                  </a:schemeClr>
                </a:solidFill>
                <a:latin typeface="Century Gothic" panose="020B0502020202020204" pitchFamily="34" charset="0"/>
              </a:rPr>
              <a:t>ο διοργανωτής δεν παρέχει αποζημίωση ή άλλες πιθανές ημερομηνίες διεξαγωγής του σεμιναρίου στο μέλλον</a:t>
            </a:r>
          </a:p>
          <a:p>
            <a:pPr algn="just"/>
            <a:r>
              <a:rPr lang="el-GR" altLang="en-US" sz="2000" b="1" dirty="0" smtClean="0">
                <a:solidFill>
                  <a:schemeClr val="tx1">
                    <a:lumMod val="75000"/>
                    <a:lumOff val="25000"/>
                  </a:schemeClr>
                </a:solidFill>
                <a:latin typeface="Century Gothic" panose="020B0502020202020204" pitchFamily="34" charset="0"/>
              </a:rPr>
              <a:t>Ταξιδιωτικά έξοδα/Έξοδα διαβίωσης/Δίδακτρα σεμιναρίου </a:t>
            </a:r>
            <a:r>
              <a:rPr lang="el-GR" altLang="en-US" sz="2000" dirty="0" smtClean="0">
                <a:solidFill>
                  <a:schemeClr val="tx1">
                    <a:lumMod val="75000"/>
                    <a:lumOff val="25000"/>
                  </a:schemeClr>
                </a:solidFill>
                <a:latin typeface="Century Gothic" panose="020B0502020202020204" pitchFamily="34" charset="0"/>
              </a:rPr>
              <a:t>για κινητικότητες που ξεκίνησαν, αλλά έπρεπε να διακοπούν και τα έξοδα τους δεν μπορούν να ανακτηθούν</a:t>
            </a:r>
          </a:p>
          <a:p>
            <a:pPr algn="just"/>
            <a:r>
              <a:rPr lang="el-GR" altLang="en-US" sz="2000" b="1" dirty="0" smtClean="0">
                <a:solidFill>
                  <a:schemeClr val="tx1">
                    <a:lumMod val="75000"/>
                    <a:lumOff val="25000"/>
                  </a:schemeClr>
                </a:solidFill>
                <a:latin typeface="Century Gothic" panose="020B0502020202020204" pitchFamily="34" charset="0"/>
              </a:rPr>
              <a:t>Έξοδα διαβίωσης (διαμονής/διατροφής) </a:t>
            </a:r>
            <a:r>
              <a:rPr lang="el-GR" altLang="en-US" sz="2000" dirty="0" smtClean="0">
                <a:solidFill>
                  <a:schemeClr val="tx1">
                    <a:lumMod val="75000"/>
                    <a:lumOff val="25000"/>
                  </a:schemeClr>
                </a:solidFill>
                <a:latin typeface="Century Gothic" panose="020B0502020202020204" pitchFamily="34" charset="0"/>
              </a:rPr>
              <a:t>σε περίπτωση που κάποιος δικαιούχος εγκλωβιστεί στο εξωτερικό και χρειαστεί να διαμείνει παραπάνω μέρες από τις προβλεπόμενες της κινητικότητας του/της</a:t>
            </a:r>
          </a:p>
          <a:p>
            <a:pPr algn="just"/>
            <a:r>
              <a:rPr lang="el-GR" altLang="en-US" sz="2000" b="1" dirty="0" smtClean="0">
                <a:solidFill>
                  <a:schemeClr val="tx1">
                    <a:lumMod val="75000"/>
                    <a:lumOff val="25000"/>
                  </a:schemeClr>
                </a:solidFill>
                <a:latin typeface="Century Gothic" panose="020B0502020202020204" pitchFamily="34" charset="0"/>
              </a:rPr>
              <a:t>Ταξιδιωτικά έξοδα </a:t>
            </a:r>
            <a:r>
              <a:rPr lang="el-GR" altLang="en-US" sz="2000" dirty="0" smtClean="0">
                <a:solidFill>
                  <a:schemeClr val="tx1">
                    <a:lumMod val="75000"/>
                    <a:lumOff val="25000"/>
                  </a:schemeClr>
                </a:solidFill>
                <a:latin typeface="Century Gothic" panose="020B0502020202020204" pitchFamily="34" charset="0"/>
              </a:rPr>
              <a:t>σε περίπτωση που ο δικαιούχος δεν μπορεί να αλλάξει το εισιτήριο του/της και χρειαστεί να κλείσει νέο εισιτήριο για επιστροφή</a:t>
            </a:r>
          </a:p>
          <a:p>
            <a:pPr marL="0" indent="0" algn="just">
              <a:buNone/>
            </a:pPr>
            <a:endParaRPr lang="el-GR" altLang="en-US" sz="1600" dirty="0" smtClean="0">
              <a:solidFill>
                <a:schemeClr val="tx1">
                  <a:lumMod val="75000"/>
                  <a:lumOff val="25000"/>
                </a:schemeClr>
              </a:solidFill>
              <a:latin typeface="Century Gothic" panose="020B0502020202020204" pitchFamily="34" charset="0"/>
            </a:endParaRPr>
          </a:p>
          <a:p>
            <a:pPr marL="0" indent="0" algn="just">
              <a:buNone/>
            </a:pPr>
            <a:r>
              <a:rPr lang="el-GR" altLang="en-US" sz="2000" b="1" dirty="0" smtClean="0">
                <a:solidFill>
                  <a:schemeClr val="tx1">
                    <a:lumMod val="75000"/>
                    <a:lumOff val="25000"/>
                  </a:schemeClr>
                </a:solidFill>
                <a:latin typeface="Century Gothic" panose="020B0502020202020204" pitchFamily="34" charset="0"/>
              </a:rPr>
              <a:t>Σημείωση</a:t>
            </a:r>
            <a:r>
              <a:rPr lang="en-US" altLang="en-US" sz="2000" b="1" dirty="0" smtClean="0">
                <a:solidFill>
                  <a:schemeClr val="tx1">
                    <a:lumMod val="75000"/>
                    <a:lumOff val="25000"/>
                  </a:schemeClr>
                </a:solidFill>
                <a:latin typeface="Century Gothic" panose="020B0502020202020204" pitchFamily="34" charset="0"/>
              </a:rPr>
              <a:t>: </a:t>
            </a:r>
            <a:r>
              <a:rPr lang="el-GR" altLang="en-US" sz="2000" b="1" dirty="0" smtClean="0">
                <a:solidFill>
                  <a:schemeClr val="tx1">
                    <a:lumMod val="75000"/>
                    <a:lumOff val="25000"/>
                  </a:schemeClr>
                </a:solidFill>
                <a:latin typeface="Century Gothic" panose="020B0502020202020204" pitchFamily="34" charset="0"/>
              </a:rPr>
              <a:t>Όλα τα έξοδα που θα δηλωθούν ως </a:t>
            </a:r>
            <a:r>
              <a:rPr lang="en-US" altLang="en-US" sz="2000" b="1" dirty="0" smtClean="0">
                <a:solidFill>
                  <a:schemeClr val="tx1">
                    <a:lumMod val="75000"/>
                    <a:lumOff val="25000"/>
                  </a:schemeClr>
                </a:solidFill>
                <a:latin typeface="Century Gothic" panose="020B0502020202020204" pitchFamily="34" charset="0"/>
              </a:rPr>
              <a:t>force majeure, </a:t>
            </a:r>
            <a:r>
              <a:rPr lang="el-GR" altLang="en-US" sz="2000" b="1" dirty="0" smtClean="0">
                <a:solidFill>
                  <a:schemeClr val="tx1">
                    <a:lumMod val="75000"/>
                    <a:lumOff val="25000"/>
                  </a:schemeClr>
                </a:solidFill>
                <a:latin typeface="Century Gothic" panose="020B0502020202020204" pitchFamily="34" charset="0"/>
              </a:rPr>
              <a:t>θα αποζημιωθούν </a:t>
            </a:r>
            <a:r>
              <a:rPr lang="el-GR" altLang="en-US" sz="2000" b="1" dirty="0">
                <a:solidFill>
                  <a:schemeClr val="tx1">
                    <a:lumMod val="75000"/>
                    <a:lumOff val="25000"/>
                  </a:schemeClr>
                </a:solidFill>
                <a:latin typeface="Century Gothic" panose="020B0502020202020204" pitchFamily="34" charset="0"/>
              </a:rPr>
              <a:t>βάσει</a:t>
            </a:r>
            <a:r>
              <a:rPr lang="el-GR" altLang="en-US" sz="2000" b="1" dirty="0" smtClean="0">
                <a:solidFill>
                  <a:schemeClr val="tx1">
                    <a:lumMod val="75000"/>
                    <a:lumOff val="25000"/>
                  </a:schemeClr>
                </a:solidFill>
                <a:latin typeface="Century Gothic" panose="020B0502020202020204" pitchFamily="34" charset="0"/>
              </a:rPr>
              <a:t> </a:t>
            </a:r>
            <a:r>
              <a:rPr lang="en-US" altLang="en-US" sz="2000" b="1" dirty="0" smtClean="0">
                <a:solidFill>
                  <a:schemeClr val="tx1">
                    <a:lumMod val="75000"/>
                    <a:lumOff val="25000"/>
                  </a:schemeClr>
                </a:solidFill>
                <a:latin typeface="Century Gothic" panose="020B0502020202020204" pitchFamily="34" charset="0"/>
              </a:rPr>
              <a:t>unit cost.</a:t>
            </a:r>
            <a:r>
              <a:rPr lang="el-GR" altLang="en-US" sz="2000" b="1" dirty="0" smtClean="0">
                <a:solidFill>
                  <a:schemeClr val="tx1">
                    <a:lumMod val="75000"/>
                    <a:lumOff val="25000"/>
                  </a:schemeClr>
                </a:solidFill>
                <a:latin typeface="Century Gothic" panose="020B0502020202020204" pitchFamily="34" charset="0"/>
              </a:rPr>
              <a:t> Στο αρχείο του οργανισμού θα πρέπει να φυλάγονται όλα τα απαραίτητα αποδεικτικά στοιχεία (αποδείξεις πληρωμής, βεβαιώσεις αεροπορικών εταιρειών για μη καταβολή αποζημίωσης κτλ.) για </a:t>
            </a:r>
            <a:r>
              <a:rPr lang="el-GR" altLang="en-US" sz="2000" b="1" smtClean="0">
                <a:solidFill>
                  <a:schemeClr val="tx1">
                    <a:lumMod val="75000"/>
                    <a:lumOff val="25000"/>
                  </a:schemeClr>
                </a:solidFill>
                <a:latin typeface="Century Gothic" panose="020B0502020202020204" pitchFamily="34" charset="0"/>
              </a:rPr>
              <a:t>τυχόν ελέγχους. </a:t>
            </a:r>
            <a:endParaRPr lang="el-GR" altLang="en-US"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5071646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8375" y="404664"/>
            <a:ext cx="8229600" cy="10081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chemeClr val="tx1">
                    <a:lumMod val="75000"/>
                    <a:lumOff val="25000"/>
                  </a:schemeClr>
                </a:solidFill>
                <a:latin typeface="Century Gothic" panose="020B0502020202020204" pitchFamily="34" charset="0"/>
              </a:rPr>
              <a:t>Blended/Virtual </a:t>
            </a:r>
            <a:r>
              <a:rPr lang="en-US" sz="2800" b="1" dirty="0" err="1" smtClean="0">
                <a:solidFill>
                  <a:schemeClr val="tx1">
                    <a:lumMod val="75000"/>
                    <a:lumOff val="25000"/>
                  </a:schemeClr>
                </a:solidFill>
                <a:latin typeface="Century Gothic" panose="020B0502020202020204" pitchFamily="34" charset="0"/>
              </a:rPr>
              <a:t>Mobilities</a:t>
            </a:r>
            <a:r>
              <a:rPr lang="en-US" sz="2800" b="1" dirty="0" smtClean="0">
                <a:solidFill>
                  <a:schemeClr val="tx1">
                    <a:lumMod val="75000"/>
                    <a:lumOff val="25000"/>
                  </a:schemeClr>
                </a:solidFill>
                <a:latin typeface="Century Gothic" panose="020B0502020202020204" pitchFamily="34" charset="0"/>
              </a:rPr>
              <a:t> (1/2)</a:t>
            </a:r>
            <a:endParaRPr lang="el-GR" sz="2800" b="1" dirty="0">
              <a:solidFill>
                <a:schemeClr val="tx1">
                  <a:lumMod val="75000"/>
                  <a:lumOff val="25000"/>
                </a:schemeClr>
              </a:solidFill>
              <a:latin typeface="Century Gothic" panose="020B0502020202020204" pitchFamily="34" charset="0"/>
            </a:endParaRPr>
          </a:p>
        </p:txBody>
      </p:sp>
      <p:sp>
        <p:nvSpPr>
          <p:cNvPr id="5" name="Content Placeholder 2"/>
          <p:cNvSpPr txBox="1">
            <a:spLocks/>
          </p:cNvSpPr>
          <p:nvPr/>
        </p:nvSpPr>
        <p:spPr>
          <a:xfrm>
            <a:off x="570819" y="1412776"/>
            <a:ext cx="8229600" cy="46085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el-GR" altLang="en-US" sz="2000" dirty="0">
              <a:solidFill>
                <a:schemeClr val="tx1">
                  <a:lumMod val="75000"/>
                  <a:lumOff val="25000"/>
                </a:schemeClr>
              </a:solidFill>
              <a:latin typeface="Century Gothic" panose="020B0502020202020204" pitchFamily="34" charset="0"/>
            </a:endParaRPr>
          </a:p>
        </p:txBody>
      </p:sp>
      <p:sp>
        <p:nvSpPr>
          <p:cNvPr id="6" name="Content Placeholder 2"/>
          <p:cNvSpPr>
            <a:spLocks noGrp="1"/>
          </p:cNvSpPr>
          <p:nvPr>
            <p:ph idx="1"/>
          </p:nvPr>
        </p:nvSpPr>
        <p:spPr>
          <a:xfrm>
            <a:off x="282787" y="1340768"/>
            <a:ext cx="8517632" cy="4824536"/>
          </a:xfrm>
        </p:spPr>
        <p:txBody>
          <a:bodyPr>
            <a:normAutofit fontScale="77500" lnSpcReduction="20000"/>
          </a:bodyPr>
          <a:lstStyle/>
          <a:p>
            <a:pPr marL="0" indent="0" algn="just">
              <a:buNone/>
            </a:pPr>
            <a:endParaRPr lang="el-GR" sz="1200" dirty="0" smtClean="0">
              <a:solidFill>
                <a:schemeClr val="tx1">
                  <a:lumMod val="75000"/>
                  <a:lumOff val="25000"/>
                </a:schemeClr>
              </a:solidFill>
              <a:latin typeface="Century Gothic" panose="020B0502020202020204" pitchFamily="34" charset="0"/>
            </a:endParaRPr>
          </a:p>
          <a:p>
            <a:pPr algn="just"/>
            <a:r>
              <a:rPr lang="el-GR" sz="2100" dirty="0">
                <a:solidFill>
                  <a:schemeClr val="tx1">
                    <a:lumMod val="75000"/>
                    <a:lumOff val="25000"/>
                  </a:schemeClr>
                </a:solidFill>
                <a:latin typeface="Century Gothic" panose="020B0502020202020204" pitchFamily="34" charset="0"/>
              </a:rPr>
              <a:t>Οι δικαιούχοι οργανισμοί, όταν αντιμετωπίζουν δυσκολίες για φυσική κινητικότητα, ενθαρρύνονται, να ξεκινούν τις κινητικότητες τους με εικονική κινητικότητα και να τις ολοκληρώνουν με φυσική κινητικότητα </a:t>
            </a:r>
            <a:r>
              <a:rPr lang="el-GR" sz="2100" b="1" dirty="0">
                <a:solidFill>
                  <a:schemeClr val="tx1">
                    <a:lumMod val="75000"/>
                    <a:lumOff val="25000"/>
                  </a:schemeClr>
                </a:solidFill>
                <a:latin typeface="Century Gothic" panose="020B0502020202020204" pitchFamily="34" charset="0"/>
              </a:rPr>
              <a:t>λαμβάνοντας υπόψη την ελάχιστη διάρκεια φυσικής κινητικότητας (</a:t>
            </a:r>
            <a:r>
              <a:rPr lang="en-US" sz="2100" b="1" dirty="0">
                <a:solidFill>
                  <a:schemeClr val="tx1">
                    <a:lumMod val="75000"/>
                    <a:lumOff val="25000"/>
                  </a:schemeClr>
                </a:solidFill>
                <a:latin typeface="Century Gothic" panose="020B0502020202020204" pitchFamily="34" charset="0"/>
              </a:rPr>
              <a:t>2 </a:t>
            </a:r>
            <a:r>
              <a:rPr lang="el-GR" sz="2100" b="1" dirty="0">
                <a:solidFill>
                  <a:schemeClr val="tx1">
                    <a:lumMod val="75000"/>
                    <a:lumOff val="25000"/>
                  </a:schemeClr>
                </a:solidFill>
                <a:latin typeface="Century Gothic" panose="020B0502020202020204" pitchFamily="34" charset="0"/>
              </a:rPr>
              <a:t>ημέρες)</a:t>
            </a:r>
          </a:p>
          <a:p>
            <a:pPr algn="just"/>
            <a:endParaRPr lang="en-US" sz="1300" dirty="0">
              <a:solidFill>
                <a:schemeClr val="tx1">
                  <a:lumMod val="75000"/>
                  <a:lumOff val="25000"/>
                </a:schemeClr>
              </a:solidFill>
              <a:latin typeface="Century Gothic" panose="020B0502020202020204" pitchFamily="34" charset="0"/>
            </a:endParaRPr>
          </a:p>
          <a:p>
            <a:pPr algn="just"/>
            <a:r>
              <a:rPr lang="el-GR" sz="2100" dirty="0" smtClean="0">
                <a:solidFill>
                  <a:schemeClr val="tx1">
                    <a:lumMod val="75000"/>
                    <a:lumOff val="25000"/>
                  </a:schemeClr>
                </a:solidFill>
                <a:latin typeface="Century Gothic" panose="020B0502020202020204" pitchFamily="34" charset="0"/>
              </a:rPr>
              <a:t>Για να υπάρχει νομότυπα η δυνατότητα για μικτή/εικονική κινητικότητα θα πρέπει να υπογραφεί και να σταλεί σε 2 αντίτυπα το </a:t>
            </a:r>
            <a:r>
              <a:rPr lang="el-GR" sz="2100" b="1" dirty="0" smtClean="0">
                <a:solidFill>
                  <a:schemeClr val="tx1">
                    <a:lumMod val="75000"/>
                    <a:lumOff val="25000"/>
                  </a:schemeClr>
                </a:solidFill>
                <a:latin typeface="Century Gothic" panose="020B0502020202020204" pitchFamily="34" charset="0"/>
              </a:rPr>
              <a:t>έντυπο</a:t>
            </a:r>
            <a:r>
              <a:rPr lang="en-US" sz="2100" b="1" dirty="0" smtClean="0">
                <a:solidFill>
                  <a:schemeClr val="tx1">
                    <a:lumMod val="75000"/>
                    <a:lumOff val="25000"/>
                  </a:schemeClr>
                </a:solidFill>
                <a:latin typeface="Century Gothic" panose="020B0502020202020204" pitchFamily="34" charset="0"/>
              </a:rPr>
              <a:t> Addendum</a:t>
            </a:r>
            <a:endParaRPr lang="el-GR" sz="2100" b="1" dirty="0" smtClean="0">
              <a:solidFill>
                <a:schemeClr val="tx1">
                  <a:lumMod val="75000"/>
                  <a:lumOff val="25000"/>
                </a:schemeClr>
              </a:solidFill>
              <a:latin typeface="Century Gothic" panose="020B0502020202020204" pitchFamily="34" charset="0"/>
            </a:endParaRPr>
          </a:p>
          <a:p>
            <a:pPr algn="just"/>
            <a:endParaRPr lang="en-US" sz="1300" b="1" dirty="0" smtClean="0">
              <a:solidFill>
                <a:schemeClr val="tx1">
                  <a:lumMod val="75000"/>
                  <a:lumOff val="25000"/>
                </a:schemeClr>
              </a:solidFill>
              <a:latin typeface="Century Gothic" panose="020B0502020202020204" pitchFamily="34" charset="0"/>
            </a:endParaRPr>
          </a:p>
          <a:p>
            <a:pPr algn="just"/>
            <a:r>
              <a:rPr lang="el-GR" sz="2100" dirty="0" smtClean="0">
                <a:solidFill>
                  <a:schemeClr val="tx1">
                    <a:lumMod val="75000"/>
                    <a:lumOff val="25000"/>
                  </a:schemeClr>
                </a:solidFill>
                <a:latin typeface="Century Gothic" panose="020B0502020202020204" pitchFamily="34" charset="0"/>
              </a:rPr>
              <a:t>Οι </a:t>
            </a:r>
            <a:r>
              <a:rPr lang="el-GR" sz="2100" dirty="0">
                <a:solidFill>
                  <a:schemeClr val="tx1">
                    <a:lumMod val="75000"/>
                    <a:lumOff val="25000"/>
                  </a:schemeClr>
                </a:solidFill>
                <a:latin typeface="Century Gothic" panose="020B0502020202020204" pitchFamily="34" charset="0"/>
              </a:rPr>
              <a:t>συμμετέχοντες δικαιούνται </a:t>
            </a:r>
            <a:r>
              <a:rPr lang="el-GR" sz="2100" b="1" dirty="0">
                <a:solidFill>
                  <a:schemeClr val="tx1">
                    <a:lumMod val="75000"/>
                    <a:lumOff val="25000"/>
                  </a:schemeClr>
                </a:solidFill>
                <a:latin typeface="Century Gothic" panose="020B0502020202020204" pitchFamily="34" charset="0"/>
              </a:rPr>
              <a:t>επίδομα διαβίωσης αποκλειστικά για την περίοδο που θα μεταβούν στο εξωτερικό </a:t>
            </a:r>
            <a:r>
              <a:rPr lang="el-GR" sz="2100" dirty="0">
                <a:solidFill>
                  <a:schemeClr val="tx1">
                    <a:lumMod val="75000"/>
                    <a:lumOff val="25000"/>
                  </a:schemeClr>
                </a:solidFill>
                <a:latin typeface="Century Gothic" panose="020B0502020202020204" pitchFamily="34" charset="0"/>
              </a:rPr>
              <a:t>(περίοδο φυσικής κινητικότητας). Για την περίοδο εικονικής κινητικότητας, δε δικαιούνται επίδομα διαβίωσης   </a:t>
            </a:r>
          </a:p>
          <a:p>
            <a:pPr marL="0" indent="0" algn="just">
              <a:buNone/>
            </a:pPr>
            <a:endParaRPr lang="el-GR" sz="1300" dirty="0" smtClean="0">
              <a:solidFill>
                <a:schemeClr val="tx1">
                  <a:lumMod val="75000"/>
                  <a:lumOff val="25000"/>
                </a:schemeClr>
              </a:solidFill>
              <a:latin typeface="Century Gothic" panose="020B0502020202020204" pitchFamily="34" charset="0"/>
            </a:endParaRPr>
          </a:p>
          <a:p>
            <a:pPr algn="just"/>
            <a:r>
              <a:rPr lang="el-GR" sz="2100" dirty="0">
                <a:solidFill>
                  <a:schemeClr val="tx1">
                    <a:lumMod val="75000"/>
                    <a:lumOff val="25000"/>
                  </a:schemeClr>
                </a:solidFill>
                <a:latin typeface="Century Gothic" panose="020B0502020202020204" pitchFamily="34" charset="0"/>
              </a:rPr>
              <a:t>O οργανισμός </a:t>
            </a:r>
            <a:r>
              <a:rPr lang="el-GR" sz="2100" dirty="0" smtClean="0">
                <a:solidFill>
                  <a:schemeClr val="tx1">
                    <a:lumMod val="75000"/>
                    <a:lumOff val="25000"/>
                  </a:schemeClr>
                </a:solidFill>
                <a:latin typeface="Century Gothic" panose="020B0502020202020204" pitchFamily="34" charset="0"/>
              </a:rPr>
              <a:t>αποστολής </a:t>
            </a:r>
            <a:r>
              <a:rPr lang="el-GR" sz="2100" b="1" dirty="0">
                <a:solidFill>
                  <a:schemeClr val="tx1">
                    <a:lumMod val="75000"/>
                    <a:lumOff val="25000"/>
                  </a:schemeClr>
                </a:solidFill>
                <a:latin typeface="Century Gothic" panose="020B0502020202020204" pitchFamily="34" charset="0"/>
              </a:rPr>
              <a:t>δικαιούται οργανωτικά έξοδα </a:t>
            </a:r>
            <a:r>
              <a:rPr lang="el-GR" sz="2100" dirty="0" smtClean="0">
                <a:solidFill>
                  <a:schemeClr val="tx1">
                    <a:lumMod val="75000"/>
                    <a:lumOff val="25000"/>
                  </a:schemeClr>
                </a:solidFill>
                <a:latin typeface="Century Gothic" panose="020B0502020202020204" pitchFamily="34" charset="0"/>
              </a:rPr>
              <a:t>για </a:t>
            </a:r>
            <a:r>
              <a:rPr lang="el-GR" sz="2100" dirty="0">
                <a:solidFill>
                  <a:schemeClr val="tx1">
                    <a:lumMod val="75000"/>
                    <a:lumOff val="25000"/>
                  </a:schemeClr>
                </a:solidFill>
                <a:latin typeface="Century Gothic" panose="020B0502020202020204" pitchFamily="34" charset="0"/>
              </a:rPr>
              <a:t>τις εικονικές/μικτές </a:t>
            </a:r>
            <a:r>
              <a:rPr lang="el-GR" sz="2100" dirty="0" smtClean="0">
                <a:solidFill>
                  <a:schemeClr val="tx1">
                    <a:lumMod val="75000"/>
                    <a:lumOff val="25000"/>
                  </a:schemeClr>
                </a:solidFill>
                <a:latin typeface="Century Gothic" panose="020B0502020202020204" pitchFamily="34" charset="0"/>
              </a:rPr>
              <a:t>κινητικότητες</a:t>
            </a:r>
          </a:p>
          <a:p>
            <a:pPr marL="0" indent="0" algn="just">
              <a:buNone/>
            </a:pPr>
            <a:endParaRPr lang="el-GR" sz="1300" dirty="0" smtClean="0">
              <a:solidFill>
                <a:schemeClr val="tx1">
                  <a:lumMod val="75000"/>
                  <a:lumOff val="25000"/>
                </a:schemeClr>
              </a:solidFill>
              <a:latin typeface="Century Gothic" panose="020B0502020202020204" pitchFamily="34" charset="0"/>
            </a:endParaRPr>
          </a:p>
          <a:p>
            <a:pPr algn="just"/>
            <a:r>
              <a:rPr lang="el-GR" sz="2100" dirty="0">
                <a:solidFill>
                  <a:schemeClr val="tx1">
                    <a:lumMod val="75000"/>
                    <a:lumOff val="25000"/>
                  </a:schemeClr>
                </a:solidFill>
                <a:latin typeface="Century Gothic" panose="020B0502020202020204" pitchFamily="34" charset="0"/>
              </a:rPr>
              <a:t>Σε περιπτώσεις σεμιναρίων, εάν τα σεμινάρια περιλαμβάνουν τόσο διαδικτυακές παρακολουθήσεις όσο και παρακολουθήσεις με φυσική παρουσία, δίνεται η δυνατότητα </a:t>
            </a:r>
            <a:r>
              <a:rPr lang="el-GR" sz="2100" b="1" dirty="0">
                <a:solidFill>
                  <a:schemeClr val="tx1">
                    <a:lumMod val="75000"/>
                    <a:lumOff val="25000"/>
                  </a:schemeClr>
                </a:solidFill>
                <a:latin typeface="Century Gothic" panose="020B0502020202020204" pitchFamily="34" charset="0"/>
              </a:rPr>
              <a:t>κάλυψης ταξιδιωτικών εξόδων</a:t>
            </a:r>
            <a:r>
              <a:rPr lang="el-GR" sz="2100" dirty="0">
                <a:solidFill>
                  <a:schemeClr val="tx1">
                    <a:lumMod val="75000"/>
                    <a:lumOff val="25000"/>
                  </a:schemeClr>
                </a:solidFill>
                <a:latin typeface="Century Gothic" panose="020B0502020202020204" pitchFamily="34" charset="0"/>
              </a:rPr>
              <a:t>, καθώς επίσης και η δυνατότητα </a:t>
            </a:r>
            <a:r>
              <a:rPr lang="el-GR" sz="2100" b="1" dirty="0">
                <a:solidFill>
                  <a:schemeClr val="tx1">
                    <a:lumMod val="75000"/>
                    <a:lumOff val="25000"/>
                  </a:schemeClr>
                </a:solidFill>
                <a:latin typeface="Century Gothic" panose="020B0502020202020204" pitchFamily="34" charset="0"/>
              </a:rPr>
              <a:t>κάλυψης διδάκτρων και επιδόματος διαβίωσης αποκλειστικά για τις ημέρες της φυσικής </a:t>
            </a:r>
            <a:r>
              <a:rPr lang="el-GR" sz="2100" b="1" dirty="0" smtClean="0">
                <a:solidFill>
                  <a:schemeClr val="tx1">
                    <a:lumMod val="75000"/>
                    <a:lumOff val="25000"/>
                  </a:schemeClr>
                </a:solidFill>
                <a:latin typeface="Century Gothic" panose="020B0502020202020204" pitchFamily="34" charset="0"/>
              </a:rPr>
              <a:t>κινητικότητας</a:t>
            </a:r>
            <a:endParaRPr lang="el-GR" sz="2100" dirty="0" smtClean="0">
              <a:solidFill>
                <a:schemeClr val="tx1">
                  <a:lumMod val="75000"/>
                  <a:lumOff val="25000"/>
                </a:schemeClr>
              </a:solidFill>
              <a:latin typeface="Century Gothic" panose="020B0502020202020204" pitchFamily="34" charset="0"/>
            </a:endParaRPr>
          </a:p>
          <a:p>
            <a:pPr algn="just"/>
            <a:endParaRPr lang="el-GR" sz="2100" b="1"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1168497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8375" y="548680"/>
            <a:ext cx="8229600" cy="10081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chemeClr val="tx1">
                    <a:lumMod val="75000"/>
                    <a:lumOff val="25000"/>
                  </a:schemeClr>
                </a:solidFill>
                <a:latin typeface="Century Gothic" panose="020B0502020202020204" pitchFamily="34" charset="0"/>
              </a:rPr>
              <a:t>Blended/Virtual </a:t>
            </a:r>
            <a:r>
              <a:rPr lang="en-US" sz="2800" b="1" dirty="0" err="1" smtClean="0">
                <a:solidFill>
                  <a:schemeClr val="tx1">
                    <a:lumMod val="75000"/>
                    <a:lumOff val="25000"/>
                  </a:schemeClr>
                </a:solidFill>
                <a:latin typeface="Century Gothic" panose="020B0502020202020204" pitchFamily="34" charset="0"/>
              </a:rPr>
              <a:t>Mobilities</a:t>
            </a:r>
            <a:r>
              <a:rPr lang="en-US" sz="2800" b="1" dirty="0" smtClean="0">
                <a:solidFill>
                  <a:schemeClr val="tx1">
                    <a:lumMod val="75000"/>
                    <a:lumOff val="25000"/>
                  </a:schemeClr>
                </a:solidFill>
                <a:latin typeface="Century Gothic" panose="020B0502020202020204" pitchFamily="34" charset="0"/>
              </a:rPr>
              <a:t> (2/2)</a:t>
            </a:r>
            <a:endParaRPr lang="el-GR" sz="2800" b="1" dirty="0">
              <a:solidFill>
                <a:schemeClr val="tx1">
                  <a:lumMod val="75000"/>
                  <a:lumOff val="25000"/>
                </a:schemeClr>
              </a:solidFill>
              <a:latin typeface="Century Gothic" panose="020B0502020202020204" pitchFamily="34" charset="0"/>
            </a:endParaRPr>
          </a:p>
        </p:txBody>
      </p:sp>
      <p:sp>
        <p:nvSpPr>
          <p:cNvPr id="5" name="Content Placeholder 2"/>
          <p:cNvSpPr txBox="1">
            <a:spLocks/>
          </p:cNvSpPr>
          <p:nvPr/>
        </p:nvSpPr>
        <p:spPr>
          <a:xfrm>
            <a:off x="570819" y="1412776"/>
            <a:ext cx="8229600" cy="46085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el-GR" altLang="en-US" sz="2000" dirty="0">
              <a:solidFill>
                <a:schemeClr val="tx1">
                  <a:lumMod val="75000"/>
                  <a:lumOff val="25000"/>
                </a:schemeClr>
              </a:solidFill>
              <a:latin typeface="Century Gothic" panose="020B0502020202020204" pitchFamily="34" charset="0"/>
            </a:endParaRPr>
          </a:p>
        </p:txBody>
      </p:sp>
      <p:sp>
        <p:nvSpPr>
          <p:cNvPr id="6" name="Content Placeholder 2"/>
          <p:cNvSpPr>
            <a:spLocks noGrp="1"/>
          </p:cNvSpPr>
          <p:nvPr>
            <p:ph idx="1"/>
          </p:nvPr>
        </p:nvSpPr>
        <p:spPr>
          <a:xfrm>
            <a:off x="538375" y="1412776"/>
            <a:ext cx="8229600" cy="4392488"/>
          </a:xfrm>
        </p:spPr>
        <p:txBody>
          <a:bodyPr>
            <a:normAutofit fontScale="85000" lnSpcReduction="10000"/>
          </a:bodyPr>
          <a:lstStyle/>
          <a:p>
            <a:pPr algn="just"/>
            <a:r>
              <a:rPr lang="el-GR" sz="2000" dirty="0">
                <a:solidFill>
                  <a:schemeClr val="tx1">
                    <a:lumMod val="75000"/>
                    <a:lumOff val="25000"/>
                  </a:schemeClr>
                </a:solidFill>
                <a:latin typeface="Century Gothic" panose="020B0502020202020204" pitchFamily="34" charset="0"/>
              </a:rPr>
              <a:t>Η περίοδος κινητικότητας (φυσικής ή εικονικής), εάν κριθεί απαραίτητο, μπορεί να διακοπεί και να συνεχιστεί μόλις αυτό είναι εφικτό, αρκεί η κινητικότητα να ολοκληρωθεί στα πλαίσια της διάρκειας του σχεδίου</a:t>
            </a:r>
          </a:p>
          <a:p>
            <a:pPr algn="just"/>
            <a:endParaRPr lang="en-US" sz="1200" dirty="0">
              <a:solidFill>
                <a:schemeClr val="tx1">
                  <a:lumMod val="75000"/>
                  <a:lumOff val="25000"/>
                </a:schemeClr>
              </a:solidFill>
              <a:latin typeface="Century Gothic" panose="020B0502020202020204" pitchFamily="34" charset="0"/>
            </a:endParaRPr>
          </a:p>
          <a:p>
            <a:pPr algn="just"/>
            <a:r>
              <a:rPr lang="el-GR" sz="2000" dirty="0">
                <a:solidFill>
                  <a:schemeClr val="tx1">
                    <a:lumMod val="75000"/>
                    <a:lumOff val="25000"/>
                  </a:schemeClr>
                </a:solidFill>
                <a:latin typeface="Century Gothic" panose="020B0502020202020204" pitchFamily="34" charset="0"/>
              </a:rPr>
              <a:t>Σε περιπτώσεις </a:t>
            </a:r>
            <a:r>
              <a:rPr lang="el-GR" sz="2000" dirty="0" err="1">
                <a:solidFill>
                  <a:schemeClr val="tx1">
                    <a:lumMod val="75000"/>
                    <a:lumOff val="25000"/>
                  </a:schemeClr>
                </a:solidFill>
                <a:latin typeface="Century Gothic" panose="020B0502020202020204" pitchFamily="34" charset="0"/>
              </a:rPr>
              <a:t>force</a:t>
            </a:r>
            <a:r>
              <a:rPr lang="el-GR" sz="2000" dirty="0">
                <a:solidFill>
                  <a:schemeClr val="tx1">
                    <a:lumMod val="75000"/>
                    <a:lumOff val="25000"/>
                  </a:schemeClr>
                </a:solidFill>
                <a:latin typeface="Century Gothic" panose="020B0502020202020204" pitchFamily="34" charset="0"/>
              </a:rPr>
              <a:t> </a:t>
            </a:r>
            <a:r>
              <a:rPr lang="el-GR" sz="2000" dirty="0" err="1">
                <a:solidFill>
                  <a:schemeClr val="tx1">
                    <a:lumMod val="75000"/>
                    <a:lumOff val="25000"/>
                  </a:schemeClr>
                </a:solidFill>
                <a:latin typeface="Century Gothic" panose="020B0502020202020204" pitchFamily="34" charset="0"/>
              </a:rPr>
              <a:t>majeure</a:t>
            </a:r>
            <a:r>
              <a:rPr lang="el-GR" sz="2000" dirty="0">
                <a:solidFill>
                  <a:schemeClr val="tx1">
                    <a:lumMod val="75000"/>
                    <a:lumOff val="25000"/>
                  </a:schemeClr>
                </a:solidFill>
                <a:latin typeface="Century Gothic" panose="020B0502020202020204" pitchFamily="34" charset="0"/>
              </a:rPr>
              <a:t>, η διάρκεια της φυσικής κινητικότητας μπορεί να μειωθεί ή να ακυρωθεί και να αντικατασταθεί πλήρως από εικονική κινητικότητα</a:t>
            </a:r>
            <a:endParaRPr lang="en-US" sz="2000" dirty="0">
              <a:solidFill>
                <a:schemeClr val="tx1">
                  <a:lumMod val="75000"/>
                  <a:lumOff val="25000"/>
                </a:schemeClr>
              </a:solidFill>
              <a:latin typeface="Century Gothic" panose="020B0502020202020204" pitchFamily="34" charset="0"/>
            </a:endParaRPr>
          </a:p>
          <a:p>
            <a:pPr marL="0" indent="0" algn="just">
              <a:buNone/>
            </a:pPr>
            <a:endParaRPr lang="el-GR" sz="12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Στα πιστοποιητικά συμμετοχής των συμμετεχόντων θα πρέπει να </a:t>
            </a:r>
            <a:r>
              <a:rPr lang="el-GR" sz="2000" dirty="0">
                <a:solidFill>
                  <a:schemeClr val="tx1">
                    <a:lumMod val="75000"/>
                    <a:lumOff val="25000"/>
                  </a:schemeClr>
                </a:solidFill>
                <a:latin typeface="Century Gothic" panose="020B0502020202020204" pitchFamily="34" charset="0"/>
              </a:rPr>
              <a:t>είναι ξεκάθαρη η διάρκεια και ο τύπος της δραστηριότητας (</a:t>
            </a:r>
            <a:r>
              <a:rPr lang="el-GR" sz="2000" dirty="0" smtClean="0">
                <a:solidFill>
                  <a:schemeClr val="tx1">
                    <a:lumMod val="75000"/>
                    <a:lumOff val="25000"/>
                  </a:schemeClr>
                </a:solidFill>
                <a:latin typeface="Century Gothic" panose="020B0502020202020204" pitchFamily="34" charset="0"/>
              </a:rPr>
              <a:t>φυσική/εικονική/</a:t>
            </a:r>
            <a:r>
              <a:rPr lang="el-GR" sz="2000" dirty="0" err="1" smtClean="0">
                <a:solidFill>
                  <a:schemeClr val="tx1">
                    <a:lumMod val="75000"/>
                    <a:lumOff val="25000"/>
                  </a:schemeClr>
                </a:solidFill>
                <a:latin typeface="Century Gothic" panose="020B0502020202020204" pitchFamily="34" charset="0"/>
              </a:rPr>
              <a:t>μικτ</a:t>
            </a:r>
            <a:r>
              <a:rPr lang="el-GR" sz="2000" dirty="0" smtClean="0">
                <a:solidFill>
                  <a:schemeClr val="tx1">
                    <a:lumMod val="75000"/>
                    <a:lumOff val="25000"/>
                  </a:schemeClr>
                </a:solidFill>
                <a:latin typeface="Century Gothic" panose="020B0502020202020204" pitchFamily="34" charset="0"/>
              </a:rPr>
              <a:t>ή)</a:t>
            </a:r>
          </a:p>
          <a:p>
            <a:pPr algn="just"/>
            <a:endParaRPr lang="el-GR" sz="12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Δυνατότητα για ειδικές δαπάνες ακόμα και αν δεν προβλέπονταν στον αρχικό προϋπολογισμό</a:t>
            </a:r>
            <a:r>
              <a:rPr lang="en-US" sz="2000" dirty="0" smtClean="0">
                <a:solidFill>
                  <a:schemeClr val="tx1">
                    <a:lumMod val="75000"/>
                    <a:lumOff val="25000"/>
                  </a:schemeClr>
                </a:solidFill>
                <a:latin typeface="Century Gothic" panose="020B0502020202020204" pitchFamily="34" charset="0"/>
              </a:rPr>
              <a:t>:</a:t>
            </a:r>
            <a:endParaRPr lang="el-GR" sz="2000" dirty="0" smtClean="0">
              <a:solidFill>
                <a:schemeClr val="tx1">
                  <a:lumMod val="75000"/>
                  <a:lumOff val="25000"/>
                </a:schemeClr>
              </a:solidFill>
              <a:latin typeface="Century Gothic" panose="020B0502020202020204" pitchFamily="34" charset="0"/>
            </a:endParaRPr>
          </a:p>
          <a:p>
            <a:pPr algn="just">
              <a:buFontTx/>
              <a:buChar char="-"/>
            </a:pPr>
            <a:r>
              <a:rPr lang="el-GR" sz="2000" dirty="0" smtClean="0">
                <a:solidFill>
                  <a:schemeClr val="tx1">
                    <a:lumMod val="75000"/>
                    <a:lumOff val="25000"/>
                  </a:schemeClr>
                </a:solidFill>
                <a:latin typeface="Century Gothic" panose="020B0502020202020204" pitchFamily="34" charset="0"/>
              </a:rPr>
              <a:t>Έξοδα για αγορά </a:t>
            </a:r>
            <a:r>
              <a:rPr lang="el-GR" sz="2000" dirty="0">
                <a:solidFill>
                  <a:schemeClr val="tx1">
                    <a:lumMod val="75000"/>
                    <a:lumOff val="25000"/>
                  </a:schemeClr>
                </a:solidFill>
                <a:latin typeface="Century Gothic" panose="020B0502020202020204" pitchFamily="34" charset="0"/>
              </a:rPr>
              <a:t>ή/και την ενοικίαση εξοπλισμού </a:t>
            </a:r>
            <a:r>
              <a:rPr lang="el-GR" sz="2000" dirty="0" smtClean="0">
                <a:solidFill>
                  <a:schemeClr val="tx1">
                    <a:lumMod val="75000"/>
                    <a:lumOff val="25000"/>
                  </a:schemeClr>
                </a:solidFill>
                <a:latin typeface="Century Gothic" panose="020B0502020202020204" pitchFamily="34" charset="0"/>
              </a:rPr>
              <a:t>ή/και υπηρεσιών</a:t>
            </a:r>
            <a:r>
              <a:rPr lang="el-GR" sz="2000" dirty="0">
                <a:solidFill>
                  <a:schemeClr val="tx1">
                    <a:lumMod val="75000"/>
                    <a:lumOff val="25000"/>
                  </a:schemeClr>
                </a:solidFill>
                <a:latin typeface="Century Gothic" panose="020B0502020202020204" pitchFamily="34" charset="0"/>
              </a:rPr>
              <a:t>, που είναι απαραίτητα για την υλοποίηση δραστηριοτήτων εικονικής ή μικτής </a:t>
            </a:r>
            <a:r>
              <a:rPr lang="el-GR" sz="2000" dirty="0" smtClean="0">
                <a:solidFill>
                  <a:schemeClr val="tx1">
                    <a:lumMod val="75000"/>
                    <a:lumOff val="25000"/>
                  </a:schemeClr>
                </a:solidFill>
                <a:latin typeface="Century Gothic" panose="020B0502020202020204" pitchFamily="34" charset="0"/>
              </a:rPr>
              <a:t>κινητικότητας</a:t>
            </a:r>
          </a:p>
          <a:p>
            <a:pPr algn="just">
              <a:buFontTx/>
              <a:buChar char="-"/>
            </a:pPr>
            <a:r>
              <a:rPr lang="el-GR" sz="2000" dirty="0" smtClean="0">
                <a:solidFill>
                  <a:schemeClr val="tx1">
                    <a:lumMod val="75000"/>
                    <a:lumOff val="25000"/>
                  </a:schemeClr>
                </a:solidFill>
                <a:latin typeface="Century Gothic" panose="020B0502020202020204" pitchFamily="34" charset="0"/>
              </a:rPr>
              <a:t>Δαπάνες για τη </a:t>
            </a:r>
            <a:r>
              <a:rPr lang="el-GR" sz="2000" dirty="0">
                <a:solidFill>
                  <a:schemeClr val="tx1">
                    <a:lumMod val="75000"/>
                    <a:lumOff val="25000"/>
                  </a:schemeClr>
                </a:solidFill>
                <a:latin typeface="Century Gothic" panose="020B0502020202020204" pitchFamily="34" charset="0"/>
              </a:rPr>
              <a:t>συμμετοχή ατόμων με ειδικές ανάγκες σε μικτή </a:t>
            </a:r>
            <a:r>
              <a:rPr lang="el-GR" sz="2000" dirty="0" smtClean="0">
                <a:solidFill>
                  <a:schemeClr val="tx1">
                    <a:lumMod val="75000"/>
                    <a:lumOff val="25000"/>
                  </a:schemeClr>
                </a:solidFill>
                <a:latin typeface="Century Gothic" panose="020B0502020202020204" pitchFamily="34" charset="0"/>
              </a:rPr>
              <a:t>κινητικότητα</a:t>
            </a:r>
            <a:endParaRPr lang="el-GR" altLang="en-US"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30306487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3851920" y="1289129"/>
            <a:ext cx="4834880" cy="4464496"/>
          </a:xfrm>
        </p:spPr>
        <p:txBody>
          <a:bodyPr>
            <a:normAutofit/>
          </a:bodyPr>
          <a:lstStyle/>
          <a:p>
            <a:r>
              <a:rPr lang="el-GR" sz="2400" dirty="0" smtClean="0">
                <a:solidFill>
                  <a:schemeClr val="tx1">
                    <a:lumMod val="75000"/>
                    <a:lumOff val="25000"/>
                  </a:schemeClr>
                </a:solidFill>
                <a:latin typeface="Century Gothic" panose="020B0502020202020204" pitchFamily="34" charset="0"/>
              </a:rPr>
              <a:t>Πριν την έναρξη της κινητικότητας</a:t>
            </a:r>
          </a:p>
          <a:p>
            <a:pPr algn="l"/>
            <a:endParaRPr lang="el-GR" sz="1000" dirty="0" smtClean="0">
              <a:solidFill>
                <a:schemeClr val="tx1">
                  <a:lumMod val="75000"/>
                  <a:lumOff val="25000"/>
                </a:schemeClr>
              </a:solidFill>
              <a:latin typeface="Century Gothic" panose="020B0502020202020204" pitchFamily="34" charset="0"/>
            </a:endParaRPr>
          </a:p>
          <a:p>
            <a:r>
              <a:rPr lang="el-GR" sz="2400" dirty="0" smtClean="0">
                <a:solidFill>
                  <a:schemeClr val="tx1">
                    <a:lumMod val="75000"/>
                    <a:lumOff val="25000"/>
                  </a:schemeClr>
                </a:solidFill>
                <a:latin typeface="Century Gothic" panose="020B0502020202020204" pitchFamily="34" charset="0"/>
              </a:rPr>
              <a:t>Κατά τη διάρκεια της κινητικότητας</a:t>
            </a:r>
          </a:p>
          <a:p>
            <a:pPr marL="0" indent="0">
              <a:buNone/>
            </a:pPr>
            <a:endParaRPr lang="el-GR" sz="1000" dirty="0">
              <a:solidFill>
                <a:schemeClr val="tx1">
                  <a:lumMod val="75000"/>
                  <a:lumOff val="25000"/>
                </a:schemeClr>
              </a:solidFill>
              <a:latin typeface="Century Gothic" panose="020B0502020202020204" pitchFamily="34" charset="0"/>
            </a:endParaRPr>
          </a:p>
          <a:p>
            <a:pPr algn="l"/>
            <a:r>
              <a:rPr lang="el-GR" sz="2400" dirty="0" smtClean="0">
                <a:solidFill>
                  <a:schemeClr val="tx1">
                    <a:lumMod val="75000"/>
                    <a:lumOff val="25000"/>
                  </a:schemeClr>
                </a:solidFill>
                <a:latin typeface="Century Gothic" panose="020B0502020202020204" pitchFamily="34" charset="0"/>
              </a:rPr>
              <a:t>Μετά την κινητικότητα</a:t>
            </a:r>
          </a:p>
          <a:p>
            <a:pPr marL="0" indent="0" algn="l">
              <a:buNone/>
            </a:pPr>
            <a:endParaRPr lang="el-GR" sz="1000" dirty="0" smtClean="0">
              <a:solidFill>
                <a:schemeClr val="tx1">
                  <a:lumMod val="75000"/>
                  <a:lumOff val="25000"/>
                </a:schemeClr>
              </a:solidFill>
              <a:latin typeface="Century Gothic" panose="020B0502020202020204" pitchFamily="34" charset="0"/>
            </a:endParaRPr>
          </a:p>
          <a:p>
            <a:r>
              <a:rPr lang="el-GR" sz="2400" dirty="0" smtClean="0">
                <a:solidFill>
                  <a:schemeClr val="tx1">
                    <a:lumMod val="75000"/>
                    <a:lumOff val="25000"/>
                  </a:schemeClr>
                </a:solidFill>
                <a:latin typeface="Century Gothic" panose="020B0502020202020204" pitchFamily="34" charset="0"/>
              </a:rPr>
              <a:t>Εργαλείο Διαχείρισης Σχεδίου &amp; Χρήσιμοι Σύνδεσμοι</a:t>
            </a:r>
          </a:p>
          <a:p>
            <a:pPr marL="0" indent="0">
              <a:buNone/>
            </a:pPr>
            <a:endParaRPr lang="el-GR" sz="1000" dirty="0" smtClean="0">
              <a:solidFill>
                <a:schemeClr val="tx1">
                  <a:lumMod val="75000"/>
                  <a:lumOff val="25000"/>
                </a:schemeClr>
              </a:solidFill>
              <a:latin typeface="Century Gothic" panose="020B0502020202020204" pitchFamily="34" charset="0"/>
            </a:endParaRPr>
          </a:p>
          <a:p>
            <a:r>
              <a:rPr lang="el-GR" sz="2400" dirty="0" smtClean="0">
                <a:solidFill>
                  <a:schemeClr val="tx1">
                    <a:lumMod val="75000"/>
                    <a:lumOff val="25000"/>
                  </a:schemeClr>
                </a:solidFill>
                <a:latin typeface="Century Gothic" panose="020B0502020202020204" pitchFamily="34" charset="0"/>
              </a:rPr>
              <a:t>Τήρηση αρχείου</a:t>
            </a:r>
          </a:p>
          <a:p>
            <a:endParaRPr lang="el-GR" sz="2400" dirty="0">
              <a:solidFill>
                <a:schemeClr val="tx1">
                  <a:lumMod val="75000"/>
                  <a:lumOff val="25000"/>
                </a:schemeClr>
              </a:solidFill>
              <a:latin typeface="Century Gothic" panose="020B0502020202020204" pitchFamily="34" charset="0"/>
            </a:endParaRPr>
          </a:p>
          <a:p>
            <a:pPr algn="l"/>
            <a:endParaRPr lang="el-GR" sz="2400" dirty="0" smtClean="0">
              <a:solidFill>
                <a:schemeClr val="tx1">
                  <a:lumMod val="75000"/>
                  <a:lumOff val="25000"/>
                </a:schemeClr>
              </a:solidFill>
              <a:latin typeface="Century Gothic" panose="020B0502020202020204" pitchFamily="34" charset="0"/>
            </a:endParaRPr>
          </a:p>
        </p:txBody>
      </p:sp>
      <p:sp>
        <p:nvSpPr>
          <p:cNvPr id="6" name="Text Placeholder 5"/>
          <p:cNvSpPr>
            <a:spLocks noGrp="1"/>
          </p:cNvSpPr>
          <p:nvPr>
            <p:ph type="body" sz="half" idx="2"/>
          </p:nvPr>
        </p:nvSpPr>
        <p:spPr>
          <a:xfrm>
            <a:off x="179512" y="548680"/>
            <a:ext cx="3286001" cy="5577483"/>
          </a:xfrm>
        </p:spPr>
        <p:txBody>
          <a:bodyPr>
            <a:normAutofit/>
          </a:bodyPr>
          <a:lstStyle/>
          <a:p>
            <a:pPr algn="ctr"/>
            <a:endParaRPr lang="en-GB" sz="3200" b="1" dirty="0" smtClean="0">
              <a:solidFill>
                <a:schemeClr val="accent5">
                  <a:lumMod val="50000"/>
                </a:schemeClr>
              </a:solidFill>
              <a:latin typeface="Century Gothic" panose="020B0502020202020204" pitchFamily="34" charset="0"/>
            </a:endParaRPr>
          </a:p>
          <a:p>
            <a:pPr algn="ctr"/>
            <a:endParaRPr lang="en-GB" sz="3200" b="1" dirty="0">
              <a:solidFill>
                <a:schemeClr val="accent5">
                  <a:lumMod val="50000"/>
                </a:schemeClr>
              </a:solidFill>
              <a:latin typeface="Century Gothic" panose="020B0502020202020204" pitchFamily="34" charset="0"/>
            </a:endParaRPr>
          </a:p>
          <a:p>
            <a:pPr algn="ctr"/>
            <a:r>
              <a:rPr lang="en-US" sz="2800" b="1" dirty="0">
                <a:solidFill>
                  <a:schemeClr val="accent5">
                    <a:lumMod val="75000"/>
                  </a:schemeClr>
                </a:solidFill>
                <a:latin typeface="Century Gothic" panose="020B0502020202020204" pitchFamily="34" charset="0"/>
              </a:rPr>
              <a:t>5</a:t>
            </a:r>
            <a:endParaRPr lang="el-GR" sz="2800" b="1" dirty="0">
              <a:solidFill>
                <a:schemeClr val="accent5">
                  <a:lumMod val="75000"/>
                </a:schemeClr>
              </a:solidFill>
              <a:latin typeface="Century Gothic" panose="020B0502020202020204" pitchFamily="34" charset="0"/>
            </a:endParaRPr>
          </a:p>
          <a:p>
            <a:pPr algn="ctr"/>
            <a:r>
              <a:rPr lang="el-GR" sz="2800" b="1" dirty="0" smtClean="0">
                <a:solidFill>
                  <a:schemeClr val="accent5">
                    <a:lumMod val="75000"/>
                  </a:schemeClr>
                </a:solidFill>
                <a:latin typeface="Century Gothic" panose="020B0502020202020204" pitchFamily="34" charset="0"/>
              </a:rPr>
              <a:t>Διαχείριση Σχεδίου</a:t>
            </a:r>
          </a:p>
        </p:txBody>
      </p:sp>
      <p:cxnSp>
        <p:nvCxnSpPr>
          <p:cNvPr id="4" name="Straight Connector 3"/>
          <p:cNvCxnSpPr/>
          <p:nvPr/>
        </p:nvCxnSpPr>
        <p:spPr>
          <a:xfrm>
            <a:off x="3563888" y="1052736"/>
            <a:ext cx="0" cy="4968552"/>
          </a:xfrm>
          <a:prstGeom prst="line">
            <a:avLst/>
          </a:prstGeom>
          <a:ln w="539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36637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819472"/>
          </a:xfrm>
        </p:spPr>
        <p:txBody>
          <a:bodyPr>
            <a:noAutofit/>
          </a:bodyPr>
          <a:lstStyle/>
          <a:p>
            <a:r>
              <a:rPr lang="el-GR" sz="2800" b="1" dirty="0">
                <a:solidFill>
                  <a:schemeClr val="tx1">
                    <a:lumMod val="75000"/>
                    <a:lumOff val="25000"/>
                  </a:schemeClr>
                </a:solidFill>
                <a:latin typeface="Century Gothic" panose="020B0502020202020204" pitchFamily="34" charset="0"/>
              </a:rPr>
              <a:t>Διαχείριση </a:t>
            </a:r>
            <a:r>
              <a:rPr lang="el-GR" sz="2800" b="1" dirty="0" smtClean="0">
                <a:solidFill>
                  <a:schemeClr val="tx1">
                    <a:lumMod val="75000"/>
                    <a:lumOff val="25000"/>
                  </a:schemeClr>
                </a:solidFill>
                <a:latin typeface="Century Gothic" panose="020B0502020202020204" pitchFamily="34" charset="0"/>
              </a:rPr>
              <a:t>Σχεδίου </a:t>
            </a:r>
            <a:br>
              <a:rPr lang="el-GR" sz="2800" b="1" dirty="0" smtClean="0">
                <a:solidFill>
                  <a:schemeClr val="tx1">
                    <a:lumMod val="75000"/>
                    <a:lumOff val="25000"/>
                  </a:schemeClr>
                </a:solidFill>
                <a:latin typeface="Century Gothic" panose="020B0502020202020204" pitchFamily="34" charset="0"/>
              </a:rPr>
            </a:br>
            <a:r>
              <a:rPr lang="el-GR" sz="2800" b="1" dirty="0" smtClean="0">
                <a:solidFill>
                  <a:schemeClr val="accent5">
                    <a:lumMod val="75000"/>
                  </a:schemeClr>
                </a:solidFill>
                <a:latin typeface="Century Gothic" panose="020B0502020202020204" pitchFamily="34" charset="0"/>
              </a:rPr>
              <a:t>Πριν την έναρξη των κινητικοτήτων (1/3)</a:t>
            </a:r>
            <a:endParaRPr lang="en-GB" sz="2800" b="1" dirty="0">
              <a:solidFill>
                <a:schemeClr val="accent5">
                  <a:lumMod val="75000"/>
                </a:schemeClr>
              </a:solidFill>
              <a:latin typeface="Century Gothic" panose="020B0502020202020204" pitchFamily="34" charset="0"/>
            </a:endParaRPr>
          </a:p>
        </p:txBody>
      </p:sp>
      <p:sp>
        <p:nvSpPr>
          <p:cNvPr id="3" name="Content Placeholder 2"/>
          <p:cNvSpPr>
            <a:spLocks noGrp="1"/>
          </p:cNvSpPr>
          <p:nvPr>
            <p:ph idx="4294967295"/>
          </p:nvPr>
        </p:nvSpPr>
        <p:spPr>
          <a:xfrm>
            <a:off x="179512" y="1268760"/>
            <a:ext cx="8712968" cy="5184576"/>
          </a:xfrm>
        </p:spPr>
        <p:txBody>
          <a:bodyPr>
            <a:noAutofit/>
          </a:bodyPr>
          <a:lstStyle/>
          <a:p>
            <a:r>
              <a:rPr lang="el-GR" sz="1800" dirty="0" smtClean="0">
                <a:solidFill>
                  <a:schemeClr val="tx1">
                    <a:lumMod val="75000"/>
                    <a:lumOff val="25000"/>
                  </a:schemeClr>
                </a:solidFill>
                <a:latin typeface="Century Gothic" panose="020B0502020202020204" pitchFamily="34" charset="0"/>
              </a:rPr>
              <a:t>Ενημέρωση προσωπικού του οργανισμού για το Σχέδιο, τους στόχους κτλ.</a:t>
            </a:r>
          </a:p>
          <a:p>
            <a:endParaRPr lang="el-GR" sz="1000" dirty="0" smtClean="0">
              <a:solidFill>
                <a:schemeClr val="tx1">
                  <a:lumMod val="75000"/>
                  <a:lumOff val="25000"/>
                </a:schemeClr>
              </a:solidFill>
              <a:latin typeface="Century Gothic" panose="020B0502020202020204" pitchFamily="34" charset="0"/>
            </a:endParaRPr>
          </a:p>
          <a:p>
            <a:r>
              <a:rPr lang="el-GR" sz="1800" dirty="0">
                <a:solidFill>
                  <a:schemeClr val="tx1">
                    <a:lumMod val="75000"/>
                    <a:lumOff val="25000"/>
                  </a:schemeClr>
                </a:solidFill>
                <a:latin typeface="Century Gothic" panose="020B0502020202020204" pitchFamily="34" charset="0"/>
              </a:rPr>
              <a:t>Σύσταση ομάδας </a:t>
            </a:r>
            <a:r>
              <a:rPr lang="en-GB" sz="1800" dirty="0">
                <a:solidFill>
                  <a:schemeClr val="tx1">
                    <a:lumMod val="75000"/>
                    <a:lumOff val="25000"/>
                  </a:schemeClr>
                </a:solidFill>
                <a:latin typeface="Century Gothic" panose="020B0502020202020204" pitchFamily="34" charset="0"/>
              </a:rPr>
              <a:t>Erasmus </a:t>
            </a:r>
            <a:r>
              <a:rPr lang="el-GR" sz="1800" dirty="0">
                <a:solidFill>
                  <a:schemeClr val="tx1">
                    <a:lumMod val="75000"/>
                    <a:lumOff val="25000"/>
                  </a:schemeClr>
                </a:solidFill>
                <a:latin typeface="Century Gothic" panose="020B0502020202020204" pitchFamily="34" charset="0"/>
              </a:rPr>
              <a:t>από τη διεύθυνση του οργανισμού, υπεύθυνο συντονιστή </a:t>
            </a:r>
            <a:endParaRPr lang="el-GR" sz="1800" dirty="0" smtClean="0">
              <a:solidFill>
                <a:schemeClr val="tx1">
                  <a:lumMod val="75000"/>
                  <a:lumOff val="25000"/>
                </a:schemeClr>
              </a:solidFill>
              <a:latin typeface="Century Gothic" panose="020B0502020202020204" pitchFamily="34" charset="0"/>
            </a:endParaRPr>
          </a:p>
          <a:p>
            <a:endParaRPr lang="el-GR" sz="1000" dirty="0">
              <a:solidFill>
                <a:schemeClr val="tx1">
                  <a:lumMod val="75000"/>
                  <a:lumOff val="25000"/>
                </a:schemeClr>
              </a:solidFill>
              <a:latin typeface="Century Gothic" panose="020B0502020202020204" pitchFamily="34" charset="0"/>
            </a:endParaRPr>
          </a:p>
          <a:p>
            <a:r>
              <a:rPr lang="el-GR" sz="1800" dirty="0" smtClean="0">
                <a:solidFill>
                  <a:schemeClr val="tx1">
                    <a:lumMod val="75000"/>
                    <a:lumOff val="25000"/>
                  </a:schemeClr>
                </a:solidFill>
                <a:latin typeface="Century Gothic" panose="020B0502020202020204" pitchFamily="34" charset="0"/>
              </a:rPr>
              <a:t>Δίκαιη και διαφανής διαδικασία επιλογής συμμετεχόντων</a:t>
            </a:r>
            <a:r>
              <a:rPr lang="en-US" sz="1800" dirty="0" smtClean="0">
                <a:solidFill>
                  <a:schemeClr val="tx1">
                    <a:lumMod val="75000"/>
                    <a:lumOff val="25000"/>
                  </a:schemeClr>
                </a:solidFill>
                <a:latin typeface="Century Gothic" panose="020B0502020202020204" pitchFamily="34" charset="0"/>
              </a:rPr>
              <a:t>: </a:t>
            </a:r>
            <a:r>
              <a:rPr lang="el-GR" sz="1800" dirty="0">
                <a:solidFill>
                  <a:schemeClr val="tx1">
                    <a:lumMod val="75000"/>
                    <a:lumOff val="25000"/>
                  </a:schemeClr>
                </a:solidFill>
                <a:latin typeface="Century Gothic" panose="020B0502020202020204" pitchFamily="34" charset="0"/>
              </a:rPr>
              <a:t>Εκδήλωση ενδιαφέροντος  για συμμετοχή στις </a:t>
            </a:r>
            <a:r>
              <a:rPr lang="el-GR" sz="1800" dirty="0" smtClean="0">
                <a:solidFill>
                  <a:schemeClr val="tx1">
                    <a:lumMod val="75000"/>
                    <a:lumOff val="25000"/>
                  </a:schemeClr>
                </a:solidFill>
                <a:latin typeface="Century Gothic" panose="020B0502020202020204" pitchFamily="34" charset="0"/>
              </a:rPr>
              <a:t>κινητικότητες</a:t>
            </a:r>
            <a:r>
              <a:rPr lang="en-US" sz="1800" dirty="0" smtClean="0">
                <a:solidFill>
                  <a:schemeClr val="tx1">
                    <a:lumMod val="75000"/>
                    <a:lumOff val="25000"/>
                  </a:schemeClr>
                </a:solidFill>
                <a:latin typeface="Century Gothic" panose="020B0502020202020204" pitchFamily="34" charset="0"/>
              </a:rPr>
              <a:t>, </a:t>
            </a:r>
            <a:r>
              <a:rPr lang="el-GR" sz="1800" dirty="0" smtClean="0">
                <a:solidFill>
                  <a:schemeClr val="tx1">
                    <a:lumMod val="75000"/>
                    <a:lumOff val="25000"/>
                  </a:schemeClr>
                </a:solidFill>
                <a:latin typeface="Century Gothic" panose="020B0502020202020204" pitchFamily="34" charset="0"/>
              </a:rPr>
              <a:t>επιλογή συμμετεχόντων βάσει προκαθορισμένων κριτηρίων, σύσταση επιτροπής, κατάρτιση καταλόγου αναπληρωματικών συμμετεχόντων</a:t>
            </a:r>
          </a:p>
          <a:p>
            <a:endParaRPr lang="el-GR" sz="1000" dirty="0" smtClean="0">
              <a:solidFill>
                <a:schemeClr val="tx1">
                  <a:lumMod val="75000"/>
                  <a:lumOff val="25000"/>
                </a:schemeClr>
              </a:solidFill>
              <a:latin typeface="Century Gothic" panose="020B0502020202020204" pitchFamily="34" charset="0"/>
            </a:endParaRPr>
          </a:p>
          <a:p>
            <a:r>
              <a:rPr lang="el-GR" sz="1800" dirty="0">
                <a:solidFill>
                  <a:schemeClr val="tx1">
                    <a:lumMod val="75000"/>
                    <a:lumOff val="25000"/>
                  </a:schemeClr>
                </a:solidFill>
                <a:latin typeface="Century Gothic" panose="020B0502020202020204" pitchFamily="34" charset="0"/>
              </a:rPr>
              <a:t>Ε</a:t>
            </a:r>
            <a:r>
              <a:rPr lang="el-GR" sz="1800" dirty="0" smtClean="0">
                <a:solidFill>
                  <a:schemeClr val="tx1">
                    <a:lumMod val="75000"/>
                    <a:lumOff val="25000"/>
                  </a:schemeClr>
                </a:solidFill>
                <a:latin typeface="Century Gothic" panose="020B0502020202020204" pitchFamily="34" charset="0"/>
              </a:rPr>
              <a:t>ξεύρεση οργανισμών</a:t>
            </a:r>
            <a:r>
              <a:rPr lang="en-US" sz="1800" dirty="0" smtClean="0">
                <a:solidFill>
                  <a:schemeClr val="tx1">
                    <a:lumMod val="75000"/>
                    <a:lumOff val="25000"/>
                  </a:schemeClr>
                </a:solidFill>
                <a:latin typeface="Century Gothic" panose="020B0502020202020204" pitchFamily="34" charset="0"/>
              </a:rPr>
              <a:t> </a:t>
            </a:r>
            <a:r>
              <a:rPr lang="el-GR" sz="1800" dirty="0" smtClean="0">
                <a:solidFill>
                  <a:schemeClr val="tx1">
                    <a:lumMod val="75000"/>
                    <a:lumOff val="25000"/>
                  </a:schemeClr>
                </a:solidFill>
                <a:latin typeface="Century Gothic" panose="020B0502020202020204" pitchFamily="34" charset="0"/>
              </a:rPr>
              <a:t>υποδοχής </a:t>
            </a:r>
            <a:r>
              <a:rPr lang="el-GR" sz="1800" dirty="0">
                <a:solidFill>
                  <a:schemeClr val="tx1">
                    <a:lumMod val="75000"/>
                    <a:lumOff val="25000"/>
                  </a:schemeClr>
                </a:solidFill>
                <a:latin typeface="Century Gothic" panose="020B0502020202020204" pitchFamily="34" charset="0"/>
              </a:rPr>
              <a:t>με τη χρήση εργαλείων </a:t>
            </a:r>
            <a:r>
              <a:rPr lang="el-GR" sz="1800" dirty="0" smtClean="0">
                <a:solidFill>
                  <a:schemeClr val="tx1">
                    <a:lumMod val="75000"/>
                    <a:lumOff val="25000"/>
                  </a:schemeClr>
                </a:solidFill>
                <a:latin typeface="Century Gothic" panose="020B0502020202020204" pitchFamily="34" charset="0"/>
              </a:rPr>
              <a:t>όπως:</a:t>
            </a:r>
          </a:p>
          <a:p>
            <a:pPr marL="0" lvl="1" indent="0">
              <a:buNone/>
            </a:pPr>
            <a:r>
              <a:rPr lang="el-GR" sz="1800" dirty="0">
                <a:solidFill>
                  <a:schemeClr val="tx1">
                    <a:lumMod val="75000"/>
                    <a:lumOff val="25000"/>
                  </a:schemeClr>
                </a:solidFill>
                <a:latin typeface="Century Gothic" panose="020B0502020202020204" pitchFamily="34" charset="0"/>
              </a:rPr>
              <a:t>      - </a:t>
            </a:r>
            <a:r>
              <a:rPr lang="el-GR" sz="1800" dirty="0" smtClean="0">
                <a:solidFill>
                  <a:schemeClr val="tx1">
                    <a:lumMod val="75000"/>
                    <a:lumOff val="25000"/>
                  </a:schemeClr>
                </a:solidFill>
                <a:latin typeface="Century Gothic" panose="020B0502020202020204" pitchFamily="34" charset="0"/>
              </a:rPr>
              <a:t>Σχολική </a:t>
            </a:r>
            <a:r>
              <a:rPr lang="el-GR" sz="1800" dirty="0">
                <a:solidFill>
                  <a:schemeClr val="tx1">
                    <a:lumMod val="75000"/>
                    <a:lumOff val="25000"/>
                  </a:schemeClr>
                </a:solidFill>
                <a:latin typeface="Century Gothic" panose="020B0502020202020204" pitchFamily="34" charset="0"/>
              </a:rPr>
              <a:t>Εκπαίδευση: </a:t>
            </a:r>
            <a:r>
              <a:rPr lang="en-US" sz="1800" dirty="0" smtClean="0">
                <a:solidFill>
                  <a:schemeClr val="tx1">
                    <a:lumMod val="75000"/>
                    <a:lumOff val="25000"/>
                  </a:schemeClr>
                </a:solidFill>
                <a:latin typeface="Century Gothic" panose="020B0502020202020204" pitchFamily="34" charset="0"/>
                <a:hlinkClick r:id="rId3"/>
              </a:rPr>
              <a:t>eTwinning</a:t>
            </a:r>
            <a:r>
              <a:rPr lang="en-US" sz="1800" dirty="0" smtClean="0">
                <a:solidFill>
                  <a:schemeClr val="tx1">
                    <a:lumMod val="75000"/>
                    <a:lumOff val="25000"/>
                  </a:schemeClr>
                </a:solidFill>
                <a:latin typeface="Century Gothic" panose="020B0502020202020204" pitchFamily="34" charset="0"/>
              </a:rPr>
              <a:t>, </a:t>
            </a:r>
            <a:r>
              <a:rPr lang="en-GB" sz="1800" dirty="0">
                <a:solidFill>
                  <a:schemeClr val="tx1">
                    <a:lumMod val="75000"/>
                    <a:lumOff val="25000"/>
                  </a:schemeClr>
                </a:solidFill>
                <a:latin typeface="Century Gothic" panose="020B0502020202020204" pitchFamily="34" charset="0"/>
                <a:hlinkClick r:id="rId4"/>
              </a:rPr>
              <a:t>School Education Gateway </a:t>
            </a:r>
            <a:endParaRPr lang="el-GR" sz="1800" dirty="0">
              <a:solidFill>
                <a:schemeClr val="tx1">
                  <a:lumMod val="75000"/>
                  <a:lumOff val="25000"/>
                </a:schemeClr>
              </a:solidFill>
              <a:latin typeface="Century Gothic" panose="020B0502020202020204" pitchFamily="34" charset="0"/>
            </a:endParaRPr>
          </a:p>
          <a:p>
            <a:pPr marL="0" indent="0">
              <a:buNone/>
            </a:pPr>
            <a:r>
              <a:rPr lang="el-GR" sz="1800" dirty="0" smtClean="0">
                <a:solidFill>
                  <a:schemeClr val="tx1">
                    <a:lumMod val="75000"/>
                    <a:lumOff val="25000"/>
                  </a:schemeClr>
                </a:solidFill>
                <a:latin typeface="Century Gothic" panose="020B0502020202020204" pitchFamily="34" charset="0"/>
              </a:rPr>
              <a:t>      - Εκπαίδευση Ενηλίκων: Πλατφόρμα </a:t>
            </a:r>
            <a:r>
              <a:rPr lang="en-GB" sz="1800" dirty="0" smtClean="0">
                <a:solidFill>
                  <a:schemeClr val="tx1">
                    <a:lumMod val="75000"/>
                    <a:lumOff val="25000"/>
                  </a:schemeClr>
                </a:solidFill>
                <a:latin typeface="Century Gothic" panose="020B0502020202020204" pitchFamily="34" charset="0"/>
                <a:hlinkClick r:id="rId5"/>
              </a:rPr>
              <a:t>EPALE</a:t>
            </a:r>
            <a:endParaRPr lang="en-GB" sz="1800" dirty="0" smtClean="0">
              <a:solidFill>
                <a:schemeClr val="tx1">
                  <a:lumMod val="75000"/>
                  <a:lumOff val="25000"/>
                </a:schemeClr>
              </a:solidFill>
              <a:latin typeface="Century Gothic" panose="020B0502020202020204" pitchFamily="34" charset="0"/>
            </a:endParaRPr>
          </a:p>
          <a:p>
            <a:pPr marL="0" indent="0">
              <a:buNone/>
            </a:pPr>
            <a:r>
              <a:rPr lang="en-GB" sz="1800" dirty="0">
                <a:solidFill>
                  <a:schemeClr val="tx1">
                    <a:lumMod val="75000"/>
                    <a:lumOff val="25000"/>
                  </a:schemeClr>
                </a:solidFill>
                <a:latin typeface="Century Gothic" panose="020B0502020202020204" pitchFamily="34" charset="0"/>
              </a:rPr>
              <a:t> </a:t>
            </a:r>
            <a:r>
              <a:rPr lang="en-GB" sz="1800" dirty="0" smtClean="0">
                <a:solidFill>
                  <a:schemeClr val="tx1">
                    <a:lumMod val="75000"/>
                    <a:lumOff val="25000"/>
                  </a:schemeClr>
                </a:solidFill>
                <a:latin typeface="Century Gothic" panose="020B0502020202020204" pitchFamily="34" charset="0"/>
              </a:rPr>
              <a:t>     - </a:t>
            </a:r>
            <a:r>
              <a:rPr lang="el-GR" sz="1800" dirty="0" smtClean="0">
                <a:solidFill>
                  <a:schemeClr val="tx1">
                    <a:lumMod val="75000"/>
                    <a:lumOff val="25000"/>
                  </a:schemeClr>
                </a:solidFill>
                <a:latin typeface="Century Gothic" panose="020B0502020202020204" pitchFamily="34" charset="0"/>
              </a:rPr>
              <a:t>Μέσα </a:t>
            </a:r>
            <a:r>
              <a:rPr lang="el-GR" sz="1800" dirty="0">
                <a:solidFill>
                  <a:schemeClr val="tx1">
                    <a:lumMod val="75000"/>
                    <a:lumOff val="25000"/>
                  </a:schemeClr>
                </a:solidFill>
                <a:latin typeface="Century Gothic" panose="020B0502020202020204" pitchFamily="34" charset="0"/>
              </a:rPr>
              <a:t>Κοινωνικής </a:t>
            </a:r>
            <a:r>
              <a:rPr lang="el-GR" sz="1800" dirty="0" smtClean="0">
                <a:solidFill>
                  <a:schemeClr val="tx1">
                    <a:lumMod val="75000"/>
                    <a:lumOff val="25000"/>
                  </a:schemeClr>
                </a:solidFill>
                <a:latin typeface="Century Gothic" panose="020B0502020202020204" pitchFamily="34" charset="0"/>
              </a:rPr>
              <a:t>Δικτύωσης (</a:t>
            </a:r>
            <a:r>
              <a:rPr lang="en-US" sz="1800" dirty="0" smtClean="0">
                <a:solidFill>
                  <a:schemeClr val="tx1">
                    <a:lumMod val="75000"/>
                    <a:lumOff val="25000"/>
                  </a:schemeClr>
                </a:solidFill>
                <a:latin typeface="Century Gothic" panose="020B0502020202020204" pitchFamily="34" charset="0"/>
              </a:rPr>
              <a:t>LinkedIn</a:t>
            </a:r>
            <a:r>
              <a:rPr lang="el-GR" sz="1800" dirty="0" smtClean="0">
                <a:solidFill>
                  <a:schemeClr val="tx1">
                    <a:lumMod val="75000"/>
                    <a:lumOff val="25000"/>
                  </a:schemeClr>
                </a:solidFill>
                <a:latin typeface="Century Gothic" panose="020B0502020202020204" pitchFamily="34" charset="0"/>
              </a:rPr>
              <a:t>,  </a:t>
            </a:r>
            <a:r>
              <a:rPr lang="en-US" sz="1800" dirty="0" smtClean="0">
                <a:solidFill>
                  <a:schemeClr val="tx1">
                    <a:lumMod val="75000"/>
                    <a:lumOff val="25000"/>
                  </a:schemeClr>
                </a:solidFill>
                <a:latin typeface="Century Gothic" panose="020B0502020202020204" pitchFamily="34" charset="0"/>
              </a:rPr>
              <a:t>Facebook</a:t>
            </a:r>
            <a:r>
              <a:rPr lang="el-GR" sz="1800" dirty="0" smtClean="0">
                <a:solidFill>
                  <a:schemeClr val="tx1">
                    <a:lumMod val="75000"/>
                    <a:lumOff val="25000"/>
                  </a:schemeClr>
                </a:solidFill>
                <a:latin typeface="Century Gothic" panose="020B0502020202020204" pitchFamily="34" charset="0"/>
              </a:rPr>
              <a:t> κ.ά.)</a:t>
            </a:r>
            <a:endParaRPr lang="en-US" sz="1800" dirty="0" smtClean="0">
              <a:solidFill>
                <a:schemeClr val="tx1">
                  <a:lumMod val="75000"/>
                  <a:lumOff val="25000"/>
                </a:schemeClr>
              </a:solidFill>
              <a:latin typeface="Century Gothic" panose="020B0502020202020204" pitchFamily="34" charset="0"/>
            </a:endParaRPr>
          </a:p>
          <a:p>
            <a:pPr marL="0" indent="0">
              <a:buNone/>
            </a:pPr>
            <a:r>
              <a:rPr lang="en-US" sz="1800" dirty="0">
                <a:solidFill>
                  <a:schemeClr val="tx1">
                    <a:lumMod val="75000"/>
                    <a:lumOff val="25000"/>
                  </a:schemeClr>
                </a:solidFill>
                <a:latin typeface="Century Gothic" panose="020B0502020202020204" pitchFamily="34" charset="0"/>
              </a:rPr>
              <a:t> </a:t>
            </a:r>
            <a:r>
              <a:rPr lang="en-US" sz="1800" dirty="0" smtClean="0">
                <a:solidFill>
                  <a:schemeClr val="tx1">
                    <a:lumMod val="75000"/>
                    <a:lumOff val="25000"/>
                  </a:schemeClr>
                </a:solidFill>
                <a:latin typeface="Century Gothic" panose="020B0502020202020204" pitchFamily="34" charset="0"/>
              </a:rPr>
              <a:t>     - </a:t>
            </a:r>
            <a:r>
              <a:rPr lang="el-GR" sz="1800" dirty="0" smtClean="0">
                <a:solidFill>
                  <a:schemeClr val="tx1">
                    <a:lumMod val="75000"/>
                    <a:lumOff val="25000"/>
                  </a:schemeClr>
                </a:solidFill>
                <a:latin typeface="Century Gothic" panose="020B0502020202020204" pitchFamily="34" charset="0"/>
              </a:rPr>
              <a:t>Προσωπικές επαφές</a:t>
            </a:r>
            <a:endParaRPr lang="en-US" sz="1800" dirty="0" smtClean="0">
              <a:solidFill>
                <a:schemeClr val="tx1">
                  <a:lumMod val="75000"/>
                  <a:lumOff val="25000"/>
                </a:schemeClr>
              </a:solidFill>
              <a:latin typeface="Century Gothic" panose="020B0502020202020204" pitchFamily="34" charset="0"/>
            </a:endParaRPr>
          </a:p>
          <a:p>
            <a:pPr marL="0" indent="0">
              <a:buNone/>
            </a:pPr>
            <a:r>
              <a:rPr lang="en-US" sz="1800" dirty="0" smtClean="0">
                <a:solidFill>
                  <a:schemeClr val="tx1">
                    <a:lumMod val="75000"/>
                    <a:lumOff val="25000"/>
                  </a:schemeClr>
                </a:solidFill>
                <a:latin typeface="Century Gothic" panose="020B0502020202020204" pitchFamily="34" charset="0"/>
              </a:rPr>
              <a:t>      - </a:t>
            </a:r>
            <a:r>
              <a:rPr lang="en-GB" sz="1800" dirty="0" smtClean="0">
                <a:latin typeface="Century Gothic" panose="020B0502020202020204" pitchFamily="34" charset="0"/>
                <a:hlinkClick r:id="rId6"/>
              </a:rPr>
              <a:t>Projects </a:t>
            </a:r>
            <a:r>
              <a:rPr lang="en-GB" sz="1800" dirty="0">
                <a:latin typeface="Century Gothic" panose="020B0502020202020204" pitchFamily="34" charset="0"/>
                <a:hlinkClick r:id="rId6"/>
              </a:rPr>
              <a:t>Results </a:t>
            </a:r>
            <a:r>
              <a:rPr lang="en-GB" sz="1800" dirty="0" smtClean="0">
                <a:latin typeface="Century Gothic" panose="020B0502020202020204" pitchFamily="34" charset="0"/>
                <a:hlinkClick r:id="rId6"/>
              </a:rPr>
              <a:t>Platform</a:t>
            </a:r>
            <a:endParaRPr lang="el-GR" sz="18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22902877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08112"/>
          </a:xfrm>
        </p:spPr>
        <p:txBody>
          <a:bodyPr>
            <a:noAutofit/>
          </a:bodyPr>
          <a:lstStyle/>
          <a:p>
            <a:r>
              <a:rPr lang="el-GR" sz="2800" b="1" dirty="0">
                <a:solidFill>
                  <a:schemeClr val="tx1">
                    <a:lumMod val="75000"/>
                    <a:lumOff val="25000"/>
                  </a:schemeClr>
                </a:solidFill>
                <a:latin typeface="Century Gothic" panose="020B0502020202020204" pitchFamily="34" charset="0"/>
              </a:rPr>
              <a:t>Διαχείριση Κινητικοτήτων </a:t>
            </a:r>
            <a:br>
              <a:rPr lang="el-GR" sz="2800" b="1" dirty="0">
                <a:solidFill>
                  <a:schemeClr val="tx1">
                    <a:lumMod val="75000"/>
                    <a:lumOff val="25000"/>
                  </a:schemeClr>
                </a:solidFill>
                <a:latin typeface="Century Gothic" panose="020B0502020202020204" pitchFamily="34" charset="0"/>
              </a:rPr>
            </a:br>
            <a:r>
              <a:rPr lang="el-GR" sz="2800" b="1" dirty="0">
                <a:solidFill>
                  <a:schemeClr val="accent5">
                    <a:lumMod val="75000"/>
                  </a:schemeClr>
                </a:solidFill>
                <a:latin typeface="Century Gothic" panose="020B0502020202020204" pitchFamily="34" charset="0"/>
              </a:rPr>
              <a:t>Πριν </a:t>
            </a:r>
            <a:r>
              <a:rPr lang="el-GR" sz="2800" b="1" dirty="0" smtClean="0">
                <a:solidFill>
                  <a:schemeClr val="accent5">
                    <a:lumMod val="75000"/>
                  </a:schemeClr>
                </a:solidFill>
                <a:latin typeface="Century Gothic" panose="020B0502020202020204" pitchFamily="34" charset="0"/>
              </a:rPr>
              <a:t>από την </a:t>
            </a:r>
            <a:r>
              <a:rPr lang="el-GR" sz="2800" b="1" dirty="0">
                <a:solidFill>
                  <a:schemeClr val="accent5">
                    <a:lumMod val="75000"/>
                  </a:schemeClr>
                </a:solidFill>
                <a:latin typeface="Century Gothic" panose="020B0502020202020204" pitchFamily="34" charset="0"/>
              </a:rPr>
              <a:t>έναρξη της </a:t>
            </a:r>
            <a:r>
              <a:rPr lang="el-GR" sz="2800" b="1" dirty="0" smtClean="0">
                <a:solidFill>
                  <a:schemeClr val="accent5">
                    <a:lumMod val="75000"/>
                  </a:schemeClr>
                </a:solidFill>
                <a:latin typeface="Century Gothic" panose="020B0502020202020204" pitchFamily="34" charset="0"/>
              </a:rPr>
              <a:t>κινητικότητας (2/3)</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4294967295"/>
          </p:nvPr>
        </p:nvSpPr>
        <p:spPr>
          <a:xfrm>
            <a:off x="467544" y="1700808"/>
            <a:ext cx="8229600" cy="4597971"/>
          </a:xfrm>
        </p:spPr>
        <p:txBody>
          <a:bodyPr>
            <a:normAutofit/>
          </a:bodyPr>
          <a:lstStyle/>
          <a:p>
            <a:pPr algn="just"/>
            <a:r>
              <a:rPr lang="el-GR" sz="2000" dirty="0" smtClean="0">
                <a:solidFill>
                  <a:schemeClr val="tx1">
                    <a:lumMod val="75000"/>
                    <a:lumOff val="25000"/>
                  </a:schemeClr>
                </a:solidFill>
                <a:latin typeface="Century Gothic" panose="020B0502020202020204" pitchFamily="34" charset="0"/>
              </a:rPr>
              <a:t>Επικοινωνία </a:t>
            </a:r>
            <a:r>
              <a:rPr lang="el-GR" sz="2000" dirty="0">
                <a:solidFill>
                  <a:schemeClr val="tx1">
                    <a:lumMod val="75000"/>
                    <a:lumOff val="25000"/>
                  </a:schemeClr>
                </a:solidFill>
                <a:latin typeface="Century Gothic" panose="020B0502020202020204" pitchFamily="34" charset="0"/>
              </a:rPr>
              <a:t>με τον οργανισμό </a:t>
            </a:r>
            <a:r>
              <a:rPr lang="el-GR" sz="2000" dirty="0" smtClean="0">
                <a:solidFill>
                  <a:schemeClr val="tx1">
                    <a:lumMod val="75000"/>
                    <a:lumOff val="25000"/>
                  </a:schemeClr>
                </a:solidFill>
                <a:latin typeface="Century Gothic" panose="020B0502020202020204" pitchFamily="34" charset="0"/>
              </a:rPr>
              <a:t>υποδοχής </a:t>
            </a:r>
          </a:p>
          <a:p>
            <a:pPr algn="just"/>
            <a:endParaRPr lang="en-GB"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Κατάρτιση </a:t>
            </a:r>
            <a:r>
              <a:rPr lang="el-GR" sz="2000" dirty="0">
                <a:solidFill>
                  <a:schemeClr val="tx1">
                    <a:lumMod val="75000"/>
                    <a:lumOff val="25000"/>
                  </a:schemeClr>
                </a:solidFill>
                <a:latin typeface="Century Gothic" panose="020B0502020202020204" pitchFamily="34" charset="0"/>
              </a:rPr>
              <a:t>Προγράμματος Εργασίας, από κοινού με τον Οργανισμό Υποδοχής, στην περίπτωση άσκησης καθηκόντων διδασκαλίας ή σκιώδους </a:t>
            </a:r>
            <a:r>
              <a:rPr lang="el-GR" sz="2000" dirty="0" smtClean="0">
                <a:solidFill>
                  <a:schemeClr val="tx1">
                    <a:lumMod val="75000"/>
                    <a:lumOff val="25000"/>
                  </a:schemeClr>
                </a:solidFill>
                <a:latin typeface="Century Gothic" panose="020B0502020202020204" pitchFamily="34" charset="0"/>
              </a:rPr>
              <a:t>εργασίας</a:t>
            </a:r>
          </a:p>
          <a:p>
            <a:pPr algn="just"/>
            <a:endParaRPr lang="el-GR" sz="1000" dirty="0">
              <a:solidFill>
                <a:schemeClr val="tx1">
                  <a:lumMod val="75000"/>
                  <a:lumOff val="25000"/>
                </a:schemeClr>
              </a:solidFill>
              <a:latin typeface="Century Gothic" panose="020B0502020202020204" pitchFamily="34" charset="0"/>
            </a:endParaRPr>
          </a:p>
          <a:p>
            <a:pPr algn="just"/>
            <a:r>
              <a:rPr lang="el-GR" sz="2000" dirty="0">
                <a:solidFill>
                  <a:schemeClr val="tx1">
                    <a:lumMod val="75000"/>
                    <a:lumOff val="25000"/>
                  </a:schemeClr>
                </a:solidFill>
                <a:latin typeface="Century Gothic" panose="020B0502020202020204" pitchFamily="34" charset="0"/>
              </a:rPr>
              <a:t>Ορισμός ενός ατόμου επαφής από τον κάθε </a:t>
            </a:r>
            <a:r>
              <a:rPr lang="el-GR" sz="2000" dirty="0" smtClean="0">
                <a:solidFill>
                  <a:schemeClr val="tx1">
                    <a:lumMod val="75000"/>
                    <a:lumOff val="25000"/>
                  </a:schemeClr>
                </a:solidFill>
                <a:latin typeface="Century Gothic" panose="020B0502020202020204" pitchFamily="34" charset="0"/>
              </a:rPr>
              <a:t>οργανισμό</a:t>
            </a:r>
            <a:endParaRPr lang="el-GR" sz="1000" dirty="0" smtClean="0">
              <a:solidFill>
                <a:schemeClr val="tx1">
                  <a:lumMod val="75000"/>
                  <a:lumOff val="25000"/>
                </a:schemeClr>
              </a:solidFill>
              <a:latin typeface="Century Gothic" panose="020B0502020202020204" pitchFamily="34" charset="0"/>
            </a:endParaRPr>
          </a:p>
          <a:p>
            <a:pPr algn="just"/>
            <a:endParaRPr lang="el-GR" sz="1000" dirty="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Λήψη </a:t>
            </a:r>
            <a:r>
              <a:rPr lang="el-GR" sz="2000" dirty="0">
                <a:solidFill>
                  <a:schemeClr val="tx1">
                    <a:lumMod val="75000"/>
                    <a:lumOff val="25000"/>
                  </a:schemeClr>
                </a:solidFill>
                <a:latin typeface="Century Gothic" panose="020B0502020202020204" pitchFamily="34" charset="0"/>
              </a:rPr>
              <a:t>μέτρων για την ασφάλιση των συμμετεχόντων(</a:t>
            </a:r>
            <a:r>
              <a:rPr lang="en-GB" sz="2000" dirty="0">
                <a:solidFill>
                  <a:schemeClr val="tx1">
                    <a:lumMod val="75000"/>
                    <a:lumOff val="25000"/>
                  </a:schemeClr>
                </a:solidFill>
                <a:latin typeface="Century Gothic" panose="020B0502020202020204" pitchFamily="34" charset="0"/>
              </a:rPr>
              <a:t>health, accident, liability</a:t>
            </a:r>
            <a:r>
              <a:rPr lang="el-GR" sz="2000" dirty="0" smtClean="0">
                <a:solidFill>
                  <a:schemeClr val="tx1">
                    <a:lumMod val="75000"/>
                    <a:lumOff val="25000"/>
                  </a:schemeClr>
                </a:solidFill>
                <a:latin typeface="Century Gothic" panose="020B0502020202020204" pitchFamily="34" charset="0"/>
              </a:rPr>
              <a:t>)</a:t>
            </a:r>
          </a:p>
          <a:p>
            <a:pPr algn="just"/>
            <a:endParaRPr lang="el-GR"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Καταχώρηση συμμετεχόντων στο </a:t>
            </a:r>
            <a:r>
              <a:rPr lang="en-GB" sz="2000" dirty="0" smtClean="0">
                <a:solidFill>
                  <a:schemeClr val="tx1">
                    <a:lumMod val="75000"/>
                    <a:lumOff val="25000"/>
                  </a:schemeClr>
                </a:solidFill>
                <a:latin typeface="Century Gothic" panose="020B0502020202020204" pitchFamily="34" charset="0"/>
              </a:rPr>
              <a:t>Mobility Tool</a:t>
            </a:r>
            <a:endParaRPr lang="el-GR" sz="2000" dirty="0" smtClean="0">
              <a:solidFill>
                <a:schemeClr val="tx1">
                  <a:lumMod val="75000"/>
                  <a:lumOff val="25000"/>
                </a:schemeClr>
              </a:solidFill>
              <a:latin typeface="Century Gothic" panose="020B0502020202020204" pitchFamily="34" charset="0"/>
            </a:endParaRPr>
          </a:p>
          <a:p>
            <a:pPr marL="0" indent="0" algn="just">
              <a:buNone/>
            </a:pPr>
            <a:endParaRPr lang="el-GR" sz="1000" dirty="0">
              <a:solidFill>
                <a:schemeClr val="tx1">
                  <a:lumMod val="75000"/>
                  <a:lumOff val="25000"/>
                </a:schemeClr>
              </a:solidFill>
              <a:latin typeface="Century Gothic" panose="020B0502020202020204" pitchFamily="34" charset="0"/>
            </a:endParaRPr>
          </a:p>
          <a:p>
            <a:pPr algn="just"/>
            <a:r>
              <a:rPr lang="el-GR" sz="2000" dirty="0">
                <a:solidFill>
                  <a:schemeClr val="tx1">
                    <a:lumMod val="75000"/>
                    <a:lumOff val="25000"/>
                  </a:schemeClr>
                </a:solidFill>
                <a:latin typeface="Century Gothic" panose="020B0502020202020204" pitchFamily="34" charset="0"/>
              </a:rPr>
              <a:t>Παροχή προετοιμασίας στον συμμετέχοντα (Παιδαγωγική, Πολιτισμική, </a:t>
            </a:r>
            <a:r>
              <a:rPr lang="el-GR" sz="2000" dirty="0" smtClean="0">
                <a:solidFill>
                  <a:schemeClr val="tx1">
                    <a:lumMod val="75000"/>
                    <a:lumOff val="25000"/>
                  </a:schemeClr>
                </a:solidFill>
                <a:latin typeface="Century Gothic" panose="020B0502020202020204" pitchFamily="34" charset="0"/>
              </a:rPr>
              <a:t>κτλ.)</a:t>
            </a:r>
            <a:endParaRPr lang="el-GR"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7899330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229600" cy="1008112"/>
          </a:xfrm>
        </p:spPr>
        <p:txBody>
          <a:bodyPr>
            <a:noAutofit/>
          </a:bodyPr>
          <a:lstStyle/>
          <a:p>
            <a:r>
              <a:rPr lang="el-GR" sz="2800" b="1" dirty="0">
                <a:solidFill>
                  <a:schemeClr val="tx1">
                    <a:lumMod val="75000"/>
                    <a:lumOff val="25000"/>
                  </a:schemeClr>
                </a:solidFill>
                <a:latin typeface="Century Gothic" panose="020B0502020202020204" pitchFamily="34" charset="0"/>
              </a:rPr>
              <a:t>Διαχείριση Κινητικοτήτων </a:t>
            </a:r>
            <a:br>
              <a:rPr lang="el-GR" sz="2800" b="1" dirty="0">
                <a:solidFill>
                  <a:schemeClr val="tx1">
                    <a:lumMod val="75000"/>
                    <a:lumOff val="25000"/>
                  </a:schemeClr>
                </a:solidFill>
                <a:latin typeface="Century Gothic" panose="020B0502020202020204" pitchFamily="34" charset="0"/>
              </a:rPr>
            </a:br>
            <a:r>
              <a:rPr lang="el-GR" sz="2800" b="1" dirty="0">
                <a:solidFill>
                  <a:schemeClr val="accent5">
                    <a:lumMod val="75000"/>
                  </a:schemeClr>
                </a:solidFill>
                <a:latin typeface="Century Gothic" panose="020B0502020202020204" pitchFamily="34" charset="0"/>
              </a:rPr>
              <a:t>Πριν </a:t>
            </a:r>
            <a:r>
              <a:rPr lang="el-GR" sz="2800" b="1" dirty="0" smtClean="0">
                <a:solidFill>
                  <a:schemeClr val="accent5">
                    <a:lumMod val="75000"/>
                  </a:schemeClr>
                </a:solidFill>
                <a:latin typeface="Century Gothic" panose="020B0502020202020204" pitchFamily="34" charset="0"/>
              </a:rPr>
              <a:t>από την </a:t>
            </a:r>
            <a:r>
              <a:rPr lang="el-GR" sz="2800" b="1" dirty="0">
                <a:solidFill>
                  <a:schemeClr val="accent5">
                    <a:lumMod val="75000"/>
                  </a:schemeClr>
                </a:solidFill>
                <a:latin typeface="Century Gothic" panose="020B0502020202020204" pitchFamily="34" charset="0"/>
              </a:rPr>
              <a:t>έναρξη της </a:t>
            </a:r>
            <a:r>
              <a:rPr lang="el-GR" sz="2800" b="1" dirty="0" smtClean="0">
                <a:solidFill>
                  <a:schemeClr val="accent5">
                    <a:lumMod val="75000"/>
                  </a:schemeClr>
                </a:solidFill>
                <a:latin typeface="Century Gothic" panose="020B0502020202020204" pitchFamily="34" charset="0"/>
              </a:rPr>
              <a:t>κινητικότητας (3/3)</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4294967295"/>
          </p:nvPr>
        </p:nvSpPr>
        <p:spPr>
          <a:xfrm>
            <a:off x="539552" y="1772816"/>
            <a:ext cx="8229600" cy="4032448"/>
          </a:xfrm>
        </p:spPr>
        <p:txBody>
          <a:bodyPr>
            <a:noAutofit/>
          </a:bodyPr>
          <a:lstStyle/>
          <a:p>
            <a:pPr marL="0" indent="0" algn="just">
              <a:buNone/>
            </a:pPr>
            <a:endParaRPr lang="el-GR" sz="1000" dirty="0" smtClean="0">
              <a:solidFill>
                <a:schemeClr val="tx1">
                  <a:lumMod val="75000"/>
                  <a:lumOff val="25000"/>
                </a:schemeClr>
              </a:solidFill>
              <a:latin typeface="Century Gothic" panose="020B0502020202020204" pitchFamily="34" charset="0"/>
              <a:sym typeface="Wingdings" panose="05000000000000000000" pitchFamily="2" charset="2"/>
            </a:endParaRPr>
          </a:p>
          <a:p>
            <a:pPr algn="just"/>
            <a:r>
              <a:rPr lang="el-GR" sz="2000" dirty="0" smtClean="0">
                <a:solidFill>
                  <a:schemeClr val="tx1">
                    <a:lumMod val="75000"/>
                    <a:lumOff val="25000"/>
                  </a:schemeClr>
                </a:solidFill>
                <a:latin typeface="Century Gothic" panose="020B0502020202020204" pitchFamily="34" charset="0"/>
              </a:rPr>
              <a:t>Διευθέτηση Πρακτικών Λεπτομερειών για κάθε Κινητικότητα (Αεροπορικά Εισιτήρια, Διαμονή, Διακίνηση κτλ). Όπου χρειάζεται αυτές γίνονται από κοινού με τον Οργανισμό Υποδοχής. Δεν </a:t>
            </a:r>
            <a:r>
              <a:rPr lang="el-GR" sz="2000" dirty="0">
                <a:solidFill>
                  <a:schemeClr val="tx1">
                    <a:lumMod val="75000"/>
                    <a:lumOff val="25000"/>
                  </a:schemeClr>
                </a:solidFill>
                <a:latin typeface="Century Gothic" panose="020B0502020202020204" pitchFamily="34" charset="0"/>
              </a:rPr>
              <a:t>πρέπει να γίνονται διευθετήσεις ταξιδιού/διαμονής εάν ο οργανισμός υποδοχής </a:t>
            </a:r>
            <a:r>
              <a:rPr lang="el-GR" sz="2000" b="1" dirty="0">
                <a:solidFill>
                  <a:schemeClr val="tx1">
                    <a:lumMod val="75000"/>
                    <a:lumOff val="25000"/>
                  </a:schemeClr>
                </a:solidFill>
                <a:latin typeface="Century Gothic" panose="020B0502020202020204" pitchFamily="34" charset="0"/>
              </a:rPr>
              <a:t>δεν επιβεβαιώσει γραπτώς τη συμμετοχή </a:t>
            </a:r>
            <a:r>
              <a:rPr lang="el-GR" sz="2000" dirty="0">
                <a:solidFill>
                  <a:schemeClr val="tx1">
                    <a:lumMod val="75000"/>
                    <a:lumOff val="25000"/>
                  </a:schemeClr>
                </a:solidFill>
                <a:latin typeface="Century Gothic" panose="020B0502020202020204" pitchFamily="34" charset="0"/>
              </a:rPr>
              <a:t>των ατόμων </a:t>
            </a:r>
            <a:endParaRPr lang="el-GR" sz="2000" dirty="0" smtClean="0">
              <a:solidFill>
                <a:schemeClr val="tx1">
                  <a:lumMod val="75000"/>
                  <a:lumOff val="25000"/>
                </a:schemeClr>
              </a:solidFill>
              <a:latin typeface="Century Gothic" panose="020B0502020202020204" pitchFamily="34" charset="0"/>
            </a:endParaRPr>
          </a:p>
          <a:p>
            <a:pPr algn="just"/>
            <a:endParaRPr lang="en-US"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Εξασφάλιση άδειας απουσίας από την εργασία</a:t>
            </a:r>
          </a:p>
          <a:p>
            <a:pPr marL="0" indent="0" algn="just">
              <a:buNone/>
            </a:pPr>
            <a:endParaRPr lang="el-GR" sz="1000" dirty="0">
              <a:solidFill>
                <a:schemeClr val="tx1">
                  <a:lumMod val="75000"/>
                  <a:lumOff val="25000"/>
                </a:schemeClr>
              </a:solidFill>
              <a:latin typeface="Century Gothic" panose="020B0502020202020204" pitchFamily="34" charset="0"/>
            </a:endParaRPr>
          </a:p>
          <a:p>
            <a:pPr algn="just"/>
            <a:r>
              <a:rPr lang="el-GR" sz="2000" b="1" dirty="0">
                <a:solidFill>
                  <a:schemeClr val="accent5">
                    <a:lumMod val="75000"/>
                  </a:schemeClr>
                </a:solidFill>
                <a:latin typeface="Century Gothic" panose="020B0502020202020204" pitchFamily="34" charset="0"/>
              </a:rPr>
              <a:t>Προαιρετικό (Καλή πρακτική)! </a:t>
            </a:r>
            <a:r>
              <a:rPr lang="el-GR" sz="2000" dirty="0">
                <a:solidFill>
                  <a:schemeClr val="tx1">
                    <a:lumMod val="75000"/>
                    <a:lumOff val="25000"/>
                  </a:schemeClr>
                </a:solidFill>
                <a:latin typeface="Century Gothic" panose="020B0502020202020204" pitchFamily="34" charset="0"/>
              </a:rPr>
              <a:t>Έκδοση </a:t>
            </a:r>
            <a:r>
              <a:rPr lang="en-US" sz="2000" dirty="0" err="1">
                <a:solidFill>
                  <a:schemeClr val="tx1">
                    <a:lumMod val="75000"/>
                    <a:lumOff val="25000"/>
                  </a:schemeClr>
                </a:solidFill>
                <a:latin typeface="Century Gothic" panose="020B0502020202020204" pitchFamily="34" charset="0"/>
              </a:rPr>
              <a:t>Europass</a:t>
            </a:r>
            <a:r>
              <a:rPr lang="en-US" sz="2000" dirty="0">
                <a:solidFill>
                  <a:schemeClr val="tx1">
                    <a:lumMod val="75000"/>
                    <a:lumOff val="25000"/>
                  </a:schemeClr>
                </a:solidFill>
                <a:latin typeface="Century Gothic" panose="020B0502020202020204" pitchFamily="34" charset="0"/>
              </a:rPr>
              <a:t> Mobility Certificate</a:t>
            </a:r>
            <a:r>
              <a:rPr lang="el-GR" sz="2000" dirty="0">
                <a:solidFill>
                  <a:schemeClr val="tx1">
                    <a:lumMod val="75000"/>
                    <a:lumOff val="25000"/>
                  </a:schemeClr>
                </a:solidFill>
                <a:latin typeface="Century Gothic" panose="020B0502020202020204" pitchFamily="34" charset="0"/>
              </a:rPr>
              <a:t> για τον κάθε συμμετέχοντα </a:t>
            </a:r>
            <a:r>
              <a:rPr lang="el-GR" sz="2000" dirty="0">
                <a:solidFill>
                  <a:schemeClr val="tx1">
                    <a:lumMod val="75000"/>
                    <a:lumOff val="25000"/>
                  </a:schemeClr>
                </a:solidFill>
                <a:latin typeface="Century Gothic" panose="020B0502020202020204" pitchFamily="34" charset="0"/>
                <a:sym typeface="Wingdings" panose="05000000000000000000" pitchFamily="2" charset="2"/>
              </a:rPr>
              <a:t> </a:t>
            </a:r>
            <a:r>
              <a:rPr lang="el-GR" sz="2000" dirty="0" smtClean="0">
                <a:solidFill>
                  <a:schemeClr val="tx1">
                    <a:lumMod val="75000"/>
                    <a:lumOff val="25000"/>
                  </a:schemeClr>
                </a:solidFill>
                <a:latin typeface="Century Gothic" panose="020B0502020202020204" pitchFamily="34" charset="0"/>
                <a:sym typeface="Wingdings" panose="05000000000000000000" pitchFamily="2" charset="2"/>
              </a:rPr>
              <a:t>ΚΕΠΑ</a:t>
            </a:r>
          </a:p>
          <a:p>
            <a:pPr algn="just"/>
            <a:endParaRPr lang="el-GR" sz="1000" dirty="0">
              <a:solidFill>
                <a:schemeClr val="tx1">
                  <a:lumMod val="75000"/>
                  <a:lumOff val="25000"/>
                </a:schemeClr>
              </a:solidFill>
              <a:latin typeface="Century Gothic" panose="020B0502020202020204" pitchFamily="34" charset="0"/>
              <a:sym typeface="Wingdings" panose="05000000000000000000" pitchFamily="2" charset="2"/>
            </a:endParaRPr>
          </a:p>
          <a:p>
            <a:pPr algn="just"/>
            <a:r>
              <a:rPr lang="el-GR" sz="2000" dirty="0">
                <a:solidFill>
                  <a:schemeClr val="tx1">
                    <a:lumMod val="75000"/>
                    <a:lumOff val="25000"/>
                  </a:schemeClr>
                </a:solidFill>
                <a:latin typeface="Century Gothic" panose="020B0502020202020204" pitchFamily="34" charset="0"/>
              </a:rPr>
              <a:t>Υπογραφή απαιτούμενων Συμφωνιών</a:t>
            </a:r>
          </a:p>
          <a:p>
            <a:pPr algn="just"/>
            <a:endParaRPr lang="el-GR" sz="2000" dirty="0">
              <a:solidFill>
                <a:schemeClr val="tx1">
                  <a:lumMod val="75000"/>
                  <a:lumOff val="25000"/>
                </a:schemeClr>
              </a:solidFill>
              <a:latin typeface="Century Gothic" panose="020B0502020202020204" pitchFamily="34" charset="0"/>
              <a:sym typeface="Wingdings" panose="05000000000000000000" pitchFamily="2" charset="2"/>
            </a:endParaRPr>
          </a:p>
          <a:p>
            <a:pPr marL="0" indent="0" algn="just">
              <a:buNone/>
            </a:pPr>
            <a:endParaRPr lang="el-GR" sz="2000" dirty="0" smtClean="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24493956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008112"/>
          </a:xfrm>
        </p:spPr>
        <p:txBody>
          <a:bodyPr>
            <a:noAutofit/>
          </a:bodyPr>
          <a:lstStyle/>
          <a:p>
            <a:r>
              <a:rPr lang="el-GR" sz="2800" b="1" dirty="0" smtClean="0">
                <a:solidFill>
                  <a:schemeClr val="tx1">
                    <a:lumMod val="75000"/>
                    <a:lumOff val="25000"/>
                  </a:schemeClr>
                </a:solidFill>
                <a:latin typeface="Century Gothic" panose="020B0502020202020204" pitchFamily="34" charset="0"/>
              </a:rPr>
              <a:t>Υπογραφή Συμφωνιών πριν την </a:t>
            </a:r>
            <a:br>
              <a:rPr lang="el-GR" sz="2800" b="1" dirty="0" smtClean="0">
                <a:solidFill>
                  <a:schemeClr val="tx1">
                    <a:lumMod val="75000"/>
                    <a:lumOff val="25000"/>
                  </a:schemeClr>
                </a:solidFill>
                <a:latin typeface="Century Gothic" panose="020B0502020202020204" pitchFamily="34" charset="0"/>
              </a:rPr>
            </a:br>
            <a:r>
              <a:rPr lang="el-GR" sz="2800" b="1" dirty="0" smtClean="0">
                <a:solidFill>
                  <a:schemeClr val="tx1">
                    <a:lumMod val="75000"/>
                    <a:lumOff val="25000"/>
                  </a:schemeClr>
                </a:solidFill>
                <a:latin typeface="Century Gothic" panose="020B0502020202020204" pitchFamily="34" charset="0"/>
              </a:rPr>
              <a:t>έναρξη της κινητικότητας</a:t>
            </a:r>
            <a:endParaRPr lang="en-US" sz="2800" b="1" dirty="0">
              <a:solidFill>
                <a:schemeClr val="tx1">
                  <a:lumMod val="75000"/>
                  <a:lumOff val="25000"/>
                </a:schemeClr>
              </a:solidFill>
              <a:latin typeface="Century Gothic" panose="020B0502020202020204" pitchFamily="34" charset="0"/>
            </a:endParaRPr>
          </a:p>
        </p:txBody>
      </p:sp>
      <p:sp>
        <p:nvSpPr>
          <p:cNvPr id="4" name="Content Placeholder 3"/>
          <p:cNvSpPr>
            <a:spLocks noGrp="1"/>
          </p:cNvSpPr>
          <p:nvPr>
            <p:ph idx="1"/>
          </p:nvPr>
        </p:nvSpPr>
        <p:spPr>
          <a:xfrm>
            <a:off x="467544" y="1628800"/>
            <a:ext cx="8229600" cy="4929411"/>
          </a:xfrm>
        </p:spPr>
        <p:txBody>
          <a:bodyPr>
            <a:normAutofit/>
          </a:bodyPr>
          <a:lstStyle/>
          <a:p>
            <a:pPr marL="0" indent="0" algn="just">
              <a:lnSpc>
                <a:spcPct val="150000"/>
              </a:lnSpc>
              <a:buNone/>
            </a:pPr>
            <a:r>
              <a:rPr lang="el-GR" sz="2000" b="1" dirty="0" smtClean="0">
                <a:solidFill>
                  <a:schemeClr val="accent5">
                    <a:lumMod val="75000"/>
                  </a:schemeClr>
                </a:solidFill>
                <a:latin typeface="Century Gothic" panose="020B0502020202020204" pitchFamily="34" charset="0"/>
              </a:rPr>
              <a:t>Αρχεία αναρτημένα </a:t>
            </a:r>
            <a:r>
              <a:rPr lang="el-GR" sz="2000" b="1" dirty="0">
                <a:solidFill>
                  <a:schemeClr val="accent5">
                    <a:lumMod val="75000"/>
                  </a:schemeClr>
                </a:solidFill>
                <a:latin typeface="Century Gothic" panose="020B0502020202020204" pitchFamily="34" charset="0"/>
              </a:rPr>
              <a:t>στην ιστοσελίδα του ΙΔΕΠ </a:t>
            </a:r>
          </a:p>
          <a:p>
            <a:pPr marL="457200" indent="-457200" algn="just">
              <a:buFont typeface="+mj-lt"/>
              <a:buAutoNum type="arabicPeriod"/>
            </a:pPr>
            <a:r>
              <a:rPr lang="en-GB" sz="2000" b="1" dirty="0" smtClean="0">
                <a:solidFill>
                  <a:schemeClr val="tx1">
                    <a:lumMod val="75000"/>
                    <a:lumOff val="25000"/>
                  </a:schemeClr>
                </a:solidFill>
                <a:latin typeface="Century Gothic" panose="020B0502020202020204" pitchFamily="34" charset="0"/>
              </a:rPr>
              <a:t>Grant Agreement</a:t>
            </a:r>
            <a:r>
              <a:rPr lang="en-US" sz="2000" b="1" dirty="0" smtClean="0">
                <a:solidFill>
                  <a:schemeClr val="tx1">
                    <a:lumMod val="75000"/>
                    <a:lumOff val="25000"/>
                  </a:schemeClr>
                </a:solidFill>
                <a:latin typeface="Century Gothic" panose="020B0502020202020204" pitchFamily="34" charset="0"/>
              </a:rPr>
              <a:t>:</a:t>
            </a:r>
            <a:r>
              <a:rPr lang="el-GR" sz="2000" b="1"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Συμφωνία μεταξύ </a:t>
            </a:r>
            <a:r>
              <a:rPr lang="el-GR" sz="2000" dirty="0">
                <a:solidFill>
                  <a:schemeClr val="tx1">
                    <a:lumMod val="75000"/>
                    <a:lumOff val="25000"/>
                  </a:schemeClr>
                </a:solidFill>
                <a:latin typeface="Century Gothic" panose="020B0502020202020204" pitchFamily="34" charset="0"/>
              </a:rPr>
              <a:t>του συμμετέχοντα </a:t>
            </a:r>
            <a:r>
              <a:rPr lang="el-GR" sz="2000" dirty="0" smtClean="0">
                <a:solidFill>
                  <a:schemeClr val="tx1">
                    <a:lumMod val="75000"/>
                    <a:lumOff val="25000"/>
                  </a:schemeClr>
                </a:solidFill>
                <a:latin typeface="Century Gothic" panose="020B0502020202020204" pitchFamily="34" charset="0"/>
              </a:rPr>
              <a:t>και </a:t>
            </a:r>
            <a:r>
              <a:rPr lang="el-GR" sz="2000" dirty="0">
                <a:solidFill>
                  <a:schemeClr val="tx1">
                    <a:lumMod val="75000"/>
                    <a:lumOff val="25000"/>
                  </a:schemeClr>
                </a:solidFill>
                <a:latin typeface="Century Gothic" panose="020B0502020202020204" pitchFamily="34" charset="0"/>
              </a:rPr>
              <a:t>του ιδρύματος </a:t>
            </a:r>
            <a:r>
              <a:rPr lang="el-GR" sz="2000" dirty="0" smtClean="0">
                <a:solidFill>
                  <a:schemeClr val="tx1">
                    <a:lumMod val="75000"/>
                    <a:lumOff val="25000"/>
                  </a:schemeClr>
                </a:solidFill>
                <a:latin typeface="Century Gothic" panose="020B0502020202020204" pitchFamily="34" charset="0"/>
              </a:rPr>
              <a:t>αποστολής</a:t>
            </a:r>
          </a:p>
          <a:p>
            <a:pPr marL="457200" indent="-457200" algn="just">
              <a:buFont typeface="+mj-lt"/>
              <a:buAutoNum type="arabicPeriod"/>
            </a:pPr>
            <a:endParaRPr lang="el-GR" sz="2000" dirty="0">
              <a:solidFill>
                <a:schemeClr val="tx1">
                  <a:lumMod val="75000"/>
                  <a:lumOff val="25000"/>
                </a:schemeClr>
              </a:solidFill>
              <a:latin typeface="Century Gothic" panose="020B0502020202020204" pitchFamily="34" charset="0"/>
            </a:endParaRPr>
          </a:p>
          <a:p>
            <a:pPr marL="457200" indent="-457200" algn="just">
              <a:buFont typeface="+mj-lt"/>
              <a:buAutoNum type="arabicPeriod"/>
            </a:pPr>
            <a:r>
              <a:rPr lang="en-GB" sz="2000" b="1" dirty="0" smtClean="0">
                <a:solidFill>
                  <a:schemeClr val="tx1">
                    <a:lumMod val="75000"/>
                    <a:lumOff val="25000"/>
                  </a:schemeClr>
                </a:solidFill>
                <a:latin typeface="Century Gothic" panose="020B0502020202020204" pitchFamily="34" charset="0"/>
              </a:rPr>
              <a:t>Mobility Agreement</a:t>
            </a:r>
            <a:r>
              <a:rPr lang="en-GB"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Συμφωνία</a:t>
            </a:r>
            <a:r>
              <a:rPr lang="en-US"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μεταξύ </a:t>
            </a:r>
            <a:r>
              <a:rPr lang="el-GR" sz="2000" dirty="0">
                <a:solidFill>
                  <a:schemeClr val="tx1">
                    <a:lumMod val="75000"/>
                    <a:lumOff val="25000"/>
                  </a:schemeClr>
                </a:solidFill>
                <a:latin typeface="Century Gothic" panose="020B0502020202020204" pitchFamily="34" charset="0"/>
              </a:rPr>
              <a:t>του </a:t>
            </a:r>
            <a:r>
              <a:rPr lang="el-GR" sz="2000" dirty="0" smtClean="0">
                <a:solidFill>
                  <a:schemeClr val="tx1">
                    <a:lumMod val="75000"/>
                    <a:lumOff val="25000"/>
                  </a:schemeClr>
                </a:solidFill>
                <a:latin typeface="Century Gothic" panose="020B0502020202020204" pitchFamily="34" charset="0"/>
              </a:rPr>
              <a:t>συμμετέχοντα</a:t>
            </a:r>
            <a:r>
              <a:rPr lang="en-US"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του </a:t>
            </a:r>
            <a:r>
              <a:rPr lang="el-GR" sz="2000" dirty="0">
                <a:solidFill>
                  <a:schemeClr val="tx1">
                    <a:lumMod val="75000"/>
                    <a:lumOff val="25000"/>
                  </a:schemeClr>
                </a:solidFill>
                <a:latin typeface="Century Gothic" panose="020B0502020202020204" pitchFamily="34" charset="0"/>
              </a:rPr>
              <a:t>ιδρύματος αποστολής και του ιδρύματος </a:t>
            </a:r>
            <a:r>
              <a:rPr lang="el-GR" sz="2000" dirty="0" smtClean="0">
                <a:solidFill>
                  <a:schemeClr val="tx1">
                    <a:lumMod val="75000"/>
                    <a:lumOff val="25000"/>
                  </a:schemeClr>
                </a:solidFill>
                <a:latin typeface="Century Gothic" panose="020B0502020202020204" pitchFamily="34" charset="0"/>
              </a:rPr>
              <a:t>υποδοχής</a:t>
            </a:r>
          </a:p>
          <a:p>
            <a:pPr marL="457200" indent="-457200" algn="just">
              <a:buFont typeface="+mj-lt"/>
              <a:buAutoNum type="arabicPeriod"/>
            </a:pPr>
            <a:endParaRPr lang="en-GB" sz="2000" dirty="0" smtClean="0">
              <a:solidFill>
                <a:schemeClr val="tx1">
                  <a:lumMod val="75000"/>
                  <a:lumOff val="25000"/>
                </a:schemeClr>
              </a:solidFill>
              <a:latin typeface="Century Gothic" panose="020B0502020202020204" pitchFamily="34" charset="0"/>
            </a:endParaRPr>
          </a:p>
          <a:p>
            <a:pPr marL="457200" indent="-457200" algn="just">
              <a:buFont typeface="+mj-lt"/>
              <a:buAutoNum type="arabicPeriod"/>
            </a:pPr>
            <a:r>
              <a:rPr lang="en-GB" sz="2000" b="1" dirty="0" smtClean="0">
                <a:solidFill>
                  <a:schemeClr val="tx1">
                    <a:lumMod val="75000"/>
                    <a:lumOff val="25000"/>
                  </a:schemeClr>
                </a:solidFill>
                <a:latin typeface="Century Gothic" panose="020B0502020202020204" pitchFamily="34" charset="0"/>
              </a:rPr>
              <a:t>Quality Commitment</a:t>
            </a:r>
            <a:r>
              <a:rPr lang="en-GB" sz="2000" dirty="0" smtClean="0">
                <a:solidFill>
                  <a:schemeClr val="tx1">
                    <a:lumMod val="75000"/>
                    <a:lumOff val="25000"/>
                  </a:schemeClr>
                </a:solidFill>
                <a:latin typeface="Century Gothic" panose="020B0502020202020204" pitchFamily="34" charset="0"/>
              </a:rPr>
              <a:t>: </a:t>
            </a:r>
            <a:r>
              <a:rPr lang="el-GR" sz="2000" dirty="0">
                <a:solidFill>
                  <a:schemeClr val="tx1">
                    <a:lumMod val="75000"/>
                    <a:lumOff val="25000"/>
                  </a:schemeClr>
                </a:solidFill>
                <a:latin typeface="Century Gothic" panose="020B0502020202020204" pitchFamily="34" charset="0"/>
              </a:rPr>
              <a:t>Υπογράφεται μεταξύ του </a:t>
            </a:r>
            <a:r>
              <a:rPr lang="el-GR" sz="2000" dirty="0" smtClean="0">
                <a:solidFill>
                  <a:schemeClr val="tx1">
                    <a:lumMod val="75000"/>
                    <a:lumOff val="25000"/>
                  </a:schemeClr>
                </a:solidFill>
                <a:latin typeface="Century Gothic" panose="020B0502020202020204" pitchFamily="34" charset="0"/>
              </a:rPr>
              <a:t>συμμετέχοντα</a:t>
            </a:r>
            <a:r>
              <a:rPr lang="en-US"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του </a:t>
            </a:r>
            <a:r>
              <a:rPr lang="el-GR" sz="2000" dirty="0">
                <a:solidFill>
                  <a:schemeClr val="tx1">
                    <a:lumMod val="75000"/>
                    <a:lumOff val="25000"/>
                  </a:schemeClr>
                </a:solidFill>
                <a:latin typeface="Century Gothic" panose="020B0502020202020204" pitchFamily="34" charset="0"/>
              </a:rPr>
              <a:t>ιδρύματος αποστολής και του ιδρύματος </a:t>
            </a:r>
            <a:r>
              <a:rPr lang="el-GR" sz="2000" dirty="0" smtClean="0">
                <a:solidFill>
                  <a:schemeClr val="tx1">
                    <a:lumMod val="75000"/>
                    <a:lumOff val="25000"/>
                  </a:schemeClr>
                </a:solidFill>
                <a:latin typeface="Century Gothic" panose="020B0502020202020204" pitchFamily="34" charset="0"/>
              </a:rPr>
              <a:t>υποδοχής</a:t>
            </a:r>
            <a:endParaRPr lang="en-GB" sz="2000" dirty="0">
              <a:solidFill>
                <a:schemeClr val="tx1">
                  <a:lumMod val="75000"/>
                  <a:lumOff val="25000"/>
                </a:schemeClr>
              </a:solidFill>
              <a:latin typeface="Century Gothic" panose="020B0502020202020204" pitchFamily="34" charset="0"/>
            </a:endParaRPr>
          </a:p>
          <a:p>
            <a:pPr marL="457200" indent="-457200">
              <a:buAutoNum type="arabicPeriod"/>
            </a:pPr>
            <a:endParaRPr lang="el-GR" dirty="0"/>
          </a:p>
        </p:txBody>
      </p:sp>
    </p:spTree>
    <p:extLst>
      <p:ext uri="{BB962C8B-B14F-4D97-AF65-F5344CB8AC3E}">
        <p14:creationId xmlns:p14="http://schemas.microsoft.com/office/powerpoint/2010/main" val="292188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solidFill>
                  <a:schemeClr val="tx1">
                    <a:lumMod val="75000"/>
                    <a:lumOff val="25000"/>
                  </a:schemeClr>
                </a:solidFill>
                <a:latin typeface="Century Gothic" panose="020B0502020202020204" pitchFamily="34" charset="0"/>
              </a:rPr>
              <a:t>Διευκρινίσεις για Συμφωνίες (1/2)</a:t>
            </a:r>
            <a:endParaRPr lang="en-US" sz="2800" b="1" dirty="0">
              <a:solidFill>
                <a:schemeClr val="tx1">
                  <a:lumMod val="75000"/>
                  <a:lumOff val="25000"/>
                </a:schemeClr>
              </a:solidFill>
              <a:latin typeface="Century Gothic" panose="020B0502020202020204" pitchFamily="34" charset="0"/>
            </a:endParaRPr>
          </a:p>
        </p:txBody>
      </p:sp>
      <p:sp>
        <p:nvSpPr>
          <p:cNvPr id="6" name="Content Placeholder 5"/>
          <p:cNvSpPr>
            <a:spLocks noGrp="1"/>
          </p:cNvSpPr>
          <p:nvPr>
            <p:ph idx="1"/>
          </p:nvPr>
        </p:nvSpPr>
        <p:spPr/>
        <p:txBody>
          <a:bodyPr>
            <a:normAutofit/>
          </a:bodyPr>
          <a:lstStyle/>
          <a:p>
            <a:pPr algn="just"/>
            <a:r>
              <a:rPr lang="el-GR" sz="2000" dirty="0">
                <a:solidFill>
                  <a:schemeClr val="tx1">
                    <a:lumMod val="75000"/>
                    <a:lumOff val="25000"/>
                  </a:schemeClr>
                </a:solidFill>
                <a:latin typeface="Century Gothic" panose="020B0502020202020204" pitchFamily="34" charset="0"/>
              </a:rPr>
              <a:t>Δεν μπορεί να αφαιρεθεί κείμενο από </a:t>
            </a:r>
            <a:r>
              <a:rPr lang="el-GR" sz="2000" dirty="0" smtClean="0">
                <a:solidFill>
                  <a:schemeClr val="tx1">
                    <a:lumMod val="75000"/>
                    <a:lumOff val="25000"/>
                  </a:schemeClr>
                </a:solidFill>
                <a:latin typeface="Century Gothic" panose="020B0502020202020204" pitchFamily="34" charset="0"/>
              </a:rPr>
              <a:t>τα έντυπα αλλά </a:t>
            </a:r>
            <a:r>
              <a:rPr lang="el-GR" sz="2000" dirty="0">
                <a:solidFill>
                  <a:schemeClr val="tx1">
                    <a:lumMod val="75000"/>
                    <a:lumOff val="25000"/>
                  </a:schemeClr>
                </a:solidFill>
                <a:latin typeface="Century Gothic" panose="020B0502020202020204" pitchFamily="34" charset="0"/>
              </a:rPr>
              <a:t>μπορεί να προστεθεί</a:t>
            </a:r>
          </a:p>
          <a:p>
            <a:pPr algn="just"/>
            <a:r>
              <a:rPr lang="el-GR" sz="2000" dirty="0" smtClean="0">
                <a:solidFill>
                  <a:schemeClr val="tx1">
                    <a:lumMod val="75000"/>
                    <a:lumOff val="25000"/>
                  </a:schemeClr>
                </a:solidFill>
                <a:latin typeface="Century Gothic" panose="020B0502020202020204" pitchFamily="34" charset="0"/>
              </a:rPr>
              <a:t>Τροποποιήσεις στις υπογεγραμμένες συμφωνίες </a:t>
            </a:r>
            <a:r>
              <a:rPr lang="el-GR" sz="2000" dirty="0">
                <a:solidFill>
                  <a:schemeClr val="tx1">
                    <a:lumMod val="75000"/>
                    <a:lumOff val="25000"/>
                  </a:schemeClr>
                </a:solidFill>
                <a:latin typeface="Century Gothic" panose="020B0502020202020204" pitchFamily="34" charset="0"/>
              </a:rPr>
              <a:t>πρέπει να είναι αποτέλεσμα συμφωνίας όλων των συμβαλλόμενων μερών</a:t>
            </a:r>
          </a:p>
          <a:p>
            <a:pPr algn="just"/>
            <a:r>
              <a:rPr lang="el-GR" sz="2000" dirty="0" smtClean="0">
                <a:solidFill>
                  <a:schemeClr val="tx1">
                    <a:lumMod val="75000"/>
                    <a:lumOff val="25000"/>
                  </a:schemeClr>
                </a:solidFill>
                <a:latin typeface="Century Gothic" panose="020B0502020202020204" pitchFamily="34" charset="0"/>
              </a:rPr>
              <a:t>Τα τραπεζικά έξοδα δεν τα επωμίζεται ο συμμετέχοντας. Εμπίπτουν στην κατηγορία των οργανωτικών εξόδων</a:t>
            </a:r>
          </a:p>
          <a:p>
            <a:pPr algn="just"/>
            <a:r>
              <a:rPr lang="el-GR" sz="2000" dirty="0" smtClean="0">
                <a:solidFill>
                  <a:schemeClr val="tx1">
                    <a:lumMod val="75000"/>
                    <a:lumOff val="25000"/>
                  </a:schemeClr>
                </a:solidFill>
                <a:latin typeface="Century Gothic" panose="020B0502020202020204" pitchFamily="34" charset="0"/>
              </a:rPr>
              <a:t>Σημείωση: η υπογραφή του </a:t>
            </a:r>
            <a:r>
              <a:rPr lang="en-GB" sz="2000" dirty="0" smtClean="0">
                <a:solidFill>
                  <a:schemeClr val="tx1">
                    <a:lumMod val="75000"/>
                    <a:lumOff val="25000"/>
                  </a:schemeClr>
                </a:solidFill>
                <a:latin typeface="Century Gothic" panose="020B0502020202020204" pitchFamily="34" charset="0"/>
              </a:rPr>
              <a:t>Learning Agreement</a:t>
            </a:r>
            <a:r>
              <a:rPr lang="el-GR" sz="2000" dirty="0" smtClean="0">
                <a:solidFill>
                  <a:schemeClr val="tx1">
                    <a:lumMod val="75000"/>
                    <a:lumOff val="25000"/>
                  </a:schemeClr>
                </a:solidFill>
                <a:latin typeface="Century Gothic" panose="020B0502020202020204" pitchFamily="34" charset="0"/>
              </a:rPr>
              <a:t> και του </a:t>
            </a:r>
            <a:r>
              <a:rPr lang="en-GB" sz="2000" dirty="0" smtClean="0">
                <a:solidFill>
                  <a:schemeClr val="tx1">
                    <a:lumMod val="75000"/>
                    <a:lumOff val="25000"/>
                  </a:schemeClr>
                </a:solidFill>
                <a:latin typeface="Century Gothic" panose="020B0502020202020204" pitchFamily="34" charset="0"/>
              </a:rPr>
              <a:t>Mobility Agreement</a:t>
            </a:r>
            <a:r>
              <a:rPr lang="el-GR" sz="2000" dirty="0" smtClean="0">
                <a:solidFill>
                  <a:schemeClr val="tx1">
                    <a:lumMod val="75000"/>
                    <a:lumOff val="25000"/>
                  </a:schemeClr>
                </a:solidFill>
                <a:latin typeface="Century Gothic" panose="020B0502020202020204" pitchFamily="34" charset="0"/>
              </a:rPr>
              <a:t> μπορεί να γίνει ηλεκτρονικά (</a:t>
            </a:r>
            <a:r>
              <a:rPr lang="en-US" sz="2000" dirty="0" smtClean="0">
                <a:solidFill>
                  <a:schemeClr val="tx1">
                    <a:lumMod val="75000"/>
                    <a:lumOff val="25000"/>
                  </a:schemeClr>
                </a:solidFill>
                <a:latin typeface="Century Gothic" panose="020B0502020202020204" pitchFamily="34" charset="0"/>
              </a:rPr>
              <a:t>scanned</a:t>
            </a:r>
            <a:r>
              <a:rPr lang="el-GR" sz="2000" dirty="0" smtClean="0">
                <a:solidFill>
                  <a:schemeClr val="tx1">
                    <a:lumMod val="75000"/>
                    <a:lumOff val="25000"/>
                  </a:schemeClr>
                </a:solidFill>
                <a:latin typeface="Century Gothic" panose="020B0502020202020204" pitchFamily="34" charset="0"/>
              </a:rPr>
              <a:t>)</a:t>
            </a:r>
          </a:p>
          <a:p>
            <a:pPr algn="just"/>
            <a:r>
              <a:rPr lang="el-GR" sz="2000" dirty="0" smtClean="0">
                <a:solidFill>
                  <a:schemeClr val="tx1">
                    <a:lumMod val="75000"/>
                    <a:lumOff val="25000"/>
                  </a:schemeClr>
                </a:solidFill>
                <a:latin typeface="Century Gothic" panose="020B0502020202020204" pitchFamily="34" charset="0"/>
              </a:rPr>
              <a:t>Μπορείτε στις Συμφωνίες επιχορήγησης να προσθέσετε ειδική ρήτρα για θέματα </a:t>
            </a:r>
            <a:r>
              <a:rPr lang="en-GB" sz="2000" dirty="0" smtClean="0">
                <a:solidFill>
                  <a:schemeClr val="tx1">
                    <a:lumMod val="75000"/>
                    <a:lumOff val="25000"/>
                  </a:schemeClr>
                </a:solidFill>
                <a:latin typeface="Century Gothic" panose="020B0502020202020204" pitchFamily="34" charset="0"/>
              </a:rPr>
              <a:t>GDPR </a:t>
            </a:r>
            <a:r>
              <a:rPr lang="el-GR" sz="2000" dirty="0" smtClean="0">
                <a:solidFill>
                  <a:schemeClr val="tx1">
                    <a:lumMod val="75000"/>
                    <a:lumOff val="25000"/>
                  </a:schemeClr>
                </a:solidFill>
                <a:latin typeface="Century Gothic" panose="020B0502020202020204" pitchFamily="34" charset="0"/>
              </a:rPr>
              <a:t>ούτως ώστε να μπορείτε να προωθήσετε φωτογραφίες προς την ΕΥ για σκοπούς διάδοσης του Σχεδίου αργότερα</a:t>
            </a:r>
          </a:p>
          <a:p>
            <a:pPr algn="just"/>
            <a:endParaRPr lang="en-US" sz="2000" dirty="0">
              <a:latin typeface="Century Gothic" panose="020B0502020202020204" pitchFamily="34" charset="0"/>
            </a:endParaRPr>
          </a:p>
        </p:txBody>
      </p:sp>
    </p:spTree>
    <p:extLst>
      <p:ext uri="{BB962C8B-B14F-4D97-AF65-F5344CB8AC3E}">
        <p14:creationId xmlns:p14="http://schemas.microsoft.com/office/powerpoint/2010/main" val="42280216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b="1" dirty="0">
                <a:solidFill>
                  <a:schemeClr val="tx1">
                    <a:lumMod val="75000"/>
                    <a:lumOff val="25000"/>
                  </a:schemeClr>
                </a:solidFill>
                <a:latin typeface="Century Gothic" panose="020B0502020202020204" pitchFamily="34" charset="0"/>
              </a:rPr>
              <a:t>Διευκρινίσεις για Συμφωνίες </a:t>
            </a:r>
            <a:r>
              <a:rPr lang="el-GR" sz="2800" b="1" dirty="0" smtClean="0">
                <a:solidFill>
                  <a:schemeClr val="tx1">
                    <a:lumMod val="75000"/>
                    <a:lumOff val="25000"/>
                  </a:schemeClr>
                </a:solidFill>
                <a:latin typeface="Century Gothic" panose="020B0502020202020204" pitchFamily="34" charset="0"/>
              </a:rPr>
              <a:t>(2/2</a:t>
            </a:r>
            <a:r>
              <a:rPr lang="el-GR" sz="2800" b="1" dirty="0">
                <a:solidFill>
                  <a:schemeClr val="tx1">
                    <a:lumMod val="75000"/>
                    <a:lumOff val="25000"/>
                  </a:schemeClr>
                </a:solidFill>
                <a:latin typeface="Century Gothic" panose="020B0502020202020204" pitchFamily="34" charset="0"/>
              </a:rPr>
              <a:t>)</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4294967295"/>
          </p:nvPr>
        </p:nvSpPr>
        <p:spPr>
          <a:xfrm>
            <a:off x="467544" y="980728"/>
            <a:ext cx="8229600" cy="4958011"/>
          </a:xfrm>
        </p:spPr>
        <p:txBody>
          <a:bodyPr>
            <a:noAutofit/>
          </a:bodyPr>
          <a:lstStyle/>
          <a:p>
            <a:pPr algn="just"/>
            <a:endParaRPr lang="el-GR" sz="2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Όλες οι Συμφωνίες </a:t>
            </a:r>
            <a:r>
              <a:rPr lang="el-GR" sz="2000" b="1" dirty="0" smtClean="0">
                <a:solidFill>
                  <a:schemeClr val="tx1">
                    <a:lumMod val="75000"/>
                    <a:lumOff val="25000"/>
                  </a:schemeClr>
                </a:solidFill>
                <a:latin typeface="Century Gothic" panose="020B0502020202020204" pitchFamily="34" charset="0"/>
              </a:rPr>
              <a:t>υπογράφονται πριν από την έναρξη των κινητικοτήτων! </a:t>
            </a:r>
          </a:p>
          <a:p>
            <a:pPr algn="just"/>
            <a:endParaRPr lang="el-GR" sz="2000" dirty="0" smtClean="0">
              <a:solidFill>
                <a:schemeClr val="tx1">
                  <a:lumMod val="75000"/>
                  <a:lumOff val="25000"/>
                </a:schemeClr>
              </a:solidFill>
              <a:latin typeface="Century Gothic" panose="020B0502020202020204" pitchFamily="34" charset="0"/>
            </a:endParaRPr>
          </a:p>
          <a:p>
            <a:pPr algn="just"/>
            <a:r>
              <a:rPr lang="el-GR" sz="2000" dirty="0">
                <a:solidFill>
                  <a:schemeClr val="tx1">
                    <a:lumMod val="75000"/>
                    <a:lumOff val="25000"/>
                  </a:schemeClr>
                </a:solidFill>
                <a:latin typeface="Century Gothic" panose="020B0502020202020204" pitchFamily="34" charset="0"/>
              </a:rPr>
              <a:t>Τα ποσά που αναγράφονται στη Συμφωνία μεταξύ Οργανισμού Αποστολής και </a:t>
            </a:r>
            <a:r>
              <a:rPr lang="el-GR" sz="2000" dirty="0" smtClean="0">
                <a:solidFill>
                  <a:schemeClr val="tx1">
                    <a:lumMod val="75000"/>
                    <a:lumOff val="25000"/>
                  </a:schemeClr>
                </a:solidFill>
                <a:latin typeface="Century Gothic" panose="020B0502020202020204" pitchFamily="34" charset="0"/>
              </a:rPr>
              <a:t>των συμμετεχόντων </a:t>
            </a:r>
            <a:r>
              <a:rPr lang="el-GR" sz="2000" dirty="0">
                <a:solidFill>
                  <a:schemeClr val="tx1">
                    <a:lumMod val="75000"/>
                    <a:lumOff val="25000"/>
                  </a:schemeClr>
                </a:solidFill>
                <a:latin typeface="Century Gothic" panose="020B0502020202020204" pitchFamily="34" charset="0"/>
              </a:rPr>
              <a:t>είναι αυτά που </a:t>
            </a:r>
            <a:r>
              <a:rPr lang="el-GR" sz="2000" dirty="0" smtClean="0">
                <a:solidFill>
                  <a:schemeClr val="tx1">
                    <a:lumMod val="75000"/>
                    <a:lumOff val="25000"/>
                  </a:schemeClr>
                </a:solidFill>
                <a:latin typeface="Century Gothic" panose="020B0502020202020204" pitchFamily="34" charset="0"/>
              </a:rPr>
              <a:t>ορίζει η Πρόσκληση του έτους για το Πρόγραμμα – τα ίδια ποσά δηλώνονται και στο </a:t>
            </a:r>
            <a:r>
              <a:rPr lang="en-GB" sz="2000" dirty="0" smtClean="0">
                <a:solidFill>
                  <a:schemeClr val="tx1">
                    <a:lumMod val="75000"/>
                    <a:lumOff val="25000"/>
                  </a:schemeClr>
                </a:solidFill>
                <a:latin typeface="Century Gothic" panose="020B0502020202020204" pitchFamily="34" charset="0"/>
              </a:rPr>
              <a:t>Mobility Tool</a:t>
            </a:r>
            <a:endParaRPr lang="el-GR" sz="2000" dirty="0" smtClean="0">
              <a:solidFill>
                <a:schemeClr val="tx1">
                  <a:lumMod val="75000"/>
                  <a:lumOff val="25000"/>
                </a:schemeClr>
              </a:solidFill>
              <a:latin typeface="Century Gothic" panose="020B0502020202020204" pitchFamily="34" charset="0"/>
            </a:endParaRPr>
          </a:p>
          <a:p>
            <a:pPr marL="0" indent="0" algn="just">
              <a:buNone/>
            </a:pPr>
            <a:endParaRPr lang="el-GR" sz="2000" b="1" dirty="0">
              <a:solidFill>
                <a:schemeClr val="tx1">
                  <a:lumMod val="75000"/>
                  <a:lumOff val="25000"/>
                </a:schemeClr>
              </a:solidFill>
              <a:latin typeface="Century Gothic" panose="020B0502020202020204" pitchFamily="34" charset="0"/>
            </a:endParaRPr>
          </a:p>
          <a:p>
            <a:pPr marL="0" indent="0" algn="just">
              <a:buNone/>
            </a:pPr>
            <a:r>
              <a:rPr lang="el-GR" sz="2000" b="1" dirty="0" smtClean="0">
                <a:solidFill>
                  <a:schemeClr val="accent6">
                    <a:lumMod val="75000"/>
                  </a:schemeClr>
                </a:solidFill>
                <a:latin typeface="Century Gothic" panose="020B0502020202020204" pitchFamily="34" charset="0"/>
              </a:rPr>
              <a:t>Σημείωση: </a:t>
            </a:r>
            <a:r>
              <a:rPr lang="el-GR" sz="2000" dirty="0">
                <a:solidFill>
                  <a:schemeClr val="tx1">
                    <a:lumMod val="75000"/>
                    <a:lumOff val="25000"/>
                  </a:schemeClr>
                </a:solidFill>
                <a:latin typeface="Century Gothic" panose="020B0502020202020204" pitchFamily="34" charset="0"/>
              </a:rPr>
              <a:t>Α</a:t>
            </a:r>
            <a:r>
              <a:rPr lang="el-GR" sz="2000" dirty="0" smtClean="0">
                <a:solidFill>
                  <a:schemeClr val="tx1">
                    <a:lumMod val="75000"/>
                    <a:lumOff val="25000"/>
                  </a:schemeClr>
                </a:solidFill>
                <a:latin typeface="Century Gothic" panose="020B0502020202020204" pitchFamily="34" charset="0"/>
              </a:rPr>
              <a:t>υτό ισχύει ακόμη και όταν ο πραγματικός διαμοιρασμός χρημάτων ανάμεσα στους συμμετέχοντες είναι διαφορετικός</a:t>
            </a:r>
            <a:endParaRPr lang="el-GR"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4069190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2696"/>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Επιλέξιμα είδη κινητικοτήτων</a:t>
            </a:r>
            <a:endParaRPr lang="el-GR" sz="2800" b="1" dirty="0">
              <a:solidFill>
                <a:schemeClr val="tx1">
                  <a:lumMod val="75000"/>
                  <a:lumOff val="25000"/>
                </a:schemeClr>
              </a:solidFill>
              <a:latin typeface="Century Gothic" panose="020B0502020202020204" pitchFamily="34" charset="0"/>
            </a:endParaRPr>
          </a:p>
        </p:txBody>
      </p:sp>
      <p:sp>
        <p:nvSpPr>
          <p:cNvPr id="4" name="Content Placeholder 3"/>
          <p:cNvSpPr>
            <a:spLocks noGrp="1"/>
          </p:cNvSpPr>
          <p:nvPr>
            <p:ph idx="1"/>
          </p:nvPr>
        </p:nvSpPr>
        <p:spPr>
          <a:xfrm>
            <a:off x="467544" y="1700808"/>
            <a:ext cx="8229600" cy="3528392"/>
          </a:xfrm>
        </p:spPr>
        <p:txBody>
          <a:bodyPr>
            <a:normAutofit/>
          </a:bodyPr>
          <a:lstStyle/>
          <a:p>
            <a:pPr marL="457200" indent="-457200" algn="just">
              <a:lnSpc>
                <a:spcPct val="150000"/>
              </a:lnSpc>
              <a:buFont typeface="+mj-lt"/>
              <a:buAutoNum type="arabicPeriod"/>
            </a:pPr>
            <a:r>
              <a:rPr lang="el-GR" sz="2200" dirty="0" smtClean="0">
                <a:solidFill>
                  <a:schemeClr val="tx1">
                    <a:lumMod val="75000"/>
                    <a:lumOff val="25000"/>
                  </a:schemeClr>
                </a:solidFill>
                <a:latin typeface="Century Gothic" panose="020B0502020202020204" pitchFamily="34" charset="0"/>
              </a:rPr>
              <a:t>Παρακολούθηση σεμιναρίων</a:t>
            </a:r>
            <a:endParaRPr lang="en-US" sz="1900" dirty="0">
              <a:solidFill>
                <a:schemeClr val="tx1">
                  <a:lumMod val="75000"/>
                  <a:lumOff val="25000"/>
                </a:schemeClr>
              </a:solidFill>
              <a:latin typeface="Century Gothic" panose="020B0502020202020204" pitchFamily="34" charset="0"/>
            </a:endParaRPr>
          </a:p>
          <a:p>
            <a:pPr marL="457200" indent="-457200" algn="just">
              <a:lnSpc>
                <a:spcPct val="150000"/>
              </a:lnSpc>
              <a:buFont typeface="+mj-lt"/>
              <a:buAutoNum type="arabicPeriod"/>
            </a:pPr>
            <a:r>
              <a:rPr lang="el-GR" sz="2200" dirty="0">
                <a:solidFill>
                  <a:schemeClr val="tx1">
                    <a:lumMod val="75000"/>
                    <a:lumOff val="25000"/>
                  </a:schemeClr>
                </a:solidFill>
                <a:latin typeface="Century Gothic" panose="020B0502020202020204" pitchFamily="34" charset="0"/>
              </a:rPr>
              <a:t>Επιμόρφωση μέσω σκιώδους εργασίας</a:t>
            </a:r>
          </a:p>
          <a:p>
            <a:pPr marL="457200" indent="-457200" algn="just">
              <a:lnSpc>
                <a:spcPct val="150000"/>
              </a:lnSpc>
              <a:buFont typeface="+mj-lt"/>
              <a:buAutoNum type="arabicPeriod"/>
            </a:pPr>
            <a:r>
              <a:rPr lang="el-GR" sz="2200" dirty="0" smtClean="0">
                <a:solidFill>
                  <a:schemeClr val="tx1">
                    <a:lumMod val="75000"/>
                    <a:lumOff val="25000"/>
                  </a:schemeClr>
                </a:solidFill>
                <a:latin typeface="Century Gothic" panose="020B0502020202020204" pitchFamily="34" charset="0"/>
              </a:rPr>
              <a:t>Άσκηση </a:t>
            </a:r>
            <a:r>
              <a:rPr lang="el-GR" sz="2200" dirty="0">
                <a:solidFill>
                  <a:schemeClr val="tx1">
                    <a:lumMod val="75000"/>
                    <a:lumOff val="25000"/>
                  </a:schemeClr>
                </a:solidFill>
                <a:latin typeface="Century Gothic" panose="020B0502020202020204" pitchFamily="34" charset="0"/>
              </a:rPr>
              <a:t>καθηκόντων διδασκαλίας του προσωπικού του ιδρύματος </a:t>
            </a:r>
            <a:r>
              <a:rPr lang="el-GR" sz="2200" dirty="0" smtClean="0">
                <a:solidFill>
                  <a:schemeClr val="tx1">
                    <a:lumMod val="75000"/>
                    <a:lumOff val="25000"/>
                  </a:schemeClr>
                </a:solidFill>
                <a:latin typeface="Century Gothic" panose="020B0502020202020204" pitchFamily="34" charset="0"/>
              </a:rPr>
              <a:t>αποστολής</a:t>
            </a:r>
            <a:endParaRPr lang="el-GR" sz="1900" dirty="0" smtClean="0">
              <a:solidFill>
                <a:schemeClr val="tx1">
                  <a:lumMod val="75000"/>
                  <a:lumOff val="25000"/>
                </a:schemeClr>
              </a:solidFill>
              <a:latin typeface="Century Gothic" panose="020B0502020202020204" pitchFamily="34" charset="0"/>
            </a:endParaRPr>
          </a:p>
          <a:p>
            <a:pPr marL="0" indent="0" algn="just">
              <a:lnSpc>
                <a:spcPct val="150000"/>
              </a:lnSpc>
              <a:buNone/>
            </a:pPr>
            <a:r>
              <a:rPr lang="el-GR" sz="2200" b="1" dirty="0" smtClean="0">
                <a:solidFill>
                  <a:schemeClr val="tx1">
                    <a:lumMod val="75000"/>
                    <a:lumOff val="25000"/>
                  </a:schemeClr>
                </a:solidFill>
                <a:latin typeface="Century Gothic" panose="020B0502020202020204" pitchFamily="34" charset="0"/>
              </a:rPr>
              <a:t>Διάρκεια κινητικότητας:</a:t>
            </a:r>
            <a:r>
              <a:rPr lang="el-GR" sz="2200" dirty="0" smtClean="0">
                <a:solidFill>
                  <a:schemeClr val="tx1">
                    <a:lumMod val="75000"/>
                    <a:lumOff val="25000"/>
                  </a:schemeClr>
                </a:solidFill>
                <a:latin typeface="Century Gothic" panose="020B0502020202020204" pitchFamily="34" charset="0"/>
              </a:rPr>
              <a:t> 2 ημέρες μέχρι 2 μήνες</a:t>
            </a:r>
            <a:endParaRPr lang="el-GR" sz="2200" dirty="0">
              <a:solidFill>
                <a:schemeClr val="tx1">
                  <a:lumMod val="75000"/>
                  <a:lumOff val="25000"/>
                </a:schemeClr>
              </a:solidFill>
              <a:latin typeface="Century Gothic" panose="020B0502020202020204" pitchFamily="34" charset="0"/>
            </a:endParaRPr>
          </a:p>
          <a:p>
            <a:pPr marL="0" indent="0">
              <a:buNone/>
            </a:pPr>
            <a:endParaRPr lang="en-GB" dirty="0"/>
          </a:p>
        </p:txBody>
      </p:sp>
    </p:spTree>
    <p:extLst>
      <p:ext uri="{BB962C8B-B14F-4D97-AF65-F5344CB8AC3E}">
        <p14:creationId xmlns:p14="http://schemas.microsoft.com/office/powerpoint/2010/main" val="20476313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08112"/>
          </a:xfrm>
        </p:spPr>
        <p:txBody>
          <a:bodyPr>
            <a:noAutofit/>
          </a:bodyPr>
          <a:lstStyle/>
          <a:p>
            <a:r>
              <a:rPr lang="el-GR" sz="2800" b="1" dirty="0">
                <a:solidFill>
                  <a:schemeClr val="tx1">
                    <a:lumMod val="75000"/>
                    <a:lumOff val="25000"/>
                  </a:schemeClr>
                </a:solidFill>
                <a:latin typeface="Century Gothic" panose="020B0502020202020204" pitchFamily="34" charset="0"/>
              </a:rPr>
              <a:t>Διαχείριση Κινητικοτήτων</a:t>
            </a:r>
            <a:r>
              <a:rPr lang="el-GR" sz="2800" b="1" dirty="0">
                <a:latin typeface="Century Gothic" panose="020B0502020202020204" pitchFamily="34" charset="0"/>
              </a:rPr>
              <a:t/>
            </a:r>
            <a:br>
              <a:rPr lang="el-GR" sz="2800" b="1" dirty="0">
                <a:latin typeface="Century Gothic" panose="020B0502020202020204" pitchFamily="34" charset="0"/>
              </a:rPr>
            </a:br>
            <a:r>
              <a:rPr lang="el-GR" sz="2800" b="1" dirty="0" smtClean="0">
                <a:solidFill>
                  <a:schemeClr val="accent5">
                    <a:lumMod val="75000"/>
                  </a:schemeClr>
                </a:solidFill>
                <a:latin typeface="Century Gothic" panose="020B0502020202020204" pitchFamily="34" charset="0"/>
              </a:rPr>
              <a:t>Κατά τη διάρκεια της κινητικότητας</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4294967295"/>
          </p:nvPr>
        </p:nvSpPr>
        <p:spPr>
          <a:xfrm>
            <a:off x="539552" y="1772817"/>
            <a:ext cx="8229600" cy="3960440"/>
          </a:xfrm>
        </p:spPr>
        <p:txBody>
          <a:bodyPr>
            <a:noAutofit/>
          </a:bodyPr>
          <a:lstStyle/>
          <a:p>
            <a:pPr algn="just"/>
            <a:r>
              <a:rPr lang="el-GR" sz="2000" dirty="0" smtClean="0">
                <a:solidFill>
                  <a:schemeClr val="tx1">
                    <a:lumMod val="75000"/>
                    <a:lumOff val="25000"/>
                  </a:schemeClr>
                </a:solidFill>
                <a:latin typeface="Century Gothic" panose="020B0502020202020204" pitchFamily="34" charset="0"/>
              </a:rPr>
              <a:t>Ο </a:t>
            </a:r>
            <a:r>
              <a:rPr lang="el-GR" sz="2000" dirty="0">
                <a:solidFill>
                  <a:schemeClr val="tx1">
                    <a:lumMod val="75000"/>
                    <a:lumOff val="25000"/>
                  </a:schemeClr>
                </a:solidFill>
                <a:latin typeface="Century Gothic" panose="020B0502020202020204" pitchFamily="34" charset="0"/>
              </a:rPr>
              <a:t>οργανισμός αποστολής </a:t>
            </a:r>
            <a:r>
              <a:rPr lang="el-GR" sz="2000" dirty="0" smtClean="0">
                <a:solidFill>
                  <a:schemeClr val="tx1">
                    <a:lumMod val="75000"/>
                    <a:lumOff val="25000"/>
                  </a:schemeClr>
                </a:solidFill>
                <a:latin typeface="Century Gothic" panose="020B0502020202020204" pitchFamily="34" charset="0"/>
              </a:rPr>
              <a:t>επικοινωνεί με τους συμμετέχοντες για:</a:t>
            </a:r>
          </a:p>
          <a:p>
            <a:pPr algn="just">
              <a:buFont typeface="Wingdings" panose="05000000000000000000" pitchFamily="2" charset="2"/>
              <a:buChar char="ü"/>
            </a:pPr>
            <a:r>
              <a:rPr lang="el-GR" sz="2000" dirty="0" smtClean="0">
                <a:solidFill>
                  <a:schemeClr val="tx1">
                    <a:lumMod val="75000"/>
                    <a:lumOff val="25000"/>
                  </a:schemeClr>
                </a:solidFill>
                <a:latin typeface="Century Gothic" panose="020B0502020202020204" pitchFamily="34" charset="0"/>
              </a:rPr>
              <a:t>λήψη ανατροφοδότησης</a:t>
            </a:r>
          </a:p>
          <a:p>
            <a:pPr algn="just">
              <a:buFont typeface="Wingdings" panose="05000000000000000000" pitchFamily="2" charset="2"/>
              <a:buChar char="ü"/>
            </a:pPr>
            <a:r>
              <a:rPr lang="el-GR" sz="2000" dirty="0" smtClean="0">
                <a:solidFill>
                  <a:schemeClr val="tx1">
                    <a:lumMod val="75000"/>
                    <a:lumOff val="25000"/>
                  </a:schemeClr>
                </a:solidFill>
                <a:latin typeface="Century Gothic" panose="020B0502020202020204" pitchFamily="34" charset="0"/>
              </a:rPr>
              <a:t>επίλυση προβλημάτων που ενδέχεται να προκύψουν </a:t>
            </a:r>
          </a:p>
          <a:p>
            <a:pPr algn="just">
              <a:buFont typeface="Wingdings" panose="05000000000000000000" pitchFamily="2" charset="2"/>
              <a:buChar char="ü"/>
            </a:pPr>
            <a:r>
              <a:rPr lang="el-GR" sz="2000" dirty="0" smtClean="0">
                <a:solidFill>
                  <a:schemeClr val="tx1">
                    <a:lumMod val="75000"/>
                    <a:lumOff val="25000"/>
                  </a:schemeClr>
                </a:solidFill>
                <a:latin typeface="Century Gothic" panose="020B0502020202020204" pitchFamily="34" charset="0"/>
              </a:rPr>
              <a:t>αναπροσαρμογή του προγράμματος δραστηριοτήτων, όταν αυτό κρίνεται αναγκαίο</a:t>
            </a:r>
          </a:p>
          <a:p>
            <a:pPr algn="just"/>
            <a:endParaRPr lang="el-GR" sz="2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Οι συμμετέχοντες παραλαμβάνουν το Πιστοποιητικό Συμμετοχής τους και το Πιστοποιητικό </a:t>
            </a:r>
            <a:r>
              <a:rPr lang="en-GB" sz="2000" dirty="0" err="1" smtClean="0">
                <a:solidFill>
                  <a:schemeClr val="tx1">
                    <a:lumMod val="75000"/>
                    <a:lumOff val="25000"/>
                  </a:schemeClr>
                </a:solidFill>
                <a:latin typeface="Century Gothic" panose="020B0502020202020204" pitchFamily="34" charset="0"/>
              </a:rPr>
              <a:t>Europass</a:t>
            </a:r>
            <a:r>
              <a:rPr lang="en-GB"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τους, όπου ισχύει, κατά τη λήξη της κινητικότητάς τους</a:t>
            </a:r>
          </a:p>
        </p:txBody>
      </p:sp>
    </p:spTree>
    <p:extLst>
      <p:ext uri="{BB962C8B-B14F-4D97-AF65-F5344CB8AC3E}">
        <p14:creationId xmlns:p14="http://schemas.microsoft.com/office/powerpoint/2010/main" val="37828611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008112"/>
          </a:xfrm>
        </p:spPr>
        <p:txBody>
          <a:bodyPr>
            <a:noAutofit/>
          </a:bodyPr>
          <a:lstStyle/>
          <a:p>
            <a:r>
              <a:rPr lang="el-GR" sz="2800" b="1" dirty="0" smtClean="0">
                <a:solidFill>
                  <a:schemeClr val="tx1">
                    <a:lumMod val="75000"/>
                    <a:lumOff val="25000"/>
                  </a:schemeClr>
                </a:solidFill>
                <a:latin typeface="Century Gothic" panose="020B0502020202020204" pitchFamily="34" charset="0"/>
              </a:rPr>
              <a:t>Πιστοποιητικό Παρακολούθησης </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755576" y="1700808"/>
            <a:ext cx="8229600" cy="4392488"/>
          </a:xfrm>
        </p:spPr>
        <p:txBody>
          <a:bodyPr>
            <a:normAutofit/>
          </a:bodyPr>
          <a:lstStyle/>
          <a:p>
            <a:pPr marL="0" indent="0">
              <a:buNone/>
            </a:pPr>
            <a:r>
              <a:rPr lang="el-GR" sz="2000" b="1" dirty="0" smtClean="0">
                <a:solidFill>
                  <a:schemeClr val="tx1">
                    <a:lumMod val="75000"/>
                    <a:lumOff val="25000"/>
                  </a:schemeClr>
                </a:solidFill>
                <a:latin typeface="Century Gothic" panose="020B0502020202020204" pitchFamily="34" charset="0"/>
              </a:rPr>
              <a:t>Τι πρέπει να περιλαμβάνει το Πιστοποιητικό Συμμετοχής;</a:t>
            </a:r>
          </a:p>
          <a:p>
            <a:pPr marL="0" indent="0">
              <a:buNone/>
            </a:pPr>
            <a:endParaRPr lang="el-GR" sz="2000" b="1" dirty="0" smtClean="0">
              <a:solidFill>
                <a:schemeClr val="tx1">
                  <a:lumMod val="75000"/>
                  <a:lumOff val="25000"/>
                </a:schemeClr>
              </a:solidFill>
              <a:latin typeface="Century Gothic" panose="020B0502020202020204" pitchFamily="34" charset="0"/>
            </a:endParaRPr>
          </a:p>
          <a:p>
            <a:r>
              <a:rPr lang="el-GR" sz="2000" dirty="0" smtClean="0">
                <a:solidFill>
                  <a:schemeClr val="tx1">
                    <a:lumMod val="75000"/>
                    <a:lumOff val="25000"/>
                  </a:schemeClr>
                </a:solidFill>
                <a:latin typeface="Century Gothic" panose="020B0502020202020204" pitchFamily="34" charset="0"/>
              </a:rPr>
              <a:t>Όνομα Συμμετέχοντα</a:t>
            </a:r>
          </a:p>
          <a:p>
            <a:r>
              <a:rPr lang="el-GR" sz="2000" dirty="0" smtClean="0">
                <a:solidFill>
                  <a:schemeClr val="tx1">
                    <a:lumMod val="75000"/>
                    <a:lumOff val="25000"/>
                  </a:schemeClr>
                </a:solidFill>
                <a:latin typeface="Century Gothic" panose="020B0502020202020204" pitchFamily="34" charset="0"/>
              </a:rPr>
              <a:t>Τίτλο Δραστηριότητας (αν πρόκειται για συμμετοχή σε σεμινάριο/συνέδριο) ή  Περιγραφή της Δραστηριότητας (αν πρόκειται για κινητικότητα για σκοπούς διδασκαλίας/σκιώδους εργασίας)</a:t>
            </a:r>
          </a:p>
          <a:p>
            <a:r>
              <a:rPr lang="el-GR" sz="2000" dirty="0" smtClean="0">
                <a:solidFill>
                  <a:schemeClr val="tx1">
                    <a:lumMod val="75000"/>
                    <a:lumOff val="25000"/>
                  </a:schemeClr>
                </a:solidFill>
                <a:latin typeface="Century Gothic" panose="020B0502020202020204" pitchFamily="34" charset="0"/>
              </a:rPr>
              <a:t>Χώρα/Πόλη Διεξαγωγής της Δραστηριότητας</a:t>
            </a:r>
          </a:p>
          <a:p>
            <a:r>
              <a:rPr lang="el-GR" sz="2000" dirty="0" smtClean="0">
                <a:solidFill>
                  <a:schemeClr val="tx1">
                    <a:lumMod val="75000"/>
                    <a:lumOff val="25000"/>
                  </a:schemeClr>
                </a:solidFill>
                <a:latin typeface="Century Gothic" panose="020B0502020202020204" pitchFamily="34" charset="0"/>
              </a:rPr>
              <a:t>Ημερομηνίες Έναρξης-Λήξης Δραστηριότητας (Δεν πρέπει να συμπεριλαμβάνουν τις ημέρες ταξιδίου)</a:t>
            </a:r>
          </a:p>
          <a:p>
            <a:pPr marL="0" indent="0">
              <a:buNone/>
            </a:pPr>
            <a:endParaRPr lang="el-GR" sz="2000" dirty="0" smtClean="0">
              <a:solidFill>
                <a:schemeClr val="tx1">
                  <a:lumMod val="75000"/>
                  <a:lumOff val="25000"/>
                </a:schemeClr>
              </a:solidFill>
              <a:latin typeface="Century Gothic" panose="020B0502020202020204" pitchFamily="34" charset="0"/>
            </a:endParaRPr>
          </a:p>
          <a:p>
            <a:pPr marL="0" indent="0">
              <a:buNone/>
            </a:pPr>
            <a:r>
              <a:rPr lang="el-GR" sz="2000" dirty="0">
                <a:solidFill>
                  <a:schemeClr val="tx1">
                    <a:lumMod val="75000"/>
                    <a:lumOff val="25000"/>
                  </a:schemeClr>
                </a:solidFill>
                <a:latin typeface="Century Gothic" panose="020B0502020202020204" pitchFamily="34" charset="0"/>
              </a:rPr>
              <a:t>(δείγμα στην ιστοσελίδα του ΙΔΕΠ)</a:t>
            </a:r>
          </a:p>
          <a:p>
            <a:pPr marL="0" indent="0">
              <a:buNone/>
            </a:pPr>
            <a:endParaRPr lang="el-GR" sz="2400" b="1" dirty="0" smtClean="0"/>
          </a:p>
        </p:txBody>
      </p:sp>
    </p:spTree>
    <p:extLst>
      <p:ext uri="{BB962C8B-B14F-4D97-AF65-F5344CB8AC3E}">
        <p14:creationId xmlns:p14="http://schemas.microsoft.com/office/powerpoint/2010/main" val="32973653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008112"/>
          </a:xfrm>
        </p:spPr>
        <p:txBody>
          <a:bodyPr>
            <a:noAutofit/>
          </a:bodyPr>
          <a:lstStyle/>
          <a:p>
            <a:r>
              <a:rPr lang="el-GR" sz="2800" b="1" dirty="0">
                <a:solidFill>
                  <a:schemeClr val="tx1">
                    <a:lumMod val="75000"/>
                    <a:lumOff val="25000"/>
                  </a:schemeClr>
                </a:solidFill>
                <a:latin typeface="Century Gothic" panose="020B0502020202020204" pitchFamily="34" charset="0"/>
              </a:rPr>
              <a:t>Διαχείριση Κινητικοτήτων</a:t>
            </a:r>
            <a:br>
              <a:rPr lang="el-GR" sz="2800" b="1" dirty="0">
                <a:solidFill>
                  <a:schemeClr val="tx1">
                    <a:lumMod val="75000"/>
                    <a:lumOff val="25000"/>
                  </a:schemeClr>
                </a:solidFill>
                <a:latin typeface="Century Gothic" panose="020B0502020202020204" pitchFamily="34" charset="0"/>
              </a:rPr>
            </a:br>
            <a:r>
              <a:rPr lang="el-GR" sz="2800" b="1" dirty="0" smtClean="0">
                <a:solidFill>
                  <a:schemeClr val="accent5">
                    <a:lumMod val="75000"/>
                  </a:schemeClr>
                </a:solidFill>
                <a:latin typeface="Century Gothic" panose="020B0502020202020204" pitchFamily="34" charset="0"/>
              </a:rPr>
              <a:t>Μετά την κινητικότητα (1/2)</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4294967295"/>
          </p:nvPr>
        </p:nvSpPr>
        <p:spPr>
          <a:xfrm>
            <a:off x="539552" y="1988840"/>
            <a:ext cx="8229600" cy="3888432"/>
          </a:xfrm>
        </p:spPr>
        <p:txBody>
          <a:bodyPr>
            <a:normAutofit/>
          </a:bodyPr>
          <a:lstStyle/>
          <a:p>
            <a:pPr marL="0" indent="0" algn="just">
              <a:buNone/>
            </a:pPr>
            <a:endParaRPr lang="el-GR" sz="1000" dirty="0" smtClean="0">
              <a:solidFill>
                <a:schemeClr val="tx1">
                  <a:lumMod val="75000"/>
                  <a:lumOff val="25000"/>
                </a:schemeClr>
              </a:solidFill>
              <a:latin typeface="Century Gothic" panose="020B0502020202020204" pitchFamily="34" charset="0"/>
            </a:endParaRPr>
          </a:p>
          <a:p>
            <a:pPr algn="just">
              <a:buFont typeface="Wingdings" panose="05000000000000000000" pitchFamily="2" charset="2"/>
              <a:buChar char="Ø"/>
            </a:pPr>
            <a:r>
              <a:rPr lang="el-GR" sz="2000" dirty="0" smtClean="0">
                <a:solidFill>
                  <a:schemeClr val="tx1">
                    <a:lumMod val="75000"/>
                    <a:lumOff val="25000"/>
                  </a:schemeClr>
                </a:solidFill>
                <a:latin typeface="Century Gothic" panose="020B0502020202020204" pitchFamily="34" charset="0"/>
              </a:rPr>
              <a:t>Ο συντονιστής του Σχεδίου συλλέγει: </a:t>
            </a:r>
          </a:p>
          <a:p>
            <a:pPr marL="0" indent="0" algn="just">
              <a:buNone/>
            </a:pPr>
            <a:endParaRPr lang="el-GR" sz="1000" b="1" dirty="0" smtClean="0">
              <a:solidFill>
                <a:schemeClr val="tx1">
                  <a:lumMod val="75000"/>
                  <a:lumOff val="25000"/>
                </a:schemeClr>
              </a:solidFill>
              <a:latin typeface="Century Gothic" panose="020B0502020202020204" pitchFamily="34" charset="0"/>
            </a:endParaRPr>
          </a:p>
          <a:p>
            <a:pPr algn="just"/>
            <a:r>
              <a:rPr lang="el-GR" sz="2000" dirty="0">
                <a:solidFill>
                  <a:schemeClr val="tx1">
                    <a:lumMod val="75000"/>
                    <a:lumOff val="25000"/>
                  </a:schemeClr>
                </a:solidFill>
                <a:latin typeface="Century Gothic" panose="020B0502020202020204" pitchFamily="34" charset="0"/>
              </a:rPr>
              <a:t>Α</a:t>
            </a:r>
            <a:r>
              <a:rPr lang="el-GR" sz="2000" dirty="0" smtClean="0">
                <a:solidFill>
                  <a:schemeClr val="tx1">
                    <a:lumMod val="75000"/>
                    <a:lumOff val="25000"/>
                  </a:schemeClr>
                </a:solidFill>
                <a:latin typeface="Century Gothic" panose="020B0502020202020204" pitchFamily="34" charset="0"/>
              </a:rPr>
              <a:t>ντίγραφα των πιστοποιητικών συμμετοχής</a:t>
            </a:r>
          </a:p>
          <a:p>
            <a:pPr algn="just"/>
            <a:endParaRPr lang="el-GR"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Τις κάρτες επιβίβασης και όλες τις αποδείξεις που αφορούν τις κινητικότητες και τις τοποθετεί στον Φάκελο του σχεδίου με ένα φωτοτυπημένο αντίγραφο</a:t>
            </a:r>
          </a:p>
          <a:p>
            <a:pPr algn="just"/>
            <a:endParaRPr lang="el-GR" sz="2000" u="sng" dirty="0">
              <a:solidFill>
                <a:schemeClr val="tx1">
                  <a:lumMod val="75000"/>
                  <a:lumOff val="25000"/>
                </a:schemeClr>
              </a:solidFill>
              <a:latin typeface="Century Gothic" panose="020B0502020202020204" pitchFamily="34" charset="0"/>
            </a:endParaRPr>
          </a:p>
          <a:p>
            <a:pPr marL="0" indent="0" algn="just">
              <a:buNone/>
            </a:pPr>
            <a:r>
              <a:rPr lang="el-GR" sz="2000" b="1" dirty="0" smtClean="0">
                <a:solidFill>
                  <a:schemeClr val="accent6">
                    <a:lumMod val="75000"/>
                  </a:schemeClr>
                </a:solidFill>
                <a:latin typeface="Century Gothic" panose="020B0502020202020204" pitchFamily="34" charset="0"/>
              </a:rPr>
              <a:t>Σημείωση</a:t>
            </a:r>
            <a:r>
              <a:rPr lang="el-GR" sz="2000" dirty="0" smtClean="0">
                <a:solidFill>
                  <a:schemeClr val="tx1">
                    <a:lumMod val="75000"/>
                    <a:lumOff val="25000"/>
                  </a:schemeClr>
                </a:solidFill>
                <a:latin typeface="Century Gothic" panose="020B0502020202020204" pitchFamily="34" charset="0"/>
              </a:rPr>
              <a:t>: Στην Τελική Έκθεση απαιτείται το ανέβασμα μόνο του </a:t>
            </a:r>
            <a:r>
              <a:rPr lang="el-GR" sz="2000" dirty="0">
                <a:solidFill>
                  <a:schemeClr val="tx1">
                    <a:lumMod val="75000"/>
                    <a:lumOff val="25000"/>
                  </a:schemeClr>
                </a:solidFill>
                <a:latin typeface="Century Gothic" panose="020B0502020202020204" pitchFamily="34" charset="0"/>
              </a:rPr>
              <a:t>Π</a:t>
            </a:r>
            <a:r>
              <a:rPr lang="el-GR" sz="2000" dirty="0" smtClean="0">
                <a:solidFill>
                  <a:schemeClr val="tx1">
                    <a:lumMod val="75000"/>
                    <a:lumOff val="25000"/>
                  </a:schemeClr>
                </a:solidFill>
                <a:latin typeface="Century Gothic" panose="020B0502020202020204" pitchFamily="34" charset="0"/>
              </a:rPr>
              <a:t>ιστοποιητικόύ Συμμετοχής και των αποδείξεων πληρωμής</a:t>
            </a:r>
            <a:r>
              <a:rPr lang="en-GB"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διδάκτρων και κάλυψης αναγκών ατόμων με ειδικές ανάγκες </a:t>
            </a:r>
          </a:p>
          <a:p>
            <a:pPr marL="0" indent="0">
              <a:buNone/>
            </a:pPr>
            <a:endParaRPr lang="el-GR" sz="2200" dirty="0" smtClean="0"/>
          </a:p>
        </p:txBody>
      </p:sp>
    </p:spTree>
    <p:extLst>
      <p:ext uri="{BB962C8B-B14F-4D97-AF65-F5344CB8AC3E}">
        <p14:creationId xmlns:p14="http://schemas.microsoft.com/office/powerpoint/2010/main" val="42026816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1008112"/>
          </a:xfrm>
        </p:spPr>
        <p:txBody>
          <a:bodyPr>
            <a:noAutofit/>
          </a:bodyPr>
          <a:lstStyle/>
          <a:p>
            <a:r>
              <a:rPr lang="el-GR" sz="2800" b="1" dirty="0">
                <a:solidFill>
                  <a:schemeClr val="tx1">
                    <a:lumMod val="75000"/>
                    <a:lumOff val="25000"/>
                  </a:schemeClr>
                </a:solidFill>
                <a:latin typeface="Century Gothic" panose="020B0502020202020204" pitchFamily="34" charset="0"/>
              </a:rPr>
              <a:t>Διαχείριση Κινητικοτήτων</a:t>
            </a:r>
            <a:br>
              <a:rPr lang="el-GR" sz="2800" b="1" dirty="0">
                <a:solidFill>
                  <a:schemeClr val="tx1">
                    <a:lumMod val="75000"/>
                    <a:lumOff val="25000"/>
                  </a:schemeClr>
                </a:solidFill>
                <a:latin typeface="Century Gothic" panose="020B0502020202020204" pitchFamily="34" charset="0"/>
              </a:rPr>
            </a:br>
            <a:r>
              <a:rPr lang="el-GR" sz="2800" b="1" dirty="0">
                <a:solidFill>
                  <a:schemeClr val="accent5">
                    <a:lumMod val="75000"/>
                  </a:schemeClr>
                </a:solidFill>
                <a:latin typeface="Century Gothic" panose="020B0502020202020204" pitchFamily="34" charset="0"/>
              </a:rPr>
              <a:t>Μετά την κινητικότητα </a:t>
            </a:r>
            <a:r>
              <a:rPr lang="el-GR" sz="2800" b="1" dirty="0" smtClean="0">
                <a:solidFill>
                  <a:schemeClr val="accent5">
                    <a:lumMod val="75000"/>
                  </a:schemeClr>
                </a:solidFill>
                <a:latin typeface="Century Gothic" panose="020B0502020202020204" pitchFamily="34" charset="0"/>
              </a:rPr>
              <a:t>(2/2)</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4294967295"/>
          </p:nvPr>
        </p:nvSpPr>
        <p:spPr>
          <a:xfrm>
            <a:off x="467544" y="1556792"/>
            <a:ext cx="8229600" cy="4597971"/>
          </a:xfrm>
        </p:spPr>
        <p:txBody>
          <a:bodyPr>
            <a:normAutofit fontScale="92500" lnSpcReduction="20000"/>
          </a:bodyPr>
          <a:lstStyle/>
          <a:p>
            <a:pPr marL="0" indent="0" algn="just">
              <a:buNone/>
            </a:pPr>
            <a:endParaRPr lang="el-GR" sz="1000" dirty="0" smtClean="0">
              <a:solidFill>
                <a:schemeClr val="tx1">
                  <a:lumMod val="75000"/>
                  <a:lumOff val="25000"/>
                </a:schemeClr>
              </a:solidFill>
              <a:latin typeface="Century Gothic" panose="020B0502020202020204" pitchFamily="34" charset="0"/>
            </a:endParaRPr>
          </a:p>
          <a:p>
            <a:pPr algn="just">
              <a:buFont typeface="Wingdings" panose="05000000000000000000" pitchFamily="2" charset="2"/>
              <a:buChar char="Ø"/>
            </a:pPr>
            <a:r>
              <a:rPr lang="en-US" sz="2200" b="1" dirty="0" smtClean="0">
                <a:solidFill>
                  <a:schemeClr val="tx1">
                    <a:lumMod val="75000"/>
                    <a:lumOff val="25000"/>
                  </a:schemeClr>
                </a:solidFill>
                <a:latin typeface="Century Gothic" panose="020B0502020202020204" pitchFamily="34" charset="0"/>
              </a:rPr>
              <a:t>Participant’s Report:</a:t>
            </a:r>
            <a:endParaRPr lang="el-GR" sz="2200" b="1" dirty="0" smtClean="0">
              <a:solidFill>
                <a:schemeClr val="tx1">
                  <a:lumMod val="75000"/>
                  <a:lumOff val="25000"/>
                </a:schemeClr>
              </a:solidFill>
              <a:latin typeface="Century Gothic" panose="020B0502020202020204" pitchFamily="34" charset="0"/>
            </a:endParaRPr>
          </a:p>
          <a:p>
            <a:pPr algn="just">
              <a:buFontTx/>
              <a:buChar char="-"/>
            </a:pPr>
            <a:r>
              <a:rPr lang="el-GR" sz="2200" dirty="0">
                <a:solidFill>
                  <a:schemeClr val="tx1">
                    <a:lumMod val="75000"/>
                    <a:lumOff val="25000"/>
                  </a:schemeClr>
                </a:solidFill>
                <a:latin typeface="Century Gothic" panose="020B0502020202020204" pitchFamily="34" charset="0"/>
              </a:rPr>
              <a:t>Οι συμμετέχοντες συμπληρώνουν και υποβάλλουν ηλεκτρονικά το ερωτηματολόγιο που τους αποστέλλεται αυτόματα μετά τη λήξη της κινητικότητάς τους από το </a:t>
            </a:r>
            <a:r>
              <a:rPr lang="en-GB" sz="2200" dirty="0">
                <a:solidFill>
                  <a:schemeClr val="tx1">
                    <a:lumMod val="75000"/>
                    <a:lumOff val="25000"/>
                  </a:schemeClr>
                </a:solidFill>
                <a:latin typeface="Century Gothic" panose="020B0502020202020204" pitchFamily="34" charset="0"/>
              </a:rPr>
              <a:t>Mobility Tool</a:t>
            </a:r>
          </a:p>
          <a:p>
            <a:pPr algn="just">
              <a:buFontTx/>
              <a:buChar char="-"/>
            </a:pPr>
            <a:r>
              <a:rPr lang="el-GR" sz="2200" dirty="0">
                <a:solidFill>
                  <a:schemeClr val="tx1">
                    <a:lumMod val="75000"/>
                    <a:lumOff val="25000"/>
                  </a:schemeClr>
                </a:solidFill>
                <a:latin typeface="Century Gothic" panose="020B0502020202020204" pitchFamily="34" charset="0"/>
              </a:rPr>
              <a:t>Συμπλήρωση </a:t>
            </a:r>
            <a:r>
              <a:rPr lang="en-US" sz="2200" dirty="0">
                <a:solidFill>
                  <a:schemeClr val="tx1">
                    <a:lumMod val="75000"/>
                    <a:lumOff val="25000"/>
                  </a:schemeClr>
                </a:solidFill>
                <a:latin typeface="Century Gothic" panose="020B0502020202020204" pitchFamily="34" charset="0"/>
              </a:rPr>
              <a:t>participant’s report </a:t>
            </a:r>
            <a:r>
              <a:rPr lang="el-GR" sz="2200" dirty="0">
                <a:solidFill>
                  <a:schemeClr val="tx1">
                    <a:lumMod val="75000"/>
                    <a:lumOff val="25000"/>
                  </a:schemeClr>
                </a:solidFill>
                <a:latin typeface="Century Gothic" panose="020B0502020202020204" pitchFamily="34" charset="0"/>
              </a:rPr>
              <a:t>εντός ενός μήνα από την ολοκλήρωση της κινητικότητας </a:t>
            </a:r>
            <a:endParaRPr lang="en-US" sz="2200" dirty="0">
              <a:solidFill>
                <a:schemeClr val="tx1">
                  <a:lumMod val="75000"/>
                  <a:lumOff val="25000"/>
                </a:schemeClr>
              </a:solidFill>
              <a:latin typeface="Century Gothic" panose="020B0502020202020204" pitchFamily="34" charset="0"/>
            </a:endParaRPr>
          </a:p>
          <a:p>
            <a:pPr algn="just">
              <a:buFontTx/>
              <a:buChar char="-"/>
            </a:pPr>
            <a:r>
              <a:rPr lang="el-GR" sz="2200" dirty="0">
                <a:solidFill>
                  <a:schemeClr val="tx1">
                    <a:lumMod val="75000"/>
                    <a:lumOff val="25000"/>
                  </a:schemeClr>
                </a:solidFill>
                <a:latin typeface="Century Gothic" panose="020B0502020202020204" pitchFamily="34" charset="0"/>
              </a:rPr>
              <a:t>Δυνατότητα αποστολής του </a:t>
            </a:r>
            <a:r>
              <a:rPr lang="en-US" sz="2200" dirty="0">
                <a:solidFill>
                  <a:schemeClr val="tx1">
                    <a:lumMod val="75000"/>
                    <a:lumOff val="25000"/>
                  </a:schemeClr>
                </a:solidFill>
                <a:latin typeface="Century Gothic" panose="020B0502020202020204" pitchFamily="34" charset="0"/>
              </a:rPr>
              <a:t>report</a:t>
            </a:r>
            <a:r>
              <a:rPr lang="el-GR" sz="2200" dirty="0">
                <a:solidFill>
                  <a:schemeClr val="tx1">
                    <a:lumMod val="75000"/>
                    <a:lumOff val="25000"/>
                  </a:schemeClr>
                </a:solidFill>
                <a:latin typeface="Century Gothic" panose="020B0502020202020204" pitchFamily="34" charset="0"/>
              </a:rPr>
              <a:t> εκ νέου σε περίπτωση που ο συμμετέχοντας δεν το έχει λάβει</a:t>
            </a:r>
            <a:endParaRPr lang="en-US" sz="2200" dirty="0">
              <a:solidFill>
                <a:schemeClr val="tx1">
                  <a:lumMod val="75000"/>
                  <a:lumOff val="25000"/>
                </a:schemeClr>
              </a:solidFill>
              <a:latin typeface="Century Gothic" panose="020B0502020202020204" pitchFamily="34" charset="0"/>
            </a:endParaRPr>
          </a:p>
          <a:p>
            <a:pPr algn="just">
              <a:buFontTx/>
              <a:buChar char="-"/>
            </a:pPr>
            <a:r>
              <a:rPr lang="el-GR" sz="2200" dirty="0">
                <a:solidFill>
                  <a:schemeClr val="tx1">
                    <a:lumMod val="75000"/>
                    <a:lumOff val="25000"/>
                  </a:schemeClr>
                </a:solidFill>
                <a:latin typeface="Century Gothic" panose="020B0502020202020204" pitchFamily="34" charset="0"/>
              </a:rPr>
              <a:t>Σε περίπτωση που δεν υποβληθεί το </a:t>
            </a:r>
            <a:r>
              <a:rPr lang="en-US" sz="2200" dirty="0">
                <a:solidFill>
                  <a:schemeClr val="tx1">
                    <a:lumMod val="75000"/>
                    <a:lumOff val="25000"/>
                  </a:schemeClr>
                </a:solidFill>
                <a:latin typeface="Century Gothic" panose="020B0502020202020204" pitchFamily="34" charset="0"/>
              </a:rPr>
              <a:t>participant’s report, </a:t>
            </a:r>
            <a:r>
              <a:rPr lang="el-GR" sz="2200" dirty="0">
                <a:solidFill>
                  <a:schemeClr val="tx1">
                    <a:lumMod val="75000"/>
                    <a:lumOff val="25000"/>
                  </a:schemeClr>
                </a:solidFill>
                <a:latin typeface="Century Gothic" panose="020B0502020202020204" pitchFamily="34" charset="0"/>
              </a:rPr>
              <a:t>είναι πιθανόν να αποκοπεί ποσό από την επιχορήγηση</a:t>
            </a:r>
          </a:p>
          <a:p>
            <a:pPr marL="0" indent="0" algn="just">
              <a:buNone/>
            </a:pPr>
            <a:endParaRPr lang="el-GR" sz="1200" dirty="0" smtClean="0">
              <a:solidFill>
                <a:schemeClr val="tx1">
                  <a:lumMod val="75000"/>
                  <a:lumOff val="25000"/>
                </a:schemeClr>
              </a:solidFill>
              <a:latin typeface="Century Gothic" panose="020B0502020202020204" pitchFamily="34" charset="0"/>
            </a:endParaRPr>
          </a:p>
          <a:p>
            <a:pPr algn="just">
              <a:buFont typeface="Wingdings" panose="05000000000000000000" pitchFamily="2" charset="2"/>
              <a:buChar char="Ø"/>
            </a:pPr>
            <a:r>
              <a:rPr lang="el-GR" sz="2200" b="1" dirty="0" smtClean="0">
                <a:solidFill>
                  <a:schemeClr val="tx1">
                    <a:lumMod val="75000"/>
                    <a:lumOff val="25000"/>
                  </a:schemeClr>
                </a:solidFill>
                <a:latin typeface="Century Gothic" panose="020B0502020202020204" pitchFamily="34" charset="0"/>
              </a:rPr>
              <a:t>Υποβολή της Τελικής Έκθεσης στο τέλος του Σχεδίου </a:t>
            </a:r>
            <a:r>
              <a:rPr lang="el-GR" sz="2200" dirty="0" smtClean="0">
                <a:solidFill>
                  <a:schemeClr val="tx1">
                    <a:lumMod val="75000"/>
                    <a:lumOff val="25000"/>
                  </a:schemeClr>
                </a:solidFill>
                <a:latin typeface="Century Gothic" panose="020B0502020202020204" pitchFamily="34" charset="0"/>
              </a:rPr>
              <a:t>που αφορά όλες τις δραστηριότητες  που πραγματοποιήθηκαν</a:t>
            </a:r>
          </a:p>
          <a:p>
            <a:pPr marL="0" indent="0" algn="just">
              <a:buNone/>
            </a:pPr>
            <a:endParaRPr lang="en-US" sz="1200" dirty="0" smtClean="0">
              <a:solidFill>
                <a:schemeClr val="tx1">
                  <a:lumMod val="75000"/>
                  <a:lumOff val="25000"/>
                </a:schemeClr>
              </a:solidFill>
              <a:latin typeface="Century Gothic" panose="020B0502020202020204" pitchFamily="34" charset="0"/>
            </a:endParaRPr>
          </a:p>
          <a:p>
            <a:pPr algn="just">
              <a:buFont typeface="Wingdings" panose="05000000000000000000" pitchFamily="2" charset="2"/>
              <a:buChar char="Ø"/>
            </a:pPr>
            <a:r>
              <a:rPr lang="el-GR" sz="2200" dirty="0" smtClean="0">
                <a:solidFill>
                  <a:schemeClr val="tx1">
                    <a:lumMod val="75000"/>
                    <a:lumOff val="25000"/>
                  </a:schemeClr>
                </a:solidFill>
                <a:latin typeface="Century Gothic" panose="020B0502020202020204" pitchFamily="34" charset="0"/>
              </a:rPr>
              <a:t>Ενημέρωση </a:t>
            </a:r>
            <a:r>
              <a:rPr lang="el-GR" sz="2200" dirty="0">
                <a:solidFill>
                  <a:schemeClr val="tx1">
                    <a:lumMod val="75000"/>
                    <a:lumOff val="25000"/>
                  </a:schemeClr>
                </a:solidFill>
                <a:latin typeface="Century Gothic" panose="020B0502020202020204" pitchFamily="34" charset="0"/>
              </a:rPr>
              <a:t>της Πλατφόρμας </a:t>
            </a:r>
            <a:r>
              <a:rPr lang="en-US" sz="2200" i="1" dirty="0">
                <a:solidFill>
                  <a:schemeClr val="tx1">
                    <a:lumMod val="75000"/>
                    <a:lumOff val="25000"/>
                  </a:schemeClr>
                </a:solidFill>
                <a:latin typeface="Century Gothic" panose="020B0502020202020204" pitchFamily="34" charset="0"/>
              </a:rPr>
              <a:t>Project Results Platform </a:t>
            </a:r>
            <a:r>
              <a:rPr lang="en-US" sz="2200" dirty="0">
                <a:solidFill>
                  <a:schemeClr val="tx1">
                    <a:lumMod val="75000"/>
                    <a:lumOff val="25000"/>
                  </a:schemeClr>
                </a:solidFill>
                <a:latin typeface="Century Gothic" panose="020B0502020202020204" pitchFamily="34" charset="0"/>
              </a:rPr>
              <a:t>(</a:t>
            </a:r>
            <a:r>
              <a:rPr lang="el-GR" sz="2200" dirty="0">
                <a:solidFill>
                  <a:schemeClr val="tx1">
                    <a:lumMod val="75000"/>
                    <a:lumOff val="25000"/>
                  </a:schemeClr>
                </a:solidFill>
                <a:latin typeface="Century Gothic" panose="020B0502020202020204" pitchFamily="34" charset="0"/>
              </a:rPr>
              <a:t>Προαιρετικά</a:t>
            </a:r>
            <a:r>
              <a:rPr lang="el-GR" sz="2200" dirty="0" smtClean="0">
                <a:solidFill>
                  <a:schemeClr val="tx1">
                    <a:lumMod val="75000"/>
                    <a:lumOff val="25000"/>
                  </a:schemeClr>
                </a:solidFill>
                <a:latin typeface="Century Gothic" panose="020B0502020202020204" pitchFamily="34" charset="0"/>
              </a:rPr>
              <a:t>)</a:t>
            </a:r>
          </a:p>
        </p:txBody>
      </p:sp>
    </p:spTree>
    <p:extLst>
      <p:ext uri="{BB962C8B-B14F-4D97-AF65-F5344CB8AC3E}">
        <p14:creationId xmlns:p14="http://schemas.microsoft.com/office/powerpoint/2010/main" val="37867512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80728"/>
            <a:ext cx="8229600" cy="1008112"/>
          </a:xfrm>
        </p:spPr>
        <p:txBody>
          <a:bodyPr>
            <a:noAutofit/>
          </a:bodyPr>
          <a:lstStyle/>
          <a:p>
            <a:pPr>
              <a:lnSpc>
                <a:spcPct val="150000"/>
              </a:lnSpc>
            </a:pPr>
            <a:r>
              <a:rPr lang="el-GR" sz="2000" dirty="0" smtClean="0">
                <a:latin typeface="Century Gothic" panose="020B0502020202020204" pitchFamily="34" charset="0"/>
              </a:rPr>
              <a:t>Μην ξεχνάτε ότι παρόλο που υλοποιείτε κινητικότητες, αυτές πραγματοποιούνται στα πλαίσια ενός Σχεδίου </a:t>
            </a:r>
            <a:r>
              <a:rPr lang="el-GR" sz="2000" dirty="0" smtClean="0">
                <a:latin typeface="Century Gothic" panose="020B0502020202020204" pitchFamily="34" charset="0"/>
                <a:sym typeface="Wingdings" panose="05000000000000000000" pitchFamily="2" charset="2"/>
              </a:rPr>
              <a:t> διάφορες επιπρόσθετες δραστηριότητες</a:t>
            </a:r>
            <a:endParaRPr lang="en-GB" sz="2000" dirty="0">
              <a:latin typeface="Century Gothic" panose="020B0502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564903"/>
            <a:ext cx="8267700"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21409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008112"/>
          </a:xfrm>
        </p:spPr>
        <p:txBody>
          <a:bodyPr>
            <a:normAutofit/>
          </a:bodyPr>
          <a:lstStyle/>
          <a:p>
            <a:r>
              <a:rPr lang="el-GR" sz="2800" b="1" dirty="0">
                <a:solidFill>
                  <a:schemeClr val="tx1">
                    <a:lumMod val="75000"/>
                    <a:lumOff val="25000"/>
                  </a:schemeClr>
                </a:solidFill>
                <a:latin typeface="Century Gothic" panose="020B0502020202020204" pitchFamily="34" charset="0"/>
              </a:rPr>
              <a:t>Π</a:t>
            </a:r>
            <a:r>
              <a:rPr lang="el-GR" sz="2800" b="1" dirty="0" smtClean="0">
                <a:solidFill>
                  <a:schemeClr val="tx1">
                    <a:lumMod val="75000"/>
                    <a:lumOff val="25000"/>
                  </a:schemeClr>
                </a:solidFill>
                <a:latin typeface="Century Gothic" panose="020B0502020202020204" pitchFamily="34" charset="0"/>
              </a:rPr>
              <a:t>εριορισμοί</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467544" y="1556792"/>
            <a:ext cx="8229600" cy="4929411"/>
          </a:xfrm>
        </p:spPr>
        <p:txBody>
          <a:bodyPr>
            <a:normAutofit/>
          </a:bodyPr>
          <a:lstStyle/>
          <a:p>
            <a:pPr algn="just">
              <a:lnSpc>
                <a:spcPct val="150000"/>
              </a:lnSpc>
            </a:pPr>
            <a:r>
              <a:rPr lang="el-GR" sz="2000" dirty="0" smtClean="0">
                <a:solidFill>
                  <a:schemeClr val="tx1">
                    <a:lumMod val="75000"/>
                    <a:lumOff val="25000"/>
                  </a:schemeClr>
                </a:solidFill>
                <a:latin typeface="Century Gothic" panose="020B0502020202020204" pitchFamily="34" charset="0"/>
              </a:rPr>
              <a:t>Συστήνεται όπως αποφεύγονται οι ταυτόχρονες συμμετοχές εκπαιδευτικών (για συμμετοχή στην ίδια κινητικότητα) εκτός σε δεόντως αιτιολογημένες περιπτώσεις. </a:t>
            </a:r>
          </a:p>
          <a:p>
            <a:pPr lvl="1" algn="just">
              <a:lnSpc>
                <a:spcPct val="150000"/>
              </a:lnSpc>
            </a:pPr>
            <a:r>
              <a:rPr lang="el-GR" sz="2000" dirty="0" smtClean="0">
                <a:solidFill>
                  <a:schemeClr val="tx1">
                    <a:lumMod val="75000"/>
                    <a:lumOff val="25000"/>
                  </a:schemeClr>
                </a:solidFill>
                <a:latin typeface="Century Gothic" panose="020B0502020202020204" pitchFamily="34" charset="0"/>
              </a:rPr>
              <a:t>Η σύσταση δεν αφορά συνοδούς ατόμων με ειδικές ανάγκες</a:t>
            </a:r>
          </a:p>
          <a:p>
            <a:pPr lvl="1" algn="just">
              <a:lnSpc>
                <a:spcPct val="150000"/>
              </a:lnSpc>
            </a:pPr>
            <a:endParaRPr lang="el-GR" sz="1000" dirty="0" smtClean="0">
              <a:solidFill>
                <a:schemeClr val="tx1">
                  <a:lumMod val="75000"/>
                  <a:lumOff val="25000"/>
                </a:schemeClr>
              </a:solidFill>
              <a:latin typeface="Century Gothic" panose="020B0502020202020204" pitchFamily="34" charset="0"/>
            </a:endParaRPr>
          </a:p>
          <a:p>
            <a:pPr algn="just">
              <a:lnSpc>
                <a:spcPct val="150000"/>
              </a:lnSpc>
            </a:pPr>
            <a:r>
              <a:rPr lang="el-GR" sz="2000" dirty="0" smtClean="0">
                <a:solidFill>
                  <a:schemeClr val="tx1">
                    <a:lumMod val="75000"/>
                    <a:lumOff val="25000"/>
                  </a:schemeClr>
                </a:solidFill>
                <a:latin typeface="Century Gothic" panose="020B0502020202020204" pitchFamily="34" charset="0"/>
              </a:rPr>
              <a:t>Σε περίπτωση που ο συμμετέχων επιλέγει να παραμείνει στη χώρα φιλοξενείας πέραν της 1 μέρας πριν ή/και 1 μέρας</a:t>
            </a:r>
            <a:r>
              <a:rPr lang="en-GB" sz="2000" dirty="0" smtClean="0">
                <a:solidFill>
                  <a:schemeClr val="tx1">
                    <a:lumMod val="75000"/>
                    <a:lumOff val="25000"/>
                  </a:schemeClr>
                </a:solidFill>
                <a:latin typeface="Century Gothic" panose="020B0502020202020204" pitchFamily="34" charset="0"/>
              </a:rPr>
              <a:t> </a:t>
            </a:r>
            <a:r>
              <a:rPr lang="el-GR" sz="2000" dirty="0">
                <a:solidFill>
                  <a:schemeClr val="tx1">
                    <a:lumMod val="75000"/>
                    <a:lumOff val="25000"/>
                  </a:schemeClr>
                </a:solidFill>
                <a:latin typeface="Century Gothic" panose="020B0502020202020204" pitchFamily="34" charset="0"/>
              </a:rPr>
              <a:t>μετά </a:t>
            </a:r>
            <a:r>
              <a:rPr lang="en-GB" sz="2000" dirty="0" smtClean="0">
                <a:solidFill>
                  <a:schemeClr val="tx1">
                    <a:lumMod val="75000"/>
                    <a:lumOff val="25000"/>
                  </a:schemeClr>
                </a:solidFill>
                <a:latin typeface="Century Gothic" panose="020B0502020202020204" pitchFamily="34" charset="0"/>
              </a:rPr>
              <a:t>(</a:t>
            </a:r>
            <a:r>
              <a:rPr lang="el-GR" sz="2000" dirty="0" smtClean="0">
                <a:solidFill>
                  <a:schemeClr val="tx1">
                    <a:lumMod val="75000"/>
                    <a:lumOff val="25000"/>
                  </a:schemeClr>
                </a:solidFill>
                <a:latin typeface="Century Gothic" panose="020B0502020202020204" pitchFamily="34" charset="0"/>
              </a:rPr>
              <a:t>π.χ. το Σαββατοκύριακο πριν/μετά την κινητικότητα</a:t>
            </a:r>
            <a:r>
              <a:rPr lang="en-GB" sz="2000" dirty="0" smtClean="0">
                <a:solidFill>
                  <a:schemeClr val="tx1">
                    <a:lumMod val="75000"/>
                    <a:lumOff val="25000"/>
                  </a:schemeClr>
                </a:solidFill>
                <a:latin typeface="Century Gothic" panose="020B0502020202020204" pitchFamily="34" charset="0"/>
              </a:rPr>
              <a:t>)</a:t>
            </a:r>
            <a:r>
              <a:rPr lang="el-GR" sz="2000" dirty="0" smtClean="0">
                <a:solidFill>
                  <a:schemeClr val="tx1">
                    <a:lumMod val="75000"/>
                    <a:lumOff val="25000"/>
                  </a:schemeClr>
                </a:solidFill>
                <a:latin typeface="Century Gothic" panose="020B0502020202020204" pitchFamily="34" charset="0"/>
              </a:rPr>
              <a:t> αυτό πραγματοποιείται με δικά του έξοδα</a:t>
            </a:r>
          </a:p>
        </p:txBody>
      </p:sp>
    </p:spTree>
    <p:extLst>
      <p:ext uri="{BB962C8B-B14F-4D97-AF65-F5344CB8AC3E}">
        <p14:creationId xmlns:p14="http://schemas.microsoft.com/office/powerpoint/2010/main" val="20342636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67544" y="548680"/>
            <a:ext cx="8229600" cy="576064"/>
          </a:xfrm>
        </p:spPr>
        <p:txBody>
          <a:bodyPr>
            <a:normAutofit/>
          </a:bodyPr>
          <a:lstStyle/>
          <a:p>
            <a:pPr algn="ctr"/>
            <a:r>
              <a:rPr lang="el-GR" sz="2800" dirty="0" smtClean="0">
                <a:solidFill>
                  <a:schemeClr val="tx1">
                    <a:lumMod val="75000"/>
                    <a:lumOff val="25000"/>
                  </a:schemeClr>
                </a:solidFill>
                <a:latin typeface="Century Gothic" panose="020B0502020202020204" pitchFamily="34" charset="0"/>
              </a:rPr>
              <a:t>Τήρηση αρχείου</a:t>
            </a:r>
            <a:endParaRPr lang="en-GB" sz="2800" b="1" dirty="0">
              <a:solidFill>
                <a:schemeClr val="tx1">
                  <a:lumMod val="75000"/>
                  <a:lumOff val="25000"/>
                </a:schemeClr>
              </a:solidFill>
              <a:latin typeface="Century Gothic" panose="020B0502020202020204" pitchFamily="34" charset="0"/>
            </a:endParaRPr>
          </a:p>
        </p:txBody>
      </p:sp>
      <p:sp>
        <p:nvSpPr>
          <p:cNvPr id="8" name="Content Placeholder 2"/>
          <p:cNvSpPr txBox="1">
            <a:spLocks/>
          </p:cNvSpPr>
          <p:nvPr/>
        </p:nvSpPr>
        <p:spPr>
          <a:xfrm>
            <a:off x="467544" y="1556792"/>
            <a:ext cx="8229600" cy="492941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0"/>
              </a:lnSpc>
            </a:pPr>
            <a:endParaRPr lang="el-GR" sz="2000" dirty="0" smtClean="0">
              <a:solidFill>
                <a:schemeClr val="tx1">
                  <a:lumMod val="75000"/>
                  <a:lumOff val="25000"/>
                </a:schemeClr>
              </a:solidFill>
              <a:latin typeface="Century Gothic" panose="020B0502020202020204" pitchFamily="34" charset="0"/>
            </a:endParaRPr>
          </a:p>
        </p:txBody>
      </p:sp>
      <p:sp>
        <p:nvSpPr>
          <p:cNvPr id="3" name="Rectangle 2"/>
          <p:cNvSpPr/>
          <p:nvPr/>
        </p:nvSpPr>
        <p:spPr>
          <a:xfrm>
            <a:off x="549896" y="1490091"/>
            <a:ext cx="8064896" cy="4062651"/>
          </a:xfrm>
          <a:prstGeom prst="rect">
            <a:avLst/>
          </a:prstGeom>
        </p:spPr>
        <p:txBody>
          <a:bodyPr wrap="square">
            <a:spAutoFit/>
          </a:bodyPr>
          <a:lstStyle/>
          <a:p>
            <a:pPr marL="285750" indent="-285750">
              <a:lnSpc>
                <a:spcPct val="150000"/>
              </a:lnSpc>
              <a:buFont typeface="Wingdings" panose="05000000000000000000" pitchFamily="2" charset="2"/>
              <a:buChar char="Ø"/>
            </a:pPr>
            <a:r>
              <a:rPr lang="el-GR" sz="2000" dirty="0">
                <a:solidFill>
                  <a:schemeClr val="tx1">
                    <a:lumMod val="75000"/>
                    <a:lumOff val="25000"/>
                  </a:schemeClr>
                </a:solidFill>
                <a:latin typeface="Century Gothic" panose="020B0502020202020204" pitchFamily="34" charset="0"/>
              </a:rPr>
              <a:t>Τήρηση αρχείου στον δικαιούχο οργανισμό με τα έντυπα που αφορούν τις κινητικότητες για τουλάχιστον </a:t>
            </a:r>
            <a:r>
              <a:rPr lang="el-GR" sz="2000" b="1" dirty="0" smtClean="0">
                <a:solidFill>
                  <a:schemeClr val="tx1">
                    <a:lumMod val="75000"/>
                    <a:lumOff val="25000"/>
                  </a:schemeClr>
                </a:solidFill>
                <a:latin typeface="Century Gothic" panose="020B0502020202020204" pitchFamily="34" charset="0"/>
              </a:rPr>
              <a:t>3</a:t>
            </a:r>
            <a:r>
              <a:rPr lang="en-US" sz="2000" b="1" dirty="0" smtClean="0">
                <a:solidFill>
                  <a:schemeClr val="tx1">
                    <a:lumMod val="75000"/>
                    <a:lumOff val="25000"/>
                  </a:schemeClr>
                </a:solidFill>
                <a:latin typeface="Century Gothic" panose="020B0502020202020204" pitchFamily="34" charset="0"/>
              </a:rPr>
              <a:t> </a:t>
            </a:r>
            <a:r>
              <a:rPr lang="el-GR" sz="2000" b="1" dirty="0" smtClean="0">
                <a:solidFill>
                  <a:schemeClr val="tx1">
                    <a:lumMod val="75000"/>
                    <a:lumOff val="25000"/>
                  </a:schemeClr>
                </a:solidFill>
                <a:latin typeface="Century Gothic" panose="020B0502020202020204" pitchFamily="34" charset="0"/>
              </a:rPr>
              <a:t>χρόνια </a:t>
            </a:r>
            <a:r>
              <a:rPr lang="el-GR" sz="2000" dirty="0" smtClean="0">
                <a:solidFill>
                  <a:schemeClr val="tx1">
                    <a:lumMod val="75000"/>
                    <a:lumOff val="25000"/>
                  </a:schemeClr>
                </a:solidFill>
                <a:latin typeface="Century Gothic" panose="020B0502020202020204" pitchFamily="34" charset="0"/>
              </a:rPr>
              <a:t>μετά </a:t>
            </a:r>
            <a:r>
              <a:rPr lang="el-GR" sz="2000" dirty="0">
                <a:solidFill>
                  <a:schemeClr val="tx1">
                    <a:lumMod val="75000"/>
                    <a:lumOff val="25000"/>
                  </a:schemeClr>
                </a:solidFill>
                <a:latin typeface="Century Gothic" panose="020B0502020202020204" pitchFamily="34" charset="0"/>
              </a:rPr>
              <a:t>την επιστολή εκκαθάρισης </a:t>
            </a:r>
            <a:r>
              <a:rPr lang="el-GR" sz="2000" dirty="0" smtClean="0">
                <a:solidFill>
                  <a:schemeClr val="tx1">
                    <a:lumMod val="75000"/>
                    <a:lumOff val="25000"/>
                  </a:schemeClr>
                </a:solidFill>
                <a:latin typeface="Century Gothic" panose="020B0502020202020204" pitchFamily="34" charset="0"/>
              </a:rPr>
              <a:t>λογαριασμού από </a:t>
            </a:r>
            <a:r>
              <a:rPr lang="el-GR" sz="2000" dirty="0">
                <a:solidFill>
                  <a:schemeClr val="tx1">
                    <a:lumMod val="75000"/>
                    <a:lumOff val="25000"/>
                  </a:schemeClr>
                </a:solidFill>
                <a:latin typeface="Century Gothic" panose="020B0502020202020204" pitchFamily="34" charset="0"/>
              </a:rPr>
              <a:t>το </a:t>
            </a:r>
            <a:r>
              <a:rPr lang="el-GR" sz="2000" dirty="0" smtClean="0">
                <a:solidFill>
                  <a:schemeClr val="tx1">
                    <a:lumMod val="75000"/>
                    <a:lumOff val="25000"/>
                  </a:schemeClr>
                </a:solidFill>
                <a:latin typeface="Century Gothic" panose="020B0502020202020204" pitchFamily="34" charset="0"/>
              </a:rPr>
              <a:t>ΙΔΕΠ/κλείσιμο </a:t>
            </a:r>
            <a:r>
              <a:rPr lang="el-GR" sz="2000" dirty="0">
                <a:solidFill>
                  <a:schemeClr val="tx1">
                    <a:lumMod val="75000"/>
                    <a:lumOff val="25000"/>
                  </a:schemeClr>
                </a:solidFill>
                <a:latin typeface="Century Gothic" panose="020B0502020202020204" pitchFamily="34" charset="0"/>
              </a:rPr>
              <a:t>του </a:t>
            </a:r>
            <a:r>
              <a:rPr lang="el-GR" sz="2000" dirty="0" smtClean="0">
                <a:solidFill>
                  <a:schemeClr val="tx1">
                    <a:lumMod val="75000"/>
                    <a:lumOff val="25000"/>
                  </a:schemeClr>
                </a:solidFill>
                <a:latin typeface="Century Gothic" panose="020B0502020202020204" pitchFamily="34" charset="0"/>
              </a:rPr>
              <a:t>σχεδίου</a:t>
            </a:r>
          </a:p>
          <a:p>
            <a:pPr algn="just"/>
            <a:endParaRPr lang="el-GR" sz="2000" dirty="0">
              <a:solidFill>
                <a:schemeClr val="tx1">
                  <a:lumMod val="75000"/>
                  <a:lumOff val="25000"/>
                </a:schemeClr>
              </a:solidFill>
              <a:latin typeface="Century Gothic" panose="020B0502020202020204" pitchFamily="34" charset="0"/>
            </a:endParaRPr>
          </a:p>
          <a:p>
            <a:pPr marL="285750" indent="-285750" algn="just">
              <a:buFont typeface="Wingdings" panose="05000000000000000000" pitchFamily="2" charset="2"/>
              <a:buChar char="Ø"/>
            </a:pPr>
            <a:r>
              <a:rPr lang="el-GR" sz="2000" dirty="0" smtClean="0">
                <a:solidFill>
                  <a:schemeClr val="tx1">
                    <a:lumMod val="75000"/>
                    <a:lumOff val="25000"/>
                  </a:schemeClr>
                </a:solidFill>
                <a:latin typeface="Century Gothic" panose="020B0502020202020204" pitchFamily="34" charset="0"/>
              </a:rPr>
              <a:t>Το </a:t>
            </a:r>
            <a:r>
              <a:rPr lang="el-GR" sz="2000" dirty="0">
                <a:solidFill>
                  <a:schemeClr val="tx1">
                    <a:lumMod val="75000"/>
                    <a:lumOff val="25000"/>
                  </a:schemeClr>
                </a:solidFill>
                <a:latin typeface="Century Gothic" panose="020B0502020202020204" pitchFamily="34" charset="0"/>
              </a:rPr>
              <a:t>Σχέδιο δεν είναι ατομικό. Ανήκει </a:t>
            </a:r>
            <a:r>
              <a:rPr lang="el-GR" sz="2000" dirty="0" smtClean="0">
                <a:solidFill>
                  <a:schemeClr val="tx1">
                    <a:lumMod val="75000"/>
                    <a:lumOff val="25000"/>
                  </a:schemeClr>
                </a:solidFill>
                <a:latin typeface="Century Gothic" panose="020B0502020202020204" pitchFamily="34" charset="0"/>
              </a:rPr>
              <a:t>στον </a:t>
            </a:r>
            <a:r>
              <a:rPr lang="el-GR" sz="2000" dirty="0">
                <a:solidFill>
                  <a:schemeClr val="tx1">
                    <a:lumMod val="75000"/>
                    <a:lumOff val="25000"/>
                  </a:schemeClr>
                </a:solidFill>
                <a:latin typeface="Century Gothic" panose="020B0502020202020204" pitchFamily="34" charset="0"/>
              </a:rPr>
              <a:t>οργανισμό. </a:t>
            </a:r>
            <a:r>
              <a:rPr lang="el-GR" sz="2000" dirty="0" smtClean="0">
                <a:solidFill>
                  <a:schemeClr val="tx1">
                    <a:lumMod val="75000"/>
                    <a:lumOff val="25000"/>
                  </a:schemeClr>
                </a:solidFill>
                <a:latin typeface="Century Gothic" panose="020B0502020202020204" pitchFamily="34" charset="0"/>
              </a:rPr>
              <a:t>Η </a:t>
            </a:r>
            <a:r>
              <a:rPr lang="el-GR" sz="2000" dirty="0">
                <a:solidFill>
                  <a:schemeClr val="tx1">
                    <a:lumMod val="75000"/>
                    <a:lumOff val="25000"/>
                  </a:schemeClr>
                </a:solidFill>
                <a:latin typeface="Century Gothic" panose="020B0502020202020204" pitchFamily="34" charset="0"/>
              </a:rPr>
              <a:t>καλή τήρηση αρχείου βοηθά και άλλους συναδέλφους να αναλάβουν σε περίπτωση μετακίνησής </a:t>
            </a:r>
            <a:r>
              <a:rPr lang="el-GR" sz="2000" dirty="0" smtClean="0">
                <a:solidFill>
                  <a:schemeClr val="tx1">
                    <a:lumMod val="75000"/>
                    <a:lumOff val="25000"/>
                  </a:schemeClr>
                </a:solidFill>
                <a:latin typeface="Century Gothic" panose="020B0502020202020204" pitchFamily="34" charset="0"/>
              </a:rPr>
              <a:t>σας</a:t>
            </a:r>
          </a:p>
          <a:p>
            <a:pPr marL="285750" indent="-285750" algn="just">
              <a:buFont typeface="Wingdings" panose="05000000000000000000" pitchFamily="2" charset="2"/>
              <a:buChar char="Ø"/>
            </a:pPr>
            <a:endParaRPr lang="el-GR" sz="2000" dirty="0" smtClean="0">
              <a:solidFill>
                <a:schemeClr val="tx1">
                  <a:lumMod val="75000"/>
                  <a:lumOff val="25000"/>
                </a:schemeClr>
              </a:solidFill>
              <a:latin typeface="Century Gothic" panose="020B0502020202020204" pitchFamily="34" charset="0"/>
            </a:endParaRPr>
          </a:p>
          <a:p>
            <a:pPr marL="285750" indent="-285750" algn="just">
              <a:buFont typeface="Wingdings" panose="05000000000000000000" pitchFamily="2" charset="2"/>
              <a:buChar char="Ø"/>
            </a:pPr>
            <a:r>
              <a:rPr lang="el-GR" sz="2000" dirty="0" smtClean="0">
                <a:solidFill>
                  <a:schemeClr val="tx1">
                    <a:lumMod val="75000"/>
                    <a:lumOff val="25000"/>
                  </a:schemeClr>
                </a:solidFill>
                <a:latin typeface="Century Gothic" panose="020B0502020202020204" pitchFamily="34" charset="0"/>
              </a:rPr>
              <a:t>Διασφαλίζει </a:t>
            </a:r>
            <a:r>
              <a:rPr lang="el-GR" sz="2000" dirty="0">
                <a:solidFill>
                  <a:schemeClr val="tx1">
                    <a:lumMod val="75000"/>
                    <a:lumOff val="25000"/>
                  </a:schemeClr>
                </a:solidFill>
                <a:latin typeface="Century Gothic" panose="020B0502020202020204" pitchFamily="34" charset="0"/>
              </a:rPr>
              <a:t>επίσης τη διαφάνεια σε όλες τις διαδικασίες </a:t>
            </a:r>
            <a:r>
              <a:rPr lang="el-GR" sz="2000" dirty="0" smtClean="0">
                <a:solidFill>
                  <a:schemeClr val="tx1">
                    <a:lumMod val="75000"/>
                    <a:lumOff val="25000"/>
                  </a:schemeClr>
                </a:solidFill>
                <a:latin typeface="Century Gothic" panose="020B0502020202020204" pitchFamily="34" charset="0"/>
              </a:rPr>
              <a:t>σας</a:t>
            </a:r>
          </a:p>
          <a:p>
            <a:pPr marL="285750" indent="-285750" algn="just">
              <a:buFont typeface="Wingdings" panose="05000000000000000000" pitchFamily="2" charset="2"/>
              <a:buChar char="Ø"/>
            </a:pPr>
            <a:endParaRPr lang="en-GB" dirty="0">
              <a:latin typeface="Century Gothic" panose="020B0502020202020204" pitchFamily="34" charset="0"/>
            </a:endParaRPr>
          </a:p>
        </p:txBody>
      </p:sp>
    </p:spTree>
    <p:extLst>
      <p:ext uri="{BB962C8B-B14F-4D97-AF65-F5344CB8AC3E}">
        <p14:creationId xmlns:p14="http://schemas.microsoft.com/office/powerpoint/2010/main" val="7810794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720080"/>
          </a:xfrm>
        </p:spPr>
        <p:txBody>
          <a:bodyPr>
            <a:noAutofit/>
          </a:bodyPr>
          <a:lstStyle/>
          <a:p>
            <a:pPr>
              <a:defRPr/>
            </a:pPr>
            <a:r>
              <a:rPr lang="el-GR" sz="2800" b="1" dirty="0">
                <a:solidFill>
                  <a:schemeClr val="tx1">
                    <a:lumMod val="75000"/>
                    <a:lumOff val="25000"/>
                  </a:schemeClr>
                </a:solidFill>
                <a:latin typeface="Century Gothic" panose="020B0502020202020204" pitchFamily="34" charset="0"/>
              </a:rPr>
              <a:t>Αρχείο Σχεδίου στον </a:t>
            </a:r>
            <a:r>
              <a:rPr lang="el-GR" sz="2800" b="1" dirty="0" smtClean="0">
                <a:solidFill>
                  <a:schemeClr val="tx1">
                    <a:lumMod val="75000"/>
                    <a:lumOff val="25000"/>
                  </a:schemeClr>
                </a:solidFill>
                <a:latin typeface="Century Gothic" panose="020B0502020202020204" pitchFamily="34" charset="0"/>
              </a:rPr>
              <a:t>Οργανισμό (1/2)</a:t>
            </a:r>
            <a:endParaRPr lang="en-GB" sz="2800" b="1" dirty="0">
              <a:solidFill>
                <a:schemeClr val="tx1">
                  <a:lumMod val="75000"/>
                  <a:lumOff val="25000"/>
                </a:schemeClr>
              </a:solidFill>
              <a:latin typeface="Century Gothic" panose="020B0502020202020204" pitchFamily="34" charset="0"/>
            </a:endParaRPr>
          </a:p>
        </p:txBody>
      </p:sp>
      <p:sp>
        <p:nvSpPr>
          <p:cNvPr id="20483" name="Content Placeholder 2"/>
          <p:cNvSpPr>
            <a:spLocks noGrp="1"/>
          </p:cNvSpPr>
          <p:nvPr>
            <p:ph idx="4294967295"/>
          </p:nvPr>
        </p:nvSpPr>
        <p:spPr bwMode="auto">
          <a:xfrm>
            <a:off x="539552" y="1196752"/>
            <a:ext cx="8229600" cy="492941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0" indent="0" algn="just">
              <a:lnSpc>
                <a:spcPct val="150000"/>
              </a:lnSpc>
              <a:buNone/>
            </a:pPr>
            <a:r>
              <a:rPr lang="el-GR" sz="2000" b="1" dirty="0">
                <a:solidFill>
                  <a:schemeClr val="accent5">
                    <a:lumMod val="75000"/>
                  </a:schemeClr>
                </a:solidFill>
                <a:latin typeface="Century Gothic" panose="020B0502020202020204" pitchFamily="34" charset="0"/>
              </a:rPr>
              <a:t>Ο φάκελος παραμένει πάντα στο σχολείο/οργανισμό και περιέχει:</a:t>
            </a:r>
          </a:p>
          <a:p>
            <a:pPr marL="0" indent="0" algn="just">
              <a:lnSpc>
                <a:spcPct val="150000"/>
              </a:lnSpc>
              <a:buNone/>
            </a:pPr>
            <a:endParaRPr lang="el-GR" sz="1000" b="1" dirty="0">
              <a:solidFill>
                <a:schemeClr val="accent5">
                  <a:lumMod val="75000"/>
                </a:schemeClr>
              </a:solidFill>
              <a:latin typeface="Century Gothic" panose="020B0502020202020204" pitchFamily="34" charset="0"/>
            </a:endParaRPr>
          </a:p>
          <a:p>
            <a:pPr>
              <a:defRPr/>
            </a:pPr>
            <a:r>
              <a:rPr lang="en-US" altLang="en-US" sz="2000" dirty="0" smtClean="0">
                <a:solidFill>
                  <a:schemeClr val="tx1">
                    <a:lumMod val="75000"/>
                    <a:lumOff val="25000"/>
                  </a:schemeClr>
                </a:solidFill>
                <a:latin typeface="Century Gothic" panose="020B0502020202020204" pitchFamily="34" charset="0"/>
              </a:rPr>
              <a:t>OID Number</a:t>
            </a:r>
            <a:r>
              <a:rPr lang="el-GR" altLang="en-US" sz="2000" dirty="0" smtClean="0">
                <a:solidFill>
                  <a:schemeClr val="tx1">
                    <a:lumMod val="75000"/>
                    <a:lumOff val="25000"/>
                  </a:schemeClr>
                </a:solidFill>
                <a:latin typeface="Century Gothic" panose="020B0502020202020204" pitchFamily="34" charset="0"/>
              </a:rPr>
              <a:t> </a:t>
            </a:r>
            <a:r>
              <a:rPr lang="el-GR" altLang="en-US" sz="2000" dirty="0">
                <a:solidFill>
                  <a:schemeClr val="tx1">
                    <a:lumMod val="75000"/>
                    <a:lumOff val="25000"/>
                  </a:schemeClr>
                </a:solidFill>
                <a:latin typeface="Century Gothic" panose="020B0502020202020204" pitchFamily="34" charset="0"/>
              </a:rPr>
              <a:t>(</a:t>
            </a:r>
            <a:r>
              <a:rPr lang="en-GB" altLang="en-US" sz="2000" dirty="0">
                <a:solidFill>
                  <a:schemeClr val="tx1">
                    <a:lumMod val="75000"/>
                    <a:lumOff val="25000"/>
                  </a:schemeClr>
                </a:solidFill>
                <a:latin typeface="Century Gothic" panose="020B0502020202020204" pitchFamily="34" charset="0"/>
              </a:rPr>
              <a:t>email </a:t>
            </a:r>
            <a:r>
              <a:rPr lang="el-GR" altLang="en-US" sz="2000" dirty="0">
                <a:solidFill>
                  <a:schemeClr val="tx1">
                    <a:lumMod val="75000"/>
                    <a:lumOff val="25000"/>
                  </a:schemeClr>
                </a:solidFill>
                <a:latin typeface="Century Gothic" panose="020B0502020202020204" pitchFamily="34" charset="0"/>
              </a:rPr>
              <a:t>&amp; κωδικοί πρόσβασης</a:t>
            </a:r>
            <a:r>
              <a:rPr lang="en-GB" altLang="en-US" sz="2000" dirty="0">
                <a:solidFill>
                  <a:schemeClr val="tx1">
                    <a:lumMod val="75000"/>
                    <a:lumOff val="25000"/>
                  </a:schemeClr>
                </a:solidFill>
                <a:latin typeface="Century Gothic" panose="020B0502020202020204" pitchFamily="34" charset="0"/>
              </a:rPr>
              <a:t>)</a:t>
            </a:r>
          </a:p>
          <a:p>
            <a:pPr>
              <a:defRPr/>
            </a:pPr>
            <a:r>
              <a:rPr lang="el-GR" altLang="en-US" sz="2000" dirty="0">
                <a:solidFill>
                  <a:schemeClr val="tx1">
                    <a:lumMod val="75000"/>
                    <a:lumOff val="25000"/>
                  </a:schemeClr>
                </a:solidFill>
                <a:latin typeface="Century Gothic" panose="020B0502020202020204" pitchFamily="34" charset="0"/>
              </a:rPr>
              <a:t>Κωδικοί πρόσβασης στο </a:t>
            </a:r>
            <a:r>
              <a:rPr lang="en-GB" altLang="en-US" sz="2000" dirty="0">
                <a:solidFill>
                  <a:schemeClr val="tx1">
                    <a:lumMod val="75000"/>
                    <a:lumOff val="25000"/>
                  </a:schemeClr>
                </a:solidFill>
                <a:latin typeface="Century Gothic" panose="020B0502020202020204" pitchFamily="34" charset="0"/>
              </a:rPr>
              <a:t>Mobility Tool </a:t>
            </a:r>
            <a:r>
              <a:rPr lang="el-GR" altLang="en-US" sz="2000" dirty="0">
                <a:solidFill>
                  <a:schemeClr val="tx1">
                    <a:lumMod val="75000"/>
                    <a:lumOff val="25000"/>
                  </a:schemeClr>
                </a:solidFill>
                <a:latin typeface="Century Gothic" panose="020B0502020202020204" pitchFamily="34" charset="0"/>
              </a:rPr>
              <a:t>(</a:t>
            </a:r>
            <a:r>
              <a:rPr lang="en-US" altLang="en-US" sz="2000" dirty="0">
                <a:solidFill>
                  <a:schemeClr val="tx1">
                    <a:lumMod val="75000"/>
                    <a:lumOff val="25000"/>
                  </a:schemeClr>
                </a:solidFill>
                <a:latin typeface="Century Gothic" panose="020B0502020202020204" pitchFamily="34" charset="0"/>
              </a:rPr>
              <a:t>EU Login Account)</a:t>
            </a:r>
            <a:r>
              <a:rPr lang="el-GR" altLang="en-US" sz="2000" dirty="0">
                <a:solidFill>
                  <a:schemeClr val="tx1">
                    <a:lumMod val="75000"/>
                    <a:lumOff val="25000"/>
                  </a:schemeClr>
                </a:solidFill>
                <a:latin typeface="Century Gothic" panose="020B0502020202020204" pitchFamily="34" charset="0"/>
              </a:rPr>
              <a:t> </a:t>
            </a:r>
          </a:p>
          <a:p>
            <a:pPr>
              <a:defRPr/>
            </a:pPr>
            <a:r>
              <a:rPr lang="el-GR" altLang="en-US" sz="2000" dirty="0">
                <a:solidFill>
                  <a:schemeClr val="tx1">
                    <a:lumMod val="75000"/>
                    <a:lumOff val="25000"/>
                  </a:schemeClr>
                </a:solidFill>
                <a:latin typeface="Century Gothic" panose="020B0502020202020204" pitchFamily="34" charset="0"/>
              </a:rPr>
              <a:t>Αίτηση </a:t>
            </a:r>
          </a:p>
          <a:p>
            <a:pPr>
              <a:defRPr/>
            </a:pPr>
            <a:r>
              <a:rPr lang="el-GR" sz="2000" dirty="0">
                <a:solidFill>
                  <a:schemeClr val="tx1">
                    <a:lumMod val="75000"/>
                    <a:lumOff val="25000"/>
                  </a:schemeClr>
                </a:solidFill>
                <a:latin typeface="Century Gothic" panose="020B0502020202020204" pitchFamily="34" charset="0"/>
              </a:rPr>
              <a:t>Γραπτές διαδικασίες και κριτήρια επιλογής </a:t>
            </a:r>
            <a:r>
              <a:rPr lang="el-GR" sz="2000" dirty="0" smtClean="0">
                <a:solidFill>
                  <a:schemeClr val="tx1">
                    <a:lumMod val="75000"/>
                    <a:lumOff val="25000"/>
                  </a:schemeClr>
                </a:solidFill>
                <a:latin typeface="Century Gothic" panose="020B0502020202020204" pitchFamily="34" charset="0"/>
              </a:rPr>
              <a:t>συμμετεχόντων</a:t>
            </a:r>
            <a:endParaRPr lang="el-GR" sz="2000" dirty="0">
              <a:solidFill>
                <a:schemeClr val="tx1">
                  <a:lumMod val="75000"/>
                  <a:lumOff val="25000"/>
                </a:schemeClr>
              </a:solidFill>
              <a:latin typeface="Century Gothic" panose="020B0502020202020204" pitchFamily="34" charset="0"/>
            </a:endParaRPr>
          </a:p>
          <a:p>
            <a:pPr algn="just">
              <a:defRPr/>
            </a:pPr>
            <a:r>
              <a:rPr lang="el-GR" altLang="en-US" sz="2000" dirty="0" smtClean="0">
                <a:solidFill>
                  <a:schemeClr val="tx1">
                    <a:lumMod val="75000"/>
                    <a:lumOff val="25000"/>
                  </a:schemeClr>
                </a:solidFill>
                <a:latin typeface="Century Gothic" panose="020B0502020202020204" pitchFamily="34" charset="0"/>
              </a:rPr>
              <a:t>Επιστολή έγκρισης &amp; αλληλογραφία με ΙΔΕΠ/συμμετέχοντες</a:t>
            </a:r>
          </a:p>
          <a:p>
            <a:pPr algn="just">
              <a:defRPr/>
            </a:pPr>
            <a:r>
              <a:rPr lang="el-GR" altLang="en-US" sz="2000" dirty="0" smtClean="0">
                <a:solidFill>
                  <a:schemeClr val="tx1">
                    <a:lumMod val="75000"/>
                    <a:lumOff val="25000"/>
                  </a:schemeClr>
                </a:solidFill>
                <a:latin typeface="Century Gothic" panose="020B0502020202020204" pitchFamily="34" charset="0"/>
              </a:rPr>
              <a:t>Συμφωνία </a:t>
            </a:r>
            <a:r>
              <a:rPr lang="el-GR" altLang="en-US" sz="2000" dirty="0">
                <a:solidFill>
                  <a:schemeClr val="tx1">
                    <a:lumMod val="75000"/>
                    <a:lumOff val="25000"/>
                  </a:schemeClr>
                </a:solidFill>
                <a:latin typeface="Century Gothic" panose="020B0502020202020204" pitchFamily="34" charset="0"/>
              </a:rPr>
              <a:t>Επιχορήγησης</a:t>
            </a:r>
          </a:p>
          <a:p>
            <a:pPr algn="just">
              <a:defRPr/>
            </a:pPr>
            <a:r>
              <a:rPr lang="el-GR" altLang="en-US" sz="2000" dirty="0" smtClean="0">
                <a:solidFill>
                  <a:schemeClr val="tx1">
                    <a:lumMod val="75000"/>
                    <a:lumOff val="25000"/>
                  </a:schemeClr>
                </a:solidFill>
                <a:latin typeface="Century Gothic" panose="020B0502020202020204" pitchFamily="34" charset="0"/>
              </a:rPr>
              <a:t>Συμφωνίες συμμετεχόντων </a:t>
            </a:r>
          </a:p>
          <a:p>
            <a:pPr lvl="1" algn="just">
              <a:buFont typeface="Courier New" panose="02070309020205020404" pitchFamily="49" charset="0"/>
              <a:buChar char="o"/>
              <a:defRPr/>
            </a:pPr>
            <a:r>
              <a:rPr lang="en-GB" altLang="en-US" sz="1600" dirty="0" smtClean="0">
                <a:solidFill>
                  <a:schemeClr val="tx1">
                    <a:lumMod val="75000"/>
                    <a:lumOff val="25000"/>
                  </a:schemeClr>
                </a:solidFill>
                <a:latin typeface="Century Gothic" panose="020B0502020202020204" pitchFamily="34" charset="0"/>
              </a:rPr>
              <a:t>Grant Agreements - </a:t>
            </a:r>
            <a:r>
              <a:rPr lang="el-GR" altLang="en-US" sz="1600" dirty="0" smtClean="0">
                <a:solidFill>
                  <a:schemeClr val="tx1">
                    <a:lumMod val="75000"/>
                    <a:lumOff val="25000"/>
                  </a:schemeClr>
                </a:solidFill>
                <a:latin typeface="Century Gothic" panose="020B0502020202020204" pitchFamily="34" charset="0"/>
              </a:rPr>
              <a:t>υπογραφή πρωτοτύπων εις διπλούν (συμμετέχοντα &amp; οργανισμό)</a:t>
            </a:r>
          </a:p>
          <a:p>
            <a:pPr lvl="1" algn="just">
              <a:buFont typeface="Courier New" panose="02070309020205020404" pitchFamily="49" charset="0"/>
              <a:buChar char="o"/>
              <a:defRPr/>
            </a:pPr>
            <a:r>
              <a:rPr lang="en-GB" altLang="en-US" sz="1600" dirty="0" smtClean="0">
                <a:solidFill>
                  <a:schemeClr val="tx1">
                    <a:lumMod val="75000"/>
                    <a:lumOff val="25000"/>
                  </a:schemeClr>
                </a:solidFill>
                <a:latin typeface="Century Gothic" panose="020B0502020202020204" pitchFamily="34" charset="0"/>
              </a:rPr>
              <a:t>Mobility Agreements </a:t>
            </a:r>
            <a:r>
              <a:rPr lang="el-GR" altLang="en-US" sz="1600" dirty="0">
                <a:solidFill>
                  <a:schemeClr val="tx1">
                    <a:lumMod val="75000"/>
                    <a:lumOff val="25000"/>
                  </a:schemeClr>
                </a:solidFill>
                <a:latin typeface="Century Gothic" panose="020B0502020202020204" pitchFamily="34" charset="0"/>
              </a:rPr>
              <a:t>&amp;</a:t>
            </a:r>
            <a:r>
              <a:rPr lang="en-GB" altLang="en-US" sz="1600" dirty="0" smtClean="0">
                <a:solidFill>
                  <a:schemeClr val="tx1">
                    <a:lumMod val="75000"/>
                    <a:lumOff val="25000"/>
                  </a:schemeClr>
                </a:solidFill>
                <a:latin typeface="Century Gothic" panose="020B0502020202020204" pitchFamily="34" charset="0"/>
              </a:rPr>
              <a:t> Quality Commitment –</a:t>
            </a:r>
            <a:r>
              <a:rPr lang="el-GR" altLang="en-US" sz="1600" dirty="0" err="1" smtClean="0">
                <a:solidFill>
                  <a:schemeClr val="tx1">
                    <a:lumMod val="75000"/>
                    <a:lumOff val="25000"/>
                  </a:schemeClr>
                </a:solidFill>
                <a:latin typeface="Century Gothic" panose="020B0502020202020204" pitchFamily="34" charset="0"/>
              </a:rPr>
              <a:t>σκαναρισμένα</a:t>
            </a:r>
            <a:r>
              <a:rPr lang="el-GR" altLang="en-US" sz="1600" dirty="0" smtClean="0">
                <a:solidFill>
                  <a:schemeClr val="tx1">
                    <a:lumMod val="75000"/>
                    <a:lumOff val="25000"/>
                  </a:schemeClr>
                </a:solidFill>
                <a:latin typeface="Century Gothic" panose="020B0502020202020204" pitchFamily="34" charset="0"/>
              </a:rPr>
              <a:t> αρχεία</a:t>
            </a:r>
          </a:p>
          <a:p>
            <a:pPr>
              <a:buFont typeface="+mj-lt"/>
              <a:buAutoNum type="arabicPeriod"/>
              <a:defRPr/>
            </a:pPr>
            <a:endParaRPr lang="el-GR" sz="2000" dirty="0">
              <a:solidFill>
                <a:schemeClr val="tx1">
                  <a:lumMod val="75000"/>
                  <a:lumOff val="25000"/>
                </a:schemeClr>
              </a:solidFill>
              <a:latin typeface="Century Gothic" panose="020B0502020202020204" pitchFamily="34" charset="0"/>
            </a:endParaRPr>
          </a:p>
          <a:p>
            <a:pPr>
              <a:buFont typeface="Wingdings" panose="05000000000000000000" pitchFamily="2" charset="2"/>
              <a:buChar char="ü"/>
              <a:defRPr/>
            </a:pPr>
            <a:endParaRPr lang="el-GR" altLang="en-US" sz="2100" dirty="0" smtClean="0">
              <a:solidFill>
                <a:schemeClr val="tx1">
                  <a:lumMod val="75000"/>
                  <a:lumOff val="25000"/>
                </a:schemeClr>
              </a:solidFill>
            </a:endParaRPr>
          </a:p>
        </p:txBody>
      </p:sp>
    </p:spTree>
    <p:extLst>
      <p:ext uri="{BB962C8B-B14F-4D97-AF65-F5344CB8AC3E}">
        <p14:creationId xmlns:p14="http://schemas.microsoft.com/office/powerpoint/2010/main" val="1895256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576064"/>
          </a:xfrm>
        </p:spPr>
        <p:txBody>
          <a:bodyPr>
            <a:noAutofit/>
          </a:bodyPr>
          <a:lstStyle/>
          <a:p>
            <a:pPr>
              <a:defRPr/>
            </a:pPr>
            <a:r>
              <a:rPr lang="el-GR" sz="2800" b="1" dirty="0">
                <a:solidFill>
                  <a:schemeClr val="tx1">
                    <a:lumMod val="75000"/>
                    <a:lumOff val="25000"/>
                  </a:schemeClr>
                </a:solidFill>
                <a:latin typeface="Century Gothic" panose="020B0502020202020204" pitchFamily="34" charset="0"/>
              </a:rPr>
              <a:t>Αρχείο Σχεδίου στον </a:t>
            </a:r>
            <a:r>
              <a:rPr lang="el-GR" sz="2800" b="1" dirty="0" smtClean="0">
                <a:solidFill>
                  <a:schemeClr val="tx1">
                    <a:lumMod val="75000"/>
                    <a:lumOff val="25000"/>
                  </a:schemeClr>
                </a:solidFill>
                <a:latin typeface="Century Gothic" panose="020B0502020202020204" pitchFamily="34" charset="0"/>
              </a:rPr>
              <a:t>Οργανισμό (2/2)</a:t>
            </a:r>
            <a:endParaRPr lang="en-GB" sz="2800" b="1" dirty="0">
              <a:solidFill>
                <a:schemeClr val="tx1">
                  <a:lumMod val="75000"/>
                  <a:lumOff val="25000"/>
                </a:schemeClr>
              </a:solidFill>
              <a:latin typeface="Century Gothic" panose="020B0502020202020204" pitchFamily="34" charset="0"/>
            </a:endParaRPr>
          </a:p>
        </p:txBody>
      </p:sp>
      <p:sp>
        <p:nvSpPr>
          <p:cNvPr id="20483" name="Content Placeholder 2"/>
          <p:cNvSpPr>
            <a:spLocks noGrp="1"/>
          </p:cNvSpPr>
          <p:nvPr>
            <p:ph idx="4294967295"/>
          </p:nvPr>
        </p:nvSpPr>
        <p:spPr bwMode="auto">
          <a:xfrm>
            <a:off x="467544" y="1124744"/>
            <a:ext cx="8229600" cy="504056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gn="just">
              <a:defRPr/>
            </a:pPr>
            <a:r>
              <a:rPr lang="el-GR" sz="1800" dirty="0">
                <a:solidFill>
                  <a:schemeClr val="tx1">
                    <a:lumMod val="75000"/>
                    <a:lumOff val="25000"/>
                  </a:schemeClr>
                </a:solidFill>
                <a:latin typeface="Century Gothic" panose="020B0502020202020204" pitchFamily="34" charset="0"/>
              </a:rPr>
              <a:t>Φύλαξη γραπτής επικοινωνίας με τους συμμετέχοντες σε κινητικότητα και τους οργανισμούς υποδοχής </a:t>
            </a:r>
            <a:endParaRPr lang="en-GB" sz="1800" dirty="0" smtClean="0">
              <a:solidFill>
                <a:schemeClr val="tx1">
                  <a:lumMod val="75000"/>
                  <a:lumOff val="25000"/>
                </a:schemeClr>
              </a:solidFill>
              <a:latin typeface="Century Gothic" panose="020B0502020202020204" pitchFamily="34" charset="0"/>
            </a:endParaRPr>
          </a:p>
          <a:p>
            <a:pPr algn="just">
              <a:defRPr/>
            </a:pPr>
            <a:endParaRPr lang="el-GR" sz="1000" dirty="0">
              <a:solidFill>
                <a:schemeClr val="tx1">
                  <a:lumMod val="75000"/>
                  <a:lumOff val="25000"/>
                </a:schemeClr>
              </a:solidFill>
              <a:latin typeface="Century Gothic" panose="020B0502020202020204" pitchFamily="34" charset="0"/>
            </a:endParaRPr>
          </a:p>
          <a:p>
            <a:pPr algn="just">
              <a:defRPr/>
            </a:pPr>
            <a:r>
              <a:rPr lang="el-GR" altLang="en-US" sz="1800" dirty="0" smtClean="0">
                <a:solidFill>
                  <a:schemeClr val="tx1">
                    <a:lumMod val="75000"/>
                    <a:lumOff val="25000"/>
                  </a:schemeClr>
                </a:solidFill>
                <a:latin typeface="Century Gothic" panose="020B0502020202020204" pitchFamily="34" charset="0"/>
              </a:rPr>
              <a:t>Αντίγραφα </a:t>
            </a:r>
            <a:r>
              <a:rPr lang="el-GR" altLang="en-US" sz="1800" dirty="0">
                <a:solidFill>
                  <a:schemeClr val="tx1">
                    <a:lumMod val="75000"/>
                    <a:lumOff val="25000"/>
                  </a:schemeClr>
                </a:solidFill>
                <a:latin typeface="Century Gothic" panose="020B0502020202020204" pitchFamily="34" charset="0"/>
              </a:rPr>
              <a:t>Πιστοποιητικών Συμμετοχής για όλους τους συμμετέχοντες </a:t>
            </a:r>
            <a:r>
              <a:rPr lang="el-GR" altLang="en-US" sz="1800" dirty="0" smtClean="0">
                <a:solidFill>
                  <a:schemeClr val="tx1">
                    <a:lumMod val="75000"/>
                    <a:lumOff val="25000"/>
                  </a:schemeClr>
                </a:solidFill>
                <a:latin typeface="Century Gothic" panose="020B0502020202020204" pitchFamily="34" charset="0"/>
              </a:rPr>
              <a:t>(το πρωτότυπο ανήκει στον συμμετέχοντα)</a:t>
            </a:r>
            <a:endParaRPr lang="en-GB" altLang="en-US" sz="1800" dirty="0" smtClean="0">
              <a:solidFill>
                <a:schemeClr val="tx1">
                  <a:lumMod val="75000"/>
                  <a:lumOff val="25000"/>
                </a:schemeClr>
              </a:solidFill>
              <a:latin typeface="Century Gothic" panose="020B0502020202020204" pitchFamily="34" charset="0"/>
            </a:endParaRPr>
          </a:p>
          <a:p>
            <a:pPr algn="just">
              <a:defRPr/>
            </a:pPr>
            <a:endParaRPr lang="el-GR" altLang="en-US" sz="1000" dirty="0" smtClean="0">
              <a:solidFill>
                <a:schemeClr val="tx1">
                  <a:lumMod val="75000"/>
                  <a:lumOff val="25000"/>
                </a:schemeClr>
              </a:solidFill>
              <a:latin typeface="Century Gothic" panose="020B0502020202020204" pitchFamily="34" charset="0"/>
            </a:endParaRPr>
          </a:p>
          <a:p>
            <a:pPr algn="just">
              <a:defRPr/>
            </a:pPr>
            <a:r>
              <a:rPr lang="el-GR" altLang="en-US" sz="1800" dirty="0" smtClean="0">
                <a:solidFill>
                  <a:schemeClr val="tx1">
                    <a:lumMod val="75000"/>
                    <a:lumOff val="25000"/>
                  </a:schemeClr>
                </a:solidFill>
                <a:latin typeface="Century Gothic" panose="020B0502020202020204" pitchFamily="34" charset="0"/>
              </a:rPr>
              <a:t>Αποδεικτικά </a:t>
            </a:r>
            <a:r>
              <a:rPr lang="el-GR" altLang="en-US" sz="1800" dirty="0">
                <a:solidFill>
                  <a:schemeClr val="tx1">
                    <a:lumMod val="75000"/>
                    <a:lumOff val="25000"/>
                  </a:schemeClr>
                </a:solidFill>
                <a:latin typeface="Century Gothic" panose="020B0502020202020204" pitchFamily="34" charset="0"/>
              </a:rPr>
              <a:t>πραγματοποίησης εμβασμάτων στους συμμετέχοντες (π.χ. φωτοτυπημένες τραπεζικές επιταγές ή έντυπο που υπογράφει ο κάθε συμμετέχοντας ότι παρέλαβε συγκεκριμένο ποσό σε περίπτωση μετρητών</a:t>
            </a:r>
            <a:r>
              <a:rPr lang="el-GR" altLang="en-US" sz="1800" dirty="0" smtClean="0">
                <a:solidFill>
                  <a:schemeClr val="tx1">
                    <a:lumMod val="75000"/>
                    <a:lumOff val="25000"/>
                  </a:schemeClr>
                </a:solidFill>
                <a:latin typeface="Century Gothic" panose="020B0502020202020204" pitchFamily="34" charset="0"/>
              </a:rPr>
              <a:t>)</a:t>
            </a:r>
            <a:endParaRPr lang="en-GB" altLang="en-US" sz="1800" dirty="0" smtClean="0">
              <a:solidFill>
                <a:schemeClr val="tx1">
                  <a:lumMod val="75000"/>
                  <a:lumOff val="25000"/>
                </a:schemeClr>
              </a:solidFill>
              <a:latin typeface="Century Gothic" panose="020B0502020202020204" pitchFamily="34" charset="0"/>
            </a:endParaRPr>
          </a:p>
          <a:p>
            <a:pPr algn="just">
              <a:defRPr/>
            </a:pPr>
            <a:endParaRPr lang="el-GR" altLang="en-US" sz="1000" dirty="0" smtClean="0">
              <a:solidFill>
                <a:schemeClr val="tx1">
                  <a:lumMod val="75000"/>
                  <a:lumOff val="25000"/>
                </a:schemeClr>
              </a:solidFill>
              <a:latin typeface="Century Gothic" panose="020B0502020202020204" pitchFamily="34" charset="0"/>
            </a:endParaRPr>
          </a:p>
          <a:p>
            <a:pPr algn="just">
              <a:defRPr/>
            </a:pPr>
            <a:r>
              <a:rPr lang="el-GR" altLang="en-US" sz="1800" dirty="0" smtClean="0">
                <a:solidFill>
                  <a:schemeClr val="tx1">
                    <a:lumMod val="75000"/>
                    <a:lumOff val="25000"/>
                  </a:schemeClr>
                </a:solidFill>
                <a:latin typeface="Century Gothic" panose="020B0502020202020204" pitchFamily="34" charset="0"/>
              </a:rPr>
              <a:t>Αεροπορικές </a:t>
            </a:r>
            <a:r>
              <a:rPr lang="el-GR" altLang="en-US" sz="1800" dirty="0">
                <a:solidFill>
                  <a:schemeClr val="tx1">
                    <a:lumMod val="75000"/>
                    <a:lumOff val="25000"/>
                  </a:schemeClr>
                </a:solidFill>
                <a:latin typeface="Century Gothic" panose="020B0502020202020204" pitchFamily="34" charset="0"/>
              </a:rPr>
              <a:t>κάρτες επιβίβασης </a:t>
            </a:r>
            <a:r>
              <a:rPr lang="el-GR" altLang="en-US" sz="1800" dirty="0" smtClean="0">
                <a:solidFill>
                  <a:schemeClr val="tx1">
                    <a:lumMod val="75000"/>
                    <a:lumOff val="25000"/>
                  </a:schemeClr>
                </a:solidFill>
                <a:latin typeface="Century Gothic" panose="020B0502020202020204" pitchFamily="34" charset="0"/>
              </a:rPr>
              <a:t>(φωτοτυπίες &amp; αυθεντικές)</a:t>
            </a:r>
            <a:endParaRPr lang="en-GB" altLang="en-US" sz="1800" dirty="0" smtClean="0">
              <a:solidFill>
                <a:schemeClr val="tx1">
                  <a:lumMod val="75000"/>
                  <a:lumOff val="25000"/>
                </a:schemeClr>
              </a:solidFill>
              <a:latin typeface="Century Gothic" panose="020B0502020202020204" pitchFamily="34" charset="0"/>
            </a:endParaRPr>
          </a:p>
          <a:p>
            <a:pPr algn="just">
              <a:defRPr/>
            </a:pPr>
            <a:endParaRPr lang="el-GR" altLang="en-US" sz="1000" dirty="0" smtClean="0">
              <a:solidFill>
                <a:schemeClr val="tx1">
                  <a:lumMod val="75000"/>
                  <a:lumOff val="25000"/>
                </a:schemeClr>
              </a:solidFill>
              <a:latin typeface="Century Gothic" panose="020B0502020202020204" pitchFamily="34" charset="0"/>
            </a:endParaRPr>
          </a:p>
          <a:p>
            <a:pPr algn="just">
              <a:defRPr/>
            </a:pPr>
            <a:r>
              <a:rPr lang="el-GR" altLang="en-US" sz="1800" dirty="0" smtClean="0">
                <a:solidFill>
                  <a:schemeClr val="tx1">
                    <a:lumMod val="75000"/>
                    <a:lumOff val="25000"/>
                  </a:schemeClr>
                </a:solidFill>
                <a:latin typeface="Century Gothic" panose="020B0502020202020204" pitchFamily="34" charset="0"/>
              </a:rPr>
              <a:t>Αποδείξεις </a:t>
            </a:r>
            <a:r>
              <a:rPr lang="el-GR" altLang="en-US" sz="1800" dirty="0">
                <a:solidFill>
                  <a:schemeClr val="tx1">
                    <a:lumMod val="75000"/>
                    <a:lumOff val="25000"/>
                  </a:schemeClr>
                </a:solidFill>
                <a:latin typeface="Century Gothic" panose="020B0502020202020204" pitchFamily="34" charset="0"/>
              </a:rPr>
              <a:t>και τιμολόγια για κάθε αγορά </a:t>
            </a:r>
            <a:r>
              <a:rPr lang="el-GR" altLang="en-US" sz="1800" dirty="0" smtClean="0">
                <a:solidFill>
                  <a:schemeClr val="tx1">
                    <a:lumMod val="75000"/>
                    <a:lumOff val="25000"/>
                  </a:schemeClr>
                </a:solidFill>
                <a:latin typeface="Century Gothic" panose="020B0502020202020204" pitchFamily="34" charset="0"/>
              </a:rPr>
              <a:t>αγαθών ή υπηρεσιών (</a:t>
            </a:r>
            <a:r>
              <a:rPr lang="el-GR" altLang="en-US" sz="1800" dirty="0">
                <a:solidFill>
                  <a:schemeClr val="tx1">
                    <a:lumMod val="75000"/>
                    <a:lumOff val="25000"/>
                  </a:schemeClr>
                </a:solidFill>
                <a:latin typeface="Century Gothic" panose="020B0502020202020204" pitchFamily="34" charset="0"/>
              </a:rPr>
              <a:t>π.χ. </a:t>
            </a:r>
            <a:r>
              <a:rPr lang="el-GR" altLang="en-US" sz="1800" dirty="0" smtClean="0">
                <a:solidFill>
                  <a:schemeClr val="tx1">
                    <a:lumMod val="75000"/>
                    <a:lumOff val="25000"/>
                  </a:schemeClr>
                </a:solidFill>
                <a:latin typeface="Century Gothic" panose="020B0502020202020204" pitchFamily="34" charset="0"/>
              </a:rPr>
              <a:t>δίδακτρα </a:t>
            </a:r>
            <a:r>
              <a:rPr lang="el-GR" altLang="en-US" sz="1800" smtClean="0">
                <a:solidFill>
                  <a:schemeClr val="tx1">
                    <a:lumMod val="75000"/>
                    <a:lumOff val="25000"/>
                  </a:schemeClr>
                </a:solidFill>
                <a:latin typeface="Century Gothic" panose="020B0502020202020204" pitchFamily="34" charset="0"/>
              </a:rPr>
              <a:t>σεμιναρίων,αεροπορικά</a:t>
            </a:r>
            <a:r>
              <a:rPr lang="el-GR" altLang="en-US" sz="1800" dirty="0" smtClean="0">
                <a:solidFill>
                  <a:schemeClr val="tx1">
                    <a:lumMod val="75000"/>
                    <a:lumOff val="25000"/>
                  </a:schemeClr>
                </a:solidFill>
                <a:latin typeface="Century Gothic" panose="020B0502020202020204" pitchFamily="34" charset="0"/>
              </a:rPr>
              <a:t> </a:t>
            </a:r>
            <a:r>
              <a:rPr lang="el-GR" altLang="en-US" sz="1800" dirty="0">
                <a:solidFill>
                  <a:schemeClr val="tx1">
                    <a:lumMod val="75000"/>
                    <a:lumOff val="25000"/>
                  </a:schemeClr>
                </a:solidFill>
                <a:latin typeface="Century Gothic" panose="020B0502020202020204" pitchFamily="34" charset="0"/>
              </a:rPr>
              <a:t>εισιτήρια, ξενοδοχεία, </a:t>
            </a:r>
            <a:r>
              <a:rPr lang="el-GR" altLang="en-US" sz="1800" dirty="0" smtClean="0">
                <a:solidFill>
                  <a:schemeClr val="tx1">
                    <a:lumMod val="75000"/>
                    <a:lumOff val="25000"/>
                  </a:schemeClr>
                </a:solidFill>
                <a:latin typeface="Century Gothic" panose="020B0502020202020204" pitchFamily="34" charset="0"/>
              </a:rPr>
              <a:t>εξοπλισμός από </a:t>
            </a:r>
            <a:r>
              <a:rPr lang="el-GR" altLang="en-US" sz="1800" dirty="0">
                <a:solidFill>
                  <a:schemeClr val="tx1">
                    <a:lumMod val="75000"/>
                    <a:lumOff val="25000"/>
                  </a:schemeClr>
                </a:solidFill>
                <a:latin typeface="Century Gothic" panose="020B0502020202020204" pitchFamily="34" charset="0"/>
              </a:rPr>
              <a:t>το κονδύλι των οργανωτικών εξόδων κ.ά</a:t>
            </a:r>
            <a:r>
              <a:rPr lang="el-GR" altLang="en-US" sz="1800" dirty="0" smtClean="0">
                <a:solidFill>
                  <a:schemeClr val="tx1">
                    <a:lumMod val="75000"/>
                    <a:lumOff val="25000"/>
                  </a:schemeClr>
                </a:solidFill>
                <a:latin typeface="Century Gothic" panose="020B0502020202020204" pitchFamily="34" charset="0"/>
              </a:rPr>
              <a:t>.)</a:t>
            </a:r>
            <a:endParaRPr lang="en-GB" altLang="en-US" sz="1800" dirty="0" smtClean="0">
              <a:solidFill>
                <a:schemeClr val="tx1">
                  <a:lumMod val="75000"/>
                  <a:lumOff val="25000"/>
                </a:schemeClr>
              </a:solidFill>
              <a:latin typeface="Century Gothic" panose="020B0502020202020204" pitchFamily="34" charset="0"/>
            </a:endParaRPr>
          </a:p>
          <a:p>
            <a:pPr algn="just">
              <a:defRPr/>
            </a:pPr>
            <a:endParaRPr lang="el-GR" altLang="en-US" sz="1000" dirty="0" smtClean="0">
              <a:solidFill>
                <a:schemeClr val="tx1">
                  <a:lumMod val="75000"/>
                  <a:lumOff val="25000"/>
                </a:schemeClr>
              </a:solidFill>
              <a:latin typeface="Century Gothic" panose="020B0502020202020204" pitchFamily="34" charset="0"/>
            </a:endParaRPr>
          </a:p>
          <a:p>
            <a:pPr algn="just">
              <a:defRPr/>
            </a:pPr>
            <a:r>
              <a:rPr lang="el-GR" altLang="en-US" sz="1800" dirty="0" smtClean="0">
                <a:solidFill>
                  <a:schemeClr val="tx1">
                    <a:lumMod val="75000"/>
                    <a:lumOff val="25000"/>
                  </a:schemeClr>
                </a:solidFill>
                <a:latin typeface="Century Gothic" panose="020B0502020202020204" pitchFamily="34" charset="0"/>
              </a:rPr>
              <a:t>Προαιρετικά</a:t>
            </a:r>
            <a:r>
              <a:rPr lang="el-GR" altLang="en-US" sz="1800" dirty="0">
                <a:solidFill>
                  <a:schemeClr val="tx1">
                    <a:lumMod val="75000"/>
                    <a:lumOff val="25000"/>
                  </a:schemeClr>
                </a:solidFill>
                <a:latin typeface="Century Gothic" panose="020B0502020202020204" pitchFamily="34" charset="0"/>
              </a:rPr>
              <a:t>: φωτογραφικό υλικό από τις </a:t>
            </a:r>
            <a:r>
              <a:rPr lang="el-GR" altLang="en-US" sz="1800" dirty="0" smtClean="0">
                <a:solidFill>
                  <a:schemeClr val="tx1">
                    <a:lumMod val="75000"/>
                    <a:lumOff val="25000"/>
                  </a:schemeClr>
                </a:solidFill>
                <a:latin typeface="Century Gothic" panose="020B0502020202020204" pitchFamily="34" charset="0"/>
              </a:rPr>
              <a:t>κινητικότητες</a:t>
            </a:r>
          </a:p>
        </p:txBody>
      </p:sp>
    </p:spTree>
    <p:extLst>
      <p:ext uri="{BB962C8B-B14F-4D97-AF65-F5344CB8AC3E}">
        <p14:creationId xmlns:p14="http://schemas.microsoft.com/office/powerpoint/2010/main" val="25276821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008112"/>
          </a:xfrm>
        </p:spPr>
        <p:txBody>
          <a:bodyPr>
            <a:normAutofit/>
          </a:bodyPr>
          <a:lstStyle/>
          <a:p>
            <a:pPr>
              <a:defRPr/>
            </a:pPr>
            <a:r>
              <a:rPr lang="en-GB" sz="2800" b="1" dirty="0" smtClean="0">
                <a:solidFill>
                  <a:schemeClr val="tx1">
                    <a:lumMod val="75000"/>
                    <a:lumOff val="25000"/>
                  </a:schemeClr>
                </a:solidFill>
                <a:latin typeface="Century Gothic" panose="020B0502020202020204" pitchFamily="34" charset="0"/>
              </a:rPr>
              <a:t>Mobility Tool (1/7)</a:t>
            </a:r>
            <a:endParaRPr lang="en-GB" sz="2800" b="1" dirty="0">
              <a:solidFill>
                <a:schemeClr val="tx1">
                  <a:lumMod val="75000"/>
                  <a:lumOff val="25000"/>
                </a:schemeClr>
              </a:solidFill>
              <a:latin typeface="Century Gothic" panose="020B0502020202020204" pitchFamily="34" charset="0"/>
            </a:endParaRPr>
          </a:p>
        </p:txBody>
      </p:sp>
      <p:sp>
        <p:nvSpPr>
          <p:cNvPr id="4099" name="Content Placeholder 2"/>
          <p:cNvSpPr>
            <a:spLocks noGrp="1"/>
          </p:cNvSpPr>
          <p:nvPr>
            <p:ph idx="4294967295"/>
          </p:nvPr>
        </p:nvSpPr>
        <p:spPr bwMode="auto">
          <a:xfrm>
            <a:off x="467544" y="1412776"/>
            <a:ext cx="8229600" cy="446449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342900" lvl="1" indent="-342900" algn="just">
              <a:lnSpc>
                <a:spcPct val="110000"/>
              </a:lnSpc>
              <a:buFont typeface="Arial" panose="020B0604020202020204" pitchFamily="34" charset="0"/>
              <a:buChar char="•"/>
              <a:defRPr/>
            </a:pPr>
            <a:r>
              <a:rPr lang="en-GB" altLang="en-US" sz="2000" dirty="0" smtClean="0">
                <a:latin typeface="Century Gothic" panose="020B0502020202020204" pitchFamily="34" charset="0"/>
              </a:rPr>
              <a:t>Mobility Tool</a:t>
            </a:r>
            <a:r>
              <a:rPr lang="el-GR" altLang="en-US" sz="2000" dirty="0" smtClean="0">
                <a:latin typeface="Century Gothic" panose="020B0502020202020204" pitchFamily="34" charset="0"/>
              </a:rPr>
              <a:t> – Εργαλείο για την ηλεκτρονική διαχείριση του Σχεδίου</a:t>
            </a:r>
          </a:p>
          <a:p>
            <a:pPr marL="742950" lvl="2" indent="-342900" algn="just">
              <a:lnSpc>
                <a:spcPct val="110000"/>
              </a:lnSpc>
              <a:defRPr/>
            </a:pPr>
            <a:r>
              <a:rPr lang="el-GR" altLang="en-US" sz="2000" dirty="0" smtClean="0">
                <a:latin typeface="Century Gothic" panose="020B0502020202020204" pitchFamily="34" charset="0"/>
              </a:rPr>
              <a:t>Καταχώρηση Κινητικοτήτων </a:t>
            </a:r>
          </a:p>
          <a:p>
            <a:pPr marL="742950" lvl="2" indent="-342900" algn="just">
              <a:lnSpc>
                <a:spcPct val="110000"/>
              </a:lnSpc>
              <a:defRPr/>
            </a:pPr>
            <a:r>
              <a:rPr lang="el-GR" altLang="en-US" sz="2000" dirty="0" smtClean="0">
                <a:latin typeface="Century Gothic" panose="020B0502020202020204" pitchFamily="34" charset="0"/>
              </a:rPr>
              <a:t>Έλεγχος κονδυλίου που έχει ξοδευτεί/δεσμευτεί</a:t>
            </a:r>
          </a:p>
          <a:p>
            <a:pPr marL="742950" lvl="2" indent="-342900" algn="just">
              <a:lnSpc>
                <a:spcPct val="110000"/>
              </a:lnSpc>
              <a:defRPr/>
            </a:pPr>
            <a:r>
              <a:rPr lang="el-GR" altLang="en-US" sz="2000" dirty="0" smtClean="0">
                <a:latin typeface="Century Gothic" panose="020B0502020202020204" pitchFamily="34" charset="0"/>
              </a:rPr>
              <a:t>Υποβολή Τελικής Έκθεσης Σχεδίου</a:t>
            </a:r>
          </a:p>
          <a:p>
            <a:pPr marL="400050" lvl="2" indent="0" algn="just">
              <a:lnSpc>
                <a:spcPct val="110000"/>
              </a:lnSpc>
              <a:buNone/>
              <a:defRPr/>
            </a:pPr>
            <a:endParaRPr lang="el-GR" altLang="en-US" sz="1000" dirty="0" smtClean="0">
              <a:latin typeface="Century Gothic" panose="020B0502020202020204" pitchFamily="34" charset="0"/>
            </a:endParaRPr>
          </a:p>
          <a:p>
            <a:pPr marL="342900" lvl="1" indent="-342900" algn="just">
              <a:lnSpc>
                <a:spcPct val="110000"/>
              </a:lnSpc>
              <a:buFont typeface="Arial" panose="020B0604020202020204" pitchFamily="34" charset="0"/>
              <a:buChar char="•"/>
              <a:defRPr/>
            </a:pPr>
            <a:r>
              <a:rPr lang="el-GR" altLang="en-US" sz="2000" dirty="0" smtClean="0">
                <a:latin typeface="Century Gothic" panose="020B0502020202020204" pitchFamily="34" charset="0"/>
              </a:rPr>
              <a:t>Μετά την </a:t>
            </a:r>
            <a:r>
              <a:rPr lang="el-GR" altLang="en-US" sz="2000" dirty="0">
                <a:latin typeface="Century Gothic" panose="020B0502020202020204" pitchFamily="34" charset="0"/>
              </a:rPr>
              <a:t>υπογραφή της Συμφωνίας Επιχορήγησης </a:t>
            </a:r>
            <a:r>
              <a:rPr lang="el-GR" altLang="en-US" sz="2000" dirty="0" smtClean="0">
                <a:latin typeface="Century Gothic" panose="020B0502020202020204" pitchFamily="34" charset="0"/>
              </a:rPr>
              <a:t>από </a:t>
            </a:r>
            <a:r>
              <a:rPr lang="el-GR" altLang="en-US" sz="2000" dirty="0">
                <a:latin typeface="Century Gothic" panose="020B0502020202020204" pitchFamily="34" charset="0"/>
              </a:rPr>
              <a:t>το ΙΔΕΠ, το ίδιο το εργαλείο ειδοποιεί ηλεκτρονικά τον δικαιούχο ότι μπορεί πλέον να το χρησιμοποιεί, για να καταχωρεί στοιχεία που αφορούν το Σχέδιο. Το σχετικό μήνυμα αποστέλλεται πάντοτε στη διεύθυνση που έχει δηλωθεί στην αίτηση ως διεύθυνση του ατόμου </a:t>
            </a:r>
            <a:r>
              <a:rPr lang="el-GR" altLang="en-US" sz="2000" dirty="0" smtClean="0">
                <a:latin typeface="Century Gothic" panose="020B0502020202020204" pitchFamily="34" charset="0"/>
              </a:rPr>
              <a:t>επαφής</a:t>
            </a:r>
            <a:endParaRPr lang="en-GB" altLang="en-US" sz="2000" dirty="0" smtClean="0">
              <a:latin typeface="Century Gothic" panose="020B0502020202020204" pitchFamily="34" charset="0"/>
            </a:endParaRPr>
          </a:p>
          <a:p>
            <a:pPr marL="0" lvl="1" indent="0" algn="just">
              <a:lnSpc>
                <a:spcPct val="110000"/>
              </a:lnSpc>
              <a:buNone/>
              <a:defRPr/>
            </a:pPr>
            <a:endParaRPr lang="el-GR" altLang="en-US" sz="1000" dirty="0" smtClean="0">
              <a:latin typeface="Century Gothic" panose="020B0502020202020204" pitchFamily="34" charset="0"/>
            </a:endParaRPr>
          </a:p>
          <a:p>
            <a:pPr marL="0" lvl="1" indent="0">
              <a:buNone/>
              <a:defRPr/>
            </a:pPr>
            <a:endParaRPr lang="el-GR" altLang="en-US" sz="2200" dirty="0" smtClean="0"/>
          </a:p>
          <a:p>
            <a:pPr marL="0" lvl="1" indent="0">
              <a:buNone/>
              <a:defRPr/>
            </a:pPr>
            <a:endParaRPr lang="el-GR" altLang="en-US" sz="2000" dirty="0" smtClean="0"/>
          </a:p>
          <a:p>
            <a:pPr marL="0" indent="0">
              <a:buNone/>
              <a:defRPr/>
            </a:pPr>
            <a:endParaRPr lang="el-GR" sz="2400" b="1" dirty="0" smtClean="0"/>
          </a:p>
        </p:txBody>
      </p:sp>
    </p:spTree>
    <p:extLst>
      <p:ext uri="{BB962C8B-B14F-4D97-AF65-F5344CB8AC3E}">
        <p14:creationId xmlns:p14="http://schemas.microsoft.com/office/powerpoint/2010/main" val="4184064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Autofit/>
          </a:bodyPr>
          <a:lstStyle/>
          <a:p>
            <a:r>
              <a:rPr lang="el-GR" sz="2800" b="1" dirty="0" smtClean="0">
                <a:solidFill>
                  <a:schemeClr val="tx1">
                    <a:lumMod val="75000"/>
                    <a:lumOff val="25000"/>
                  </a:schemeClr>
                </a:solidFill>
                <a:latin typeface="Century Gothic" panose="020B0502020202020204" pitchFamily="34" charset="0"/>
              </a:rPr>
              <a:t>Αλλαγές στις εγκριθείσες κινητικότητες</a:t>
            </a:r>
            <a:endParaRPr lang="en-GB" sz="2800" b="1" dirty="0">
              <a:solidFill>
                <a:schemeClr val="tx1">
                  <a:lumMod val="75000"/>
                  <a:lumOff val="25000"/>
                </a:schemeClr>
              </a:solidFill>
              <a:latin typeface="Century Gothic" panose="020B0502020202020204" pitchFamily="34" charset="0"/>
            </a:endParaRPr>
          </a:p>
        </p:txBody>
      </p:sp>
      <p:sp>
        <p:nvSpPr>
          <p:cNvPr id="7" name="Content Placeholder 6"/>
          <p:cNvSpPr>
            <a:spLocks noGrp="1"/>
          </p:cNvSpPr>
          <p:nvPr>
            <p:ph idx="4294967295"/>
          </p:nvPr>
        </p:nvSpPr>
        <p:spPr>
          <a:xfrm>
            <a:off x="457200" y="1268759"/>
            <a:ext cx="8229600" cy="4248473"/>
          </a:xfrm>
        </p:spPr>
        <p:txBody>
          <a:bodyPr>
            <a:normAutofit/>
          </a:bodyPr>
          <a:lstStyle/>
          <a:p>
            <a:pPr marL="0" indent="0" algn="just">
              <a:buNone/>
            </a:pPr>
            <a:endParaRPr lang="el-GR" sz="2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Το ΙΔΕΠ δεν υποδεικνύει ποιες χώρες/κινητικότητες πρέπει να πραγματοποιηθούν, αλλά ορίζει </a:t>
            </a:r>
            <a:r>
              <a:rPr lang="el-GR" sz="2000" dirty="0">
                <a:solidFill>
                  <a:schemeClr val="tx1">
                    <a:lumMod val="75000"/>
                    <a:lumOff val="25000"/>
                  </a:schemeClr>
                </a:solidFill>
                <a:latin typeface="Century Gothic" panose="020B0502020202020204" pitchFamily="34" charset="0"/>
              </a:rPr>
              <a:t>αριθμό κινητικοτήτων και </a:t>
            </a:r>
            <a:r>
              <a:rPr lang="el-GR" sz="2000" dirty="0" err="1">
                <a:solidFill>
                  <a:schemeClr val="tx1">
                    <a:lumMod val="75000"/>
                    <a:lumOff val="25000"/>
                  </a:schemeClr>
                </a:solidFill>
                <a:latin typeface="Century Gothic" panose="020B0502020202020204" pitchFamily="34" charset="0"/>
              </a:rPr>
              <a:t>κατ’επέκταση</a:t>
            </a:r>
            <a:r>
              <a:rPr lang="el-GR" sz="2000" dirty="0">
                <a:solidFill>
                  <a:schemeClr val="tx1">
                    <a:lumMod val="75000"/>
                    <a:lumOff val="25000"/>
                  </a:schemeClr>
                </a:solidFill>
                <a:latin typeface="Century Gothic" panose="020B0502020202020204" pitchFamily="34" charset="0"/>
              </a:rPr>
              <a:t> ένα συγκεκριμένο ποσό </a:t>
            </a:r>
            <a:r>
              <a:rPr lang="el-GR" sz="2000" dirty="0" smtClean="0">
                <a:solidFill>
                  <a:schemeClr val="tx1">
                    <a:lumMod val="75000"/>
                    <a:lumOff val="25000"/>
                  </a:schemeClr>
                </a:solidFill>
                <a:latin typeface="Century Gothic" panose="020B0502020202020204" pitchFamily="34" charset="0"/>
              </a:rPr>
              <a:t>για κάθε οικονομικό κεφάλαιο. </a:t>
            </a:r>
            <a:endParaRPr lang="en-GB" sz="2000" dirty="0" smtClean="0">
              <a:solidFill>
                <a:schemeClr val="tx1">
                  <a:lumMod val="75000"/>
                  <a:lumOff val="25000"/>
                </a:schemeClr>
              </a:solidFill>
              <a:latin typeface="Century Gothic" panose="020B0502020202020204" pitchFamily="34" charset="0"/>
            </a:endParaRPr>
          </a:p>
          <a:p>
            <a:pPr algn="just"/>
            <a:endParaRPr lang="el-GR" sz="2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Η επιλογή των χωρών</a:t>
            </a:r>
            <a:r>
              <a:rPr lang="en-GB"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της διάρκειας και του είδους των κινητικοτήτων, όπως αυτά είχαν συμπεριληφθεί στην αίτησή σας, είναι δυνατόν να διαφοροποιηθούν χωρίς να ενημερωθεί το ΙΔΕΠ, εφόσον οι κινητικότητες αυτές παραμένουν πάντα σχετικές με τους στόχους και τις προτεραιότητες του Ευρωπαϊκού Πλάνου Ανάπτυξης του Οργανισμού </a:t>
            </a:r>
            <a:r>
              <a:rPr lang="el-GR" sz="2000" dirty="0">
                <a:solidFill>
                  <a:schemeClr val="tx1">
                    <a:lumMod val="75000"/>
                    <a:lumOff val="25000"/>
                  </a:schemeClr>
                </a:solidFill>
                <a:latin typeface="Century Gothic" panose="020B0502020202020204" pitchFamily="34" charset="0"/>
              </a:rPr>
              <a:t>το οποίο είναι δεσμευτικό (</a:t>
            </a:r>
            <a:r>
              <a:rPr lang="el-GR" sz="2000" dirty="0" smtClean="0">
                <a:solidFill>
                  <a:schemeClr val="tx1">
                    <a:lumMod val="75000"/>
                    <a:lumOff val="25000"/>
                  </a:schemeClr>
                </a:solidFill>
                <a:latin typeface="Century Gothic" panose="020B0502020202020204" pitchFamily="34" charset="0"/>
              </a:rPr>
              <a:t>βλ. Αίτηση).</a:t>
            </a:r>
            <a:endParaRPr lang="el-GR" sz="2600" dirty="0" smtClean="0">
              <a:solidFill>
                <a:schemeClr val="tx1"/>
              </a:solidFill>
            </a:endParaRPr>
          </a:p>
        </p:txBody>
      </p:sp>
    </p:spTree>
    <p:extLst>
      <p:ext uri="{BB962C8B-B14F-4D97-AF65-F5344CB8AC3E}">
        <p14:creationId xmlns:p14="http://schemas.microsoft.com/office/powerpoint/2010/main" val="1527424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008112"/>
          </a:xfrm>
        </p:spPr>
        <p:txBody>
          <a:bodyPr>
            <a:normAutofit/>
          </a:bodyPr>
          <a:lstStyle/>
          <a:p>
            <a:r>
              <a:rPr lang="en-GB" sz="2800" b="1" dirty="0">
                <a:solidFill>
                  <a:schemeClr val="tx1">
                    <a:lumMod val="75000"/>
                    <a:lumOff val="25000"/>
                  </a:schemeClr>
                </a:solidFill>
                <a:latin typeface="Century Gothic" panose="020B0502020202020204" pitchFamily="34" charset="0"/>
              </a:rPr>
              <a:t>Mobility </a:t>
            </a:r>
            <a:r>
              <a:rPr lang="en-GB" sz="2800" b="1" dirty="0" smtClean="0">
                <a:solidFill>
                  <a:schemeClr val="tx1">
                    <a:lumMod val="75000"/>
                    <a:lumOff val="25000"/>
                  </a:schemeClr>
                </a:solidFill>
                <a:latin typeface="Century Gothic" panose="020B0502020202020204" pitchFamily="34" charset="0"/>
              </a:rPr>
              <a:t>Tool (2/7)</a:t>
            </a:r>
            <a:endParaRPr lang="en-US"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395536" y="1126233"/>
            <a:ext cx="8435280" cy="5217443"/>
          </a:xfrm>
        </p:spPr>
        <p:txBody>
          <a:bodyPr>
            <a:noAutofit/>
          </a:bodyPr>
          <a:lstStyle/>
          <a:p>
            <a:pPr algn="just"/>
            <a:r>
              <a:rPr lang="el-GR" sz="2000" dirty="0" smtClean="0">
                <a:latin typeface="Century Gothic" panose="020B0502020202020204" pitchFamily="34" charset="0"/>
              </a:rPr>
              <a:t>Ο </a:t>
            </a:r>
            <a:r>
              <a:rPr lang="en-US" sz="2000" b="1" dirty="0" smtClean="0">
                <a:solidFill>
                  <a:schemeClr val="accent5">
                    <a:lumMod val="75000"/>
                  </a:schemeClr>
                </a:solidFill>
                <a:latin typeface="Century Gothic" panose="020B0502020202020204" pitchFamily="34" charset="0"/>
              </a:rPr>
              <a:t>Legal Representative</a:t>
            </a:r>
            <a:r>
              <a:rPr lang="en-US" sz="2000" dirty="0" smtClean="0">
                <a:solidFill>
                  <a:schemeClr val="accent5">
                    <a:lumMod val="7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και ο </a:t>
            </a:r>
            <a:r>
              <a:rPr lang="en-US" sz="2000" b="1" dirty="0">
                <a:solidFill>
                  <a:schemeClr val="accent5">
                    <a:lumMod val="75000"/>
                  </a:schemeClr>
                </a:solidFill>
                <a:latin typeface="Century Gothic" panose="020B0502020202020204" pitchFamily="34" charset="0"/>
              </a:rPr>
              <a:t>Contact Person </a:t>
            </a:r>
            <a:r>
              <a:rPr lang="el-GR" sz="2000" dirty="0" smtClean="0">
                <a:solidFill>
                  <a:schemeClr val="tx1">
                    <a:lumMod val="75000"/>
                    <a:lumOff val="25000"/>
                  </a:schemeClr>
                </a:solidFill>
                <a:latin typeface="Century Gothic" panose="020B0502020202020204" pitchFamily="34" charset="0"/>
              </a:rPr>
              <a:t>εισάγ</a:t>
            </a:r>
            <a:r>
              <a:rPr lang="en-US" sz="2000" dirty="0" smtClean="0">
                <a:solidFill>
                  <a:schemeClr val="tx1">
                    <a:lumMod val="75000"/>
                    <a:lumOff val="25000"/>
                  </a:schemeClr>
                </a:solidFill>
                <a:latin typeface="Century Gothic" panose="020B0502020202020204" pitchFamily="34" charset="0"/>
              </a:rPr>
              <a:t>o</a:t>
            </a:r>
            <a:r>
              <a:rPr lang="el-GR" sz="2000" dirty="0" smtClean="0">
                <a:solidFill>
                  <a:schemeClr val="tx1">
                    <a:lumMod val="75000"/>
                    <a:lumOff val="25000"/>
                  </a:schemeClr>
                </a:solidFill>
                <a:latin typeface="Century Gothic" panose="020B0502020202020204" pitchFamily="34" charset="0"/>
              </a:rPr>
              <a:t>νται αυτόματα ως επαφές και έχουν πρόσβαση στο σχέδιο, εφόσον το </a:t>
            </a:r>
            <a:r>
              <a:rPr lang="en-US" sz="2000" dirty="0" smtClean="0">
                <a:solidFill>
                  <a:schemeClr val="tx1">
                    <a:lumMod val="75000"/>
                    <a:lumOff val="25000"/>
                  </a:schemeClr>
                </a:solidFill>
                <a:latin typeface="Century Gothic" panose="020B0502020202020204" pitchFamily="34" charset="0"/>
              </a:rPr>
              <a:t>email </a:t>
            </a:r>
            <a:r>
              <a:rPr lang="el-GR" sz="2000" dirty="0" smtClean="0">
                <a:solidFill>
                  <a:schemeClr val="tx1">
                    <a:lumMod val="75000"/>
                    <a:lumOff val="25000"/>
                  </a:schemeClr>
                </a:solidFill>
                <a:latin typeface="Century Gothic" panose="020B0502020202020204" pitchFamily="34" charset="0"/>
              </a:rPr>
              <a:t>που δηλώθηκε στην αίτηση είναι συνδεδεμένο με </a:t>
            </a:r>
            <a:r>
              <a:rPr lang="en-GB" sz="2000" dirty="0">
                <a:solidFill>
                  <a:schemeClr val="tx1">
                    <a:lumMod val="75000"/>
                    <a:lumOff val="25000"/>
                  </a:schemeClr>
                </a:solidFill>
                <a:latin typeface="Century Gothic" panose="020B0502020202020204" pitchFamily="34" charset="0"/>
              </a:rPr>
              <a:t>EU Login </a:t>
            </a:r>
            <a:r>
              <a:rPr lang="en-US" sz="2000" dirty="0" smtClean="0">
                <a:solidFill>
                  <a:schemeClr val="tx1">
                    <a:lumMod val="75000"/>
                    <a:lumOff val="25000"/>
                  </a:schemeClr>
                </a:solidFill>
                <a:latin typeface="Century Gothic" panose="020B0502020202020204" pitchFamily="34" charset="0"/>
              </a:rPr>
              <a:t>account:</a:t>
            </a:r>
            <a:endParaRPr lang="el-GR" sz="2000" dirty="0" smtClean="0">
              <a:solidFill>
                <a:schemeClr val="tx1">
                  <a:lumMod val="75000"/>
                  <a:lumOff val="25000"/>
                </a:schemeClr>
              </a:solidFill>
              <a:latin typeface="Century Gothic" panose="020B0502020202020204" pitchFamily="34" charset="0"/>
            </a:endParaRPr>
          </a:p>
          <a:p>
            <a:pPr marL="0" indent="0" algn="just">
              <a:buNone/>
            </a:pPr>
            <a:r>
              <a:rPr lang="en-US" sz="2000" dirty="0">
                <a:solidFill>
                  <a:schemeClr val="tx1">
                    <a:lumMod val="75000"/>
                    <a:lumOff val="25000"/>
                  </a:schemeClr>
                </a:solidFill>
                <a:latin typeface="Century Gothic" panose="020B0502020202020204" pitchFamily="34" charset="0"/>
              </a:rPr>
              <a:t> </a:t>
            </a:r>
            <a:r>
              <a:rPr lang="en-US" sz="2000" dirty="0" smtClean="0">
                <a:solidFill>
                  <a:schemeClr val="tx1">
                    <a:lumMod val="75000"/>
                    <a:lumOff val="25000"/>
                  </a:schemeClr>
                </a:solidFill>
                <a:latin typeface="Century Gothic" panose="020B0502020202020204" pitchFamily="34" charset="0"/>
              </a:rPr>
              <a:t>    - </a:t>
            </a:r>
            <a:r>
              <a:rPr lang="en-GB" sz="2000" dirty="0" smtClean="0">
                <a:solidFill>
                  <a:schemeClr val="tx1">
                    <a:lumMod val="75000"/>
                    <a:lumOff val="25000"/>
                  </a:schemeClr>
                </a:solidFill>
                <a:latin typeface="Century Gothic" panose="020B0502020202020204" pitchFamily="34" charset="0"/>
              </a:rPr>
              <a:t>Legal Representative – View Access</a:t>
            </a:r>
          </a:p>
          <a:p>
            <a:pPr marL="0" indent="0" algn="just">
              <a:buNone/>
            </a:pPr>
            <a:r>
              <a:rPr lang="en-GB" sz="2000" dirty="0" smtClean="0">
                <a:solidFill>
                  <a:schemeClr val="tx1">
                    <a:lumMod val="75000"/>
                    <a:lumOff val="25000"/>
                  </a:schemeClr>
                </a:solidFill>
                <a:latin typeface="Century Gothic" panose="020B0502020202020204" pitchFamily="34" charset="0"/>
              </a:rPr>
              <a:t>     - Contact person – </a:t>
            </a:r>
            <a:r>
              <a:rPr lang="en-GB" sz="2000" dirty="0">
                <a:solidFill>
                  <a:schemeClr val="tx1">
                    <a:lumMod val="75000"/>
                    <a:lumOff val="25000"/>
                  </a:schemeClr>
                </a:solidFill>
                <a:latin typeface="Century Gothic" panose="020B0502020202020204" pitchFamily="34" charset="0"/>
              </a:rPr>
              <a:t>E</a:t>
            </a:r>
            <a:r>
              <a:rPr lang="en-GB" sz="2000" dirty="0" smtClean="0">
                <a:solidFill>
                  <a:schemeClr val="tx1">
                    <a:lumMod val="75000"/>
                    <a:lumOff val="25000"/>
                  </a:schemeClr>
                </a:solidFill>
                <a:latin typeface="Century Gothic" panose="020B0502020202020204" pitchFamily="34" charset="0"/>
              </a:rPr>
              <a:t>dit Access</a:t>
            </a:r>
            <a:endParaRPr lang="el-GR" sz="2000" dirty="0" smtClean="0">
              <a:solidFill>
                <a:schemeClr val="tx1">
                  <a:lumMod val="75000"/>
                  <a:lumOff val="25000"/>
                </a:schemeClr>
              </a:solidFill>
              <a:latin typeface="Century Gothic" panose="020B0502020202020204" pitchFamily="34" charset="0"/>
            </a:endParaRPr>
          </a:p>
          <a:p>
            <a:pPr marL="457200" lvl="1" indent="0" algn="just">
              <a:buNone/>
            </a:pPr>
            <a:endParaRPr lang="el-GR"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Εάν </a:t>
            </a:r>
            <a:r>
              <a:rPr lang="el-GR" sz="2000" dirty="0">
                <a:solidFill>
                  <a:schemeClr val="tx1">
                    <a:lumMod val="75000"/>
                    <a:lumOff val="25000"/>
                  </a:schemeClr>
                </a:solidFill>
                <a:latin typeface="Century Gothic" panose="020B0502020202020204" pitchFamily="34" charset="0"/>
              </a:rPr>
              <a:t>δεν </a:t>
            </a:r>
            <a:r>
              <a:rPr lang="el-GR" sz="2000" dirty="0" smtClean="0">
                <a:solidFill>
                  <a:schemeClr val="tx1">
                    <a:lumMod val="75000"/>
                    <a:lumOff val="25000"/>
                  </a:schemeClr>
                </a:solidFill>
                <a:latin typeface="Century Gothic" panose="020B0502020202020204" pitchFamily="34" charset="0"/>
              </a:rPr>
              <a:t>εμφανίζονται τα Σχέδιά σας</a:t>
            </a:r>
            <a:r>
              <a:rPr lang="en-US" sz="2000" dirty="0" smtClean="0">
                <a:solidFill>
                  <a:schemeClr val="tx1">
                    <a:lumMod val="75000"/>
                    <a:lumOff val="25000"/>
                  </a:schemeClr>
                </a:solidFill>
                <a:latin typeface="Century Gothic" panose="020B0502020202020204" pitchFamily="34" charset="0"/>
              </a:rPr>
              <a:t> </a:t>
            </a:r>
            <a:r>
              <a:rPr lang="el-GR" sz="2000" dirty="0" smtClean="0">
                <a:solidFill>
                  <a:schemeClr val="tx1">
                    <a:lumMod val="75000"/>
                    <a:lumOff val="25000"/>
                  </a:schemeClr>
                </a:solidFill>
                <a:latin typeface="Century Gothic" panose="020B0502020202020204" pitchFamily="34" charset="0"/>
              </a:rPr>
              <a:t>στο </a:t>
            </a:r>
            <a:r>
              <a:rPr lang="en-US" sz="2000" dirty="0" smtClean="0">
                <a:solidFill>
                  <a:schemeClr val="tx1">
                    <a:lumMod val="75000"/>
                    <a:lumOff val="25000"/>
                  </a:schemeClr>
                </a:solidFill>
                <a:latin typeface="Century Gothic" panose="020B0502020202020204" pitchFamily="34" charset="0"/>
              </a:rPr>
              <a:t>account</a:t>
            </a:r>
            <a:r>
              <a:rPr lang="el-GR" sz="2000" dirty="0" smtClean="0">
                <a:solidFill>
                  <a:schemeClr val="tx1">
                    <a:lumMod val="75000"/>
                    <a:lumOff val="25000"/>
                  </a:schemeClr>
                </a:solidFill>
                <a:latin typeface="Century Gothic" panose="020B0502020202020204" pitchFamily="34" charset="0"/>
              </a:rPr>
              <a:t>,  επικοινωνήστε με την ΕΥ </a:t>
            </a:r>
          </a:p>
          <a:p>
            <a:pPr marL="0" indent="0" algn="just">
              <a:buNone/>
            </a:pPr>
            <a:endParaRPr lang="el-GR" sz="1000" dirty="0" smtClean="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Στο ΜΤ καταχωρούνται: </a:t>
            </a:r>
            <a:endParaRPr lang="el-GR" sz="2000" dirty="0">
              <a:solidFill>
                <a:schemeClr val="tx1">
                  <a:lumMod val="75000"/>
                  <a:lumOff val="25000"/>
                </a:schemeClr>
              </a:solidFill>
              <a:latin typeface="Century Gothic" panose="020B0502020202020204" pitchFamily="34" charset="0"/>
            </a:endParaRPr>
          </a:p>
          <a:p>
            <a:pPr lvl="1" algn="just"/>
            <a:r>
              <a:rPr lang="el-GR" sz="2000" dirty="0">
                <a:solidFill>
                  <a:schemeClr val="tx1">
                    <a:lumMod val="75000"/>
                    <a:lumOff val="25000"/>
                  </a:schemeClr>
                </a:solidFill>
                <a:latin typeface="Century Gothic" panose="020B0502020202020204" pitchFamily="34" charset="0"/>
              </a:rPr>
              <a:t>Ολοκληρωμένες κινητικότητες </a:t>
            </a:r>
          </a:p>
          <a:p>
            <a:pPr lvl="1" algn="just"/>
            <a:r>
              <a:rPr lang="el-GR" sz="2000" dirty="0" smtClean="0">
                <a:solidFill>
                  <a:schemeClr val="tx1">
                    <a:lumMod val="75000"/>
                    <a:lumOff val="25000"/>
                  </a:schemeClr>
                </a:solidFill>
                <a:latin typeface="Century Gothic" panose="020B0502020202020204" pitchFamily="34" charset="0"/>
              </a:rPr>
              <a:t>Εγκεκριμένες </a:t>
            </a:r>
            <a:r>
              <a:rPr lang="el-GR" sz="2000" dirty="0">
                <a:solidFill>
                  <a:schemeClr val="tx1">
                    <a:lumMod val="75000"/>
                    <a:lumOff val="25000"/>
                  </a:schemeClr>
                </a:solidFill>
                <a:latin typeface="Century Gothic" panose="020B0502020202020204" pitchFamily="34" charset="0"/>
              </a:rPr>
              <a:t>κινητικότητες που δεν έχουν υλοποιηθεί </a:t>
            </a:r>
            <a:r>
              <a:rPr lang="el-GR" sz="2000" dirty="0" smtClean="0">
                <a:solidFill>
                  <a:schemeClr val="tx1">
                    <a:lumMod val="75000"/>
                    <a:lumOff val="25000"/>
                  </a:schemeClr>
                </a:solidFill>
                <a:latin typeface="Century Gothic" panose="020B0502020202020204" pitchFamily="34" charset="0"/>
              </a:rPr>
              <a:t>ακόμα</a:t>
            </a:r>
          </a:p>
          <a:p>
            <a:pPr lvl="1" algn="just"/>
            <a:r>
              <a:rPr lang="el-GR" sz="2000" dirty="0">
                <a:solidFill>
                  <a:schemeClr val="tx1">
                    <a:lumMod val="75000"/>
                    <a:lumOff val="25000"/>
                  </a:schemeClr>
                </a:solidFill>
                <a:latin typeface="Century Gothic" panose="020B0502020202020204" pitchFamily="34" charset="0"/>
              </a:rPr>
              <a:t>Κινητικότητες με μηδενική επιχορήγηση (</a:t>
            </a:r>
            <a:r>
              <a:rPr lang="en-US" sz="2000" dirty="0">
                <a:solidFill>
                  <a:schemeClr val="tx1">
                    <a:lumMod val="75000"/>
                    <a:lumOff val="25000"/>
                  </a:schemeClr>
                </a:solidFill>
                <a:latin typeface="Century Gothic" panose="020B0502020202020204" pitchFamily="34" charset="0"/>
              </a:rPr>
              <a:t>zero grant)</a:t>
            </a:r>
            <a:r>
              <a:rPr lang="el-GR" sz="2000" dirty="0">
                <a:solidFill>
                  <a:schemeClr val="tx1">
                    <a:lumMod val="75000"/>
                    <a:lumOff val="25000"/>
                  </a:schemeClr>
                </a:solidFill>
                <a:latin typeface="Century Gothic" panose="020B0502020202020204" pitchFamily="34" charset="0"/>
              </a:rPr>
              <a:t> </a:t>
            </a:r>
            <a:endParaRPr lang="el-GR" sz="2000" dirty="0" smtClean="0">
              <a:solidFill>
                <a:schemeClr val="tx1">
                  <a:lumMod val="75000"/>
                  <a:lumOff val="25000"/>
                </a:schemeClr>
              </a:solidFill>
              <a:latin typeface="Century Gothic" panose="020B0502020202020204" pitchFamily="34" charset="0"/>
            </a:endParaRPr>
          </a:p>
          <a:p>
            <a:pPr marL="457200" lvl="1" indent="0" algn="just">
              <a:buNone/>
            </a:pPr>
            <a:endParaRPr lang="el-GR" sz="1000" dirty="0">
              <a:solidFill>
                <a:schemeClr val="tx1">
                  <a:lumMod val="75000"/>
                  <a:lumOff val="25000"/>
                </a:schemeClr>
              </a:solidFill>
              <a:latin typeface="Century Gothic" panose="020B0502020202020204" pitchFamily="34" charset="0"/>
            </a:endParaRPr>
          </a:p>
          <a:p>
            <a:pPr algn="just"/>
            <a:r>
              <a:rPr lang="el-GR" sz="2000" dirty="0" smtClean="0">
                <a:solidFill>
                  <a:schemeClr val="tx1">
                    <a:lumMod val="75000"/>
                    <a:lumOff val="25000"/>
                  </a:schemeClr>
                </a:solidFill>
                <a:latin typeface="Century Gothic" panose="020B0502020202020204" pitchFamily="34" charset="0"/>
              </a:rPr>
              <a:t>Επιλογή </a:t>
            </a:r>
            <a:r>
              <a:rPr lang="el-GR" sz="2000" dirty="0">
                <a:solidFill>
                  <a:schemeClr val="tx1">
                    <a:lumMod val="75000"/>
                    <a:lumOff val="25000"/>
                  </a:schemeClr>
                </a:solidFill>
                <a:latin typeface="Century Gothic" panose="020B0502020202020204" pitchFamily="34" charset="0"/>
              </a:rPr>
              <a:t>save draft </a:t>
            </a:r>
            <a:r>
              <a:rPr lang="el-GR" sz="2000" dirty="0" smtClean="0">
                <a:solidFill>
                  <a:schemeClr val="tx1">
                    <a:lumMod val="75000"/>
                    <a:lumOff val="25000"/>
                  </a:schemeClr>
                </a:solidFill>
                <a:latin typeface="Century Gothic" panose="020B0502020202020204" pitchFamily="34" charset="0"/>
              </a:rPr>
              <a:t>mobility</a:t>
            </a:r>
            <a:endParaRPr lang="en-US" sz="2000" dirty="0">
              <a:solidFill>
                <a:schemeClr val="tx1">
                  <a:lumMod val="75000"/>
                  <a:lumOff val="25000"/>
                </a:schemeClr>
              </a:solidFill>
              <a:latin typeface="Century Gothic" panose="020B0502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79" y="6021288"/>
            <a:ext cx="2300134" cy="656136"/>
          </a:xfrm>
          <a:prstGeom prst="rect">
            <a:avLst/>
          </a:prstGeom>
        </p:spPr>
      </p:pic>
    </p:spTree>
    <p:extLst>
      <p:ext uri="{BB962C8B-B14F-4D97-AF65-F5344CB8AC3E}">
        <p14:creationId xmlns:p14="http://schemas.microsoft.com/office/powerpoint/2010/main" val="29723822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0" y="116632"/>
            <a:ext cx="4114800" cy="994122"/>
          </a:xfrm>
        </p:spPr>
        <p:txBody>
          <a:bodyPr>
            <a:normAutofit/>
          </a:bodyPr>
          <a:lstStyle/>
          <a:p>
            <a:pPr algn="l"/>
            <a:r>
              <a:rPr lang="en-GB" sz="2800" b="1" dirty="0" smtClean="0">
                <a:solidFill>
                  <a:schemeClr val="tx1">
                    <a:lumMod val="75000"/>
                    <a:lumOff val="25000"/>
                  </a:schemeClr>
                </a:solidFill>
                <a:latin typeface="Century Gothic" panose="020B0502020202020204" pitchFamily="34" charset="0"/>
              </a:rPr>
              <a:t>EU Login (3/7)</a:t>
            </a:r>
            <a:endParaRPr lang="en-GB" sz="2800" b="1" dirty="0">
              <a:solidFill>
                <a:schemeClr val="tx1">
                  <a:lumMod val="75000"/>
                  <a:lumOff val="25000"/>
                </a:schemeClr>
              </a:solidFill>
              <a:latin typeface="Century Gothic" panose="020B0502020202020204" pitchFamily="34" charset="0"/>
            </a:endParaRPr>
          </a:p>
        </p:txBody>
      </p:sp>
      <p:sp>
        <p:nvSpPr>
          <p:cNvPr id="8" name="Content Placeholder 7"/>
          <p:cNvSpPr>
            <a:spLocks noGrp="1"/>
          </p:cNvSpPr>
          <p:nvPr>
            <p:ph sz="half" idx="2"/>
          </p:nvPr>
        </p:nvSpPr>
        <p:spPr>
          <a:xfrm>
            <a:off x="3059832" y="980728"/>
            <a:ext cx="6084168" cy="5145435"/>
          </a:xfrm>
        </p:spPr>
        <p:txBody>
          <a:bodyPr>
            <a:normAutofit fontScale="92500" lnSpcReduction="20000"/>
          </a:bodyPr>
          <a:lstStyle/>
          <a:p>
            <a:r>
              <a:rPr lang="el-GR" sz="2000" dirty="0" smtClean="0">
                <a:latin typeface="Century Gothic" panose="020B0502020202020204" pitchFamily="34" charset="0"/>
              </a:rPr>
              <a:t>Εάν δεν έχετε ήδη </a:t>
            </a:r>
            <a:r>
              <a:rPr lang="en-GB" sz="2000" dirty="0" smtClean="0">
                <a:latin typeface="Century Gothic" panose="020B0502020202020204" pitchFamily="34" charset="0"/>
              </a:rPr>
              <a:t>EU Login</a:t>
            </a:r>
            <a:r>
              <a:rPr lang="el-GR" sz="2000" dirty="0" smtClean="0">
                <a:latin typeface="Century Gothic" panose="020B0502020202020204" pitchFamily="34" charset="0"/>
              </a:rPr>
              <a:t> στο </a:t>
            </a:r>
            <a:r>
              <a:rPr lang="en-GB" sz="2000" dirty="0" smtClean="0">
                <a:latin typeface="Century Gothic" panose="020B0502020202020204" pitchFamily="34" charset="0"/>
              </a:rPr>
              <a:t>email </a:t>
            </a:r>
            <a:r>
              <a:rPr lang="el-GR" sz="2000" dirty="0" smtClean="0">
                <a:latin typeface="Century Gothic" panose="020B0502020202020204" pitchFamily="34" charset="0"/>
              </a:rPr>
              <a:t>που είχατε καταχωρίσει στην αίτηση,</a:t>
            </a:r>
            <a:r>
              <a:rPr lang="en-GB" sz="2000" dirty="0" smtClean="0">
                <a:latin typeface="Century Gothic" panose="020B0502020202020204" pitchFamily="34" charset="0"/>
              </a:rPr>
              <a:t> </a:t>
            </a:r>
            <a:r>
              <a:rPr lang="el-GR" sz="2000" dirty="0" smtClean="0">
                <a:latin typeface="Century Gothic" panose="020B0502020202020204" pitchFamily="34" charset="0"/>
              </a:rPr>
              <a:t>μπορείτε να δημιουργήσετε</a:t>
            </a:r>
          </a:p>
          <a:p>
            <a:endParaRPr lang="el-GR" sz="2000" dirty="0" smtClean="0">
              <a:latin typeface="Century Gothic" panose="020B0502020202020204" pitchFamily="34" charset="0"/>
            </a:endParaRPr>
          </a:p>
          <a:p>
            <a:r>
              <a:rPr lang="en-GB" sz="2000" dirty="0" smtClean="0">
                <a:latin typeface="Century Gothic" panose="020B0502020202020204" pitchFamily="34" charset="0"/>
              </a:rPr>
              <a:t>Email </a:t>
            </a:r>
            <a:r>
              <a:rPr lang="el-GR" sz="2000" dirty="0" smtClean="0">
                <a:latin typeface="Century Gothic" panose="020B0502020202020204" pitchFamily="34" charset="0"/>
              </a:rPr>
              <a:t>για δημιουργία κωδικού (εντός 24 ωρών)</a:t>
            </a:r>
          </a:p>
          <a:p>
            <a:endParaRPr lang="el-GR" sz="2000" dirty="0" smtClean="0">
              <a:latin typeface="Century Gothic" panose="020B0502020202020204" pitchFamily="34" charset="0"/>
            </a:endParaRPr>
          </a:p>
          <a:p>
            <a:r>
              <a:rPr lang="el-GR" sz="2000" dirty="0" smtClean="0">
                <a:latin typeface="Century Gothic" panose="020B0502020202020204" pitchFamily="34" charset="0"/>
              </a:rPr>
              <a:t>Σχετικός σύνδεσμος από την ιστοσελίδα του ΙΔΕΠ </a:t>
            </a:r>
          </a:p>
          <a:p>
            <a:endParaRPr lang="el-GR" sz="2000" dirty="0" smtClean="0">
              <a:latin typeface="Century Gothic" panose="020B0502020202020204" pitchFamily="34" charset="0"/>
            </a:endParaRPr>
          </a:p>
          <a:p>
            <a:r>
              <a:rPr lang="el-GR" sz="2000" dirty="0">
                <a:latin typeface="Century Gothic" panose="020B0502020202020204" pitchFamily="34" charset="0"/>
              </a:rPr>
              <a:t>Αφού συνδεθείτε, θα μπορείτε να δείτε μια λίστα με τα έργα </a:t>
            </a:r>
            <a:r>
              <a:rPr lang="el-GR" sz="2000" dirty="0" smtClean="0">
                <a:latin typeface="Century Gothic" panose="020B0502020202020204" pitchFamily="34" charset="0"/>
              </a:rPr>
              <a:t>τα οποία είναι συνδεδεμένα με το συγκεκριμένο </a:t>
            </a:r>
            <a:r>
              <a:rPr lang="en-GB" sz="2000" dirty="0" err="1" smtClean="0">
                <a:latin typeface="Century Gothic" panose="020B0502020202020204" pitchFamily="34" charset="0"/>
              </a:rPr>
              <a:t>emai</a:t>
            </a:r>
            <a:r>
              <a:rPr lang="en-US" sz="2000" dirty="0" smtClean="0">
                <a:latin typeface="Century Gothic" panose="020B0502020202020204" pitchFamily="34" charset="0"/>
              </a:rPr>
              <a:t>l</a:t>
            </a:r>
            <a:endParaRPr lang="el-GR" sz="2000" dirty="0" smtClean="0">
              <a:latin typeface="Century Gothic" panose="020B0502020202020204" pitchFamily="34" charset="0"/>
            </a:endParaRPr>
          </a:p>
          <a:p>
            <a:pPr marL="0" indent="0">
              <a:buNone/>
            </a:pPr>
            <a:endParaRPr lang="el-GR" sz="2000" dirty="0" smtClean="0">
              <a:latin typeface="Century Gothic" panose="020B0502020202020204" pitchFamily="34" charset="0"/>
            </a:endParaRPr>
          </a:p>
          <a:p>
            <a:r>
              <a:rPr lang="el-GR" sz="2000" dirty="0" smtClean="0">
                <a:latin typeface="Century Gothic" panose="020B0502020202020204" pitchFamily="34" charset="0"/>
              </a:rPr>
              <a:t>Για σκοπούς καλύτερης διαχείρισης, είναι καλύτερα να εισαγάγετε  και ένα </a:t>
            </a:r>
            <a:r>
              <a:rPr lang="en-GB" sz="2000" b="1" dirty="0" smtClean="0">
                <a:latin typeface="Century Gothic" panose="020B0502020202020204" pitchFamily="34" charset="0"/>
              </a:rPr>
              <a:t>Generic </a:t>
            </a:r>
            <a:r>
              <a:rPr lang="en-GB" sz="2000" b="1" dirty="0">
                <a:latin typeface="Century Gothic" panose="020B0502020202020204" pitchFamily="34" charset="0"/>
              </a:rPr>
              <a:t>email</a:t>
            </a:r>
            <a:r>
              <a:rPr lang="el-GR" sz="2000" b="1" dirty="0">
                <a:latin typeface="Century Gothic" panose="020B0502020202020204" pitchFamily="34" charset="0"/>
              </a:rPr>
              <a:t> </a:t>
            </a:r>
            <a:r>
              <a:rPr lang="en-GB" sz="2000" b="1" dirty="0">
                <a:latin typeface="Century Gothic" panose="020B0502020202020204" pitchFamily="34" charset="0"/>
              </a:rPr>
              <a:t>accoun</a:t>
            </a:r>
            <a:r>
              <a:rPr lang="en-GB" sz="2000" dirty="0">
                <a:latin typeface="Century Gothic" panose="020B0502020202020204" pitchFamily="34" charset="0"/>
              </a:rPr>
              <a:t>t </a:t>
            </a:r>
            <a:r>
              <a:rPr lang="el-GR" sz="2000" dirty="0">
                <a:latin typeface="Century Gothic" panose="020B0502020202020204" pitchFamily="34" charset="0"/>
              </a:rPr>
              <a:t>για </a:t>
            </a:r>
            <a:r>
              <a:rPr lang="el-GR" sz="2000" dirty="0" smtClean="0">
                <a:latin typeface="Century Gothic" panose="020B0502020202020204" pitchFamily="34" charset="0"/>
              </a:rPr>
              <a:t>πρόσβαση στο Σχέδιο με </a:t>
            </a:r>
            <a:r>
              <a:rPr lang="en-GB" sz="2000" dirty="0" smtClean="0">
                <a:latin typeface="Century Gothic" panose="020B0502020202020204" pitchFamily="34" charset="0"/>
              </a:rPr>
              <a:t>edit rights </a:t>
            </a:r>
            <a:r>
              <a:rPr lang="el-GR" sz="2000" dirty="0" smtClean="0">
                <a:latin typeface="Century Gothic" panose="020B0502020202020204" pitchFamily="34" charset="0"/>
              </a:rPr>
              <a:t>στο οποίο να είναι συνδεδεμένα όλα τα Σχέδια του οργανισμού σας, ασχέτως εάν σε κάθε περίπτωση διαφέρει το άτομο επαφής. </a:t>
            </a:r>
            <a:endParaRPr lang="el-GR" sz="2000" dirty="0">
              <a:latin typeface="Century Gothic" panose="020B0502020202020204" pitchFamily="34" charset="0"/>
            </a:endParaRPr>
          </a:p>
          <a:p>
            <a:pPr>
              <a:buFont typeface="Wingdings" panose="05000000000000000000" pitchFamily="2" charset="2"/>
              <a:buChar char="Ø"/>
            </a:pPr>
            <a:endParaRPr lang="el-GR" sz="2400" dirty="0" smtClean="0"/>
          </a:p>
        </p:txBody>
      </p:sp>
      <p:pic>
        <p:nvPicPr>
          <p:cNvPr id="1031"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l="27469" t="9192" r="29678"/>
          <a:stretch/>
        </p:blipFill>
        <p:spPr bwMode="auto">
          <a:xfrm>
            <a:off x="0" y="116632"/>
            <a:ext cx="2954246" cy="47090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15"/>
          <p:cNvPicPr/>
          <p:nvPr/>
        </p:nvPicPr>
        <p:blipFill>
          <a:blip r:embed="rId3"/>
          <a:stretch/>
        </p:blipFill>
        <p:spPr>
          <a:xfrm>
            <a:off x="107504" y="4077072"/>
            <a:ext cx="2952328" cy="2628292"/>
          </a:xfrm>
          <a:prstGeom prst="rect">
            <a:avLst/>
          </a:prstGeom>
          <a:noFill/>
        </p:spPr>
      </p:pic>
    </p:spTree>
    <p:extLst>
      <p:ext uri="{BB962C8B-B14F-4D97-AF65-F5344CB8AC3E}">
        <p14:creationId xmlns:p14="http://schemas.microsoft.com/office/powerpoint/2010/main" val="24517136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008112"/>
          </a:xfrm>
        </p:spPr>
        <p:txBody>
          <a:bodyPr>
            <a:normAutofit/>
          </a:bodyPr>
          <a:lstStyle/>
          <a:p>
            <a:pPr>
              <a:defRPr/>
            </a:pPr>
            <a:r>
              <a:rPr lang="en-GB" sz="2800" b="1" dirty="0">
                <a:solidFill>
                  <a:schemeClr val="tx1">
                    <a:lumMod val="75000"/>
                    <a:lumOff val="25000"/>
                  </a:schemeClr>
                </a:solidFill>
                <a:latin typeface="Century Gothic" panose="020B0502020202020204" pitchFamily="34" charset="0"/>
              </a:rPr>
              <a:t>Mobility </a:t>
            </a:r>
            <a:r>
              <a:rPr lang="en-GB" sz="2800" b="1" dirty="0" smtClean="0">
                <a:solidFill>
                  <a:schemeClr val="tx1">
                    <a:lumMod val="75000"/>
                    <a:lumOff val="25000"/>
                  </a:schemeClr>
                </a:solidFill>
                <a:latin typeface="Century Gothic" panose="020B0502020202020204" pitchFamily="34" charset="0"/>
              </a:rPr>
              <a:t>Tool (4/7)</a:t>
            </a:r>
            <a:r>
              <a:rPr lang="el-GR" sz="2800" b="1" dirty="0" smtClean="0">
                <a:solidFill>
                  <a:schemeClr val="tx1">
                    <a:lumMod val="75000"/>
                    <a:lumOff val="25000"/>
                  </a:schemeClr>
                </a:solidFill>
                <a:latin typeface="Century Gothic" panose="020B0502020202020204" pitchFamily="34" charset="0"/>
              </a:rPr>
              <a:t> </a:t>
            </a:r>
            <a:r>
              <a:rPr lang="el-GR" sz="2800" b="1" dirty="0">
                <a:solidFill>
                  <a:schemeClr val="tx1">
                    <a:lumMod val="75000"/>
                    <a:lumOff val="25000"/>
                  </a:schemeClr>
                </a:solidFill>
                <a:latin typeface="Century Gothic" panose="020B0502020202020204" pitchFamily="34" charset="0"/>
              </a:rPr>
              <a:t/>
            </a:r>
            <a:br>
              <a:rPr lang="el-GR" sz="2800" b="1" dirty="0">
                <a:solidFill>
                  <a:schemeClr val="tx1">
                    <a:lumMod val="75000"/>
                    <a:lumOff val="25000"/>
                  </a:schemeClr>
                </a:solidFill>
                <a:latin typeface="Century Gothic" panose="020B0502020202020204" pitchFamily="34" charset="0"/>
              </a:rPr>
            </a:br>
            <a:r>
              <a:rPr lang="el-GR" sz="2800" b="1" dirty="0">
                <a:solidFill>
                  <a:schemeClr val="accent5">
                    <a:lumMod val="75000"/>
                  </a:schemeClr>
                </a:solidFill>
                <a:latin typeface="Century Gothic" panose="020B0502020202020204" pitchFamily="34" charset="0"/>
              </a:rPr>
              <a:t>Καταχώρηση </a:t>
            </a:r>
            <a:r>
              <a:rPr lang="el-GR" sz="2800" b="1" dirty="0" smtClean="0">
                <a:solidFill>
                  <a:schemeClr val="accent5">
                    <a:lumMod val="75000"/>
                  </a:schemeClr>
                </a:solidFill>
                <a:latin typeface="Century Gothic" panose="020B0502020202020204" pitchFamily="34" charset="0"/>
              </a:rPr>
              <a:t>οργανισμών υποδοχής στο ΜΤ</a:t>
            </a:r>
            <a:endParaRPr lang="en-GB" sz="2800" b="1" dirty="0">
              <a:solidFill>
                <a:schemeClr val="accent5">
                  <a:lumMod val="75000"/>
                </a:schemeClr>
              </a:solidFill>
              <a:latin typeface="Century Gothic" panose="020B0502020202020204" pitchFamily="34" charset="0"/>
            </a:endParaRPr>
          </a:p>
        </p:txBody>
      </p:sp>
      <p:sp>
        <p:nvSpPr>
          <p:cNvPr id="4099" name="Content Placeholder 2"/>
          <p:cNvSpPr>
            <a:spLocks noGrp="1"/>
          </p:cNvSpPr>
          <p:nvPr>
            <p:ph idx="1"/>
          </p:nvPr>
        </p:nvSpPr>
        <p:spPr bwMode="auto">
          <a:xfrm>
            <a:off x="467544" y="1628801"/>
            <a:ext cx="8229600" cy="424847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buNone/>
              <a:defRPr/>
            </a:pPr>
            <a:r>
              <a:rPr lang="el-GR" altLang="en-US" sz="2000" b="1" dirty="0" smtClean="0">
                <a:latin typeface="Century Gothic" panose="020B0502020202020204" pitchFamily="34" charset="0"/>
              </a:rPr>
              <a:t>Βήμα 1</a:t>
            </a:r>
            <a:endParaRPr lang="en-US" altLang="en-US" sz="2000" b="1" dirty="0" smtClean="0">
              <a:latin typeface="Century Gothic" panose="020B0502020202020204" pitchFamily="34" charset="0"/>
            </a:endParaRPr>
          </a:p>
          <a:p>
            <a:pPr>
              <a:defRPr/>
            </a:pPr>
            <a:r>
              <a:rPr lang="el-GR" altLang="en-US" sz="2000" dirty="0" smtClean="0">
                <a:latin typeface="Century Gothic" panose="020B0502020202020204" pitchFamily="34" charset="0"/>
              </a:rPr>
              <a:t>Οργανισμός Υποδοχής </a:t>
            </a:r>
            <a:r>
              <a:rPr lang="el-GR" altLang="en-US" sz="2000" dirty="0" smtClean="0">
                <a:latin typeface="Century Gothic" panose="020B0502020202020204" pitchFamily="34" charset="0"/>
                <a:sym typeface="Wingdings" panose="05000000000000000000" pitchFamily="2" charset="2"/>
              </a:rPr>
              <a:t> Βήμα 1: Επιλέγετε </a:t>
            </a:r>
            <a:r>
              <a:rPr lang="en-US" altLang="en-US" sz="2000" dirty="0" smtClean="0">
                <a:latin typeface="Century Gothic" panose="020B0502020202020204" pitchFamily="34" charset="0"/>
                <a:sym typeface="Wingdings" panose="05000000000000000000" pitchFamily="2" charset="2"/>
              </a:rPr>
              <a:t>“Organizations”</a:t>
            </a:r>
            <a:r>
              <a:rPr lang="el-GR" altLang="en-US" sz="2000" dirty="0" smtClean="0">
                <a:latin typeface="Century Gothic" panose="020B0502020202020204" pitchFamily="34" charset="0"/>
                <a:sym typeface="Wingdings" panose="05000000000000000000" pitchFamily="2" charset="2"/>
              </a:rPr>
              <a:t> και </a:t>
            </a:r>
            <a:r>
              <a:rPr lang="en-US" altLang="en-US" sz="2000" dirty="0" smtClean="0">
                <a:latin typeface="Century Gothic" panose="020B0502020202020204" pitchFamily="34" charset="0"/>
                <a:sym typeface="Wingdings" panose="05000000000000000000" pitchFamily="2" charset="2"/>
              </a:rPr>
              <a:t>“+Create”</a:t>
            </a:r>
            <a:endParaRPr lang="el-GR" altLang="en-US" sz="2000" dirty="0" smtClean="0">
              <a:latin typeface="Century Gothic" panose="020B0502020202020204" pitchFamily="34" charset="0"/>
              <a:sym typeface="Wingdings" panose="05000000000000000000" pitchFamily="2" charset="2"/>
            </a:endParaRPr>
          </a:p>
          <a:p>
            <a:pPr marL="0" indent="0">
              <a:buNone/>
              <a:defRPr/>
            </a:pPr>
            <a:endParaRPr lang="en-US" altLang="en-US" sz="2000" dirty="0" smtClean="0">
              <a:latin typeface="Century Gothic" panose="020B0502020202020204" pitchFamily="34" charset="0"/>
            </a:endParaRPr>
          </a:p>
          <a:p>
            <a:pPr marL="0" indent="0">
              <a:buNone/>
              <a:defRPr/>
            </a:pPr>
            <a:r>
              <a:rPr lang="el-GR" altLang="en-US" sz="2000" b="1" dirty="0">
                <a:latin typeface="Century Gothic" panose="020B0502020202020204" pitchFamily="34" charset="0"/>
              </a:rPr>
              <a:t>Βήμα </a:t>
            </a:r>
            <a:r>
              <a:rPr lang="el-GR" altLang="en-US" sz="2000" b="1" dirty="0" smtClean="0">
                <a:latin typeface="Century Gothic" panose="020B0502020202020204" pitchFamily="34" charset="0"/>
              </a:rPr>
              <a:t>2</a:t>
            </a:r>
            <a:endParaRPr lang="en-US" altLang="en-US" sz="2000" b="1" dirty="0">
              <a:latin typeface="Century Gothic" panose="020B0502020202020204" pitchFamily="34" charset="0"/>
            </a:endParaRPr>
          </a:p>
          <a:p>
            <a:pPr marL="0" indent="0">
              <a:buNone/>
              <a:defRPr/>
            </a:pPr>
            <a:r>
              <a:rPr lang="el-GR" altLang="en-US" sz="2000" dirty="0">
                <a:latin typeface="Century Gothic" panose="020B0502020202020204" pitchFamily="34" charset="0"/>
                <a:sym typeface="Wingdings" panose="05000000000000000000" pitchFamily="2" charset="2"/>
              </a:rPr>
              <a:t>Επιλέγετε </a:t>
            </a:r>
            <a:r>
              <a:rPr lang="en-US" altLang="en-US" sz="2000" dirty="0" smtClean="0">
                <a:latin typeface="Century Gothic" panose="020B0502020202020204" pitchFamily="34" charset="0"/>
                <a:sym typeface="Wingdings" panose="05000000000000000000" pitchFamily="2" charset="2"/>
              </a:rPr>
              <a:t>“OID </a:t>
            </a:r>
            <a:r>
              <a:rPr lang="en-US" altLang="en-US" sz="2000" dirty="0">
                <a:latin typeface="Century Gothic" panose="020B0502020202020204" pitchFamily="34" charset="0"/>
                <a:sym typeface="Wingdings" panose="05000000000000000000" pitchFamily="2" charset="2"/>
              </a:rPr>
              <a:t>Organization”/”</a:t>
            </a:r>
            <a:r>
              <a:rPr lang="en-US" altLang="en-US" sz="2000" dirty="0" smtClean="0">
                <a:latin typeface="Century Gothic" panose="020B0502020202020204" pitchFamily="34" charset="0"/>
                <a:sym typeface="Wingdings" panose="05000000000000000000" pitchFamily="2" charset="2"/>
              </a:rPr>
              <a:t>Non-OID </a:t>
            </a:r>
            <a:r>
              <a:rPr lang="en-US" altLang="en-US" sz="2000" dirty="0">
                <a:latin typeface="Century Gothic" panose="020B0502020202020204" pitchFamily="34" charset="0"/>
                <a:sym typeface="Wingdings" panose="05000000000000000000" pitchFamily="2" charset="2"/>
              </a:rPr>
              <a:t>Organization”</a:t>
            </a:r>
            <a:endParaRPr lang="en-US" altLang="en-US" sz="2000" b="1" dirty="0">
              <a:latin typeface="Century Gothic" panose="020B0502020202020204" pitchFamily="34" charset="0"/>
            </a:endParaRPr>
          </a:p>
          <a:p>
            <a:pPr>
              <a:defRPr/>
            </a:pPr>
            <a:r>
              <a:rPr lang="el-GR" altLang="en-US" sz="2000" dirty="0">
                <a:latin typeface="Century Gothic" panose="020B0502020202020204" pitchFamily="34" charset="0"/>
                <a:sym typeface="Wingdings" panose="05000000000000000000" pitchFamily="2" charset="2"/>
              </a:rPr>
              <a:t>Εάν επιλέξετε </a:t>
            </a:r>
            <a:r>
              <a:rPr lang="en-US" altLang="en-US" sz="2000" dirty="0" smtClean="0">
                <a:latin typeface="Century Gothic" panose="020B0502020202020204" pitchFamily="34" charset="0"/>
                <a:sym typeface="Wingdings" panose="05000000000000000000" pitchFamily="2" charset="2"/>
              </a:rPr>
              <a:t>“OID </a:t>
            </a:r>
            <a:r>
              <a:rPr lang="en-US" altLang="en-US" sz="2000" dirty="0">
                <a:latin typeface="Century Gothic" panose="020B0502020202020204" pitchFamily="34" charset="0"/>
                <a:sym typeface="Wingdings" panose="05000000000000000000" pitchFamily="2" charset="2"/>
              </a:rPr>
              <a:t>Organization”</a:t>
            </a:r>
            <a:r>
              <a:rPr lang="el-GR" altLang="en-US" sz="2000" dirty="0">
                <a:latin typeface="Century Gothic" panose="020B0502020202020204" pitchFamily="34" charset="0"/>
                <a:sym typeface="Wingdings" panose="05000000000000000000" pitchFamily="2" charset="2"/>
              </a:rPr>
              <a:t>, καταχωρείτε το </a:t>
            </a:r>
            <a:r>
              <a:rPr lang="en-US" altLang="en-US" sz="2000" dirty="0" smtClean="0">
                <a:latin typeface="Century Gothic" panose="020B0502020202020204" pitchFamily="34" charset="0"/>
                <a:sym typeface="Wingdings" panose="05000000000000000000" pitchFamily="2" charset="2"/>
              </a:rPr>
              <a:t>OID </a:t>
            </a:r>
            <a:r>
              <a:rPr lang="el-GR" altLang="en-US" sz="2000" dirty="0">
                <a:latin typeface="Century Gothic" panose="020B0502020202020204" pitchFamily="34" charset="0"/>
                <a:sym typeface="Wingdings" panose="05000000000000000000" pitchFamily="2" charset="2"/>
              </a:rPr>
              <a:t>(το </a:t>
            </a:r>
            <a:r>
              <a:rPr lang="en-US" altLang="en-US" sz="2000" dirty="0">
                <a:latin typeface="Century Gothic" panose="020B0502020202020204" pitchFamily="34" charset="0"/>
                <a:sym typeface="Wingdings" panose="05000000000000000000" pitchFamily="2" charset="2"/>
              </a:rPr>
              <a:t>MT </a:t>
            </a:r>
            <a:r>
              <a:rPr lang="el-GR" altLang="en-US" sz="2000" dirty="0">
                <a:latin typeface="Century Gothic" panose="020B0502020202020204" pitchFamily="34" charset="0"/>
                <a:sym typeface="Wingdings" panose="05000000000000000000" pitchFamily="2" charset="2"/>
              </a:rPr>
              <a:t>αντλεί τα στοιχεία από το </a:t>
            </a:r>
            <a:r>
              <a:rPr lang="en-US" altLang="en-US" sz="2000" dirty="0" smtClean="0">
                <a:latin typeface="Century Gothic" panose="020B0502020202020204" pitchFamily="34" charset="0"/>
                <a:sym typeface="Wingdings" panose="05000000000000000000" pitchFamily="2" charset="2"/>
              </a:rPr>
              <a:t>ORS</a:t>
            </a:r>
            <a:r>
              <a:rPr lang="el-GR" altLang="en-US" sz="2000" dirty="0" smtClean="0">
                <a:latin typeface="Century Gothic" panose="020B0502020202020204" pitchFamily="34" charset="0"/>
                <a:sym typeface="Wingdings" panose="05000000000000000000" pitchFamily="2" charset="2"/>
              </a:rPr>
              <a:t>)</a:t>
            </a:r>
            <a:endParaRPr lang="el-GR" altLang="en-US" sz="2000" dirty="0">
              <a:latin typeface="Century Gothic" panose="020B0502020202020204" pitchFamily="34" charset="0"/>
              <a:sym typeface="Wingdings" panose="05000000000000000000" pitchFamily="2" charset="2"/>
            </a:endParaRPr>
          </a:p>
          <a:p>
            <a:pPr>
              <a:defRPr/>
            </a:pPr>
            <a:r>
              <a:rPr lang="el-GR" altLang="en-US" sz="2000" dirty="0">
                <a:latin typeface="Century Gothic" panose="020B0502020202020204" pitchFamily="34" charset="0"/>
                <a:sym typeface="Wingdings" panose="05000000000000000000" pitchFamily="2" charset="2"/>
              </a:rPr>
              <a:t>Εάν επιλέξετε </a:t>
            </a:r>
            <a:r>
              <a:rPr lang="en-US" altLang="en-US" sz="2000" dirty="0">
                <a:latin typeface="Century Gothic" panose="020B0502020202020204" pitchFamily="34" charset="0"/>
                <a:sym typeface="Wingdings" panose="05000000000000000000" pitchFamily="2" charset="2"/>
              </a:rPr>
              <a:t>“</a:t>
            </a:r>
            <a:r>
              <a:rPr lang="en-US" altLang="en-US" sz="2000" dirty="0" smtClean="0">
                <a:latin typeface="Century Gothic" panose="020B0502020202020204" pitchFamily="34" charset="0"/>
                <a:sym typeface="Wingdings" panose="05000000000000000000" pitchFamily="2" charset="2"/>
              </a:rPr>
              <a:t>Non-OID </a:t>
            </a:r>
            <a:r>
              <a:rPr lang="en-US" altLang="en-US" sz="2000" dirty="0">
                <a:latin typeface="Century Gothic" panose="020B0502020202020204" pitchFamily="34" charset="0"/>
                <a:sym typeface="Wingdings" panose="05000000000000000000" pitchFamily="2" charset="2"/>
              </a:rPr>
              <a:t>Organization”</a:t>
            </a:r>
            <a:r>
              <a:rPr lang="el-GR" altLang="en-US" sz="2000" dirty="0">
                <a:latin typeface="Century Gothic" panose="020B0502020202020204" pitchFamily="34" charset="0"/>
                <a:sym typeface="Wingdings" panose="05000000000000000000" pitchFamily="2" charset="2"/>
              </a:rPr>
              <a:t>, καταχωρείτε εσείς τα στοιχεία του </a:t>
            </a:r>
            <a:r>
              <a:rPr lang="el-GR" altLang="en-US" sz="2000" dirty="0" smtClean="0">
                <a:latin typeface="Century Gothic" panose="020B0502020202020204" pitchFamily="34" charset="0"/>
                <a:sym typeface="Wingdings" panose="05000000000000000000" pitchFamily="2" charset="2"/>
              </a:rPr>
              <a:t>οργανισμού</a:t>
            </a:r>
            <a:r>
              <a:rPr lang="en-GB" altLang="en-US" sz="2000" dirty="0" smtClean="0">
                <a:latin typeface="Century Gothic" panose="020B0502020202020204" pitchFamily="34" charset="0"/>
                <a:sym typeface="Wingdings" panose="05000000000000000000" pitchFamily="2" charset="2"/>
              </a:rPr>
              <a:t> (</a:t>
            </a:r>
            <a:r>
              <a:rPr lang="el-GR" altLang="en-US" sz="2000" dirty="0">
                <a:latin typeface="Century Gothic" panose="020B0502020202020204" pitchFamily="34" charset="0"/>
              </a:rPr>
              <a:t>Δεν είναι υποχρεωτικό όλοι οι οργανισμοί </a:t>
            </a:r>
            <a:r>
              <a:rPr lang="el-GR" altLang="en-US" sz="2000" dirty="0" smtClean="0">
                <a:latin typeface="Century Gothic" panose="020B0502020202020204" pitchFamily="34" charset="0"/>
              </a:rPr>
              <a:t>υποδοχής να έχουν </a:t>
            </a:r>
            <a:r>
              <a:rPr lang="en-GB" altLang="en-US" sz="2000" dirty="0" smtClean="0">
                <a:latin typeface="Century Gothic" panose="020B0502020202020204" pitchFamily="34" charset="0"/>
              </a:rPr>
              <a:t>OID number</a:t>
            </a:r>
            <a:r>
              <a:rPr lang="el-GR" altLang="en-US" sz="2000" dirty="0" smtClean="0">
                <a:latin typeface="Century Gothic" panose="020B0502020202020204" pitchFamily="34" charset="0"/>
              </a:rPr>
              <a:t>)</a:t>
            </a:r>
            <a:endParaRPr lang="el-GR" altLang="en-US" sz="2000" dirty="0" smtClean="0">
              <a:latin typeface="Century Gothic" panose="020B0502020202020204" pitchFamily="34" charset="0"/>
              <a:sym typeface="Wingdings" panose="05000000000000000000" pitchFamily="2" charset="2"/>
            </a:endParaRPr>
          </a:p>
          <a:p>
            <a:pPr marL="0" indent="0">
              <a:buNone/>
              <a:defRPr/>
            </a:pPr>
            <a:endParaRPr lang="en-US" altLang="en-US" sz="2400" b="1" dirty="0" smtClean="0"/>
          </a:p>
          <a:p>
            <a:pPr>
              <a:buFontTx/>
              <a:buChar char="-"/>
              <a:defRPr/>
            </a:pPr>
            <a:endParaRPr lang="en-US" altLang="en-US" sz="2400" b="1" dirty="0" smtClean="0"/>
          </a:p>
          <a:p>
            <a:pPr>
              <a:buFontTx/>
              <a:buChar char="-"/>
              <a:defRPr/>
            </a:pPr>
            <a:endParaRPr lang="en-US" altLang="en-US" sz="2400" b="1" dirty="0" smtClean="0"/>
          </a:p>
          <a:p>
            <a:pPr>
              <a:buFontTx/>
              <a:buChar char="-"/>
              <a:defRPr/>
            </a:pPr>
            <a:endParaRPr lang="el-GR" altLang="en-US" sz="2400" b="1" dirty="0" smtClean="0"/>
          </a:p>
          <a:p>
            <a:pPr marL="0" indent="0">
              <a:buNone/>
              <a:defRPr/>
            </a:pPr>
            <a:endParaRPr lang="el-GR" sz="2400" b="1" dirty="0" smtClean="0"/>
          </a:p>
          <a:p>
            <a:pPr>
              <a:buFont typeface="Wingdings" panose="05000000000000000000" pitchFamily="2" charset="2"/>
              <a:buChar char="ü"/>
              <a:defRPr/>
            </a:pPr>
            <a:endParaRPr lang="el-GR" altLang="en-US" sz="2200" dirty="0"/>
          </a:p>
        </p:txBody>
      </p:sp>
    </p:spTree>
    <p:extLst>
      <p:ext uri="{BB962C8B-B14F-4D97-AF65-F5344CB8AC3E}">
        <p14:creationId xmlns:p14="http://schemas.microsoft.com/office/powerpoint/2010/main" val="38405576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29600" cy="1008112"/>
          </a:xfrm>
        </p:spPr>
        <p:txBody>
          <a:bodyPr>
            <a:normAutofit/>
          </a:bodyPr>
          <a:lstStyle/>
          <a:p>
            <a:pPr>
              <a:defRPr/>
            </a:pPr>
            <a:r>
              <a:rPr lang="en-GB" sz="2800" b="1" dirty="0">
                <a:solidFill>
                  <a:schemeClr val="tx1">
                    <a:lumMod val="75000"/>
                    <a:lumOff val="25000"/>
                  </a:schemeClr>
                </a:solidFill>
                <a:latin typeface="Century Gothic" panose="020B0502020202020204" pitchFamily="34" charset="0"/>
              </a:rPr>
              <a:t>Mobility Tool</a:t>
            </a:r>
            <a:r>
              <a:rPr lang="el-GR" sz="2800" b="1" dirty="0">
                <a:solidFill>
                  <a:schemeClr val="tx1">
                    <a:lumMod val="75000"/>
                    <a:lumOff val="25000"/>
                  </a:schemeClr>
                </a:solidFill>
                <a:latin typeface="Century Gothic" panose="020B0502020202020204" pitchFamily="34" charset="0"/>
              </a:rPr>
              <a:t> </a:t>
            </a:r>
            <a:r>
              <a:rPr lang="el-GR" sz="2800" b="1" dirty="0" smtClean="0">
                <a:solidFill>
                  <a:schemeClr val="tx1">
                    <a:lumMod val="75000"/>
                    <a:lumOff val="25000"/>
                  </a:schemeClr>
                </a:solidFill>
                <a:latin typeface="Century Gothic" panose="020B0502020202020204" pitchFamily="34" charset="0"/>
              </a:rPr>
              <a:t>(5/7</a:t>
            </a:r>
            <a:r>
              <a:rPr lang="el-GR" sz="2800" b="1" dirty="0">
                <a:solidFill>
                  <a:schemeClr val="tx1">
                    <a:lumMod val="75000"/>
                    <a:lumOff val="25000"/>
                  </a:schemeClr>
                </a:solidFill>
                <a:latin typeface="Century Gothic" panose="020B0502020202020204" pitchFamily="34" charset="0"/>
              </a:rPr>
              <a:t>)</a:t>
            </a:r>
            <a:r>
              <a:rPr lang="el-GR" sz="2800" b="1" dirty="0">
                <a:latin typeface="Century Gothic" panose="020B0502020202020204" pitchFamily="34" charset="0"/>
              </a:rPr>
              <a:t/>
            </a:r>
            <a:br>
              <a:rPr lang="el-GR" sz="2800" b="1" dirty="0">
                <a:latin typeface="Century Gothic" panose="020B0502020202020204" pitchFamily="34" charset="0"/>
              </a:rPr>
            </a:br>
            <a:r>
              <a:rPr lang="el-GR" sz="2800" b="1" dirty="0">
                <a:solidFill>
                  <a:schemeClr val="accent5">
                    <a:lumMod val="75000"/>
                  </a:schemeClr>
                </a:solidFill>
                <a:latin typeface="Century Gothic" panose="020B0502020202020204" pitchFamily="34" charset="0"/>
              </a:rPr>
              <a:t>Καταχώρηση κινητικοτήτων στο ΜΤ</a:t>
            </a:r>
            <a:endParaRPr lang="en-GB" sz="2800" b="1" dirty="0">
              <a:solidFill>
                <a:schemeClr val="accent5">
                  <a:lumMod val="75000"/>
                </a:schemeClr>
              </a:solidFill>
              <a:latin typeface="Century Gothic" panose="020B0502020202020204" pitchFamily="34" charset="0"/>
            </a:endParaRPr>
          </a:p>
        </p:txBody>
      </p:sp>
      <p:sp>
        <p:nvSpPr>
          <p:cNvPr id="4099" name="Content Placeholder 2"/>
          <p:cNvSpPr>
            <a:spLocks noGrp="1"/>
          </p:cNvSpPr>
          <p:nvPr>
            <p:ph idx="1"/>
          </p:nvPr>
        </p:nvSpPr>
        <p:spPr bwMode="auto">
          <a:xfrm>
            <a:off x="467544" y="1844824"/>
            <a:ext cx="8229600" cy="417646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lgn="just">
              <a:buNone/>
              <a:defRPr/>
            </a:pPr>
            <a:endParaRPr lang="en-US" altLang="en-US" sz="2000" b="1" dirty="0">
              <a:latin typeface="Century Gothic" panose="020B0502020202020204" pitchFamily="34" charset="0"/>
            </a:endParaRPr>
          </a:p>
          <a:p>
            <a:pPr algn="just">
              <a:defRPr/>
            </a:pPr>
            <a:r>
              <a:rPr lang="el-GR" altLang="en-US" sz="2200" dirty="0">
                <a:latin typeface="Century Gothic" panose="020B0502020202020204" pitchFamily="34" charset="0"/>
              </a:rPr>
              <a:t>Επιλέγετε «Κινητικότητες» από το μενού </a:t>
            </a:r>
            <a:r>
              <a:rPr lang="el-GR" altLang="en-US" sz="2200" dirty="0">
                <a:latin typeface="Century Gothic" panose="020B0502020202020204" pitchFamily="34" charset="0"/>
                <a:sym typeface="Wingdings" panose="05000000000000000000" pitchFamily="2" charset="2"/>
              </a:rPr>
              <a:t>και </a:t>
            </a:r>
            <a:r>
              <a:rPr lang="en-US" altLang="en-US" sz="2200" dirty="0" smtClean="0">
                <a:latin typeface="Century Gothic" panose="020B0502020202020204" pitchFamily="34" charset="0"/>
                <a:sym typeface="Wingdings" panose="05000000000000000000" pitchFamily="2" charset="2"/>
              </a:rPr>
              <a:t>“Create</a:t>
            </a:r>
            <a:r>
              <a:rPr lang="en-US" altLang="en-US" sz="2200" dirty="0">
                <a:latin typeface="Century Gothic" panose="020B0502020202020204" pitchFamily="34" charset="0"/>
                <a:sym typeface="Wingdings" panose="05000000000000000000" pitchFamily="2" charset="2"/>
              </a:rPr>
              <a:t>”</a:t>
            </a:r>
            <a:endParaRPr lang="en-US" altLang="en-US" sz="2200" b="1" dirty="0">
              <a:latin typeface="Century Gothic" panose="020B0502020202020204" pitchFamily="34" charset="0"/>
            </a:endParaRPr>
          </a:p>
          <a:p>
            <a:pPr algn="just">
              <a:defRPr/>
            </a:pPr>
            <a:r>
              <a:rPr lang="el-GR" altLang="en-US" sz="2200" dirty="0" smtClean="0">
                <a:latin typeface="Century Gothic" panose="020B0502020202020204" pitchFamily="34" charset="0"/>
                <a:sym typeface="Wingdings" panose="05000000000000000000" pitchFamily="2" charset="2"/>
              </a:rPr>
              <a:t>Συμπληρωση απαιτούμενων πεδίων (υποδεικνύονται από το ίδιο το εργαλείο)</a:t>
            </a:r>
          </a:p>
          <a:p>
            <a:pPr algn="just">
              <a:defRPr/>
            </a:pPr>
            <a:r>
              <a:rPr lang="el-GR" altLang="en-US" sz="2200" dirty="0" smtClean="0">
                <a:latin typeface="Century Gothic" panose="020B0502020202020204" pitchFamily="34" charset="0"/>
                <a:sym typeface="Wingdings" panose="05000000000000000000" pitchFamily="2" charset="2"/>
              </a:rPr>
              <a:t>Υπάρχει δυνατότητα καταχώρησης </a:t>
            </a:r>
            <a:r>
              <a:rPr lang="en-GB" altLang="en-US" sz="2200" dirty="0" smtClean="0">
                <a:latin typeface="Century Gothic" panose="020B0502020202020204" pitchFamily="34" charset="0"/>
                <a:sym typeface="Wingdings" panose="05000000000000000000" pitchFamily="2" charset="2"/>
              </a:rPr>
              <a:t>draft mobility </a:t>
            </a:r>
          </a:p>
          <a:p>
            <a:pPr algn="just">
              <a:defRPr/>
            </a:pPr>
            <a:r>
              <a:rPr lang="el-GR" altLang="en-US" sz="2200" dirty="0" smtClean="0">
                <a:latin typeface="Century Gothic" panose="020B0502020202020204" pitchFamily="34" charset="0"/>
                <a:sym typeface="Wingdings" panose="05000000000000000000" pitchFamily="2" charset="2"/>
              </a:rPr>
              <a:t>Μην ξεχνάτε να αποθηκεύετε τη δουλειά σας (</a:t>
            </a:r>
            <a:r>
              <a:rPr lang="en-GB" altLang="en-US" sz="2200" dirty="0" smtClean="0">
                <a:latin typeface="Century Gothic" panose="020B0502020202020204" pitchFamily="34" charset="0"/>
                <a:sym typeface="Wingdings" panose="05000000000000000000" pitchFamily="2" charset="2"/>
              </a:rPr>
              <a:t>save button)</a:t>
            </a:r>
            <a:endParaRPr lang="el-GR" altLang="en-US" sz="2400" dirty="0" smtClean="0">
              <a:latin typeface="Century Gothic" panose="020B0502020202020204" pitchFamily="34" charset="0"/>
            </a:endParaRPr>
          </a:p>
          <a:p>
            <a:pPr algn="just">
              <a:defRPr/>
            </a:pPr>
            <a:r>
              <a:rPr lang="el-GR" altLang="en-US" sz="2200" dirty="0" smtClean="0">
                <a:latin typeface="Century Gothic" panose="020B0502020202020204" pitchFamily="34" charset="0"/>
              </a:rPr>
              <a:t>Καταχώρηση </a:t>
            </a:r>
            <a:r>
              <a:rPr lang="el-GR" altLang="en-US" sz="2200" dirty="0">
                <a:latin typeface="Century Gothic" panose="020B0502020202020204" pitchFamily="34" charset="0"/>
              </a:rPr>
              <a:t>οργανωτικών εξόδων για κάθε κινητικότητα (350 ΕΥΡΩ</a:t>
            </a:r>
            <a:r>
              <a:rPr lang="el-GR" altLang="en-US" sz="2200" dirty="0" smtClean="0">
                <a:latin typeface="Century Gothic" panose="020B0502020202020204" pitchFamily="34" charset="0"/>
              </a:rPr>
              <a:t>)</a:t>
            </a:r>
            <a:r>
              <a:rPr lang="en-GB" altLang="en-US" sz="2200" dirty="0" smtClean="0">
                <a:latin typeface="Century Gothic" panose="020B0502020202020204" pitchFamily="34" charset="0"/>
              </a:rPr>
              <a:t> </a:t>
            </a:r>
            <a:r>
              <a:rPr lang="el-GR" altLang="en-US" sz="2200" dirty="0" smtClean="0">
                <a:latin typeface="Century Gothic" panose="020B0502020202020204" pitchFamily="34" charset="0"/>
                <a:sym typeface="Wingdings" panose="05000000000000000000" pitchFamily="2" charset="2"/>
              </a:rPr>
              <a:t> </a:t>
            </a:r>
            <a:r>
              <a:rPr lang="el-GR" altLang="en-US" sz="2200" b="1" dirty="0">
                <a:latin typeface="Century Gothic" panose="020B0502020202020204" pitchFamily="34" charset="0"/>
                <a:sym typeface="Wingdings" panose="05000000000000000000" pitchFamily="2" charset="2"/>
              </a:rPr>
              <a:t>Συμπλήρωση από δικαιούχο</a:t>
            </a:r>
            <a:r>
              <a:rPr lang="en-GB" altLang="en-US" sz="2200" b="1" dirty="0">
                <a:latin typeface="Century Gothic" panose="020B0502020202020204" pitchFamily="34" charset="0"/>
                <a:sym typeface="Wingdings" panose="05000000000000000000" pitchFamily="2" charset="2"/>
              </a:rPr>
              <a:t> </a:t>
            </a:r>
            <a:r>
              <a:rPr lang="en-GB" altLang="en-US" sz="2200" dirty="0">
                <a:latin typeface="Century Gothic" panose="020B0502020202020204" pitchFamily="34" charset="0"/>
                <a:sym typeface="Wingdings" panose="05000000000000000000" pitchFamily="2" charset="2"/>
              </a:rPr>
              <a:t>– </a:t>
            </a:r>
            <a:r>
              <a:rPr lang="el-GR" altLang="en-US" sz="2200" dirty="0">
                <a:latin typeface="Century Gothic" panose="020B0502020202020204" pitchFamily="34" charset="0"/>
                <a:sym typeface="Wingdings" panose="05000000000000000000" pitchFamily="2" charset="2"/>
              </a:rPr>
              <a:t>δεν συμπληρώνονται αυτόματα από το σύστημα</a:t>
            </a:r>
            <a:endParaRPr lang="el-GR" altLang="en-US" sz="2200" dirty="0">
              <a:latin typeface="Century Gothic" panose="020B0502020202020204" pitchFamily="34" charset="0"/>
            </a:endParaRPr>
          </a:p>
          <a:p>
            <a:pPr>
              <a:buFont typeface="Wingdings" panose="05000000000000000000" pitchFamily="2" charset="2"/>
              <a:buChar char="ü"/>
              <a:defRPr/>
            </a:pPr>
            <a:endParaRPr lang="el-GR" altLang="en-US" sz="2200" dirty="0"/>
          </a:p>
        </p:txBody>
      </p:sp>
    </p:spTree>
    <p:extLst>
      <p:ext uri="{BB962C8B-B14F-4D97-AF65-F5344CB8AC3E}">
        <p14:creationId xmlns:p14="http://schemas.microsoft.com/office/powerpoint/2010/main" val="42589078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076" y="548680"/>
            <a:ext cx="8229600" cy="1008112"/>
          </a:xfrm>
        </p:spPr>
        <p:txBody>
          <a:bodyPr>
            <a:normAutofit/>
          </a:bodyPr>
          <a:lstStyle/>
          <a:p>
            <a:pPr>
              <a:defRPr/>
            </a:pPr>
            <a:r>
              <a:rPr lang="en-GB" sz="2800" b="1" dirty="0">
                <a:solidFill>
                  <a:schemeClr val="tx1">
                    <a:lumMod val="75000"/>
                    <a:lumOff val="25000"/>
                  </a:schemeClr>
                </a:solidFill>
                <a:latin typeface="Century Gothic" panose="020B0502020202020204" pitchFamily="34" charset="0"/>
              </a:rPr>
              <a:t>Mobility </a:t>
            </a:r>
            <a:r>
              <a:rPr lang="en-GB" sz="2800" b="1" dirty="0" smtClean="0">
                <a:solidFill>
                  <a:schemeClr val="tx1">
                    <a:lumMod val="75000"/>
                    <a:lumOff val="25000"/>
                  </a:schemeClr>
                </a:solidFill>
                <a:latin typeface="Century Gothic" panose="020B0502020202020204" pitchFamily="34" charset="0"/>
              </a:rPr>
              <a:t>Tool (6/7)</a:t>
            </a:r>
            <a:r>
              <a:rPr lang="el-GR" sz="2800" b="1" dirty="0">
                <a:solidFill>
                  <a:schemeClr val="tx1">
                    <a:lumMod val="75000"/>
                    <a:lumOff val="25000"/>
                  </a:schemeClr>
                </a:solidFill>
                <a:latin typeface="Century Gothic" panose="020B0502020202020204" pitchFamily="34" charset="0"/>
              </a:rPr>
              <a:t/>
            </a:r>
            <a:br>
              <a:rPr lang="el-GR" sz="2800" b="1" dirty="0">
                <a:solidFill>
                  <a:schemeClr val="tx1">
                    <a:lumMod val="75000"/>
                    <a:lumOff val="25000"/>
                  </a:schemeClr>
                </a:solidFill>
                <a:latin typeface="Century Gothic" panose="020B0502020202020204" pitchFamily="34" charset="0"/>
              </a:rPr>
            </a:br>
            <a:r>
              <a:rPr lang="el-GR" sz="2800" b="1" dirty="0">
                <a:solidFill>
                  <a:schemeClr val="accent5">
                    <a:lumMod val="75000"/>
                  </a:schemeClr>
                </a:solidFill>
                <a:latin typeface="Century Gothic" panose="020B0502020202020204" pitchFamily="34" charset="0"/>
              </a:rPr>
              <a:t>Υποβολή Τελικής Έκθεσης (</a:t>
            </a:r>
            <a:r>
              <a:rPr lang="en-US" sz="2800" b="1" dirty="0">
                <a:solidFill>
                  <a:schemeClr val="accent5">
                    <a:lumMod val="75000"/>
                  </a:schemeClr>
                </a:solidFill>
                <a:latin typeface="Century Gothic" panose="020B0502020202020204" pitchFamily="34" charset="0"/>
              </a:rPr>
              <a:t>Mobility Tool)</a:t>
            </a:r>
            <a:endParaRPr lang="en-GB" sz="2800" b="1" dirty="0">
              <a:solidFill>
                <a:schemeClr val="accent5">
                  <a:lumMod val="75000"/>
                </a:schemeClr>
              </a:solidFill>
              <a:latin typeface="Century Gothic" panose="020B0502020202020204" pitchFamily="34" charset="0"/>
            </a:endParaRPr>
          </a:p>
        </p:txBody>
      </p:sp>
      <p:sp>
        <p:nvSpPr>
          <p:cNvPr id="4099" name="Content Placeholder 2"/>
          <p:cNvSpPr>
            <a:spLocks noGrp="1"/>
          </p:cNvSpPr>
          <p:nvPr>
            <p:ph idx="4294967295"/>
          </p:nvPr>
        </p:nvSpPr>
        <p:spPr bwMode="auto">
          <a:xfrm>
            <a:off x="472076" y="1628800"/>
            <a:ext cx="8229600" cy="17281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buNone/>
              <a:defRPr/>
            </a:pPr>
            <a:r>
              <a:rPr lang="el-GR" altLang="en-US" sz="2400" b="1" dirty="0" smtClean="0">
                <a:solidFill>
                  <a:schemeClr val="tx1">
                    <a:lumMod val="75000"/>
                    <a:lumOff val="25000"/>
                  </a:schemeClr>
                </a:solidFill>
                <a:latin typeface="Century Gothic" panose="020B0502020202020204" pitchFamily="34" charset="0"/>
              </a:rPr>
              <a:t>Συμπλήρωση Τελικής Έκθεσης</a:t>
            </a:r>
          </a:p>
          <a:p>
            <a:pPr>
              <a:defRPr/>
            </a:pPr>
            <a:r>
              <a:rPr lang="el-GR" altLang="en-US" sz="2200" dirty="0" smtClean="0">
                <a:solidFill>
                  <a:schemeClr val="tx1">
                    <a:lumMod val="75000"/>
                    <a:lumOff val="25000"/>
                  </a:schemeClr>
                </a:solidFill>
                <a:latin typeface="Century Gothic" panose="020B0502020202020204" pitchFamily="34" charset="0"/>
              </a:rPr>
              <a:t>Συμπλήρωση Τελικής Έκθεσης </a:t>
            </a:r>
            <a:r>
              <a:rPr lang="el-GR" altLang="en-US" sz="2200" dirty="0" smtClean="0">
                <a:solidFill>
                  <a:schemeClr val="tx1">
                    <a:lumMod val="75000"/>
                    <a:lumOff val="25000"/>
                  </a:schemeClr>
                </a:solidFill>
                <a:latin typeface="Century Gothic" panose="020B0502020202020204" pitchFamily="34" charset="0"/>
                <a:sym typeface="Wingdings" panose="05000000000000000000" pitchFamily="2" charset="2"/>
              </a:rPr>
              <a:t></a:t>
            </a:r>
            <a:r>
              <a:rPr lang="en-GB" altLang="en-US" sz="2200" dirty="0" smtClean="0">
                <a:solidFill>
                  <a:schemeClr val="tx1">
                    <a:lumMod val="75000"/>
                    <a:lumOff val="25000"/>
                  </a:schemeClr>
                </a:solidFill>
                <a:latin typeface="Century Gothic" panose="020B0502020202020204" pitchFamily="34" charset="0"/>
                <a:sym typeface="Wingdings" panose="05000000000000000000" pitchFamily="2" charset="2"/>
              </a:rPr>
              <a:t> </a:t>
            </a:r>
            <a:r>
              <a:rPr lang="el-GR" altLang="en-US" sz="2200" dirty="0" smtClean="0">
                <a:solidFill>
                  <a:schemeClr val="tx1">
                    <a:lumMod val="75000"/>
                    <a:lumOff val="25000"/>
                  </a:schemeClr>
                </a:solidFill>
                <a:latin typeface="Century Gothic" panose="020B0502020202020204" pitchFamily="34" charset="0"/>
                <a:sym typeface="Wingdings" panose="05000000000000000000" pitchFamily="2" charset="2"/>
              </a:rPr>
              <a:t>Επιλέγετε </a:t>
            </a:r>
            <a:r>
              <a:rPr lang="en-US" altLang="en-US" sz="2200" dirty="0" smtClean="0">
                <a:solidFill>
                  <a:schemeClr val="tx1">
                    <a:lumMod val="75000"/>
                    <a:lumOff val="25000"/>
                  </a:schemeClr>
                </a:solidFill>
                <a:latin typeface="Century Gothic" panose="020B0502020202020204" pitchFamily="34" charset="0"/>
                <a:sym typeface="Wingdings" panose="05000000000000000000" pitchFamily="2" charset="2"/>
              </a:rPr>
              <a:t>”Reports”</a:t>
            </a:r>
            <a:r>
              <a:rPr lang="el-GR" altLang="en-US" sz="2200" dirty="0" smtClean="0">
                <a:solidFill>
                  <a:schemeClr val="tx1">
                    <a:lumMod val="75000"/>
                    <a:lumOff val="25000"/>
                  </a:schemeClr>
                </a:solidFill>
                <a:latin typeface="Century Gothic" panose="020B0502020202020204" pitchFamily="34" charset="0"/>
                <a:sym typeface="Wingdings" panose="05000000000000000000" pitchFamily="2" charset="2"/>
              </a:rPr>
              <a:t> και </a:t>
            </a:r>
            <a:r>
              <a:rPr lang="en-US" altLang="en-US" sz="2200" dirty="0" smtClean="0">
                <a:solidFill>
                  <a:schemeClr val="tx1">
                    <a:lumMod val="75000"/>
                    <a:lumOff val="25000"/>
                  </a:schemeClr>
                </a:solidFill>
                <a:latin typeface="Century Gothic" panose="020B0502020202020204" pitchFamily="34" charset="0"/>
                <a:sym typeface="Wingdings" panose="05000000000000000000" pitchFamily="2" charset="2"/>
              </a:rPr>
              <a:t>”Generate Beneficiary Report”</a:t>
            </a:r>
            <a:endParaRPr lang="el-GR" altLang="en-US" sz="2200" dirty="0">
              <a:solidFill>
                <a:schemeClr val="tx1">
                  <a:lumMod val="75000"/>
                  <a:lumOff val="25000"/>
                </a:schemeClr>
              </a:solidFill>
              <a:latin typeface="Century Gothic" panose="020B0502020202020204" pitchFamily="34" charset="0"/>
            </a:endParaRPr>
          </a:p>
        </p:txBody>
      </p:sp>
      <p:sp>
        <p:nvSpPr>
          <p:cNvPr id="4" name="Right Arrow 3"/>
          <p:cNvSpPr/>
          <p:nvPr/>
        </p:nvSpPr>
        <p:spPr>
          <a:xfrm>
            <a:off x="7582400" y="5052877"/>
            <a:ext cx="360040" cy="7200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26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8415" b="31421"/>
          <a:stretch/>
        </p:blipFill>
        <p:spPr bwMode="auto">
          <a:xfrm>
            <a:off x="18059" y="3140968"/>
            <a:ext cx="9137635" cy="26262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855776" y="4653136"/>
            <a:ext cx="1224136" cy="288032"/>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4139952" y="3717032"/>
            <a:ext cx="576064" cy="288032"/>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7827169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008112"/>
          </a:xfrm>
        </p:spPr>
        <p:txBody>
          <a:bodyPr>
            <a:normAutofit/>
          </a:bodyPr>
          <a:lstStyle/>
          <a:p>
            <a:pPr>
              <a:defRPr/>
            </a:pPr>
            <a:r>
              <a:rPr lang="en-GB" sz="2800" b="1" dirty="0" smtClean="0">
                <a:solidFill>
                  <a:schemeClr val="tx1">
                    <a:lumMod val="75000"/>
                    <a:lumOff val="25000"/>
                  </a:schemeClr>
                </a:solidFill>
                <a:latin typeface="Century Gothic" panose="020B0502020202020204" pitchFamily="34" charset="0"/>
              </a:rPr>
              <a:t>Mobility Tool (7/7)</a:t>
            </a:r>
            <a:r>
              <a:rPr lang="el-GR" sz="2800" b="1" dirty="0" smtClean="0">
                <a:solidFill>
                  <a:schemeClr val="accent5">
                    <a:lumMod val="50000"/>
                  </a:schemeClr>
                </a:solidFill>
                <a:latin typeface="Century Gothic" panose="020B0502020202020204" pitchFamily="34" charset="0"/>
              </a:rPr>
              <a:t/>
            </a:r>
            <a:br>
              <a:rPr lang="el-GR" sz="2800" b="1" dirty="0" smtClean="0">
                <a:solidFill>
                  <a:schemeClr val="accent5">
                    <a:lumMod val="50000"/>
                  </a:schemeClr>
                </a:solidFill>
                <a:latin typeface="Century Gothic" panose="020B0502020202020204" pitchFamily="34" charset="0"/>
              </a:rPr>
            </a:br>
            <a:r>
              <a:rPr lang="el-GR" sz="2800" b="1" dirty="0" smtClean="0">
                <a:solidFill>
                  <a:schemeClr val="accent5">
                    <a:lumMod val="75000"/>
                  </a:schemeClr>
                </a:solidFill>
                <a:latin typeface="Century Gothic" panose="020B0502020202020204" pitchFamily="34" charset="0"/>
              </a:rPr>
              <a:t>Υποστηρικτικά αρχεία Τελικής Έκθεσης</a:t>
            </a:r>
            <a:endParaRPr lang="en-GB" sz="2800" b="1" dirty="0">
              <a:solidFill>
                <a:schemeClr val="accent5">
                  <a:lumMod val="75000"/>
                </a:schemeClr>
              </a:solidFill>
              <a:latin typeface="Century Gothic" panose="020B0502020202020204" pitchFamily="34" charset="0"/>
            </a:endParaRPr>
          </a:p>
        </p:txBody>
      </p:sp>
      <p:sp>
        <p:nvSpPr>
          <p:cNvPr id="4099" name="Content Placeholder 2"/>
          <p:cNvSpPr>
            <a:spLocks noGrp="1"/>
          </p:cNvSpPr>
          <p:nvPr>
            <p:ph idx="4294967295"/>
          </p:nvPr>
        </p:nvSpPr>
        <p:spPr bwMode="auto">
          <a:xfrm>
            <a:off x="539552" y="1556792"/>
            <a:ext cx="8229600" cy="485740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gn="just">
              <a:lnSpc>
                <a:spcPct val="150000"/>
              </a:lnSpc>
              <a:defRPr/>
            </a:pPr>
            <a:r>
              <a:rPr lang="en-GB" altLang="en-US" sz="2000" dirty="0" smtClean="0">
                <a:solidFill>
                  <a:schemeClr val="tx1">
                    <a:lumMod val="75000"/>
                    <a:lumOff val="25000"/>
                  </a:schemeClr>
                </a:solidFill>
                <a:latin typeface="Century Gothic" panose="020B0502020202020204" pitchFamily="34" charset="0"/>
              </a:rPr>
              <a:t>Declaration of Honour (</a:t>
            </a:r>
            <a:r>
              <a:rPr lang="el-GR" altLang="en-US" sz="2000" dirty="0" smtClean="0">
                <a:solidFill>
                  <a:schemeClr val="tx1">
                    <a:lumMod val="75000"/>
                    <a:lumOff val="25000"/>
                  </a:schemeClr>
                </a:solidFill>
                <a:latin typeface="Century Gothic" panose="020B0502020202020204" pitchFamily="34" charset="0"/>
              </a:rPr>
              <a:t>ΟΧΙ ΤΟ ΙΔΙΟ ΜΕ ΤΗΝ ΑΙΤΗΣΗ</a:t>
            </a:r>
            <a:r>
              <a:rPr lang="en-GB" altLang="en-US" sz="2000" dirty="0" smtClean="0">
                <a:solidFill>
                  <a:schemeClr val="tx1">
                    <a:lumMod val="75000"/>
                    <a:lumOff val="25000"/>
                  </a:schemeClr>
                </a:solidFill>
                <a:latin typeface="Century Gothic" panose="020B0502020202020204" pitchFamily="34" charset="0"/>
              </a:rPr>
              <a:t>)</a:t>
            </a:r>
            <a:endParaRPr lang="el-GR" altLang="en-US" sz="2000" dirty="0" smtClean="0">
              <a:solidFill>
                <a:schemeClr val="tx1">
                  <a:lumMod val="75000"/>
                  <a:lumOff val="25000"/>
                </a:schemeClr>
              </a:solidFill>
              <a:latin typeface="Century Gothic" panose="020B0502020202020204" pitchFamily="34" charset="0"/>
            </a:endParaRPr>
          </a:p>
          <a:p>
            <a:pPr algn="just">
              <a:lnSpc>
                <a:spcPct val="150000"/>
              </a:lnSpc>
              <a:defRPr/>
            </a:pPr>
            <a:r>
              <a:rPr lang="el-GR" altLang="en-US" sz="2000" dirty="0" smtClean="0">
                <a:solidFill>
                  <a:schemeClr val="tx1">
                    <a:lumMod val="75000"/>
                    <a:lumOff val="25000"/>
                  </a:schemeClr>
                </a:solidFill>
                <a:latin typeface="Century Gothic" panose="020B0502020202020204" pitchFamily="34" charset="0"/>
              </a:rPr>
              <a:t>Ερωτηματολόγιο Συμμετέχοντος: ο σχετικός Σύνδεσμος στέλνεται αυτόματα στην ηλεκτρονική διεύθυνση που έχει δηλωθεί στην καταχωρημένη κινητικότητα </a:t>
            </a:r>
            <a:r>
              <a:rPr lang="el-GR" altLang="en-US" sz="2000" dirty="0" smtClean="0">
                <a:solidFill>
                  <a:schemeClr val="tx1">
                    <a:lumMod val="75000"/>
                    <a:lumOff val="25000"/>
                  </a:schemeClr>
                </a:solidFill>
                <a:latin typeface="Century Gothic" panose="020B0502020202020204" pitchFamily="34" charset="0"/>
                <a:sym typeface="Wingdings" panose="05000000000000000000" pitchFamily="2" charset="2"/>
              </a:rPr>
              <a:t>. Ο</a:t>
            </a:r>
            <a:r>
              <a:rPr lang="el-GR" altLang="en-US" sz="2000" dirty="0" smtClean="0">
                <a:solidFill>
                  <a:schemeClr val="tx1">
                    <a:lumMod val="75000"/>
                    <a:lumOff val="25000"/>
                  </a:schemeClr>
                </a:solidFill>
                <a:latin typeface="Century Gothic" panose="020B0502020202020204" pitchFamily="34" charset="0"/>
              </a:rPr>
              <a:t> κάθε συμμετέχων συμπληρώνει ηλεκτρονικά το δικό του ερωτηματολόγιο και το υποβάλλει</a:t>
            </a:r>
            <a:endParaRPr lang="en-GB" altLang="en-US" sz="2000" dirty="0" smtClean="0">
              <a:solidFill>
                <a:schemeClr val="tx1">
                  <a:lumMod val="75000"/>
                  <a:lumOff val="25000"/>
                </a:schemeClr>
              </a:solidFill>
              <a:latin typeface="Century Gothic" panose="020B0502020202020204" pitchFamily="34" charset="0"/>
            </a:endParaRPr>
          </a:p>
          <a:p>
            <a:pPr algn="just">
              <a:lnSpc>
                <a:spcPct val="150000"/>
              </a:lnSpc>
              <a:defRPr/>
            </a:pPr>
            <a:r>
              <a:rPr lang="el-GR" altLang="en-US" sz="2000" dirty="0" smtClean="0">
                <a:solidFill>
                  <a:schemeClr val="tx1">
                    <a:lumMod val="75000"/>
                    <a:lumOff val="25000"/>
                  </a:schemeClr>
                </a:solidFill>
                <a:latin typeface="Century Gothic" panose="020B0502020202020204" pitchFamily="34" charset="0"/>
              </a:rPr>
              <a:t>Πιστοποιητικό παρακολούθησης </a:t>
            </a:r>
          </a:p>
          <a:p>
            <a:pPr algn="just">
              <a:lnSpc>
                <a:spcPct val="150000"/>
              </a:lnSpc>
              <a:defRPr/>
            </a:pPr>
            <a:r>
              <a:rPr lang="el-GR" altLang="en-US" sz="2000" dirty="0" smtClean="0">
                <a:solidFill>
                  <a:schemeClr val="tx1">
                    <a:lumMod val="75000"/>
                    <a:lumOff val="25000"/>
                  </a:schemeClr>
                </a:solidFill>
                <a:latin typeface="Century Gothic" panose="020B0502020202020204" pitchFamily="34" charset="0"/>
              </a:rPr>
              <a:t>Αποδείξεις κάλυψης οποιασδήποτε ανάγκης εμπίπτει στο κονδύλι που αφορά τις Ειδικές Ανάγκες</a:t>
            </a:r>
          </a:p>
        </p:txBody>
      </p:sp>
    </p:spTree>
    <p:extLst>
      <p:ext uri="{BB962C8B-B14F-4D97-AF65-F5344CB8AC3E}">
        <p14:creationId xmlns:p14="http://schemas.microsoft.com/office/powerpoint/2010/main" val="14192366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solidFill>
                  <a:schemeClr val="tx1">
                    <a:lumMod val="75000"/>
                    <a:lumOff val="25000"/>
                  </a:schemeClr>
                </a:solidFill>
                <a:latin typeface="Century Gothic" panose="020B0502020202020204" pitchFamily="34" charset="0"/>
              </a:rPr>
              <a:t>Διάδοση Αποτελεσμάτων &amp; ΜΚΔ</a:t>
            </a:r>
            <a:endParaRPr lang="en-US"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p:txBody>
          <a:bodyPr>
            <a:normAutofit/>
          </a:bodyPr>
          <a:lstStyle/>
          <a:p>
            <a:pPr algn="ctr"/>
            <a:r>
              <a:rPr lang="el-GR" sz="2000" dirty="0" smtClean="0">
                <a:latin typeface="Century Gothic" panose="020B0502020202020204" pitchFamily="34" charset="0"/>
              </a:rPr>
              <a:t>Ο</a:t>
            </a:r>
            <a:r>
              <a:rPr lang="en-US" sz="2000" dirty="0" smtClean="0">
                <a:latin typeface="Century Gothic" panose="020B0502020202020204" pitchFamily="34" charset="0"/>
              </a:rPr>
              <a:t> </a:t>
            </a:r>
            <a:r>
              <a:rPr lang="el-GR" sz="2000" dirty="0" smtClean="0">
                <a:latin typeface="Century Gothic" panose="020B0502020202020204" pitchFamily="34" charset="0"/>
              </a:rPr>
              <a:t>δικαιούχος </a:t>
            </a:r>
            <a:r>
              <a:rPr lang="el-GR" sz="2000" dirty="0">
                <a:latin typeface="Century Gothic" panose="020B0502020202020204" pitchFamily="34" charset="0"/>
              </a:rPr>
              <a:t>μπορεί να χρησιμοποιήσει </a:t>
            </a:r>
            <a:r>
              <a:rPr lang="el-GR" sz="2000" dirty="0" smtClean="0">
                <a:latin typeface="Century Gothic" panose="020B0502020202020204" pitchFamily="34" charset="0"/>
              </a:rPr>
              <a:t>το </a:t>
            </a:r>
            <a:r>
              <a:rPr lang="en-GB" sz="2000" dirty="0" smtClean="0">
                <a:latin typeface="Century Gothic" panose="020B0502020202020204" pitchFamily="34" charset="0"/>
              </a:rPr>
              <a:t>Erasmus+ Projects Results Platform </a:t>
            </a:r>
            <a:r>
              <a:rPr lang="el-GR" sz="2000" dirty="0" smtClean="0">
                <a:latin typeface="Century Gothic" panose="020B0502020202020204" pitchFamily="34" charset="0"/>
              </a:rPr>
              <a:t>για διάδοση των αποτελεσμάτων του Σχεδίου του (Προαιρετικό)</a:t>
            </a:r>
          </a:p>
          <a:p>
            <a:pPr marL="0" indent="0" algn="ctr">
              <a:lnSpc>
                <a:spcPct val="150000"/>
              </a:lnSpc>
              <a:buNone/>
            </a:pPr>
            <a:r>
              <a:rPr lang="en-US" sz="2000" dirty="0" smtClean="0">
                <a:latin typeface="Century Gothic" panose="020B0502020202020204" pitchFamily="34" charset="0"/>
                <a:hlinkClick r:id="rId2"/>
              </a:rPr>
              <a:t>http</a:t>
            </a:r>
            <a:r>
              <a:rPr lang="en-US" sz="2000" dirty="0">
                <a:latin typeface="Century Gothic" panose="020B0502020202020204" pitchFamily="34" charset="0"/>
                <a:hlinkClick r:id="rId2"/>
              </a:rPr>
              <a:t>://</a:t>
            </a:r>
            <a:r>
              <a:rPr lang="en-US" sz="2000" dirty="0" smtClean="0">
                <a:latin typeface="Century Gothic" panose="020B0502020202020204" pitchFamily="34" charset="0"/>
                <a:hlinkClick r:id="rId2"/>
              </a:rPr>
              <a:t>ec.europa.eu/programmes/erasmus-plus/projects/</a:t>
            </a:r>
            <a:endParaRPr lang="el-GR" sz="2000" dirty="0" smtClean="0">
              <a:latin typeface="Century Gothic" panose="020B0502020202020204" pitchFamily="34" charset="0"/>
            </a:endParaRPr>
          </a:p>
          <a:p>
            <a:pPr marL="0" indent="0" algn="ctr">
              <a:lnSpc>
                <a:spcPct val="150000"/>
              </a:lnSpc>
              <a:buNone/>
            </a:pPr>
            <a:endParaRPr lang="en-US" sz="2000" dirty="0" smtClean="0">
              <a:latin typeface="Century Gothic" panose="020B0502020202020204" pitchFamily="34" charset="0"/>
            </a:endParaRPr>
          </a:p>
          <a:p>
            <a:pPr algn="ctr"/>
            <a:r>
              <a:rPr lang="en-US" altLang="en-US" sz="2000" dirty="0">
                <a:latin typeface="Century Gothic" panose="020B0502020202020204" pitchFamily="34" charset="0"/>
              </a:rPr>
              <a:t>O </a:t>
            </a:r>
            <a:r>
              <a:rPr lang="el-GR" altLang="en-US" sz="2000" dirty="0">
                <a:latin typeface="Century Gothic" panose="020B0502020202020204" pitchFamily="34" charset="0"/>
              </a:rPr>
              <a:t>δικαιούχος υποχρεούται να γνωστοποιεί την προέλευση της </a:t>
            </a:r>
            <a:r>
              <a:rPr lang="el-GR" altLang="en-US" sz="2000" dirty="0" smtClean="0">
                <a:latin typeface="Century Gothic" panose="020B0502020202020204" pitchFamily="34" charset="0"/>
              </a:rPr>
              <a:t>επιχορήγησής του στα πλαίσια του Προγράμματος </a:t>
            </a:r>
            <a:r>
              <a:rPr lang="en-GB" altLang="en-US" sz="2000" dirty="0" smtClean="0">
                <a:latin typeface="Century Gothic" panose="020B0502020202020204" pitchFamily="34" charset="0"/>
              </a:rPr>
              <a:t>Erasmus+ </a:t>
            </a:r>
            <a:r>
              <a:rPr lang="el-GR" altLang="en-US" sz="2000" dirty="0" smtClean="0">
                <a:latin typeface="Century Gothic" panose="020B0502020202020204" pitchFamily="34" charset="0"/>
              </a:rPr>
              <a:t>στο παραχθέν </a:t>
            </a:r>
            <a:r>
              <a:rPr lang="el-GR" altLang="en-US" sz="2000" dirty="0">
                <a:latin typeface="Century Gothic" panose="020B0502020202020204" pitchFamily="34" charset="0"/>
              </a:rPr>
              <a:t>επικοινωνιακό/προωθητικό </a:t>
            </a:r>
            <a:r>
              <a:rPr lang="el-GR" altLang="en-US" sz="2000" dirty="0" smtClean="0">
                <a:latin typeface="Century Gothic" panose="020B0502020202020204" pitchFamily="34" charset="0"/>
              </a:rPr>
              <a:t>υλικό, σε αναφορές, εκδηλώσεις, Μέσα</a:t>
            </a:r>
            <a:r>
              <a:rPr lang="en-GB" altLang="en-US" sz="2000" dirty="0" smtClean="0">
                <a:latin typeface="Century Gothic" panose="020B0502020202020204" pitchFamily="34" charset="0"/>
              </a:rPr>
              <a:t> </a:t>
            </a:r>
            <a:r>
              <a:rPr lang="el-GR" altLang="en-US" sz="2000" dirty="0" smtClean="0">
                <a:latin typeface="Century Gothic" panose="020B0502020202020204" pitchFamily="34" charset="0"/>
              </a:rPr>
              <a:t>Κοινωνικής Δικτύωσης κλπ.</a:t>
            </a:r>
          </a:p>
          <a:p>
            <a:pPr marL="0" indent="0" algn="ctr">
              <a:lnSpc>
                <a:spcPct val="150000"/>
              </a:lnSpc>
              <a:buNone/>
            </a:pPr>
            <a:r>
              <a:rPr lang="en-US" altLang="en-US" sz="2000" dirty="0">
                <a:latin typeface="Century Gothic" panose="020B0502020202020204" pitchFamily="34" charset="0"/>
                <a:hlinkClick r:id="rId3"/>
              </a:rPr>
              <a:t>https://</a:t>
            </a:r>
            <a:r>
              <a:rPr lang="en-US" altLang="en-US" sz="2000" dirty="0" smtClean="0">
                <a:latin typeface="Century Gothic" panose="020B0502020202020204" pitchFamily="34" charset="0"/>
                <a:hlinkClick r:id="rId3"/>
              </a:rPr>
              <a:t>eacea.ec.europa.eu/about-eacea/visual-identity_en</a:t>
            </a:r>
            <a:r>
              <a:rPr lang="en-US" altLang="en-US" sz="2000" dirty="0" smtClean="0">
                <a:latin typeface="Century Gothic" panose="020B0502020202020204" pitchFamily="34" charset="0"/>
              </a:rPr>
              <a:t> </a:t>
            </a:r>
            <a:endParaRPr lang="en-US" altLang="en-US" sz="2000" dirty="0">
              <a:latin typeface="Century Gothic" panose="020B0502020202020204" pitchFamily="34" charset="0"/>
            </a:endParaRPr>
          </a:p>
          <a:p>
            <a:pPr marL="0" indent="0">
              <a:buNone/>
            </a:pPr>
            <a:endParaRPr lang="el-GR" sz="2600" dirty="0"/>
          </a:p>
        </p:txBody>
      </p:sp>
    </p:spTree>
    <p:extLst>
      <p:ext uri="{BB962C8B-B14F-4D97-AF65-F5344CB8AC3E}">
        <p14:creationId xmlns:p14="http://schemas.microsoft.com/office/powerpoint/2010/main" val="193311706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3575050" y="980728"/>
            <a:ext cx="5111750" cy="5145435"/>
          </a:xfrm>
        </p:spPr>
        <p:txBody>
          <a:bodyPr>
            <a:normAutofit/>
          </a:bodyPr>
          <a:lstStyle/>
          <a:p>
            <a:pPr marL="0" indent="0" algn="l">
              <a:buNone/>
            </a:pPr>
            <a:endParaRPr lang="el-GR" sz="2800" dirty="0" smtClean="0">
              <a:latin typeface="Century Gothic" panose="020B0502020202020204" pitchFamily="34" charset="0"/>
            </a:endParaRPr>
          </a:p>
          <a:p>
            <a:pPr algn="l"/>
            <a:r>
              <a:rPr lang="el-GR" sz="2400" dirty="0" smtClean="0">
                <a:latin typeface="Century Gothic" panose="020B0502020202020204" pitchFamily="34" charset="0"/>
              </a:rPr>
              <a:t>Το ΙΔΕΠ διεξάγει συγκεκριμένο αριθμό ελέγχων σε διάφορα επίπεδα</a:t>
            </a:r>
          </a:p>
          <a:p>
            <a:pPr algn="l"/>
            <a:r>
              <a:rPr lang="el-GR" sz="2400" dirty="0" smtClean="0">
                <a:latin typeface="Century Gothic" panose="020B0502020202020204" pitchFamily="34" charset="0"/>
              </a:rPr>
              <a:t>Οι δικαιούχοι δίνουν τη συγκατάθεση τους με τη Συμφωνία επιχορήγησης</a:t>
            </a:r>
          </a:p>
        </p:txBody>
      </p:sp>
      <p:sp>
        <p:nvSpPr>
          <p:cNvPr id="6" name="Text Placeholder 5"/>
          <p:cNvSpPr>
            <a:spLocks noGrp="1"/>
          </p:cNvSpPr>
          <p:nvPr>
            <p:ph type="body" sz="half" idx="2"/>
          </p:nvPr>
        </p:nvSpPr>
        <p:spPr>
          <a:xfrm>
            <a:off x="457200" y="548680"/>
            <a:ext cx="3008313" cy="5577483"/>
          </a:xfrm>
        </p:spPr>
        <p:txBody>
          <a:bodyPr>
            <a:normAutofit/>
          </a:bodyPr>
          <a:lstStyle/>
          <a:p>
            <a:pPr algn="ctr"/>
            <a:endParaRPr lang="el-GR" sz="3200" b="1" dirty="0" smtClean="0">
              <a:solidFill>
                <a:schemeClr val="accent5">
                  <a:lumMod val="50000"/>
                </a:schemeClr>
              </a:solidFill>
              <a:latin typeface="Century Gothic" panose="020B0502020202020204" pitchFamily="34" charset="0"/>
            </a:endParaRPr>
          </a:p>
          <a:p>
            <a:pPr algn="ctr"/>
            <a:endParaRPr lang="el-GR" sz="2800" b="1" dirty="0">
              <a:solidFill>
                <a:schemeClr val="accent5">
                  <a:lumMod val="75000"/>
                </a:schemeClr>
              </a:solidFill>
              <a:latin typeface="Century Gothic" panose="020B0502020202020204" pitchFamily="34" charset="0"/>
            </a:endParaRPr>
          </a:p>
          <a:p>
            <a:pPr algn="ctr"/>
            <a:r>
              <a:rPr lang="en-US" sz="2800" b="1" dirty="0">
                <a:solidFill>
                  <a:schemeClr val="accent5">
                    <a:lumMod val="75000"/>
                  </a:schemeClr>
                </a:solidFill>
                <a:latin typeface="Century Gothic" panose="020B0502020202020204" pitchFamily="34" charset="0"/>
              </a:rPr>
              <a:t>6</a:t>
            </a:r>
            <a:endParaRPr lang="el-GR" sz="2800" b="1" dirty="0" smtClean="0">
              <a:solidFill>
                <a:schemeClr val="accent5">
                  <a:lumMod val="75000"/>
                </a:schemeClr>
              </a:solidFill>
              <a:latin typeface="Century Gothic" panose="020B0502020202020204" pitchFamily="34" charset="0"/>
            </a:endParaRPr>
          </a:p>
          <a:p>
            <a:pPr algn="ctr"/>
            <a:r>
              <a:rPr lang="el-GR" sz="2800" b="1" dirty="0" smtClean="0">
                <a:solidFill>
                  <a:schemeClr val="accent5">
                    <a:lumMod val="75000"/>
                  </a:schemeClr>
                </a:solidFill>
                <a:latin typeface="Century Gothic" panose="020B0502020202020204" pitchFamily="34" charset="0"/>
              </a:rPr>
              <a:t> </a:t>
            </a:r>
            <a:r>
              <a:rPr lang="el-GR" sz="2800" b="1" dirty="0">
                <a:solidFill>
                  <a:schemeClr val="accent5">
                    <a:lumMod val="75000"/>
                  </a:schemeClr>
                </a:solidFill>
                <a:latin typeface="Century Gothic" panose="020B0502020202020204" pitchFamily="34" charset="0"/>
              </a:rPr>
              <a:t>Έ</a:t>
            </a:r>
            <a:r>
              <a:rPr lang="el-GR" sz="2800" b="1" dirty="0" smtClean="0">
                <a:solidFill>
                  <a:schemeClr val="accent5">
                    <a:lumMod val="75000"/>
                  </a:schemeClr>
                </a:solidFill>
                <a:latin typeface="Century Gothic" panose="020B0502020202020204" pitchFamily="34" charset="0"/>
              </a:rPr>
              <a:t>λεγχοι</a:t>
            </a:r>
          </a:p>
        </p:txBody>
      </p:sp>
      <p:cxnSp>
        <p:nvCxnSpPr>
          <p:cNvPr id="4" name="Straight Connector 3"/>
          <p:cNvCxnSpPr/>
          <p:nvPr/>
        </p:nvCxnSpPr>
        <p:spPr>
          <a:xfrm>
            <a:off x="3491880" y="908720"/>
            <a:ext cx="0" cy="4968552"/>
          </a:xfrm>
          <a:prstGeom prst="line">
            <a:avLst/>
          </a:prstGeom>
          <a:ln w="539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68263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20080"/>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Είδη Ελέγχων</a:t>
            </a:r>
            <a:endParaRPr lang="en-US"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467544" y="1124744"/>
            <a:ext cx="8424936" cy="4608512"/>
          </a:xfrm>
        </p:spPr>
        <p:txBody>
          <a:bodyPr>
            <a:noAutofit/>
          </a:bodyPr>
          <a:lstStyle/>
          <a:p>
            <a:pPr algn="just"/>
            <a:r>
              <a:rPr lang="en-US" sz="1800" b="1" dirty="0">
                <a:solidFill>
                  <a:schemeClr val="tx1">
                    <a:lumMod val="75000"/>
                    <a:lumOff val="25000"/>
                  </a:schemeClr>
                </a:solidFill>
                <a:latin typeface="Century Gothic" panose="020B0502020202020204" pitchFamily="34" charset="0"/>
              </a:rPr>
              <a:t>On-the-spot check during the project implementation:  </a:t>
            </a:r>
            <a:r>
              <a:rPr lang="el-GR" sz="1800" dirty="0">
                <a:solidFill>
                  <a:schemeClr val="tx1">
                    <a:lumMod val="75000"/>
                    <a:lumOff val="25000"/>
                  </a:schemeClr>
                </a:solidFill>
                <a:latin typeface="Century Gothic" panose="020B0502020202020204" pitchFamily="34" charset="0"/>
              </a:rPr>
              <a:t>Διενεργείται κατά τη διάρκεια της υλοποίησης του έργου ώστε η </a:t>
            </a:r>
            <a:r>
              <a:rPr lang="en-GB" sz="1800" dirty="0" smtClean="0">
                <a:solidFill>
                  <a:schemeClr val="tx1">
                    <a:lumMod val="75000"/>
                    <a:lumOff val="25000"/>
                  </a:schemeClr>
                </a:solidFill>
                <a:latin typeface="Century Gothic" panose="020B0502020202020204" pitchFamily="34" charset="0"/>
              </a:rPr>
              <a:t>EY </a:t>
            </a:r>
            <a:r>
              <a:rPr lang="el-GR" sz="1800" dirty="0" smtClean="0">
                <a:solidFill>
                  <a:schemeClr val="tx1">
                    <a:lumMod val="75000"/>
                    <a:lumOff val="25000"/>
                  </a:schemeClr>
                </a:solidFill>
                <a:latin typeface="Century Gothic" panose="020B0502020202020204" pitchFamily="34" charset="0"/>
              </a:rPr>
              <a:t>να </a:t>
            </a:r>
            <a:r>
              <a:rPr lang="el-GR" sz="1800" dirty="0">
                <a:solidFill>
                  <a:schemeClr val="tx1">
                    <a:lumMod val="75000"/>
                    <a:lumOff val="25000"/>
                  </a:schemeClr>
                </a:solidFill>
                <a:latin typeface="Century Gothic" panose="020B0502020202020204" pitchFamily="34" charset="0"/>
              </a:rPr>
              <a:t>επαληθεύει άμεσα την πραγματοποίηση και την επιλεξιμότητα όλων των </a:t>
            </a:r>
            <a:r>
              <a:rPr lang="el-GR" sz="1800" dirty="0" smtClean="0">
                <a:solidFill>
                  <a:schemeClr val="tx1">
                    <a:lumMod val="75000"/>
                    <a:lumOff val="25000"/>
                  </a:schemeClr>
                </a:solidFill>
                <a:latin typeface="Century Gothic" panose="020B0502020202020204" pitchFamily="34" charset="0"/>
              </a:rPr>
              <a:t>δραστηριοτήτων</a:t>
            </a:r>
          </a:p>
          <a:p>
            <a:pPr algn="just"/>
            <a:endParaRPr lang="el-GR" sz="1000" dirty="0">
              <a:solidFill>
                <a:schemeClr val="tx1">
                  <a:lumMod val="75000"/>
                  <a:lumOff val="25000"/>
                </a:schemeClr>
              </a:solidFill>
              <a:latin typeface="Century Gothic" panose="020B0502020202020204" pitchFamily="34" charset="0"/>
            </a:endParaRPr>
          </a:p>
          <a:p>
            <a:pPr algn="just"/>
            <a:r>
              <a:rPr lang="en-US" sz="1800" b="1" dirty="0" smtClean="0">
                <a:solidFill>
                  <a:schemeClr val="tx1">
                    <a:lumMod val="75000"/>
                    <a:lumOff val="25000"/>
                  </a:schemeClr>
                </a:solidFill>
                <a:latin typeface="Century Gothic" panose="020B0502020202020204" pitchFamily="34" charset="0"/>
              </a:rPr>
              <a:t>Final </a:t>
            </a:r>
            <a:r>
              <a:rPr lang="en-US" sz="1800" b="1" dirty="0">
                <a:solidFill>
                  <a:schemeClr val="tx1">
                    <a:lumMod val="75000"/>
                    <a:lumOff val="25000"/>
                  </a:schemeClr>
                </a:solidFill>
                <a:latin typeface="Century Gothic" panose="020B0502020202020204" pitchFamily="34" charset="0"/>
              </a:rPr>
              <a:t>report </a:t>
            </a:r>
            <a:r>
              <a:rPr lang="en-US" sz="1800" b="1" dirty="0" smtClean="0">
                <a:solidFill>
                  <a:schemeClr val="tx1">
                    <a:lumMod val="75000"/>
                    <a:lumOff val="25000"/>
                  </a:schemeClr>
                </a:solidFill>
                <a:latin typeface="Century Gothic" panose="020B0502020202020204" pitchFamily="34" charset="0"/>
              </a:rPr>
              <a:t>check</a:t>
            </a:r>
            <a:r>
              <a:rPr lang="en-US" sz="1800" dirty="0">
                <a:solidFill>
                  <a:schemeClr val="tx1">
                    <a:lumMod val="75000"/>
                    <a:lumOff val="25000"/>
                  </a:schemeClr>
                </a:solidFill>
                <a:latin typeface="Century Gothic" panose="020B0502020202020204" pitchFamily="34" charset="0"/>
              </a:rPr>
              <a:t>:</a:t>
            </a:r>
            <a:r>
              <a:rPr lang="en-US" sz="1800" dirty="0" smtClean="0">
                <a:solidFill>
                  <a:schemeClr val="tx1">
                    <a:lumMod val="75000"/>
                    <a:lumOff val="25000"/>
                  </a:schemeClr>
                </a:solidFill>
                <a:latin typeface="Century Gothic" panose="020B0502020202020204" pitchFamily="34" charset="0"/>
              </a:rPr>
              <a:t> </a:t>
            </a:r>
            <a:r>
              <a:rPr lang="el-GR" sz="1800" dirty="0">
                <a:solidFill>
                  <a:schemeClr val="tx1">
                    <a:lumMod val="75000"/>
                    <a:lumOff val="25000"/>
                  </a:schemeClr>
                </a:solidFill>
                <a:latin typeface="Century Gothic" panose="020B0502020202020204" pitchFamily="34" charset="0"/>
              </a:rPr>
              <a:t>Έλεγχος τελικής </a:t>
            </a:r>
            <a:r>
              <a:rPr lang="el-GR" sz="1800" dirty="0" smtClean="0">
                <a:solidFill>
                  <a:schemeClr val="tx1">
                    <a:lumMod val="75000"/>
                    <a:lumOff val="25000"/>
                  </a:schemeClr>
                </a:solidFill>
                <a:latin typeface="Century Gothic" panose="020B0502020202020204" pitchFamily="34" charset="0"/>
              </a:rPr>
              <a:t>έκθεσης</a:t>
            </a:r>
          </a:p>
          <a:p>
            <a:pPr marL="0" indent="0" algn="just">
              <a:buNone/>
            </a:pPr>
            <a:endParaRPr lang="el-GR" sz="1000" dirty="0" smtClean="0">
              <a:solidFill>
                <a:schemeClr val="tx1">
                  <a:lumMod val="75000"/>
                  <a:lumOff val="25000"/>
                </a:schemeClr>
              </a:solidFill>
              <a:latin typeface="Century Gothic" panose="020B0502020202020204" pitchFamily="34" charset="0"/>
            </a:endParaRPr>
          </a:p>
          <a:p>
            <a:pPr algn="just"/>
            <a:r>
              <a:rPr lang="en-US" sz="1800" b="1" dirty="0" smtClean="0">
                <a:solidFill>
                  <a:schemeClr val="tx1">
                    <a:lumMod val="75000"/>
                    <a:lumOff val="25000"/>
                  </a:schemeClr>
                </a:solidFill>
                <a:latin typeface="Century Gothic" panose="020B0502020202020204" pitchFamily="34" charset="0"/>
              </a:rPr>
              <a:t>Desk check:</a:t>
            </a:r>
            <a:r>
              <a:rPr lang="el-GR" sz="1800" b="1" dirty="0" smtClean="0">
                <a:solidFill>
                  <a:schemeClr val="tx1">
                    <a:lumMod val="75000"/>
                    <a:lumOff val="25000"/>
                  </a:schemeClr>
                </a:solidFill>
                <a:latin typeface="Century Gothic" panose="020B0502020202020204" pitchFamily="34" charset="0"/>
              </a:rPr>
              <a:t> </a:t>
            </a:r>
            <a:r>
              <a:rPr lang="el-GR" sz="1800" dirty="0" smtClean="0">
                <a:solidFill>
                  <a:schemeClr val="tx1">
                    <a:lumMod val="75000"/>
                    <a:lumOff val="25000"/>
                  </a:schemeClr>
                </a:solidFill>
                <a:latin typeface="Century Gothic" panose="020B0502020202020204" pitchFamily="34" charset="0"/>
              </a:rPr>
              <a:t>Έλεγχος υποστηρικτικών αρχείων που διεξάγεται κατά </a:t>
            </a:r>
            <a:r>
              <a:rPr lang="el-GR" sz="1800" dirty="0">
                <a:solidFill>
                  <a:schemeClr val="tx1">
                    <a:lumMod val="75000"/>
                    <a:lumOff val="25000"/>
                  </a:schemeClr>
                </a:solidFill>
                <a:latin typeface="Century Gothic" panose="020B0502020202020204" pitchFamily="34" charset="0"/>
              </a:rPr>
              <a:t>το στάδιο της τελικής έκθεσης ή μετά από </a:t>
            </a:r>
            <a:r>
              <a:rPr lang="el-GR" sz="1800" dirty="0" smtClean="0">
                <a:solidFill>
                  <a:schemeClr val="tx1">
                    <a:lumMod val="75000"/>
                    <a:lumOff val="25000"/>
                  </a:schemeClr>
                </a:solidFill>
                <a:latin typeface="Century Gothic" panose="020B0502020202020204" pitchFamily="34" charset="0"/>
              </a:rPr>
              <a:t>την υποβολή της. Ο δικαιούχος </a:t>
            </a:r>
            <a:r>
              <a:rPr lang="el-GR" sz="1800" dirty="0">
                <a:solidFill>
                  <a:schemeClr val="tx1">
                    <a:lumMod val="75000"/>
                    <a:lumOff val="25000"/>
                  </a:schemeClr>
                </a:solidFill>
                <a:latin typeface="Century Gothic" panose="020B0502020202020204" pitchFamily="34" charset="0"/>
              </a:rPr>
              <a:t>πρέπει να υποβάλει δικαιολογητικά για </a:t>
            </a:r>
            <a:r>
              <a:rPr lang="el-GR" sz="1800" dirty="0" smtClean="0">
                <a:solidFill>
                  <a:schemeClr val="tx1">
                    <a:lumMod val="75000"/>
                    <a:lumOff val="25000"/>
                  </a:schemeClr>
                </a:solidFill>
                <a:latin typeface="Century Gothic" panose="020B0502020202020204" pitchFamily="34" charset="0"/>
              </a:rPr>
              <a:t>τις </a:t>
            </a:r>
            <a:r>
              <a:rPr lang="el-GR" sz="1800" dirty="0">
                <a:solidFill>
                  <a:schemeClr val="tx1">
                    <a:lumMod val="75000"/>
                    <a:lumOff val="25000"/>
                  </a:schemeClr>
                </a:solidFill>
                <a:latin typeface="Century Gothic" panose="020B0502020202020204" pitchFamily="34" charset="0"/>
              </a:rPr>
              <a:t>κατηγορίες του </a:t>
            </a:r>
            <a:r>
              <a:rPr lang="el-GR" sz="1800" dirty="0" smtClean="0">
                <a:solidFill>
                  <a:schemeClr val="tx1">
                    <a:lumMod val="75000"/>
                    <a:lumOff val="25000"/>
                  </a:schemeClr>
                </a:solidFill>
                <a:latin typeface="Century Gothic" panose="020B0502020202020204" pitchFamily="34" charset="0"/>
              </a:rPr>
              <a:t>προϋπολογισμού</a:t>
            </a:r>
            <a:r>
              <a:rPr lang="en-GB" sz="1800" dirty="0" smtClean="0">
                <a:solidFill>
                  <a:schemeClr val="tx1">
                    <a:lumMod val="75000"/>
                    <a:lumOff val="25000"/>
                  </a:schemeClr>
                </a:solidFill>
                <a:latin typeface="Century Gothic" panose="020B0502020202020204" pitchFamily="34" charset="0"/>
              </a:rPr>
              <a:t> </a:t>
            </a:r>
            <a:r>
              <a:rPr lang="el-GR" sz="1800" dirty="0" smtClean="0">
                <a:solidFill>
                  <a:schemeClr val="tx1">
                    <a:lumMod val="75000"/>
                    <a:lumOff val="25000"/>
                  </a:schemeClr>
                </a:solidFill>
                <a:latin typeface="Century Gothic" panose="020B0502020202020204" pitchFamily="34" charset="0"/>
              </a:rPr>
              <a:t>που θα ζητηθούν από το ΙΔΕΠ</a:t>
            </a:r>
          </a:p>
          <a:p>
            <a:pPr algn="just"/>
            <a:endParaRPr lang="el-GR" sz="1000" dirty="0">
              <a:solidFill>
                <a:schemeClr val="tx1">
                  <a:lumMod val="75000"/>
                  <a:lumOff val="25000"/>
                </a:schemeClr>
              </a:solidFill>
              <a:latin typeface="Century Gothic" panose="020B0502020202020204" pitchFamily="34" charset="0"/>
            </a:endParaRPr>
          </a:p>
          <a:p>
            <a:pPr algn="just"/>
            <a:r>
              <a:rPr lang="en-US" sz="1800" b="1" dirty="0" smtClean="0">
                <a:solidFill>
                  <a:schemeClr val="tx1">
                    <a:lumMod val="75000"/>
                    <a:lumOff val="25000"/>
                  </a:schemeClr>
                </a:solidFill>
                <a:latin typeface="Century Gothic" panose="020B0502020202020204" pitchFamily="34" charset="0"/>
              </a:rPr>
              <a:t>Risk</a:t>
            </a:r>
            <a:r>
              <a:rPr lang="el-GR" sz="1800" b="1" dirty="0" smtClean="0">
                <a:solidFill>
                  <a:schemeClr val="tx1">
                    <a:lumMod val="75000"/>
                    <a:lumOff val="25000"/>
                  </a:schemeClr>
                </a:solidFill>
                <a:latin typeface="Century Gothic" panose="020B0502020202020204" pitchFamily="34" charset="0"/>
              </a:rPr>
              <a:t>-</a:t>
            </a:r>
            <a:r>
              <a:rPr lang="en-US" sz="1800" b="1" dirty="0" smtClean="0">
                <a:solidFill>
                  <a:schemeClr val="tx1">
                    <a:lumMod val="75000"/>
                    <a:lumOff val="25000"/>
                  </a:schemeClr>
                </a:solidFill>
                <a:latin typeface="Century Gothic" panose="020B0502020202020204" pitchFamily="34" charset="0"/>
              </a:rPr>
              <a:t>based checks</a:t>
            </a:r>
            <a:r>
              <a:rPr lang="en-US" sz="1800" dirty="0" smtClean="0">
                <a:solidFill>
                  <a:schemeClr val="tx1">
                    <a:lumMod val="75000"/>
                    <a:lumOff val="25000"/>
                  </a:schemeClr>
                </a:solidFill>
                <a:latin typeface="Century Gothic" panose="020B0502020202020204" pitchFamily="34" charset="0"/>
              </a:rPr>
              <a:t>: </a:t>
            </a:r>
            <a:r>
              <a:rPr lang="el-GR" sz="1800" dirty="0" err="1">
                <a:latin typeface="Century Gothic" panose="020B0502020202020204" pitchFamily="34" charset="0"/>
              </a:rPr>
              <a:t>Στοχευμένοι</a:t>
            </a:r>
            <a:r>
              <a:rPr lang="el-GR" sz="1800" dirty="0">
                <a:latin typeface="Century Gothic" panose="020B0502020202020204" pitchFamily="34" charset="0"/>
              </a:rPr>
              <a:t> έλεγχοι σε </a:t>
            </a:r>
            <a:r>
              <a:rPr lang="el-GR" sz="1800" dirty="0" smtClean="0">
                <a:latin typeface="Century Gothic" panose="020B0502020202020204" pitchFamily="34" charset="0"/>
              </a:rPr>
              <a:t>περίπτωση</a:t>
            </a:r>
            <a:r>
              <a:rPr lang="en-US" sz="1800" dirty="0" smtClean="0">
                <a:latin typeface="Century Gothic" panose="020B0502020202020204" pitchFamily="34" charset="0"/>
              </a:rPr>
              <a:t> </a:t>
            </a:r>
            <a:r>
              <a:rPr lang="el-GR" sz="1800" dirty="0" smtClean="0">
                <a:latin typeface="Century Gothic" panose="020B0502020202020204" pitchFamily="34" charset="0"/>
              </a:rPr>
              <a:t>ένδειξης </a:t>
            </a:r>
            <a:r>
              <a:rPr lang="el-GR" sz="1800" dirty="0">
                <a:latin typeface="Century Gothic" panose="020B0502020202020204" pitchFamily="34" charset="0"/>
              </a:rPr>
              <a:t>κακής/ελλιπούς </a:t>
            </a:r>
            <a:r>
              <a:rPr lang="el-GR" sz="1800" dirty="0" smtClean="0">
                <a:latin typeface="Century Gothic" panose="020B0502020202020204" pitchFamily="34" charset="0"/>
              </a:rPr>
              <a:t>διαχείρισης</a:t>
            </a:r>
            <a:r>
              <a:rPr lang="en-US" sz="1800" dirty="0" smtClean="0">
                <a:latin typeface="Century Gothic" panose="020B0502020202020204" pitchFamily="34" charset="0"/>
              </a:rPr>
              <a:t>/ </a:t>
            </a:r>
            <a:r>
              <a:rPr lang="el-GR" sz="1800" dirty="0" smtClean="0">
                <a:latin typeface="Century Gothic" panose="020B0502020202020204" pitchFamily="34" charset="0"/>
              </a:rPr>
              <a:t>αλλαγής </a:t>
            </a:r>
            <a:r>
              <a:rPr lang="el-GR" sz="1800" dirty="0" smtClean="0">
                <a:latin typeface="Century Gothic" panose="020B0502020202020204" pitchFamily="34" charset="0"/>
              </a:rPr>
              <a:t>προσωπικού</a:t>
            </a:r>
            <a:endParaRPr lang="el-GR" sz="1800" dirty="0" smtClean="0">
              <a:solidFill>
                <a:schemeClr val="tx1">
                  <a:lumMod val="75000"/>
                  <a:lumOff val="25000"/>
                </a:schemeClr>
              </a:solidFill>
              <a:latin typeface="Century Gothic" panose="020B0502020202020204" pitchFamily="34" charset="0"/>
            </a:endParaRPr>
          </a:p>
          <a:p>
            <a:pPr algn="just"/>
            <a:endParaRPr lang="el-GR" sz="1800" dirty="0" smtClean="0">
              <a:solidFill>
                <a:schemeClr val="tx1">
                  <a:lumMod val="75000"/>
                  <a:lumOff val="25000"/>
                </a:schemeClr>
              </a:solidFill>
              <a:latin typeface="Century Gothic" panose="020B0502020202020204" pitchFamily="34" charset="0"/>
            </a:endParaRPr>
          </a:p>
          <a:p>
            <a:pPr marL="0" indent="0">
              <a:buNone/>
            </a:pPr>
            <a:endParaRPr lang="el-GR" sz="2400" dirty="0" smtClean="0"/>
          </a:p>
        </p:txBody>
      </p:sp>
    </p:spTree>
    <p:extLst>
      <p:ext uri="{BB962C8B-B14F-4D97-AF65-F5344CB8AC3E}">
        <p14:creationId xmlns:p14="http://schemas.microsoft.com/office/powerpoint/2010/main" val="96643576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solidFill>
                  <a:schemeClr val="tx1">
                    <a:lumMod val="75000"/>
                    <a:lumOff val="25000"/>
                  </a:schemeClr>
                </a:solidFill>
                <a:latin typeface="Century Gothic" panose="020B0502020202020204" pitchFamily="34" charset="0"/>
              </a:rPr>
              <a:t>ΜΚΔ του ΙΔΕΠ </a:t>
            </a:r>
            <a:r>
              <a:rPr lang="en-US" sz="2800" b="1" dirty="0" smtClean="0">
                <a:solidFill>
                  <a:schemeClr val="tx1">
                    <a:lumMod val="75000"/>
                    <a:lumOff val="25000"/>
                  </a:schemeClr>
                </a:solidFill>
                <a:latin typeface="Century Gothic" panose="020B0502020202020204" pitchFamily="34" charset="0"/>
              </a:rPr>
              <a:t>&amp; </a:t>
            </a:r>
            <a:r>
              <a:rPr lang="el-GR" sz="2800" b="1" dirty="0" smtClean="0">
                <a:solidFill>
                  <a:schemeClr val="tx1">
                    <a:lumMod val="75000"/>
                    <a:lumOff val="25000"/>
                  </a:schemeClr>
                </a:solidFill>
                <a:latin typeface="Century Gothic" panose="020B0502020202020204" pitchFamily="34" charset="0"/>
              </a:rPr>
              <a:t>Επικοινωνία</a:t>
            </a:r>
            <a:endParaRPr lang="en-US"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p:txBody>
          <a:bodyPr>
            <a:normAutofit/>
          </a:bodyPr>
          <a:lstStyle/>
          <a:p>
            <a:pPr marL="0" indent="0" algn="just">
              <a:buNone/>
            </a:pPr>
            <a:r>
              <a:rPr lang="el-GR" sz="2000" b="1" dirty="0" smtClean="0">
                <a:solidFill>
                  <a:schemeClr val="accent5">
                    <a:lumMod val="75000"/>
                  </a:schemeClr>
                </a:solidFill>
                <a:latin typeface="Century Gothic" panose="020B0502020202020204" pitchFamily="34" charset="0"/>
              </a:rPr>
              <a:t>Ακολουθείστε μας στο</a:t>
            </a:r>
            <a:r>
              <a:rPr lang="en-GB" sz="2000" b="1" dirty="0" smtClean="0">
                <a:solidFill>
                  <a:schemeClr val="accent5">
                    <a:lumMod val="75000"/>
                  </a:schemeClr>
                </a:solidFill>
                <a:latin typeface="Century Gothic" panose="020B0502020202020204" pitchFamily="34" charset="0"/>
              </a:rPr>
              <a:t>…</a:t>
            </a:r>
            <a:endParaRPr lang="en-US" sz="2000" b="1" dirty="0" smtClean="0">
              <a:solidFill>
                <a:schemeClr val="accent5">
                  <a:lumMod val="75000"/>
                </a:schemeClr>
              </a:solidFill>
              <a:latin typeface="Century Gothic" panose="020B0502020202020204" pitchFamily="34" charset="0"/>
            </a:endParaRPr>
          </a:p>
          <a:p>
            <a:pPr algn="just"/>
            <a:r>
              <a:rPr lang="en-US" sz="2000" dirty="0" smtClean="0">
                <a:latin typeface="Century Gothic" panose="020B0502020202020204" pitchFamily="34" charset="0"/>
                <a:hlinkClick r:id="rId2"/>
              </a:rPr>
              <a:t>Facebook</a:t>
            </a:r>
            <a:endParaRPr lang="en-US" sz="2000" dirty="0" smtClean="0">
              <a:latin typeface="Century Gothic" panose="020B0502020202020204" pitchFamily="34" charset="0"/>
            </a:endParaRPr>
          </a:p>
          <a:p>
            <a:pPr algn="just"/>
            <a:r>
              <a:rPr lang="en-US" sz="2000" dirty="0" smtClean="0">
                <a:latin typeface="Century Gothic" panose="020B0502020202020204" pitchFamily="34" charset="0"/>
                <a:hlinkClick r:id="rId3"/>
              </a:rPr>
              <a:t>Twitter</a:t>
            </a:r>
            <a:r>
              <a:rPr lang="en-US" sz="2000" dirty="0" smtClean="0">
                <a:latin typeface="Century Gothic" panose="020B0502020202020204" pitchFamily="34" charset="0"/>
              </a:rPr>
              <a:t> </a:t>
            </a:r>
          </a:p>
          <a:p>
            <a:pPr algn="just"/>
            <a:r>
              <a:rPr lang="en-US" sz="2000" dirty="0" smtClean="0">
                <a:latin typeface="Century Gothic" panose="020B0502020202020204" pitchFamily="34" charset="0"/>
                <a:hlinkClick r:id="rId4"/>
              </a:rPr>
              <a:t>Instagram</a:t>
            </a:r>
            <a:endParaRPr lang="en-US" sz="2000" dirty="0" smtClean="0">
              <a:latin typeface="Century Gothic" panose="020B0502020202020204" pitchFamily="34" charset="0"/>
            </a:endParaRPr>
          </a:p>
          <a:p>
            <a:pPr algn="just"/>
            <a:r>
              <a:rPr lang="en-GB" sz="2000" dirty="0" smtClean="0">
                <a:solidFill>
                  <a:schemeClr val="accent5">
                    <a:lumMod val="75000"/>
                  </a:schemeClr>
                </a:solidFill>
                <a:latin typeface="Century Gothic" panose="020B0502020202020204" pitchFamily="34" charset="0"/>
                <a:hlinkClick r:id="rId5"/>
              </a:rPr>
              <a:t>Newsletter</a:t>
            </a:r>
            <a:r>
              <a:rPr lang="el-GR" sz="2000" dirty="0" smtClean="0">
                <a:solidFill>
                  <a:schemeClr val="accent5">
                    <a:lumMod val="75000"/>
                  </a:schemeClr>
                </a:solidFill>
                <a:latin typeface="Century Gothic" panose="020B0502020202020204" pitchFamily="34" charset="0"/>
              </a:rPr>
              <a:t> (εγγραφή </a:t>
            </a:r>
            <a:r>
              <a:rPr lang="el-GR" sz="2000" dirty="0">
                <a:solidFill>
                  <a:schemeClr val="accent5">
                    <a:lumMod val="75000"/>
                  </a:schemeClr>
                </a:solidFill>
                <a:latin typeface="Century Gothic" panose="020B0502020202020204" pitchFamily="34" charset="0"/>
              </a:rPr>
              <a:t>στη λίστα επαφών του </a:t>
            </a:r>
            <a:r>
              <a:rPr lang="el-GR" sz="2000" dirty="0" smtClean="0">
                <a:solidFill>
                  <a:schemeClr val="accent5">
                    <a:lumMod val="75000"/>
                  </a:schemeClr>
                </a:solidFill>
                <a:latin typeface="Century Gothic" panose="020B0502020202020204" pitchFamily="34" charset="0"/>
              </a:rPr>
              <a:t>ΙΔΕΠ)</a:t>
            </a:r>
            <a:endParaRPr lang="en-GB" sz="2000" dirty="0" smtClean="0">
              <a:solidFill>
                <a:schemeClr val="accent5">
                  <a:lumMod val="75000"/>
                </a:schemeClr>
              </a:solidFill>
              <a:latin typeface="Century Gothic" panose="020B0502020202020204" pitchFamily="34" charset="0"/>
            </a:endParaRPr>
          </a:p>
          <a:p>
            <a:pPr marL="0" indent="0" algn="just">
              <a:buNone/>
            </a:pPr>
            <a:endParaRPr lang="el-GR" sz="2000" b="1" dirty="0" smtClean="0">
              <a:solidFill>
                <a:schemeClr val="accent5">
                  <a:lumMod val="75000"/>
                </a:schemeClr>
              </a:solidFill>
              <a:latin typeface="Century Gothic" panose="020B0502020202020204" pitchFamily="34" charset="0"/>
            </a:endParaRPr>
          </a:p>
          <a:p>
            <a:pPr marL="0" indent="0" algn="just">
              <a:buNone/>
            </a:pPr>
            <a:r>
              <a:rPr lang="el-GR" sz="2000" b="1" dirty="0" smtClean="0">
                <a:solidFill>
                  <a:schemeClr val="accent5">
                    <a:lumMod val="75000"/>
                  </a:schemeClr>
                </a:solidFill>
                <a:latin typeface="Century Gothic" panose="020B0502020202020204" pitchFamily="34" charset="0"/>
              </a:rPr>
              <a:t>Επικοινωνείστε μαζί μας...</a:t>
            </a:r>
          </a:p>
          <a:p>
            <a:pPr algn="just">
              <a:defRPr/>
            </a:pPr>
            <a:r>
              <a:rPr lang="el-GR" altLang="en-US" sz="2000" dirty="0">
                <a:latin typeface="Century Gothic" panose="020B0502020202020204" pitchFamily="34" charset="0"/>
              </a:rPr>
              <a:t>Στοιχεία επικοινωνίας προσωπικού ΙΔΕΠ </a:t>
            </a:r>
          </a:p>
          <a:p>
            <a:pPr marL="0" indent="0" algn="just">
              <a:buNone/>
              <a:defRPr/>
            </a:pPr>
            <a:r>
              <a:rPr lang="en-GB" sz="2000" dirty="0">
                <a:latin typeface="Century Gothic" panose="020B0502020202020204" pitchFamily="34" charset="0"/>
                <a:hlinkClick r:id="rId6"/>
              </a:rPr>
              <a:t>http://erasmusplus.cy/prosopiko</a:t>
            </a:r>
            <a:endParaRPr lang="en-GB" sz="2000" dirty="0" smtClean="0">
              <a:latin typeface="Century Gothic" panose="020B0502020202020204" pitchFamily="34" charset="0"/>
            </a:endParaRPr>
          </a:p>
          <a:p>
            <a:endParaRPr lang="en-GB" sz="3000" dirty="0"/>
          </a:p>
          <a:p>
            <a:endParaRPr lang="en-US" dirty="0"/>
          </a:p>
        </p:txBody>
      </p:sp>
    </p:spTree>
    <p:extLst>
      <p:ext uri="{BB962C8B-B14F-4D97-AF65-F5344CB8AC3E}">
        <p14:creationId xmlns:p14="http://schemas.microsoft.com/office/powerpoint/2010/main" val="2079554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188640"/>
            <a:ext cx="8229600" cy="1008112"/>
          </a:xfrm>
        </p:spPr>
        <p:txBody>
          <a:bodyPr>
            <a:normAutofit/>
          </a:bodyPr>
          <a:lstStyle/>
          <a:p>
            <a:r>
              <a:rPr lang="el-GR" sz="2800" b="1" dirty="0" smtClean="0">
                <a:solidFill>
                  <a:srgbClr val="C00000"/>
                </a:solidFill>
                <a:latin typeface="Century Gothic" panose="020B0502020202020204" pitchFamily="34" charset="0"/>
              </a:rPr>
              <a:t>Προσοχή! </a:t>
            </a:r>
            <a:endParaRPr lang="en-GB" sz="2800" b="1" dirty="0">
              <a:solidFill>
                <a:srgbClr val="C00000"/>
              </a:solidFill>
              <a:latin typeface="Century Gothic" panose="020B0502020202020204" pitchFamily="34" charset="0"/>
            </a:endParaRPr>
          </a:p>
        </p:txBody>
      </p:sp>
      <p:sp>
        <p:nvSpPr>
          <p:cNvPr id="4" name="Content Placeholder 3"/>
          <p:cNvSpPr>
            <a:spLocks noGrp="1"/>
          </p:cNvSpPr>
          <p:nvPr>
            <p:ph idx="1"/>
          </p:nvPr>
        </p:nvSpPr>
        <p:spPr>
          <a:xfrm>
            <a:off x="457200" y="1052736"/>
            <a:ext cx="8229600" cy="5073427"/>
          </a:xfrm>
        </p:spPr>
        <p:txBody>
          <a:bodyPr>
            <a:normAutofit/>
          </a:bodyPr>
          <a:lstStyle/>
          <a:p>
            <a:pPr marL="0" indent="0" algn="just">
              <a:lnSpc>
                <a:spcPct val="150000"/>
              </a:lnSpc>
              <a:buNone/>
            </a:pPr>
            <a:r>
              <a:rPr lang="el-GR" sz="2000" dirty="0" smtClean="0">
                <a:solidFill>
                  <a:schemeClr val="tx1">
                    <a:lumMod val="75000"/>
                    <a:lumOff val="25000"/>
                  </a:schemeClr>
                </a:solidFill>
                <a:latin typeface="Century Gothic" panose="020B0502020202020204" pitchFamily="34" charset="0"/>
              </a:rPr>
              <a:t>Οι αλλαγές στο είδος, τη διάρκεια και τον αριθμό των κινητικοτήτων μπορεί να επιφέρουν και διαφοροποιήσεις στα οικονομικά κεφάλαια, όπως αυτά παρουσιάζονται στο Παράρτημα ΙΙ (Προϋπολογισμό) της Συμφωνίας σας. Σε τέτοια περίπτωση ισχύουν τα ακόλουθα: </a:t>
            </a:r>
            <a:endParaRPr lang="en-GB" sz="2000" dirty="0" smtClean="0">
              <a:solidFill>
                <a:schemeClr val="tx1">
                  <a:lumMod val="75000"/>
                  <a:lumOff val="25000"/>
                </a:schemeClr>
              </a:solidFill>
              <a:latin typeface="Century Gothic" panose="020B0502020202020204" pitchFamily="34" charset="0"/>
            </a:endParaRPr>
          </a:p>
          <a:p>
            <a:pPr marL="0" indent="0" algn="just">
              <a:lnSpc>
                <a:spcPct val="150000"/>
              </a:lnSpc>
              <a:buNone/>
            </a:pPr>
            <a:endParaRPr lang="el-GR" sz="1300" dirty="0" smtClean="0">
              <a:solidFill>
                <a:schemeClr val="tx1">
                  <a:lumMod val="75000"/>
                  <a:lumOff val="25000"/>
                </a:schemeClr>
              </a:solidFill>
              <a:latin typeface="Century Gothic" panose="020B0502020202020204" pitchFamily="34" charset="0"/>
            </a:endParaRPr>
          </a:p>
          <a:p>
            <a:pPr algn="just">
              <a:lnSpc>
                <a:spcPct val="150000"/>
              </a:lnSpc>
              <a:buFont typeface="Wingdings"/>
              <a:buChar char="à"/>
            </a:pPr>
            <a:r>
              <a:rPr lang="el-GR" sz="2000" dirty="0" smtClean="0">
                <a:solidFill>
                  <a:schemeClr val="tx1">
                    <a:lumMod val="75000"/>
                    <a:lumOff val="25000"/>
                  </a:schemeClr>
                </a:solidFill>
                <a:latin typeface="Century Gothic" panose="020B0502020202020204" pitchFamily="34" charset="0"/>
                <a:sym typeface="Wingdings" panose="05000000000000000000" pitchFamily="2" charset="2"/>
              </a:rPr>
              <a:t>Μεταφορές κονδυλίων </a:t>
            </a:r>
            <a:r>
              <a:rPr lang="el-GR" sz="2000" b="1" dirty="0" smtClean="0">
                <a:solidFill>
                  <a:schemeClr val="tx1">
                    <a:lumMod val="75000"/>
                    <a:lumOff val="25000"/>
                  </a:schemeClr>
                </a:solidFill>
                <a:latin typeface="Century Gothic" panose="020B0502020202020204" pitchFamily="34" charset="0"/>
                <a:sym typeface="Wingdings" panose="05000000000000000000" pitchFamily="2" charset="2"/>
              </a:rPr>
              <a:t>χωρίς τροποποίηση Συμφωνίας </a:t>
            </a:r>
            <a:r>
              <a:rPr lang="en-US" sz="2000" dirty="0" smtClean="0">
                <a:solidFill>
                  <a:schemeClr val="tx1">
                    <a:lumMod val="75000"/>
                    <a:lumOff val="25000"/>
                  </a:schemeClr>
                </a:solidFill>
                <a:latin typeface="Century Gothic" panose="020B0502020202020204" pitchFamily="34" charset="0"/>
                <a:sym typeface="Wingdings" panose="05000000000000000000" pitchFamily="2" charset="2"/>
              </a:rPr>
              <a:t>(</a:t>
            </a:r>
            <a:r>
              <a:rPr lang="el-GR" sz="2000" dirty="0" smtClean="0">
                <a:solidFill>
                  <a:schemeClr val="tx1">
                    <a:lumMod val="75000"/>
                    <a:lumOff val="25000"/>
                  </a:schemeClr>
                </a:solidFill>
                <a:latin typeface="Century Gothic" panose="020B0502020202020204" pitchFamily="34" charset="0"/>
                <a:sym typeface="Wingdings" panose="05000000000000000000" pitchFamily="2" charset="2"/>
              </a:rPr>
              <a:t>γίνονται χωρίς ενημέρωση της ΕΥ)</a:t>
            </a:r>
            <a:endParaRPr lang="en-GB" sz="2000" dirty="0">
              <a:solidFill>
                <a:schemeClr val="tx1">
                  <a:lumMod val="75000"/>
                  <a:lumOff val="25000"/>
                </a:schemeClr>
              </a:solidFill>
              <a:latin typeface="Century Gothic" panose="020B0502020202020204" pitchFamily="34" charset="0"/>
              <a:sym typeface="Wingdings" panose="05000000000000000000" pitchFamily="2" charset="2"/>
            </a:endParaRPr>
          </a:p>
          <a:p>
            <a:pPr algn="just">
              <a:lnSpc>
                <a:spcPct val="150000"/>
              </a:lnSpc>
              <a:buFont typeface="Wingdings"/>
              <a:buChar char="à"/>
            </a:pPr>
            <a:endParaRPr lang="el-GR" sz="1100" dirty="0" smtClean="0">
              <a:solidFill>
                <a:schemeClr val="tx1">
                  <a:lumMod val="75000"/>
                  <a:lumOff val="25000"/>
                </a:schemeClr>
              </a:solidFill>
              <a:latin typeface="Century Gothic" panose="020B0502020202020204" pitchFamily="34" charset="0"/>
              <a:sym typeface="Wingdings" panose="05000000000000000000" pitchFamily="2" charset="2"/>
            </a:endParaRPr>
          </a:p>
          <a:p>
            <a:pPr algn="just">
              <a:lnSpc>
                <a:spcPct val="150000"/>
              </a:lnSpc>
              <a:buFont typeface="Wingdings"/>
              <a:buChar char="à"/>
            </a:pPr>
            <a:r>
              <a:rPr lang="el-GR" sz="2000" dirty="0" smtClean="0">
                <a:solidFill>
                  <a:schemeClr val="tx1">
                    <a:lumMod val="75000"/>
                    <a:lumOff val="25000"/>
                  </a:schemeClr>
                </a:solidFill>
                <a:latin typeface="Century Gothic" panose="020B0502020202020204" pitchFamily="34" charset="0"/>
                <a:sym typeface="Wingdings" panose="05000000000000000000" pitchFamily="2" charset="2"/>
              </a:rPr>
              <a:t>Μεταφορές κονδυλίων που απαιτούν </a:t>
            </a:r>
            <a:r>
              <a:rPr lang="el-GR" sz="2000" b="1" dirty="0" smtClean="0">
                <a:solidFill>
                  <a:schemeClr val="tx1">
                    <a:lumMod val="75000"/>
                    <a:lumOff val="25000"/>
                  </a:schemeClr>
                </a:solidFill>
                <a:latin typeface="Century Gothic" panose="020B0502020202020204" pitchFamily="34" charset="0"/>
                <a:sym typeface="Wingdings" panose="05000000000000000000" pitchFamily="2" charset="2"/>
              </a:rPr>
              <a:t>τροποποίηση της Συμφωνίας</a:t>
            </a:r>
            <a:r>
              <a:rPr lang="el-GR" sz="2000" dirty="0" smtClean="0">
                <a:solidFill>
                  <a:schemeClr val="tx1">
                    <a:lumMod val="75000"/>
                    <a:lumOff val="25000"/>
                  </a:schemeClr>
                </a:solidFill>
                <a:latin typeface="Century Gothic" panose="020B0502020202020204" pitchFamily="34" charset="0"/>
                <a:sym typeface="Wingdings" panose="05000000000000000000" pitchFamily="2" charset="2"/>
              </a:rPr>
              <a:t> και άρα προηγούμενη έγκριση της ΕΥ</a:t>
            </a:r>
            <a:endParaRPr lang="en-GB" sz="2000"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36154452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b="1" dirty="0" smtClean="0">
                <a:solidFill>
                  <a:schemeClr val="tx1">
                    <a:lumMod val="75000"/>
                    <a:lumOff val="25000"/>
                  </a:schemeClr>
                </a:solidFill>
                <a:latin typeface="Century Gothic" panose="020B0502020202020204" pitchFamily="34" charset="0"/>
              </a:rPr>
              <a:t>Χρήσιμοι Σύνδεσμοι (ιστοσελίδα ΙΔΕΠ)</a:t>
            </a:r>
            <a:endParaRPr lang="en-GB" sz="2800" b="1" dirty="0">
              <a:solidFill>
                <a:schemeClr val="tx1">
                  <a:lumMod val="75000"/>
                  <a:lumOff val="25000"/>
                </a:schemeClr>
              </a:solidFill>
              <a:latin typeface="Century Gothic" panose="020B0502020202020204" pitchFamily="34" charset="0"/>
            </a:endParaRPr>
          </a:p>
        </p:txBody>
      </p:sp>
      <p:sp>
        <p:nvSpPr>
          <p:cNvPr id="3" name="Content Placeholder 2"/>
          <p:cNvSpPr>
            <a:spLocks noGrp="1"/>
          </p:cNvSpPr>
          <p:nvPr>
            <p:ph idx="1"/>
          </p:nvPr>
        </p:nvSpPr>
        <p:spPr>
          <a:xfrm>
            <a:off x="395536" y="1196752"/>
            <a:ext cx="8229600" cy="4857403"/>
          </a:xfrm>
        </p:spPr>
        <p:txBody>
          <a:bodyPr>
            <a:noAutofit/>
          </a:bodyPr>
          <a:lstStyle/>
          <a:p>
            <a:pPr algn="just"/>
            <a:endParaRPr lang="el-GR" sz="2000" dirty="0" smtClean="0">
              <a:latin typeface="Century Gothic" panose="020B0502020202020204" pitchFamily="34" charset="0"/>
            </a:endParaRPr>
          </a:p>
          <a:p>
            <a:pPr algn="ctr"/>
            <a:r>
              <a:rPr lang="el-GR" sz="2000" dirty="0" smtClean="0">
                <a:latin typeface="Century Gothic" panose="020B0502020202020204" pitchFamily="34" charset="0"/>
              </a:rPr>
              <a:t>Διαχείριση Εγκεκριμένων Σχεδίων: </a:t>
            </a:r>
            <a:endParaRPr lang="en-US" sz="2000" dirty="0" smtClean="0">
              <a:latin typeface="Century Gothic" panose="020B0502020202020204" pitchFamily="34" charset="0"/>
            </a:endParaRPr>
          </a:p>
          <a:p>
            <a:pPr marL="0" indent="0" algn="ctr">
              <a:buNone/>
            </a:pPr>
            <a:r>
              <a:rPr lang="en-US" sz="2000" dirty="0">
                <a:solidFill>
                  <a:prstClr val="black">
                    <a:lumMod val="75000"/>
                    <a:lumOff val="25000"/>
                  </a:prstClr>
                </a:solidFill>
                <a:latin typeface="Century Gothic" panose="020B0502020202020204" pitchFamily="34" charset="0"/>
                <a:hlinkClick r:id="rId2"/>
              </a:rPr>
              <a:t>http://www.erasmusplus.cy/management1</a:t>
            </a:r>
            <a:endParaRPr lang="el-GR" sz="2000" dirty="0">
              <a:solidFill>
                <a:prstClr val="black">
                  <a:lumMod val="75000"/>
                  <a:lumOff val="25000"/>
                </a:prstClr>
              </a:solidFill>
              <a:latin typeface="Century Gothic" panose="020B0502020202020204" pitchFamily="34" charset="0"/>
            </a:endParaRPr>
          </a:p>
          <a:p>
            <a:pPr algn="ctr">
              <a:buFont typeface="Wingdings" panose="05000000000000000000" pitchFamily="2" charset="2"/>
              <a:buChar char="ü"/>
            </a:pPr>
            <a:endParaRPr lang="el-GR" sz="2000" dirty="0">
              <a:solidFill>
                <a:prstClr val="black">
                  <a:lumMod val="75000"/>
                  <a:lumOff val="25000"/>
                </a:prstClr>
              </a:solidFill>
              <a:latin typeface="Century Gothic" panose="020B0502020202020204" pitchFamily="34" charset="0"/>
            </a:endParaRPr>
          </a:p>
          <a:p>
            <a:pPr algn="ctr"/>
            <a:r>
              <a:rPr lang="el-GR" sz="2000" dirty="0" smtClean="0">
                <a:latin typeface="Century Gothic" panose="020B0502020202020204" pitchFamily="34" charset="0"/>
              </a:rPr>
              <a:t>Ηλεκτρονικά Εργαλεία</a:t>
            </a:r>
            <a:r>
              <a:rPr lang="en-US" sz="2000" dirty="0" smtClean="0">
                <a:latin typeface="Century Gothic" panose="020B0502020202020204" pitchFamily="34" charset="0"/>
              </a:rPr>
              <a:t>: </a:t>
            </a:r>
            <a:endParaRPr lang="el-GR" sz="2000" dirty="0" smtClean="0">
              <a:latin typeface="Century Gothic" panose="020B0502020202020204" pitchFamily="34" charset="0"/>
            </a:endParaRPr>
          </a:p>
          <a:p>
            <a:pPr marL="0" indent="0" algn="ctr">
              <a:buNone/>
            </a:pPr>
            <a:r>
              <a:rPr lang="en-US" sz="2000" dirty="0" smtClean="0">
                <a:solidFill>
                  <a:prstClr val="black">
                    <a:lumMod val="75000"/>
                    <a:lumOff val="25000"/>
                  </a:prstClr>
                </a:solidFill>
                <a:latin typeface="Century Gothic" panose="020B0502020202020204" pitchFamily="34" charset="0"/>
                <a:hlinkClick r:id="rId3"/>
              </a:rPr>
              <a:t>http</a:t>
            </a:r>
            <a:r>
              <a:rPr lang="en-US" sz="2000" dirty="0">
                <a:solidFill>
                  <a:prstClr val="black">
                    <a:lumMod val="75000"/>
                    <a:lumOff val="25000"/>
                  </a:prstClr>
                </a:solidFill>
                <a:latin typeface="Century Gothic" panose="020B0502020202020204" pitchFamily="34" charset="0"/>
                <a:hlinkClick r:id="rId3"/>
              </a:rPr>
              <a:t>://</a:t>
            </a:r>
            <a:r>
              <a:rPr lang="en-US" sz="2000" dirty="0" smtClean="0">
                <a:solidFill>
                  <a:prstClr val="black">
                    <a:lumMod val="75000"/>
                    <a:lumOff val="25000"/>
                  </a:prstClr>
                </a:solidFill>
                <a:latin typeface="Century Gothic" panose="020B0502020202020204" pitchFamily="34" charset="0"/>
                <a:hlinkClick r:id="rId3"/>
              </a:rPr>
              <a:t>www.erasmusplus.cy/Tools</a:t>
            </a:r>
            <a:endParaRPr lang="el-GR" sz="2000" dirty="0" smtClean="0">
              <a:solidFill>
                <a:prstClr val="black">
                  <a:lumMod val="75000"/>
                  <a:lumOff val="25000"/>
                </a:prstClr>
              </a:solidFill>
              <a:latin typeface="Century Gothic" panose="020B0502020202020204" pitchFamily="34" charset="0"/>
            </a:endParaRPr>
          </a:p>
          <a:p>
            <a:pPr algn="ctr">
              <a:buFont typeface="Wingdings" panose="05000000000000000000" pitchFamily="2" charset="2"/>
              <a:buChar char="ü"/>
            </a:pPr>
            <a:endParaRPr lang="el-GR" sz="2000" dirty="0" smtClean="0">
              <a:latin typeface="Century Gothic" panose="020B0502020202020204" pitchFamily="34" charset="0"/>
            </a:endParaRPr>
          </a:p>
          <a:p>
            <a:pPr algn="ctr"/>
            <a:r>
              <a:rPr lang="el-GR" sz="2000" dirty="0" smtClean="0">
                <a:latin typeface="Century Gothic" panose="020B0502020202020204" pitchFamily="34" charset="0"/>
              </a:rPr>
              <a:t>Παρουσιάσεις:</a:t>
            </a:r>
          </a:p>
          <a:p>
            <a:pPr marL="0" indent="0" algn="ctr">
              <a:buNone/>
            </a:pPr>
            <a:r>
              <a:rPr lang="en-US" sz="2000" dirty="0" smtClean="0">
                <a:latin typeface="Century Gothic" panose="020B0502020202020204" pitchFamily="34" charset="0"/>
                <a:hlinkClick r:id="rId4"/>
              </a:rPr>
              <a:t>http</a:t>
            </a:r>
            <a:r>
              <a:rPr lang="en-US" sz="2000" dirty="0">
                <a:latin typeface="Century Gothic" panose="020B0502020202020204" pitchFamily="34" charset="0"/>
                <a:hlinkClick r:id="rId4"/>
              </a:rPr>
              <a:t>://</a:t>
            </a:r>
            <a:r>
              <a:rPr lang="en-US" sz="2000" dirty="0" smtClean="0">
                <a:latin typeface="Century Gothic" panose="020B0502020202020204" pitchFamily="34" charset="0"/>
                <a:hlinkClick r:id="rId4"/>
              </a:rPr>
              <a:t>www.erasmusplus.cy/default.aspx?articleid=9515</a:t>
            </a:r>
            <a:endParaRPr lang="en-US" sz="2000" dirty="0" smtClean="0">
              <a:latin typeface="Century Gothic" panose="020B0502020202020204" pitchFamily="34" charset="0"/>
            </a:endParaRPr>
          </a:p>
        </p:txBody>
      </p:sp>
    </p:spTree>
    <p:extLst>
      <p:ext uri="{BB962C8B-B14F-4D97-AF65-F5344CB8AC3E}">
        <p14:creationId xmlns:p14="http://schemas.microsoft.com/office/powerpoint/2010/main" val="10959128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19972" y="3190908"/>
            <a:ext cx="3672408" cy="584775"/>
          </a:xfrm>
          <a:prstGeom prst="rect">
            <a:avLst/>
          </a:prstGeom>
          <a:noFill/>
        </p:spPr>
        <p:txBody>
          <a:bodyPr wrap="square" rtlCol="0">
            <a:spAutoFit/>
          </a:bodyPr>
          <a:lstStyle/>
          <a:p>
            <a:pPr algn="ctr"/>
            <a:r>
              <a:rPr lang="el-GR" sz="3200" b="1" dirty="0" smtClean="0">
                <a:solidFill>
                  <a:schemeClr val="accent5">
                    <a:lumMod val="75000"/>
                  </a:schemeClr>
                </a:solidFill>
                <a:latin typeface="Century Gothic" panose="020B0502020202020204" pitchFamily="34" charset="0"/>
              </a:rPr>
              <a:t>Ερωτήσεις; </a:t>
            </a:r>
            <a:endParaRPr lang="en-US" sz="3200" b="1" dirty="0">
              <a:solidFill>
                <a:schemeClr val="accent5">
                  <a:lumMod val="75000"/>
                </a:schemeClr>
              </a:solidFill>
              <a:latin typeface="Century Gothic" panose="020B0502020202020204" pitchFamily="34" charset="0"/>
            </a:endParaRPr>
          </a:p>
        </p:txBody>
      </p:sp>
      <p:sp>
        <p:nvSpPr>
          <p:cNvPr id="4" name="TextBox 3"/>
          <p:cNvSpPr txBox="1"/>
          <p:nvPr/>
        </p:nvSpPr>
        <p:spPr>
          <a:xfrm>
            <a:off x="1403648" y="644344"/>
            <a:ext cx="4896543" cy="1077218"/>
          </a:xfrm>
          <a:prstGeom prst="rect">
            <a:avLst/>
          </a:prstGeom>
          <a:noFill/>
        </p:spPr>
        <p:txBody>
          <a:bodyPr wrap="square" rtlCol="0">
            <a:spAutoFit/>
          </a:bodyPr>
          <a:lstStyle/>
          <a:p>
            <a:r>
              <a:rPr lang="el-GR" sz="3200" b="1" dirty="0" smtClean="0">
                <a:solidFill>
                  <a:schemeClr val="accent5">
                    <a:lumMod val="75000"/>
                  </a:schemeClr>
                </a:solidFill>
                <a:latin typeface="Century Gothic" panose="020B0502020202020204" pitchFamily="34" charset="0"/>
              </a:rPr>
              <a:t>Σας ευχαριστούμε για την προσοχή σας! </a:t>
            </a:r>
            <a:endParaRPr lang="en-US" sz="3200" b="1" dirty="0">
              <a:solidFill>
                <a:schemeClr val="accent5">
                  <a:lumMod val="75000"/>
                </a:schemeClr>
              </a:solidFill>
              <a:latin typeface="Century Gothic" panose="020B0502020202020204" pitchFamily="34" charset="0"/>
            </a:endParaRPr>
          </a:p>
        </p:txBody>
      </p:sp>
      <p:sp>
        <p:nvSpPr>
          <p:cNvPr id="3" name="Cloud Callout 2"/>
          <p:cNvSpPr/>
          <p:nvPr/>
        </p:nvSpPr>
        <p:spPr>
          <a:xfrm>
            <a:off x="4067944" y="2420888"/>
            <a:ext cx="4176464" cy="2124816"/>
          </a:xfrm>
          <a:prstGeom prst="cloudCallou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839240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3749360" y="1062829"/>
            <a:ext cx="5148064" cy="4464497"/>
          </a:xfrm>
        </p:spPr>
        <p:txBody>
          <a:bodyPr>
            <a:normAutofit/>
          </a:bodyPr>
          <a:lstStyle/>
          <a:p>
            <a:endParaRPr lang="el-GR" sz="2400" dirty="0" smtClean="0">
              <a:solidFill>
                <a:schemeClr val="tx1">
                  <a:lumMod val="75000"/>
                  <a:lumOff val="25000"/>
                </a:schemeClr>
              </a:solidFill>
              <a:latin typeface="Century Gothic" panose="020B0502020202020204" pitchFamily="34" charset="0"/>
            </a:endParaRPr>
          </a:p>
          <a:p>
            <a:endParaRPr lang="el-GR" sz="2400" dirty="0">
              <a:solidFill>
                <a:schemeClr val="tx1">
                  <a:lumMod val="75000"/>
                  <a:lumOff val="25000"/>
                </a:schemeClr>
              </a:solidFill>
              <a:latin typeface="Century Gothic" panose="020B0502020202020204" pitchFamily="34" charset="0"/>
            </a:endParaRPr>
          </a:p>
          <a:p>
            <a:r>
              <a:rPr lang="el-GR" sz="2400" dirty="0" smtClean="0">
                <a:solidFill>
                  <a:schemeClr val="tx1">
                    <a:lumMod val="75000"/>
                    <a:lumOff val="25000"/>
                  </a:schemeClr>
                </a:solidFill>
                <a:latin typeface="Century Gothic" panose="020B0502020202020204" pitchFamily="34" charset="0"/>
              </a:rPr>
              <a:t>Κατηγορίες κονδυλίων</a:t>
            </a:r>
          </a:p>
          <a:p>
            <a:pPr algn="ctr"/>
            <a:endParaRPr lang="el-GR" sz="2400" dirty="0" smtClean="0">
              <a:solidFill>
                <a:schemeClr val="tx1">
                  <a:lumMod val="75000"/>
                  <a:lumOff val="25000"/>
                </a:schemeClr>
              </a:solidFill>
              <a:latin typeface="Century Gothic" panose="020B0502020202020204" pitchFamily="34" charset="0"/>
            </a:endParaRPr>
          </a:p>
          <a:p>
            <a:r>
              <a:rPr lang="el-GR" sz="2400" dirty="0" smtClean="0">
                <a:solidFill>
                  <a:schemeClr val="tx1">
                    <a:lumMod val="75000"/>
                    <a:lumOff val="25000"/>
                  </a:schemeClr>
                </a:solidFill>
                <a:latin typeface="Century Gothic" panose="020B0502020202020204" pitchFamily="34" charset="0"/>
              </a:rPr>
              <a:t>Αποδεικτικά αρχεία</a:t>
            </a:r>
          </a:p>
          <a:p>
            <a:pPr marL="0" indent="0">
              <a:buNone/>
            </a:pPr>
            <a:endParaRPr lang="el-GR" sz="2400" dirty="0" smtClean="0">
              <a:solidFill>
                <a:schemeClr val="tx1">
                  <a:lumMod val="75000"/>
                  <a:lumOff val="25000"/>
                </a:schemeClr>
              </a:solidFill>
              <a:latin typeface="Century Gothic" panose="020B0502020202020204" pitchFamily="34" charset="0"/>
            </a:endParaRPr>
          </a:p>
          <a:p>
            <a:pPr marL="0" indent="0" algn="l">
              <a:buNone/>
            </a:pPr>
            <a:endParaRPr lang="el-GR" sz="1000" dirty="0" smtClean="0">
              <a:solidFill>
                <a:schemeClr val="tx1">
                  <a:lumMod val="75000"/>
                  <a:lumOff val="25000"/>
                </a:schemeClr>
              </a:solidFill>
            </a:endParaRPr>
          </a:p>
          <a:p>
            <a:pPr algn="l"/>
            <a:endParaRPr lang="en-GB" dirty="0"/>
          </a:p>
        </p:txBody>
      </p:sp>
      <p:sp>
        <p:nvSpPr>
          <p:cNvPr id="6" name="Text Placeholder 5"/>
          <p:cNvSpPr>
            <a:spLocks noGrp="1"/>
          </p:cNvSpPr>
          <p:nvPr>
            <p:ph type="body" sz="half" idx="2"/>
          </p:nvPr>
        </p:nvSpPr>
        <p:spPr>
          <a:xfrm>
            <a:off x="411559" y="975456"/>
            <a:ext cx="3008313" cy="4691063"/>
          </a:xfrm>
        </p:spPr>
        <p:txBody>
          <a:bodyPr>
            <a:normAutofit/>
          </a:bodyPr>
          <a:lstStyle/>
          <a:p>
            <a:pPr algn="ctr"/>
            <a:endParaRPr lang="el-GR" sz="3200" b="1" dirty="0" smtClean="0">
              <a:solidFill>
                <a:schemeClr val="accent5">
                  <a:lumMod val="50000"/>
                </a:schemeClr>
              </a:solidFill>
              <a:latin typeface="Century Gothic" panose="020B0502020202020204" pitchFamily="34" charset="0"/>
            </a:endParaRPr>
          </a:p>
          <a:p>
            <a:pPr algn="ctr"/>
            <a:r>
              <a:rPr lang="el-GR" sz="2800" b="1" dirty="0" smtClean="0">
                <a:solidFill>
                  <a:schemeClr val="accent5">
                    <a:lumMod val="75000"/>
                  </a:schemeClr>
                </a:solidFill>
                <a:latin typeface="Century Gothic" panose="020B0502020202020204" pitchFamily="34" charset="0"/>
              </a:rPr>
              <a:t>2</a:t>
            </a:r>
            <a:endParaRPr lang="el-GR" sz="2800" b="1" dirty="0">
              <a:solidFill>
                <a:schemeClr val="accent5">
                  <a:lumMod val="75000"/>
                </a:schemeClr>
              </a:solidFill>
              <a:latin typeface="Century Gothic" panose="020B0502020202020204" pitchFamily="34" charset="0"/>
            </a:endParaRPr>
          </a:p>
          <a:p>
            <a:pPr algn="ctr"/>
            <a:r>
              <a:rPr lang="el-GR" sz="2800" b="1" dirty="0" smtClean="0">
                <a:solidFill>
                  <a:schemeClr val="accent5">
                    <a:lumMod val="75000"/>
                  </a:schemeClr>
                </a:solidFill>
                <a:latin typeface="Century Gothic" panose="020B0502020202020204" pitchFamily="34" charset="0"/>
              </a:rPr>
              <a:t>Χρηματοδότηση</a:t>
            </a:r>
            <a:endParaRPr lang="en-GB" sz="2800" dirty="0">
              <a:solidFill>
                <a:schemeClr val="accent5">
                  <a:lumMod val="75000"/>
                </a:schemeClr>
              </a:solidFill>
              <a:latin typeface="Century Gothic" panose="020B0502020202020204" pitchFamily="34" charset="0"/>
            </a:endParaRPr>
          </a:p>
        </p:txBody>
      </p:sp>
      <p:cxnSp>
        <p:nvCxnSpPr>
          <p:cNvPr id="4" name="Straight Connector 3"/>
          <p:cNvCxnSpPr/>
          <p:nvPr/>
        </p:nvCxnSpPr>
        <p:spPr>
          <a:xfrm>
            <a:off x="3419872" y="836712"/>
            <a:ext cx="0" cy="4968552"/>
          </a:xfrm>
          <a:prstGeom prst="line">
            <a:avLst/>
          </a:prstGeom>
          <a:ln w="539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2753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Κατηγορίες Κονδυλίων</a:t>
            </a:r>
            <a:endParaRPr lang="en-GB" sz="2800" b="1" dirty="0">
              <a:solidFill>
                <a:schemeClr val="tx1">
                  <a:lumMod val="75000"/>
                  <a:lumOff val="25000"/>
                </a:schemeClr>
              </a:solidFill>
              <a:latin typeface="Century Gothic" panose="020B0502020202020204" pitchFamily="34" charset="0"/>
            </a:endParaRPr>
          </a:p>
        </p:txBody>
      </p:sp>
      <p:graphicFrame>
        <p:nvGraphicFramePr>
          <p:cNvPr id="7" name="Diagram 6"/>
          <p:cNvGraphicFramePr/>
          <p:nvPr>
            <p:extLst>
              <p:ext uri="{D42A27DB-BD31-4B8C-83A1-F6EECF244321}">
                <p14:modId xmlns:p14="http://schemas.microsoft.com/office/powerpoint/2010/main" val="739375306"/>
              </p:ext>
            </p:extLst>
          </p:nvPr>
        </p:nvGraphicFramePr>
        <p:xfrm>
          <a:off x="1506568" y="1278944"/>
          <a:ext cx="644980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4201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008112"/>
          </a:xfrm>
        </p:spPr>
        <p:txBody>
          <a:bodyPr>
            <a:normAutofit/>
          </a:bodyPr>
          <a:lstStyle/>
          <a:p>
            <a:r>
              <a:rPr lang="el-GR" sz="2800" b="1" dirty="0" smtClean="0">
                <a:solidFill>
                  <a:schemeClr val="tx1">
                    <a:lumMod val="75000"/>
                    <a:lumOff val="25000"/>
                  </a:schemeClr>
                </a:solidFill>
                <a:latin typeface="Century Gothic" panose="020B0502020202020204" pitchFamily="34" charset="0"/>
              </a:rPr>
              <a:t>Οργανωτικά έξοδα</a:t>
            </a:r>
            <a:endParaRPr lang="en-GB" sz="2800" b="1" dirty="0">
              <a:solidFill>
                <a:schemeClr val="tx1">
                  <a:lumMod val="75000"/>
                  <a:lumOff val="25000"/>
                </a:schemeClr>
              </a:solidFill>
              <a:latin typeface="Century Gothic" panose="020B0502020202020204" pitchFamily="34" charset="0"/>
            </a:endParaRPr>
          </a:p>
        </p:txBody>
      </p:sp>
      <p:sp>
        <p:nvSpPr>
          <p:cNvPr id="4" name="Content Placeholder 3"/>
          <p:cNvSpPr>
            <a:spLocks noGrp="1"/>
          </p:cNvSpPr>
          <p:nvPr>
            <p:ph sz="half" idx="2"/>
          </p:nvPr>
        </p:nvSpPr>
        <p:spPr>
          <a:xfrm>
            <a:off x="3779912" y="1196752"/>
            <a:ext cx="5256584" cy="4680520"/>
          </a:xfrm>
        </p:spPr>
        <p:txBody>
          <a:bodyPr>
            <a:noAutofit/>
          </a:bodyPr>
          <a:lstStyle/>
          <a:p>
            <a:pPr marL="0" indent="0">
              <a:buNone/>
              <a:defRPr/>
            </a:pPr>
            <a:endParaRPr lang="en-US" altLang="en-US" sz="2000" u="sng" dirty="0" smtClean="0">
              <a:solidFill>
                <a:schemeClr val="tx1">
                  <a:lumMod val="75000"/>
                  <a:lumOff val="25000"/>
                </a:schemeClr>
              </a:solidFill>
              <a:latin typeface="Century Gothic" panose="020B0502020202020204" pitchFamily="34" charset="0"/>
            </a:endParaRPr>
          </a:p>
          <a:p>
            <a:pPr marL="0" indent="0">
              <a:buNone/>
              <a:defRPr/>
            </a:pPr>
            <a:r>
              <a:rPr lang="el-GR" altLang="en-US" sz="2000" u="sng" dirty="0" smtClean="0">
                <a:solidFill>
                  <a:schemeClr val="tx1">
                    <a:lumMod val="75000"/>
                    <a:lumOff val="25000"/>
                  </a:schemeClr>
                </a:solidFill>
                <a:latin typeface="Century Gothic" panose="020B0502020202020204" pitchFamily="34" charset="0"/>
              </a:rPr>
              <a:t>Κόστος συνδεδεμένο με την υλοποίηση του Σχεδίου και των κινητικοτήτων:</a:t>
            </a:r>
            <a:endParaRPr lang="el-GR" altLang="en-US" sz="2000" u="sng" dirty="0">
              <a:solidFill>
                <a:schemeClr val="tx1">
                  <a:lumMod val="75000"/>
                  <a:lumOff val="25000"/>
                </a:schemeClr>
              </a:solidFill>
              <a:latin typeface="Century Gothic" panose="020B0502020202020204" pitchFamily="34" charset="0"/>
            </a:endParaRPr>
          </a:p>
          <a:p>
            <a:pPr>
              <a:defRPr/>
            </a:pPr>
            <a:r>
              <a:rPr lang="el-GR" altLang="en-US" sz="2000" dirty="0">
                <a:solidFill>
                  <a:schemeClr val="tx1">
                    <a:lumMod val="75000"/>
                    <a:lumOff val="25000"/>
                  </a:schemeClr>
                </a:solidFill>
                <a:latin typeface="Century Gothic" panose="020B0502020202020204" pitchFamily="34" charset="0"/>
              </a:rPr>
              <a:t>Προετοιμασία </a:t>
            </a:r>
            <a:r>
              <a:rPr lang="el-GR" altLang="en-US" sz="2000" dirty="0" smtClean="0">
                <a:solidFill>
                  <a:schemeClr val="tx1">
                    <a:lumMod val="75000"/>
                    <a:lumOff val="25000"/>
                  </a:schemeClr>
                </a:solidFill>
                <a:latin typeface="Century Gothic" panose="020B0502020202020204" pitchFamily="34" charset="0"/>
              </a:rPr>
              <a:t>κινητικότητας (γλωσσική, πολιτισμική κ.ά) ή άλλες προπαρασκευαστικές δραστηριότητες</a:t>
            </a:r>
            <a:endParaRPr lang="en-GB" altLang="en-US" sz="2000" dirty="0">
              <a:solidFill>
                <a:schemeClr val="tx1">
                  <a:lumMod val="75000"/>
                  <a:lumOff val="25000"/>
                </a:schemeClr>
              </a:solidFill>
              <a:latin typeface="Century Gothic" panose="020B0502020202020204" pitchFamily="34" charset="0"/>
            </a:endParaRPr>
          </a:p>
          <a:p>
            <a:pPr>
              <a:defRPr/>
            </a:pPr>
            <a:r>
              <a:rPr lang="el-GR" altLang="en-US" sz="2000" dirty="0" smtClean="0">
                <a:solidFill>
                  <a:schemeClr val="tx1">
                    <a:lumMod val="75000"/>
                    <a:lumOff val="25000"/>
                  </a:schemeClr>
                </a:solidFill>
                <a:latin typeface="Century Gothic" panose="020B0502020202020204" pitchFamily="34" charset="0"/>
              </a:rPr>
              <a:t>Παρακολούθηση &amp; στήριξη συμμετεχόντων </a:t>
            </a:r>
            <a:r>
              <a:rPr lang="el-GR" altLang="en-US" sz="2000" dirty="0">
                <a:solidFill>
                  <a:schemeClr val="tx1">
                    <a:lumMod val="75000"/>
                    <a:lumOff val="25000"/>
                  </a:schemeClr>
                </a:solidFill>
                <a:latin typeface="Century Gothic" panose="020B0502020202020204" pitchFamily="34" charset="0"/>
              </a:rPr>
              <a:t>κατά </a:t>
            </a:r>
            <a:r>
              <a:rPr lang="el-GR" altLang="en-US" sz="2000" dirty="0" smtClean="0">
                <a:solidFill>
                  <a:schemeClr val="tx1">
                    <a:lumMod val="75000"/>
                    <a:lumOff val="25000"/>
                  </a:schemeClr>
                </a:solidFill>
                <a:latin typeface="Century Gothic" panose="020B0502020202020204" pitchFamily="34" charset="0"/>
              </a:rPr>
              <a:t>την κινητικότητα</a:t>
            </a:r>
            <a:endParaRPr lang="el-GR" altLang="en-US" sz="2000" dirty="0">
              <a:solidFill>
                <a:schemeClr val="tx1">
                  <a:lumMod val="75000"/>
                  <a:lumOff val="25000"/>
                </a:schemeClr>
              </a:solidFill>
              <a:latin typeface="Century Gothic" panose="020B0502020202020204" pitchFamily="34" charset="0"/>
            </a:endParaRPr>
          </a:p>
          <a:p>
            <a:pPr>
              <a:defRPr/>
            </a:pPr>
            <a:r>
              <a:rPr lang="el-GR" altLang="en-US" sz="2000" dirty="0" smtClean="0">
                <a:solidFill>
                  <a:schemeClr val="tx1">
                    <a:lumMod val="75000"/>
                    <a:lumOff val="25000"/>
                  </a:schemeClr>
                </a:solidFill>
                <a:latin typeface="Century Gothic" panose="020B0502020202020204" pitchFamily="34" charset="0"/>
              </a:rPr>
              <a:t>Δραστηριότητες αξιολόγησης &amp; </a:t>
            </a:r>
            <a:r>
              <a:rPr lang="el-GR" altLang="en-US" sz="2000" b="1" dirty="0" smtClean="0">
                <a:solidFill>
                  <a:schemeClr val="tx1">
                    <a:lumMod val="75000"/>
                    <a:lumOff val="25000"/>
                  </a:schemeClr>
                </a:solidFill>
                <a:latin typeface="Century Gothic" panose="020B0502020202020204" pitchFamily="34" charset="0"/>
              </a:rPr>
              <a:t>διάδοσης</a:t>
            </a:r>
            <a:r>
              <a:rPr lang="el-GR" altLang="en-US" sz="2000" dirty="0" smtClean="0">
                <a:solidFill>
                  <a:schemeClr val="tx1">
                    <a:lumMod val="75000"/>
                    <a:lumOff val="25000"/>
                  </a:schemeClr>
                </a:solidFill>
                <a:latin typeface="Century Gothic" panose="020B0502020202020204" pitchFamily="34" charset="0"/>
              </a:rPr>
              <a:t> του Σχεδίου</a:t>
            </a:r>
          </a:p>
          <a:p>
            <a:pPr>
              <a:defRPr/>
            </a:pPr>
            <a:r>
              <a:rPr lang="el-GR" sz="2000" dirty="0" smtClean="0">
                <a:solidFill>
                  <a:schemeClr val="tx1">
                    <a:lumMod val="75000"/>
                    <a:lumOff val="25000"/>
                  </a:schemeClr>
                </a:solidFill>
                <a:latin typeface="Century Gothic" panose="020B0502020202020204" pitchFamily="34" charset="0"/>
              </a:rPr>
              <a:t>Αγορές για τους Σκοπούς του Σχεδίου </a:t>
            </a:r>
            <a:endParaRPr lang="en-GB" sz="2000" dirty="0">
              <a:solidFill>
                <a:schemeClr val="tx1">
                  <a:lumMod val="75000"/>
                  <a:lumOff val="25000"/>
                </a:schemeClr>
              </a:solidFill>
              <a:latin typeface="Century Gothic" panose="020B0502020202020204" pitchFamily="34" charset="0"/>
            </a:endParaRPr>
          </a:p>
        </p:txBody>
      </p:sp>
      <p:sp>
        <p:nvSpPr>
          <p:cNvPr id="5" name="Content Placeholder 4"/>
          <p:cNvSpPr>
            <a:spLocks noGrp="1"/>
          </p:cNvSpPr>
          <p:nvPr>
            <p:ph sz="half" idx="1"/>
          </p:nvPr>
        </p:nvSpPr>
        <p:spPr>
          <a:xfrm>
            <a:off x="179512" y="1494788"/>
            <a:ext cx="3528392" cy="3816425"/>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0000" lnSpcReduction="20000"/>
          </a:bodyPr>
          <a:lstStyle/>
          <a:p>
            <a:pPr marL="0" indent="0" algn="ctr">
              <a:buNone/>
            </a:pPr>
            <a:endParaRPr lang="el-GR" dirty="0" smtClean="0">
              <a:solidFill>
                <a:schemeClr val="accent5">
                  <a:lumMod val="50000"/>
                </a:schemeClr>
              </a:solidFill>
            </a:endParaRPr>
          </a:p>
          <a:p>
            <a:pPr marL="0" indent="0" algn="ctr">
              <a:buNone/>
            </a:pPr>
            <a:endParaRPr lang="el-GR" dirty="0" smtClean="0">
              <a:solidFill>
                <a:schemeClr val="accent5">
                  <a:lumMod val="50000"/>
                </a:schemeClr>
              </a:solidFill>
            </a:endParaRPr>
          </a:p>
          <a:p>
            <a:pPr marL="0" indent="0" algn="ctr">
              <a:buNone/>
            </a:pPr>
            <a:endParaRPr lang="el-GR" dirty="0">
              <a:solidFill>
                <a:schemeClr val="accent5">
                  <a:lumMod val="50000"/>
                </a:schemeClr>
              </a:solidFill>
            </a:endParaRPr>
          </a:p>
          <a:p>
            <a:pPr marL="0" indent="0" algn="ctr">
              <a:buNone/>
            </a:pPr>
            <a:endParaRPr lang="el-GR" sz="2600" dirty="0" smtClean="0">
              <a:solidFill>
                <a:schemeClr val="accent5">
                  <a:lumMod val="50000"/>
                </a:schemeClr>
              </a:solidFill>
              <a:latin typeface="Century Gothic" panose="020B0502020202020204" pitchFamily="34" charset="0"/>
            </a:endParaRPr>
          </a:p>
          <a:p>
            <a:pPr marL="0" indent="0" algn="ctr">
              <a:buNone/>
            </a:pPr>
            <a:endParaRPr lang="el-GR" sz="2200" dirty="0" smtClean="0">
              <a:solidFill>
                <a:schemeClr val="accent5">
                  <a:lumMod val="75000"/>
                </a:schemeClr>
              </a:solidFill>
              <a:latin typeface="Century Gothic" panose="020B0502020202020204" pitchFamily="34" charset="0"/>
            </a:endParaRPr>
          </a:p>
          <a:p>
            <a:pPr marL="0" indent="0" algn="ctr">
              <a:buNone/>
            </a:pPr>
            <a:endParaRPr lang="el-GR" sz="2200" dirty="0">
              <a:solidFill>
                <a:schemeClr val="accent5">
                  <a:lumMod val="75000"/>
                </a:schemeClr>
              </a:solidFill>
              <a:latin typeface="Century Gothic" panose="020B0502020202020204" pitchFamily="34" charset="0"/>
            </a:endParaRPr>
          </a:p>
          <a:p>
            <a:pPr marL="0" indent="0" algn="ctr">
              <a:buNone/>
            </a:pPr>
            <a:endParaRPr lang="el-GR" sz="2200" dirty="0" smtClean="0">
              <a:solidFill>
                <a:schemeClr val="accent5">
                  <a:lumMod val="75000"/>
                </a:schemeClr>
              </a:solidFill>
              <a:latin typeface="Century Gothic" panose="020B0502020202020204" pitchFamily="34" charset="0"/>
            </a:endParaRPr>
          </a:p>
          <a:p>
            <a:pPr marL="0" indent="0" algn="ctr">
              <a:buNone/>
            </a:pPr>
            <a:endParaRPr lang="el-GR" sz="2200" dirty="0" smtClean="0">
              <a:solidFill>
                <a:schemeClr val="accent5">
                  <a:lumMod val="75000"/>
                </a:schemeClr>
              </a:solidFill>
              <a:latin typeface="Century Gothic" panose="020B0502020202020204" pitchFamily="34" charset="0"/>
            </a:endParaRPr>
          </a:p>
          <a:p>
            <a:pPr marL="0" indent="0" algn="ctr">
              <a:buNone/>
            </a:pPr>
            <a:r>
              <a:rPr lang="en-GB" sz="2200" dirty="0" smtClean="0">
                <a:solidFill>
                  <a:schemeClr val="accent5">
                    <a:lumMod val="75000"/>
                  </a:schemeClr>
                </a:solidFill>
                <a:latin typeface="Century Gothic" panose="020B0502020202020204" pitchFamily="34" charset="0"/>
              </a:rPr>
              <a:t>350</a:t>
            </a:r>
            <a:r>
              <a:rPr lang="el-GR" sz="2200" dirty="0" smtClean="0">
                <a:solidFill>
                  <a:schemeClr val="accent5">
                    <a:lumMod val="75000"/>
                  </a:schemeClr>
                </a:solidFill>
                <a:latin typeface="Century Gothic" panose="020B0502020202020204" pitchFamily="34" charset="0"/>
              </a:rPr>
              <a:t>€ </a:t>
            </a:r>
            <a:r>
              <a:rPr lang="el-GR" sz="2200" dirty="0">
                <a:solidFill>
                  <a:schemeClr val="accent5">
                    <a:lumMod val="75000"/>
                  </a:schemeClr>
                </a:solidFill>
                <a:latin typeface="Century Gothic" panose="020B0502020202020204" pitchFamily="34" charset="0"/>
              </a:rPr>
              <a:t>ανά </a:t>
            </a:r>
            <a:r>
              <a:rPr lang="el-GR" sz="2200" b="1" dirty="0" smtClean="0">
                <a:solidFill>
                  <a:schemeClr val="accent5">
                    <a:lumMod val="75000"/>
                  </a:schemeClr>
                </a:solidFill>
                <a:latin typeface="Century Gothic" panose="020B0502020202020204" pitchFamily="34" charset="0"/>
              </a:rPr>
              <a:t>επιλέξιμη</a:t>
            </a:r>
            <a:r>
              <a:rPr lang="el-GR" sz="2200" dirty="0" smtClean="0">
                <a:solidFill>
                  <a:schemeClr val="accent5">
                    <a:lumMod val="75000"/>
                  </a:schemeClr>
                </a:solidFill>
                <a:latin typeface="Century Gothic" panose="020B0502020202020204" pitchFamily="34" charset="0"/>
              </a:rPr>
              <a:t> κινητικότητα</a:t>
            </a:r>
          </a:p>
          <a:p>
            <a:pPr marL="0" indent="0" algn="ctr">
              <a:buNone/>
            </a:pPr>
            <a:r>
              <a:rPr lang="el-GR" sz="2200" dirty="0" smtClean="0">
                <a:solidFill>
                  <a:schemeClr val="accent5">
                    <a:lumMod val="75000"/>
                  </a:schemeClr>
                </a:solidFill>
                <a:latin typeface="Century Gothic" panose="020B0502020202020204" pitchFamily="34" charset="0"/>
              </a:rPr>
              <a:t>* Εξαιρούνται οι συνοδοί</a:t>
            </a:r>
          </a:p>
          <a:p>
            <a:pPr marL="0" indent="0" algn="ctr">
              <a:buNone/>
            </a:pPr>
            <a:endParaRPr lang="el-GR" sz="2200" dirty="0" smtClean="0">
              <a:solidFill>
                <a:srgbClr val="FF0000"/>
              </a:solidFill>
              <a:latin typeface="Century Gothic" panose="020B0502020202020204" pitchFamily="34" charset="0"/>
            </a:endParaRPr>
          </a:p>
          <a:p>
            <a:pPr marL="0" indent="0" algn="ctr">
              <a:buNone/>
            </a:pPr>
            <a:r>
              <a:rPr lang="el-GR" sz="2200" dirty="0" smtClean="0">
                <a:solidFill>
                  <a:srgbClr val="FF0000"/>
                </a:solidFill>
                <a:latin typeface="Century Gothic" panose="020B0502020202020204" pitchFamily="34" charset="0"/>
              </a:rPr>
              <a:t>Το ποσό των οργανωτικών εξόδων που αναγράφεται στη Συμφωνία δεν αυξάνεται </a:t>
            </a:r>
            <a:r>
              <a:rPr lang="el-GR" sz="2200" dirty="0">
                <a:solidFill>
                  <a:srgbClr val="FF0000"/>
                </a:solidFill>
                <a:latin typeface="Century Gothic" panose="020B0502020202020204" pitchFamily="34" charset="0"/>
              </a:rPr>
              <a:t>έστω κι αν πραγματοποιήθηκαν περισσότερες κινητικότητες!</a:t>
            </a:r>
          </a:p>
          <a:p>
            <a:pPr marL="0" indent="0" algn="ctr">
              <a:buNone/>
            </a:pPr>
            <a:endParaRPr lang="el-GR" sz="2200" dirty="0">
              <a:solidFill>
                <a:schemeClr val="accent5">
                  <a:lumMod val="75000"/>
                </a:schemeClr>
              </a:solidFill>
              <a:latin typeface="Century Gothic" panose="020B0502020202020204" pitchFamily="34" charset="0"/>
            </a:endParaRPr>
          </a:p>
          <a:p>
            <a:pPr marL="0" indent="0" algn="ctr">
              <a:buNone/>
            </a:pPr>
            <a:endParaRPr lang="el-GR" sz="2200" dirty="0" smtClean="0">
              <a:solidFill>
                <a:schemeClr val="accent5">
                  <a:lumMod val="75000"/>
                </a:schemeClr>
              </a:solidFill>
              <a:latin typeface="Century Gothic" panose="020B0502020202020204" pitchFamily="34" charset="0"/>
            </a:endParaRPr>
          </a:p>
          <a:p>
            <a:pPr marL="0" indent="0" algn="ctr">
              <a:buNone/>
            </a:pPr>
            <a:endParaRPr lang="el-GR" sz="2200" dirty="0">
              <a:solidFill>
                <a:schemeClr val="accent5">
                  <a:lumMod val="75000"/>
                </a:schemeClr>
              </a:solidFill>
              <a:latin typeface="Century Gothic" panose="020B0502020202020204" pitchFamily="34" charset="0"/>
            </a:endParaRPr>
          </a:p>
          <a:p>
            <a:pPr marL="0" indent="0" algn="ctr">
              <a:buNone/>
            </a:pPr>
            <a:endParaRPr lang="el-GR" sz="2200" dirty="0" smtClean="0">
              <a:solidFill>
                <a:schemeClr val="accent5">
                  <a:lumMod val="75000"/>
                </a:schemeClr>
              </a:solidFill>
              <a:latin typeface="Century Gothic" panose="020B0502020202020204" pitchFamily="34" charset="0"/>
            </a:endParaRPr>
          </a:p>
          <a:p>
            <a:pPr marL="0" indent="0" algn="ctr">
              <a:buNone/>
            </a:pPr>
            <a:endParaRPr lang="el-GR" sz="2400" dirty="0" smtClean="0">
              <a:solidFill>
                <a:schemeClr val="accent5">
                  <a:lumMod val="50000"/>
                </a:schemeClr>
              </a:solidFill>
            </a:endParaRPr>
          </a:p>
          <a:p>
            <a:pPr marL="0" indent="0" algn="ctr">
              <a:buNone/>
            </a:pPr>
            <a:endParaRPr lang="el-GR" sz="2400" dirty="0">
              <a:solidFill>
                <a:schemeClr val="accent5">
                  <a:lumMod val="50000"/>
                </a:schemeClr>
              </a:solidFill>
            </a:endParaRPr>
          </a:p>
        </p:txBody>
      </p:sp>
      <p:pic>
        <p:nvPicPr>
          <p:cNvPr id="6" name="Picture 3" descr="government-building-icon-hi.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1344648" y="1669446"/>
            <a:ext cx="998844" cy="957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3985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9332</TotalTime>
  <Words>3776</Words>
  <Application>Microsoft Office PowerPoint</Application>
  <PresentationFormat>On-screen Show (4:3)</PresentationFormat>
  <Paragraphs>612</Paragraphs>
  <Slides>61</Slides>
  <Notes>21</Notes>
  <HiddenSlides>0</HiddenSlides>
  <MMClips>0</MMClips>
  <ScaleCrop>false</ScaleCrop>
  <HeadingPairs>
    <vt:vector size="4" baseType="variant">
      <vt:variant>
        <vt:lpstr>Theme</vt:lpstr>
      </vt:variant>
      <vt:variant>
        <vt:i4>4</vt:i4>
      </vt:variant>
      <vt:variant>
        <vt:lpstr>Slide Titles</vt:lpstr>
      </vt:variant>
      <vt:variant>
        <vt:i4>61</vt:i4>
      </vt:variant>
    </vt:vector>
  </HeadingPairs>
  <TitlesOfParts>
    <vt:vector size="65" baseType="lpstr">
      <vt:lpstr>Custom Design</vt:lpstr>
      <vt:lpstr>1_Custom Design</vt:lpstr>
      <vt:lpstr>2_Custom Design</vt:lpstr>
      <vt:lpstr>3_Custom Design</vt:lpstr>
      <vt:lpstr>PowerPoint Presentation</vt:lpstr>
      <vt:lpstr>Ατζέντα Hμερίδας</vt:lpstr>
      <vt:lpstr>PowerPoint Presentation</vt:lpstr>
      <vt:lpstr>Επιλέξιμα είδη κινητικοτήτων</vt:lpstr>
      <vt:lpstr>Αλλαγές στις εγκριθείσες κινητικότητες</vt:lpstr>
      <vt:lpstr>Προσοχή! </vt:lpstr>
      <vt:lpstr>PowerPoint Presentation</vt:lpstr>
      <vt:lpstr>Κατηγορίες Κονδυλίων</vt:lpstr>
      <vt:lpstr>Οργανωτικά έξοδα</vt:lpstr>
      <vt:lpstr>Ταξιδιωτικά έξοδα</vt:lpstr>
      <vt:lpstr>Έξοδα διαβίωσης</vt:lpstr>
      <vt:lpstr>Δίδακτρα σεμιναρίου</vt:lpstr>
      <vt:lpstr>Επιχορήγηση ατόμων με ειδικές ανάγκες</vt:lpstr>
      <vt:lpstr>Ειδικές Δαπάνες</vt:lpstr>
      <vt:lpstr>Χρηματοδότηση κινητικοτήτων</vt:lpstr>
      <vt:lpstr>Υποστηρικτικά αρχεία για κάλυψη εξόδων από ΕΥ</vt:lpstr>
      <vt:lpstr>Αποδείξεις Πληρωμής</vt:lpstr>
      <vt:lpstr>PowerPoint Presentation</vt:lpstr>
      <vt:lpstr>Συμφωνία &amp; Παραρτήματα Mono-beneficiary Agreement</vt:lpstr>
      <vt:lpstr>Συμφωνία &amp; Παραρτήματα για Κοινοπραξίες Multi-beneficiary Agreement</vt:lpstr>
      <vt:lpstr>Συμφωνία και Παραρτήματα</vt:lpstr>
      <vt:lpstr>Έλεγχος ορθότητας στοιχείων Συμφωνίας</vt:lpstr>
      <vt:lpstr> Σημεία αναφοράς για τη Συμφωνία Επιχορήγησης</vt:lpstr>
      <vt:lpstr>Πληρωμές</vt:lpstr>
      <vt:lpstr>Πότε χρειάζεται τροποποίηση της Συμφωνίας;</vt:lpstr>
      <vt:lpstr>Μεταφορές κονδυλίων χωρίς τροποποίηση</vt:lpstr>
      <vt:lpstr>Μεταφορές κονδυλίων που απαιτούν τροποποίηση της Συμφωνίας</vt:lpstr>
      <vt:lpstr>PowerPoint Presentation</vt:lpstr>
      <vt:lpstr>Διάρκεια Σχεδίου</vt:lpstr>
      <vt:lpstr>PowerPoint Presentation</vt:lpstr>
      <vt:lpstr>PowerPoint Presentation</vt:lpstr>
      <vt:lpstr>PowerPoint Presentation</vt:lpstr>
      <vt:lpstr>PowerPoint Presentation</vt:lpstr>
      <vt:lpstr>Διαχείριση Σχεδίου  Πριν την έναρξη των κινητικοτήτων (1/3)</vt:lpstr>
      <vt:lpstr>Διαχείριση Κινητικοτήτων  Πριν από την έναρξη της κινητικότητας (2/3)</vt:lpstr>
      <vt:lpstr>Διαχείριση Κινητικοτήτων  Πριν από την έναρξη της κινητικότητας (3/3)</vt:lpstr>
      <vt:lpstr>Υπογραφή Συμφωνιών πριν την  έναρξη της κινητικότητας</vt:lpstr>
      <vt:lpstr>Διευκρινίσεις για Συμφωνίες (1/2)</vt:lpstr>
      <vt:lpstr>Διευκρινίσεις για Συμφωνίες (2/2)</vt:lpstr>
      <vt:lpstr>Διαχείριση Κινητικοτήτων Κατά τη διάρκεια της κινητικότητας</vt:lpstr>
      <vt:lpstr>Πιστοποιητικό Παρακολούθησης </vt:lpstr>
      <vt:lpstr>Διαχείριση Κινητικοτήτων Μετά την κινητικότητα (1/2)</vt:lpstr>
      <vt:lpstr>Διαχείριση Κινητικοτήτων Μετά την κινητικότητα (2/2)</vt:lpstr>
      <vt:lpstr>Μην ξεχνάτε ότι παρόλο που υλοποιείτε κινητικότητες, αυτές πραγματοποιούνται στα πλαίσια ενός Σχεδίου  διάφορες επιπρόσθετες δραστηριότητες</vt:lpstr>
      <vt:lpstr>Περιορισμοί</vt:lpstr>
      <vt:lpstr>Τήρηση αρχείου</vt:lpstr>
      <vt:lpstr>Αρχείο Σχεδίου στον Οργανισμό (1/2)</vt:lpstr>
      <vt:lpstr>Αρχείο Σχεδίου στον Οργανισμό (2/2)</vt:lpstr>
      <vt:lpstr>Mobility Tool (1/7)</vt:lpstr>
      <vt:lpstr>Mobility Tool (2/7)</vt:lpstr>
      <vt:lpstr>EU Login (3/7)</vt:lpstr>
      <vt:lpstr>Mobility Tool (4/7)  Καταχώρηση οργανισμών υποδοχής στο ΜΤ</vt:lpstr>
      <vt:lpstr>Mobility Tool (5/7) Καταχώρηση κινητικοτήτων στο ΜΤ</vt:lpstr>
      <vt:lpstr>Mobility Tool (6/7) Υποβολή Τελικής Έκθεσης (Mobility Tool)</vt:lpstr>
      <vt:lpstr>Mobility Tool (7/7) Υποστηρικτικά αρχεία Τελικής Έκθεσης</vt:lpstr>
      <vt:lpstr>Διάδοση Αποτελεσμάτων &amp; ΜΚΔ</vt:lpstr>
      <vt:lpstr>PowerPoint Presentation</vt:lpstr>
      <vt:lpstr>Είδη Ελέγχων</vt:lpstr>
      <vt:lpstr>ΜΚΔ του ΙΔΕΠ &amp; Επικοινωνία</vt:lpstr>
      <vt:lpstr>Χρήσιμοι Σύνδεσμοι (ιστοσελίδα ΙΔΕΠ)</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XGeorgiou</dc:creator>
  <cp:lastModifiedBy>Thekla Christodoulidou</cp:lastModifiedBy>
  <cp:revision>828</cp:revision>
  <cp:lastPrinted>2020-08-26T05:45:58Z</cp:lastPrinted>
  <dcterms:created xsi:type="dcterms:W3CDTF">2018-05-25T11:27:46Z</dcterms:created>
  <dcterms:modified xsi:type="dcterms:W3CDTF">2020-09-02T11:56:28Z</dcterms:modified>
</cp:coreProperties>
</file>