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73"/>
  </p:notesMasterIdLst>
  <p:handoutMasterIdLst>
    <p:handoutMasterId r:id="rId74"/>
  </p:handoutMasterIdLst>
  <p:sldIdLst>
    <p:sldId id="597" r:id="rId5"/>
    <p:sldId id="532" r:id="rId6"/>
    <p:sldId id="612" r:id="rId7"/>
    <p:sldId id="661" r:id="rId8"/>
    <p:sldId id="666" r:id="rId9"/>
    <p:sldId id="665" r:id="rId10"/>
    <p:sldId id="640" r:id="rId11"/>
    <p:sldId id="648" r:id="rId12"/>
    <p:sldId id="614" r:id="rId13"/>
    <p:sldId id="615" r:id="rId14"/>
    <p:sldId id="616" r:id="rId15"/>
    <p:sldId id="617" r:id="rId16"/>
    <p:sldId id="669" r:id="rId17"/>
    <p:sldId id="619" r:id="rId18"/>
    <p:sldId id="620" r:id="rId19"/>
    <p:sldId id="637" r:id="rId20"/>
    <p:sldId id="621" r:id="rId21"/>
    <p:sldId id="622" r:id="rId22"/>
    <p:sldId id="533" r:id="rId23"/>
    <p:sldId id="536" r:id="rId24"/>
    <p:sldId id="537" r:id="rId25"/>
    <p:sldId id="534" r:id="rId26"/>
    <p:sldId id="638" r:id="rId27"/>
    <p:sldId id="677" r:id="rId28"/>
    <p:sldId id="591" r:id="rId29"/>
    <p:sldId id="624" r:id="rId30"/>
    <p:sldId id="639" r:id="rId31"/>
    <p:sldId id="634" r:id="rId32"/>
    <p:sldId id="623" r:id="rId33"/>
    <p:sldId id="645" r:id="rId34"/>
    <p:sldId id="678" r:id="rId35"/>
    <p:sldId id="646" r:id="rId36"/>
    <p:sldId id="647" r:id="rId37"/>
    <p:sldId id="649" r:id="rId38"/>
    <p:sldId id="679" r:id="rId39"/>
    <p:sldId id="667" r:id="rId40"/>
    <p:sldId id="643" r:id="rId41"/>
    <p:sldId id="554" r:id="rId42"/>
    <p:sldId id="555" r:id="rId43"/>
    <p:sldId id="556" r:id="rId44"/>
    <p:sldId id="557" r:id="rId45"/>
    <p:sldId id="558" r:id="rId46"/>
    <p:sldId id="559" r:id="rId47"/>
    <p:sldId id="680" r:id="rId48"/>
    <p:sldId id="681" r:id="rId49"/>
    <p:sldId id="560" r:id="rId50"/>
    <p:sldId id="561" r:id="rId51"/>
    <p:sldId id="562" r:id="rId52"/>
    <p:sldId id="563" r:id="rId53"/>
    <p:sldId id="564" r:id="rId54"/>
    <p:sldId id="607" r:id="rId55"/>
    <p:sldId id="652" r:id="rId56"/>
    <p:sldId id="654" r:id="rId57"/>
    <p:sldId id="655" r:id="rId58"/>
    <p:sldId id="570" r:id="rId59"/>
    <p:sldId id="572" r:id="rId60"/>
    <p:sldId id="571" r:id="rId61"/>
    <p:sldId id="574" r:id="rId62"/>
    <p:sldId id="575" r:id="rId63"/>
    <p:sldId id="675" r:id="rId64"/>
    <p:sldId id="577" r:id="rId65"/>
    <p:sldId id="657" r:id="rId66"/>
    <p:sldId id="650" r:id="rId67"/>
    <p:sldId id="651" r:id="rId68"/>
    <p:sldId id="660" r:id="rId69"/>
    <p:sldId id="659" r:id="rId70"/>
    <p:sldId id="674" r:id="rId71"/>
    <p:sldId id="586" r:id="rId7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7803" autoAdjust="0"/>
  </p:normalViewPr>
  <p:slideViewPr>
    <p:cSldViewPr>
      <p:cViewPr varScale="1">
        <p:scale>
          <a:sx n="68" d="100"/>
          <a:sy n="68" d="100"/>
        </p:scale>
        <p:origin x="21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7BECF-4265-4660-928E-19C0CED322F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EA81AA-F241-44A8-B507-8603DCBB4FBE}">
      <dgm:prSet phldrT="[Text]"/>
      <dgm:spPr/>
      <dgm:t>
        <a:bodyPr/>
        <a:lstStyle/>
        <a:p>
          <a:pPr algn="ctr"/>
          <a:r>
            <a:rPr lang="el-GR" b="0" dirty="0" smtClean="0">
              <a:latin typeface="Century Gothic" panose="020B0502020202020204" pitchFamily="34" charset="0"/>
            </a:rPr>
            <a:t>Βάσει μοναδιαίου κόστους</a:t>
          </a:r>
          <a:endParaRPr lang="en-US" b="0" dirty="0">
            <a:latin typeface="Century Gothic" panose="020B0502020202020204" pitchFamily="34" charset="0"/>
          </a:endParaRPr>
        </a:p>
      </dgm:t>
    </dgm:pt>
    <dgm:pt modelId="{584EAC28-7971-4AD6-82CB-4D28D326159A}" type="parTrans" cxnId="{DE6B385D-6A20-4683-A490-FEB3C0547D65}">
      <dgm:prSet/>
      <dgm:spPr/>
      <dgm:t>
        <a:bodyPr/>
        <a:lstStyle/>
        <a:p>
          <a:endParaRPr lang="en-US"/>
        </a:p>
      </dgm:t>
    </dgm:pt>
    <dgm:pt modelId="{787BC3D2-C5FD-4B27-B5BC-435D87F2370D}" type="sibTrans" cxnId="{DE6B385D-6A20-4683-A490-FEB3C0547D65}">
      <dgm:prSet/>
      <dgm:spPr/>
      <dgm:t>
        <a:bodyPr/>
        <a:lstStyle/>
        <a:p>
          <a:endParaRPr lang="en-US"/>
        </a:p>
      </dgm:t>
    </dgm:pt>
    <dgm:pt modelId="{7208BF59-1FE9-426B-AF23-5D9DBA858B49}">
      <dgm:prSet phldrT="[Text]"/>
      <dgm:spPr/>
      <dgm:t>
        <a:bodyPr/>
        <a:lstStyle/>
        <a:p>
          <a:r>
            <a:rPr lang="el-GR" dirty="0" smtClean="0">
              <a:latin typeface="Century Gothic" panose="020B0502020202020204" pitchFamily="34" charset="0"/>
            </a:rPr>
            <a:t>Οργανωτικά έξοδα </a:t>
          </a:r>
          <a:endParaRPr lang="en-US" dirty="0"/>
        </a:p>
      </dgm:t>
    </dgm:pt>
    <dgm:pt modelId="{37FCC0E3-1033-45A1-A752-23033847080D}" type="parTrans" cxnId="{77CD7D68-2A03-4D4B-B847-062E96B45DA7}">
      <dgm:prSet/>
      <dgm:spPr/>
      <dgm:t>
        <a:bodyPr/>
        <a:lstStyle/>
        <a:p>
          <a:endParaRPr lang="en-US"/>
        </a:p>
      </dgm:t>
    </dgm:pt>
    <dgm:pt modelId="{E8E19BF2-5227-4D16-8C08-DCC0679A0E8E}" type="sibTrans" cxnId="{77CD7D68-2A03-4D4B-B847-062E96B45DA7}">
      <dgm:prSet/>
      <dgm:spPr/>
      <dgm:t>
        <a:bodyPr/>
        <a:lstStyle/>
        <a:p>
          <a:endParaRPr lang="en-US"/>
        </a:p>
      </dgm:t>
    </dgm:pt>
    <dgm:pt modelId="{5AEF1A82-1E49-4640-9F7F-167CCADB81D7}">
      <dgm:prSet phldrT="[Text]"/>
      <dgm:spPr/>
      <dgm:t>
        <a:bodyPr/>
        <a:lstStyle/>
        <a:p>
          <a:pPr algn="ctr"/>
          <a:r>
            <a:rPr lang="el-GR" b="0" dirty="0" smtClean="0">
              <a:latin typeface="Century Gothic" panose="020B0502020202020204" pitchFamily="34" charset="0"/>
            </a:rPr>
            <a:t>Βάσει πραγματικών εξόδων</a:t>
          </a:r>
          <a:endParaRPr lang="en-US" b="0" dirty="0">
            <a:latin typeface="Century Gothic" panose="020B0502020202020204" pitchFamily="34" charset="0"/>
          </a:endParaRPr>
        </a:p>
      </dgm:t>
    </dgm:pt>
    <dgm:pt modelId="{B85CE9F9-30EB-497A-9B41-979B5E037035}" type="parTrans" cxnId="{DB152ED4-F187-4A18-9893-B8ED2DEDCDD2}">
      <dgm:prSet/>
      <dgm:spPr/>
      <dgm:t>
        <a:bodyPr/>
        <a:lstStyle/>
        <a:p>
          <a:endParaRPr lang="en-US"/>
        </a:p>
      </dgm:t>
    </dgm:pt>
    <dgm:pt modelId="{A672B1EC-8EEF-4E55-A801-552176B0608C}" type="sibTrans" cxnId="{DB152ED4-F187-4A18-9893-B8ED2DEDCDD2}">
      <dgm:prSet/>
      <dgm:spPr/>
      <dgm:t>
        <a:bodyPr/>
        <a:lstStyle/>
        <a:p>
          <a:endParaRPr lang="en-US"/>
        </a:p>
      </dgm:t>
    </dgm:pt>
    <dgm:pt modelId="{A453FD26-6B35-4400-88CF-FF0CEF2833E9}">
      <dgm:prSet phldrT="[Text]"/>
      <dgm:spPr/>
      <dgm:t>
        <a:bodyPr/>
        <a:lstStyle/>
        <a:p>
          <a:r>
            <a:rPr lang="el-GR" dirty="0" smtClean="0">
              <a:latin typeface="Century Gothic" panose="020B0502020202020204" pitchFamily="34" charset="0"/>
            </a:rPr>
            <a:t>Υποστήριξη συμμετοχής ατόμων με ειδικές ανάγκες </a:t>
          </a:r>
          <a:endParaRPr lang="en-US" dirty="0"/>
        </a:p>
      </dgm:t>
    </dgm:pt>
    <dgm:pt modelId="{540201CB-69CD-49D3-976A-46B6FFFC3AFB}" type="parTrans" cxnId="{A43649EA-005D-4AAF-BBFB-28E9D9AF2B16}">
      <dgm:prSet/>
      <dgm:spPr/>
      <dgm:t>
        <a:bodyPr/>
        <a:lstStyle/>
        <a:p>
          <a:endParaRPr lang="en-US"/>
        </a:p>
      </dgm:t>
    </dgm:pt>
    <dgm:pt modelId="{FBD84BEE-CBE5-442C-9522-2A08CAB83FEB}" type="sibTrans" cxnId="{A43649EA-005D-4AAF-BBFB-28E9D9AF2B16}">
      <dgm:prSet/>
      <dgm:spPr/>
      <dgm:t>
        <a:bodyPr/>
        <a:lstStyle/>
        <a:p>
          <a:endParaRPr lang="en-US"/>
        </a:p>
      </dgm:t>
    </dgm:pt>
    <dgm:pt modelId="{4C184FF2-DD29-44FA-954B-3B87333AC9D6}">
      <dgm:prSet/>
      <dgm:spPr/>
      <dgm:t>
        <a:bodyPr/>
        <a:lstStyle/>
        <a:p>
          <a:r>
            <a:rPr lang="el-GR" dirty="0" smtClean="0">
              <a:latin typeface="Century Gothic" panose="020B0502020202020204" pitchFamily="34" charset="0"/>
            </a:rPr>
            <a:t>Έξοδα ταξιδίου </a:t>
          </a:r>
        </a:p>
      </dgm:t>
    </dgm:pt>
    <dgm:pt modelId="{00FFEB19-883B-40C6-BC57-A7EECC91D046}" type="parTrans" cxnId="{06873691-88EB-48E2-8FB5-5559BF9B0F89}">
      <dgm:prSet/>
      <dgm:spPr/>
      <dgm:t>
        <a:bodyPr/>
        <a:lstStyle/>
        <a:p>
          <a:endParaRPr lang="en-US"/>
        </a:p>
      </dgm:t>
    </dgm:pt>
    <dgm:pt modelId="{AE9EEACF-7E1C-4F8F-94FD-124E8BC75B75}" type="sibTrans" cxnId="{06873691-88EB-48E2-8FB5-5559BF9B0F89}">
      <dgm:prSet/>
      <dgm:spPr/>
      <dgm:t>
        <a:bodyPr/>
        <a:lstStyle/>
        <a:p>
          <a:endParaRPr lang="en-US"/>
        </a:p>
      </dgm:t>
    </dgm:pt>
    <dgm:pt modelId="{205528CA-998B-4905-8146-F17842DC4057}">
      <dgm:prSet/>
      <dgm:spPr/>
      <dgm:t>
        <a:bodyPr/>
        <a:lstStyle/>
        <a:p>
          <a:r>
            <a:rPr lang="el-GR" dirty="0" smtClean="0">
              <a:latin typeface="Century Gothic" panose="020B0502020202020204" pitchFamily="34" charset="0"/>
            </a:rPr>
            <a:t>Έξοδα διαβίωσης </a:t>
          </a:r>
        </a:p>
      </dgm:t>
    </dgm:pt>
    <dgm:pt modelId="{830DEE71-C35B-434C-8A21-5CD5DC38FC60}" type="parTrans" cxnId="{CA027674-484A-4F92-826F-DBDEE3273D8F}">
      <dgm:prSet/>
      <dgm:spPr/>
      <dgm:t>
        <a:bodyPr/>
        <a:lstStyle/>
        <a:p>
          <a:endParaRPr lang="en-US"/>
        </a:p>
      </dgm:t>
    </dgm:pt>
    <dgm:pt modelId="{52E4B5DC-076D-41A3-A381-4E06AD5C6D4E}" type="sibTrans" cxnId="{CA027674-484A-4F92-826F-DBDEE3273D8F}">
      <dgm:prSet/>
      <dgm:spPr/>
      <dgm:t>
        <a:bodyPr/>
        <a:lstStyle/>
        <a:p>
          <a:endParaRPr lang="en-US"/>
        </a:p>
      </dgm:t>
    </dgm:pt>
    <dgm:pt modelId="{8DB56731-C5B4-45EE-8146-8821FEE9107E}">
      <dgm:prSet/>
      <dgm:spPr/>
      <dgm:t>
        <a:bodyPr/>
        <a:lstStyle/>
        <a:p>
          <a:r>
            <a:rPr lang="el-GR" dirty="0" smtClean="0">
              <a:latin typeface="Century Gothic" panose="020B0502020202020204" pitchFamily="34" charset="0"/>
            </a:rPr>
            <a:t>Γλωσσική προετοιμασία (όπου εφαρμόζεται)</a:t>
          </a:r>
        </a:p>
      </dgm:t>
    </dgm:pt>
    <dgm:pt modelId="{7785FB79-4F8C-4D3F-84AF-E763E59047C1}" type="parTrans" cxnId="{6900443D-B149-48B4-B1C1-1BEC63433BB9}">
      <dgm:prSet/>
      <dgm:spPr/>
      <dgm:t>
        <a:bodyPr/>
        <a:lstStyle/>
        <a:p>
          <a:endParaRPr lang="en-US"/>
        </a:p>
      </dgm:t>
    </dgm:pt>
    <dgm:pt modelId="{994FFCDF-522B-4F26-B941-C33BBBCE2473}" type="sibTrans" cxnId="{6900443D-B149-48B4-B1C1-1BEC63433BB9}">
      <dgm:prSet/>
      <dgm:spPr/>
      <dgm:t>
        <a:bodyPr/>
        <a:lstStyle/>
        <a:p>
          <a:endParaRPr lang="en-US"/>
        </a:p>
      </dgm:t>
    </dgm:pt>
    <dgm:pt modelId="{BF39CBCD-97F2-4589-83CC-A75F860D6E3D}">
      <dgm:prSet/>
      <dgm:spPr/>
      <dgm:t>
        <a:bodyPr/>
        <a:lstStyle/>
        <a:p>
          <a:r>
            <a:rPr lang="el-GR" dirty="0" smtClean="0">
              <a:latin typeface="Century Gothic" panose="020B0502020202020204" pitchFamily="34" charset="0"/>
            </a:rPr>
            <a:t>Ειδικές δαπάνες</a:t>
          </a:r>
          <a:endParaRPr lang="en-GB" dirty="0">
            <a:latin typeface="Century Gothic" panose="020B0502020202020204" pitchFamily="34" charset="0"/>
          </a:endParaRPr>
        </a:p>
      </dgm:t>
    </dgm:pt>
    <dgm:pt modelId="{A61069C9-2EB1-4629-B608-E8BCE5B4327C}" type="parTrans" cxnId="{FE1EF0CF-8BE1-443B-8CC6-486A5498E4E1}">
      <dgm:prSet/>
      <dgm:spPr/>
      <dgm:t>
        <a:bodyPr/>
        <a:lstStyle/>
        <a:p>
          <a:endParaRPr lang="en-US"/>
        </a:p>
      </dgm:t>
    </dgm:pt>
    <dgm:pt modelId="{04E214FE-1D61-4B92-9D03-1A9833DF945D}" type="sibTrans" cxnId="{FE1EF0CF-8BE1-443B-8CC6-486A5498E4E1}">
      <dgm:prSet/>
      <dgm:spPr/>
      <dgm:t>
        <a:bodyPr/>
        <a:lstStyle/>
        <a:p>
          <a:endParaRPr lang="en-US"/>
        </a:p>
      </dgm:t>
    </dgm:pt>
    <dgm:pt modelId="{92036252-D184-4D14-988A-505DAC035EA0}">
      <dgm:prSet/>
      <dgm:spPr/>
      <dgm:t>
        <a:bodyPr/>
        <a:lstStyle/>
        <a:p>
          <a:endParaRPr lang="el-GR" dirty="0" smtClean="0">
            <a:latin typeface="Century Gothic" panose="020B0502020202020204" pitchFamily="34" charset="0"/>
          </a:endParaRPr>
        </a:p>
      </dgm:t>
    </dgm:pt>
    <dgm:pt modelId="{8BC226A8-AD31-46CC-A3EB-4F34FEF0058E}" type="parTrans" cxnId="{CB455EC5-6FEE-4439-BBD7-60DACEB47333}">
      <dgm:prSet/>
      <dgm:spPr/>
      <dgm:t>
        <a:bodyPr/>
        <a:lstStyle/>
        <a:p>
          <a:endParaRPr lang="en-GB"/>
        </a:p>
      </dgm:t>
    </dgm:pt>
    <dgm:pt modelId="{46C1B3CF-7038-4F4A-BF85-C93C1FD40E54}" type="sibTrans" cxnId="{CB455EC5-6FEE-4439-BBD7-60DACEB47333}">
      <dgm:prSet/>
      <dgm:spPr/>
      <dgm:t>
        <a:bodyPr/>
        <a:lstStyle/>
        <a:p>
          <a:endParaRPr lang="en-GB"/>
        </a:p>
      </dgm:t>
    </dgm:pt>
    <dgm:pt modelId="{204C3B50-1C76-4974-9432-F37DAFF2139E}">
      <dgm:prSet phldrT="[Text]"/>
      <dgm:spPr/>
      <dgm:t>
        <a:bodyPr/>
        <a:lstStyle/>
        <a:p>
          <a:endParaRPr lang="en-US" dirty="0"/>
        </a:p>
      </dgm:t>
    </dgm:pt>
    <dgm:pt modelId="{132D04A6-4665-405E-B814-0EA530673B76}" type="parTrans" cxnId="{199E543A-319E-4C35-873C-72000838615E}">
      <dgm:prSet/>
      <dgm:spPr/>
      <dgm:t>
        <a:bodyPr/>
        <a:lstStyle/>
        <a:p>
          <a:endParaRPr lang="en-GB"/>
        </a:p>
      </dgm:t>
    </dgm:pt>
    <dgm:pt modelId="{031D3B1B-9712-47B4-96A1-B62FE8D7B5D5}" type="sibTrans" cxnId="{199E543A-319E-4C35-873C-72000838615E}">
      <dgm:prSet/>
      <dgm:spPr/>
      <dgm:t>
        <a:bodyPr/>
        <a:lstStyle/>
        <a:p>
          <a:endParaRPr lang="en-GB"/>
        </a:p>
      </dgm:t>
    </dgm:pt>
    <dgm:pt modelId="{48D84B4F-2DFB-4242-BD42-860562449D1F}">
      <dgm:prSet phldrT="[Text]"/>
      <dgm:spPr/>
      <dgm:t>
        <a:bodyPr/>
        <a:lstStyle/>
        <a:p>
          <a:endParaRPr lang="en-US" dirty="0"/>
        </a:p>
      </dgm:t>
    </dgm:pt>
    <dgm:pt modelId="{08D43DB3-1865-4A09-9A18-F534D9D969A5}" type="parTrans" cxnId="{B13617B6-DD94-4A85-BA1D-3F809CD67583}">
      <dgm:prSet/>
      <dgm:spPr/>
      <dgm:t>
        <a:bodyPr/>
        <a:lstStyle/>
        <a:p>
          <a:endParaRPr lang="en-GB"/>
        </a:p>
      </dgm:t>
    </dgm:pt>
    <dgm:pt modelId="{D393F27B-D646-4832-A4E3-0EEA66C5CD42}" type="sibTrans" cxnId="{B13617B6-DD94-4A85-BA1D-3F809CD67583}">
      <dgm:prSet/>
      <dgm:spPr/>
      <dgm:t>
        <a:bodyPr/>
        <a:lstStyle/>
        <a:p>
          <a:endParaRPr lang="en-GB"/>
        </a:p>
      </dgm:t>
    </dgm:pt>
    <dgm:pt modelId="{CAE1DAD3-846B-49EA-AF33-E31684ED1424}">
      <dgm:prSet/>
      <dgm:spPr/>
      <dgm:t>
        <a:bodyPr/>
        <a:lstStyle/>
        <a:p>
          <a:endParaRPr lang="en-GB" dirty="0">
            <a:latin typeface="Century Gothic" panose="020B0502020202020204" pitchFamily="34" charset="0"/>
          </a:endParaRPr>
        </a:p>
      </dgm:t>
    </dgm:pt>
    <dgm:pt modelId="{7726CD06-4967-44C5-A979-E694265B40F6}" type="parTrans" cxnId="{88F8BA7A-1D78-49F3-BCCD-A8F91AEE3724}">
      <dgm:prSet/>
      <dgm:spPr/>
      <dgm:t>
        <a:bodyPr/>
        <a:lstStyle/>
        <a:p>
          <a:endParaRPr lang="en-GB"/>
        </a:p>
      </dgm:t>
    </dgm:pt>
    <dgm:pt modelId="{3AC883E3-707A-478B-9E6F-68422C1A8501}" type="sibTrans" cxnId="{88F8BA7A-1D78-49F3-BCCD-A8F91AEE3724}">
      <dgm:prSet/>
      <dgm:spPr/>
      <dgm:t>
        <a:bodyPr/>
        <a:lstStyle/>
        <a:p>
          <a:endParaRPr lang="en-GB"/>
        </a:p>
      </dgm:t>
    </dgm:pt>
    <dgm:pt modelId="{4DF0C46D-0B25-486A-B335-1CF24EE3D566}">
      <dgm:prSet/>
      <dgm:spPr/>
      <dgm:t>
        <a:bodyPr/>
        <a:lstStyle/>
        <a:p>
          <a:r>
            <a:rPr lang="en-GB" dirty="0" smtClean="0">
              <a:solidFill>
                <a:srgbClr val="FF0000"/>
              </a:solidFill>
              <a:latin typeface="Century Gothic" panose="020B0502020202020204" pitchFamily="34" charset="0"/>
            </a:rPr>
            <a:t>Advanced preparatory visits (</a:t>
          </a:r>
          <a:r>
            <a:rPr lang="el-GR" dirty="0" smtClean="0">
              <a:solidFill>
                <a:srgbClr val="FF0000"/>
              </a:solidFill>
              <a:latin typeface="Century Gothic" panose="020B0502020202020204" pitchFamily="34" charset="0"/>
            </a:rPr>
            <a:t>μόνο για </a:t>
          </a:r>
          <a:r>
            <a:rPr lang="en-GB" dirty="0" smtClean="0">
              <a:solidFill>
                <a:srgbClr val="FF0000"/>
              </a:solidFill>
              <a:latin typeface="Century Gothic" panose="020B0502020202020204" pitchFamily="34" charset="0"/>
            </a:rPr>
            <a:t>Erasmus Pro)</a:t>
          </a:r>
          <a:endParaRPr lang="el-GR" dirty="0" smtClean="0">
            <a:latin typeface="Century Gothic" panose="020B0502020202020204" pitchFamily="34" charset="0"/>
          </a:endParaRPr>
        </a:p>
      </dgm:t>
    </dgm:pt>
    <dgm:pt modelId="{D99FDC2F-362B-4A6E-BDE0-146CE516BF32}" type="parTrans" cxnId="{A33EA5B1-D5DA-480E-85EE-1BA1AFCC608A}">
      <dgm:prSet/>
      <dgm:spPr/>
      <dgm:t>
        <a:bodyPr/>
        <a:lstStyle/>
        <a:p>
          <a:endParaRPr lang="en-GB"/>
        </a:p>
      </dgm:t>
    </dgm:pt>
    <dgm:pt modelId="{9E088CFF-AAB9-4833-9C20-6DF823532D71}" type="sibTrans" cxnId="{A33EA5B1-D5DA-480E-85EE-1BA1AFCC608A}">
      <dgm:prSet/>
      <dgm:spPr/>
      <dgm:t>
        <a:bodyPr/>
        <a:lstStyle/>
        <a:p>
          <a:endParaRPr lang="en-GB"/>
        </a:p>
      </dgm:t>
    </dgm:pt>
    <dgm:pt modelId="{6245224C-24B1-4EB6-89E4-DD24CF4C1E74}" type="pres">
      <dgm:prSet presAssocID="{EC97BECF-4265-4660-928E-19C0CED322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AFAD86-D97F-49F3-991D-89CB1110D0FC}" type="pres">
      <dgm:prSet presAssocID="{0AEA81AA-F241-44A8-B507-8603DCBB4F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00D3E-20F7-4931-A624-9154A111CE1B}" type="pres">
      <dgm:prSet presAssocID="{0AEA81AA-F241-44A8-B507-8603DCBB4FB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0556-8499-4A16-9503-7601EF30D601}" type="pres">
      <dgm:prSet presAssocID="{5AEF1A82-1E49-4640-9F7F-167CCADB81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1C2E9-7FB6-40F4-A401-8B2B73FC6636}" type="pres">
      <dgm:prSet presAssocID="{5AEF1A82-1E49-4640-9F7F-167CCADB81D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9F4D8-BC74-4913-A6C2-60001B0932A1}" type="presOf" srcId="{BF39CBCD-97F2-4589-83CC-A75F860D6E3D}" destId="{5661C2E9-7FB6-40F4-A401-8B2B73FC6636}" srcOrd="0" destOrd="2" presId="urn:microsoft.com/office/officeart/2005/8/layout/vList2"/>
    <dgm:cxn modelId="{DB152ED4-F187-4A18-9893-B8ED2DEDCDD2}" srcId="{EC97BECF-4265-4660-928E-19C0CED322FC}" destId="{5AEF1A82-1E49-4640-9F7F-167CCADB81D7}" srcOrd="1" destOrd="0" parTransId="{B85CE9F9-30EB-497A-9B41-979B5E037035}" sibTransId="{A672B1EC-8EEF-4E55-A801-552176B0608C}"/>
    <dgm:cxn modelId="{275C24BC-B178-4764-99FF-46350068FF86}" type="presOf" srcId="{4C184FF2-DD29-44FA-954B-3B87333AC9D6}" destId="{95500D3E-20F7-4931-A624-9154A111CE1B}" srcOrd="0" destOrd="2" presId="urn:microsoft.com/office/officeart/2005/8/layout/vList2"/>
    <dgm:cxn modelId="{B385A26E-C8E9-4FAB-AECA-3A8F7C22FD01}" type="presOf" srcId="{92036252-D184-4D14-988A-505DAC035EA0}" destId="{95500D3E-20F7-4931-A624-9154A111CE1B}" srcOrd="0" destOrd="6" presId="urn:microsoft.com/office/officeart/2005/8/layout/vList2"/>
    <dgm:cxn modelId="{4B9C3B65-A028-4890-B710-D1CD845671BA}" type="presOf" srcId="{CAE1DAD3-846B-49EA-AF33-E31684ED1424}" destId="{5661C2E9-7FB6-40F4-A401-8B2B73FC6636}" srcOrd="0" destOrd="3" presId="urn:microsoft.com/office/officeart/2005/8/layout/vList2"/>
    <dgm:cxn modelId="{FE1EF0CF-8BE1-443B-8CC6-486A5498E4E1}" srcId="{5AEF1A82-1E49-4640-9F7F-167CCADB81D7}" destId="{BF39CBCD-97F2-4589-83CC-A75F860D6E3D}" srcOrd="2" destOrd="0" parTransId="{A61069C9-2EB1-4629-B608-E8BCE5B4327C}" sibTransId="{04E214FE-1D61-4B92-9D03-1A9833DF945D}"/>
    <dgm:cxn modelId="{DE6B385D-6A20-4683-A490-FEB3C0547D65}" srcId="{EC97BECF-4265-4660-928E-19C0CED322FC}" destId="{0AEA81AA-F241-44A8-B507-8603DCBB4FBE}" srcOrd="0" destOrd="0" parTransId="{584EAC28-7971-4AD6-82CB-4D28D326159A}" sibTransId="{787BC3D2-C5FD-4B27-B5BC-435D87F2370D}"/>
    <dgm:cxn modelId="{B13617B6-DD94-4A85-BA1D-3F809CD67583}" srcId="{5AEF1A82-1E49-4640-9F7F-167CCADB81D7}" destId="{48D84B4F-2DFB-4242-BD42-860562449D1F}" srcOrd="0" destOrd="0" parTransId="{08D43DB3-1865-4A09-9A18-F534D9D969A5}" sibTransId="{D393F27B-D646-4832-A4E3-0EEA66C5CD42}"/>
    <dgm:cxn modelId="{4CBBEF87-9F25-41F7-83F7-2BF000BED7A1}" type="presOf" srcId="{7208BF59-1FE9-426B-AF23-5D9DBA858B49}" destId="{95500D3E-20F7-4931-A624-9154A111CE1B}" srcOrd="0" destOrd="1" presId="urn:microsoft.com/office/officeart/2005/8/layout/vList2"/>
    <dgm:cxn modelId="{DB5B2F20-1B75-46D3-B948-CAE9D3E7954A}" type="presOf" srcId="{4DF0C46D-0B25-486A-B335-1CF24EE3D566}" destId="{95500D3E-20F7-4931-A624-9154A111CE1B}" srcOrd="0" destOrd="5" presId="urn:microsoft.com/office/officeart/2005/8/layout/vList2"/>
    <dgm:cxn modelId="{06873691-88EB-48E2-8FB5-5559BF9B0F89}" srcId="{0AEA81AA-F241-44A8-B507-8603DCBB4FBE}" destId="{4C184FF2-DD29-44FA-954B-3B87333AC9D6}" srcOrd="2" destOrd="0" parTransId="{00FFEB19-883B-40C6-BC57-A7EECC91D046}" sibTransId="{AE9EEACF-7E1C-4F8F-94FD-124E8BC75B75}"/>
    <dgm:cxn modelId="{C2ACD234-288A-4C39-A1D3-2C255C0AA7E1}" type="presOf" srcId="{8DB56731-C5B4-45EE-8146-8821FEE9107E}" destId="{95500D3E-20F7-4931-A624-9154A111CE1B}" srcOrd="0" destOrd="4" presId="urn:microsoft.com/office/officeart/2005/8/layout/vList2"/>
    <dgm:cxn modelId="{FF5B78AC-4B6E-41AC-AD97-54451201E8F1}" type="presOf" srcId="{0AEA81AA-F241-44A8-B507-8603DCBB4FBE}" destId="{B6AFAD86-D97F-49F3-991D-89CB1110D0FC}" srcOrd="0" destOrd="0" presId="urn:microsoft.com/office/officeart/2005/8/layout/vList2"/>
    <dgm:cxn modelId="{7178B5CC-476E-4ADA-A240-B7F41ADB9BAF}" type="presOf" srcId="{EC97BECF-4265-4660-928E-19C0CED322FC}" destId="{6245224C-24B1-4EB6-89E4-DD24CF4C1E74}" srcOrd="0" destOrd="0" presId="urn:microsoft.com/office/officeart/2005/8/layout/vList2"/>
    <dgm:cxn modelId="{199E543A-319E-4C35-873C-72000838615E}" srcId="{0AEA81AA-F241-44A8-B507-8603DCBB4FBE}" destId="{204C3B50-1C76-4974-9432-F37DAFF2139E}" srcOrd="0" destOrd="0" parTransId="{132D04A6-4665-405E-B814-0EA530673B76}" sibTransId="{031D3B1B-9712-47B4-96A1-B62FE8D7B5D5}"/>
    <dgm:cxn modelId="{77CD7D68-2A03-4D4B-B847-062E96B45DA7}" srcId="{0AEA81AA-F241-44A8-B507-8603DCBB4FBE}" destId="{7208BF59-1FE9-426B-AF23-5D9DBA858B49}" srcOrd="1" destOrd="0" parTransId="{37FCC0E3-1033-45A1-A752-23033847080D}" sibTransId="{E8E19BF2-5227-4D16-8C08-DCC0679A0E8E}"/>
    <dgm:cxn modelId="{A43649EA-005D-4AAF-BBFB-28E9D9AF2B16}" srcId="{5AEF1A82-1E49-4640-9F7F-167CCADB81D7}" destId="{A453FD26-6B35-4400-88CF-FF0CEF2833E9}" srcOrd="1" destOrd="0" parTransId="{540201CB-69CD-49D3-976A-46B6FFFC3AFB}" sibTransId="{FBD84BEE-CBE5-442C-9522-2A08CAB83FEB}"/>
    <dgm:cxn modelId="{9A0C313D-E221-4876-818A-364CE0B8BF4E}" type="presOf" srcId="{5AEF1A82-1E49-4640-9F7F-167CCADB81D7}" destId="{7FB70556-8499-4A16-9503-7601EF30D601}" srcOrd="0" destOrd="0" presId="urn:microsoft.com/office/officeart/2005/8/layout/vList2"/>
    <dgm:cxn modelId="{A5B2F6B7-3893-4F21-9476-F16F1987D5D8}" type="presOf" srcId="{204C3B50-1C76-4974-9432-F37DAFF2139E}" destId="{95500D3E-20F7-4931-A624-9154A111CE1B}" srcOrd="0" destOrd="0" presId="urn:microsoft.com/office/officeart/2005/8/layout/vList2"/>
    <dgm:cxn modelId="{93C37B1B-8885-46F9-B7BC-9C6833219638}" type="presOf" srcId="{48D84B4F-2DFB-4242-BD42-860562449D1F}" destId="{5661C2E9-7FB6-40F4-A401-8B2B73FC6636}" srcOrd="0" destOrd="0" presId="urn:microsoft.com/office/officeart/2005/8/layout/vList2"/>
    <dgm:cxn modelId="{6900443D-B149-48B4-B1C1-1BEC63433BB9}" srcId="{0AEA81AA-F241-44A8-B507-8603DCBB4FBE}" destId="{8DB56731-C5B4-45EE-8146-8821FEE9107E}" srcOrd="4" destOrd="0" parTransId="{7785FB79-4F8C-4D3F-84AF-E763E59047C1}" sibTransId="{994FFCDF-522B-4F26-B941-C33BBBCE2473}"/>
    <dgm:cxn modelId="{CA027674-484A-4F92-826F-DBDEE3273D8F}" srcId="{0AEA81AA-F241-44A8-B507-8603DCBB4FBE}" destId="{205528CA-998B-4905-8146-F17842DC4057}" srcOrd="3" destOrd="0" parTransId="{830DEE71-C35B-434C-8A21-5CD5DC38FC60}" sibTransId="{52E4B5DC-076D-41A3-A381-4E06AD5C6D4E}"/>
    <dgm:cxn modelId="{CB455EC5-6FEE-4439-BBD7-60DACEB47333}" srcId="{0AEA81AA-F241-44A8-B507-8603DCBB4FBE}" destId="{92036252-D184-4D14-988A-505DAC035EA0}" srcOrd="6" destOrd="0" parTransId="{8BC226A8-AD31-46CC-A3EB-4F34FEF0058E}" sibTransId="{46C1B3CF-7038-4F4A-BF85-C93C1FD40E54}"/>
    <dgm:cxn modelId="{5B731127-36D6-47CB-88FA-4168B11E4FDA}" type="presOf" srcId="{205528CA-998B-4905-8146-F17842DC4057}" destId="{95500D3E-20F7-4931-A624-9154A111CE1B}" srcOrd="0" destOrd="3" presId="urn:microsoft.com/office/officeart/2005/8/layout/vList2"/>
    <dgm:cxn modelId="{A33EA5B1-D5DA-480E-85EE-1BA1AFCC608A}" srcId="{0AEA81AA-F241-44A8-B507-8603DCBB4FBE}" destId="{4DF0C46D-0B25-486A-B335-1CF24EE3D566}" srcOrd="5" destOrd="0" parTransId="{D99FDC2F-362B-4A6E-BDE0-146CE516BF32}" sibTransId="{9E088CFF-AAB9-4833-9C20-6DF823532D71}"/>
    <dgm:cxn modelId="{5604AE47-4DF5-4BA9-8B0B-0413DE8882B4}" type="presOf" srcId="{A453FD26-6B35-4400-88CF-FF0CEF2833E9}" destId="{5661C2E9-7FB6-40F4-A401-8B2B73FC6636}" srcOrd="0" destOrd="1" presId="urn:microsoft.com/office/officeart/2005/8/layout/vList2"/>
    <dgm:cxn modelId="{88F8BA7A-1D78-49F3-BCCD-A8F91AEE3724}" srcId="{5AEF1A82-1E49-4640-9F7F-167CCADB81D7}" destId="{CAE1DAD3-846B-49EA-AF33-E31684ED1424}" srcOrd="3" destOrd="0" parTransId="{7726CD06-4967-44C5-A979-E694265B40F6}" sibTransId="{3AC883E3-707A-478B-9E6F-68422C1A8501}"/>
    <dgm:cxn modelId="{0D2A3390-A950-402E-96BB-52ED5850B6A7}" type="presParOf" srcId="{6245224C-24B1-4EB6-89E4-DD24CF4C1E74}" destId="{B6AFAD86-D97F-49F3-991D-89CB1110D0FC}" srcOrd="0" destOrd="0" presId="urn:microsoft.com/office/officeart/2005/8/layout/vList2"/>
    <dgm:cxn modelId="{6EEBA8BC-6CF9-414A-9774-12F9A4613388}" type="presParOf" srcId="{6245224C-24B1-4EB6-89E4-DD24CF4C1E74}" destId="{95500D3E-20F7-4931-A624-9154A111CE1B}" srcOrd="1" destOrd="0" presId="urn:microsoft.com/office/officeart/2005/8/layout/vList2"/>
    <dgm:cxn modelId="{F20941A1-74E7-4BDE-B06C-005339781B21}" type="presParOf" srcId="{6245224C-24B1-4EB6-89E4-DD24CF4C1E74}" destId="{7FB70556-8499-4A16-9503-7601EF30D601}" srcOrd="2" destOrd="0" presId="urn:microsoft.com/office/officeart/2005/8/layout/vList2"/>
    <dgm:cxn modelId="{5B17FDE6-18ED-4DE8-AED9-E402CEE878C4}" type="presParOf" srcId="{6245224C-24B1-4EB6-89E4-DD24CF4C1E74}" destId="{5661C2E9-7FB6-40F4-A401-8B2B73FC66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1D087-7AC2-4BCB-BC45-21F094C3421C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23DF0F-186F-4CCE-99BA-FB85F2D366DB}">
      <dgm:prSet phldrT="[Text]" custT="1"/>
      <dgm:spPr/>
      <dgm:t>
        <a:bodyPr/>
        <a:lstStyle/>
        <a:p>
          <a:endParaRPr lang="el-GR" sz="1400" b="1" smtClean="0">
            <a:latin typeface="Century Gothic" panose="020B0502020202020204" pitchFamily="34" charset="0"/>
          </a:endParaRPr>
        </a:p>
        <a:p>
          <a:r>
            <a:rPr lang="el-GR" sz="1400" b="1" smtClean="0">
              <a:latin typeface="Century Gothic" panose="020B0502020202020204" pitchFamily="34" charset="0"/>
            </a:rPr>
            <a:t>1. Υπογραφή της Συμφωνίας</a:t>
          </a:r>
        </a:p>
        <a:p>
          <a:r>
            <a:rPr lang="el-GR" sz="1400" smtClean="0">
              <a:latin typeface="Century Gothic" panose="020B0502020202020204" pitchFamily="34" charset="0"/>
            </a:rPr>
            <a:t>(σε ισχύ με την υπογραφή του ΙΔΕΠ)</a:t>
          </a:r>
          <a:endParaRPr lang="en-US" sz="1400" dirty="0">
            <a:latin typeface="Century Gothic" panose="020B0502020202020204" pitchFamily="34" charset="0"/>
          </a:endParaRPr>
        </a:p>
      </dgm:t>
    </dgm:pt>
    <dgm:pt modelId="{D2A7ED8F-CFC4-4D65-A2E3-2FAB217DE269}" type="parTrans" cxnId="{F478F32A-B86E-4675-AE07-C55C419C5051}">
      <dgm:prSet/>
      <dgm:spPr/>
      <dgm:t>
        <a:bodyPr/>
        <a:lstStyle/>
        <a:p>
          <a:endParaRPr lang="en-US"/>
        </a:p>
      </dgm:t>
    </dgm:pt>
    <dgm:pt modelId="{6157810B-A810-4B36-B90D-ECCE67835D01}" type="sibTrans" cxnId="{F478F32A-B86E-4675-AE07-C55C419C5051}">
      <dgm:prSet/>
      <dgm:spPr/>
      <dgm:t>
        <a:bodyPr/>
        <a:lstStyle/>
        <a:p>
          <a:endParaRPr lang="en-US"/>
        </a:p>
      </dgm:t>
    </dgm:pt>
    <dgm:pt modelId="{2FEEFF0B-BB30-4D27-AE70-C1583AF13161}">
      <dgm:prSet phldrT="[Text]" custT="1"/>
      <dgm:spPr/>
      <dgm:t>
        <a:bodyPr/>
        <a:lstStyle/>
        <a:p>
          <a:endParaRPr lang="el-GR" sz="1400" b="1" dirty="0" smtClean="0">
            <a:latin typeface="Century Gothic" panose="020B0502020202020204" pitchFamily="34" charset="0"/>
          </a:endParaRPr>
        </a:p>
        <a:p>
          <a:r>
            <a:rPr lang="el-GR" sz="1400" b="1" dirty="0" smtClean="0">
              <a:latin typeface="Century Gothic" panose="020B0502020202020204" pitchFamily="34" charset="0"/>
            </a:rPr>
            <a:t>2. Πρώτη προκαταβολή </a:t>
          </a:r>
        </a:p>
        <a:p>
          <a:r>
            <a:rPr lang="el-GR" sz="1400" dirty="0" smtClean="0">
              <a:latin typeface="Century Gothic" panose="020B0502020202020204" pitchFamily="34" charset="0"/>
            </a:rPr>
            <a:t>60% ή 80% της συνολικής επιχορήγησης, εντός 30 ημερών από την υπογραφή της Συμφωνίας</a:t>
          </a:r>
          <a:endParaRPr lang="en-US" sz="1400" dirty="0">
            <a:latin typeface="Century Gothic" panose="020B0502020202020204" pitchFamily="34" charset="0"/>
          </a:endParaRPr>
        </a:p>
      </dgm:t>
    </dgm:pt>
    <dgm:pt modelId="{98412ED3-907C-4C9E-9B03-11EDEA6E1DE8}" type="parTrans" cxnId="{6BE39E21-B4CD-4FCF-80C8-43D72361B375}">
      <dgm:prSet/>
      <dgm:spPr/>
      <dgm:t>
        <a:bodyPr/>
        <a:lstStyle/>
        <a:p>
          <a:endParaRPr lang="en-US"/>
        </a:p>
      </dgm:t>
    </dgm:pt>
    <dgm:pt modelId="{116C4D7E-0C66-4B81-9684-08C87C4F86B4}" type="sibTrans" cxnId="{6BE39E21-B4CD-4FCF-80C8-43D72361B375}">
      <dgm:prSet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45C1DEE7-F6CE-421B-86F4-5BAD1A916200}">
      <dgm:prSet phldrT="[Text]" custT="1"/>
      <dgm:spPr/>
      <dgm:t>
        <a:bodyPr/>
        <a:lstStyle/>
        <a:p>
          <a:endParaRPr lang="el-GR" sz="1400" b="1" dirty="0" smtClean="0">
            <a:latin typeface="Century Gothic" panose="020B0502020202020204" pitchFamily="34" charset="0"/>
          </a:endParaRPr>
        </a:p>
        <a:p>
          <a:r>
            <a:rPr lang="el-GR" sz="1400" b="1" dirty="0" smtClean="0">
              <a:latin typeface="Century Gothic" panose="020B0502020202020204" pitchFamily="34" charset="0"/>
            </a:rPr>
            <a:t>3. </a:t>
          </a:r>
          <a:r>
            <a:rPr lang="en-US" sz="1400" b="1" dirty="0" smtClean="0">
              <a:latin typeface="Century Gothic" panose="020B0502020202020204" pitchFamily="34" charset="0"/>
            </a:rPr>
            <a:t>Interim Report</a:t>
          </a:r>
          <a:r>
            <a:rPr lang="el-GR" sz="1400" b="1" dirty="0" smtClean="0">
              <a:latin typeface="Century Gothic" panose="020B0502020202020204" pitchFamily="34" charset="0"/>
            </a:rPr>
            <a:t>*</a:t>
          </a:r>
        </a:p>
        <a:p>
          <a:r>
            <a:rPr lang="el-GR" sz="1400" dirty="0" smtClean="0">
              <a:latin typeface="Century Gothic" panose="020B0502020202020204" pitchFamily="34" charset="0"/>
            </a:rPr>
            <a:t>Η ημερομηνία ορίζεται στη Συμφωνία. Αποτελεί αίτημα για 2</a:t>
          </a:r>
          <a:r>
            <a:rPr lang="el-GR" sz="1400" baseline="30000" dirty="0" smtClean="0">
              <a:latin typeface="Century Gothic" panose="020B0502020202020204" pitchFamily="34" charset="0"/>
            </a:rPr>
            <a:t>η</a:t>
          </a:r>
          <a:r>
            <a:rPr lang="el-GR" sz="1400" dirty="0" smtClean="0">
              <a:latin typeface="Century Gothic" panose="020B0502020202020204" pitchFamily="34" charset="0"/>
            </a:rPr>
            <a:t> προκαταβολή, αφού έχει δαπανηθεί το 70% της 1</a:t>
          </a:r>
          <a:r>
            <a:rPr lang="el-GR" sz="1400" baseline="30000" dirty="0" smtClean="0">
              <a:latin typeface="Century Gothic" panose="020B0502020202020204" pitchFamily="34" charset="0"/>
            </a:rPr>
            <a:t>ης</a:t>
          </a:r>
          <a:r>
            <a:rPr lang="el-GR" sz="1400" dirty="0" smtClean="0">
              <a:latin typeface="Century Gothic" panose="020B0502020202020204" pitchFamily="34" charset="0"/>
            </a:rPr>
            <a:t>  δόσης</a:t>
          </a:r>
          <a:endParaRPr lang="en-US" sz="1400" b="0" dirty="0">
            <a:latin typeface="Century Gothic" panose="020B0502020202020204" pitchFamily="34" charset="0"/>
          </a:endParaRPr>
        </a:p>
      </dgm:t>
    </dgm:pt>
    <dgm:pt modelId="{C5908539-BE81-44C2-B7B3-3FFFB5ECF219}" type="parTrans" cxnId="{0C957748-B0DA-444D-BCC4-DCE458EF1AC3}">
      <dgm:prSet/>
      <dgm:spPr/>
      <dgm:t>
        <a:bodyPr/>
        <a:lstStyle/>
        <a:p>
          <a:endParaRPr lang="en-US"/>
        </a:p>
      </dgm:t>
    </dgm:pt>
    <dgm:pt modelId="{9729C132-AFA5-4DA9-B53F-0E1AE91099C1}" type="sibTrans" cxnId="{0C957748-B0DA-444D-BCC4-DCE458EF1AC3}">
      <dgm:prSet/>
      <dgm:spPr/>
      <dgm:t>
        <a:bodyPr/>
        <a:lstStyle/>
        <a:p>
          <a:endParaRPr lang="en-US"/>
        </a:p>
      </dgm:t>
    </dgm:pt>
    <dgm:pt modelId="{6662BF50-8060-4A6F-B2E0-52C6F0193977}">
      <dgm:prSet custT="1"/>
      <dgm:spPr/>
      <dgm:t>
        <a:bodyPr/>
        <a:lstStyle/>
        <a:p>
          <a:endParaRPr lang="el-GR" sz="1400" b="1" dirty="0">
            <a:latin typeface="Century Gothic" panose="020B0502020202020204" pitchFamily="34" charset="0"/>
          </a:endParaRPr>
        </a:p>
        <a:p>
          <a:r>
            <a:rPr lang="el-GR" sz="1400" b="1" dirty="0">
              <a:latin typeface="Century Gothic" panose="020B0502020202020204" pitchFamily="34" charset="0"/>
            </a:rPr>
            <a:t>4. Υποβολή Τελικής Έκθεσης</a:t>
          </a:r>
        </a:p>
        <a:p>
          <a:r>
            <a:rPr lang="el-GR" sz="1400" b="0" dirty="0">
              <a:latin typeface="Century Gothic" panose="020B0502020202020204" pitchFamily="34" charset="0"/>
            </a:rPr>
            <a:t>Εντός 60 ημερών από την ημερομηνία λήξης του σχεδίου</a:t>
          </a:r>
          <a:endParaRPr lang="en-US" sz="1400" dirty="0">
            <a:latin typeface="Century Gothic" panose="020B0502020202020204" pitchFamily="34" charset="0"/>
          </a:endParaRPr>
        </a:p>
      </dgm:t>
    </dgm:pt>
    <dgm:pt modelId="{A43C37E1-49B0-4418-9EBE-DA51E9826792}" type="parTrans" cxnId="{92540E85-350F-459B-9C10-60107F77B184}">
      <dgm:prSet/>
      <dgm:spPr/>
      <dgm:t>
        <a:bodyPr/>
        <a:lstStyle/>
        <a:p>
          <a:endParaRPr lang="en-US"/>
        </a:p>
      </dgm:t>
    </dgm:pt>
    <dgm:pt modelId="{B019E7A8-E5D6-42FD-948A-36F7B72FD8BD}" type="sibTrans" cxnId="{92540E85-350F-459B-9C10-60107F77B184}">
      <dgm:prSet/>
      <dgm:spPr/>
      <dgm:t>
        <a:bodyPr/>
        <a:lstStyle/>
        <a:p>
          <a:endParaRPr lang="en-US"/>
        </a:p>
      </dgm:t>
    </dgm:pt>
    <dgm:pt modelId="{F3E10FD3-9F39-4979-8505-05149CE20C7F}">
      <dgm:prSet phldrT="[Text]" custT="1"/>
      <dgm:spPr/>
      <dgm:t>
        <a:bodyPr/>
        <a:lstStyle/>
        <a:p>
          <a:endParaRPr lang="el-GR" sz="1400" b="1" dirty="0">
            <a:latin typeface="Century Gothic" panose="020B0502020202020204" pitchFamily="34" charset="0"/>
          </a:endParaRPr>
        </a:p>
        <a:p>
          <a:r>
            <a:rPr lang="el-GR" sz="1400" b="1" dirty="0">
              <a:latin typeface="Century Gothic" panose="020B0502020202020204" pitchFamily="34" charset="0"/>
            </a:rPr>
            <a:t>5. Τελική Πληρωμή</a:t>
          </a:r>
        </a:p>
        <a:p>
          <a:r>
            <a:rPr lang="el-GR" sz="1400" dirty="0">
              <a:latin typeface="Century Gothic" panose="020B0502020202020204" pitchFamily="34" charset="0"/>
            </a:rPr>
            <a:t>Εντός 60 ημερών από την παραλαβή της Τελικής Έκθεσης </a:t>
          </a:r>
          <a:endParaRPr lang="en-US" sz="1400" dirty="0">
            <a:latin typeface="Century Gothic" panose="020B0502020202020204" pitchFamily="34" charset="0"/>
          </a:endParaRPr>
        </a:p>
      </dgm:t>
    </dgm:pt>
    <dgm:pt modelId="{2B49C03B-3EC5-421C-AE17-CCF3578F4823}" type="parTrans" cxnId="{C6F3EE50-B542-4DB5-B1D5-AB011277DEAF}">
      <dgm:prSet/>
      <dgm:spPr/>
      <dgm:t>
        <a:bodyPr/>
        <a:lstStyle/>
        <a:p>
          <a:endParaRPr lang="en-US"/>
        </a:p>
      </dgm:t>
    </dgm:pt>
    <dgm:pt modelId="{0B423538-9FDF-4F8C-9829-32802FAFD991}" type="sibTrans" cxnId="{C6F3EE50-B542-4DB5-B1D5-AB011277DEAF}">
      <dgm:prSet/>
      <dgm:spPr/>
      <dgm:t>
        <a:bodyPr/>
        <a:lstStyle/>
        <a:p>
          <a:endParaRPr lang="en-US"/>
        </a:p>
      </dgm:t>
    </dgm:pt>
    <dgm:pt modelId="{63E39CF2-55E4-4A65-87F2-B0A4115044F0}" type="pres">
      <dgm:prSet presAssocID="{2861D087-7AC2-4BCB-BC45-21F094C342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74F8AE-CFF7-4F68-8DAC-2D4558EEC2DE}" type="pres">
      <dgm:prSet presAssocID="{CF23DF0F-186F-4CCE-99BA-FB85F2D366DB}" presName="composite" presStyleCnt="0"/>
      <dgm:spPr/>
      <dgm:t>
        <a:bodyPr/>
        <a:lstStyle/>
        <a:p>
          <a:endParaRPr lang="en-US"/>
        </a:p>
      </dgm:t>
    </dgm:pt>
    <dgm:pt modelId="{4BAF4217-5975-4D5D-88AB-CA827C2A41D0}" type="pres">
      <dgm:prSet presAssocID="{CF23DF0F-186F-4CCE-99BA-FB85F2D366DB}" presName="LShape" presStyleLbl="alignNode1" presStyleIdx="0" presStyleCnt="9"/>
      <dgm:spPr/>
      <dgm:t>
        <a:bodyPr/>
        <a:lstStyle/>
        <a:p>
          <a:endParaRPr lang="en-US"/>
        </a:p>
      </dgm:t>
    </dgm:pt>
    <dgm:pt modelId="{5B101E85-2436-4DDE-A9A1-655547C6A4B1}" type="pres">
      <dgm:prSet presAssocID="{CF23DF0F-186F-4CCE-99BA-FB85F2D366D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E8180-B425-4329-A079-B2FD335FCA8D}" type="pres">
      <dgm:prSet presAssocID="{CF23DF0F-186F-4CCE-99BA-FB85F2D366DB}" presName="Triangle" presStyleLbl="alignNode1" presStyleIdx="1" presStyleCnt="9"/>
      <dgm:spPr/>
      <dgm:t>
        <a:bodyPr/>
        <a:lstStyle/>
        <a:p>
          <a:endParaRPr lang="en-US"/>
        </a:p>
      </dgm:t>
    </dgm:pt>
    <dgm:pt modelId="{F365E3A8-1111-42D3-AAAD-EFE598F6F221}" type="pres">
      <dgm:prSet presAssocID="{6157810B-A810-4B36-B90D-ECCE67835D01}" presName="sibTrans" presStyleCnt="0"/>
      <dgm:spPr/>
      <dgm:t>
        <a:bodyPr/>
        <a:lstStyle/>
        <a:p>
          <a:endParaRPr lang="en-US"/>
        </a:p>
      </dgm:t>
    </dgm:pt>
    <dgm:pt modelId="{CD817C62-59CF-4EDD-BF0D-34C00C057C12}" type="pres">
      <dgm:prSet presAssocID="{6157810B-A810-4B36-B90D-ECCE67835D01}" presName="space" presStyleCnt="0"/>
      <dgm:spPr/>
      <dgm:t>
        <a:bodyPr/>
        <a:lstStyle/>
        <a:p>
          <a:endParaRPr lang="en-US"/>
        </a:p>
      </dgm:t>
    </dgm:pt>
    <dgm:pt modelId="{1FA5603A-AB4D-4C02-A3A3-ED98612D7AC0}" type="pres">
      <dgm:prSet presAssocID="{2FEEFF0B-BB30-4D27-AE70-C1583AF13161}" presName="composite" presStyleCnt="0"/>
      <dgm:spPr/>
      <dgm:t>
        <a:bodyPr/>
        <a:lstStyle/>
        <a:p>
          <a:endParaRPr lang="en-US"/>
        </a:p>
      </dgm:t>
    </dgm:pt>
    <dgm:pt modelId="{E2FA9F60-DADD-4C34-8AFA-574197DB8A2F}" type="pres">
      <dgm:prSet presAssocID="{2FEEFF0B-BB30-4D27-AE70-C1583AF13161}" presName="LShape" presStyleLbl="alignNode1" presStyleIdx="2" presStyleCnt="9"/>
      <dgm:spPr/>
      <dgm:t>
        <a:bodyPr/>
        <a:lstStyle/>
        <a:p>
          <a:endParaRPr lang="en-US"/>
        </a:p>
      </dgm:t>
    </dgm:pt>
    <dgm:pt modelId="{77AFA4F2-D374-4E35-8287-632318BFF4ED}" type="pres">
      <dgm:prSet presAssocID="{2FEEFF0B-BB30-4D27-AE70-C1583AF1316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DCC25-AA7E-433F-A09D-457A7EBB9EDA}" type="pres">
      <dgm:prSet presAssocID="{2FEEFF0B-BB30-4D27-AE70-C1583AF13161}" presName="Triangle" presStyleLbl="alignNode1" presStyleIdx="3" presStyleCnt="9"/>
      <dgm:spPr/>
      <dgm:t>
        <a:bodyPr/>
        <a:lstStyle/>
        <a:p>
          <a:endParaRPr lang="en-US"/>
        </a:p>
      </dgm:t>
    </dgm:pt>
    <dgm:pt modelId="{7E3ABC2F-E885-49EE-8F41-1B58D99533D7}" type="pres">
      <dgm:prSet presAssocID="{116C4D7E-0C66-4B81-9684-08C87C4F86B4}" presName="sibTrans" presStyleCnt="0"/>
      <dgm:spPr/>
      <dgm:t>
        <a:bodyPr/>
        <a:lstStyle/>
        <a:p>
          <a:endParaRPr lang="en-US"/>
        </a:p>
      </dgm:t>
    </dgm:pt>
    <dgm:pt modelId="{A3A8C990-D13A-40CB-ADD3-40C33BD66232}" type="pres">
      <dgm:prSet presAssocID="{116C4D7E-0C66-4B81-9684-08C87C4F86B4}" presName="space" presStyleCnt="0"/>
      <dgm:spPr/>
      <dgm:t>
        <a:bodyPr/>
        <a:lstStyle/>
        <a:p>
          <a:endParaRPr lang="en-US"/>
        </a:p>
      </dgm:t>
    </dgm:pt>
    <dgm:pt modelId="{5985167E-520C-4A24-B71B-F580A5671A2A}" type="pres">
      <dgm:prSet presAssocID="{45C1DEE7-F6CE-421B-86F4-5BAD1A916200}" presName="composite" presStyleCnt="0"/>
      <dgm:spPr/>
      <dgm:t>
        <a:bodyPr/>
        <a:lstStyle/>
        <a:p>
          <a:endParaRPr lang="en-US"/>
        </a:p>
      </dgm:t>
    </dgm:pt>
    <dgm:pt modelId="{10335BA0-3751-4D68-ADD1-7BA3BDD72892}" type="pres">
      <dgm:prSet presAssocID="{45C1DEE7-F6CE-421B-86F4-5BAD1A916200}" presName="LShape" presStyleLbl="alignNode1" presStyleIdx="4" presStyleCnt="9" custLinFactNeighborX="-1491" custLinFactNeighborY="-25771"/>
      <dgm:spPr/>
      <dgm:t>
        <a:bodyPr/>
        <a:lstStyle/>
        <a:p>
          <a:endParaRPr lang="en-US"/>
        </a:p>
      </dgm:t>
    </dgm:pt>
    <dgm:pt modelId="{5EBCD74A-C77F-4651-AC93-DCDB5F120875}" type="pres">
      <dgm:prSet presAssocID="{45C1DEE7-F6CE-421B-86F4-5BAD1A916200}" presName="ParentText" presStyleLbl="revTx" presStyleIdx="2" presStyleCnt="5" custScaleX="100269" custScaleY="112026" custLinFactNeighborX="-2278" custLinFactNeighborY="-14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200F1-DBC8-4ACF-9E2E-EBA4CE61EAED}" type="pres">
      <dgm:prSet presAssocID="{45C1DEE7-F6CE-421B-86F4-5BAD1A916200}" presName="Triangle" presStyleLbl="alignNode1" presStyleIdx="5" presStyleCnt="9"/>
      <dgm:spPr/>
      <dgm:t>
        <a:bodyPr/>
        <a:lstStyle/>
        <a:p>
          <a:endParaRPr lang="en-US"/>
        </a:p>
      </dgm:t>
    </dgm:pt>
    <dgm:pt modelId="{1303678E-4008-4C1E-BF0D-41EE2A21BB55}" type="pres">
      <dgm:prSet presAssocID="{9729C132-AFA5-4DA9-B53F-0E1AE91099C1}" presName="sibTrans" presStyleCnt="0"/>
      <dgm:spPr/>
      <dgm:t>
        <a:bodyPr/>
        <a:lstStyle/>
        <a:p>
          <a:endParaRPr lang="en-US"/>
        </a:p>
      </dgm:t>
    </dgm:pt>
    <dgm:pt modelId="{CA665597-0CC6-4683-91BB-5411D636C8F4}" type="pres">
      <dgm:prSet presAssocID="{9729C132-AFA5-4DA9-B53F-0E1AE91099C1}" presName="space" presStyleCnt="0"/>
      <dgm:spPr/>
      <dgm:t>
        <a:bodyPr/>
        <a:lstStyle/>
        <a:p>
          <a:endParaRPr lang="en-US"/>
        </a:p>
      </dgm:t>
    </dgm:pt>
    <dgm:pt modelId="{983F0642-1D93-433A-975E-2521CDA1975A}" type="pres">
      <dgm:prSet presAssocID="{6662BF50-8060-4A6F-B2E0-52C6F0193977}" presName="composite" presStyleCnt="0"/>
      <dgm:spPr/>
      <dgm:t>
        <a:bodyPr/>
        <a:lstStyle/>
        <a:p>
          <a:endParaRPr lang="en-US"/>
        </a:p>
      </dgm:t>
    </dgm:pt>
    <dgm:pt modelId="{62E77AF4-1F70-4FDA-8629-31EDBA794147}" type="pres">
      <dgm:prSet presAssocID="{6662BF50-8060-4A6F-B2E0-52C6F0193977}" presName="LShape" presStyleLbl="alignNode1" presStyleIdx="6" presStyleCnt="9"/>
      <dgm:spPr/>
      <dgm:t>
        <a:bodyPr/>
        <a:lstStyle/>
        <a:p>
          <a:endParaRPr lang="en-US"/>
        </a:p>
      </dgm:t>
    </dgm:pt>
    <dgm:pt modelId="{C69F53CE-4DB0-4853-A08D-9078A37653AD}" type="pres">
      <dgm:prSet presAssocID="{6662BF50-8060-4A6F-B2E0-52C6F019397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84141-8001-4996-A3F4-FEF4F722555D}" type="pres">
      <dgm:prSet presAssocID="{6662BF50-8060-4A6F-B2E0-52C6F0193977}" presName="Triangle" presStyleLbl="alignNode1" presStyleIdx="7" presStyleCnt="9"/>
      <dgm:spPr/>
      <dgm:t>
        <a:bodyPr/>
        <a:lstStyle/>
        <a:p>
          <a:endParaRPr lang="en-US"/>
        </a:p>
      </dgm:t>
    </dgm:pt>
    <dgm:pt modelId="{E7FFEBD5-9C50-4CE1-94EA-E0B744142E76}" type="pres">
      <dgm:prSet presAssocID="{B019E7A8-E5D6-42FD-948A-36F7B72FD8BD}" presName="sibTrans" presStyleCnt="0"/>
      <dgm:spPr/>
      <dgm:t>
        <a:bodyPr/>
        <a:lstStyle/>
        <a:p>
          <a:endParaRPr lang="en-US"/>
        </a:p>
      </dgm:t>
    </dgm:pt>
    <dgm:pt modelId="{E2F9DFC1-1D78-439F-AFAD-6D5864EF91BC}" type="pres">
      <dgm:prSet presAssocID="{B019E7A8-E5D6-42FD-948A-36F7B72FD8BD}" presName="space" presStyleCnt="0"/>
      <dgm:spPr/>
      <dgm:t>
        <a:bodyPr/>
        <a:lstStyle/>
        <a:p>
          <a:endParaRPr lang="en-US"/>
        </a:p>
      </dgm:t>
    </dgm:pt>
    <dgm:pt modelId="{6E17CA3C-F863-43C5-A4C5-9396DFE87A6A}" type="pres">
      <dgm:prSet presAssocID="{F3E10FD3-9F39-4979-8505-05149CE20C7F}" presName="composite" presStyleCnt="0"/>
      <dgm:spPr/>
      <dgm:t>
        <a:bodyPr/>
        <a:lstStyle/>
        <a:p>
          <a:endParaRPr lang="en-US"/>
        </a:p>
      </dgm:t>
    </dgm:pt>
    <dgm:pt modelId="{A88DF81A-001C-4B55-B304-313880E99A4B}" type="pres">
      <dgm:prSet presAssocID="{F3E10FD3-9F39-4979-8505-05149CE20C7F}" presName="LShape" presStyleLbl="alignNode1" presStyleIdx="8" presStyleCnt="9"/>
      <dgm:spPr/>
      <dgm:t>
        <a:bodyPr/>
        <a:lstStyle/>
        <a:p>
          <a:endParaRPr lang="en-US"/>
        </a:p>
      </dgm:t>
    </dgm:pt>
    <dgm:pt modelId="{5D22BAFA-A937-41ED-A0DF-2D5DC031DD66}" type="pres">
      <dgm:prSet presAssocID="{F3E10FD3-9F39-4979-8505-05149CE20C7F}" presName="ParentText" presStyleLbl="revTx" presStyleIdx="4" presStyleCnt="5" custScaleX="102338" custScaleY="119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3EE50-B542-4DB5-B1D5-AB011277DEAF}" srcId="{2861D087-7AC2-4BCB-BC45-21F094C3421C}" destId="{F3E10FD3-9F39-4979-8505-05149CE20C7F}" srcOrd="4" destOrd="0" parTransId="{2B49C03B-3EC5-421C-AE17-CCF3578F4823}" sibTransId="{0B423538-9FDF-4F8C-9829-32802FAFD991}"/>
    <dgm:cxn modelId="{1DB3318F-3CAF-4CE6-BB7B-A036CF853DA0}" type="presOf" srcId="{2861D087-7AC2-4BCB-BC45-21F094C3421C}" destId="{63E39CF2-55E4-4A65-87F2-B0A4115044F0}" srcOrd="0" destOrd="0" presId="urn:microsoft.com/office/officeart/2009/3/layout/StepUpProcess"/>
    <dgm:cxn modelId="{AEF5C7C8-9938-4A15-BAA6-3E9CC18A33EC}" type="presOf" srcId="{2FEEFF0B-BB30-4D27-AE70-C1583AF13161}" destId="{77AFA4F2-D374-4E35-8287-632318BFF4ED}" srcOrd="0" destOrd="0" presId="urn:microsoft.com/office/officeart/2009/3/layout/StepUpProcess"/>
    <dgm:cxn modelId="{998927CD-AAD1-4047-9DA7-B55A443D2E83}" type="presOf" srcId="{CF23DF0F-186F-4CCE-99BA-FB85F2D366DB}" destId="{5B101E85-2436-4DDE-A9A1-655547C6A4B1}" srcOrd="0" destOrd="0" presId="urn:microsoft.com/office/officeart/2009/3/layout/StepUpProcess"/>
    <dgm:cxn modelId="{92540E85-350F-459B-9C10-60107F77B184}" srcId="{2861D087-7AC2-4BCB-BC45-21F094C3421C}" destId="{6662BF50-8060-4A6F-B2E0-52C6F0193977}" srcOrd="3" destOrd="0" parTransId="{A43C37E1-49B0-4418-9EBE-DA51E9826792}" sibTransId="{B019E7A8-E5D6-42FD-948A-36F7B72FD8BD}"/>
    <dgm:cxn modelId="{8B473252-582F-415B-9453-4C8FF2D67B31}" type="presOf" srcId="{6662BF50-8060-4A6F-B2E0-52C6F0193977}" destId="{C69F53CE-4DB0-4853-A08D-9078A37653AD}" srcOrd="0" destOrd="0" presId="urn:microsoft.com/office/officeart/2009/3/layout/StepUpProcess"/>
    <dgm:cxn modelId="{3ABC5D32-EDFC-40F4-A3E2-0E304C2CBF69}" type="presOf" srcId="{F3E10FD3-9F39-4979-8505-05149CE20C7F}" destId="{5D22BAFA-A937-41ED-A0DF-2D5DC031DD66}" srcOrd="0" destOrd="0" presId="urn:microsoft.com/office/officeart/2009/3/layout/StepUpProcess"/>
    <dgm:cxn modelId="{F478F32A-B86E-4675-AE07-C55C419C5051}" srcId="{2861D087-7AC2-4BCB-BC45-21F094C3421C}" destId="{CF23DF0F-186F-4CCE-99BA-FB85F2D366DB}" srcOrd="0" destOrd="0" parTransId="{D2A7ED8F-CFC4-4D65-A2E3-2FAB217DE269}" sibTransId="{6157810B-A810-4B36-B90D-ECCE67835D01}"/>
    <dgm:cxn modelId="{0C957748-B0DA-444D-BCC4-DCE458EF1AC3}" srcId="{2861D087-7AC2-4BCB-BC45-21F094C3421C}" destId="{45C1DEE7-F6CE-421B-86F4-5BAD1A916200}" srcOrd="2" destOrd="0" parTransId="{C5908539-BE81-44C2-B7B3-3FFFB5ECF219}" sibTransId="{9729C132-AFA5-4DA9-B53F-0E1AE91099C1}"/>
    <dgm:cxn modelId="{04422AA6-81E2-45CA-96F6-9F89A81D54EA}" type="presOf" srcId="{45C1DEE7-F6CE-421B-86F4-5BAD1A916200}" destId="{5EBCD74A-C77F-4651-AC93-DCDB5F120875}" srcOrd="0" destOrd="0" presId="urn:microsoft.com/office/officeart/2009/3/layout/StepUpProcess"/>
    <dgm:cxn modelId="{6BE39E21-B4CD-4FCF-80C8-43D72361B375}" srcId="{2861D087-7AC2-4BCB-BC45-21F094C3421C}" destId="{2FEEFF0B-BB30-4D27-AE70-C1583AF13161}" srcOrd="1" destOrd="0" parTransId="{98412ED3-907C-4C9E-9B03-11EDEA6E1DE8}" sibTransId="{116C4D7E-0C66-4B81-9684-08C87C4F86B4}"/>
    <dgm:cxn modelId="{76FFC329-A0FB-4891-9078-6AB68E626641}" type="presParOf" srcId="{63E39CF2-55E4-4A65-87F2-B0A4115044F0}" destId="{DA74F8AE-CFF7-4F68-8DAC-2D4558EEC2DE}" srcOrd="0" destOrd="0" presId="urn:microsoft.com/office/officeart/2009/3/layout/StepUpProcess"/>
    <dgm:cxn modelId="{730B763B-5034-47A8-9795-8661884AAEA3}" type="presParOf" srcId="{DA74F8AE-CFF7-4F68-8DAC-2D4558EEC2DE}" destId="{4BAF4217-5975-4D5D-88AB-CA827C2A41D0}" srcOrd="0" destOrd="0" presId="urn:microsoft.com/office/officeart/2009/3/layout/StepUpProcess"/>
    <dgm:cxn modelId="{0D5E5457-21B0-4BA7-9273-3CE4033BBF1A}" type="presParOf" srcId="{DA74F8AE-CFF7-4F68-8DAC-2D4558EEC2DE}" destId="{5B101E85-2436-4DDE-A9A1-655547C6A4B1}" srcOrd="1" destOrd="0" presId="urn:microsoft.com/office/officeart/2009/3/layout/StepUpProcess"/>
    <dgm:cxn modelId="{A1B0582C-F5BB-49C6-8228-CED9BED389A3}" type="presParOf" srcId="{DA74F8AE-CFF7-4F68-8DAC-2D4558EEC2DE}" destId="{D8AE8180-B425-4329-A079-B2FD335FCA8D}" srcOrd="2" destOrd="0" presId="urn:microsoft.com/office/officeart/2009/3/layout/StepUpProcess"/>
    <dgm:cxn modelId="{BADF1CD6-494F-41ED-8B11-CDCF2EC510CC}" type="presParOf" srcId="{63E39CF2-55E4-4A65-87F2-B0A4115044F0}" destId="{F365E3A8-1111-42D3-AAAD-EFE598F6F221}" srcOrd="1" destOrd="0" presId="urn:microsoft.com/office/officeart/2009/3/layout/StepUpProcess"/>
    <dgm:cxn modelId="{0D75D1FE-D813-4E79-9FDC-D90688CA0B08}" type="presParOf" srcId="{F365E3A8-1111-42D3-AAAD-EFE598F6F221}" destId="{CD817C62-59CF-4EDD-BF0D-34C00C057C12}" srcOrd="0" destOrd="0" presId="urn:microsoft.com/office/officeart/2009/3/layout/StepUpProcess"/>
    <dgm:cxn modelId="{52B3A3B6-18C5-42B4-87C2-D001AA7B85D7}" type="presParOf" srcId="{63E39CF2-55E4-4A65-87F2-B0A4115044F0}" destId="{1FA5603A-AB4D-4C02-A3A3-ED98612D7AC0}" srcOrd="2" destOrd="0" presId="urn:microsoft.com/office/officeart/2009/3/layout/StepUpProcess"/>
    <dgm:cxn modelId="{1EE4BAAD-A83D-4BDB-A71E-F564F5ADADC1}" type="presParOf" srcId="{1FA5603A-AB4D-4C02-A3A3-ED98612D7AC0}" destId="{E2FA9F60-DADD-4C34-8AFA-574197DB8A2F}" srcOrd="0" destOrd="0" presId="urn:microsoft.com/office/officeart/2009/3/layout/StepUpProcess"/>
    <dgm:cxn modelId="{6C7A3C7F-839D-4FCE-9A15-026BA34B1E38}" type="presParOf" srcId="{1FA5603A-AB4D-4C02-A3A3-ED98612D7AC0}" destId="{77AFA4F2-D374-4E35-8287-632318BFF4ED}" srcOrd="1" destOrd="0" presId="urn:microsoft.com/office/officeart/2009/3/layout/StepUpProcess"/>
    <dgm:cxn modelId="{F6E4B089-FE98-4719-99C1-3D05B0994909}" type="presParOf" srcId="{1FA5603A-AB4D-4C02-A3A3-ED98612D7AC0}" destId="{AC4DCC25-AA7E-433F-A09D-457A7EBB9EDA}" srcOrd="2" destOrd="0" presId="urn:microsoft.com/office/officeart/2009/3/layout/StepUpProcess"/>
    <dgm:cxn modelId="{78DBD97E-D491-4345-9562-D4F02290673F}" type="presParOf" srcId="{63E39CF2-55E4-4A65-87F2-B0A4115044F0}" destId="{7E3ABC2F-E885-49EE-8F41-1B58D99533D7}" srcOrd="3" destOrd="0" presId="urn:microsoft.com/office/officeart/2009/3/layout/StepUpProcess"/>
    <dgm:cxn modelId="{3A01F5DE-2F83-4FBE-A51E-1D138957C885}" type="presParOf" srcId="{7E3ABC2F-E885-49EE-8F41-1B58D99533D7}" destId="{A3A8C990-D13A-40CB-ADD3-40C33BD66232}" srcOrd="0" destOrd="0" presId="urn:microsoft.com/office/officeart/2009/3/layout/StepUpProcess"/>
    <dgm:cxn modelId="{5A20577A-A3E6-465E-8EF6-BF9AC50B9A04}" type="presParOf" srcId="{63E39CF2-55E4-4A65-87F2-B0A4115044F0}" destId="{5985167E-520C-4A24-B71B-F580A5671A2A}" srcOrd="4" destOrd="0" presId="urn:microsoft.com/office/officeart/2009/3/layout/StepUpProcess"/>
    <dgm:cxn modelId="{4710EF13-2E7B-4D48-AC4A-E1C36841DD62}" type="presParOf" srcId="{5985167E-520C-4A24-B71B-F580A5671A2A}" destId="{10335BA0-3751-4D68-ADD1-7BA3BDD72892}" srcOrd="0" destOrd="0" presId="urn:microsoft.com/office/officeart/2009/3/layout/StepUpProcess"/>
    <dgm:cxn modelId="{F6E9D21F-7C4A-46FC-B0EB-361220C74862}" type="presParOf" srcId="{5985167E-520C-4A24-B71B-F580A5671A2A}" destId="{5EBCD74A-C77F-4651-AC93-DCDB5F120875}" srcOrd="1" destOrd="0" presId="urn:microsoft.com/office/officeart/2009/3/layout/StepUpProcess"/>
    <dgm:cxn modelId="{13E2DFF4-FBA3-470D-AB24-5E7B4CFC79E3}" type="presParOf" srcId="{5985167E-520C-4A24-B71B-F580A5671A2A}" destId="{238200F1-DBC8-4ACF-9E2E-EBA4CE61EAED}" srcOrd="2" destOrd="0" presId="urn:microsoft.com/office/officeart/2009/3/layout/StepUpProcess"/>
    <dgm:cxn modelId="{B0602CCF-1AB9-44FB-9427-F93B56A55C67}" type="presParOf" srcId="{63E39CF2-55E4-4A65-87F2-B0A4115044F0}" destId="{1303678E-4008-4C1E-BF0D-41EE2A21BB55}" srcOrd="5" destOrd="0" presId="urn:microsoft.com/office/officeart/2009/3/layout/StepUpProcess"/>
    <dgm:cxn modelId="{93547450-E33F-47AE-AD90-5FCC1788C852}" type="presParOf" srcId="{1303678E-4008-4C1E-BF0D-41EE2A21BB55}" destId="{CA665597-0CC6-4683-91BB-5411D636C8F4}" srcOrd="0" destOrd="0" presId="urn:microsoft.com/office/officeart/2009/3/layout/StepUpProcess"/>
    <dgm:cxn modelId="{FDD602DD-C0B4-4C75-A52B-FCC1D011C5CB}" type="presParOf" srcId="{63E39CF2-55E4-4A65-87F2-B0A4115044F0}" destId="{983F0642-1D93-433A-975E-2521CDA1975A}" srcOrd="6" destOrd="0" presId="urn:microsoft.com/office/officeart/2009/3/layout/StepUpProcess"/>
    <dgm:cxn modelId="{51A0D8AA-9BF0-487C-AD15-6FC424062975}" type="presParOf" srcId="{983F0642-1D93-433A-975E-2521CDA1975A}" destId="{62E77AF4-1F70-4FDA-8629-31EDBA794147}" srcOrd="0" destOrd="0" presId="urn:microsoft.com/office/officeart/2009/3/layout/StepUpProcess"/>
    <dgm:cxn modelId="{76378897-A276-428C-A755-6CE125B3D1B4}" type="presParOf" srcId="{983F0642-1D93-433A-975E-2521CDA1975A}" destId="{C69F53CE-4DB0-4853-A08D-9078A37653AD}" srcOrd="1" destOrd="0" presId="urn:microsoft.com/office/officeart/2009/3/layout/StepUpProcess"/>
    <dgm:cxn modelId="{18932C92-CB1A-4DD7-B0E3-0C4707707999}" type="presParOf" srcId="{983F0642-1D93-433A-975E-2521CDA1975A}" destId="{95E84141-8001-4996-A3F4-FEF4F722555D}" srcOrd="2" destOrd="0" presId="urn:microsoft.com/office/officeart/2009/3/layout/StepUpProcess"/>
    <dgm:cxn modelId="{7BD52622-75C5-47F2-A586-5D5339A865CD}" type="presParOf" srcId="{63E39CF2-55E4-4A65-87F2-B0A4115044F0}" destId="{E7FFEBD5-9C50-4CE1-94EA-E0B744142E76}" srcOrd="7" destOrd="0" presId="urn:microsoft.com/office/officeart/2009/3/layout/StepUpProcess"/>
    <dgm:cxn modelId="{F1962A9B-3080-4A66-B69D-74A218C377F0}" type="presParOf" srcId="{E7FFEBD5-9C50-4CE1-94EA-E0B744142E76}" destId="{E2F9DFC1-1D78-439F-AFAD-6D5864EF91BC}" srcOrd="0" destOrd="0" presId="urn:microsoft.com/office/officeart/2009/3/layout/StepUpProcess"/>
    <dgm:cxn modelId="{7FD9969F-AAC7-447A-B39F-4147D40B00A2}" type="presParOf" srcId="{63E39CF2-55E4-4A65-87F2-B0A4115044F0}" destId="{6E17CA3C-F863-43C5-A4C5-9396DFE87A6A}" srcOrd="8" destOrd="0" presId="urn:microsoft.com/office/officeart/2009/3/layout/StepUpProcess"/>
    <dgm:cxn modelId="{8622363D-BBEF-419A-A5B2-45409779CA3B}" type="presParOf" srcId="{6E17CA3C-F863-43C5-A4C5-9396DFE87A6A}" destId="{A88DF81A-001C-4B55-B304-313880E99A4B}" srcOrd="0" destOrd="0" presId="urn:microsoft.com/office/officeart/2009/3/layout/StepUpProcess"/>
    <dgm:cxn modelId="{12C4C960-3202-47D7-BE97-3B02BFA39D4E}" type="presParOf" srcId="{6E17CA3C-F863-43C5-A4C5-9396DFE87A6A}" destId="{5D22BAFA-A937-41ED-A0DF-2D5DC031DD6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43EE0-31DC-4FBD-99B6-C708661155E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17C438-C786-4339-86FC-4FB5AD7E8477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b="1" dirty="0" smtClean="0">
              <a:latin typeface="Century Gothic" panose="020B0502020202020204" pitchFamily="34" charset="0"/>
            </a:rPr>
            <a:t>1. Αλλαγή στη διάρκεια του Σχεδίου</a:t>
          </a:r>
          <a:endParaRPr lang="en-US" b="1" dirty="0" smtClean="0">
            <a:latin typeface="Century Gothic" panose="020B0502020202020204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>
            <a:latin typeface="Century Gothic" panose="020B0502020202020204" pitchFamily="34" charset="0"/>
          </a:endParaRPr>
        </a:p>
      </dgm:t>
    </dgm:pt>
    <dgm:pt modelId="{4FAAD7AE-233E-49D4-B426-1A7830247BD7}" type="parTrans" cxnId="{AE4C27A4-0722-4790-8E10-2352FE458E69}">
      <dgm:prSet/>
      <dgm:spPr/>
      <dgm:t>
        <a:bodyPr/>
        <a:lstStyle/>
        <a:p>
          <a:endParaRPr lang="en-US"/>
        </a:p>
      </dgm:t>
    </dgm:pt>
    <dgm:pt modelId="{037444A3-28FE-4DA3-AD7C-FE5E8CC0ECBF}" type="sibTrans" cxnId="{AE4C27A4-0722-4790-8E10-2352FE458E69}">
      <dgm:prSet/>
      <dgm:spPr/>
      <dgm:t>
        <a:bodyPr/>
        <a:lstStyle/>
        <a:p>
          <a:endParaRPr lang="en-US"/>
        </a:p>
      </dgm:t>
    </dgm:pt>
    <dgm:pt modelId="{833FBDD3-0A8B-49D4-B633-1B3E18493950}">
      <dgm:prSet phldrT="[Text]"/>
      <dgm:spPr/>
      <dgm:t>
        <a:bodyPr/>
        <a:lstStyle/>
        <a:p>
          <a:r>
            <a:rPr lang="el-GR" b="1" dirty="0" smtClean="0">
              <a:latin typeface="Century Gothic" panose="020B0502020202020204" pitchFamily="34" charset="0"/>
            </a:rPr>
            <a:t>2. Αλλαγή τραπεζικών στοιχείων</a:t>
          </a:r>
          <a:endParaRPr lang="en-US" b="1" dirty="0">
            <a:latin typeface="Century Gothic" panose="020B0502020202020204" pitchFamily="34" charset="0"/>
          </a:endParaRPr>
        </a:p>
      </dgm:t>
    </dgm:pt>
    <dgm:pt modelId="{F7B6E9EA-5BD3-4799-AFAD-8EF388E5FB62}" type="parTrans" cxnId="{1A14C0C3-8EB9-4CC9-98DD-E7CBABB24FCC}">
      <dgm:prSet/>
      <dgm:spPr/>
      <dgm:t>
        <a:bodyPr/>
        <a:lstStyle/>
        <a:p>
          <a:endParaRPr lang="en-US"/>
        </a:p>
      </dgm:t>
    </dgm:pt>
    <dgm:pt modelId="{4CF9B57C-2320-449E-BEB1-42A27A948FFC}" type="sibTrans" cxnId="{1A14C0C3-8EB9-4CC9-98DD-E7CBABB24FCC}">
      <dgm:prSet/>
      <dgm:spPr/>
      <dgm:t>
        <a:bodyPr/>
        <a:lstStyle/>
        <a:p>
          <a:endParaRPr lang="en-US"/>
        </a:p>
      </dgm:t>
    </dgm:pt>
    <dgm:pt modelId="{C15D7470-70C2-42DE-BF2A-963E24887259}">
      <dgm:prSet phldrT="[Text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700"/>
            </a:spcAft>
            <a:buClrTx/>
            <a:buSzTx/>
            <a:buFontTx/>
            <a:buNone/>
            <a:tabLst/>
            <a:defRPr/>
          </a:pPr>
          <a:r>
            <a:rPr lang="el-GR" b="1" dirty="0" smtClean="0">
              <a:latin typeface="Century Gothic" panose="020B0502020202020204" pitchFamily="34" charset="0"/>
            </a:rPr>
            <a:t>3. Αλλαγή νόμιμου εκπροσώπου </a:t>
          </a:r>
        </a:p>
      </dgm:t>
    </dgm:pt>
    <dgm:pt modelId="{AF667892-E105-4F7C-B51C-4C13599FE04D}" type="parTrans" cxnId="{7CAE619C-59B0-4C29-B50F-ECBE08F4C6EB}">
      <dgm:prSet/>
      <dgm:spPr/>
      <dgm:t>
        <a:bodyPr/>
        <a:lstStyle/>
        <a:p>
          <a:endParaRPr lang="en-US"/>
        </a:p>
      </dgm:t>
    </dgm:pt>
    <dgm:pt modelId="{F54716B9-361E-45C4-8BF0-59932CF4DD01}" type="sibTrans" cxnId="{7CAE619C-59B0-4C29-B50F-ECBE08F4C6EB}">
      <dgm:prSet/>
      <dgm:spPr/>
      <dgm:t>
        <a:bodyPr/>
        <a:lstStyle/>
        <a:p>
          <a:endParaRPr lang="en-US"/>
        </a:p>
      </dgm:t>
    </dgm:pt>
    <dgm:pt modelId="{1B4C443D-4D9A-4C7D-9347-21D3B781AF3C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l-GR" b="1" dirty="0" smtClean="0">
              <a:latin typeface="Century Gothic" panose="020B0502020202020204" pitchFamily="34" charset="0"/>
            </a:rPr>
            <a:t>4. Μεταφορές Κονδυλίων με τροποποίηση</a:t>
          </a:r>
        </a:p>
      </dgm:t>
    </dgm:pt>
    <dgm:pt modelId="{1458D171-CA5F-4931-B1D4-E59084872ED2}" type="parTrans" cxnId="{6CBACE55-465E-4EDA-9C0E-F14CA4F6DB9D}">
      <dgm:prSet/>
      <dgm:spPr/>
      <dgm:t>
        <a:bodyPr/>
        <a:lstStyle/>
        <a:p>
          <a:endParaRPr lang="en-US"/>
        </a:p>
      </dgm:t>
    </dgm:pt>
    <dgm:pt modelId="{E4649E2C-E08B-408F-BAD1-5748D7DBDE7A}" type="sibTrans" cxnId="{6CBACE55-465E-4EDA-9C0E-F14CA4F6DB9D}">
      <dgm:prSet/>
      <dgm:spPr/>
      <dgm:t>
        <a:bodyPr/>
        <a:lstStyle/>
        <a:p>
          <a:endParaRPr lang="en-US"/>
        </a:p>
      </dgm:t>
    </dgm:pt>
    <dgm:pt modelId="{1C03E7F2-07F6-41E0-9275-6F3A05705A62}" type="pres">
      <dgm:prSet presAssocID="{4C043EE0-31DC-4FBD-99B6-C708661155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76673-3E6A-42BC-B800-5E24B8D2FED3}" type="pres">
      <dgm:prSet presAssocID="{FA17C438-C786-4339-86FC-4FB5AD7E8477}" presName="parentText" presStyleLbl="node1" presStyleIdx="0" presStyleCnt="4" custLinFactNeighborX="126" custLinFactNeighborY="-15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B518D-2001-4E18-8A60-C5DE5A7DE6C2}" type="pres">
      <dgm:prSet presAssocID="{037444A3-28FE-4DA3-AD7C-FE5E8CC0ECBF}" presName="spacer" presStyleCnt="0"/>
      <dgm:spPr/>
      <dgm:t>
        <a:bodyPr/>
        <a:lstStyle/>
        <a:p>
          <a:endParaRPr lang="en-GB"/>
        </a:p>
      </dgm:t>
    </dgm:pt>
    <dgm:pt modelId="{AFAE65F4-F6D1-4D13-9C05-5C1D1BE2D6FF}" type="pres">
      <dgm:prSet presAssocID="{833FBDD3-0A8B-49D4-B633-1B3E184939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FDCA0-2871-4FEA-88E9-AA670BFC2515}" type="pres">
      <dgm:prSet presAssocID="{4CF9B57C-2320-449E-BEB1-42A27A948FFC}" presName="spacer" presStyleCnt="0"/>
      <dgm:spPr/>
      <dgm:t>
        <a:bodyPr/>
        <a:lstStyle/>
        <a:p>
          <a:endParaRPr lang="en-GB"/>
        </a:p>
      </dgm:t>
    </dgm:pt>
    <dgm:pt modelId="{8F9B9846-4485-41D4-8CDC-EE1F04707152}" type="pres">
      <dgm:prSet presAssocID="{C15D7470-70C2-42DE-BF2A-963E248872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45F5C-C801-4449-B57D-C464911A000B}" type="pres">
      <dgm:prSet presAssocID="{F54716B9-361E-45C4-8BF0-59932CF4DD01}" presName="spacer" presStyleCnt="0"/>
      <dgm:spPr/>
      <dgm:t>
        <a:bodyPr/>
        <a:lstStyle/>
        <a:p>
          <a:endParaRPr lang="en-GB"/>
        </a:p>
      </dgm:t>
    </dgm:pt>
    <dgm:pt modelId="{B5DDC53A-75BD-4C86-AC73-C5A346D55C8C}" type="pres">
      <dgm:prSet presAssocID="{1B4C443D-4D9A-4C7D-9347-21D3B781AF3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10FC5-4696-479F-84F6-973620F8F4F7}" type="presOf" srcId="{1B4C443D-4D9A-4C7D-9347-21D3B781AF3C}" destId="{B5DDC53A-75BD-4C86-AC73-C5A346D55C8C}" srcOrd="0" destOrd="0" presId="urn:microsoft.com/office/officeart/2005/8/layout/vList2"/>
    <dgm:cxn modelId="{46180621-3A59-428D-B7AB-CF4512908C25}" type="presOf" srcId="{833FBDD3-0A8B-49D4-B633-1B3E18493950}" destId="{AFAE65F4-F6D1-4D13-9C05-5C1D1BE2D6FF}" srcOrd="0" destOrd="0" presId="urn:microsoft.com/office/officeart/2005/8/layout/vList2"/>
    <dgm:cxn modelId="{37BBEB0F-E248-445C-87DC-DA010DDA15B4}" type="presOf" srcId="{C15D7470-70C2-42DE-BF2A-963E24887259}" destId="{8F9B9846-4485-41D4-8CDC-EE1F04707152}" srcOrd="0" destOrd="0" presId="urn:microsoft.com/office/officeart/2005/8/layout/vList2"/>
    <dgm:cxn modelId="{7CAE619C-59B0-4C29-B50F-ECBE08F4C6EB}" srcId="{4C043EE0-31DC-4FBD-99B6-C708661155EB}" destId="{C15D7470-70C2-42DE-BF2A-963E24887259}" srcOrd="2" destOrd="0" parTransId="{AF667892-E105-4F7C-B51C-4C13599FE04D}" sibTransId="{F54716B9-361E-45C4-8BF0-59932CF4DD01}"/>
    <dgm:cxn modelId="{6CBACE55-465E-4EDA-9C0E-F14CA4F6DB9D}" srcId="{4C043EE0-31DC-4FBD-99B6-C708661155EB}" destId="{1B4C443D-4D9A-4C7D-9347-21D3B781AF3C}" srcOrd="3" destOrd="0" parTransId="{1458D171-CA5F-4931-B1D4-E59084872ED2}" sibTransId="{E4649E2C-E08B-408F-BAD1-5748D7DBDE7A}"/>
    <dgm:cxn modelId="{2EEE69BC-C063-4BEB-82E9-B7933A7A556E}" type="presOf" srcId="{FA17C438-C786-4339-86FC-4FB5AD7E8477}" destId="{E1776673-3E6A-42BC-B800-5E24B8D2FED3}" srcOrd="0" destOrd="0" presId="urn:microsoft.com/office/officeart/2005/8/layout/vList2"/>
    <dgm:cxn modelId="{AE4C27A4-0722-4790-8E10-2352FE458E69}" srcId="{4C043EE0-31DC-4FBD-99B6-C708661155EB}" destId="{FA17C438-C786-4339-86FC-4FB5AD7E8477}" srcOrd="0" destOrd="0" parTransId="{4FAAD7AE-233E-49D4-B426-1A7830247BD7}" sibTransId="{037444A3-28FE-4DA3-AD7C-FE5E8CC0ECBF}"/>
    <dgm:cxn modelId="{CB4750F1-C78F-4934-B3D8-785246A0F7A5}" type="presOf" srcId="{4C043EE0-31DC-4FBD-99B6-C708661155EB}" destId="{1C03E7F2-07F6-41E0-9275-6F3A05705A62}" srcOrd="0" destOrd="0" presId="urn:microsoft.com/office/officeart/2005/8/layout/vList2"/>
    <dgm:cxn modelId="{1A14C0C3-8EB9-4CC9-98DD-E7CBABB24FCC}" srcId="{4C043EE0-31DC-4FBD-99B6-C708661155EB}" destId="{833FBDD3-0A8B-49D4-B633-1B3E18493950}" srcOrd="1" destOrd="0" parTransId="{F7B6E9EA-5BD3-4799-AFAD-8EF388E5FB62}" sibTransId="{4CF9B57C-2320-449E-BEB1-42A27A948FFC}"/>
    <dgm:cxn modelId="{5632CD24-174F-45D3-9CB3-8E249345EE53}" type="presParOf" srcId="{1C03E7F2-07F6-41E0-9275-6F3A05705A62}" destId="{E1776673-3E6A-42BC-B800-5E24B8D2FED3}" srcOrd="0" destOrd="0" presId="urn:microsoft.com/office/officeart/2005/8/layout/vList2"/>
    <dgm:cxn modelId="{41973C13-8EB9-4423-92E0-001DA85EC521}" type="presParOf" srcId="{1C03E7F2-07F6-41E0-9275-6F3A05705A62}" destId="{844B518D-2001-4E18-8A60-C5DE5A7DE6C2}" srcOrd="1" destOrd="0" presId="urn:microsoft.com/office/officeart/2005/8/layout/vList2"/>
    <dgm:cxn modelId="{B521076A-59ED-430B-88B0-FB355B7A95A9}" type="presParOf" srcId="{1C03E7F2-07F6-41E0-9275-6F3A05705A62}" destId="{AFAE65F4-F6D1-4D13-9C05-5C1D1BE2D6FF}" srcOrd="2" destOrd="0" presId="urn:microsoft.com/office/officeart/2005/8/layout/vList2"/>
    <dgm:cxn modelId="{6F20B9C1-9283-4E23-9844-4469D5FF07EE}" type="presParOf" srcId="{1C03E7F2-07F6-41E0-9275-6F3A05705A62}" destId="{1FFFDCA0-2871-4FEA-88E9-AA670BFC2515}" srcOrd="3" destOrd="0" presId="urn:microsoft.com/office/officeart/2005/8/layout/vList2"/>
    <dgm:cxn modelId="{479662F1-00B2-4807-9DBB-15B4B5EF5769}" type="presParOf" srcId="{1C03E7F2-07F6-41E0-9275-6F3A05705A62}" destId="{8F9B9846-4485-41D4-8CDC-EE1F04707152}" srcOrd="4" destOrd="0" presId="urn:microsoft.com/office/officeart/2005/8/layout/vList2"/>
    <dgm:cxn modelId="{658F7BAF-BD21-4FFB-830A-1B431B8D72F1}" type="presParOf" srcId="{1C03E7F2-07F6-41E0-9275-6F3A05705A62}" destId="{89345F5C-C801-4449-B57D-C464911A000B}" srcOrd="5" destOrd="0" presId="urn:microsoft.com/office/officeart/2005/8/layout/vList2"/>
    <dgm:cxn modelId="{454167F4-D40D-4BD4-991C-64BB3C4C86B3}" type="presParOf" srcId="{1C03E7F2-07F6-41E0-9275-6F3A05705A62}" destId="{B5DDC53A-75BD-4C86-AC73-C5A346D55C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D7303-78D8-49A5-B1A6-C1CAECB4F1ED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l-GR"/>
        </a:p>
      </dgm:t>
    </dgm:pt>
    <dgm:pt modelId="{7D0CC085-FE80-4EE7-A829-75AF6AD61615}">
      <dgm:prSet phldrT="[Κείμενο]" custT="1"/>
      <dgm:spPr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sz="1800" b="0" dirty="0" smtClean="0">
              <a:latin typeface="Century Gothic" panose="020B0502020202020204" pitchFamily="34" charset="0"/>
            </a:rPr>
            <a:t>Υποχρεωτική</a:t>
          </a:r>
          <a:r>
            <a:rPr lang="en-US" sz="1800" b="0" dirty="0" smtClean="0">
              <a:latin typeface="Century Gothic" panose="020B0502020202020204" pitchFamily="34" charset="0"/>
            </a:rPr>
            <a:t> </a:t>
          </a:r>
          <a:r>
            <a:rPr lang="el-GR" sz="1800" b="0" dirty="0" smtClean="0">
              <a:latin typeface="Century Gothic" panose="020B0502020202020204" pitchFamily="34" charset="0"/>
            </a:rPr>
            <a:t>Αξιολόγηση πριν την έναρξη – το επίπεδο επάρκειας καταχωρείται στο </a:t>
          </a:r>
          <a:r>
            <a:rPr lang="en-GB" sz="1800" b="0" dirty="0" smtClean="0">
              <a:latin typeface="Century Gothic" panose="020B0502020202020204" pitchFamily="34" charset="0"/>
            </a:rPr>
            <a:t>Learning Agreement</a:t>
          </a:r>
          <a:endParaRPr lang="el-GR" sz="1800" b="0" dirty="0">
            <a:latin typeface="Century Gothic" panose="020B0502020202020204" pitchFamily="34" charset="0"/>
          </a:endParaRPr>
        </a:p>
      </dgm:t>
    </dgm:pt>
    <dgm:pt modelId="{F435B215-D846-4D86-9D10-069ACD8DD902}" type="parTrans" cxnId="{2235D7C4-F8C3-4122-BADB-91EA04D3BE5A}">
      <dgm:prSet/>
      <dgm:spPr/>
      <dgm:t>
        <a:bodyPr/>
        <a:lstStyle/>
        <a:p>
          <a:endParaRPr lang="el-GR"/>
        </a:p>
      </dgm:t>
    </dgm:pt>
    <dgm:pt modelId="{20E5F262-6DF6-49C5-B0FA-473471CEDACB}" type="sibTrans" cxnId="{2235D7C4-F8C3-4122-BADB-91EA04D3BE5A}">
      <dgm:prSet/>
      <dgm:spPr/>
      <dgm:t>
        <a:bodyPr/>
        <a:lstStyle/>
        <a:p>
          <a:endParaRPr lang="el-GR"/>
        </a:p>
      </dgm:t>
    </dgm:pt>
    <dgm:pt modelId="{D461A85E-D7BB-4D45-9B00-01C7AA74ECE8}">
      <dgm:prSet phldrT="[Κείμενο]" custT="1"/>
      <dgm:spPr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sz="1800" b="0" dirty="0" smtClean="0">
              <a:latin typeface="Century Gothic" panose="020B0502020202020204" pitchFamily="34" charset="0"/>
            </a:rPr>
            <a:t>Επίπεδο μέχρι Β1 </a:t>
          </a:r>
        </a:p>
        <a:p>
          <a:r>
            <a:rPr lang="el-GR" sz="1800" b="1" dirty="0" smtClean="0">
              <a:latin typeface="Century Gothic" panose="020B0502020202020204" pitchFamily="34" charset="0"/>
            </a:rPr>
            <a:t>Υποχρεωτικά μαθήματα </a:t>
          </a:r>
          <a:r>
            <a:rPr lang="el-GR" sz="1800" b="0" dirty="0" smtClean="0">
              <a:latin typeface="Century Gothic" panose="020B0502020202020204" pitchFamily="34" charset="0"/>
            </a:rPr>
            <a:t>στη γλώσσα διδασκαλίας/κατάρτισης</a:t>
          </a:r>
          <a:endParaRPr lang="el-GR" sz="1800" b="0" dirty="0">
            <a:latin typeface="Century Gothic" panose="020B0502020202020204" pitchFamily="34" charset="0"/>
          </a:endParaRPr>
        </a:p>
      </dgm:t>
    </dgm:pt>
    <dgm:pt modelId="{F98E2740-5CCC-42C9-9D34-D1F0F9C1F272}" type="parTrans" cxnId="{5E486B11-6162-4942-8C42-C7A593F3B8AE}">
      <dgm:prSet/>
      <dgm:spPr/>
      <dgm:t>
        <a:bodyPr/>
        <a:lstStyle/>
        <a:p>
          <a:endParaRPr lang="el-GR"/>
        </a:p>
      </dgm:t>
    </dgm:pt>
    <dgm:pt modelId="{106A10DC-9236-4723-8BAC-3E4B46530BEA}" type="sibTrans" cxnId="{5E486B11-6162-4942-8C42-C7A593F3B8AE}">
      <dgm:prSet/>
      <dgm:spPr/>
      <dgm:t>
        <a:bodyPr/>
        <a:lstStyle/>
        <a:p>
          <a:endParaRPr lang="el-GR"/>
        </a:p>
      </dgm:t>
    </dgm:pt>
    <dgm:pt modelId="{48A3E92E-9110-4F24-AB79-3190878E03E4}">
      <dgm:prSet phldrT="[Κείμενο]"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l-GR" sz="1800" b="0" dirty="0" smtClean="0">
              <a:latin typeface="Century Gothic" panose="020B0502020202020204" pitchFamily="34" charset="0"/>
            </a:rPr>
            <a:t>Επίπεδο Β2 και πάνω </a:t>
          </a:r>
          <a:r>
            <a:rPr lang="el-GR" sz="1800" b="1" dirty="0" smtClean="0">
              <a:latin typeface="Century Gothic" panose="020B0502020202020204" pitchFamily="34" charset="0"/>
            </a:rPr>
            <a:t>προαιρετικά μαθήματα </a:t>
          </a:r>
          <a:r>
            <a:rPr lang="el-GR" sz="1800" b="0" dirty="0" smtClean="0">
              <a:latin typeface="Century Gothic" panose="020B0502020202020204" pitchFamily="34" charset="0"/>
            </a:rPr>
            <a:t>στη γλώσσα διδασκαλίας/κατάρτισης</a:t>
          </a:r>
          <a:endParaRPr lang="el-GR" sz="1800" b="0" dirty="0">
            <a:latin typeface="Century Gothic" panose="020B0502020202020204" pitchFamily="34" charset="0"/>
          </a:endParaRPr>
        </a:p>
      </dgm:t>
    </dgm:pt>
    <dgm:pt modelId="{BBBB04E8-FD7D-4AEC-B7AE-43AB71BD3DB2}" type="parTrans" cxnId="{28DBBB38-16BB-4B3F-9C2B-28AB3277D3D5}">
      <dgm:prSet/>
      <dgm:spPr/>
      <dgm:t>
        <a:bodyPr/>
        <a:lstStyle/>
        <a:p>
          <a:endParaRPr lang="el-GR"/>
        </a:p>
      </dgm:t>
    </dgm:pt>
    <dgm:pt modelId="{C4F6A264-4C24-4409-B634-595F4EEE14E1}" type="sibTrans" cxnId="{28DBBB38-16BB-4B3F-9C2B-28AB3277D3D5}">
      <dgm:prSet/>
      <dgm:spPr/>
      <dgm:t>
        <a:bodyPr/>
        <a:lstStyle/>
        <a:p>
          <a:endParaRPr lang="el-GR"/>
        </a:p>
      </dgm:t>
    </dgm:pt>
    <dgm:pt modelId="{1C270C29-9B28-4243-8F4F-D154B5A75811}">
      <dgm:prSet phldrT="[Κείμενο]" custT="1"/>
      <dgm:spPr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sz="1800" b="0" dirty="0" smtClean="0">
              <a:latin typeface="Century Gothic" panose="020B0502020202020204" pitchFamily="34" charset="0"/>
            </a:rPr>
            <a:t>2</a:t>
          </a:r>
          <a:r>
            <a:rPr lang="el-GR" sz="1800" b="0" baseline="30000" dirty="0" smtClean="0">
              <a:latin typeface="Century Gothic" panose="020B0502020202020204" pitchFamily="34" charset="0"/>
            </a:rPr>
            <a:t>η</a:t>
          </a:r>
          <a:r>
            <a:rPr lang="el-GR" sz="1800" b="0" dirty="0" smtClean="0">
              <a:latin typeface="Century Gothic" panose="020B0502020202020204" pitchFamily="34" charset="0"/>
            </a:rPr>
            <a:t>  αξιολόγηση κατά τη λήξη της κινητικότητας</a:t>
          </a:r>
          <a:r>
            <a:rPr lang="en-GB" sz="1800" b="0" dirty="0" smtClean="0">
              <a:latin typeface="Century Gothic" panose="020B0502020202020204" pitchFamily="34" charset="0"/>
            </a:rPr>
            <a:t> </a:t>
          </a:r>
          <a:r>
            <a:rPr lang="el-GR" sz="1800" b="0" dirty="0" smtClean="0">
              <a:latin typeface="Century Gothic" panose="020B0502020202020204" pitchFamily="34" charset="0"/>
            </a:rPr>
            <a:t>(δεν είναι υποχρεωτική</a:t>
          </a:r>
          <a:r>
            <a:rPr lang="en-GB" sz="1800" b="0" dirty="0" smtClean="0">
              <a:latin typeface="Century Gothic" panose="020B0502020202020204" pitchFamily="34" charset="0"/>
            </a:rPr>
            <a:t>)</a:t>
          </a:r>
          <a:endParaRPr lang="el-GR" sz="1800" b="0" dirty="0">
            <a:latin typeface="Century Gothic" panose="020B0502020202020204" pitchFamily="34" charset="0"/>
          </a:endParaRPr>
        </a:p>
      </dgm:t>
    </dgm:pt>
    <dgm:pt modelId="{37C9E469-B3DF-467F-B4CC-06E178550E4C}" type="parTrans" cxnId="{7192FCCC-E4AC-479F-8341-8982FF4CCB85}">
      <dgm:prSet/>
      <dgm:spPr/>
      <dgm:t>
        <a:bodyPr/>
        <a:lstStyle/>
        <a:p>
          <a:endParaRPr lang="en-GB"/>
        </a:p>
      </dgm:t>
    </dgm:pt>
    <dgm:pt modelId="{94749108-7B8E-4ABA-8F30-81EA3DCFACEA}" type="sibTrans" cxnId="{7192FCCC-E4AC-479F-8341-8982FF4CCB85}">
      <dgm:prSet/>
      <dgm:spPr/>
      <dgm:t>
        <a:bodyPr/>
        <a:lstStyle/>
        <a:p>
          <a:endParaRPr lang="en-GB"/>
        </a:p>
      </dgm:t>
    </dgm:pt>
    <dgm:pt modelId="{86105300-E6CA-43CB-8B5A-33D68826C6C1}">
      <dgm:prSet phldrT="[Κείμενο]" custT="1"/>
      <dgm:spPr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sz="1800" b="0" dirty="0" smtClean="0">
              <a:latin typeface="Century Gothic" panose="020B0502020202020204" pitchFamily="34" charset="0"/>
            </a:rPr>
            <a:t>2</a:t>
          </a:r>
          <a:r>
            <a:rPr lang="el-GR" sz="1800" b="0" baseline="30000" dirty="0" smtClean="0">
              <a:latin typeface="Century Gothic" panose="020B0502020202020204" pitchFamily="34" charset="0"/>
            </a:rPr>
            <a:t>η</a:t>
          </a:r>
          <a:r>
            <a:rPr lang="el-GR" sz="1800" b="0" dirty="0" smtClean="0">
              <a:latin typeface="Century Gothic" panose="020B0502020202020204" pitchFamily="34" charset="0"/>
            </a:rPr>
            <a:t> αξιολόγηση κατά τη λήξη της </a:t>
          </a:r>
          <a:r>
            <a:rPr lang="el-GR" sz="1800" b="0" dirty="0" err="1" smtClean="0">
              <a:latin typeface="Century Gothic" panose="020B0502020202020204" pitchFamily="34" charset="0"/>
            </a:rPr>
            <a:t>κινητικότητας(δεν</a:t>
          </a:r>
          <a:r>
            <a:rPr lang="el-GR" sz="1800" b="0" dirty="0" smtClean="0">
              <a:latin typeface="Century Gothic" panose="020B0502020202020204" pitchFamily="34" charset="0"/>
            </a:rPr>
            <a:t> είναι υποχρεωτική</a:t>
          </a:r>
          <a:r>
            <a:rPr lang="en-GB" sz="1800" b="0" dirty="0" smtClean="0">
              <a:latin typeface="Century Gothic" panose="020B0502020202020204" pitchFamily="34" charset="0"/>
            </a:rPr>
            <a:t>)</a:t>
          </a:r>
          <a:r>
            <a:rPr lang="el-GR" sz="1800" b="0" dirty="0" smtClean="0">
              <a:latin typeface="Century Gothic" panose="020B0502020202020204" pitchFamily="34" charset="0"/>
            </a:rPr>
            <a:t> </a:t>
          </a:r>
          <a:endParaRPr lang="el-GR" sz="1800" b="0" dirty="0">
            <a:latin typeface="Century Gothic" panose="020B0502020202020204" pitchFamily="34" charset="0"/>
          </a:endParaRPr>
        </a:p>
      </dgm:t>
    </dgm:pt>
    <dgm:pt modelId="{3E6C44C2-8232-45F7-8D40-E0A188AC2E51}" type="parTrans" cxnId="{681816F7-F6DA-447A-A1C4-420E2FF61842}">
      <dgm:prSet/>
      <dgm:spPr/>
      <dgm:t>
        <a:bodyPr/>
        <a:lstStyle/>
        <a:p>
          <a:endParaRPr lang="en-GB"/>
        </a:p>
      </dgm:t>
    </dgm:pt>
    <dgm:pt modelId="{8F58C2F9-3D74-481F-8F88-B3423E6F3625}" type="sibTrans" cxnId="{681816F7-F6DA-447A-A1C4-420E2FF61842}">
      <dgm:prSet/>
      <dgm:spPr/>
      <dgm:t>
        <a:bodyPr/>
        <a:lstStyle/>
        <a:p>
          <a:endParaRPr lang="en-GB"/>
        </a:p>
      </dgm:t>
    </dgm:pt>
    <dgm:pt modelId="{C82B955A-40F2-4302-9697-0AC6DBB11527}">
      <dgm:prSet phldrT="[Κείμενο]" custT="1"/>
      <dgm:spPr>
        <a:ln w="254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l-GR" sz="1800" b="0" dirty="0" smtClean="0">
              <a:latin typeface="Century Gothic" panose="020B0502020202020204" pitchFamily="34" charset="0"/>
            </a:rPr>
            <a:t>Επίπεδο </a:t>
          </a:r>
          <a:r>
            <a:rPr lang="en-GB" sz="1800" b="0" dirty="0" smtClean="0">
              <a:latin typeface="Century Gothic" panose="020B0502020202020204" pitchFamily="34" charset="0"/>
            </a:rPr>
            <a:t>C2 – </a:t>
          </a:r>
          <a:r>
            <a:rPr lang="el-GR" sz="1800" b="1" dirty="0" smtClean="0">
              <a:latin typeface="Century Gothic" panose="020B0502020202020204" pitchFamily="34" charset="0"/>
            </a:rPr>
            <a:t>απαλλαγή</a:t>
          </a:r>
          <a:r>
            <a:rPr lang="el-GR" sz="1800" b="0" dirty="0" smtClean="0">
              <a:latin typeface="Century Gothic" panose="020B0502020202020204" pitchFamily="34" charset="0"/>
            </a:rPr>
            <a:t> από </a:t>
          </a:r>
          <a:r>
            <a:rPr lang="en-GB" sz="1800" b="0" dirty="0" smtClean="0">
              <a:latin typeface="Century Gothic" panose="020B0502020202020204" pitchFamily="34" charset="0"/>
            </a:rPr>
            <a:t>course </a:t>
          </a:r>
          <a:r>
            <a:rPr lang="el-GR" sz="1800" b="0" dirty="0" smtClean="0">
              <a:latin typeface="Century Gothic" panose="020B0502020202020204" pitchFamily="34" charset="0"/>
            </a:rPr>
            <a:t>και 2</a:t>
          </a:r>
          <a:r>
            <a:rPr lang="el-GR" sz="1800" b="0" baseline="30000" dirty="0" smtClean="0">
              <a:latin typeface="Century Gothic" panose="020B0502020202020204" pitchFamily="34" charset="0"/>
            </a:rPr>
            <a:t>η</a:t>
          </a:r>
          <a:r>
            <a:rPr lang="el-GR" sz="1800" b="0" dirty="0" smtClean="0">
              <a:latin typeface="Century Gothic" panose="020B0502020202020204" pitchFamily="34" charset="0"/>
            </a:rPr>
            <a:t> αξιολόγηση </a:t>
          </a:r>
          <a:endParaRPr lang="el-GR" sz="1800" b="0" dirty="0">
            <a:latin typeface="Century Gothic" panose="020B0502020202020204" pitchFamily="34" charset="0"/>
          </a:endParaRPr>
        </a:p>
      </dgm:t>
    </dgm:pt>
    <dgm:pt modelId="{90EC1889-C59C-4A6E-B1AC-2016C7591E09}" type="parTrans" cxnId="{951840B5-7C58-4A3E-9342-6E1C0CFDF88C}">
      <dgm:prSet/>
      <dgm:spPr/>
      <dgm:t>
        <a:bodyPr/>
        <a:lstStyle/>
        <a:p>
          <a:endParaRPr lang="en-GB"/>
        </a:p>
      </dgm:t>
    </dgm:pt>
    <dgm:pt modelId="{6792B710-29E8-4F81-9325-E897052741FA}" type="sibTrans" cxnId="{951840B5-7C58-4A3E-9342-6E1C0CFDF88C}">
      <dgm:prSet/>
      <dgm:spPr/>
      <dgm:t>
        <a:bodyPr/>
        <a:lstStyle/>
        <a:p>
          <a:endParaRPr lang="en-GB"/>
        </a:p>
      </dgm:t>
    </dgm:pt>
    <dgm:pt modelId="{282BB64B-F8EB-41A1-94CD-9404B0B99E46}">
      <dgm:prSet phldrT="[Κείμενο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l-GR" sz="1800" dirty="0" smtClean="0">
              <a:latin typeface="Century Gothic" panose="020B0502020202020204" pitchFamily="34" charset="0"/>
            </a:rPr>
            <a:t>Προαιρετικό </a:t>
          </a:r>
          <a:r>
            <a:rPr lang="en-GB" sz="1800" dirty="0" smtClean="0">
              <a:latin typeface="Century Gothic" panose="020B0502020202020204" pitchFamily="34" charset="0"/>
            </a:rPr>
            <a:t>course </a:t>
          </a:r>
          <a:r>
            <a:rPr lang="el-GR" sz="1800" dirty="0" smtClean="0">
              <a:latin typeface="Century Gothic" panose="020B0502020202020204" pitchFamily="34" charset="0"/>
            </a:rPr>
            <a:t>στην ομιλούμενη γλώσσα της χώρας εάν διαφέρει από τη γλώσσα επικοινωνίας της κινητικότητας</a:t>
          </a:r>
          <a:endParaRPr lang="el-GR" sz="1800" b="1" dirty="0">
            <a:latin typeface="Century Gothic" panose="020B0502020202020204" pitchFamily="34" charset="0"/>
          </a:endParaRPr>
        </a:p>
      </dgm:t>
    </dgm:pt>
    <dgm:pt modelId="{99528F78-68AB-4878-84CB-FF26FA8C3869}" type="parTrans" cxnId="{D18F734A-32D6-41D6-B2D6-382F7F085CD7}">
      <dgm:prSet/>
      <dgm:spPr/>
      <dgm:t>
        <a:bodyPr/>
        <a:lstStyle/>
        <a:p>
          <a:endParaRPr lang="en-GB"/>
        </a:p>
      </dgm:t>
    </dgm:pt>
    <dgm:pt modelId="{863D2DB8-4DA6-4734-8FDF-89B01CCED2CF}" type="sibTrans" cxnId="{D18F734A-32D6-41D6-B2D6-382F7F085CD7}">
      <dgm:prSet/>
      <dgm:spPr/>
      <dgm:t>
        <a:bodyPr/>
        <a:lstStyle/>
        <a:p>
          <a:endParaRPr lang="en-GB"/>
        </a:p>
      </dgm:t>
    </dgm:pt>
    <dgm:pt modelId="{195A8AEB-997B-4B56-962A-FBB0773F88DF}" type="pres">
      <dgm:prSet presAssocID="{881D7303-78D8-49A5-B1A6-C1CAECB4F1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1ED0063-7C13-4594-A5BE-57E16E722BD4}" type="pres">
      <dgm:prSet presAssocID="{7D0CC085-FE80-4EE7-A829-75AF6AD61615}" presName="hierRoot1" presStyleCnt="0">
        <dgm:presLayoutVars>
          <dgm:hierBranch val="init"/>
        </dgm:presLayoutVars>
      </dgm:prSet>
      <dgm:spPr/>
    </dgm:pt>
    <dgm:pt modelId="{06C05001-C457-4CE1-8CF0-E40F2E775CD5}" type="pres">
      <dgm:prSet presAssocID="{7D0CC085-FE80-4EE7-A829-75AF6AD61615}" presName="rootComposite1" presStyleCnt="0"/>
      <dgm:spPr/>
    </dgm:pt>
    <dgm:pt modelId="{DDDCFA6E-8BE5-4922-92E3-B5DD202D9F1A}" type="pres">
      <dgm:prSet presAssocID="{7D0CC085-FE80-4EE7-A829-75AF6AD61615}" presName="rootText1" presStyleLbl="node0" presStyleIdx="0" presStyleCnt="1" custScaleY="366852" custLinFactNeighborX="531" custLinFactNeighborY="-639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0A5EE52-87E3-46CD-84A4-6DF0B98DE447}" type="pres">
      <dgm:prSet presAssocID="{7D0CC085-FE80-4EE7-A829-75AF6AD6161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D39D26C-4F71-45CC-9B02-9F4CAFDE6366}" type="pres">
      <dgm:prSet presAssocID="{7D0CC085-FE80-4EE7-A829-75AF6AD61615}" presName="hierChild2" presStyleCnt="0"/>
      <dgm:spPr/>
    </dgm:pt>
    <dgm:pt modelId="{A4DC4065-C445-4764-A4CD-34F8C94415B6}" type="pres">
      <dgm:prSet presAssocID="{F98E2740-5CCC-42C9-9D34-D1F0F9C1F272}" presName="Name64" presStyleLbl="parChTrans1D2" presStyleIdx="0" presStyleCnt="3"/>
      <dgm:spPr/>
      <dgm:t>
        <a:bodyPr/>
        <a:lstStyle/>
        <a:p>
          <a:endParaRPr lang="en-GB"/>
        </a:p>
      </dgm:t>
    </dgm:pt>
    <dgm:pt modelId="{0306E487-B228-4F05-8FFA-921FD03180EE}" type="pres">
      <dgm:prSet presAssocID="{D461A85E-D7BB-4D45-9B00-01C7AA74ECE8}" presName="hierRoot2" presStyleCnt="0">
        <dgm:presLayoutVars>
          <dgm:hierBranch val="init"/>
        </dgm:presLayoutVars>
      </dgm:prSet>
      <dgm:spPr/>
    </dgm:pt>
    <dgm:pt modelId="{4C0AA46E-D743-4690-991F-BD93235E7BC5}" type="pres">
      <dgm:prSet presAssocID="{D461A85E-D7BB-4D45-9B00-01C7AA74ECE8}" presName="rootComposite" presStyleCnt="0"/>
      <dgm:spPr/>
    </dgm:pt>
    <dgm:pt modelId="{2121BB41-8DA7-453E-A07D-78DCFDE0F25F}" type="pres">
      <dgm:prSet presAssocID="{D461A85E-D7BB-4D45-9B00-01C7AA74ECE8}" presName="rootText" presStyleLbl="node2" presStyleIdx="0" presStyleCnt="3" custScaleX="126776" custScaleY="242167" custLinFactNeighborX="-614" custLinFactNeighborY="-5857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D0B6CF-1209-49E5-894F-F971BB0B187F}" type="pres">
      <dgm:prSet presAssocID="{D461A85E-D7BB-4D45-9B00-01C7AA74ECE8}" presName="rootConnector" presStyleLbl="node2" presStyleIdx="0" presStyleCnt="3"/>
      <dgm:spPr/>
      <dgm:t>
        <a:bodyPr/>
        <a:lstStyle/>
        <a:p>
          <a:endParaRPr lang="en-GB"/>
        </a:p>
      </dgm:t>
    </dgm:pt>
    <dgm:pt modelId="{FF666738-5D5E-4F3E-B23E-9DB31A84ECCE}" type="pres">
      <dgm:prSet presAssocID="{D461A85E-D7BB-4D45-9B00-01C7AA74ECE8}" presName="hierChild4" presStyleCnt="0"/>
      <dgm:spPr/>
    </dgm:pt>
    <dgm:pt modelId="{7A90EF03-87B2-494F-BD29-7E1F962A1728}" type="pres">
      <dgm:prSet presAssocID="{37C9E469-B3DF-467F-B4CC-06E178550E4C}" presName="Name64" presStyleLbl="parChTrans1D3" presStyleIdx="0" presStyleCnt="3"/>
      <dgm:spPr/>
      <dgm:t>
        <a:bodyPr/>
        <a:lstStyle/>
        <a:p>
          <a:endParaRPr lang="en-GB"/>
        </a:p>
      </dgm:t>
    </dgm:pt>
    <dgm:pt modelId="{7DEC330C-44D2-46E0-8D73-7CA2891C3E30}" type="pres">
      <dgm:prSet presAssocID="{1C270C29-9B28-4243-8F4F-D154B5A75811}" presName="hierRoot2" presStyleCnt="0">
        <dgm:presLayoutVars>
          <dgm:hierBranch val="init"/>
        </dgm:presLayoutVars>
      </dgm:prSet>
      <dgm:spPr/>
    </dgm:pt>
    <dgm:pt modelId="{002DCADA-F930-4643-9217-FD5AAC0D2672}" type="pres">
      <dgm:prSet presAssocID="{1C270C29-9B28-4243-8F4F-D154B5A75811}" presName="rootComposite" presStyleCnt="0"/>
      <dgm:spPr/>
    </dgm:pt>
    <dgm:pt modelId="{21BBC228-0E96-4A88-95D6-DB41EB145673}" type="pres">
      <dgm:prSet presAssocID="{1C270C29-9B28-4243-8F4F-D154B5A75811}" presName="rootText" presStyleLbl="node3" presStyleIdx="0" presStyleCnt="3" custScaleY="1812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9A42F2C-E1F0-4DD4-B84C-7A2F689B48F8}" type="pres">
      <dgm:prSet presAssocID="{1C270C29-9B28-4243-8F4F-D154B5A75811}" presName="rootConnector" presStyleLbl="node3" presStyleIdx="0" presStyleCnt="3"/>
      <dgm:spPr/>
      <dgm:t>
        <a:bodyPr/>
        <a:lstStyle/>
        <a:p>
          <a:endParaRPr lang="en-GB"/>
        </a:p>
      </dgm:t>
    </dgm:pt>
    <dgm:pt modelId="{86567C6A-82DC-45CD-BC39-7192C2A349D8}" type="pres">
      <dgm:prSet presAssocID="{1C270C29-9B28-4243-8F4F-D154B5A75811}" presName="hierChild4" presStyleCnt="0"/>
      <dgm:spPr/>
    </dgm:pt>
    <dgm:pt modelId="{091DCDC4-8679-41A3-A133-5C0D57F9F779}" type="pres">
      <dgm:prSet presAssocID="{1C270C29-9B28-4243-8F4F-D154B5A75811}" presName="hierChild5" presStyleCnt="0"/>
      <dgm:spPr/>
    </dgm:pt>
    <dgm:pt modelId="{786C7C12-4715-44A6-9442-FC157651EA8B}" type="pres">
      <dgm:prSet presAssocID="{D461A85E-D7BB-4D45-9B00-01C7AA74ECE8}" presName="hierChild5" presStyleCnt="0"/>
      <dgm:spPr/>
    </dgm:pt>
    <dgm:pt modelId="{980DC0EA-AEF0-445C-80F0-F6D75259CAD3}" type="pres">
      <dgm:prSet presAssocID="{BBBB04E8-FD7D-4AEC-B7AE-43AB71BD3DB2}" presName="Name64" presStyleLbl="parChTrans1D2" presStyleIdx="1" presStyleCnt="3"/>
      <dgm:spPr/>
      <dgm:t>
        <a:bodyPr/>
        <a:lstStyle/>
        <a:p>
          <a:endParaRPr lang="en-GB"/>
        </a:p>
      </dgm:t>
    </dgm:pt>
    <dgm:pt modelId="{2832BA22-0508-4DC8-BC80-258812E44DA5}" type="pres">
      <dgm:prSet presAssocID="{48A3E92E-9110-4F24-AB79-3190878E03E4}" presName="hierRoot2" presStyleCnt="0">
        <dgm:presLayoutVars>
          <dgm:hierBranch val="init"/>
        </dgm:presLayoutVars>
      </dgm:prSet>
      <dgm:spPr/>
    </dgm:pt>
    <dgm:pt modelId="{07BA931F-4B99-425D-99A1-62B516422A68}" type="pres">
      <dgm:prSet presAssocID="{48A3E92E-9110-4F24-AB79-3190878E03E4}" presName="rootComposite" presStyleCnt="0"/>
      <dgm:spPr/>
    </dgm:pt>
    <dgm:pt modelId="{250141AB-1948-4A1D-BCAA-38B871F90DD4}" type="pres">
      <dgm:prSet presAssocID="{48A3E92E-9110-4F24-AB79-3190878E03E4}" presName="rootText" presStyleLbl="node2" presStyleIdx="1" presStyleCnt="3" custScaleX="110081" custScaleY="240809" custLinFactNeighborX="5340" custLinFactNeighborY="-193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5DEB50-7DC6-424B-9F3E-05B527F5A7A3}" type="pres">
      <dgm:prSet presAssocID="{48A3E92E-9110-4F24-AB79-3190878E03E4}" presName="rootConnector" presStyleLbl="node2" presStyleIdx="1" presStyleCnt="3"/>
      <dgm:spPr/>
      <dgm:t>
        <a:bodyPr/>
        <a:lstStyle/>
        <a:p>
          <a:endParaRPr lang="en-GB"/>
        </a:p>
      </dgm:t>
    </dgm:pt>
    <dgm:pt modelId="{09771504-C480-4968-8766-629E20706762}" type="pres">
      <dgm:prSet presAssocID="{48A3E92E-9110-4F24-AB79-3190878E03E4}" presName="hierChild4" presStyleCnt="0"/>
      <dgm:spPr/>
    </dgm:pt>
    <dgm:pt modelId="{39E01A23-B752-4158-9668-D6920CFF53D5}" type="pres">
      <dgm:prSet presAssocID="{3E6C44C2-8232-45F7-8D40-E0A188AC2E51}" presName="Name64" presStyleLbl="parChTrans1D3" presStyleIdx="1" presStyleCnt="3"/>
      <dgm:spPr/>
      <dgm:t>
        <a:bodyPr/>
        <a:lstStyle/>
        <a:p>
          <a:endParaRPr lang="en-GB"/>
        </a:p>
      </dgm:t>
    </dgm:pt>
    <dgm:pt modelId="{B58F4F20-37D9-4085-B132-1E4F022F1116}" type="pres">
      <dgm:prSet presAssocID="{86105300-E6CA-43CB-8B5A-33D68826C6C1}" presName="hierRoot2" presStyleCnt="0">
        <dgm:presLayoutVars>
          <dgm:hierBranch val="init"/>
        </dgm:presLayoutVars>
      </dgm:prSet>
      <dgm:spPr/>
    </dgm:pt>
    <dgm:pt modelId="{58FED91B-7FA0-4C08-A52E-606A675461F6}" type="pres">
      <dgm:prSet presAssocID="{86105300-E6CA-43CB-8B5A-33D68826C6C1}" presName="rootComposite" presStyleCnt="0"/>
      <dgm:spPr/>
    </dgm:pt>
    <dgm:pt modelId="{1F386515-397D-4A08-BCED-DCCA45E6BF9B}" type="pres">
      <dgm:prSet presAssocID="{86105300-E6CA-43CB-8B5A-33D68826C6C1}" presName="rootText" presStyleLbl="node3" presStyleIdx="1" presStyleCnt="3" custScaleX="122191" custScaleY="158243" custLinFactNeighborX="-1522" custLinFactNeighborY="-2353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FB57AC-D88F-4818-9295-FF297A8C171B}" type="pres">
      <dgm:prSet presAssocID="{86105300-E6CA-43CB-8B5A-33D68826C6C1}" presName="rootConnector" presStyleLbl="node3" presStyleIdx="1" presStyleCnt="3"/>
      <dgm:spPr/>
      <dgm:t>
        <a:bodyPr/>
        <a:lstStyle/>
        <a:p>
          <a:endParaRPr lang="en-GB"/>
        </a:p>
      </dgm:t>
    </dgm:pt>
    <dgm:pt modelId="{D20C899E-3D9F-4968-8E69-5EB5955B5218}" type="pres">
      <dgm:prSet presAssocID="{86105300-E6CA-43CB-8B5A-33D68826C6C1}" presName="hierChild4" presStyleCnt="0"/>
      <dgm:spPr/>
    </dgm:pt>
    <dgm:pt modelId="{B4CE6E7E-4015-47BC-A522-D7F45559F758}" type="pres">
      <dgm:prSet presAssocID="{86105300-E6CA-43CB-8B5A-33D68826C6C1}" presName="hierChild5" presStyleCnt="0"/>
      <dgm:spPr/>
    </dgm:pt>
    <dgm:pt modelId="{49308865-339D-4950-A19D-2C71B0C41C7E}" type="pres">
      <dgm:prSet presAssocID="{48A3E92E-9110-4F24-AB79-3190878E03E4}" presName="hierChild5" presStyleCnt="0"/>
      <dgm:spPr/>
    </dgm:pt>
    <dgm:pt modelId="{CFB2D180-F5D3-43DC-8CBC-4CE27F4458E1}" type="pres">
      <dgm:prSet presAssocID="{90EC1889-C59C-4A6E-B1AC-2016C7591E09}" presName="Name64" presStyleLbl="parChTrans1D2" presStyleIdx="2" presStyleCnt="3"/>
      <dgm:spPr/>
      <dgm:t>
        <a:bodyPr/>
        <a:lstStyle/>
        <a:p>
          <a:endParaRPr lang="en-GB"/>
        </a:p>
      </dgm:t>
    </dgm:pt>
    <dgm:pt modelId="{595F4AF2-684B-40F8-B56D-53191DB6DA93}" type="pres">
      <dgm:prSet presAssocID="{C82B955A-40F2-4302-9697-0AC6DBB11527}" presName="hierRoot2" presStyleCnt="0">
        <dgm:presLayoutVars>
          <dgm:hierBranch val="init"/>
        </dgm:presLayoutVars>
      </dgm:prSet>
      <dgm:spPr/>
    </dgm:pt>
    <dgm:pt modelId="{3205ED9F-B7C2-4C00-BF1F-6AD0024B452F}" type="pres">
      <dgm:prSet presAssocID="{C82B955A-40F2-4302-9697-0AC6DBB11527}" presName="rootComposite" presStyleCnt="0"/>
      <dgm:spPr/>
    </dgm:pt>
    <dgm:pt modelId="{08F785F8-C124-48BC-AADD-58469434E9E5}" type="pres">
      <dgm:prSet presAssocID="{C82B955A-40F2-4302-9697-0AC6DBB11527}" presName="rootText" presStyleLbl="node2" presStyleIdx="2" presStyleCnt="3" custScaleX="117200" custScaleY="1606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1B88F1-5055-46D0-877D-2D779FA98C55}" type="pres">
      <dgm:prSet presAssocID="{C82B955A-40F2-4302-9697-0AC6DBB11527}" presName="rootConnector" presStyleLbl="node2" presStyleIdx="2" presStyleCnt="3"/>
      <dgm:spPr/>
      <dgm:t>
        <a:bodyPr/>
        <a:lstStyle/>
        <a:p>
          <a:endParaRPr lang="en-GB"/>
        </a:p>
      </dgm:t>
    </dgm:pt>
    <dgm:pt modelId="{F233780F-937F-40F5-A6CC-DA23254F6ACA}" type="pres">
      <dgm:prSet presAssocID="{C82B955A-40F2-4302-9697-0AC6DBB11527}" presName="hierChild4" presStyleCnt="0"/>
      <dgm:spPr/>
    </dgm:pt>
    <dgm:pt modelId="{45F5C892-BCAB-4355-9C87-D92CD49D6129}" type="pres">
      <dgm:prSet presAssocID="{99528F78-68AB-4878-84CB-FF26FA8C3869}" presName="Name64" presStyleLbl="parChTrans1D3" presStyleIdx="2" presStyleCnt="3"/>
      <dgm:spPr/>
      <dgm:t>
        <a:bodyPr/>
        <a:lstStyle/>
        <a:p>
          <a:endParaRPr lang="en-GB"/>
        </a:p>
      </dgm:t>
    </dgm:pt>
    <dgm:pt modelId="{C0CE5E04-B0D3-4AE8-9564-84E0E0ABE1D5}" type="pres">
      <dgm:prSet presAssocID="{282BB64B-F8EB-41A1-94CD-9404B0B99E46}" presName="hierRoot2" presStyleCnt="0">
        <dgm:presLayoutVars>
          <dgm:hierBranch val="init"/>
        </dgm:presLayoutVars>
      </dgm:prSet>
      <dgm:spPr/>
    </dgm:pt>
    <dgm:pt modelId="{08FC9492-130C-4CFC-8D04-8F5F461B35B6}" type="pres">
      <dgm:prSet presAssocID="{282BB64B-F8EB-41A1-94CD-9404B0B99E46}" presName="rootComposite" presStyleCnt="0"/>
      <dgm:spPr/>
    </dgm:pt>
    <dgm:pt modelId="{18895041-7F15-4904-A91F-F1F13F89B332}" type="pres">
      <dgm:prSet presAssocID="{282BB64B-F8EB-41A1-94CD-9404B0B99E46}" presName="rootText" presStyleLbl="node3" presStyleIdx="2" presStyleCnt="3" custScaleX="145426" custScaleY="2131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53B41E-4C46-48EE-BE1D-DCD3E77294DC}" type="pres">
      <dgm:prSet presAssocID="{282BB64B-F8EB-41A1-94CD-9404B0B99E46}" presName="rootConnector" presStyleLbl="node3" presStyleIdx="2" presStyleCnt="3"/>
      <dgm:spPr/>
      <dgm:t>
        <a:bodyPr/>
        <a:lstStyle/>
        <a:p>
          <a:endParaRPr lang="en-GB"/>
        </a:p>
      </dgm:t>
    </dgm:pt>
    <dgm:pt modelId="{37A0C3EC-42D9-4506-8674-8FFA5223CD25}" type="pres">
      <dgm:prSet presAssocID="{282BB64B-F8EB-41A1-94CD-9404B0B99E46}" presName="hierChild4" presStyleCnt="0"/>
      <dgm:spPr/>
    </dgm:pt>
    <dgm:pt modelId="{C8A7FF69-1EEE-458B-BE94-250D7E398D70}" type="pres">
      <dgm:prSet presAssocID="{282BB64B-F8EB-41A1-94CD-9404B0B99E46}" presName="hierChild5" presStyleCnt="0"/>
      <dgm:spPr/>
    </dgm:pt>
    <dgm:pt modelId="{70503489-F270-48CF-949C-0E6788AF828F}" type="pres">
      <dgm:prSet presAssocID="{C82B955A-40F2-4302-9697-0AC6DBB11527}" presName="hierChild5" presStyleCnt="0"/>
      <dgm:spPr/>
    </dgm:pt>
    <dgm:pt modelId="{7DABE967-4CC4-4CF0-83A8-0B6FAF42011A}" type="pres">
      <dgm:prSet presAssocID="{7D0CC085-FE80-4EE7-A829-75AF6AD61615}" presName="hierChild3" presStyleCnt="0"/>
      <dgm:spPr/>
    </dgm:pt>
  </dgm:ptLst>
  <dgm:cxnLst>
    <dgm:cxn modelId="{51BCD54E-5833-4349-8BB7-AFA4717337C5}" type="presOf" srcId="{C82B955A-40F2-4302-9697-0AC6DBB11527}" destId="{08F785F8-C124-48BC-AADD-58469434E9E5}" srcOrd="0" destOrd="0" presId="urn:microsoft.com/office/officeart/2009/3/layout/HorizontalOrganizationChart"/>
    <dgm:cxn modelId="{096A8114-B269-462C-9250-9A4420DBB85C}" type="presOf" srcId="{3E6C44C2-8232-45F7-8D40-E0A188AC2E51}" destId="{39E01A23-B752-4158-9668-D6920CFF53D5}" srcOrd="0" destOrd="0" presId="urn:microsoft.com/office/officeart/2009/3/layout/HorizontalOrganizationChart"/>
    <dgm:cxn modelId="{1B23C90B-ED9E-4149-924F-6EFD46493883}" type="presOf" srcId="{1C270C29-9B28-4243-8F4F-D154B5A75811}" destId="{C9A42F2C-E1F0-4DD4-B84C-7A2F689B48F8}" srcOrd="1" destOrd="0" presId="urn:microsoft.com/office/officeart/2009/3/layout/HorizontalOrganizationChart"/>
    <dgm:cxn modelId="{15E14573-871D-4CB8-AD8E-EE25E953EF51}" type="presOf" srcId="{48A3E92E-9110-4F24-AB79-3190878E03E4}" destId="{C55DEB50-7DC6-424B-9F3E-05B527F5A7A3}" srcOrd="1" destOrd="0" presId="urn:microsoft.com/office/officeart/2009/3/layout/HorizontalOrganizationChart"/>
    <dgm:cxn modelId="{5CA8C595-99C4-475D-936E-58B52A79DE0F}" type="presOf" srcId="{48A3E92E-9110-4F24-AB79-3190878E03E4}" destId="{250141AB-1948-4A1D-BCAA-38B871F90DD4}" srcOrd="0" destOrd="0" presId="urn:microsoft.com/office/officeart/2009/3/layout/HorizontalOrganizationChart"/>
    <dgm:cxn modelId="{2C6B8137-3828-487E-A9FA-35FC397BE53C}" type="presOf" srcId="{90EC1889-C59C-4A6E-B1AC-2016C7591E09}" destId="{CFB2D180-F5D3-43DC-8CBC-4CE27F4458E1}" srcOrd="0" destOrd="0" presId="urn:microsoft.com/office/officeart/2009/3/layout/HorizontalOrganizationChart"/>
    <dgm:cxn modelId="{7192FCCC-E4AC-479F-8341-8982FF4CCB85}" srcId="{D461A85E-D7BB-4D45-9B00-01C7AA74ECE8}" destId="{1C270C29-9B28-4243-8F4F-D154B5A75811}" srcOrd="0" destOrd="0" parTransId="{37C9E469-B3DF-467F-B4CC-06E178550E4C}" sibTransId="{94749108-7B8E-4ABA-8F30-81EA3DCFACEA}"/>
    <dgm:cxn modelId="{D18F734A-32D6-41D6-B2D6-382F7F085CD7}" srcId="{C82B955A-40F2-4302-9697-0AC6DBB11527}" destId="{282BB64B-F8EB-41A1-94CD-9404B0B99E46}" srcOrd="0" destOrd="0" parTransId="{99528F78-68AB-4878-84CB-FF26FA8C3869}" sibTransId="{863D2DB8-4DA6-4734-8FDF-89B01CCED2CF}"/>
    <dgm:cxn modelId="{7BB804BF-E07E-4978-BBD5-1B07E148421F}" type="presOf" srcId="{D461A85E-D7BB-4D45-9B00-01C7AA74ECE8}" destId="{2121BB41-8DA7-453E-A07D-78DCFDE0F25F}" srcOrd="0" destOrd="0" presId="urn:microsoft.com/office/officeart/2009/3/layout/HorizontalOrganizationChart"/>
    <dgm:cxn modelId="{681816F7-F6DA-447A-A1C4-420E2FF61842}" srcId="{48A3E92E-9110-4F24-AB79-3190878E03E4}" destId="{86105300-E6CA-43CB-8B5A-33D68826C6C1}" srcOrd="0" destOrd="0" parTransId="{3E6C44C2-8232-45F7-8D40-E0A188AC2E51}" sibTransId="{8F58C2F9-3D74-481F-8F88-B3423E6F3625}"/>
    <dgm:cxn modelId="{20E4EE6C-1005-4459-B1CB-64B52AA2BAC7}" type="presOf" srcId="{282BB64B-F8EB-41A1-94CD-9404B0B99E46}" destId="{18895041-7F15-4904-A91F-F1F13F89B332}" srcOrd="0" destOrd="0" presId="urn:microsoft.com/office/officeart/2009/3/layout/HorizontalOrganizationChart"/>
    <dgm:cxn modelId="{214DBF35-42C5-42D5-A50D-CCDF1A03E43F}" type="presOf" srcId="{99528F78-68AB-4878-84CB-FF26FA8C3869}" destId="{45F5C892-BCAB-4355-9C87-D92CD49D6129}" srcOrd="0" destOrd="0" presId="urn:microsoft.com/office/officeart/2009/3/layout/HorizontalOrganizationChart"/>
    <dgm:cxn modelId="{0835D706-6C7C-43E8-95EB-2377484B32FF}" type="presOf" srcId="{7D0CC085-FE80-4EE7-A829-75AF6AD61615}" destId="{B0A5EE52-87E3-46CD-84A4-6DF0B98DE447}" srcOrd="1" destOrd="0" presId="urn:microsoft.com/office/officeart/2009/3/layout/HorizontalOrganizationChart"/>
    <dgm:cxn modelId="{8175173D-1F4E-4634-A71C-8C563780FC48}" type="presOf" srcId="{BBBB04E8-FD7D-4AEC-B7AE-43AB71BD3DB2}" destId="{980DC0EA-AEF0-445C-80F0-F6D75259CAD3}" srcOrd="0" destOrd="0" presId="urn:microsoft.com/office/officeart/2009/3/layout/HorizontalOrganizationChart"/>
    <dgm:cxn modelId="{56FEDC95-A78B-4E7C-BC38-C4CD34776147}" type="presOf" srcId="{1C270C29-9B28-4243-8F4F-D154B5A75811}" destId="{21BBC228-0E96-4A88-95D6-DB41EB145673}" srcOrd="0" destOrd="0" presId="urn:microsoft.com/office/officeart/2009/3/layout/HorizontalOrganizationChart"/>
    <dgm:cxn modelId="{2C103CE9-BC4E-4F6E-9E35-A9E1E526832C}" type="presOf" srcId="{37C9E469-B3DF-467F-B4CC-06E178550E4C}" destId="{7A90EF03-87B2-494F-BD29-7E1F962A1728}" srcOrd="0" destOrd="0" presId="urn:microsoft.com/office/officeart/2009/3/layout/HorizontalOrganizationChart"/>
    <dgm:cxn modelId="{CC889652-21D2-49C7-8F19-92B544DB3936}" type="presOf" srcId="{282BB64B-F8EB-41A1-94CD-9404B0B99E46}" destId="{A853B41E-4C46-48EE-BE1D-DCD3E77294DC}" srcOrd="1" destOrd="0" presId="urn:microsoft.com/office/officeart/2009/3/layout/HorizontalOrganizationChart"/>
    <dgm:cxn modelId="{C3AA2F2C-A008-4313-93EE-FCF6327BD26B}" type="presOf" srcId="{D461A85E-D7BB-4D45-9B00-01C7AA74ECE8}" destId="{97D0B6CF-1209-49E5-894F-F971BB0B187F}" srcOrd="1" destOrd="0" presId="urn:microsoft.com/office/officeart/2009/3/layout/HorizontalOrganizationChart"/>
    <dgm:cxn modelId="{951840B5-7C58-4A3E-9342-6E1C0CFDF88C}" srcId="{7D0CC085-FE80-4EE7-A829-75AF6AD61615}" destId="{C82B955A-40F2-4302-9697-0AC6DBB11527}" srcOrd="2" destOrd="0" parTransId="{90EC1889-C59C-4A6E-B1AC-2016C7591E09}" sibTransId="{6792B710-29E8-4F81-9325-E897052741FA}"/>
    <dgm:cxn modelId="{CEDB54B1-E1E2-4FB4-95C4-8D47A10B614F}" type="presOf" srcId="{86105300-E6CA-43CB-8B5A-33D68826C6C1}" destId="{1F386515-397D-4A08-BCED-DCCA45E6BF9B}" srcOrd="0" destOrd="0" presId="urn:microsoft.com/office/officeart/2009/3/layout/HorizontalOrganizationChart"/>
    <dgm:cxn modelId="{5E486B11-6162-4942-8C42-C7A593F3B8AE}" srcId="{7D0CC085-FE80-4EE7-A829-75AF6AD61615}" destId="{D461A85E-D7BB-4D45-9B00-01C7AA74ECE8}" srcOrd="0" destOrd="0" parTransId="{F98E2740-5CCC-42C9-9D34-D1F0F9C1F272}" sibTransId="{106A10DC-9236-4723-8BAC-3E4B46530BEA}"/>
    <dgm:cxn modelId="{28DBBB38-16BB-4B3F-9C2B-28AB3277D3D5}" srcId="{7D0CC085-FE80-4EE7-A829-75AF6AD61615}" destId="{48A3E92E-9110-4F24-AB79-3190878E03E4}" srcOrd="1" destOrd="0" parTransId="{BBBB04E8-FD7D-4AEC-B7AE-43AB71BD3DB2}" sibTransId="{C4F6A264-4C24-4409-B634-595F4EEE14E1}"/>
    <dgm:cxn modelId="{27A6C9ED-E4D2-4B32-A488-1E45094AE837}" type="presOf" srcId="{881D7303-78D8-49A5-B1A6-C1CAECB4F1ED}" destId="{195A8AEB-997B-4B56-962A-FBB0773F88DF}" srcOrd="0" destOrd="0" presId="urn:microsoft.com/office/officeart/2009/3/layout/HorizontalOrganizationChart"/>
    <dgm:cxn modelId="{E3018482-55D8-49BF-B502-83D50C01F4C1}" type="presOf" srcId="{C82B955A-40F2-4302-9697-0AC6DBB11527}" destId="{7A1B88F1-5055-46D0-877D-2D779FA98C55}" srcOrd="1" destOrd="0" presId="urn:microsoft.com/office/officeart/2009/3/layout/HorizontalOrganizationChart"/>
    <dgm:cxn modelId="{E0E2A5EA-0C87-478E-A9BA-0B1E3A2652DB}" type="presOf" srcId="{F98E2740-5CCC-42C9-9D34-D1F0F9C1F272}" destId="{A4DC4065-C445-4764-A4CD-34F8C94415B6}" srcOrd="0" destOrd="0" presId="urn:microsoft.com/office/officeart/2009/3/layout/HorizontalOrganizationChart"/>
    <dgm:cxn modelId="{E701F878-59F6-4332-8FDF-C6444EFCF0E4}" type="presOf" srcId="{7D0CC085-FE80-4EE7-A829-75AF6AD61615}" destId="{DDDCFA6E-8BE5-4922-92E3-B5DD202D9F1A}" srcOrd="0" destOrd="0" presId="urn:microsoft.com/office/officeart/2009/3/layout/HorizontalOrganizationChart"/>
    <dgm:cxn modelId="{2235D7C4-F8C3-4122-BADB-91EA04D3BE5A}" srcId="{881D7303-78D8-49A5-B1A6-C1CAECB4F1ED}" destId="{7D0CC085-FE80-4EE7-A829-75AF6AD61615}" srcOrd="0" destOrd="0" parTransId="{F435B215-D846-4D86-9D10-069ACD8DD902}" sibTransId="{20E5F262-6DF6-49C5-B0FA-473471CEDACB}"/>
    <dgm:cxn modelId="{419B42D8-C454-4A8C-B980-70FB1F954155}" type="presOf" srcId="{86105300-E6CA-43CB-8B5A-33D68826C6C1}" destId="{09FB57AC-D88F-4818-9295-FF297A8C171B}" srcOrd="1" destOrd="0" presId="urn:microsoft.com/office/officeart/2009/3/layout/HorizontalOrganizationChart"/>
    <dgm:cxn modelId="{199F4D3E-DD7A-41E3-A642-DAEE5BFC41B0}" type="presParOf" srcId="{195A8AEB-997B-4B56-962A-FBB0773F88DF}" destId="{61ED0063-7C13-4594-A5BE-57E16E722BD4}" srcOrd="0" destOrd="0" presId="urn:microsoft.com/office/officeart/2009/3/layout/HorizontalOrganizationChart"/>
    <dgm:cxn modelId="{EA67F3E5-E0E6-4F3D-941B-B7DEE9299D43}" type="presParOf" srcId="{61ED0063-7C13-4594-A5BE-57E16E722BD4}" destId="{06C05001-C457-4CE1-8CF0-E40F2E775CD5}" srcOrd="0" destOrd="0" presId="urn:microsoft.com/office/officeart/2009/3/layout/HorizontalOrganizationChart"/>
    <dgm:cxn modelId="{C39C63CF-E41B-4DBA-97CD-58614BC153BC}" type="presParOf" srcId="{06C05001-C457-4CE1-8CF0-E40F2E775CD5}" destId="{DDDCFA6E-8BE5-4922-92E3-B5DD202D9F1A}" srcOrd="0" destOrd="0" presId="urn:microsoft.com/office/officeart/2009/3/layout/HorizontalOrganizationChart"/>
    <dgm:cxn modelId="{4A34EFE5-1C10-4F2F-80D3-264A6D887BCD}" type="presParOf" srcId="{06C05001-C457-4CE1-8CF0-E40F2E775CD5}" destId="{B0A5EE52-87E3-46CD-84A4-6DF0B98DE447}" srcOrd="1" destOrd="0" presId="urn:microsoft.com/office/officeart/2009/3/layout/HorizontalOrganizationChart"/>
    <dgm:cxn modelId="{30A14514-086F-4327-ABB9-0D904AF65FE9}" type="presParOf" srcId="{61ED0063-7C13-4594-A5BE-57E16E722BD4}" destId="{BD39D26C-4F71-45CC-9B02-9F4CAFDE6366}" srcOrd="1" destOrd="0" presId="urn:microsoft.com/office/officeart/2009/3/layout/HorizontalOrganizationChart"/>
    <dgm:cxn modelId="{CBB9C617-43BC-4715-9B66-DE6A7816F24C}" type="presParOf" srcId="{BD39D26C-4F71-45CC-9B02-9F4CAFDE6366}" destId="{A4DC4065-C445-4764-A4CD-34F8C94415B6}" srcOrd="0" destOrd="0" presId="urn:microsoft.com/office/officeart/2009/3/layout/HorizontalOrganizationChart"/>
    <dgm:cxn modelId="{6AFBD9D5-65EF-462E-9385-937B871AB847}" type="presParOf" srcId="{BD39D26C-4F71-45CC-9B02-9F4CAFDE6366}" destId="{0306E487-B228-4F05-8FFA-921FD03180EE}" srcOrd="1" destOrd="0" presId="urn:microsoft.com/office/officeart/2009/3/layout/HorizontalOrganizationChart"/>
    <dgm:cxn modelId="{9C549079-0534-4FA2-B1EA-3A3D33B0704C}" type="presParOf" srcId="{0306E487-B228-4F05-8FFA-921FD03180EE}" destId="{4C0AA46E-D743-4690-991F-BD93235E7BC5}" srcOrd="0" destOrd="0" presId="urn:microsoft.com/office/officeart/2009/3/layout/HorizontalOrganizationChart"/>
    <dgm:cxn modelId="{D94D4D00-EFF9-4AC4-9E21-A85131ACFA2E}" type="presParOf" srcId="{4C0AA46E-D743-4690-991F-BD93235E7BC5}" destId="{2121BB41-8DA7-453E-A07D-78DCFDE0F25F}" srcOrd="0" destOrd="0" presId="urn:microsoft.com/office/officeart/2009/3/layout/HorizontalOrganizationChart"/>
    <dgm:cxn modelId="{465AEEDB-6522-409E-B9FD-C8F67876BA87}" type="presParOf" srcId="{4C0AA46E-D743-4690-991F-BD93235E7BC5}" destId="{97D0B6CF-1209-49E5-894F-F971BB0B187F}" srcOrd="1" destOrd="0" presId="urn:microsoft.com/office/officeart/2009/3/layout/HorizontalOrganizationChart"/>
    <dgm:cxn modelId="{1F25DE5C-9FB1-412B-9883-4ECEE1A7A980}" type="presParOf" srcId="{0306E487-B228-4F05-8FFA-921FD03180EE}" destId="{FF666738-5D5E-4F3E-B23E-9DB31A84ECCE}" srcOrd="1" destOrd="0" presId="urn:microsoft.com/office/officeart/2009/3/layout/HorizontalOrganizationChart"/>
    <dgm:cxn modelId="{7C005F39-397B-4BFD-AB78-A12956AB8812}" type="presParOf" srcId="{FF666738-5D5E-4F3E-B23E-9DB31A84ECCE}" destId="{7A90EF03-87B2-494F-BD29-7E1F962A1728}" srcOrd="0" destOrd="0" presId="urn:microsoft.com/office/officeart/2009/3/layout/HorizontalOrganizationChart"/>
    <dgm:cxn modelId="{401B03C6-2D93-497E-809E-2FEE85291DE6}" type="presParOf" srcId="{FF666738-5D5E-4F3E-B23E-9DB31A84ECCE}" destId="{7DEC330C-44D2-46E0-8D73-7CA2891C3E30}" srcOrd="1" destOrd="0" presId="urn:microsoft.com/office/officeart/2009/3/layout/HorizontalOrganizationChart"/>
    <dgm:cxn modelId="{EAB6F85D-1059-4362-B503-0AD1720B3E7E}" type="presParOf" srcId="{7DEC330C-44D2-46E0-8D73-7CA2891C3E30}" destId="{002DCADA-F930-4643-9217-FD5AAC0D2672}" srcOrd="0" destOrd="0" presId="urn:microsoft.com/office/officeart/2009/3/layout/HorizontalOrganizationChart"/>
    <dgm:cxn modelId="{BBE4B5D3-EFEF-4F8F-A18A-52B9D9EAE7CC}" type="presParOf" srcId="{002DCADA-F930-4643-9217-FD5AAC0D2672}" destId="{21BBC228-0E96-4A88-95D6-DB41EB145673}" srcOrd="0" destOrd="0" presId="urn:microsoft.com/office/officeart/2009/3/layout/HorizontalOrganizationChart"/>
    <dgm:cxn modelId="{0649AF81-2D24-47A2-9A10-E413B361B866}" type="presParOf" srcId="{002DCADA-F930-4643-9217-FD5AAC0D2672}" destId="{C9A42F2C-E1F0-4DD4-B84C-7A2F689B48F8}" srcOrd="1" destOrd="0" presId="urn:microsoft.com/office/officeart/2009/3/layout/HorizontalOrganizationChart"/>
    <dgm:cxn modelId="{DFE08311-E5A9-4C42-AA98-938019B9C668}" type="presParOf" srcId="{7DEC330C-44D2-46E0-8D73-7CA2891C3E30}" destId="{86567C6A-82DC-45CD-BC39-7192C2A349D8}" srcOrd="1" destOrd="0" presId="urn:microsoft.com/office/officeart/2009/3/layout/HorizontalOrganizationChart"/>
    <dgm:cxn modelId="{BBC54BE0-C764-4B69-BF63-F20A81E9DFB6}" type="presParOf" srcId="{7DEC330C-44D2-46E0-8D73-7CA2891C3E30}" destId="{091DCDC4-8679-41A3-A133-5C0D57F9F779}" srcOrd="2" destOrd="0" presId="urn:microsoft.com/office/officeart/2009/3/layout/HorizontalOrganizationChart"/>
    <dgm:cxn modelId="{80C9EBB0-34C2-4B46-A6F9-2429354EA177}" type="presParOf" srcId="{0306E487-B228-4F05-8FFA-921FD03180EE}" destId="{786C7C12-4715-44A6-9442-FC157651EA8B}" srcOrd="2" destOrd="0" presId="urn:microsoft.com/office/officeart/2009/3/layout/HorizontalOrganizationChart"/>
    <dgm:cxn modelId="{034DD667-CD8F-4B60-B7F1-A3C740E7AC7B}" type="presParOf" srcId="{BD39D26C-4F71-45CC-9B02-9F4CAFDE6366}" destId="{980DC0EA-AEF0-445C-80F0-F6D75259CAD3}" srcOrd="2" destOrd="0" presId="urn:microsoft.com/office/officeart/2009/3/layout/HorizontalOrganizationChart"/>
    <dgm:cxn modelId="{27169849-E93F-4AB7-800A-9E648A46DF51}" type="presParOf" srcId="{BD39D26C-4F71-45CC-9B02-9F4CAFDE6366}" destId="{2832BA22-0508-4DC8-BC80-258812E44DA5}" srcOrd="3" destOrd="0" presId="urn:microsoft.com/office/officeart/2009/3/layout/HorizontalOrganizationChart"/>
    <dgm:cxn modelId="{15A38F52-E0B9-462F-A153-C6F396D5FC8E}" type="presParOf" srcId="{2832BA22-0508-4DC8-BC80-258812E44DA5}" destId="{07BA931F-4B99-425D-99A1-62B516422A68}" srcOrd="0" destOrd="0" presId="urn:microsoft.com/office/officeart/2009/3/layout/HorizontalOrganizationChart"/>
    <dgm:cxn modelId="{9441F62F-01C5-4C34-BEC2-984740E49E7E}" type="presParOf" srcId="{07BA931F-4B99-425D-99A1-62B516422A68}" destId="{250141AB-1948-4A1D-BCAA-38B871F90DD4}" srcOrd="0" destOrd="0" presId="urn:microsoft.com/office/officeart/2009/3/layout/HorizontalOrganizationChart"/>
    <dgm:cxn modelId="{A3C72DA6-1228-4F5B-BB1E-FFC888865AE3}" type="presParOf" srcId="{07BA931F-4B99-425D-99A1-62B516422A68}" destId="{C55DEB50-7DC6-424B-9F3E-05B527F5A7A3}" srcOrd="1" destOrd="0" presId="urn:microsoft.com/office/officeart/2009/3/layout/HorizontalOrganizationChart"/>
    <dgm:cxn modelId="{B47835BA-80AE-4907-89E4-59E6DB0837B5}" type="presParOf" srcId="{2832BA22-0508-4DC8-BC80-258812E44DA5}" destId="{09771504-C480-4968-8766-629E20706762}" srcOrd="1" destOrd="0" presId="urn:microsoft.com/office/officeart/2009/3/layout/HorizontalOrganizationChart"/>
    <dgm:cxn modelId="{11D8F3E0-B69D-432B-9749-D798EBBEE542}" type="presParOf" srcId="{09771504-C480-4968-8766-629E20706762}" destId="{39E01A23-B752-4158-9668-D6920CFF53D5}" srcOrd="0" destOrd="0" presId="urn:microsoft.com/office/officeart/2009/3/layout/HorizontalOrganizationChart"/>
    <dgm:cxn modelId="{F7308C9A-44D9-4384-8747-9DE1B8FDB566}" type="presParOf" srcId="{09771504-C480-4968-8766-629E20706762}" destId="{B58F4F20-37D9-4085-B132-1E4F022F1116}" srcOrd="1" destOrd="0" presId="urn:microsoft.com/office/officeart/2009/3/layout/HorizontalOrganizationChart"/>
    <dgm:cxn modelId="{4C368471-ED5B-4DD0-B74F-28C6CEB098A8}" type="presParOf" srcId="{B58F4F20-37D9-4085-B132-1E4F022F1116}" destId="{58FED91B-7FA0-4C08-A52E-606A675461F6}" srcOrd="0" destOrd="0" presId="urn:microsoft.com/office/officeart/2009/3/layout/HorizontalOrganizationChart"/>
    <dgm:cxn modelId="{DDB13AE9-258D-40EC-BDAC-CFEFA63D75A9}" type="presParOf" srcId="{58FED91B-7FA0-4C08-A52E-606A675461F6}" destId="{1F386515-397D-4A08-BCED-DCCA45E6BF9B}" srcOrd="0" destOrd="0" presId="urn:microsoft.com/office/officeart/2009/3/layout/HorizontalOrganizationChart"/>
    <dgm:cxn modelId="{FBE9CC89-7AE6-4781-8B2B-1233661BD176}" type="presParOf" srcId="{58FED91B-7FA0-4C08-A52E-606A675461F6}" destId="{09FB57AC-D88F-4818-9295-FF297A8C171B}" srcOrd="1" destOrd="0" presId="urn:microsoft.com/office/officeart/2009/3/layout/HorizontalOrganizationChart"/>
    <dgm:cxn modelId="{C0DB0492-9FFC-47B4-BF54-6620B32E9E84}" type="presParOf" srcId="{B58F4F20-37D9-4085-B132-1E4F022F1116}" destId="{D20C899E-3D9F-4968-8E69-5EB5955B5218}" srcOrd="1" destOrd="0" presId="urn:microsoft.com/office/officeart/2009/3/layout/HorizontalOrganizationChart"/>
    <dgm:cxn modelId="{F630D16C-DDFA-486D-B191-10AAEC0D0AB3}" type="presParOf" srcId="{B58F4F20-37D9-4085-B132-1E4F022F1116}" destId="{B4CE6E7E-4015-47BC-A522-D7F45559F758}" srcOrd="2" destOrd="0" presId="urn:microsoft.com/office/officeart/2009/3/layout/HorizontalOrganizationChart"/>
    <dgm:cxn modelId="{37FC0F57-7E57-40AC-9697-229214DA208F}" type="presParOf" srcId="{2832BA22-0508-4DC8-BC80-258812E44DA5}" destId="{49308865-339D-4950-A19D-2C71B0C41C7E}" srcOrd="2" destOrd="0" presId="urn:microsoft.com/office/officeart/2009/3/layout/HorizontalOrganizationChart"/>
    <dgm:cxn modelId="{5B038B47-8241-46DD-A79B-7572786718C1}" type="presParOf" srcId="{BD39D26C-4F71-45CC-9B02-9F4CAFDE6366}" destId="{CFB2D180-F5D3-43DC-8CBC-4CE27F4458E1}" srcOrd="4" destOrd="0" presId="urn:microsoft.com/office/officeart/2009/3/layout/HorizontalOrganizationChart"/>
    <dgm:cxn modelId="{E85CC9FC-66E0-4128-BDD0-6DB807A654C7}" type="presParOf" srcId="{BD39D26C-4F71-45CC-9B02-9F4CAFDE6366}" destId="{595F4AF2-684B-40F8-B56D-53191DB6DA93}" srcOrd="5" destOrd="0" presId="urn:microsoft.com/office/officeart/2009/3/layout/HorizontalOrganizationChart"/>
    <dgm:cxn modelId="{57569BCA-2E0E-4AD1-822E-72E98039B50F}" type="presParOf" srcId="{595F4AF2-684B-40F8-B56D-53191DB6DA93}" destId="{3205ED9F-B7C2-4C00-BF1F-6AD0024B452F}" srcOrd="0" destOrd="0" presId="urn:microsoft.com/office/officeart/2009/3/layout/HorizontalOrganizationChart"/>
    <dgm:cxn modelId="{92959ABC-B52E-4490-8C41-05EE62BF78EE}" type="presParOf" srcId="{3205ED9F-B7C2-4C00-BF1F-6AD0024B452F}" destId="{08F785F8-C124-48BC-AADD-58469434E9E5}" srcOrd="0" destOrd="0" presId="urn:microsoft.com/office/officeart/2009/3/layout/HorizontalOrganizationChart"/>
    <dgm:cxn modelId="{2E602BDB-3CFE-4574-A0A5-904F708B7EB1}" type="presParOf" srcId="{3205ED9F-B7C2-4C00-BF1F-6AD0024B452F}" destId="{7A1B88F1-5055-46D0-877D-2D779FA98C55}" srcOrd="1" destOrd="0" presId="urn:microsoft.com/office/officeart/2009/3/layout/HorizontalOrganizationChart"/>
    <dgm:cxn modelId="{70CB966E-5226-42C0-8138-EA91F3BF498C}" type="presParOf" srcId="{595F4AF2-684B-40F8-B56D-53191DB6DA93}" destId="{F233780F-937F-40F5-A6CC-DA23254F6ACA}" srcOrd="1" destOrd="0" presId="urn:microsoft.com/office/officeart/2009/3/layout/HorizontalOrganizationChart"/>
    <dgm:cxn modelId="{30292113-4085-4E57-84FE-7BEC815B6682}" type="presParOf" srcId="{F233780F-937F-40F5-A6CC-DA23254F6ACA}" destId="{45F5C892-BCAB-4355-9C87-D92CD49D6129}" srcOrd="0" destOrd="0" presId="urn:microsoft.com/office/officeart/2009/3/layout/HorizontalOrganizationChart"/>
    <dgm:cxn modelId="{770FC926-8AD7-4D21-992F-991D18D73591}" type="presParOf" srcId="{F233780F-937F-40F5-A6CC-DA23254F6ACA}" destId="{C0CE5E04-B0D3-4AE8-9564-84E0E0ABE1D5}" srcOrd="1" destOrd="0" presId="urn:microsoft.com/office/officeart/2009/3/layout/HorizontalOrganizationChart"/>
    <dgm:cxn modelId="{CD6459B1-691F-44F1-90E7-A1F8103D38E7}" type="presParOf" srcId="{C0CE5E04-B0D3-4AE8-9564-84E0E0ABE1D5}" destId="{08FC9492-130C-4CFC-8D04-8F5F461B35B6}" srcOrd="0" destOrd="0" presId="urn:microsoft.com/office/officeart/2009/3/layout/HorizontalOrganizationChart"/>
    <dgm:cxn modelId="{91F8062C-4AFE-42C7-ABF9-684B4D2C43D0}" type="presParOf" srcId="{08FC9492-130C-4CFC-8D04-8F5F461B35B6}" destId="{18895041-7F15-4904-A91F-F1F13F89B332}" srcOrd="0" destOrd="0" presId="urn:microsoft.com/office/officeart/2009/3/layout/HorizontalOrganizationChart"/>
    <dgm:cxn modelId="{4C21808B-2633-4B39-8ECF-23FB8AA6FA81}" type="presParOf" srcId="{08FC9492-130C-4CFC-8D04-8F5F461B35B6}" destId="{A853B41E-4C46-48EE-BE1D-DCD3E77294DC}" srcOrd="1" destOrd="0" presId="urn:microsoft.com/office/officeart/2009/3/layout/HorizontalOrganizationChart"/>
    <dgm:cxn modelId="{64585E03-F1E9-4044-91D5-0DBA798325B2}" type="presParOf" srcId="{C0CE5E04-B0D3-4AE8-9564-84E0E0ABE1D5}" destId="{37A0C3EC-42D9-4506-8674-8FFA5223CD25}" srcOrd="1" destOrd="0" presId="urn:microsoft.com/office/officeart/2009/3/layout/HorizontalOrganizationChart"/>
    <dgm:cxn modelId="{BBD2BD15-9B71-4A82-A11E-152483C3CEDF}" type="presParOf" srcId="{C0CE5E04-B0D3-4AE8-9564-84E0E0ABE1D5}" destId="{C8A7FF69-1EEE-458B-BE94-250D7E398D70}" srcOrd="2" destOrd="0" presId="urn:microsoft.com/office/officeart/2009/3/layout/HorizontalOrganizationChart"/>
    <dgm:cxn modelId="{AB0A4613-FA3E-4EFB-92D0-643021DAB9BB}" type="presParOf" srcId="{595F4AF2-684B-40F8-B56D-53191DB6DA93}" destId="{70503489-F270-48CF-949C-0E6788AF828F}" srcOrd="2" destOrd="0" presId="urn:microsoft.com/office/officeart/2009/3/layout/HorizontalOrganizationChart"/>
    <dgm:cxn modelId="{FE9F78BE-E53D-4BFF-B888-F088EB0F1CB8}" type="presParOf" srcId="{61ED0063-7C13-4594-A5BE-57E16E722BD4}" destId="{7DABE967-4CC4-4CF0-83A8-0B6FAF42011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FAD86-D97F-49F3-991D-89CB1110D0FC}">
      <dsp:nvSpPr>
        <dsp:cNvPr id="0" name=""/>
        <dsp:cNvSpPr/>
      </dsp:nvSpPr>
      <dsp:spPr>
        <a:xfrm>
          <a:off x="0" y="65137"/>
          <a:ext cx="6840760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0" kern="1200" dirty="0" smtClean="0">
              <a:latin typeface="Century Gothic" panose="020B0502020202020204" pitchFamily="34" charset="0"/>
            </a:rPr>
            <a:t>Βάσει μοναδιαίου κόστους</a:t>
          </a:r>
          <a:endParaRPr lang="en-US" sz="2200" b="0" kern="1200" dirty="0">
            <a:latin typeface="Century Gothic" panose="020B0502020202020204" pitchFamily="34" charset="0"/>
          </a:endParaRPr>
        </a:p>
      </dsp:txBody>
      <dsp:txXfrm>
        <a:off x="25759" y="90896"/>
        <a:ext cx="6789242" cy="476152"/>
      </dsp:txXfrm>
    </dsp:sp>
    <dsp:sp modelId="{95500D3E-20F7-4931-A624-9154A111CE1B}">
      <dsp:nvSpPr>
        <dsp:cNvPr id="0" name=""/>
        <dsp:cNvSpPr/>
      </dsp:nvSpPr>
      <dsp:spPr>
        <a:xfrm>
          <a:off x="0" y="592808"/>
          <a:ext cx="6840760" cy="2094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700" kern="1200" dirty="0" smtClean="0">
              <a:latin typeface="Century Gothic" panose="020B0502020202020204" pitchFamily="34" charset="0"/>
            </a:rPr>
            <a:t>Οργανωτικά έξοδα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700" kern="1200" dirty="0" smtClean="0">
              <a:latin typeface="Century Gothic" panose="020B0502020202020204" pitchFamily="34" charset="0"/>
            </a:rPr>
            <a:t>Έξοδα ταξιδίου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700" kern="1200" dirty="0" smtClean="0">
              <a:latin typeface="Century Gothic" panose="020B0502020202020204" pitchFamily="34" charset="0"/>
            </a:rPr>
            <a:t>Έξοδα διαβίωσης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700" kern="1200" dirty="0" smtClean="0">
              <a:latin typeface="Century Gothic" panose="020B0502020202020204" pitchFamily="34" charset="0"/>
            </a:rPr>
            <a:t>Γλωσσική προετοιμασία (όπου εφαρμόζεται)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700" kern="1200" dirty="0" smtClean="0">
              <a:solidFill>
                <a:srgbClr val="FF0000"/>
              </a:solidFill>
              <a:latin typeface="Century Gothic" panose="020B0502020202020204" pitchFamily="34" charset="0"/>
            </a:rPr>
            <a:t>Advanced preparatory visits (</a:t>
          </a:r>
          <a:r>
            <a:rPr lang="el-GR" sz="1700" kern="1200" dirty="0" smtClean="0">
              <a:solidFill>
                <a:srgbClr val="FF0000"/>
              </a:solidFill>
              <a:latin typeface="Century Gothic" panose="020B0502020202020204" pitchFamily="34" charset="0"/>
            </a:rPr>
            <a:t>μόνο για </a:t>
          </a:r>
          <a:r>
            <a:rPr lang="en-GB" sz="1700" kern="1200" dirty="0" smtClean="0">
              <a:solidFill>
                <a:srgbClr val="FF0000"/>
              </a:solidFill>
              <a:latin typeface="Century Gothic" panose="020B0502020202020204" pitchFamily="34" charset="0"/>
            </a:rPr>
            <a:t>Erasmus Pro)</a:t>
          </a:r>
          <a:endParaRPr lang="el-GR" sz="1700" kern="1200" dirty="0" smtClean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l-GR" sz="1700" kern="1200" dirty="0" smtClean="0">
            <a:latin typeface="Century Gothic" panose="020B0502020202020204" pitchFamily="34" charset="0"/>
          </a:endParaRPr>
        </a:p>
      </dsp:txBody>
      <dsp:txXfrm>
        <a:off x="0" y="592808"/>
        <a:ext cx="6840760" cy="2094840"/>
      </dsp:txXfrm>
    </dsp:sp>
    <dsp:sp modelId="{7FB70556-8499-4A16-9503-7601EF30D601}">
      <dsp:nvSpPr>
        <dsp:cNvPr id="0" name=""/>
        <dsp:cNvSpPr/>
      </dsp:nvSpPr>
      <dsp:spPr>
        <a:xfrm>
          <a:off x="0" y="2687648"/>
          <a:ext cx="6840760" cy="52767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0" kern="1200" dirty="0" smtClean="0">
              <a:latin typeface="Century Gothic" panose="020B0502020202020204" pitchFamily="34" charset="0"/>
            </a:rPr>
            <a:t>Βάσει πραγματικών εξόδων</a:t>
          </a:r>
          <a:endParaRPr lang="en-US" sz="2200" b="0" kern="1200" dirty="0">
            <a:latin typeface="Century Gothic" panose="020B0502020202020204" pitchFamily="34" charset="0"/>
          </a:endParaRPr>
        </a:p>
      </dsp:txBody>
      <dsp:txXfrm>
        <a:off x="25759" y="2713407"/>
        <a:ext cx="6789242" cy="476152"/>
      </dsp:txXfrm>
    </dsp:sp>
    <dsp:sp modelId="{5661C2E9-7FB6-40F4-A401-8B2B73FC6636}">
      <dsp:nvSpPr>
        <dsp:cNvPr id="0" name=""/>
        <dsp:cNvSpPr/>
      </dsp:nvSpPr>
      <dsp:spPr>
        <a:xfrm>
          <a:off x="0" y="3215318"/>
          <a:ext cx="684076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700" kern="1200" dirty="0" smtClean="0">
              <a:latin typeface="Century Gothic" panose="020B0502020202020204" pitchFamily="34" charset="0"/>
            </a:rPr>
            <a:t>Υποστήριξη συμμετοχής ατόμων με ειδικές ανάγκες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700" kern="1200" dirty="0" smtClean="0">
              <a:latin typeface="Century Gothic" panose="020B0502020202020204" pitchFamily="34" charset="0"/>
            </a:rPr>
            <a:t>Ειδικές δαπάνες</a:t>
          </a:r>
          <a:endParaRPr lang="en-GB" sz="1700" kern="1200" dirty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700" kern="1200" dirty="0">
            <a:latin typeface="Century Gothic" panose="020B0502020202020204" pitchFamily="34" charset="0"/>
          </a:endParaRPr>
        </a:p>
      </dsp:txBody>
      <dsp:txXfrm>
        <a:off x="0" y="3215318"/>
        <a:ext cx="6840760" cy="1184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F4217-5975-4D5D-88AB-CA827C2A41D0}">
      <dsp:nvSpPr>
        <dsp:cNvPr id="0" name=""/>
        <dsp:cNvSpPr/>
      </dsp:nvSpPr>
      <dsp:spPr>
        <a:xfrm rot="5400000">
          <a:off x="326851" y="2103524"/>
          <a:ext cx="970657" cy="16151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101E85-2436-4DDE-A9A1-655547C6A4B1}">
      <dsp:nvSpPr>
        <dsp:cNvPr id="0" name=""/>
        <dsp:cNvSpPr/>
      </dsp:nvSpPr>
      <dsp:spPr>
        <a:xfrm>
          <a:off x="164825" y="2586106"/>
          <a:ext cx="1458168" cy="12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smtClean="0"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smtClean="0">
              <a:latin typeface="Century Gothic" panose="020B0502020202020204" pitchFamily="34" charset="0"/>
            </a:rPr>
            <a:t>1. Υπογραφή της Συμφωνίας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smtClean="0">
              <a:latin typeface="Century Gothic" panose="020B0502020202020204" pitchFamily="34" charset="0"/>
            </a:rPr>
            <a:t>(σε ισχύ με την υπογραφή του ΙΔΕΠ)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164825" y="2586106"/>
        <a:ext cx="1458168" cy="1278170"/>
      </dsp:txXfrm>
    </dsp:sp>
    <dsp:sp modelId="{D8AE8180-B425-4329-A079-B2FD335FCA8D}">
      <dsp:nvSpPr>
        <dsp:cNvPr id="0" name=""/>
        <dsp:cNvSpPr/>
      </dsp:nvSpPr>
      <dsp:spPr>
        <a:xfrm>
          <a:off x="1347867" y="1984614"/>
          <a:ext cx="275126" cy="275126"/>
        </a:xfrm>
        <a:prstGeom prst="triangle">
          <a:avLst>
            <a:gd name="adj" fmla="val 100000"/>
          </a:avLst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FA9F60-DADD-4C34-8AFA-574197DB8A2F}">
      <dsp:nvSpPr>
        <dsp:cNvPr id="0" name=""/>
        <dsp:cNvSpPr/>
      </dsp:nvSpPr>
      <dsp:spPr>
        <a:xfrm rot="5400000">
          <a:off x="2111934" y="1661803"/>
          <a:ext cx="970657" cy="16151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AFA4F2-D374-4E35-8287-632318BFF4ED}">
      <dsp:nvSpPr>
        <dsp:cNvPr id="0" name=""/>
        <dsp:cNvSpPr/>
      </dsp:nvSpPr>
      <dsp:spPr>
        <a:xfrm>
          <a:off x="1949908" y="2144385"/>
          <a:ext cx="1458168" cy="12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 smtClean="0"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Century Gothic" panose="020B0502020202020204" pitchFamily="34" charset="0"/>
            </a:rPr>
            <a:t>2. Πρώτη προκαταβολή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 Gothic" panose="020B0502020202020204" pitchFamily="34" charset="0"/>
            </a:rPr>
            <a:t>60% ή 80% της συνολικής επιχορήγησης, εντός 30 ημερών από την υπογραφή της Συμφωνίας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1949908" y="2144385"/>
        <a:ext cx="1458168" cy="1278170"/>
      </dsp:txXfrm>
    </dsp:sp>
    <dsp:sp modelId="{AC4DCC25-AA7E-433F-A09D-457A7EBB9EDA}">
      <dsp:nvSpPr>
        <dsp:cNvPr id="0" name=""/>
        <dsp:cNvSpPr/>
      </dsp:nvSpPr>
      <dsp:spPr>
        <a:xfrm>
          <a:off x="3132950" y="1542894"/>
          <a:ext cx="275126" cy="275126"/>
        </a:xfrm>
        <a:prstGeom prst="triangle">
          <a:avLst>
            <a:gd name="adj" fmla="val 100000"/>
          </a:avLst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335BA0-3751-4D68-ADD1-7BA3BDD72892}">
      <dsp:nvSpPr>
        <dsp:cNvPr id="0" name=""/>
        <dsp:cNvSpPr/>
      </dsp:nvSpPr>
      <dsp:spPr>
        <a:xfrm rot="5400000">
          <a:off x="3872935" y="893078"/>
          <a:ext cx="970657" cy="16151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BCD74A-C77F-4651-AC93-DCDB5F120875}">
      <dsp:nvSpPr>
        <dsp:cNvPr id="0" name=""/>
        <dsp:cNvSpPr/>
      </dsp:nvSpPr>
      <dsp:spPr>
        <a:xfrm>
          <a:off x="3699812" y="1365087"/>
          <a:ext cx="1462090" cy="1431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 smtClean="0"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Century Gothic" panose="020B0502020202020204" pitchFamily="34" charset="0"/>
            </a:rPr>
            <a:t>3. </a:t>
          </a:r>
          <a:r>
            <a:rPr lang="en-US" sz="1400" b="1" kern="1200" dirty="0" smtClean="0">
              <a:latin typeface="Century Gothic" panose="020B0502020202020204" pitchFamily="34" charset="0"/>
            </a:rPr>
            <a:t>Interim Report</a:t>
          </a:r>
          <a:r>
            <a:rPr lang="el-GR" sz="1400" b="1" kern="1200" dirty="0" smtClean="0">
              <a:latin typeface="Century Gothic" panose="020B0502020202020204" pitchFamily="34" charset="0"/>
            </a:rPr>
            <a:t>*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 Gothic" panose="020B0502020202020204" pitchFamily="34" charset="0"/>
            </a:rPr>
            <a:t>Η ημερομηνία ορίζεται στη Συμφωνία. Αποτελεί αίτημα για 2</a:t>
          </a:r>
          <a:r>
            <a:rPr lang="el-GR" sz="1400" kern="1200" baseline="30000" dirty="0" smtClean="0">
              <a:latin typeface="Century Gothic" panose="020B0502020202020204" pitchFamily="34" charset="0"/>
            </a:rPr>
            <a:t>η</a:t>
          </a:r>
          <a:r>
            <a:rPr lang="el-GR" sz="1400" kern="1200" dirty="0" smtClean="0">
              <a:latin typeface="Century Gothic" panose="020B0502020202020204" pitchFamily="34" charset="0"/>
            </a:rPr>
            <a:t> προκαταβολή, αφού έχει δαπανηθεί το 70% της 1</a:t>
          </a:r>
          <a:r>
            <a:rPr lang="el-GR" sz="1400" kern="1200" baseline="30000" dirty="0" smtClean="0">
              <a:latin typeface="Century Gothic" panose="020B0502020202020204" pitchFamily="34" charset="0"/>
            </a:rPr>
            <a:t>ης</a:t>
          </a:r>
          <a:r>
            <a:rPr lang="el-GR" sz="1400" kern="1200" dirty="0" smtClean="0">
              <a:latin typeface="Century Gothic" panose="020B0502020202020204" pitchFamily="34" charset="0"/>
            </a:rPr>
            <a:t>  δόσης</a:t>
          </a:r>
          <a:endParaRPr lang="en-US" sz="1400" b="0" kern="1200" dirty="0">
            <a:latin typeface="Century Gothic" panose="020B0502020202020204" pitchFamily="34" charset="0"/>
          </a:endParaRPr>
        </a:p>
      </dsp:txBody>
      <dsp:txXfrm>
        <a:off x="3699812" y="1365087"/>
        <a:ext cx="1462090" cy="1431882"/>
      </dsp:txXfrm>
    </dsp:sp>
    <dsp:sp modelId="{238200F1-DBC8-4ACF-9E2E-EBA4CE61EAED}">
      <dsp:nvSpPr>
        <dsp:cNvPr id="0" name=""/>
        <dsp:cNvSpPr/>
      </dsp:nvSpPr>
      <dsp:spPr>
        <a:xfrm>
          <a:off x="4918033" y="1024317"/>
          <a:ext cx="275126" cy="275126"/>
        </a:xfrm>
        <a:prstGeom prst="triangle">
          <a:avLst>
            <a:gd name="adj" fmla="val 100000"/>
          </a:avLst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77AF4-1F70-4FDA-8629-31EDBA794147}">
      <dsp:nvSpPr>
        <dsp:cNvPr id="0" name=""/>
        <dsp:cNvSpPr/>
      </dsp:nvSpPr>
      <dsp:spPr>
        <a:xfrm rot="5400000">
          <a:off x="5682100" y="701505"/>
          <a:ext cx="970657" cy="16151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9F53CE-4DB0-4853-A08D-9078A37653AD}">
      <dsp:nvSpPr>
        <dsp:cNvPr id="0" name=""/>
        <dsp:cNvSpPr/>
      </dsp:nvSpPr>
      <dsp:spPr>
        <a:xfrm>
          <a:off x="5520074" y="1184088"/>
          <a:ext cx="1458168" cy="12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>
              <a:latin typeface="Century Gothic" panose="020B0502020202020204" pitchFamily="34" charset="0"/>
            </a:rPr>
            <a:t>4. Υποβολή Τελικής Έκθεσης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>
              <a:latin typeface="Century Gothic" panose="020B0502020202020204" pitchFamily="34" charset="0"/>
            </a:rPr>
            <a:t>Εντός 60 ημερών από την ημερομηνία λήξης του σχεδίου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5520074" y="1184088"/>
        <a:ext cx="1458168" cy="1278170"/>
      </dsp:txXfrm>
    </dsp:sp>
    <dsp:sp modelId="{95E84141-8001-4996-A3F4-FEF4F722555D}">
      <dsp:nvSpPr>
        <dsp:cNvPr id="0" name=""/>
        <dsp:cNvSpPr/>
      </dsp:nvSpPr>
      <dsp:spPr>
        <a:xfrm>
          <a:off x="6703116" y="582596"/>
          <a:ext cx="275126" cy="275126"/>
        </a:xfrm>
        <a:prstGeom prst="triangle">
          <a:avLst>
            <a:gd name="adj" fmla="val 100000"/>
          </a:avLst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8DF81A-001C-4B55-B304-313880E99A4B}">
      <dsp:nvSpPr>
        <dsp:cNvPr id="0" name=""/>
        <dsp:cNvSpPr/>
      </dsp:nvSpPr>
      <dsp:spPr>
        <a:xfrm rot="5400000">
          <a:off x="7467183" y="133955"/>
          <a:ext cx="970657" cy="16151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22BAFA-A937-41ED-A0DF-2D5DC031DD66}">
      <dsp:nvSpPr>
        <dsp:cNvPr id="0" name=""/>
        <dsp:cNvSpPr/>
      </dsp:nvSpPr>
      <dsp:spPr>
        <a:xfrm>
          <a:off x="7288111" y="490709"/>
          <a:ext cx="1492260" cy="152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 dirty="0">
            <a:latin typeface="Century Gothic" panose="020B0502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>
              <a:latin typeface="Century Gothic" panose="020B0502020202020204" pitchFamily="34" charset="0"/>
            </a:rPr>
            <a:t>5. Τελική Πληρωμή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>
              <a:latin typeface="Century Gothic" panose="020B0502020202020204" pitchFamily="34" charset="0"/>
            </a:rPr>
            <a:t>Εντός 60 ημερών από την παραλαβή της Τελικής Έκθεσης </a:t>
          </a:r>
          <a:endParaRPr lang="en-US" sz="1400" kern="1200" dirty="0">
            <a:latin typeface="Century Gothic" panose="020B0502020202020204" pitchFamily="34" charset="0"/>
          </a:endParaRPr>
        </a:p>
      </dsp:txBody>
      <dsp:txXfrm>
        <a:off x="7288111" y="490709"/>
        <a:ext cx="1492260" cy="1529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76673-3E6A-42BC-B800-5E24B8D2FED3}">
      <dsp:nvSpPr>
        <dsp:cNvPr id="0" name=""/>
        <dsp:cNvSpPr/>
      </dsp:nvSpPr>
      <dsp:spPr>
        <a:xfrm>
          <a:off x="0" y="5887"/>
          <a:ext cx="6192688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700" b="1" kern="1200" dirty="0" smtClean="0">
              <a:latin typeface="Century Gothic" panose="020B0502020202020204" pitchFamily="34" charset="0"/>
            </a:rPr>
            <a:t>1. Αλλαγή στη διάρκεια του Σχεδίου</a:t>
          </a:r>
          <a:endParaRPr lang="en-US" sz="1700" b="1" kern="1200" dirty="0" smtClean="0">
            <a:latin typeface="Century Gothic" panose="020B0502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>
            <a:latin typeface="Century Gothic" panose="020B0502020202020204" pitchFamily="34" charset="0"/>
          </a:endParaRPr>
        </a:p>
      </dsp:txBody>
      <dsp:txXfrm>
        <a:off x="34954" y="40841"/>
        <a:ext cx="6122780" cy="646132"/>
      </dsp:txXfrm>
    </dsp:sp>
    <dsp:sp modelId="{AFAE65F4-F6D1-4D13-9C05-5C1D1BE2D6FF}">
      <dsp:nvSpPr>
        <dsp:cNvPr id="0" name=""/>
        <dsp:cNvSpPr/>
      </dsp:nvSpPr>
      <dsp:spPr>
        <a:xfrm>
          <a:off x="0" y="771647"/>
          <a:ext cx="6192688" cy="71604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latin typeface="Century Gothic" panose="020B0502020202020204" pitchFamily="34" charset="0"/>
            </a:rPr>
            <a:t>2. Αλλαγή τραπεζικών στοιχείων</a:t>
          </a:r>
          <a:endParaRPr lang="en-US" sz="1700" b="1" kern="1200" dirty="0">
            <a:latin typeface="Century Gothic" panose="020B0502020202020204" pitchFamily="34" charset="0"/>
          </a:endParaRPr>
        </a:p>
      </dsp:txBody>
      <dsp:txXfrm>
        <a:off x="34954" y="806601"/>
        <a:ext cx="6122780" cy="646132"/>
      </dsp:txXfrm>
    </dsp:sp>
    <dsp:sp modelId="{8F9B9846-4485-41D4-8CDC-EE1F04707152}">
      <dsp:nvSpPr>
        <dsp:cNvPr id="0" name=""/>
        <dsp:cNvSpPr/>
      </dsp:nvSpPr>
      <dsp:spPr>
        <a:xfrm>
          <a:off x="0" y="1536647"/>
          <a:ext cx="6192688" cy="71604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700"/>
            </a:spcAft>
            <a:buClrTx/>
            <a:buSzTx/>
            <a:buFontTx/>
            <a:buNone/>
            <a:tabLst/>
            <a:defRPr/>
          </a:pPr>
          <a:r>
            <a:rPr lang="el-GR" sz="1700" b="1" kern="1200" dirty="0" smtClean="0">
              <a:latin typeface="Century Gothic" panose="020B0502020202020204" pitchFamily="34" charset="0"/>
            </a:rPr>
            <a:t>3. Αλλαγή νόμιμου εκπροσώπου </a:t>
          </a:r>
        </a:p>
      </dsp:txBody>
      <dsp:txXfrm>
        <a:off x="34954" y="1571601"/>
        <a:ext cx="6122780" cy="646132"/>
      </dsp:txXfrm>
    </dsp:sp>
    <dsp:sp modelId="{B5DDC53A-75BD-4C86-AC73-C5A346D55C8C}">
      <dsp:nvSpPr>
        <dsp:cNvPr id="0" name=""/>
        <dsp:cNvSpPr/>
      </dsp:nvSpPr>
      <dsp:spPr>
        <a:xfrm>
          <a:off x="0" y="2301647"/>
          <a:ext cx="6192688" cy="7160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R="0" lvl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l-GR" sz="1700" b="1" kern="1200" dirty="0" smtClean="0">
              <a:latin typeface="Century Gothic" panose="020B0502020202020204" pitchFamily="34" charset="0"/>
            </a:rPr>
            <a:t>4. Μεταφορές Κονδυλίων με τροποποίηση</a:t>
          </a:r>
        </a:p>
      </dsp:txBody>
      <dsp:txXfrm>
        <a:off x="34954" y="2336601"/>
        <a:ext cx="6122780" cy="646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5C892-BCAB-4355-9C87-D92CD49D6129}">
      <dsp:nvSpPr>
        <dsp:cNvPr id="0" name=""/>
        <dsp:cNvSpPr/>
      </dsp:nvSpPr>
      <dsp:spPr>
        <a:xfrm>
          <a:off x="5300081" y="4244672"/>
          <a:ext cx="435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719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2D180-F5D3-43DC-8CBC-4CE27F4458E1}">
      <dsp:nvSpPr>
        <dsp:cNvPr id="0" name=""/>
        <dsp:cNvSpPr/>
      </dsp:nvSpPr>
      <dsp:spPr>
        <a:xfrm>
          <a:off x="2322612" y="2370946"/>
          <a:ext cx="424151" cy="191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291" y="0"/>
              </a:lnTo>
              <a:lnTo>
                <a:pt x="206291" y="1919446"/>
              </a:lnTo>
              <a:lnTo>
                <a:pt x="424151" y="191944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01A23-B752-4158-9668-D6920CFF53D5}">
      <dsp:nvSpPr>
        <dsp:cNvPr id="0" name=""/>
        <dsp:cNvSpPr/>
      </dsp:nvSpPr>
      <dsp:spPr>
        <a:xfrm>
          <a:off x="5261324" y="2527927"/>
          <a:ext cx="286224" cy="143492"/>
        </a:xfrm>
        <a:custGeom>
          <a:avLst/>
          <a:gdLst/>
          <a:ahLst/>
          <a:cxnLst/>
          <a:rect l="0" t="0" r="0" b="0"/>
          <a:pathLst>
            <a:path>
              <a:moveTo>
                <a:pt x="0" y="143492"/>
              </a:moveTo>
              <a:lnTo>
                <a:pt x="68364" y="143492"/>
              </a:lnTo>
              <a:lnTo>
                <a:pt x="68364" y="0"/>
              </a:lnTo>
              <a:lnTo>
                <a:pt x="286224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DC0EA-AEF0-445C-80F0-F6D75259CAD3}">
      <dsp:nvSpPr>
        <dsp:cNvPr id="0" name=""/>
        <dsp:cNvSpPr/>
      </dsp:nvSpPr>
      <dsp:spPr>
        <a:xfrm>
          <a:off x="2322612" y="2370946"/>
          <a:ext cx="540488" cy="30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28" y="0"/>
              </a:lnTo>
              <a:lnTo>
                <a:pt x="322628" y="300474"/>
              </a:lnTo>
              <a:lnTo>
                <a:pt x="540488" y="30047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0EF03-87B2-494F-BD29-7E1F962A1728}">
      <dsp:nvSpPr>
        <dsp:cNvPr id="0" name=""/>
        <dsp:cNvSpPr/>
      </dsp:nvSpPr>
      <dsp:spPr>
        <a:xfrm>
          <a:off x="5495327" y="758846"/>
          <a:ext cx="449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1236" y="45720"/>
              </a:lnTo>
              <a:lnTo>
                <a:pt x="231236" y="48498"/>
              </a:lnTo>
              <a:lnTo>
                <a:pt x="449096" y="4849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C4065-C445-4764-A4CD-34F8C94415B6}">
      <dsp:nvSpPr>
        <dsp:cNvPr id="0" name=""/>
        <dsp:cNvSpPr/>
      </dsp:nvSpPr>
      <dsp:spPr>
        <a:xfrm>
          <a:off x="2322612" y="804566"/>
          <a:ext cx="410774" cy="1566379"/>
        </a:xfrm>
        <a:custGeom>
          <a:avLst/>
          <a:gdLst/>
          <a:ahLst/>
          <a:cxnLst/>
          <a:rect l="0" t="0" r="0" b="0"/>
          <a:pathLst>
            <a:path>
              <a:moveTo>
                <a:pt x="0" y="1566379"/>
              </a:moveTo>
              <a:lnTo>
                <a:pt x="192914" y="1566379"/>
              </a:lnTo>
              <a:lnTo>
                <a:pt x="192914" y="0"/>
              </a:lnTo>
              <a:lnTo>
                <a:pt x="410774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CFA6E-8BE5-4922-92E3-B5DD202D9F1A}">
      <dsp:nvSpPr>
        <dsp:cNvPr id="0" name=""/>
        <dsp:cNvSpPr/>
      </dsp:nvSpPr>
      <dsp:spPr>
        <a:xfrm>
          <a:off x="144014" y="1152130"/>
          <a:ext cx="2178598" cy="2437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latin typeface="Century Gothic" panose="020B0502020202020204" pitchFamily="34" charset="0"/>
            </a:rPr>
            <a:t>Υποχρεωτική</a:t>
          </a:r>
          <a:r>
            <a:rPr lang="en-US" sz="1800" b="0" kern="1200" dirty="0" smtClean="0">
              <a:latin typeface="Century Gothic" panose="020B0502020202020204" pitchFamily="34" charset="0"/>
            </a:rPr>
            <a:t> </a:t>
          </a:r>
          <a:r>
            <a:rPr lang="el-GR" sz="1800" b="0" kern="1200" dirty="0" smtClean="0">
              <a:latin typeface="Century Gothic" panose="020B0502020202020204" pitchFamily="34" charset="0"/>
            </a:rPr>
            <a:t>Αξιολόγηση πριν την έναρξη – το επίπεδο επάρκειας καταχωρείται στο </a:t>
          </a:r>
          <a:r>
            <a:rPr lang="en-GB" sz="1800" b="0" kern="1200" dirty="0" smtClean="0">
              <a:latin typeface="Century Gothic" panose="020B0502020202020204" pitchFamily="34" charset="0"/>
            </a:rPr>
            <a:t>Learning Agreement</a:t>
          </a:r>
          <a:endParaRPr lang="el-GR" sz="1800" b="0" kern="1200" dirty="0">
            <a:latin typeface="Century Gothic" panose="020B0502020202020204" pitchFamily="34" charset="0"/>
          </a:endParaRPr>
        </a:p>
      </dsp:txBody>
      <dsp:txXfrm>
        <a:off x="144014" y="1152130"/>
        <a:ext cx="2178598" cy="2437630"/>
      </dsp:txXfrm>
    </dsp:sp>
    <dsp:sp modelId="{2121BB41-8DA7-453E-A07D-78DCFDE0F25F}">
      <dsp:nvSpPr>
        <dsp:cNvPr id="0" name=""/>
        <dsp:cNvSpPr/>
      </dsp:nvSpPr>
      <dsp:spPr>
        <a:xfrm>
          <a:off x="2733387" y="0"/>
          <a:ext cx="2761940" cy="1609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latin typeface="Century Gothic" panose="020B0502020202020204" pitchFamily="34" charset="0"/>
            </a:rPr>
            <a:t>Επίπεδο μέχρι Β1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latin typeface="Century Gothic" panose="020B0502020202020204" pitchFamily="34" charset="0"/>
            </a:rPr>
            <a:t>Υποχρεωτικά μαθήματα </a:t>
          </a:r>
          <a:r>
            <a:rPr lang="el-GR" sz="1800" b="0" kern="1200" dirty="0" smtClean="0">
              <a:latin typeface="Century Gothic" panose="020B0502020202020204" pitchFamily="34" charset="0"/>
            </a:rPr>
            <a:t>στη γλώσσα διδασκαλίας/κατάρτισης</a:t>
          </a:r>
          <a:endParaRPr lang="el-GR" sz="1800" b="0" kern="1200" dirty="0">
            <a:latin typeface="Century Gothic" panose="020B0502020202020204" pitchFamily="34" charset="0"/>
          </a:endParaRPr>
        </a:p>
      </dsp:txBody>
      <dsp:txXfrm>
        <a:off x="2733387" y="0"/>
        <a:ext cx="2761940" cy="1609133"/>
      </dsp:txXfrm>
    </dsp:sp>
    <dsp:sp modelId="{21BBC228-0E96-4A88-95D6-DB41EB145673}">
      <dsp:nvSpPr>
        <dsp:cNvPr id="0" name=""/>
        <dsp:cNvSpPr/>
      </dsp:nvSpPr>
      <dsp:spPr>
        <a:xfrm>
          <a:off x="5944423" y="205256"/>
          <a:ext cx="2178598" cy="1204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latin typeface="Century Gothic" panose="020B0502020202020204" pitchFamily="34" charset="0"/>
            </a:rPr>
            <a:t>2</a:t>
          </a:r>
          <a:r>
            <a:rPr lang="el-GR" sz="1800" b="0" kern="1200" baseline="30000" dirty="0" smtClean="0">
              <a:latin typeface="Century Gothic" panose="020B0502020202020204" pitchFamily="34" charset="0"/>
            </a:rPr>
            <a:t>η</a:t>
          </a:r>
          <a:r>
            <a:rPr lang="el-GR" sz="1800" b="0" kern="1200" dirty="0" smtClean="0">
              <a:latin typeface="Century Gothic" panose="020B0502020202020204" pitchFamily="34" charset="0"/>
            </a:rPr>
            <a:t>  αξιολόγηση κατά τη λήξη της κινητικότητας</a:t>
          </a:r>
          <a:r>
            <a:rPr lang="en-GB" sz="1800" b="0" kern="1200" dirty="0" smtClean="0">
              <a:latin typeface="Century Gothic" panose="020B0502020202020204" pitchFamily="34" charset="0"/>
            </a:rPr>
            <a:t> </a:t>
          </a:r>
          <a:r>
            <a:rPr lang="el-GR" sz="1800" b="0" kern="1200" dirty="0" smtClean="0">
              <a:latin typeface="Century Gothic" panose="020B0502020202020204" pitchFamily="34" charset="0"/>
            </a:rPr>
            <a:t>(δεν είναι υποχρεωτική</a:t>
          </a:r>
          <a:r>
            <a:rPr lang="en-GB" sz="1800" b="0" kern="1200" dirty="0" smtClean="0">
              <a:latin typeface="Century Gothic" panose="020B0502020202020204" pitchFamily="34" charset="0"/>
            </a:rPr>
            <a:t>)</a:t>
          </a:r>
          <a:endParaRPr lang="el-GR" sz="1800" b="0" kern="1200" dirty="0">
            <a:latin typeface="Century Gothic" panose="020B0502020202020204" pitchFamily="34" charset="0"/>
          </a:endParaRPr>
        </a:p>
      </dsp:txBody>
      <dsp:txXfrm>
        <a:off x="5944423" y="205256"/>
        <a:ext cx="2178598" cy="1204177"/>
      </dsp:txXfrm>
    </dsp:sp>
    <dsp:sp modelId="{250141AB-1948-4A1D-BCAA-38B871F90DD4}">
      <dsp:nvSpPr>
        <dsp:cNvPr id="0" name=""/>
        <dsp:cNvSpPr/>
      </dsp:nvSpPr>
      <dsp:spPr>
        <a:xfrm>
          <a:off x="2863101" y="1871365"/>
          <a:ext cx="2398223" cy="16001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accent5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latin typeface="Century Gothic" panose="020B0502020202020204" pitchFamily="34" charset="0"/>
            </a:rPr>
            <a:t>Επίπεδο Β2 και πάνω </a:t>
          </a:r>
          <a:r>
            <a:rPr lang="el-GR" sz="1800" b="1" kern="1200" dirty="0" smtClean="0">
              <a:latin typeface="Century Gothic" panose="020B0502020202020204" pitchFamily="34" charset="0"/>
            </a:rPr>
            <a:t>προαιρετικά μαθήματα </a:t>
          </a:r>
          <a:r>
            <a:rPr lang="el-GR" sz="1800" b="0" kern="1200" dirty="0" smtClean="0">
              <a:latin typeface="Century Gothic" panose="020B0502020202020204" pitchFamily="34" charset="0"/>
            </a:rPr>
            <a:t>στη γλώσσα διδασκαλίας/κατάρτισης</a:t>
          </a:r>
          <a:endParaRPr lang="el-GR" sz="1800" b="0" kern="1200" dirty="0">
            <a:latin typeface="Century Gothic" panose="020B0502020202020204" pitchFamily="34" charset="0"/>
          </a:endParaRPr>
        </a:p>
      </dsp:txBody>
      <dsp:txXfrm>
        <a:off x="2863101" y="1871365"/>
        <a:ext cx="2398223" cy="1600109"/>
      </dsp:txXfrm>
    </dsp:sp>
    <dsp:sp modelId="{1F386515-397D-4A08-BCED-DCCA45E6BF9B}">
      <dsp:nvSpPr>
        <dsp:cNvPr id="0" name=""/>
        <dsp:cNvSpPr/>
      </dsp:nvSpPr>
      <dsp:spPr>
        <a:xfrm>
          <a:off x="5547548" y="2002187"/>
          <a:ext cx="2662051" cy="1051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latin typeface="Century Gothic" panose="020B0502020202020204" pitchFamily="34" charset="0"/>
            </a:rPr>
            <a:t>2</a:t>
          </a:r>
          <a:r>
            <a:rPr lang="el-GR" sz="1800" b="0" kern="1200" baseline="30000" dirty="0" smtClean="0">
              <a:latin typeface="Century Gothic" panose="020B0502020202020204" pitchFamily="34" charset="0"/>
            </a:rPr>
            <a:t>η</a:t>
          </a:r>
          <a:r>
            <a:rPr lang="el-GR" sz="1800" b="0" kern="1200" dirty="0" smtClean="0">
              <a:latin typeface="Century Gothic" panose="020B0502020202020204" pitchFamily="34" charset="0"/>
            </a:rPr>
            <a:t> αξιολόγηση κατά τη λήξη της </a:t>
          </a:r>
          <a:r>
            <a:rPr lang="el-GR" sz="1800" b="0" kern="1200" dirty="0" err="1" smtClean="0">
              <a:latin typeface="Century Gothic" panose="020B0502020202020204" pitchFamily="34" charset="0"/>
            </a:rPr>
            <a:t>κινητικότητας(δεν</a:t>
          </a:r>
          <a:r>
            <a:rPr lang="el-GR" sz="1800" b="0" kern="1200" dirty="0" smtClean="0">
              <a:latin typeface="Century Gothic" panose="020B0502020202020204" pitchFamily="34" charset="0"/>
            </a:rPr>
            <a:t> είναι υποχρεωτική</a:t>
          </a:r>
          <a:r>
            <a:rPr lang="en-GB" sz="1800" b="0" kern="1200" dirty="0" smtClean="0">
              <a:latin typeface="Century Gothic" panose="020B0502020202020204" pitchFamily="34" charset="0"/>
            </a:rPr>
            <a:t>)</a:t>
          </a:r>
          <a:r>
            <a:rPr lang="el-GR" sz="1800" b="0" kern="1200" dirty="0" smtClean="0">
              <a:latin typeface="Century Gothic" panose="020B0502020202020204" pitchFamily="34" charset="0"/>
            </a:rPr>
            <a:t> </a:t>
          </a:r>
          <a:endParaRPr lang="el-GR" sz="1800" b="0" kern="1200" dirty="0">
            <a:latin typeface="Century Gothic" panose="020B0502020202020204" pitchFamily="34" charset="0"/>
          </a:endParaRPr>
        </a:p>
      </dsp:txBody>
      <dsp:txXfrm>
        <a:off x="5547548" y="2002187"/>
        <a:ext cx="2662051" cy="1051481"/>
      </dsp:txXfrm>
    </dsp:sp>
    <dsp:sp modelId="{08F785F8-C124-48BC-AADD-58469434E9E5}">
      <dsp:nvSpPr>
        <dsp:cNvPr id="0" name=""/>
        <dsp:cNvSpPr/>
      </dsp:nvSpPr>
      <dsp:spPr>
        <a:xfrm>
          <a:off x="2746764" y="3756671"/>
          <a:ext cx="2553317" cy="10674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5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latin typeface="Century Gothic" panose="020B0502020202020204" pitchFamily="34" charset="0"/>
            </a:rPr>
            <a:t>Επίπεδο </a:t>
          </a:r>
          <a:r>
            <a:rPr lang="en-GB" sz="1800" b="0" kern="1200" dirty="0" smtClean="0">
              <a:latin typeface="Century Gothic" panose="020B0502020202020204" pitchFamily="34" charset="0"/>
            </a:rPr>
            <a:t>C2 – </a:t>
          </a:r>
          <a:r>
            <a:rPr lang="el-GR" sz="1800" b="1" kern="1200" dirty="0" smtClean="0">
              <a:latin typeface="Century Gothic" panose="020B0502020202020204" pitchFamily="34" charset="0"/>
            </a:rPr>
            <a:t>απαλλαγή</a:t>
          </a:r>
          <a:r>
            <a:rPr lang="el-GR" sz="1800" b="0" kern="1200" dirty="0" smtClean="0">
              <a:latin typeface="Century Gothic" panose="020B0502020202020204" pitchFamily="34" charset="0"/>
            </a:rPr>
            <a:t> από </a:t>
          </a:r>
          <a:r>
            <a:rPr lang="en-GB" sz="1800" b="0" kern="1200" dirty="0" smtClean="0">
              <a:latin typeface="Century Gothic" panose="020B0502020202020204" pitchFamily="34" charset="0"/>
            </a:rPr>
            <a:t>course </a:t>
          </a:r>
          <a:r>
            <a:rPr lang="el-GR" sz="1800" b="0" kern="1200" dirty="0" smtClean="0">
              <a:latin typeface="Century Gothic" panose="020B0502020202020204" pitchFamily="34" charset="0"/>
            </a:rPr>
            <a:t>και 2</a:t>
          </a:r>
          <a:r>
            <a:rPr lang="el-GR" sz="1800" b="0" kern="1200" baseline="30000" dirty="0" smtClean="0">
              <a:latin typeface="Century Gothic" panose="020B0502020202020204" pitchFamily="34" charset="0"/>
            </a:rPr>
            <a:t>η</a:t>
          </a:r>
          <a:r>
            <a:rPr lang="el-GR" sz="1800" b="0" kern="1200" dirty="0" smtClean="0">
              <a:latin typeface="Century Gothic" panose="020B0502020202020204" pitchFamily="34" charset="0"/>
            </a:rPr>
            <a:t> αξιολόγηση </a:t>
          </a:r>
          <a:endParaRPr lang="el-GR" sz="1800" b="0" kern="1200" dirty="0">
            <a:latin typeface="Century Gothic" panose="020B0502020202020204" pitchFamily="34" charset="0"/>
          </a:endParaRPr>
        </a:p>
      </dsp:txBody>
      <dsp:txXfrm>
        <a:off x="2746764" y="3756671"/>
        <a:ext cx="2553317" cy="1067441"/>
      </dsp:txXfrm>
    </dsp:sp>
    <dsp:sp modelId="{18895041-7F15-4904-A91F-F1F13F89B332}">
      <dsp:nvSpPr>
        <dsp:cNvPr id="0" name=""/>
        <dsp:cNvSpPr/>
      </dsp:nvSpPr>
      <dsp:spPr>
        <a:xfrm>
          <a:off x="5735801" y="3582144"/>
          <a:ext cx="3168248" cy="14164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entury Gothic" panose="020B0502020202020204" pitchFamily="34" charset="0"/>
            </a:rPr>
            <a:t>Προαιρετικό </a:t>
          </a:r>
          <a:r>
            <a:rPr lang="en-GB" sz="1800" kern="1200" dirty="0" smtClean="0">
              <a:latin typeface="Century Gothic" panose="020B0502020202020204" pitchFamily="34" charset="0"/>
            </a:rPr>
            <a:t>course </a:t>
          </a:r>
          <a:r>
            <a:rPr lang="el-GR" sz="1800" kern="1200" dirty="0" smtClean="0">
              <a:latin typeface="Century Gothic" panose="020B0502020202020204" pitchFamily="34" charset="0"/>
            </a:rPr>
            <a:t>στην ομιλούμενη γλώσσα της χώρας εάν διαφέρει από τη γλώσσα επικοινωνίας της κινητικότητας</a:t>
          </a:r>
          <a:endParaRPr lang="el-GR" sz="1800" b="1" kern="1200" dirty="0">
            <a:latin typeface="Century Gothic" panose="020B0502020202020204" pitchFamily="34" charset="0"/>
          </a:endParaRPr>
        </a:p>
      </dsp:txBody>
      <dsp:txXfrm>
        <a:off x="5735801" y="3582144"/>
        <a:ext cx="3168248" cy="1416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D4DC-FE9E-4531-A7FA-25BB6017371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B5C52-6CE6-401A-A931-48CC5B228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46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283A-093E-4A51-BED7-CDEF597A5CAA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A5A1-5A46-435E-A3CF-AA5F9E8882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59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56D48-D954-42CD-9DFF-FEDDB0F4456A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z="100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46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38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13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11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469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just">
              <a:lnSpc>
                <a:spcPct val="150000"/>
              </a:lnSpc>
              <a:buNone/>
              <a:defRPr/>
            </a:pP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469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318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076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85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0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609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45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861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063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14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3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881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l-G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 είναι δυνατόν να τροποποιηθούν τα ακόλουθα</a:t>
            </a:r>
            <a:r>
              <a:rPr lang="en-GB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el-G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συνολικό ποσό επιχορήγησης (δεν μπορεί να αυξηθεί)</a:t>
            </a:r>
          </a:p>
          <a:p>
            <a:pPr marL="0" indent="0" algn="just">
              <a:buNone/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el-G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μέγιστα ποσά που προνοεί ο Οδηγός Προγράμματος</a:t>
            </a:r>
          </a:p>
          <a:p>
            <a:pPr algn="just">
              <a:buFontTx/>
              <a:buChar char="-"/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el-G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επιλέξιμες δραστηριότητες όπως αυτές περιγράφονται στον Οδηγό Προγράμματος (μέγιστη/</a:t>
            </a:r>
            <a:r>
              <a:rPr lang="el-GR" alt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κατώτατ</a:t>
            </a:r>
            <a:r>
              <a:rPr lang="el-G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διάρκεια Σχεδίου ή κινητικοτήτων κλπ, προβλεπόμενα ποσά Οδηγού)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07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383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647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90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99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211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107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449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036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47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470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239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396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095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8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36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035BE-9121-418A-8AD8-15B5A0C3EC7C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395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796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7845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10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0661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3788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577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1666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2856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8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E4CA6-4DE7-4287-A32E-BCD28CED1FB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43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2880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000" baseline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8583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8230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75B92CA4-33EB-4369-A585-ABF5E5BAAA38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53</a:t>
            </a:fld>
            <a:endParaRPr lang="en-US" altLang="en-US" sz="1200" u="none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75B92CA4-33EB-4369-A585-ABF5E5BAAA38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54</a:t>
            </a:fld>
            <a:endParaRPr lang="en-US" altLang="en-US" sz="1200" u="none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z="1000" baseline="0" dirty="0" smtClean="0">
              <a:latin typeface="Century Gothic" panose="020B0502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50CCD85B-CD6D-452B-9ED1-D76A24DE7B8C}" type="slidenum">
              <a:rPr lang="en-US" altLang="en-US" sz="1200" u="none" smtClean="0">
                <a:solidFill>
                  <a:prstClr val="black"/>
                </a:solidFill>
                <a:cs typeface="Arial" charset="0"/>
              </a:rPr>
              <a:pPr eaLnBrk="1" hangingPunct="1"/>
              <a:t>55</a:t>
            </a:fld>
            <a:endParaRPr lang="en-US" altLang="en-US" sz="1200" u="none" dirty="0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7312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955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50CCD85B-CD6D-452B-9ED1-D76A24DE7B8C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58</a:t>
            </a:fld>
            <a:endParaRPr lang="en-US" altLang="en-US" sz="1200" u="none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50CCD85B-CD6D-452B-9ED1-D76A24DE7B8C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59</a:t>
            </a:fld>
            <a:endParaRPr lang="en-US" altLang="en-US" sz="1200" u="none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3297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291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50CCD85B-CD6D-452B-9ED1-D76A24DE7B8C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61</a:t>
            </a:fld>
            <a:endParaRPr lang="en-US" altLang="en-US" sz="1200" u="none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44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0218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9846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3548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220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0167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65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E4CA6-4DE7-4287-A32E-BCD28CED1FB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9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42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85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44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63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58231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94943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57251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36260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37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45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0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28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45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492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68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31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90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111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264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444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152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0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45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98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71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34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69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897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667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223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823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9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566212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92581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168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063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67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496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974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793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354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555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802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40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94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150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74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8148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08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85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7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25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A5-ADE2-4E4C-8A96-E555F7029A2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5BFC3-9EE5-4E11-897B-B36C7C7B50C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575"/>
            <a:ext cx="914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nicfilesrv\LLP_Users\Shared Documnets\LOGOs\IDEP\idep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59" y="-5096"/>
            <a:ext cx="961423" cy="8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76" y="5805264"/>
            <a:ext cx="1178042" cy="3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  <p:sldLayoutId id="2147483725" r:id="rId13"/>
    <p:sldLayoutId id="2147483734" r:id="rId14"/>
    <p:sldLayoutId id="214748373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2FBB8-8819-4D56-82A1-01CB947FF9E9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7F73-F942-4CC3-8AC0-9881856B6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 b="7265"/>
          <a:stretch/>
        </p:blipFill>
        <p:spPr bwMode="auto">
          <a:xfrm>
            <a:off x="0" y="5779362"/>
            <a:ext cx="9144000" cy="10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nicfilesrv\LLP_Users\Shared Documnets\LOGOs\IDEP\ide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59" y="-5096"/>
            <a:ext cx="961423" cy="8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41312"/>
            <a:ext cx="1178042" cy="3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E8DD-0FB5-4E44-B3C8-EFC02CBE6C7E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00D6A-0997-4383-8DED-F966C4000A4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8" descr="C:\Users\Officer5\Desktop\Untitle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1"/>
            <a:ext cx="1443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nicfilesrv\LLP_Users\Shared Documnets\LOGOs\IDEP\idep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59" y="-5096"/>
            <a:ext cx="961423" cy="8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15" y="6309320"/>
            <a:ext cx="1178042" cy="3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5E0D-5245-40FC-874D-6592840E41E7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524B-02DE-497B-B0AD-A37702C2B60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3" descr="\\nicfilesrv\LLP_Users\Shared Documnets\LOGOs\IDEP\idep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3" b="19863"/>
          <a:stretch/>
        </p:blipFill>
        <p:spPr bwMode="auto">
          <a:xfrm>
            <a:off x="7952636" y="4437112"/>
            <a:ext cx="1209132" cy="2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8" b="20487"/>
          <a:stretch/>
        </p:blipFill>
        <p:spPr bwMode="auto">
          <a:xfrm>
            <a:off x="17768" y="6644936"/>
            <a:ext cx="9144000" cy="2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\\nicfilesrv\LLP_Users\Shared Documnets\LOGOs\IDEP\idep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" y="26341"/>
            <a:ext cx="961423" cy="8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" y="6308888"/>
            <a:ext cx="1178042" cy="3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0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.erasmusplusols.eu/quiz/799012_737/OLSforTrainers-Licens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cy/management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pale/el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c.europa.eu/programmes/erasmus-plus/projects/" TargetMode="External"/><Relationship Id="rId4" Type="http://schemas.openxmlformats.org/officeDocument/2006/relationships/hyperlink" Target="https://www.etwinning.net/en/pub/index.ht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cea.ec.europa.eu/about-eacea/visual-identity_en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diavioumathisis" TargetMode="External"/><Relationship Id="rId7" Type="http://schemas.openxmlformats.org/officeDocument/2006/relationships/hyperlink" Target="http://erasmusplus.cy/prosopiko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asmusplus.cy/Newsletter" TargetMode="External"/><Relationship Id="rId5" Type="http://schemas.openxmlformats.org/officeDocument/2006/relationships/hyperlink" Target="https://www.instagram.com/idep_erasmusplus/" TargetMode="External"/><Relationship Id="rId4" Type="http://schemas.openxmlformats.org/officeDocument/2006/relationships/hyperlink" Target="https://twitter.com/Erasmus_CY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cy/management1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rasmusplus.cy/default.aspx?articleid=9515" TargetMode="External"/><Relationship Id="rId4" Type="http://schemas.openxmlformats.org/officeDocument/2006/relationships/hyperlink" Target="http://www.erasmusplus.cy/Tools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n-US" sz="2800" u="none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algn="ctr" eaLnBrk="1" hangingPunct="1"/>
            <a:endParaRPr lang="el-GR" altLang="en-US" sz="2800" b="1" u="none" dirty="0" smtClean="0">
              <a:solidFill>
                <a:schemeClr val="accent5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algn="ctr" eaLnBrk="1" hangingPunct="1"/>
            <a:r>
              <a:rPr lang="en-GB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E</a:t>
            </a:r>
            <a:r>
              <a:rPr lang="el-GR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R</a:t>
            </a:r>
            <a:r>
              <a:rPr lang="el-GR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A</a:t>
            </a:r>
            <a:r>
              <a:rPr lang="el-GR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S</a:t>
            </a:r>
            <a:r>
              <a:rPr lang="el-GR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M</a:t>
            </a:r>
            <a:r>
              <a:rPr lang="el-GR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U</a:t>
            </a:r>
            <a:r>
              <a:rPr lang="el-GR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S</a:t>
            </a:r>
            <a:r>
              <a:rPr lang="el-GR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2800" b="1" u="none" dirty="0" smtClean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+</a:t>
            </a:r>
            <a:endParaRPr lang="el-GR" altLang="en-US" sz="2800" b="1" u="none" dirty="0" smtClean="0">
              <a:solidFill>
                <a:schemeClr val="accent5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algn="ctr"/>
            <a:endParaRPr lang="el-GR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Βασική Δράση 1 </a:t>
            </a:r>
            <a:endParaRPr lang="en-GB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l-GR" altLang="en-US" sz="2400" b="1" u="none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altLang="en-US" sz="2400" b="1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l-GR" altLang="en-US" sz="2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Επαγγελματική Εκπαίδευση &amp; </a:t>
            </a:r>
            <a:r>
              <a:rPr lang="el-GR" altLang="en-US" sz="2400" b="1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Κατάρτιση</a:t>
            </a:r>
          </a:p>
          <a:p>
            <a:pPr algn="ctr"/>
            <a:endParaRPr lang="el-GR" altLang="en-US" sz="2400" b="1" u="none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fr-FR" b="1" u="none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Συντονιστική Ημερίδα για τη Διαχείριση Σχεδίων </a:t>
            </a:r>
            <a:br>
              <a:rPr lang="el-GR" altLang="fr-FR" b="1" u="none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</a:br>
            <a:r>
              <a:rPr lang="el-GR" altLang="fr-FR" b="1" u="none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ΚΑ102 &amp; ΚΑ116</a:t>
            </a:r>
            <a:endParaRPr lang="el-GR" altLang="en-US" b="1" u="none" dirty="0" smtClean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Tx/>
              <a:buNone/>
            </a:pPr>
            <a:endParaRPr lang="el-GR" altLang="en-US" sz="1000" u="none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Tx/>
              <a:buNone/>
            </a:pPr>
            <a:endParaRPr lang="el-GR" altLang="en-US" u="none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9</a:t>
            </a:r>
            <a:r>
              <a:rPr lang="el-GR" altLang="en-US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Σεπτεμβρίου 2020</a:t>
            </a:r>
          </a:p>
          <a:p>
            <a:pPr marL="0" indent="0" algn="ctr">
              <a:buFontTx/>
              <a:buNone/>
            </a:pPr>
            <a:endParaRPr lang="el-GR" altLang="en-US" sz="1800" u="none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en-US" sz="180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Στέφανη</a:t>
            </a:r>
            <a:r>
              <a:rPr lang="el-GR" alt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sz="180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Αψερού</a:t>
            </a:r>
            <a:endParaRPr lang="el-GR" alt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Λειτουργός ΚΑ1-</a:t>
            </a:r>
            <a:r>
              <a:rPr lang="en-GB" alt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VET Education &amp; ECVET</a:t>
            </a:r>
          </a:p>
          <a:p>
            <a:pPr marL="0" indent="0" algn="ctr">
              <a:buFontTx/>
              <a:buNone/>
            </a:pPr>
            <a:r>
              <a:rPr lang="el-GR" altLang="en-US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l-GR" sz="1800" b="1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Τηλ</a:t>
            </a:r>
            <a:r>
              <a:rPr lang="el-GR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.: 22 4488</a:t>
            </a:r>
            <a:r>
              <a:rPr lang="en-GB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9</a:t>
            </a:r>
            <a:r>
              <a:rPr lang="el-GR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n-GB" sz="1800" b="1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sapserou@llp.org.cy</a:t>
            </a:r>
            <a:endParaRPr lang="en-GB" sz="1800" b="1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l">
              <a:buFontTx/>
              <a:buNone/>
            </a:pPr>
            <a:endParaRPr lang="el-GR" alt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03614" y="3290476"/>
            <a:ext cx="6910393" cy="22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475656" y="3933056"/>
            <a:ext cx="662473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Οργανωτικά έξοδα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5256584" cy="4680520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altLang="en-US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Κόστος συνδεδεμένο με την υλοποίηση του Σχεδίου και των κινητικοτήτων:</a:t>
            </a:r>
            <a:endParaRPr lang="en-GB" altLang="en-US" sz="18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GB" altLang="en-US" sz="18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Προετοιμασία κινητικότητας (γλωσσική, πολιτισμική κ.ά) ή άλλες προπαρασκευαστικές δραστηριότητες</a:t>
            </a: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Παρακολούθηση &amp; στήριξη συμμετεχόντων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κατά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την κινητικότητα</a:t>
            </a: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l-G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Δραστηριότητες αξιολόγησης &amp; </a:t>
            </a:r>
            <a:r>
              <a:rPr lang="el-G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διάδοσης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του Σχεδίου</a:t>
            </a:r>
            <a:endParaRPr lang="en-GB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l-GR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Αγορές εξοπλισμού για τους Σκοπούς του Σχεδίου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3528392" cy="46805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marL="0" indent="0" algn="ctr">
              <a:buNone/>
            </a:pP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l-GR" sz="2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2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33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33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3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350</a:t>
            </a:r>
            <a:r>
              <a:rPr lang="el-GR" sz="33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€ </a:t>
            </a:r>
            <a:r>
              <a:rPr lang="el-GR" sz="33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ανά </a:t>
            </a:r>
            <a:r>
              <a:rPr lang="el-GR" sz="33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επιλέξιμη</a:t>
            </a:r>
            <a:r>
              <a:rPr lang="el-GR" sz="33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κινητικότητα</a:t>
            </a:r>
          </a:p>
          <a:p>
            <a:pPr marL="0" indent="0" algn="ctr">
              <a:buNone/>
            </a:pPr>
            <a:r>
              <a:rPr lang="el-GR" sz="33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* Εξαιρούνται οι συνοδοί &amp; </a:t>
            </a:r>
            <a:r>
              <a:rPr lang="el-GR" altLang="en-US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Συμμετέχοντες σε </a:t>
            </a:r>
            <a:r>
              <a:rPr lang="en-GB" altLang="en-US" sz="3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APVs</a:t>
            </a:r>
            <a:endParaRPr lang="el-GR" sz="33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33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l-GR" sz="33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Το ποσό των οργανωτικών εξόδων που αναγράφεται στη Συμφωνία δεν αυξάνεται </a:t>
            </a:r>
            <a:r>
              <a:rPr lang="el-GR" sz="3300" dirty="0">
                <a:solidFill>
                  <a:srgbClr val="FF0000"/>
                </a:solidFill>
                <a:latin typeface="Century Gothic" panose="020B0502020202020204" pitchFamily="34" charset="0"/>
              </a:rPr>
              <a:t>έστω κι αν πραγματοποιήθηκαν περισσότερες κινητικότητες!</a:t>
            </a:r>
          </a:p>
          <a:p>
            <a:pPr marL="0" indent="0" algn="ctr">
              <a:buNone/>
            </a:pPr>
            <a:endParaRPr lang="el-GR" sz="2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2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officer13.LLP\Desktop\organisational sup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1800200" cy="17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646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Ταξιδιωτικά έξοδα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7975" y="1268760"/>
            <a:ext cx="3399929" cy="485740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0" indent="0" algn="ctr">
              <a:buNone/>
            </a:pPr>
            <a:endParaRPr lang="el-GR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Μοναδιαίο κόστος βάσει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χιλιομετρικής απόστασης σε επίπεδο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πόλεων</a:t>
            </a:r>
          </a:p>
          <a:p>
            <a:pPr marL="0" indent="0" algn="ctr">
              <a:buNone/>
            </a:pP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Distance Calculator </a:t>
            </a: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Πόλη αναχώρησης</a:t>
            </a: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: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έδρα του οργανισμού αποστολής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l-GR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Πόλη άφιξης: πόλη οργανισμού υποδοχής </a:t>
            </a:r>
          </a:p>
          <a:p>
            <a:pPr marL="0" indent="0">
              <a:buNone/>
              <a:defRPr/>
            </a:pPr>
            <a:endParaRPr lang="el-GR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Σε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περίπτωση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απόκλισης από τον κανόνα,  απαιτείται τεκμηριωμένη αιτιολόγηση προς το ΙΔΕΠ για έγκριση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77997"/>
              </p:ext>
            </p:extLst>
          </p:nvPr>
        </p:nvGraphicFramePr>
        <p:xfrm>
          <a:off x="3851920" y="1268763"/>
          <a:ext cx="5112568" cy="47859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9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463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Απόσταση σε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KM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Ποσό επιχορήγησης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σε</a:t>
                      </a:r>
                      <a:r>
                        <a:rPr lang="el-GR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Ευρώ   ανά συμμετέχοντα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0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10-99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0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100 - 499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180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0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500 - 1999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275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0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2000 - 2999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360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0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3000 - 3999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530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0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4000 - 7999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820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0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8000</a:t>
                      </a:r>
                      <a:r>
                        <a:rPr lang="el-GR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+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1500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AutoShape 2" descr="How to Draw an Airplane · Art Projects for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 descr="C:\Users\officer13.LLP\Desktop\air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1632105" cy="10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276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Έξοδα διαβίωσης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124745"/>
            <a:ext cx="3024336" cy="475252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Μοναδιαίο κόστος ανά ημέρα με διαφορετικά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ποσά ανά </a:t>
            </a: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χώρα</a:t>
            </a:r>
          </a:p>
          <a:p>
            <a:pPr marL="0" indent="0" algn="ctr">
              <a:buNone/>
            </a:pPr>
            <a:endParaRPr lang="el-GR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l-G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Ημέρες </a:t>
            </a:r>
            <a:r>
              <a:rPr lang="el-G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εργασίας + (1 μέρα πριν ή/και 1 μέρα μετά τη </a:t>
            </a:r>
            <a:r>
              <a:rPr lang="el-G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δραστηριότητα)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officer13.LLP\Desktop\individ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4" y="1196752"/>
            <a:ext cx="2525229" cy="14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3991754"/>
              </p:ext>
            </p:extLst>
          </p:nvPr>
        </p:nvGraphicFramePr>
        <p:xfrm>
          <a:off x="3347864" y="1052736"/>
          <a:ext cx="5544614" cy="4937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1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831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Χώρα Υποδοχής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Ημερήσιο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ποσό προσωπικού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Ημερήσιο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ποσό εκπαιδευομένων*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Νορβηγία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Δανία, Λουξεμβούργο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Ηνωμένο Βασίλειο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Ισλανδία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Σουηδία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Ιρλανδία,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Φινλανδία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Λίχνενσταϊν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180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120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323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Ολλανδία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Αυστρία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Βέλγιο,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Γαλλία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Γερμανία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Ιταλία, Ισπανία, Κύπρος, Ελλάδα, Μάλτα, Πορτογαλία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160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104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Σλοβενία, Εσθονία, Λετονία, Κροατία, Σλοβακία, Τσεχία, Λιθουανία, Τουρκία, Ουγγαρία, Πολωνία, Ρουμανία, Βουλγαρία, Β.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Μακεδονία,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Σερβία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40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88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69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* Μέχρι τη 14η ημέρα – από τη 15 ημέρα μέχρι και 1 έτος δίνεται το 70% του συγκεκριμένου ποσού.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Σημείωση: Για τα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APVs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ισχύουν τα ποσά που δίνονται για το προσωπικό.</a:t>
                      </a:r>
                      <a:endParaRPr lang="en-US" sz="14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7394" marR="87394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5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Γλωσσική Προετοιμασία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034680" cy="5001419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GB" altLang="en-US" sz="16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endParaRPr lang="en-GB" altLang="en-US" sz="1600" dirty="0"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endParaRPr lang="en-GB" altLang="en-US" sz="16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endParaRPr lang="en-GB" altLang="en-US" sz="1600" dirty="0"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endParaRPr lang="en-GB" altLang="en-US" sz="16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endParaRPr lang="en-GB" altLang="en-US" sz="16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endParaRPr lang="en-GB" altLang="en-US" sz="1600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ΥΠΟΧΡΕΩΤΙΚΟ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OLS </a:t>
            </a:r>
            <a:endParaRPr lang="el-G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κινητικότητα εκπαιδευομένων πέραν των 19 </a:t>
            </a: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ημερών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600" dirty="0"/>
              <a:t> </a:t>
            </a:r>
            <a:r>
              <a:rPr lang="en-GB" sz="1600" u="sng" dirty="0">
                <a:hlinkClick r:id="rId3"/>
              </a:rPr>
              <a:t>link</a:t>
            </a:r>
            <a:r>
              <a:rPr lang="en-GB" sz="1600" dirty="0"/>
              <a:t> </a:t>
            </a: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896" y="1124744"/>
            <a:ext cx="5050904" cy="5001419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Υποστήριξη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τη </a:t>
            </a:r>
            <a:r>
              <a:rPr lang="el-G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γλώσσα διδασκαλίας/εργασίας</a:t>
            </a:r>
            <a:endParaRPr lang="en-GB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τα </a:t>
            </a:r>
            <a:r>
              <a:rPr lang="el-G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οn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el-G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line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language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courses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παραχωρούνται </a:t>
            </a:r>
            <a:r>
              <a:rPr lang="el-G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«άδειες»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τις γλώσσες που δεν προσφέρονται στην πλατφόρμα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καταβάλλεται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επιχορήγηση με βάση μοναδιαίο κόστος (150 ευρώ/άτομο), εφόσον είχε ζητηθεί στην αίτηση.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lnSpc>
                <a:spcPct val="150000"/>
              </a:lnSpc>
              <a:buClr>
                <a:srgbClr val="00AAE6"/>
              </a:buClr>
              <a:buNone/>
            </a:pPr>
            <a:endParaRPr lang="el-GR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1027" name="Picture 3" descr="C:\Users\officer13.LLP\Desktop\LANGU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24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7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0" y="16344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Επιχορήγηση ατόμων με ειδικές ανάγκες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1227138"/>
            <a:ext cx="5544616" cy="4578125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Επιπρόσθετο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ποσό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(πέραν των εξόδων ταξιδίου &amp; διαβίωσης) που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αφορά την κινητικότητα ατόμων με ειδικές ανάγκες (ή/και συνοδών τους) που διευκολύνει ή καθιστά δυνατή τη συμμετοχή τους στο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Πρόγραμμα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l-G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ίδρυμα αποστολής ενημερώνει δεόντως το ίδρυμα φιλοξενίας ούτως ώστε να γίνουν οι απαραίτητες διευθετήσεις όπου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χρειάζεται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τιμολόγια/αποδείξεις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αποστέλλονται κατά την υποβολή της Τελικής Έκθεσης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7507" y="1227137"/>
            <a:ext cx="3187271" cy="457812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utoShape 2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ÎÏÎ¿ÏÎ­Î»ÎµÏÎ¼Î± ÎµÎ¹ÎºÏÎ½Î±Ï Î³Î¹Î± fe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ÎÏÎ¿ÏÎ­Î»ÎµÏÎ¼Î± ÎµÎ¹ÎºÏÎ½Î±Ï Î³Î¹Î± fe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0" descr="ÎÏÎ¿ÏÎ­Î»ÎµÏÎ¼Î± ÎµÎ¹ÎºÏÎ½Î±Ï Î³Î¹Î± fee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0375" y="3068960"/>
            <a:ext cx="2513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dirty="0">
                <a:latin typeface="Century Gothic" panose="020B0502020202020204" pitchFamily="34" charset="0"/>
              </a:rPr>
              <a:t>100% κάλυψη εξόδων </a:t>
            </a:r>
            <a:r>
              <a:rPr lang="el-GR" sz="1600" dirty="0" smtClean="0">
                <a:latin typeface="Century Gothic" panose="020B0502020202020204" pitchFamily="34" charset="0"/>
              </a:rPr>
              <a:t>βάσει </a:t>
            </a:r>
            <a:r>
              <a:rPr lang="el-GR" sz="1600" dirty="0">
                <a:latin typeface="Century Gothic" panose="020B0502020202020204" pitchFamily="34" charset="0"/>
              </a:rPr>
              <a:t>τιμολογίων </a:t>
            </a:r>
            <a:r>
              <a:rPr lang="el-GR" sz="1600" dirty="0" smtClean="0">
                <a:latin typeface="Century Gothic" panose="020B0502020202020204" pitchFamily="34" charset="0"/>
              </a:rPr>
              <a:t>που προσκομίζονται</a:t>
            </a:r>
            <a:endParaRPr lang="el-GR" sz="16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officer13.LLP\Desktop\SPECIAL NEE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9" y="1321075"/>
            <a:ext cx="2921198" cy="13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09" y="83125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Ειδικές Δαπάνες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3888" y="1379538"/>
            <a:ext cx="5472608" cy="4281710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Εάν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δικαιούχοι αποδείξουν ότι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χρηματοδότηση με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βάση το μοναδιαίο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κόστος δεν καλύπτει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70% τουλάχιστον των δαπανών μετακίνησης των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συμμετεχόντων, μπορεί να δοθεί χρηματοδοτική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ενίσχυση μέχρι και το 80% των συνολικών δαπανών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μετακίνησης.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l-G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8603" y="1379538"/>
            <a:ext cx="3240360" cy="428171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utoShape 2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ÎÏÎ¿ÏÎ­Î»ÎµÏÎ¼Î± ÎµÎ¹ÎºÏÎ½Î±Ï Î³Î¹Î± course fe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ÎÏÎ¿ÏÎ­Î»ÎµÏÎ¼Î± ÎµÎ¹ÎºÏÎ½Î±Ï Î³Î¹Î± fe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ÎÏÎ¿ÏÎ­Î»ÎµÏÎ¼Î± ÎµÎ¹ÎºÏÎ½Î±Ï Î³Î¹Î± fe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0" descr="ÎÏÎ¿ÏÎ­Î»ÎµÏÎ¼Î± ÎµÎ¹ÎºÏÎ½Î±Ï Î³Î¹Î± fee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9345" y="386104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dirty="0">
                <a:latin typeface="Century Gothic" panose="020B0502020202020204" pitchFamily="34" charset="0"/>
              </a:rPr>
              <a:t>Μ</a:t>
            </a:r>
            <a:r>
              <a:rPr lang="el-GR" sz="1600" dirty="0" smtClean="0">
                <a:latin typeface="Century Gothic" panose="020B0502020202020204" pitchFamily="34" charset="0"/>
              </a:rPr>
              <a:t>έχρι 80</a:t>
            </a:r>
            <a:r>
              <a:rPr lang="el-GR" sz="1600" dirty="0">
                <a:latin typeface="Century Gothic" panose="020B0502020202020204" pitchFamily="34" charset="0"/>
              </a:rPr>
              <a:t>% </a:t>
            </a:r>
            <a:r>
              <a:rPr lang="el-GR" sz="1600" dirty="0" smtClean="0">
                <a:latin typeface="Century Gothic" panose="020B0502020202020204" pitchFamily="34" charset="0"/>
              </a:rPr>
              <a:t> </a:t>
            </a:r>
            <a:r>
              <a:rPr lang="el-GR" sz="1600" dirty="0">
                <a:latin typeface="Century Gothic" panose="020B0502020202020204" pitchFamily="34" charset="0"/>
              </a:rPr>
              <a:t>κάλυψη εξόδων βάσει τιμολογίων που προσκομίζονται</a:t>
            </a:r>
          </a:p>
        </p:txBody>
      </p:sp>
      <p:pic>
        <p:nvPicPr>
          <p:cNvPr id="1026" name="Picture 2" descr="ROI-cost-savings-icon - Scriptura Eng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2" y="17179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165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Χρηματοδότηση κινητικοτήτων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285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Πλήρης Χρηματοδότηση/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Full funding </a:t>
            </a:r>
            <a:endParaRPr lang="el-G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κινητικότητα χρηματοδοτείται στο σύνολό της βάσει των προβλεπόμενων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unit cost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Οδηγού Προγράμματος </a:t>
            </a:r>
          </a:p>
          <a:p>
            <a:pPr algn="just">
              <a:buFontTx/>
              <a:buChar char="-"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έξοδα καλύπτονται πλήρως στη βάση του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“Direct Provision”</a:t>
            </a: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από τον οργανισμό αποστολής</a:t>
            </a:r>
          </a:p>
          <a:p>
            <a:pPr algn="just">
              <a:buFontTx/>
              <a:buChar char="-"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έξοδα καλύπτονται εν μέρει στη βάση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“Direct Provision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(κάλυψη π.χ. ταξιδιωτικών από οργανισμό) και εν μέρει στη βάση του</a:t>
            </a: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Unit cost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(παροχή ατομικής ενίσχυσης ανά ημέρα ανά συμμετέχοντα)</a:t>
            </a:r>
          </a:p>
          <a:p>
            <a:pPr algn="just">
              <a:buFontTx/>
              <a:buChar char="-"/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Μηδενική Χρηματοδότηση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Zero funding</a:t>
            </a:r>
          </a:p>
          <a:p>
            <a:pPr marL="0" indent="0" algn="just">
              <a:buNone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 δίνεται </a:t>
            </a:r>
            <a:r>
              <a:rPr lang="el-G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επιχ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l-G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ρήγηση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από το Πρόγραμμα, αλλά εφαρμόζονται οι κανονισμοί του Προγράμματος όπως προβλέπει η Συμφωνία</a:t>
            </a:r>
          </a:p>
          <a:p>
            <a:pPr marL="0" indent="0" algn="just">
              <a:buNone/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l-GR" sz="18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Το συνολικό ποσό επιχορήγησης του Σχεδίου δεν μπορεί να ξεπεράσει το ποσό που αναγράφεται στη Συμφωνία, ακόμη κι αν πραγματοποιηθούν, εν τέλει, περισσότερες κινητικότητες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97" y="0"/>
            <a:ext cx="8928992" cy="100811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Υποστηρικτικά αρχεία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κάλυψη εξόδων από ΕΥ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46958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Πιστοποιητικά συμμετοχής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Participant Reports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 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Αποδείξεις που αφορούν κάλυψη εξόδων ειδικών αναγκών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Επιπρόσθετα αρχεία που μπορεί να ζητηθούν κατά την αξιολόγηση της Τελικής Έκθεσης: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Συμφωνίες Συμμετεχόντων </a:t>
            </a:r>
          </a:p>
        </p:txBody>
      </p:sp>
    </p:spTree>
    <p:extLst>
      <p:ext uri="{BB962C8B-B14F-4D97-AF65-F5344CB8AC3E}">
        <p14:creationId xmlns:p14="http://schemas.microsoft.com/office/powerpoint/2010/main" val="151718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Αποδείξεις Πληρωμής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04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Όλα τα υπόλοιπα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παραστατικά (αποδείξεις πληρωμής, τιμολόγια κλπ.) τηρούνται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αρχείο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σχολείου/οργανισμού για σκοπούς διαφάνειας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Σημείωση: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περίπτωση που τα πραγματικά έξοδα ήταν χαμηλότερα από το προβλεπόμενο μοναδιαίο κόστος του Προγράμματος, δεν αποκόπτεται οποιοδήποτε ποσό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2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851920" y="980728"/>
            <a:ext cx="4834880" cy="5145435"/>
          </a:xfrm>
        </p:spPr>
        <p:txBody>
          <a:bodyPr>
            <a:normAutofit/>
          </a:bodyPr>
          <a:lstStyle/>
          <a:p>
            <a:pPr algn="l"/>
            <a:endParaRPr lang="el-GR" sz="2400" dirty="0" smtClean="0">
              <a:latin typeface="Century Gothic" panose="020B0502020202020204" pitchFamily="34" charset="0"/>
            </a:endParaRPr>
          </a:p>
          <a:p>
            <a:pPr algn="l"/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 Επιχορήγησης και Παραρτήματα</a:t>
            </a:r>
          </a:p>
          <a:p>
            <a:pPr algn="l"/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Τροποποιήσεις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Συμφωνίας</a:t>
            </a:r>
          </a:p>
          <a:p>
            <a:pPr marL="0" indent="0">
              <a:buNone/>
            </a:pP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Μεταφορές κονδυλίων χωρίς τροποποίηση</a:t>
            </a:r>
          </a:p>
          <a:p>
            <a:pPr algn="l"/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3286001" cy="5577483"/>
          </a:xfrm>
        </p:spPr>
        <p:txBody>
          <a:bodyPr>
            <a:normAutofit/>
          </a:bodyPr>
          <a:lstStyle/>
          <a:p>
            <a:pPr algn="ctr"/>
            <a:endParaRPr lang="en-GB" sz="32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Συμφωνία </a:t>
            </a: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Επιχορήγησης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&amp; Παραρτήματα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63888" y="1052736"/>
            <a:ext cx="0" cy="4968552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rmAutofit/>
          </a:bodyPr>
          <a:lstStyle/>
          <a:p>
            <a:pPr marL="0" indent="0"/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Ατζέντα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μερίδας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Κινητικότητες 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Χρηματοδότηση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 Επιχορήγησης &amp; Παραρτήματα</a:t>
            </a: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Διευθετήσεις λόγω πανδημίας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Covid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19</a:t>
            </a:r>
            <a:endParaRPr lang="el-G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Σχεδίου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endParaRPr lang="el-G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Έλεγχοι 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 &amp; Παραρτήματα</a:t>
            </a:r>
            <a:br>
              <a:rPr lang="el-G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Mono-beneficiary Agreement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496"/>
          </a:xfrm>
        </p:spPr>
        <p:txBody>
          <a:bodyPr>
            <a:noAutofit/>
          </a:bodyPr>
          <a:lstStyle/>
          <a:p>
            <a:endParaRPr lang="el-GR" sz="20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Grant Agreement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Special Conditions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I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General Conditions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Annex II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Description and estimated budget of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project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III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Financial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and contractual rules 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IV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Applicable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rates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V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– Templates of staff</a:t>
            </a:r>
          </a:p>
          <a:p>
            <a:pPr lvl="2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Grant Agreement</a:t>
            </a:r>
          </a:p>
          <a:p>
            <a:pPr lvl="2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Agreement  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Quality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Commitment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 – Bank account details</a:t>
            </a: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 </a:t>
            </a:r>
            <a:r>
              <a:rPr lang="el-G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Παραρτήματα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Κοινοπραξίες</a:t>
            </a: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Multi-beneficiary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52528"/>
          </a:xfrm>
        </p:spPr>
        <p:txBody>
          <a:bodyPr>
            <a:noAutofit/>
          </a:bodyPr>
          <a:lstStyle/>
          <a:p>
            <a:endParaRPr lang="el-GR" sz="10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Grant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Agreement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Special Conditions </a:t>
            </a:r>
            <a:endParaRPr lang="en-GB" sz="20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  – General Conditions</a:t>
            </a:r>
          </a:p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Annex II – Description and estimated budget of the project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III  – Financial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contractual rules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IV  – Applicable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rates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V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– Mandates</a:t>
            </a: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nnex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VI: Templates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 staff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Grant Agreement</a:t>
            </a:r>
          </a:p>
          <a:p>
            <a:pPr lvl="2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Agreement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Quality Commitment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VI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Bank account details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και </a:t>
            </a: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Παραρτήματα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Νομικό έγγραφο μεταξύ του δικαιούχου και  της Εθνικής Υπηρεσίας (ΕΥ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l-G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του Σχεδίου σύμφωνα με τους κανόνες της Συμφωνίας Επιχορήγησης, του Οδηγού Προγράμματος 20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και σύμφωνα με την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Αίτηση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Συμφωνία Επιχορήγησης και το Παράρτημα ΙΙ αποστέλλονται στον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δικαιούχο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ηλεκτρονικά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υπόλοιπα παραρτήματα αναρτώνται στη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3"/>
              </a:rPr>
              <a:t>Διαχείριση Εγκεκριμένων Σχεδίων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στην ιστοσελίδα του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ΙΔΕΠ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Τίθεται σε ισχύ μετά την υπογραφή και από την ΕΥ 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Επικοινωνία  ΕΥ </a:t>
            </a:r>
            <a:r>
              <a:rPr lang="el-G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μόνο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με το άτομο επαφής που έχει οριστεί στην αίτηση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και το νόμιμο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εκπρόσωπο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της σχολής/οργανισμού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3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Έλεγχος ορθότητας στοιχείων Συμφωνίας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29" y="1268760"/>
            <a:ext cx="8686800" cy="403244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Διάρκεια Σχεδίου: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από 12 μέχρι 24 μήνες</a:t>
            </a:r>
          </a:p>
          <a:p>
            <a:pPr>
              <a:lnSpc>
                <a:spcPct val="200000"/>
              </a:lnSpc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Ημερομηνία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έναρξης: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01/06/20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 – 31/12/2020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Ημερομηνία λήξης: Αναλόγως διάρκειας του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Σχεδίου</a:t>
            </a:r>
          </a:p>
          <a:p>
            <a:pPr>
              <a:lnSpc>
                <a:spcPct val="200000"/>
              </a:lnSpc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Ποσά </a:t>
            </a:r>
          </a:p>
          <a:p>
            <a:pPr>
              <a:lnSpc>
                <a:spcPct val="200000"/>
              </a:lnSpc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Στοιχεία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τραπεζικού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λογαριασμού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αράρτημα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συμβολαίου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Στοιχεία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επικοινωνίας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(άτομο επαφής/νόμιμος εκπρόσωπος)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Σημεία αναφοράς για τη Συμφωνία Επιχορήγησης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55894"/>
              </p:ext>
            </p:extLst>
          </p:nvPr>
        </p:nvGraphicFramePr>
        <p:xfrm>
          <a:off x="282834" y="905379"/>
          <a:ext cx="87849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54147" y="5506194"/>
            <a:ext cx="845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600" i="1" dirty="0">
                <a:latin typeface="Century Gothic" panose="020B0502020202020204" pitchFamily="34" charset="0"/>
              </a:rPr>
              <a:t>Σε περίπτωση που δεν έχει δαπανηθεί το 70% μέχρι την προκαθορισμένη ημερομηνία, υποβάλλεται νέα ενδιάμεση έκθεση για διεκδίκηση της 2</a:t>
            </a:r>
            <a:r>
              <a:rPr lang="el-GR" sz="1600" i="1" baseline="30000" dirty="0">
                <a:latin typeface="Century Gothic" panose="020B0502020202020204" pitchFamily="34" charset="0"/>
              </a:rPr>
              <a:t>ης</a:t>
            </a:r>
            <a:r>
              <a:rPr lang="el-GR" sz="1600" i="1" dirty="0">
                <a:latin typeface="Century Gothic" panose="020B0502020202020204" pitchFamily="34" charset="0"/>
              </a:rPr>
              <a:t> προκαταβολής</a:t>
            </a:r>
            <a:endParaRPr lang="en-GB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Πληρωμές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καταθέσεις, γίνονται πάντα στο λογαριασμό του οργανισμού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Annex VI/VII.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περίπτωση αλλαγής να ενημερώνεται η ΕΥ και να </a:t>
            </a:r>
            <a:r>
              <a:rPr lang="el-G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επικαιροποιείται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το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ORS</a:t>
            </a:r>
          </a:p>
          <a:p>
            <a:pPr algn="just"/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ΙΔΕΠ δεν μπορεί να αξιολογήσει την τελική Έκθεση και να προχωρήσει σε τελική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ληρωμή πριν από την ολοκλήρωση της επιλέξιμης διάρκειας του Σχεδίου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τελικό ποσό επιχορήγησης καθορίζεται βάσει των επιλέξιμων κινητικοτήτων που πραγματοποιήθηκαν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Ενδεχόμενη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μείωση της τελικής πληρωμής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λόγω μη επιλέξιμων κινητικοτήτων ή λόγω φτωχής ή καθυστερημένης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εφαρμογής ενός Σ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χεδίου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Πότε χρειάζεται τροποποίηση </a:t>
            </a:r>
            <a:b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της Συμφωνίας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125935"/>
              </p:ext>
            </p:extLst>
          </p:nvPr>
        </p:nvGraphicFramePr>
        <p:xfrm>
          <a:off x="1299218" y="1340768"/>
          <a:ext cx="6192688" cy="30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011186" y="4437112"/>
            <a:ext cx="6480720" cy="140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αίτημα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τροποποίηση αποστέλλεται γραπτώς στο ΙΔΕΠ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πριν την υλοποίηση της αλλαγής και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τουλάχιστον 1 μήνα πριν από τη λήξη του Σχεδίου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14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l-G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Μεταφορές κονδυλίων χωρίς τροποποίηση</a:t>
            </a:r>
            <a:endParaRPr lang="en-GB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1C7DCAF-14C1-4F0B-9B0A-B9BAE54B329A}" type="slidenum">
              <a:rPr lang="el-GR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316728"/>
              </p:ext>
            </p:extLst>
          </p:nvPr>
        </p:nvGraphicFramePr>
        <p:xfrm>
          <a:off x="0" y="836712"/>
          <a:ext cx="9144002" cy="58562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172695981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06252388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077153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4568604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5941215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9074189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74431752"/>
                    </a:ext>
                  </a:extLst>
                </a:gridCol>
              </a:tblGrid>
              <a:tr h="1159609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Κατηγορία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 Κονδυλίου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Οργανωτικά Έξοδα</a:t>
                      </a:r>
                      <a:endParaRPr lang="en-US" sz="1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Έξοδα Διαβίωσης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Ταξιδιωτικά Έξοδα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n-US" sz="1400" dirty="0" err="1" smtClean="0">
                          <a:latin typeface="Century Gothic" panose="020B0502020202020204" pitchFamily="34" charset="0"/>
                        </a:rPr>
                        <a:t>dvance</a:t>
                      </a:r>
                      <a:r>
                        <a:rPr lang="en-US" sz="1400" baseline="0" dirty="0" smtClean="0">
                          <a:latin typeface="Century Gothic" panose="020B0502020202020204" pitchFamily="34" charset="0"/>
                        </a:rPr>
                        <a:t> Planning Visits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Δαπάνες Ατόμων με Ειδικές Ανάγκες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Ειδικές Δαπάνες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34456"/>
                  </a:ext>
                </a:extLst>
              </a:tr>
              <a:tr h="635915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Οργανωτικά Έξοδα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46849"/>
                  </a:ext>
                </a:extLst>
              </a:tr>
              <a:tr h="635915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Έξοδα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Διαβίωσης (</a:t>
                      </a:r>
                      <a:r>
                        <a:rPr lang="en-GB" sz="1400" baseline="0" dirty="0" smtClean="0">
                          <a:latin typeface="Century Gothic" panose="020B0502020202020204" pitchFamily="34" charset="0"/>
                        </a:rPr>
                        <a:t>staff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l-GR" sz="1400" dirty="0" err="1" smtClean="0">
                          <a:latin typeface="Century Gothic" panose="020B0502020202020204" pitchFamily="34" charset="0"/>
                        </a:rPr>
                        <a:t>έχρι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20%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kumimoji="0" lang="el-GR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έχρι</a:t>
                      </a:r>
                      <a:r>
                        <a:rPr kumimoji="0" lang="el-G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20%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434593"/>
                  </a:ext>
                </a:extLst>
              </a:tr>
              <a:tr h="635915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Ταξιδιωτικά Έξοδα</a:t>
                      </a:r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 (staff)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Μέχρι 20%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kumimoji="0" lang="el-GR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έχρι</a:t>
                      </a:r>
                      <a:r>
                        <a:rPr kumimoji="0" lang="el-G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20%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97700"/>
                  </a:ext>
                </a:extLst>
              </a:tr>
              <a:tr h="89776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Advance Planning Visits </a:t>
                      </a:r>
                      <a:endParaRPr lang="en-US" sz="1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Μέχρι 20%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Μέχρι 20%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10808"/>
                  </a:ext>
                </a:extLst>
              </a:tr>
              <a:tr h="1159609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Δαπάνες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Ατόμων με Ειδικές Ανάγκες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Χ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Χ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Χ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</a:p>
                    <a:p>
                      <a:pPr algn="ctr"/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10503"/>
                  </a:ext>
                </a:extLst>
              </a:tr>
              <a:tr h="635915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Ειδικές</a:t>
                      </a:r>
                      <a:r>
                        <a:rPr lang="el-GR" sz="1400" baseline="0" dirty="0" smtClean="0">
                          <a:latin typeface="Century Gothic" panose="020B0502020202020204" pitchFamily="34" charset="0"/>
                        </a:rPr>
                        <a:t> Δαπάνες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Χ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Χ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entury Gothic" panose="020B0502020202020204" pitchFamily="34" charset="0"/>
                        </a:rPr>
                        <a:t>Χ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√</a:t>
                      </a:r>
                    </a:p>
                    <a:p>
                      <a:pPr algn="ctr"/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37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Μεταφορές κονδυλίων που απαιτούν τροποποίηση της Συμφωνίας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75252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οποιαδήποτε περαιτέρω μεταφορά κονδυλίων </a:t>
            </a:r>
            <a:r>
              <a:rPr lang="el-GR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που δεν </a:t>
            </a: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εμπίπτει στα προκαθορισμένα πλαίσια της </a:t>
            </a:r>
            <a:r>
              <a:rPr lang="el-GR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Συμφωνίας Επιχορήγησης,  ο δικαιούχος υποβάλλει γραπτό αίτημα προς την ΕΥ για τροποποίηση</a:t>
            </a:r>
            <a:r>
              <a:rPr lang="en-GB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</a:t>
            </a:r>
            <a:r>
              <a:rPr lang="el-GR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το </a:t>
            </a: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οποίο συνοδεύεται </a:t>
            </a:r>
            <a:r>
              <a:rPr lang="el-GR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 </a:t>
            </a: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σαφή </a:t>
            </a:r>
            <a:r>
              <a:rPr lang="el-GR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αιτιολόγηση.</a:t>
            </a:r>
            <a:endParaRPr lang="el-GR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l-GR" altLang="en-U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Επαφίεται στην ΕΥ να εγκρίνει ή να απορρίψει το κάθε αίτημα.</a:t>
            </a:r>
          </a:p>
          <a:p>
            <a:pPr algn="just">
              <a:lnSpc>
                <a:spcPct val="150000"/>
              </a:lnSpc>
            </a:pPr>
            <a:endParaRPr lang="el-GR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αιτήματα υποβάλλονται πριν από την υλοποίηση οποιασδήποτε τροποποίησης και σε κάθε περίπτωση τουλάχιστον 1 μήνα πριν από την ολοκλήρωση του Σχεδίου</a:t>
            </a:r>
            <a:endParaRPr lang="en-GB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851920" y="1289129"/>
            <a:ext cx="4834880" cy="4464496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Διάρκεια Σχεδίου</a:t>
            </a:r>
          </a:p>
          <a:p>
            <a:pPr algn="l"/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Συμμετοχή νέων αποφοίτων</a:t>
            </a:r>
          </a:p>
          <a:p>
            <a:pPr algn="l"/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Εφαρμογή ρήτρας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“force majeure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</a:t>
            </a: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Δυνατότητα για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blended/virtual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mobilities</a:t>
            </a: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3286001" cy="5577483"/>
          </a:xfrm>
        </p:spPr>
        <p:txBody>
          <a:bodyPr>
            <a:normAutofit/>
          </a:bodyPr>
          <a:lstStyle/>
          <a:p>
            <a:pPr algn="ctr"/>
            <a:endParaRPr lang="en-GB" sz="32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Διευθετήσεις λόγω πανδημίας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Covid19</a:t>
            </a:r>
            <a:endParaRPr lang="el-GR" sz="28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63888" y="1052736"/>
            <a:ext cx="0" cy="4968552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749360" y="1062829"/>
            <a:ext cx="5148064" cy="4464497"/>
          </a:xfrm>
        </p:spPr>
        <p:txBody>
          <a:bodyPr>
            <a:normAutofit/>
          </a:bodyPr>
          <a:lstStyle/>
          <a:p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Επιλέξιμα είδη κινητικοτήτων </a:t>
            </a:r>
          </a:p>
          <a:p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Αλλαγές στις εγκριθείσες κινητικότητες </a:t>
            </a:r>
          </a:p>
          <a:p>
            <a:pPr marL="0" indent="0" algn="l"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l-GR" sz="32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Κινητικότητες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19872" y="836712"/>
            <a:ext cx="0" cy="4968552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Διάρκεια Σχεδίου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2520280"/>
          </a:xfrm>
        </p:spPr>
        <p:txBody>
          <a:bodyPr>
            <a:normAutofit/>
          </a:bodyPr>
          <a:lstStyle/>
          <a:p>
            <a:pPr algn="just"/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Δυνατότητα παράτασης του σχεδίου έως και </a:t>
            </a:r>
            <a:r>
              <a:rPr lang="el-G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12 μήνες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μετά από γραπτό αίτημα του ιδρύματος/οργανισμού για τροποποίηση της συμφωνίας</a:t>
            </a:r>
          </a:p>
          <a:p>
            <a:pPr marL="0" indent="0" algn="just">
              <a:buNone/>
            </a:pPr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συνολικό ποσό επιχορήγησης που αναφέρεται στη Συμφωνία δεν μπορεί να αυξηθεί λόγω της παράτασης του σχεδίου</a:t>
            </a:r>
          </a:p>
          <a:p>
            <a:pPr marL="0" indent="0" algn="just">
              <a:buNone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2915" y="3338849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Συμμετοχή Νέων Αποφοίτων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2915" y="4340054"/>
            <a:ext cx="7859525" cy="15372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Οι νέοι απόφοιτοι που είναι υποχρεωμένοι να αναβάλουν την προγραμματιζόμενη </a:t>
            </a:r>
            <a:r>
              <a:rPr lang="el-G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κινητικότητά τους στο </a:t>
            </a:r>
            <a: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εξωτερικό θα έχουν </a:t>
            </a:r>
            <a:r>
              <a:rPr lang="el-G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προθεσμία 18 μηνών</a:t>
            </a:r>
            <a: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για υλοποίηση της κινητικότητας τους. Η κινητικότητα θα πρέπει όμως να πραγματοποιηθεί εντός της διάρκειας του Σχεδίου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Εφαρμογή ρήτρας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“force majeure”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περίπτωση ακύρωσης κάποιας κινητικότητας λόγω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Covid19,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την οποία έχουν προκύψει έξοδα τα οποία δεν μπορούν να ανακτηθούν, οι δικαιούχοι θα μπορούν να καταχωρούν τα συγκεκριμένα έξοδα ως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“force majeure”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l-GR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l-GR" alt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alt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 Σημείωση</a:t>
            </a:r>
            <a:r>
              <a:rPr lang="en-US" alt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endParaRPr lang="el-GR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όλα τα έξοδα που θα δηλωθούν ως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force majeure,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θα αποζημιωθούν βάσει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unit cost.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αρχείο του οργανισμού θα πρέπει να διατηρηθούν όλα τα απαραίτητα αποδεικτικά στοιχεία (π.χ. αποδείξεις πληρωμής, βεβαιώσεις αεροπορικών εταιρειών για μη καταβολή αποζημίωσης κτλ.) για τυχόν ελέγχους</a:t>
            </a:r>
          </a:p>
          <a:p>
            <a:pPr marL="0" indent="0" algn="just">
              <a:buNone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2915" y="3338849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2915" y="4340054"/>
            <a:ext cx="7859525" cy="153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2485" y="4462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 καλύπτει η ρήτρα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“force majeure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”;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0819" y="1052736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Ταξιδιωτικά έξοδα ή Έξοδα διαμονής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που δεν μπορούν να αποζημιωθούν για κινητικότητες που έχουν ακυρωθεί</a:t>
            </a:r>
          </a:p>
          <a:p>
            <a:pPr algn="just"/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Ταξιδιωτικά έξοδα</a:t>
            </a:r>
            <a:r>
              <a:rPr lang="en-GB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ή Έξοδα διαβίωσης</a:t>
            </a:r>
            <a:r>
              <a:rPr lang="en-GB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κινητικότητες που ξεκίνησαν, αλλά έπρεπε να διακοπούν και τα έξοδα τους δεν μπορούν να ανακτηθούν</a:t>
            </a:r>
          </a:p>
          <a:p>
            <a:pPr algn="just"/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Έξοδα διαβίωσης (διαμονής/διατροφής)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περίπτωση που κάποιος δικαιούχος είχε εγκλωβιστεί στο εξωτερικό και χρειάστηκε να διαμείνει παραπάνω μέρες από τις προβλεπόμενες της κινητικότητας του/της</a:t>
            </a:r>
          </a:p>
          <a:p>
            <a:pPr algn="just"/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Ταξιδιωτικά έξοδα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περίπτωση που ο δικαιούχος δεν μπορεί να αλλάξει το εισιτήριο του/της και απαιτείται να κλείσει νέο εισιτήριο για επιστροφή</a:t>
            </a:r>
          </a:p>
          <a:p>
            <a:pPr marL="0" indent="0" algn="just">
              <a:buNone/>
            </a:pPr>
            <a:endParaRPr lang="el-GR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7767" y="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Blended/Virtual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Mobilities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(1/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0819" y="1412776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787" y="836712"/>
            <a:ext cx="8517632" cy="5328592"/>
          </a:xfrm>
        </p:spPr>
        <p:txBody>
          <a:bodyPr>
            <a:normAutofit/>
          </a:bodyPr>
          <a:lstStyle/>
          <a:p>
            <a:pPr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δικαιούχοι οργανισμοί, όταν αντιμετωπίζουν δυσκολίες για φυσική κινητικότητα, ενθαρρύνονται, να ξεκινούν τις κινητικότητες τους με εικονική κινητικότητα και να τις ολοκληρώνουν με φυσική κινητικότητα </a:t>
            </a: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λαμβάνοντας υπόψη την ελάχιστη διάρκεια φυσικής κινητικότητας </a:t>
            </a: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(10 εργάσιμες/εκπαιδευόμενοι &amp; 2 εργάσιμες/εκπαιδευτές)</a:t>
            </a:r>
            <a:endParaRPr lang="el-GR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να υπάρχει η δυνατότητα για μικτή/εικονική κινητικότητα θα πρέπει να υπογραφεί και να σταλεί σε 2 αντίτυπα το </a:t>
            </a: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έντυπο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Addendum</a:t>
            </a:r>
            <a:endParaRPr lang="el-GR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συμμετέχοντες δικαιούνται </a:t>
            </a: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επίδομα διαβίωσης αποκλειστικά για την περίοδο που θα μεταβούν στο εξωτερικό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(περίοδο φυσικής κινητικότητας). Για την περίοδο εικονικής κινητικότητας, δε δικαιούνται επίδομα διαβίωσης   </a:t>
            </a:r>
          </a:p>
          <a:p>
            <a:pPr marL="0" indent="0" algn="just">
              <a:buNone/>
            </a:pP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 οργανισμός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αποστολής </a:t>
            </a: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δικαιούται οργανωτικά έξοδα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τις εικονικές/μικτές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κινητικότητες και για κινητικότητες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force majeure.</a:t>
            </a: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l-GR" sz="2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0819" y="7959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Blended/Virtual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Mobilities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(2/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0819" y="1412776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375" y="1087708"/>
            <a:ext cx="8229600" cy="5077596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περίοδος κινητικότητας (φυσικής ή εικονικής), εάν κριθεί απαραίτητο, μπορεί να διακοπεί και να συνεχιστεί μόλις αυτό είναι εφικτό, αρκεί η κινητικότητα να ολοκληρωθεί στα πλαίσια της διάρκειας του σχεδίου</a:t>
            </a:r>
          </a:p>
          <a:p>
            <a:pPr algn="just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Μια εικονική κινητικότητα θα πρέπει να συνδέεται με τη φυσική κινητικότητα του συμμετέχοντα. Οι εξολοκλήρου εικονικές κινητικότητες θα γίνονται αποδεκτές με τη σήμανση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force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majeure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περιπτώσεις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force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majeure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η διάρκεια της φυσικής κινητικότητας μπορεί να μειωθεί ή να ακυρωθεί και να αντικατασταθεί πλήρως από εικονική κινητικότητα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Στα πιστοποιητικά συμμετοχής των συμμετεχόντων θα πρέπει να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είναι ξεκάθαρη η διάρκεια και ο τύπος της δραστηριότητας (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φυσική/εικονική/</a:t>
            </a:r>
            <a:r>
              <a:rPr lang="el-G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μικτ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ή)</a:t>
            </a:r>
          </a:p>
          <a:p>
            <a:pPr algn="just"/>
            <a:endParaRPr lang="el-G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0819" y="7959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Blended/Virtual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Mobilities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0819" y="1412776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375" y="1087708"/>
            <a:ext cx="8229600" cy="4717556"/>
          </a:xfrm>
        </p:spPr>
        <p:txBody>
          <a:bodyPr>
            <a:normAutofit/>
          </a:bodyPr>
          <a:lstStyle/>
          <a:p>
            <a:pPr algn="just"/>
            <a:endParaRPr lang="el-G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 συμμετέχοντες μπορούν να κάνουν χρήση των αδειών ΟLS που τους αναλογούν ακόμα και πριν την έναρξη του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virtual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Δυνατότητα για ειδικές δαπάνες ακόμα και αν δεν προβλέπονταν στον αρχικό προϋπολογισμό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Έξοδα για αγορά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ή/και την ενοικίαση εξοπλισμού και/ή υπηρεσιών, που είναι απαραίτητα για την υλοποίηση δραστηριοτήτων εικονικής ή μικτής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κινητικότητας</a:t>
            </a:r>
          </a:p>
          <a:p>
            <a:pPr algn="just">
              <a:buFontTx/>
              <a:buChar char="-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Δαπάνες για τη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συμμετοχή ατόμων με ειδικές ανάγκες σε μικτή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κινητικότητα</a:t>
            </a: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REXIT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Επιτρέπεται η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κινητικότητα εξερχόμενων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εκπαιδευομένων και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προσωπικού στο Ηνωμένο Βασίλειο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τις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προσκλήσεις 2019 και 2020,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έως ότου ολοκληρωθούν τα έργα ή έως ότου εξαντληθούν τα χρήματα.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418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851920" y="1289129"/>
            <a:ext cx="4834880" cy="4464496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Πριν την έναρξη της κινητικότητας</a:t>
            </a:r>
          </a:p>
          <a:p>
            <a:pPr algn="l"/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Κατά τη διάρκεια της κινητικότητας</a:t>
            </a:r>
          </a:p>
          <a:p>
            <a:pPr marL="0" indent="0">
              <a:buNone/>
            </a:pPr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Μετά την κινητικότητα</a:t>
            </a:r>
          </a:p>
          <a:p>
            <a:pPr marL="0" indent="0" algn="l"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Εργαλείο Διαχείρισης Σχεδίου &amp; Χρήσιμοι Σύνδεσμοι</a:t>
            </a:r>
          </a:p>
          <a:p>
            <a:pPr marL="0" indent="0"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Τήρηση αρχείου</a:t>
            </a:r>
          </a:p>
          <a:p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3286001" cy="5577483"/>
          </a:xfrm>
        </p:spPr>
        <p:txBody>
          <a:bodyPr>
            <a:normAutofit/>
          </a:bodyPr>
          <a:lstStyle/>
          <a:p>
            <a:pPr algn="ctr"/>
            <a:endParaRPr lang="en-GB" sz="32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Διαχείριση Σχεδίου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63888" y="1052736"/>
            <a:ext cx="0" cy="4968552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19472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Σχεδίου </a:t>
            </a:r>
            <a:b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Πριν την έναρξη των κινητικοτήτων (1/3)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712968" cy="5184576"/>
          </a:xfrm>
        </p:spPr>
        <p:txBody>
          <a:bodyPr>
            <a:noAutofit/>
          </a:bodyPr>
          <a:lstStyle/>
          <a:p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Ενημέρωση προσωπικού του οργανισμού για το Σχέδιο, τους στόχους κτλ.</a:t>
            </a:r>
          </a:p>
          <a:p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Σύσταση ομάδας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από τη διεύθυνση του οργανισμού, υπεύθυνο συντονιστή </a:t>
            </a: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Δίκαιη και διαφανής διαδικασία επιλογής συμμετεχόντων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Εκδήλωση ενδιαφέροντος  για συμμετοχή στις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κινητικότητες, επιλογή συμμετεχόντων βάσει προκαθορισμένων κριτηρίων, σύσταση επιτροπής, κατάρτιση καταλόγου αναπληρωματικών συμμετεχόντων</a:t>
            </a:r>
          </a:p>
          <a:p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l-G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ξεύρεση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οργανισμών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υποδοχής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 τη χρήση εργαλείων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όπως: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Πλατφόρμα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3"/>
              </a:rPr>
              <a:t>EPALE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εξεύρεση οργανισμών υποδοχής  ή και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αποστολής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Πλατφόρμα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4"/>
              </a:rPr>
              <a:t>eTwinning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εξεύρεση Τεχνικών Σχολών</a:t>
            </a: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Μέσα Κοινωνικής Δικτύωσης (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LinkedIn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Facebook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κ.ά.)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Προσωπικές επαφές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latin typeface="Century Gothic" panose="020B0502020202020204" pitchFamily="34" charset="0"/>
                <a:hlinkClick r:id="rId5"/>
              </a:rPr>
              <a:t>Projects Results Platform</a:t>
            </a: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Κινητικοτήτων </a:t>
            </a:r>
            <a:b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Πριν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από την </a:t>
            </a: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έναρξη της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κινητικότητας (2/3)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488600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Επικοινωνία με οργανισμό υποδοχής</a:t>
            </a:r>
          </a:p>
          <a:p>
            <a:pPr marL="0" indent="0" algn="just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Κατάρτιση Προγράμματος Εργασίας, από κοινού με τον Οργανισμό Υποδοχής, στην περίπτωση άσκησης καθηκόντων διδασκαλίας ή σκιώδους εργασίας</a:t>
            </a:r>
          </a:p>
          <a:p>
            <a:pPr algn="just"/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Ορισμός ενός ατόμου επαφής από τον κάθε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οργανισμό</a:t>
            </a:r>
          </a:p>
          <a:p>
            <a:pPr marL="0" indent="0" algn="just"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Λήψη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μέτρων για την ασφάλιση των συμμετεχόντων(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health, accident, liability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ταχώρηση κινητικοτήτων στο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tool!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Παροχή προετοιμασίας στον συμμετέχοντα (Παιδαγωγική, Πολιτισμική,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κτλ.)</a:t>
            </a:r>
          </a:p>
          <a:p>
            <a:pPr algn="just"/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Επιλέξιμες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κινητικότητες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Κινητικότητα προσωπικού 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για:</a:t>
            </a: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Άσκηση καθηκόντων διδασκαλίας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Επιμόρφωση μέσω σκιώδους εργασίας ή τοποθέτησης σε εργασιακό χώρο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Κινητικότητα προσωπικού επιχειρήσεων για διδασκαλία στο ίδρυμα που υποβάλλει την αίτηση (εισερχόμενη κινητικότητα)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Διάρκεια κινητικότητας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από 2 ημέρες μέχρι 2 μήνες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Κινητικότητα εκπαιδευομένων ή/και αποφοίτων ΕΕΚ 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για: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Πρακτική άσκηση σε ιδρύματα ΕΕΚ του εξωτερικού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Πρακτική άσκηση σε εργασιακό περιβάλλον στο εξωτερικό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Διάρκεια κινητικότητας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από 2 εβδομάδες μέχρι 3 μήνες</a:t>
            </a:r>
          </a:p>
          <a:p>
            <a:pPr marL="0" lv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ErasmusPro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μεγάλης διάρκειας κινητικότητα εκπαιδευομένων ή νέων αποφοίτων σε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παρόχους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ή/και επιχειρήσεις ΕΕΚ στο εξωτερικό από 3 μήνες μέχρι 12 μήνες (εκτός των ημερών ταξιδίου)</a:t>
            </a: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Κινητικοτήτων </a:t>
            </a:r>
            <a:b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Πριν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από την </a:t>
            </a: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έναρξη της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κινητικότητας (3/3)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2960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Διευθέτηση Πρακτικών Λεπτομερειών για κάθε Κινητικότητα (Αεροπορικά Εισιτήρια, Διαμονή, Διακίνηση κτλ). Όπου χρειάζεται αυτές γίνονται από κοινού με τον Οργανισμό Υποδοχής. Δεν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πρέπει να γίνονται διευθετήσεις ταξιδιού/διαμονής εάν ο οργανισμός υποδοχής 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 επιβεβαιώσει γραπτώς τη συμμετοχή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των ατόμων 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l-G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ξασφάλιση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άδειας απουσίας από την εργασία</a:t>
            </a:r>
          </a:p>
          <a:p>
            <a:pPr marL="0" indent="0" algn="just">
              <a:buNone/>
            </a:pPr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Προαιρετικό (Καλή πρακτική)!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Έκδοση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Europass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Mobility Certificate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για τον κάθε συμμετέχοντα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ΚΕΠΑ</a:t>
            </a:r>
          </a:p>
          <a:p>
            <a:pPr algn="just"/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Υπογραφή απαιτούμενων Συμφωνιών</a:t>
            </a:r>
          </a:p>
          <a:p>
            <a:pPr algn="just"/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Υπογραφή Συμφωνιών πριν την </a:t>
            </a:r>
            <a:b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έναρξη της κινητικότητας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Αρχεία αναρτημένα 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στην ιστοσελίδα του ΙΔΕΠ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Grant Agreement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 μεταξύ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συμμετέχοντα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και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ιδρύματος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αποστολής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Mobility/Learning Agreement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μεταξύ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συμμετέχοντα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ιδρύματος αποστολής και του ιδρύματος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υποδοχής</a:t>
            </a:r>
          </a:p>
          <a:p>
            <a:pPr marL="457200" indent="-457200" algn="just">
              <a:buFont typeface="+mj-lt"/>
              <a:buAutoNum type="arabicPeriod"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Quality Commitment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Υπογράφεται μεταξύ του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συμμετέχοντα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ιδρύματος αποστολής και του ιδρύματος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υποδοχής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1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Διευκρινίσεις για Συμφωνίες (1/2)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 μπορεί να αφαιρεθεί κείμενο από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έντυπα αλλά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μπορεί να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προστεθεί</a:t>
            </a:r>
          </a:p>
          <a:p>
            <a:pPr algn="just"/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Τροποποιήσεις στις υπογεγραμμένες συμφωνίες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πρέπει να είναι αποτέλεσμα συμφωνίας όλων των συμβαλλόμενων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μερών</a:t>
            </a:r>
          </a:p>
          <a:p>
            <a:pPr algn="just"/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οποιαδήποτε τραπεζικά έξοδα δεν τα επωμίζεται ο συμμετέχοντας. Εμπίπτουν στην κατηγορία των οργανωτικών εξόδων</a:t>
            </a:r>
          </a:p>
          <a:p>
            <a:pPr algn="just"/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Σημείωση: η υπογραφή του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Agreement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και του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Quality Commitment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μπορεί να γίνει ηλεκτρονικά 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scanned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Μπορείτε στις Συμφωνίες επιχορήγησης να προσθέσετε ειδική ρήτρα για θέματα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GDPR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ούτως ώστε να μπορείτε να προωθήσετε φωτογραφίες προς την ΕΥ για σκοπούς διάδοσης του Σχεδίου αργότερα</a:t>
            </a:r>
          </a:p>
          <a:p>
            <a:pPr algn="just"/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Διευκρινίσεις για Συμφωνίες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(2/2</a:t>
            </a: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4958011"/>
          </a:xfrm>
        </p:spPr>
        <p:txBody>
          <a:bodyPr>
            <a:noAutofit/>
          </a:bodyPr>
          <a:lstStyle/>
          <a:p>
            <a:pPr algn="just"/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Όλες οι Συμφωνίες </a:t>
            </a: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υπογράφονται πριν από την έναρξη των κινητικοτήτων! </a:t>
            </a:r>
          </a:p>
          <a:p>
            <a:pPr algn="just"/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ποσά που αναγράφονται στη Συμφωνία μεταξύ Οργανισμού Αποστολής και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των συμμετεχόντων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είναι αυτά που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ορίζει η Πρόσκληση του έτους για το Πρόγραμμα – τα ίδια ποσά δηλώνονται και στο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Σημείωση: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υτό ισχύει ακόμη και όταν ο πραγματικός διαμοιρασμός χρημάτων ανάμεσα στους συμμετέχοντες είναι διαφορετικός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OLS</a:t>
            </a:r>
            <a:b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Πριν από την έναρξη της κινητικότητας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/2)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9411"/>
          </a:xfrm>
        </p:spPr>
        <p:txBody>
          <a:bodyPr>
            <a:noAutofit/>
          </a:bodyPr>
          <a:lstStyle/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συμμετέχοντες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κινη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ικότητα διάρκειας πέραν των 19 ημέρων έχουν υποχρεωτική </a:t>
            </a: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γλωσσική αξιολόγηση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language assessment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 πριν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από την έναρξη της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κινητικότητας και αφορά τη γλώσσα επικοινωνίας του φοιτητή στον οργανισμό υποδοχής</a:t>
            </a:r>
          </a:p>
          <a:p>
            <a:pPr algn="just"/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Εξαιρούνται από τη συγκεκριμένη υποχρέωση άτομα των οποίων η γλώσσα επικοινωνίας στον οργανισμό υποδοχής είναι και η μητρική τους </a:t>
            </a:r>
          </a:p>
          <a:p>
            <a:pPr marL="0" indent="0" algn="just">
              <a:buNone/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αποτελέσματα της αξιολόγησης δεν αποτρέπουν τη συμμετοχή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κινητικότητα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39313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OLS</a:t>
            </a:r>
            <a:br>
              <a:rPr lang="en-GB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Πριν από την έναρξη της κινητικότητας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(2/2)</a:t>
            </a:r>
            <a:endParaRPr lang="en-GB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29 - Διάγραμμ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634240"/>
              </p:ext>
            </p:extLst>
          </p:nvPr>
        </p:nvGraphicFramePr>
        <p:xfrm>
          <a:off x="107504" y="1196752"/>
          <a:ext cx="9036496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436096" y="4365104"/>
            <a:ext cx="415328" cy="91333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Κινητικοτήτων</a:t>
            </a:r>
            <a:r>
              <a:rPr lang="el-GR" sz="2800" b="1" dirty="0">
                <a:latin typeface="Century Gothic" panose="020B0502020202020204" pitchFamily="34" charset="0"/>
              </a:rPr>
              <a:t/>
            </a:r>
            <a:br>
              <a:rPr lang="el-GR" sz="2800" b="1" dirty="0">
                <a:latin typeface="Century Gothic" panose="020B0502020202020204" pitchFamily="34" charset="0"/>
              </a:rPr>
            </a:b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Κατά τη διάρκεια της κινητικότητας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8229600" cy="3960440"/>
          </a:xfrm>
        </p:spPr>
        <p:txBody>
          <a:bodyPr>
            <a:noAutofit/>
          </a:bodyPr>
          <a:lstStyle/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οργανισμός αποστολής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επικοινωνεί με τους συμμετέχοντες για: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λήψη ανατροφοδότησης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επίλυση προβλημάτων που ενδέχεται να προκύψουν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αναπροσαρμογή του προγράμματος δραστηριοτήτων, όταν αυτό κρίνεται αναγκαίο</a:t>
            </a:r>
          </a:p>
          <a:p>
            <a:pPr algn="just"/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συμμετέχοντες παραλαμβάνουν το Πιστοποιητικό Συμμετοχής τους και το Πιστοποιητικό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Europass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τους, όπου ισχύει, κατά τη λήξη της κινητικότητάς τους</a:t>
            </a:r>
          </a:p>
        </p:txBody>
      </p:sp>
    </p:spTree>
    <p:extLst>
      <p:ext uri="{BB962C8B-B14F-4D97-AF65-F5344CB8AC3E}">
        <p14:creationId xmlns:p14="http://schemas.microsoft.com/office/powerpoint/2010/main" val="37828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876"/>
            <a:ext cx="8229600" cy="100811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Πιστοποιητικό Παρακολούθησης 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Τι πρέπει να περιλαμβάνει το Πιστοποιητικό Συμμετοχής;</a:t>
            </a:r>
          </a:p>
          <a:p>
            <a:pPr marL="0" indent="0">
              <a:buNone/>
            </a:pPr>
            <a:endParaRPr lang="el-G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Όνομα Συμμετέχοντα</a:t>
            </a:r>
          </a:p>
          <a:p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Τίτλο Δραστηριότητας (αν πρόκειται για συμμετοχή σε σεμινάριο/συνέδριο) ή  Περιγραφή της Δραστηριότητας (αν πρόκειται για κινητικότητα για σκοπούς διδασκαλίας/σκιώδους εργασίας)</a:t>
            </a:r>
          </a:p>
          <a:p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Χώρα/Πόλη Διεξαγωγής της Δραστηριότητας</a:t>
            </a:r>
          </a:p>
          <a:p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Ημερομηνίες Έναρξης-Λήξης Δραστηριότητας</a:t>
            </a:r>
          </a:p>
          <a:p>
            <a:r>
              <a:rPr lang="el-GR" sz="2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Υπογραφή και Σφραγίδα από οργανισμό υποδοχής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(δείγμα στην ιστοσελίδα του ΙΔΕΠ)</a:t>
            </a:r>
          </a:p>
          <a:p>
            <a:pPr marL="0" indent="0">
              <a:buNone/>
            </a:pP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973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Κινητικοτήτων</a:t>
            </a:r>
            <a:b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Μετά την κινητικότητα (1/2)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 συντονιστής του Σχεδίου συλλέγει: </a:t>
            </a:r>
          </a:p>
          <a:p>
            <a:pPr marL="0" indent="0" algn="just">
              <a:buNone/>
            </a:pPr>
            <a:endParaRPr lang="el-G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ντίγραφα των πιστοποιητικών συμμετοχής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Τις κάρτες επιβίβασης και όλες τις αποδείξεις που αφορούν τις κινητικότητες και τις τοποθετεί στον Φάκελο του σχεδίου με ένα φωτοτυπημένο αντίγραφο</a:t>
            </a:r>
          </a:p>
          <a:p>
            <a:pPr algn="just"/>
            <a:endParaRPr lang="el-GR" sz="2000" u="sng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Σημείωση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Στην Τελική Έκθεση απαιτείται το ανέβασμα μόνο του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ιστοποιητικόύ Συμμετοχής και των αποδείξεων πληρωμής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κάλυψη αναγκών ατόμων με ειδικές ανάγκες </a:t>
            </a:r>
          </a:p>
          <a:p>
            <a:pPr marL="0" indent="0">
              <a:buNone/>
            </a:pP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42026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Κινητικοτήτων</a:t>
            </a:r>
            <a:b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Μετά την κινητικότητα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(2/2)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48860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Participant’s Report:</a:t>
            </a:r>
            <a:endParaRPr lang="el-GR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συμμετέχοντες συμπληρώνουν και υποβάλλουν ηλεκτρονικά το ερωτηματολόγιο που τους αποστέλλεται αυτόματα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προσωπικό τους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μετά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 λήξη της κινητικότητάς τους από το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Tool</a:t>
            </a:r>
          </a:p>
          <a:p>
            <a:pPr algn="just">
              <a:buFontTx/>
              <a:buChar char="-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Συμπλήρωση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participant’s report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εντός ενός μήνα από την ολοκλήρωση της κινητικότητας 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Δυνατότητα αποστολής του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report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εκ νέου σε περίπτωση που ο συμμετέχοντας δεν το έχει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λάβει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περίπτωση που δεν υποβληθεί το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participant’s report,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είναι πιθανόν να αποκοπεί ποσό από την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επιχορήγηση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l-G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Υποβολή της Τελικής Έκθεσης στο τέλος του Σχεδίου 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που αφορά όλες τις δραστηριότητες  που πραγματοποιήθηκαν</a:t>
            </a:r>
          </a:p>
          <a:p>
            <a:pPr marL="0" indent="0" algn="just"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l-G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Ενημέρωση </a:t>
            </a:r>
            <a:r>
              <a:rPr lang="el-G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της Πλατφόρμας 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Project Results Platform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Προαιρετικά</a:t>
            </a:r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67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ινητικότητες </a:t>
            </a: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Ν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έων Αποφοίτων</a:t>
            </a: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424936" cy="4536503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*Η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θα πρέπει να ολοκληρωθεί εντός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ενός έτους μετά την αποφοίτησή τους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*Σε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περίπτωση υποχρεωτικής θητείας στον στρατό αμέσως μετά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την αποφοίτηση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η  επιλέξιμη διάρκεια ξεκινά αμέσως μετά την ολοκλήρωση της στρατιωτικής θητείας (ολοκλήρωση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κινητικότητας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εντός 12 μηνών από τη λήξη της θητείας) </a:t>
            </a:r>
          </a:p>
          <a:p>
            <a:pPr marL="457200" lvl="1" indent="0">
              <a:buNone/>
            </a:pPr>
            <a:endParaRPr lang="en-GB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008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Century Gothic" panose="020B0502020202020204" pitchFamily="34" charset="0"/>
              </a:rPr>
              <a:t>Μην ξεχνάτε ότι παρόλο που υλοποιείτε κινητικότητες, αυτές πραγματοποιούνται στα πλαίσια ενός Σχεδίου </a:t>
            </a:r>
            <a:r>
              <a:rPr lang="el-GR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διάφορες επιπρόσθετες δραστηριότητες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3"/>
            <a:ext cx="82677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εριορισμοί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334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Συστήνεται όπως αποφεύγονται οι ταυτόχρονες συμμετοχές εκπαιδευτικών (για συμμετοχή στην ίδια κινητικότητα) εκτός σε δεόντως αιτιολογημένες περιπτώσεις. </a:t>
            </a:r>
          </a:p>
          <a:p>
            <a:pPr lvl="1" algn="just">
              <a:lnSpc>
                <a:spcPct val="150000"/>
              </a:lnSpc>
            </a:pPr>
            <a:r>
              <a:rPr 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σύσταση δεν αφορά συνοδούς σε κινητικότητα</a:t>
            </a:r>
          </a:p>
          <a:p>
            <a:pPr lvl="1" algn="just">
              <a:lnSpc>
                <a:spcPct val="150000"/>
              </a:lnSpc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ΠΡΟΣΟΧΗ!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Σε περίπτωση που ο συμμετέχων επιλέγει να παραμείνει στη χώρα φιλοξενείας πέραν της 1 μέρας πριν ή/και 1 μέρας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μετά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π.χ. το Σαββατοκύριακο πριν/μετά την κινητικότητα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αυτό πραγματοποιείται με δικά του έξοδα</a:t>
            </a:r>
          </a:p>
        </p:txBody>
      </p:sp>
    </p:spTree>
    <p:extLst>
      <p:ext uri="{BB962C8B-B14F-4D97-AF65-F5344CB8AC3E}">
        <p14:creationId xmlns:p14="http://schemas.microsoft.com/office/powerpoint/2010/main" val="2034263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Τήρηση αρχείου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55679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081" y="908720"/>
            <a:ext cx="80648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Τήρηση αρχείου στον δικαιούχο οργανισμό με τα έντυπα που αφορούν τις κινητικότητες για τουλάχιστον </a:t>
            </a: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 ή 5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χρόνια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μετά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την επιστολή εκκαθάρισης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λογαριασμού από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ΙΔΕΠ/κλείσιμο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σχεδίου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295232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Μην ξεχνάτε ότι το Σχέδιο δεν είναι ατομικό! Ανήκει στο οργανισμό</a:t>
            </a: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!</a:t>
            </a:r>
            <a:endParaRPr lang="el-GR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l-GR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καλή τήρηση αρχείου βοηθά και άλλους συναδέλφους να αναλάβουν σε περίπτωση μετακίνησής σας. </a:t>
            </a:r>
          </a:p>
          <a:p>
            <a:pPr marL="0" indent="0" algn="ctr">
              <a:buNone/>
            </a:pPr>
            <a:endParaRPr lang="el-GR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Διασφαλίζει επίσης τη διαφάνεια σε όλες τις διαδικασίες σας.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Αρχείο Σχεδίου στον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Οργανισμό (1/2)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9552" y="980728"/>
            <a:ext cx="8229600" cy="51454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Ο φάκελος παραμένει πάντα στο σχολείο/οργανισμό και περιέχει: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PIC Number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κωδικοί πρόσβασης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defRPr/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Κωδικοί πρόσβασης στο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EU Login Account)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defRPr/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Αίτηση </a:t>
            </a:r>
          </a:p>
          <a:p>
            <a:pPr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Γραπτές διαδικασίες και κριτήρια επιλογής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συμμετεχόντων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Επιστολή έγκρισης &amp; αλληλογραφία με ΙΔΕΠ/συμμετέχοντες</a:t>
            </a:r>
          </a:p>
          <a:p>
            <a:pPr algn="just"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Συμφωνία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Επιχορήγησης</a:t>
            </a:r>
          </a:p>
          <a:p>
            <a:pPr algn="just"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Συμφωνίες συμμετεχόντων 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en-GB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Grant Agreements - </a:t>
            </a:r>
            <a:r>
              <a:rPr lang="el-G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υπογραφή πρωτοτύπων εις διπλούν (συμμετέχοντα &amp; οργανισμό)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en-GB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Agreements </a:t>
            </a:r>
            <a:r>
              <a:rPr lang="el-G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</a:t>
            </a:r>
            <a:r>
              <a:rPr lang="en-GB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Quality Commitment –</a:t>
            </a:r>
            <a:r>
              <a:rPr lang="el-G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σκαναρισμένα</a:t>
            </a:r>
            <a:r>
              <a:rPr lang="el-G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αρχεία</a:t>
            </a:r>
          </a:p>
          <a:p>
            <a:pPr>
              <a:buFont typeface="+mj-lt"/>
              <a:buAutoNum type="arabicPeriod"/>
              <a:defRPr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l-GR" alt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Αρχείο Σχεδίου στον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Οργανισμό (2/2)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1124744"/>
            <a:ext cx="8229600" cy="50405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Φύλαξη γραπτής επικοινωνίας με τους συμμετέχοντες σε κινητικότητα και τους οργανισμούς υποδοχής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παν ενδεχόμενο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Αντίγραφα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Πιστοποιητικών Συμμετοχής για όλους τους συμμετέχοντες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(το πρωτότυπο ανήκει στον συμμετέχοντα)</a:t>
            </a: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Αποδεικτικά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πραγματοποίησης εμβασμάτων στους συμμετέχοντες (π.χ. φωτοτυπημένες τραπεζικές επιταγές ή έντυπο που υπογράφει ο κάθε συμμετέχοντας ότι παρέλαβε συγκεκριμένο ποσό σε περίπτωση μετρητών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Αεροπορικές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κάρτες επιβίβασης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(φωτοτυπίες &amp; αυθεντικές)</a:t>
            </a: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Αποδείξεις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και τιμολόγια για κάθε αγορά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αγαθών ή υπηρεσιών (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π.χ.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αεροπορικά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εισιτήρια, ξενοδοχεία,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εξοπλισμός από 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κονδύλι των οργανωτικών εξόδων κ.ά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.)</a:t>
            </a: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Προαιρετικά</a:t>
            </a:r>
            <a:r>
              <a:rPr lang="el-G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φωτογραφικό υλικό από τις </a:t>
            </a:r>
            <a:r>
              <a:rPr lang="el-G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κινητικότητες</a:t>
            </a:r>
          </a:p>
        </p:txBody>
      </p:sp>
    </p:spTree>
    <p:extLst>
      <p:ext uri="{BB962C8B-B14F-4D97-AF65-F5344CB8AC3E}">
        <p14:creationId xmlns:p14="http://schemas.microsoft.com/office/powerpoint/2010/main" val="25276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 (1/7)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908720"/>
            <a:ext cx="8229600" cy="54726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Εργαλείο για την ηλεκτρονική διαχείριση του Σχεδίου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Καταχώρηση Κινητικοτήτων 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Έλεγχος κονδυλίου που έχει ξοδευτεί/δεσμευτεί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Υποβολή Τελικής Έκθεσης Σχεδίου</a:t>
            </a:r>
          </a:p>
          <a:p>
            <a:pPr marL="400050" lvl="2" indent="0" algn="just">
              <a:lnSpc>
                <a:spcPct val="110000"/>
              </a:lnSpc>
              <a:buNone/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Μετά την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υπογραφή της Συμφωνίας Επιχορήγησης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από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ΙΔΕΠ, το ίδιο το εργαλείο ειδοποιεί ηλεκτρονικά τον δικαιούχο ότι μπορεί πλέον να το χρησιμοποιεί, για να καταχωρεί στοιχεία που αφορούν το Σχέδιο. </a:t>
            </a:r>
            <a:r>
              <a:rPr lang="el-GR" altLang="en-US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Το σχετικό μήνυμα αποστέλλεται πάντοτε στη διεύθυνση που έχει δηλωθεί στην αίτηση ως διεύθυνση του ατόμου </a:t>
            </a:r>
            <a:r>
              <a:rPr lang="el-GR" altLang="en-US" sz="2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επαφής!</a:t>
            </a:r>
            <a:endParaRPr lang="en-GB" altLang="en-US" sz="2000" b="1" dirty="0" smtClean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l-G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buNone/>
              <a:defRPr/>
            </a:pPr>
            <a:endParaRPr lang="el-GR" altLang="en-US" sz="2200" dirty="0" smtClean="0"/>
          </a:p>
          <a:p>
            <a:pPr marL="0" lvl="1" indent="0">
              <a:buNone/>
              <a:defRPr/>
            </a:pPr>
            <a:endParaRPr lang="el-GR" altLang="en-US" sz="2000" dirty="0" smtClean="0"/>
          </a:p>
          <a:p>
            <a:pPr marL="0" indent="0">
              <a:buNone/>
              <a:defRPr/>
            </a:pP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840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Tool (2/7)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6233"/>
            <a:ext cx="8435280" cy="5217443"/>
          </a:xfrm>
        </p:spPr>
        <p:txBody>
          <a:bodyPr>
            <a:noAutofit/>
          </a:bodyPr>
          <a:lstStyle/>
          <a:p>
            <a:pPr algn="just"/>
            <a:r>
              <a:rPr lang="el-GR" sz="1800" dirty="0" smtClean="0">
                <a:latin typeface="Century Gothic" panose="020B0502020202020204" pitchFamily="34" charset="0"/>
              </a:rPr>
              <a:t>Ο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Legal Representative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και ο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Contact Person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εισάγ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νται αυτόματα ως επαφές και έχουν πρόσβαση στο σχέδιο, εφόσον το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που δηλώθηκε στην αίτηση είναι συνδεδεμένο με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EU Login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account:</a:t>
            </a: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 -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Legal Representative – View Access</a:t>
            </a:r>
          </a:p>
          <a:p>
            <a:pPr marL="0" indent="0" algn="just">
              <a:buNone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  - Contact person –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dit Access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(πρόσβαση και σε άλλους)</a:t>
            </a:r>
          </a:p>
          <a:p>
            <a:pPr marL="457200" lvl="1" indent="0" algn="just">
              <a:buNone/>
            </a:pP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Εάν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εμφανίζονται τα Σχέδιά σας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account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 επικοινωνήστε με την ΕΥ </a:t>
            </a:r>
          </a:p>
          <a:p>
            <a:pPr marL="0" indent="0" algn="just">
              <a:buNone/>
            </a:pP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ΜΤ καταχωρούνται: </a:t>
            </a: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1" algn="just"/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Ολοκληρωμένες κινητικότητες </a:t>
            </a:r>
          </a:p>
          <a:p>
            <a:pPr lvl="1"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Εγκεκριμένες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κινητικότητες που δεν έχουν υλοποιηθεί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ακόμα</a:t>
            </a:r>
          </a:p>
          <a:p>
            <a:pPr lvl="1" algn="just"/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Κινητικότητες με μηδενική επιχορήγηση (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zero grant)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 algn="just">
              <a:buNone/>
            </a:pP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Επιλογή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save draft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" y="6021288"/>
            <a:ext cx="2300134" cy="6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0" y="116632"/>
            <a:ext cx="4114800" cy="994122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EU Login (3/7)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59832" y="980728"/>
            <a:ext cx="6084168" cy="5145435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Εάν δεν έχετε ήδη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EU Login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στο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που είχατε καταχωρίσει στην αίτηση,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μπορείτε να δημιουργήσετε</a:t>
            </a:r>
          </a:p>
          <a:p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Σχετικός σύνδεσμος από την ιστοσελίδα του ΙΔΕΠ 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δημιουργία κωδικού (εντός 24 ωρών)</a:t>
            </a:r>
          </a:p>
          <a:p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Αφού συνδεθείτε, θα μπορείτε να δείτε μια λίστα με τα έργα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τα οποία είναι συνδεδεμένα με το συγκεκριμένο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σκοπούς καλύτερης διαχείρισης, είναι καλύτερα να εισαγάγετε και ένα γενικό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account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πρόσβαση στο Σχέδιο με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edit rights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400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9192" r="29678"/>
          <a:stretch/>
        </p:blipFill>
        <p:spPr bwMode="auto">
          <a:xfrm>
            <a:off x="0" y="116632"/>
            <a:ext cx="2954246" cy="47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/>
          <p:nvPr/>
        </p:nvPicPr>
        <p:blipFill>
          <a:blip r:embed="rId4"/>
          <a:stretch/>
        </p:blipFill>
        <p:spPr>
          <a:xfrm>
            <a:off x="107504" y="4077072"/>
            <a:ext cx="2952328" cy="2628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7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Tool (4/7)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Καταχώρηση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οργανισμών υποδοχής στο ΜΤ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268760"/>
            <a:ext cx="8229600" cy="496855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Βήμα 1</a:t>
            </a:r>
            <a:endParaRPr lang="en-US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Οργανισμός Υποδοχής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Βήμα 1: Επιλέγετε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“Organizations”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και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“+Create”</a:t>
            </a:r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l-G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Βήμα </a:t>
            </a:r>
            <a:r>
              <a:rPr lang="el-G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Επιλέγετε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“OID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Organization”/”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Non-OID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Organization”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Εάν επιλέξετε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“OID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Organization”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, καταχωρείτε το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OID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(το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MT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αντλεί τα στοιχεία από το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ORS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)</a:t>
            </a: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Εάν επιλέξετε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“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Non-OID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Organization”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, καταχωρείτε εσείς τα στοιχεία του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οργανισμού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(</a:t>
            </a:r>
            <a:r>
              <a:rPr lang="el-G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 είναι υποχρεωτικό όλοι οι οργανισμοί </a:t>
            </a:r>
            <a:r>
              <a:rPr lang="el-G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υποδοχής να έχουν </a:t>
            </a:r>
            <a:r>
              <a:rPr lang="en-GB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OID number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en-US" sz="2400" b="1" dirty="0" smtClean="0"/>
          </a:p>
          <a:p>
            <a:pPr>
              <a:buFontTx/>
              <a:buChar char="-"/>
              <a:defRPr/>
            </a:pPr>
            <a:endParaRPr lang="en-US" altLang="en-US" sz="2400" b="1" dirty="0" smtClean="0"/>
          </a:p>
          <a:p>
            <a:pPr>
              <a:buFontTx/>
              <a:buChar char="-"/>
              <a:defRPr/>
            </a:pPr>
            <a:endParaRPr lang="en-US" altLang="en-US" sz="2400" b="1" dirty="0" smtClean="0"/>
          </a:p>
          <a:p>
            <a:pPr>
              <a:buFontTx/>
              <a:buChar char="-"/>
              <a:defRPr/>
            </a:pPr>
            <a:endParaRPr lang="el-GR" altLang="en-US" sz="2400" b="1" dirty="0" smtClean="0"/>
          </a:p>
          <a:p>
            <a:pPr marL="0" indent="0">
              <a:buNone/>
              <a:defRPr/>
            </a:pPr>
            <a:endParaRPr lang="el-GR" sz="2400" b="1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l-G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840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</a:t>
            </a: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(5/7</a:t>
            </a: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el-GR" sz="2800" b="1" dirty="0">
                <a:latin typeface="Century Gothic" panose="020B0502020202020204" pitchFamily="34" charset="0"/>
              </a:rPr>
              <a:t/>
            </a:r>
            <a:br>
              <a:rPr lang="el-GR" sz="2800" b="1" dirty="0">
                <a:latin typeface="Century Gothic" panose="020B0502020202020204" pitchFamily="34" charset="0"/>
              </a:rPr>
            </a:b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Καταχώρηση κινητικοτήτων στο ΜΤ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268760"/>
            <a:ext cx="8229600" cy="521744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defRPr/>
            </a:pP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Επιλέγετε </a:t>
            </a: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«Κινητικότητες» από το μενού </a:t>
            </a: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και 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“Create”</a:t>
            </a:r>
            <a:endParaRPr lang="el-GR" alt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defRPr/>
            </a:pPr>
            <a:endParaRPr lang="en-US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Συμπληρωση απαιτούμενων πεδίων (υποδεικνύονται από το ίδιο το εργαλείο)</a:t>
            </a:r>
          </a:p>
          <a:p>
            <a:pPr algn="just">
              <a:defRPr/>
            </a:pPr>
            <a:endParaRPr lang="el-GR" alt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Υπάρχει δυνατότητα καταχώρησης </a:t>
            </a:r>
            <a:r>
              <a:rPr lang="en-GB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draft mobility </a:t>
            </a:r>
            <a:endParaRPr lang="el-GR" alt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defRPr/>
            </a:pPr>
            <a:endParaRPr lang="en-GB" alt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Μην ξεχνάτε να αποθηκεύετε τη δουλειά σας (</a:t>
            </a:r>
            <a:r>
              <a:rPr lang="en-GB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save button)</a:t>
            </a:r>
            <a:endParaRPr lang="el-GR" alt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defRPr/>
            </a:pPr>
            <a:endParaRPr lang="el-GR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Καταχώρηση </a:t>
            </a: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οργανωτικών εξόδων </a:t>
            </a: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</a:t>
            </a:r>
            <a:r>
              <a:rPr lang="en-GB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BUDGET </a:t>
            </a: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</a:t>
            </a: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κάθε κινητικότητα (350 ΕΥΡΩ</a:t>
            </a: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en-GB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Συμπλήρωση από δικαιούχο</a:t>
            </a:r>
            <a:r>
              <a:rPr lang="en-GB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– </a:t>
            </a: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δεν συμπληρώνονται αυτόματα από το σύστημα</a:t>
            </a:r>
            <a:endParaRPr lang="el-GR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l-G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2589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08112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Advanced Planning Visits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προετοιμασία </a:t>
            </a:r>
            <a:r>
              <a:rPr lang="en-GB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ErasmusPro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413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Σύντομες 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"προπαρασκευαστικές επισκέψεις"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προσωπικού των Οργανισμών Αποστολής προς τους Οργανισμούς Υποδοχής (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πάροχοι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ΕΕΚ ή/και επιχειρήσεις) για να διευκολύνουν τη συνεργασία μεταξύ των οργανισμών και την προετοιμασία των δραστηριοτήτων κινητικότητας και να διασφαλίσουν την ποιότητα της κινητικότητας!</a:t>
            </a:r>
          </a:p>
          <a:p>
            <a:pPr marL="0" indent="0" algn="just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ΜΟΝΟ όταν πρόκειται για κινητικότητα </a:t>
            </a:r>
            <a:r>
              <a:rPr lang="en-GB" sz="2000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ErasmusPro</a:t>
            </a:r>
            <a:r>
              <a:rPr lang="el-GR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en-GB" sz="2000" b="1" dirty="0">
              <a:latin typeface="Century Gothic" panose="020B0502020202020204" pitchFamily="34" charset="0"/>
            </a:endParaRPr>
          </a:p>
          <a:p>
            <a:pPr algn="just"/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Μέγιστη διάρκεια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ημέρες (μη συμπεριλαμβανομένων των ημερών ταξιδίου)</a:t>
            </a:r>
          </a:p>
          <a:p>
            <a:pPr algn="just"/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Μόνο ένα άτομο </a:t>
            </a:r>
          </a:p>
          <a:p>
            <a:pPr algn="just"/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Μόνο ένα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APV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ανά οργανισμό υποδοχής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 (6/7)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Υποβολή Τελικής Έκθεσης (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Mobility Tool)</a:t>
            </a:r>
            <a:endParaRPr lang="en-GB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 b="21564"/>
          <a:stretch/>
        </p:blipFill>
        <p:spPr bwMode="auto">
          <a:xfrm>
            <a:off x="0" y="2172067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1248737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Συμπλήρωση 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Τελικής Έκθεσης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Επιλέγετε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”Reports”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και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”Generate Beneficiary Report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”</a:t>
            </a:r>
          </a:p>
          <a:p>
            <a:pPr>
              <a:defRPr/>
            </a:pPr>
            <a:endParaRPr lang="el-G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686" y="4581128"/>
            <a:ext cx="1583073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355976" y="2852936"/>
            <a:ext cx="766447" cy="2880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0205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Mobility Tool (7/7)</a:t>
            </a:r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Υποστηρικτικά αρχεία Τελικής Έκθεσης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9552" y="1412776"/>
            <a:ext cx="8229600" cy="500141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Declaration of Honour (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 ΕΊΝΑΙ ΤΟ ΙΔΙΟ ΜΕ ΤΗΝ ΑΙΤΗΣΗ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Ερωτηματολόγιο Συμμετεχόντων: ο σχετικός Σύνδεσμος στέλνεται αυτόματα στην ηλεκτρονική διεύθυνση που έχει δηλωθεί στην καταχωρημένη κινητικότητα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. Ο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κάθε συμμετέχων συμπληρώνει ηλεκτρονικά το δικό του ερωτηματολόγιο και το υποβάλλει</a:t>
            </a:r>
          </a:p>
          <a:p>
            <a:pPr algn="just">
              <a:defRPr/>
            </a:pP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Πιστοποιητικό παρακολούθησης </a:t>
            </a:r>
          </a:p>
          <a:p>
            <a:pPr algn="just">
              <a:defRPr/>
            </a:pPr>
            <a:endParaRPr lang="el-G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Αποδείξεις κάλυψης οποιασδήποτε ανάγκης εμπίπτει στο κονδύλι που αφορά τις Ειδικές Ανάγκες</a:t>
            </a:r>
          </a:p>
        </p:txBody>
      </p:sp>
    </p:spTree>
    <p:extLst>
      <p:ext uri="{BB962C8B-B14F-4D97-AF65-F5344CB8AC3E}">
        <p14:creationId xmlns:p14="http://schemas.microsoft.com/office/powerpoint/2010/main" val="14192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Διάδοση Αποτελεσμάτων &amp; ΜΚΔ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δικαιούχος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μπορεί να χρησιμοποιήσει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Erasmus+ Projects Results Platform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διάδοση των αποτελεσμάτων του Σχεδίου του (Προαιρετικό)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latin typeface="Century Gothic" panose="020B0502020202020204" pitchFamily="34" charset="0"/>
                <a:hlinkClick r:id="rId3"/>
              </a:rPr>
              <a:t>http</a:t>
            </a:r>
            <a:r>
              <a:rPr lang="en-US" sz="2000" dirty="0">
                <a:latin typeface="Century Gothic" panose="020B0502020202020204" pitchFamily="34" charset="0"/>
                <a:hlinkClick r:id="rId3"/>
              </a:rPr>
              <a:t>://</a:t>
            </a:r>
            <a:r>
              <a:rPr lang="en-US" sz="2000" dirty="0" smtClean="0">
                <a:latin typeface="Century Gothic" panose="020B0502020202020204" pitchFamily="34" charset="0"/>
                <a:hlinkClick r:id="rId3"/>
              </a:rPr>
              <a:t>ec.europa.eu/programmes/erasmus-plus/projects/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δικαιούχος υποχρεούται να γνωστοποιεί την προέλευση της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επιχορήγησής του στα πλαίσια του Προγράμματος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Erasmus+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παραχθέν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επικοινωνιακό/προωθητικό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υλικό, σε αναφορές, εκδηλώσεις, Μέσα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Κοινωνικής Δικτύωσης κλπ.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en-US" sz="2000" dirty="0"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US" altLang="en-US" sz="2000" dirty="0" smtClean="0">
                <a:latin typeface="Century Gothic" panose="020B0502020202020204" pitchFamily="34" charset="0"/>
                <a:hlinkClick r:id="rId4"/>
              </a:rPr>
              <a:t>eacea.ec.europa.eu/about-eacea/visual-identity_en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 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9331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575050" y="980728"/>
            <a:ext cx="5389438" cy="514543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l-G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ΙΔΕΠ διεξάγει συγκεκριμένο αριθμό ελέγχων σε διάφορα επίπεδα</a:t>
            </a:r>
          </a:p>
          <a:p>
            <a:pPr algn="l"/>
            <a:endParaRPr lang="el-G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el-G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Οι δικαιούχοι δίνουν τη συγκατάθεση τους με τη Συμφωνία επιχορήγησης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rmAutofit/>
          </a:bodyPr>
          <a:lstStyle/>
          <a:p>
            <a:pPr algn="ctr"/>
            <a:endParaRPr lang="el-GR" sz="32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l-GR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el-GR" sz="28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Έ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λεγχοι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91880" y="908720"/>
            <a:ext cx="0" cy="4968552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Είδη Ελέγχων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432048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On-the-spot check during the project implementation: 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Διενεργείται κατά τη διάρκεια της υλοποίησης του έργου ώστε η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EY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να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επαληθεύει άμεσα την πραγματοποίηση και την επιλεξιμότητα όλων των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δραστηριοτήτων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Risk based checks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Στοχευμένοι έλεγχοι σε περίπτωση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ένδειξης κακής/ελλιπούς διαχείρισης</a:t>
            </a:r>
          </a:p>
          <a:p>
            <a:pPr algn="just"/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System checks: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έλεγχος από το λογιστήριο σε ένα ανοιχτό και ένα κλειστό έργο, σε οργανισμούς που υλοποιούν σχέδια άνω των 60.000 ευρώ</a:t>
            </a:r>
          </a:p>
          <a:p>
            <a:pPr algn="just"/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Final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report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check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Έλεγχος τελικής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έκθεσης</a:t>
            </a:r>
          </a:p>
          <a:p>
            <a:pPr algn="just"/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Desk check:</a:t>
            </a: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Έλεγχος υποστηρικτικών αρχείων που διεξάγεται κατά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στάδιο της τελικής έκθεσης ή μετά από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την υποβολή της. Ο δικαιούχος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πρέπει να υποβάλει δικαιολογητικά για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τις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κατηγορίες του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προϋπολογισμού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που θα ζητηθούν από το ΙΔΕΠ</a:t>
            </a:r>
          </a:p>
          <a:p>
            <a:pPr algn="just"/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9664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ΜΚΔ του ΙΔΕΠ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Επικοινωνία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Ακολουθείστε μας στο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000" dirty="0" smtClean="0">
                <a:latin typeface="Century Gothic" panose="020B0502020202020204" pitchFamily="34" charset="0"/>
                <a:hlinkClick r:id="rId3"/>
              </a:rPr>
              <a:t>Facebook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sz="2000" dirty="0" smtClean="0">
                <a:latin typeface="Century Gothic" panose="020B0502020202020204" pitchFamily="34" charset="0"/>
                <a:hlinkClick r:id="rId4"/>
              </a:rPr>
              <a:t>Twitter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n-US" sz="2000" dirty="0" smtClean="0">
                <a:latin typeface="Century Gothic" panose="020B0502020202020204" pitchFamily="34" charset="0"/>
                <a:hlinkClick r:id="rId5"/>
              </a:rPr>
              <a:t>Instagram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algn="just"/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6"/>
              </a:rPr>
              <a:t>Newsletter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(εγγραφή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στη λίστα επαφών του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ΙΔΕΠ)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sz="20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Επικοινωνείστε μαζί μας...</a:t>
            </a:r>
          </a:p>
          <a:p>
            <a:pPr algn="just"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Στοιχεία επικοινωνίας προσωπικού ΙΔΕΠ </a:t>
            </a:r>
          </a:p>
          <a:p>
            <a:pPr marL="0" indent="0" algn="just">
              <a:buNone/>
              <a:defRPr/>
            </a:pPr>
            <a:r>
              <a:rPr lang="en-GB" sz="2000" dirty="0">
                <a:latin typeface="Century Gothic" panose="020B0502020202020204" pitchFamily="34" charset="0"/>
                <a:hlinkClick r:id="rId7"/>
              </a:rPr>
              <a:t>http://erasmusplus.cy/prosopiko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endParaRPr lang="en-GB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Χρήσιμοι Σύνδεσμοι (ιστοσελίδα ΙΔΕΠ)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57403"/>
          </a:xfrm>
        </p:spPr>
        <p:txBody>
          <a:bodyPr>
            <a:noAutofit/>
          </a:bodyPr>
          <a:lstStyle/>
          <a:p>
            <a:pPr algn="just"/>
            <a:endParaRPr lang="el-GR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Εγκεκριμένων Σχεδίων: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3"/>
              </a:rPr>
              <a:t>http://www.erasmusplus.cy/management1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Ηλεκτρονικά Εργαλεία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4"/>
              </a:rPr>
              <a:t>http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4"/>
              </a:rPr>
              <a:t>://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4"/>
              </a:rPr>
              <a:t>www.erasmusplus.cy/Tools</a:t>
            </a:r>
            <a:endParaRPr lang="el-GR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l-GR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Παρουσιάσεις:</a:t>
            </a:r>
          </a:p>
          <a:p>
            <a:pPr marL="0" indent="0" algn="ctr">
              <a:buNone/>
            </a:pPr>
            <a:r>
              <a:rPr lang="en-US" sz="2000" dirty="0" smtClean="0">
                <a:latin typeface="Century Gothic" panose="020B0502020202020204" pitchFamily="34" charset="0"/>
                <a:hlinkClick r:id="rId5"/>
              </a:rPr>
              <a:t>http</a:t>
            </a:r>
            <a:r>
              <a:rPr lang="en-US" sz="2000" dirty="0">
                <a:latin typeface="Century Gothic" panose="020B0502020202020204" pitchFamily="34" charset="0"/>
                <a:hlinkClick r:id="rId5"/>
              </a:rPr>
              <a:t>://</a:t>
            </a:r>
            <a:r>
              <a:rPr lang="en-US" sz="2000" dirty="0" smtClean="0">
                <a:latin typeface="Century Gothic" panose="020B0502020202020204" pitchFamily="34" charset="0"/>
                <a:hlinkClick r:id="rId5"/>
              </a:rPr>
              <a:t>www.erasmusplus.cy/default.aspx?articleid=9515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ΔΙΑΠΙΣΤΕΥΣΗ Ε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RASMUS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929411"/>
          </a:xfrm>
        </p:spPr>
        <p:txBody>
          <a:bodyPr>
            <a:noAutofit/>
          </a:bodyPr>
          <a:lstStyle/>
          <a:p>
            <a:pPr algn="just"/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υνατότητα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υποβολή αίτησης για απόκτηση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Διαπίστευσης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</a:t>
            </a:r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l-G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Ευκαιρία για υποβολή απλοποιημένων αιτήσεων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όλη τη διάρκεια του νέου Προγράμματος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2021-2027)στη ΒΔ1</a:t>
            </a:r>
          </a:p>
          <a:p>
            <a:pPr algn="just"/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ενδιαφερόμενοι μπορούν να υποβάλουν αίτηση για εξατομικευμένη Διαπίστευση Erasmus για τον οργανισμό/ίδρυμά τους ή για Διαπίστευση Erasmus συντονιστών κοινοπραξιών κινητικότητας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οργανισμοί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 έγκυρο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Χάρτη Κινητικότητας ΕΕΚ μπορούν να μεταφέρουν την Διαπίστευσή τους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πλαίσιο ειδικής απλής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διαδικασίας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(ΙΣΧΥΕΙ ΜΟΝΟ ΓΙΑ ΦΕΤΟΣ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</a:t>
            </a:r>
            <a:r>
              <a:rPr lang="el-G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αταληκτική ημερομηνία: </a:t>
            </a:r>
            <a:r>
              <a:rPr lang="el-GR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29 </a:t>
            </a:r>
            <a:r>
              <a:rPr lang="el-GR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Οκτωβρίου 2020, 12:00 το μεσημέρι, ώρα Βρυξελλών</a:t>
            </a:r>
            <a:r>
              <a:rPr lang="el-GR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6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9972" y="319090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Ερωτήσεις;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44344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Σας ευχαριστούμε για την προσοχή σας!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067944" y="2420888"/>
            <a:ext cx="4176464" cy="2124816"/>
          </a:xfrm>
          <a:prstGeom prst="cloudCallou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2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Αλλαγές στις εγκριθείσες κινητικότητες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57200" y="980729"/>
            <a:ext cx="8229600" cy="4536504"/>
          </a:xfrm>
        </p:spPr>
        <p:txBody>
          <a:bodyPr>
            <a:normAutofit lnSpcReduction="10000"/>
          </a:bodyPr>
          <a:lstStyle/>
          <a:p>
            <a:pPr algn="just"/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 EY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δεν υποδεικνύει ποιες χώρες/κινητικότητες πρέπει να πραγματοποιηθούν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 EY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ορίζει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αριθμό κινητικοτήτων και κατ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’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επέκταση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ένα συγκεκριμένο ποσό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 κάθε οικονομικό κεφάλαιο. 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επιλογή των χωρών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της διάρκειας και του είδους των κινητικοτήτων, όπως αυτά είχαν συμπεριληφθεί στην αίτησή σας, </a:t>
            </a:r>
            <a:r>
              <a:rPr lang="el-GR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είναι δυνατόν να διαφοροποιηθούν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χωρίς να ενημερωθεί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ΕΥ, εφόσον οι κινητικότητες αυτές παραμένουν πάντα σχετικές με τους στόχους και τις προτεραιότητες του Ευρωπαϊκού Πλάνου Ανάπτυξης του Οργανισμού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οποίο είναι δεσμευτικό (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βλ. Αίτηση).</a:t>
            </a:r>
            <a:endParaRPr lang="el-GR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749360" y="1062829"/>
            <a:ext cx="5148064" cy="4464497"/>
          </a:xfrm>
        </p:spPr>
        <p:txBody>
          <a:bodyPr>
            <a:normAutofit/>
          </a:bodyPr>
          <a:lstStyle/>
          <a:p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Κατηγορίες κονδυλίων</a:t>
            </a:r>
          </a:p>
          <a:p>
            <a:pPr algn="ctr"/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Αποδεικτικά αρχεία</a:t>
            </a:r>
          </a:p>
          <a:p>
            <a:pPr marL="0" indent="0">
              <a:buNone/>
            </a:pP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endParaRPr lang="el-G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1559" y="975456"/>
            <a:ext cx="3008313" cy="4691063"/>
          </a:xfrm>
        </p:spPr>
        <p:txBody>
          <a:bodyPr>
            <a:normAutofit/>
          </a:bodyPr>
          <a:lstStyle/>
          <a:p>
            <a:pPr algn="ctr"/>
            <a:endParaRPr lang="el-GR" sz="32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Χρηματοδότηση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19872" y="836712"/>
            <a:ext cx="0" cy="4968552"/>
          </a:xfrm>
          <a:prstGeom prst="line">
            <a:avLst/>
          </a:prstGeom>
          <a:ln w="539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Κατηγορίες Κονδυλίων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3853752"/>
              </p:ext>
            </p:extLst>
          </p:nvPr>
        </p:nvGraphicFramePr>
        <p:xfrm>
          <a:off x="1331640" y="1124744"/>
          <a:ext cx="68407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2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9663</TotalTime>
  <Words>4367</Words>
  <Application>Microsoft Office PowerPoint</Application>
  <PresentationFormat>On-screen Show (4:3)</PresentationFormat>
  <Paragraphs>786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Century Gothic</vt:lpstr>
      <vt:lpstr>Courier New</vt:lpstr>
      <vt:lpstr>Wingdings</vt:lpstr>
      <vt:lpstr>Custom Design</vt:lpstr>
      <vt:lpstr>1_Custom Design</vt:lpstr>
      <vt:lpstr>2_Custom Design</vt:lpstr>
      <vt:lpstr>3_Custom Design</vt:lpstr>
      <vt:lpstr>PowerPoint Presentation</vt:lpstr>
      <vt:lpstr>Ατζέντα Hμερίδας</vt:lpstr>
      <vt:lpstr>PowerPoint Presentation</vt:lpstr>
      <vt:lpstr>Επιλέξιμες κινητικότητες</vt:lpstr>
      <vt:lpstr>Κινητικότητες Νέων Αποφοίτων</vt:lpstr>
      <vt:lpstr>Advanced Planning Visits  για προετοιμασία ErasmusPro</vt:lpstr>
      <vt:lpstr>Αλλαγές στις εγκριθείσες κινητικότητες</vt:lpstr>
      <vt:lpstr>PowerPoint Presentation</vt:lpstr>
      <vt:lpstr>Κατηγορίες Κονδυλίων</vt:lpstr>
      <vt:lpstr>Οργανωτικά έξοδα</vt:lpstr>
      <vt:lpstr>Ταξιδιωτικά έξοδα</vt:lpstr>
      <vt:lpstr>Έξοδα διαβίωσης</vt:lpstr>
      <vt:lpstr>Γλωσσική Προετοιμασία </vt:lpstr>
      <vt:lpstr>Επιχορήγηση ατόμων με ειδικές ανάγκες</vt:lpstr>
      <vt:lpstr>Ειδικές Δαπάνες</vt:lpstr>
      <vt:lpstr>Χρηματοδότηση κινητικοτήτων</vt:lpstr>
      <vt:lpstr>Υποστηρικτικά αρχεία  για κάλυψη εξόδων από ΕΥ</vt:lpstr>
      <vt:lpstr>Αποδείξεις Πληρωμής</vt:lpstr>
      <vt:lpstr>PowerPoint Presentation</vt:lpstr>
      <vt:lpstr>Συμφωνία &amp; Παραρτήματα Mono-beneficiary Agreement</vt:lpstr>
      <vt:lpstr>Συμφωνία &amp; Παραρτήματα για Κοινοπραξίες Multi-beneficiary Agreement</vt:lpstr>
      <vt:lpstr>Συμφωνία και Παραρτήματα</vt:lpstr>
      <vt:lpstr>Έλεγχος ορθότητας στοιχείων Συμφωνίας</vt:lpstr>
      <vt:lpstr> Σημεία αναφοράς για τη Συμφωνία Επιχορήγησης</vt:lpstr>
      <vt:lpstr>Πληρωμές</vt:lpstr>
      <vt:lpstr>Πότε χρειάζεται τροποποίηση  της Συμφωνίας;</vt:lpstr>
      <vt:lpstr>Μεταφορές κονδυλίων χωρίς τροποποίηση</vt:lpstr>
      <vt:lpstr>Μεταφορές κονδυλίων που απαιτούν τροποποίηση της Συμφωνίας</vt:lpstr>
      <vt:lpstr>PowerPoint Presentation</vt:lpstr>
      <vt:lpstr>Διάρκεια Σχεδίου</vt:lpstr>
      <vt:lpstr>Εφαρμογή ρήτρας “force majeure”</vt:lpstr>
      <vt:lpstr>PowerPoint Presentation</vt:lpstr>
      <vt:lpstr>PowerPoint Presentation</vt:lpstr>
      <vt:lpstr>PowerPoint Presentation</vt:lpstr>
      <vt:lpstr>PowerPoint Presentation</vt:lpstr>
      <vt:lpstr>ΒREXIT</vt:lpstr>
      <vt:lpstr>PowerPoint Presentation</vt:lpstr>
      <vt:lpstr>Διαχείριση Σχεδίου  Πριν την έναρξη των κινητικοτήτων (1/3)</vt:lpstr>
      <vt:lpstr>Διαχείριση Κινητικοτήτων  Πριν από την έναρξη της κινητικότητας (2/3)</vt:lpstr>
      <vt:lpstr>Διαχείριση Κινητικοτήτων  Πριν από την έναρξη της κινητικότητας (3/3)</vt:lpstr>
      <vt:lpstr>Υπογραφή Συμφωνιών πριν την  έναρξη της κινητικότητας</vt:lpstr>
      <vt:lpstr>Διευκρινίσεις για Συμφωνίες (1/2)</vt:lpstr>
      <vt:lpstr>Διευκρινίσεις για Συμφωνίες (2/2)</vt:lpstr>
      <vt:lpstr>OLS Πριν από την έναρξη της κινητικότητας (1/2)</vt:lpstr>
      <vt:lpstr>OLS Πριν από την έναρξη της κινητικότητας (2/2)</vt:lpstr>
      <vt:lpstr>Διαχείριση Κινητικοτήτων Κατά τη διάρκεια της κινητικότητας</vt:lpstr>
      <vt:lpstr>Πιστοποιητικό Παρακολούθησης </vt:lpstr>
      <vt:lpstr>Διαχείριση Κινητικοτήτων Μετά την κινητικότητα (1/2)</vt:lpstr>
      <vt:lpstr>Διαχείριση Κινητικοτήτων Μετά την κινητικότητα (2/2)</vt:lpstr>
      <vt:lpstr>Μην ξεχνάτε ότι παρόλο που υλοποιείτε κινητικότητες, αυτές πραγματοποιούνται στα πλαίσια ενός Σχεδίου  διάφορες επιπρόσθετες δραστηριότητες</vt:lpstr>
      <vt:lpstr>Περιορισμοί</vt:lpstr>
      <vt:lpstr>Τήρηση αρχείου</vt:lpstr>
      <vt:lpstr>Αρχείο Σχεδίου στον Οργανισμό (1/2)</vt:lpstr>
      <vt:lpstr>Αρχείο Σχεδίου στον Οργανισμό (2/2)</vt:lpstr>
      <vt:lpstr>Mobility Tool (1/7)</vt:lpstr>
      <vt:lpstr>Mobility Tool (2/7)</vt:lpstr>
      <vt:lpstr>EU Login (3/7)</vt:lpstr>
      <vt:lpstr>Mobility Tool (4/7)  Καταχώρηση οργανισμών υποδοχής στο ΜΤ</vt:lpstr>
      <vt:lpstr>Mobility Tool (5/7) Καταχώρηση κινητικοτήτων στο ΜΤ</vt:lpstr>
      <vt:lpstr>Mobility Tool (6/7) Υποβολή Τελικής Έκθεσης (Mobility Tool)</vt:lpstr>
      <vt:lpstr>Mobility Tool (7/7) Υποστηρικτικά αρχεία Τελικής Έκθεσης</vt:lpstr>
      <vt:lpstr>Διάδοση Αποτελεσμάτων &amp; ΜΚΔ</vt:lpstr>
      <vt:lpstr>PowerPoint Presentation</vt:lpstr>
      <vt:lpstr>Είδη Ελέγχων</vt:lpstr>
      <vt:lpstr>ΜΚΔ του ΙΔΕΠ &amp; Επικοινωνία</vt:lpstr>
      <vt:lpstr>Χρήσιμοι Σύνδεσμοι (ιστοσελίδα ΙΔΕΠ)</vt:lpstr>
      <vt:lpstr>ΔΙΑΠΙΣΤΕΥΣΗ ΕRASMUS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XGeorgiou</dc:creator>
  <cp:lastModifiedBy>agogaki@llp.org.cy</cp:lastModifiedBy>
  <cp:revision>865</cp:revision>
  <cp:lastPrinted>2020-09-09T08:35:06Z</cp:lastPrinted>
  <dcterms:created xsi:type="dcterms:W3CDTF">2018-05-25T11:27:46Z</dcterms:created>
  <dcterms:modified xsi:type="dcterms:W3CDTF">2020-09-09T12:24:47Z</dcterms:modified>
</cp:coreProperties>
</file>