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6" r:id="rId2"/>
  </p:sldMasterIdLst>
  <p:notesMasterIdLst>
    <p:notesMasterId r:id="rId87"/>
  </p:notesMasterIdLst>
  <p:handoutMasterIdLst>
    <p:handoutMasterId r:id="rId88"/>
  </p:handoutMasterIdLst>
  <p:sldIdLst>
    <p:sldId id="256" r:id="rId3"/>
    <p:sldId id="274" r:id="rId4"/>
    <p:sldId id="440" r:id="rId5"/>
    <p:sldId id="459" r:id="rId6"/>
    <p:sldId id="550" r:id="rId7"/>
    <p:sldId id="457" r:id="rId8"/>
    <p:sldId id="458" r:id="rId9"/>
    <p:sldId id="688" r:id="rId10"/>
    <p:sldId id="536" r:id="rId11"/>
    <p:sldId id="640" r:id="rId12"/>
    <p:sldId id="641" r:id="rId13"/>
    <p:sldId id="639" r:id="rId14"/>
    <p:sldId id="537" r:id="rId15"/>
    <p:sldId id="551" r:id="rId16"/>
    <p:sldId id="553" r:id="rId17"/>
    <p:sldId id="739" r:id="rId18"/>
    <p:sldId id="463" r:id="rId19"/>
    <p:sldId id="462" r:id="rId20"/>
    <p:sldId id="689" r:id="rId21"/>
    <p:sldId id="559" r:id="rId22"/>
    <p:sldId id="560" r:id="rId23"/>
    <p:sldId id="448" r:id="rId24"/>
    <p:sldId id="734" r:id="rId25"/>
    <p:sldId id="714" r:id="rId26"/>
    <p:sldId id="730" r:id="rId27"/>
    <p:sldId id="729" r:id="rId28"/>
    <p:sldId id="735" r:id="rId29"/>
    <p:sldId id="717" r:id="rId30"/>
    <p:sldId id="718" r:id="rId31"/>
    <p:sldId id="719" r:id="rId32"/>
    <p:sldId id="720" r:id="rId33"/>
    <p:sldId id="721" r:id="rId34"/>
    <p:sldId id="722" r:id="rId35"/>
    <p:sldId id="741" r:id="rId36"/>
    <p:sldId id="724" r:id="rId37"/>
    <p:sldId id="725" r:id="rId38"/>
    <p:sldId id="740" r:id="rId39"/>
    <p:sldId id="736" r:id="rId40"/>
    <p:sldId id="728" r:id="rId41"/>
    <p:sldId id="464" r:id="rId42"/>
    <p:sldId id="732" r:id="rId43"/>
    <p:sldId id="691" r:id="rId44"/>
    <p:sldId id="693" r:id="rId45"/>
    <p:sldId id="731" r:id="rId46"/>
    <p:sldId id="712" r:id="rId47"/>
    <p:sldId id="695" r:id="rId48"/>
    <p:sldId id="737" r:id="rId49"/>
    <p:sldId id="696" r:id="rId50"/>
    <p:sldId id="698" r:id="rId51"/>
    <p:sldId id="697" r:id="rId52"/>
    <p:sldId id="524" r:id="rId53"/>
    <p:sldId id="525" r:id="rId54"/>
    <p:sldId id="707" r:id="rId55"/>
    <p:sldId id="556" r:id="rId56"/>
    <p:sldId id="557" r:id="rId57"/>
    <p:sldId id="558" r:id="rId58"/>
    <p:sldId id="701" r:id="rId59"/>
    <p:sldId id="654" r:id="rId60"/>
    <p:sldId id="511" r:id="rId61"/>
    <p:sldId id="456" r:id="rId62"/>
    <p:sldId id="490" r:id="rId63"/>
    <p:sldId id="328" r:id="rId64"/>
    <p:sldId id="310" r:id="rId65"/>
    <p:sldId id="485" r:id="rId66"/>
    <p:sldId id="486" r:id="rId67"/>
    <p:sldId id="487" r:id="rId68"/>
    <p:sldId id="708" r:id="rId69"/>
    <p:sldId id="488" r:id="rId70"/>
    <p:sldId id="684" r:id="rId71"/>
    <p:sldId id="738" r:id="rId72"/>
    <p:sldId id="742" r:id="rId73"/>
    <p:sldId id="686" r:id="rId74"/>
    <p:sldId id="687" r:id="rId75"/>
    <p:sldId id="702" r:id="rId76"/>
    <p:sldId id="452" r:id="rId77"/>
    <p:sldId id="443" r:id="rId78"/>
    <p:sldId id="444" r:id="rId79"/>
    <p:sldId id="655" r:id="rId80"/>
    <p:sldId id="548" r:id="rId81"/>
    <p:sldId id="650" r:id="rId82"/>
    <p:sldId id="651" r:id="rId83"/>
    <p:sldId id="704" r:id="rId84"/>
    <p:sldId id="733" r:id="rId85"/>
    <p:sldId id="258" r:id="rId8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06" autoAdjust="0"/>
  </p:normalViewPr>
  <p:slideViewPr>
    <p:cSldViewPr>
      <p:cViewPr>
        <p:scale>
          <a:sx n="50" d="100"/>
          <a:sy n="50" d="100"/>
        </p:scale>
        <p:origin x="-3384" y="-948"/>
      </p:cViewPr>
      <p:guideLst>
        <p:guide orient="horz" pos="2160"/>
        <p:guide pos="2880"/>
      </p:guideLst>
    </p:cSldViewPr>
  </p:slideViewPr>
  <p:notesTextViewPr>
    <p:cViewPr>
      <p:scale>
        <a:sx n="1" d="1"/>
        <a:sy n="1" d="1"/>
      </p:scale>
      <p:origin x="0" y="0"/>
    </p:cViewPr>
  </p:notesTextViewPr>
  <p:sorterViewPr>
    <p:cViewPr>
      <p:scale>
        <a:sx n="130" d="100"/>
        <a:sy n="130" d="100"/>
      </p:scale>
      <p:origin x="0" y="48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3177" tIns="46589" rIns="93177" bIns="46589" rtlCol="0"/>
          <a:lstStyle>
            <a:lvl1pPr algn="r">
              <a:defRPr sz="1200"/>
            </a:lvl1pPr>
          </a:lstStyle>
          <a:p>
            <a:fld id="{8F19D4DC-FE9E-4531-A7FA-25BB60173719}" type="datetimeFigureOut">
              <a:rPr lang="en-GB" smtClean="0"/>
              <a:t>10/06/2019</a:t>
            </a:fld>
            <a:endParaRPr lang="en-GB" dirty="0"/>
          </a:p>
        </p:txBody>
      </p:sp>
      <p:sp>
        <p:nvSpPr>
          <p:cNvPr id="4" name="Footer Placeholder 3"/>
          <p:cNvSpPr>
            <a:spLocks noGrp="1"/>
          </p:cNvSpPr>
          <p:nvPr>
            <p:ph type="ftr" sz="quarter" idx="2"/>
          </p:nvPr>
        </p:nvSpPr>
        <p:spPr>
          <a:xfrm>
            <a:off x="0" y="9428584"/>
            <a:ext cx="2945659" cy="496332"/>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3177" tIns="46589" rIns="93177" bIns="46589" rtlCol="0" anchor="b"/>
          <a:lstStyle>
            <a:lvl1pPr algn="r">
              <a:defRPr sz="1200"/>
            </a:lvl1pPr>
          </a:lstStyle>
          <a:p>
            <a:fld id="{F7CB5C52-6CE6-401A-A931-48CC5B228C90}" type="slidenum">
              <a:rPr lang="en-GB" smtClean="0"/>
              <a:t>‹#›</a:t>
            </a:fld>
            <a:endParaRPr lang="en-GB" dirty="0"/>
          </a:p>
        </p:txBody>
      </p:sp>
    </p:spTree>
    <p:extLst>
      <p:ext uri="{BB962C8B-B14F-4D97-AF65-F5344CB8AC3E}">
        <p14:creationId xmlns:p14="http://schemas.microsoft.com/office/powerpoint/2010/main" val="2153465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3177" tIns="46589" rIns="93177" bIns="46589" rtlCol="0"/>
          <a:lstStyle>
            <a:lvl1pPr algn="r">
              <a:defRPr sz="1200"/>
            </a:lvl1pPr>
          </a:lstStyle>
          <a:p>
            <a:fld id="{F219283A-093E-4A51-BED7-CDEF597A5CAA}" type="datetimeFigureOut">
              <a:rPr lang="en-GB" smtClean="0"/>
              <a:t>10/06/2019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3177" tIns="46589" rIns="93177" bIns="46589" rtlCol="0" anchor="b"/>
          <a:lstStyle>
            <a:lvl1pPr algn="r">
              <a:defRPr sz="1200"/>
            </a:lvl1pPr>
          </a:lstStyle>
          <a:p>
            <a:fld id="{A981A5A1-5A46-435E-A3CF-AA5F9E8882DE}" type="slidenum">
              <a:rPr lang="en-GB" smtClean="0"/>
              <a:t>‹#›</a:t>
            </a:fld>
            <a:endParaRPr lang="en-GB" dirty="0"/>
          </a:p>
        </p:txBody>
      </p:sp>
    </p:spTree>
    <p:extLst>
      <p:ext uri="{BB962C8B-B14F-4D97-AF65-F5344CB8AC3E}">
        <p14:creationId xmlns:p14="http://schemas.microsoft.com/office/powerpoint/2010/main" val="80259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6</a:t>
            </a:fld>
            <a:endParaRPr lang="en-GB" dirty="0"/>
          </a:p>
        </p:txBody>
      </p:sp>
    </p:spTree>
    <p:extLst>
      <p:ext uri="{BB962C8B-B14F-4D97-AF65-F5344CB8AC3E}">
        <p14:creationId xmlns:p14="http://schemas.microsoft.com/office/powerpoint/2010/main" val="364384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schemeClr val="tx1"/>
                </a:solidFill>
                <a:cs typeface="Arial" charset="0"/>
              </a:rPr>
              <a:pPr eaLnBrk="1" hangingPunct="1"/>
              <a:t>65</a:t>
            </a:fld>
            <a:endParaRPr lang="en-US" altLang="en-US" sz="1200" u="none" dirty="0">
              <a:solidFill>
                <a:schemeClr val="tx1"/>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schemeClr val="tx1"/>
                </a:solidFill>
                <a:cs typeface="Arial" charset="0"/>
              </a:rPr>
              <a:pPr eaLnBrk="1" hangingPunct="1"/>
              <a:t>66</a:t>
            </a:fld>
            <a:endParaRPr lang="en-US" altLang="en-US" sz="1200" u="none" dirty="0">
              <a:solidFill>
                <a:schemeClr val="tx1"/>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schemeClr val="tx1"/>
                </a:solidFill>
                <a:cs typeface="Arial" charset="0"/>
              </a:rPr>
              <a:pPr eaLnBrk="1" hangingPunct="1"/>
              <a:t>68</a:t>
            </a:fld>
            <a:endParaRPr lang="en-US" altLang="en-US" sz="1200" u="none" dirty="0">
              <a:solidFill>
                <a:schemeClr val="tx1"/>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9</a:t>
            </a:fld>
            <a:endParaRPr lang="en-GB" dirty="0"/>
          </a:p>
        </p:txBody>
      </p:sp>
    </p:spTree>
    <p:extLst>
      <p:ext uri="{BB962C8B-B14F-4D97-AF65-F5344CB8AC3E}">
        <p14:creationId xmlns:p14="http://schemas.microsoft.com/office/powerpoint/2010/main" val="394818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11</a:t>
            </a:fld>
            <a:endParaRPr lang="en-GB" dirty="0"/>
          </a:p>
        </p:txBody>
      </p:sp>
    </p:spTree>
    <p:extLst>
      <p:ext uri="{BB962C8B-B14F-4D97-AF65-F5344CB8AC3E}">
        <p14:creationId xmlns:p14="http://schemas.microsoft.com/office/powerpoint/2010/main" val="25216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3E4CA6-4DE7-4287-A32E-BCD28CED1FB3}"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278791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1A5A1-5A46-435E-A3CF-AA5F9E8882DE}" type="slidenum">
              <a:rPr lang="en-GB" smtClean="0"/>
              <a:t>42</a:t>
            </a:fld>
            <a:endParaRPr lang="en-GB" dirty="0"/>
          </a:p>
        </p:txBody>
      </p:sp>
    </p:spTree>
    <p:extLst>
      <p:ext uri="{BB962C8B-B14F-4D97-AF65-F5344CB8AC3E}">
        <p14:creationId xmlns:p14="http://schemas.microsoft.com/office/powerpoint/2010/main" val="67146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75B92CA4-33EB-4369-A585-ABF5E5BAAA38}" type="slidenum">
              <a:rPr lang="en-US" altLang="en-US" sz="1200" u="none">
                <a:solidFill>
                  <a:schemeClr val="tx1"/>
                </a:solidFill>
                <a:cs typeface="Arial" charset="0"/>
              </a:rPr>
              <a:pPr eaLnBrk="1" hangingPunct="1"/>
              <a:t>48</a:t>
            </a:fld>
            <a:endParaRPr lang="en-US" altLang="en-US" sz="1200" u="none" dirty="0">
              <a:solidFill>
                <a:schemeClr val="tx1"/>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schemeClr val="tx1"/>
                </a:solidFill>
                <a:cs typeface="Arial" charset="0"/>
              </a:rPr>
              <a:pPr eaLnBrk="1" hangingPunct="1"/>
              <a:t>50</a:t>
            </a:fld>
            <a:endParaRPr lang="en-US" altLang="en-US" sz="1200" u="none" dirty="0">
              <a:solidFill>
                <a:schemeClr val="tx1"/>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prstClr val="black"/>
                </a:solidFill>
                <a:cs typeface="Arial" charset="0"/>
              </a:rPr>
              <a:pPr eaLnBrk="1" hangingPunct="1"/>
              <a:t>61</a:t>
            </a:fld>
            <a:endParaRPr lang="en-US" altLang="en-US" sz="1200" u="none" dirty="0">
              <a:solidFill>
                <a:prstClr val="black"/>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u="sng">
                <a:solidFill>
                  <a:srgbClr val="000066"/>
                </a:solidFill>
                <a:latin typeface="Arial" charset="0"/>
              </a:defRPr>
            </a:lvl1pPr>
            <a:lvl2pPr marL="757066" indent="-291179" eaLnBrk="0" hangingPunct="0">
              <a:defRPr sz="2000" u="sng">
                <a:solidFill>
                  <a:srgbClr val="000066"/>
                </a:solidFill>
                <a:latin typeface="Arial" charset="0"/>
              </a:defRPr>
            </a:lvl2pPr>
            <a:lvl3pPr marL="1164717" indent="-232943" eaLnBrk="0" hangingPunct="0">
              <a:defRPr sz="2000" u="sng">
                <a:solidFill>
                  <a:srgbClr val="000066"/>
                </a:solidFill>
                <a:latin typeface="Arial" charset="0"/>
              </a:defRPr>
            </a:lvl3pPr>
            <a:lvl4pPr marL="1630604" indent="-232943" eaLnBrk="0" hangingPunct="0">
              <a:defRPr sz="2000" u="sng">
                <a:solidFill>
                  <a:srgbClr val="000066"/>
                </a:solidFill>
                <a:latin typeface="Arial" charset="0"/>
              </a:defRPr>
            </a:lvl4pPr>
            <a:lvl5pPr marL="2096491" indent="-232943" eaLnBrk="0" hangingPunct="0">
              <a:defRPr sz="2000" u="sng">
                <a:solidFill>
                  <a:srgbClr val="000066"/>
                </a:solidFill>
                <a:latin typeface="Arial" charset="0"/>
              </a:defRPr>
            </a:lvl5pPr>
            <a:lvl6pPr marL="2562377" indent="-232943" algn="ctr" eaLnBrk="0" fontAlgn="base" hangingPunct="0">
              <a:spcBef>
                <a:spcPct val="0"/>
              </a:spcBef>
              <a:spcAft>
                <a:spcPct val="0"/>
              </a:spcAft>
              <a:defRPr sz="2000" u="sng">
                <a:solidFill>
                  <a:srgbClr val="000066"/>
                </a:solidFill>
                <a:latin typeface="Arial" charset="0"/>
              </a:defRPr>
            </a:lvl6pPr>
            <a:lvl7pPr marL="3028264" indent="-232943" algn="ctr" eaLnBrk="0" fontAlgn="base" hangingPunct="0">
              <a:spcBef>
                <a:spcPct val="0"/>
              </a:spcBef>
              <a:spcAft>
                <a:spcPct val="0"/>
              </a:spcAft>
              <a:defRPr sz="2000" u="sng">
                <a:solidFill>
                  <a:srgbClr val="000066"/>
                </a:solidFill>
                <a:latin typeface="Arial" charset="0"/>
              </a:defRPr>
            </a:lvl7pPr>
            <a:lvl8pPr marL="3494151" indent="-232943" algn="ctr" eaLnBrk="0" fontAlgn="base" hangingPunct="0">
              <a:spcBef>
                <a:spcPct val="0"/>
              </a:spcBef>
              <a:spcAft>
                <a:spcPct val="0"/>
              </a:spcAft>
              <a:defRPr sz="2000" u="sng">
                <a:solidFill>
                  <a:srgbClr val="000066"/>
                </a:solidFill>
                <a:latin typeface="Arial" charset="0"/>
              </a:defRPr>
            </a:lvl8pPr>
            <a:lvl9pPr marL="3960038" indent="-232943" algn="ctr" eaLnBrk="0" fontAlgn="base" hangingPunct="0">
              <a:spcBef>
                <a:spcPct val="0"/>
              </a:spcBef>
              <a:spcAft>
                <a:spcPct val="0"/>
              </a:spcAft>
              <a:defRPr sz="2000" u="sng">
                <a:solidFill>
                  <a:srgbClr val="000066"/>
                </a:solidFill>
                <a:latin typeface="Arial" charset="0"/>
              </a:defRPr>
            </a:lvl9pPr>
          </a:lstStyle>
          <a:p>
            <a:pPr eaLnBrk="1" hangingPunct="1"/>
            <a:fld id="{50CCD85B-CD6D-452B-9ED1-D76A24DE7B8C}" type="slidenum">
              <a:rPr lang="en-US" altLang="en-US" sz="1200" u="none">
                <a:solidFill>
                  <a:schemeClr val="tx1"/>
                </a:solidFill>
                <a:cs typeface="Arial" charset="0"/>
              </a:rPr>
              <a:pPr eaLnBrk="1" hangingPunct="1"/>
              <a:t>64</a:t>
            </a:fld>
            <a:endParaRPr lang="en-US" altLang="en-US" sz="1200" u="none" dirty="0">
              <a:solidFill>
                <a:schemeClr val="tx1"/>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50985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42744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82163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58231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949437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87302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2579051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187906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07816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951496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40497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584456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86279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146335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67155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026802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960840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2391940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C45E0D-5245-40FC-874D-6592840E41E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0C524B-02DE-497B-B0AD-A37702C2B60A}" type="slidenum">
              <a:rPr lang="en-GB" smtClean="0"/>
              <a:t>‹#›</a:t>
            </a:fld>
            <a:endParaRPr lang="en-GB" dirty="0"/>
          </a:p>
        </p:txBody>
      </p:sp>
    </p:spTree>
    <p:extLst>
      <p:ext uri="{BB962C8B-B14F-4D97-AF65-F5344CB8AC3E}">
        <p14:creationId xmlns:p14="http://schemas.microsoft.com/office/powerpoint/2010/main" val="3614974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8148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5919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55616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49815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20408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323885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198357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t>10/06/2019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5BFC3-9EE5-4E11-897B-B36C7C7B50C9}" type="slidenum">
              <a:rPr lang="en-GB" smtClean="0"/>
              <a:t>‹#›</a:t>
            </a:fld>
            <a:endParaRPr lang="en-GB" dirty="0"/>
          </a:p>
        </p:txBody>
      </p:sp>
    </p:spTree>
    <p:extLst>
      <p:ext uri="{BB962C8B-B14F-4D97-AF65-F5344CB8AC3E}">
        <p14:creationId xmlns:p14="http://schemas.microsoft.com/office/powerpoint/2010/main" val="259525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t>‹#›</a:t>
            </a:fld>
            <a:endParaRPr lang="en-GB" dirty="0"/>
          </a:p>
        </p:txBody>
      </p:sp>
      <p:pic>
        <p:nvPicPr>
          <p:cNvPr id="7"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124575"/>
            <a:ext cx="9144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181259" y="-5096"/>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932076" y="5805264"/>
            <a:ext cx="1178042" cy="336048"/>
          </a:xfrm>
          <a:prstGeom prst="rect">
            <a:avLst/>
          </a:prstGeom>
        </p:spPr>
      </p:pic>
    </p:spTree>
    <p:extLst>
      <p:ext uri="{BB962C8B-B14F-4D97-AF65-F5344CB8AC3E}">
        <p14:creationId xmlns:p14="http://schemas.microsoft.com/office/powerpoint/2010/main" val="3997959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4" r:id="rId12"/>
    <p:sldLayoutId id="2147483725" r:id="rId13"/>
    <p:sldLayoutId id="2147483732" r:id="rId14"/>
    <p:sldLayoutId id="214748373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5E0D-5245-40FC-874D-6592840E41E7}" type="datetimeFigureOut">
              <a:rPr lang="en-GB" smtClean="0"/>
              <a:t>10/06/2019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C524B-02DE-497B-B0AD-A37702C2B60A}" type="slidenum">
              <a:rPr lang="en-GB" smtClean="0"/>
              <a:t>‹#›</a:t>
            </a:fld>
            <a:endParaRPr lang="en-GB" dirty="0"/>
          </a:p>
        </p:txBody>
      </p:sp>
      <p:pic>
        <p:nvPicPr>
          <p:cNvPr id="7" name="Picture 3" descr="\\nicfilesrv\LLP_Users\Shared Documnets\LOGOs\IDEP\idep.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r="65373" b="19863"/>
          <a:stretch/>
        </p:blipFill>
        <p:spPr bwMode="auto">
          <a:xfrm>
            <a:off x="7952636" y="4437112"/>
            <a:ext cx="1209132" cy="239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t="18228" b="20487"/>
          <a:stretch/>
        </p:blipFill>
        <p:spPr bwMode="auto">
          <a:xfrm>
            <a:off x="17768" y="6644936"/>
            <a:ext cx="9144000" cy="21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nicfilesrv\LLP_Users\Shared Documnets\LOGOs\IDEP\idep.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7768" y="26341"/>
            <a:ext cx="961423"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683" y="6308888"/>
            <a:ext cx="1178042" cy="336048"/>
          </a:xfrm>
          <a:prstGeom prst="rect">
            <a:avLst/>
          </a:prstGeom>
        </p:spPr>
      </p:pic>
    </p:spTree>
    <p:extLst>
      <p:ext uri="{BB962C8B-B14F-4D97-AF65-F5344CB8AC3E}">
        <p14:creationId xmlns:p14="http://schemas.microsoft.com/office/powerpoint/2010/main" val="827700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mhadjigeorgiou@llp.org.c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c.europa.eu/education/resources/international-standard-classification-education-fields_e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rasmusplus.cy/uploadfiles/IDEP/Diaxeirisi/KA1/2014/Era_Student_Charter.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acea.ec.europa.eu/sites/eacea-site/files/accredited_heis_within_the_erasmus_programme_09_04_2018.xlsx" TargetMode="External"/><Relationship Id="rId2" Type="http://schemas.openxmlformats.org/officeDocument/2006/relationships/hyperlink" Target="http://www.erasmusplus.cy/uploadfiles/IDEP/Diaxeirisi/KA1/2015/Interinstitutional_Agreement_KA103.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europa.eu/european-union/about-eu/institutions-bodies_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esn.org/partners/dr-wal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www.erasmusplus.cy/uploadfiles/IDEP/Draseis/KA1/Higher/InstructionsforSpecialNeeds.doc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c.europa.eu/programmes/erasmus-plus/resources/documents/applicants/higher-education-charter_e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ebgate.ec.europa.eu/eac/mobility"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app.erasmusplusols.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erasmusplus.cy/default.aspx?articleid=9818"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erasmusplus.cy/Tools" TargetMode="External"/><Relationship Id="rId2" Type="http://schemas.openxmlformats.org/officeDocument/2006/relationships/hyperlink" Target="http://www.erasmusplus.cy/tritovathmia-ekpedefsi-1-management" TargetMode="External"/><Relationship Id="rId1" Type="http://schemas.openxmlformats.org/officeDocument/2006/relationships/slideLayout" Target="../slideLayouts/slideLayout2.xml"/><Relationship Id="rId4" Type="http://schemas.openxmlformats.org/officeDocument/2006/relationships/hyperlink" Target="http://www.erasmusplus.cy/default.aspx?articleid=9515"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hyperlink" Target="https://eacea.ec.europa.eu/about-eacea/visual-identity_en" TargetMode="External"/><Relationship Id="rId2" Type="http://schemas.openxmlformats.org/officeDocument/2006/relationships/hyperlink" Target="http://ec.europa.eu/programmes/erasmus-plus/project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twitter.com/Erasmus_CY" TargetMode="External"/><Relationship Id="rId2" Type="http://schemas.openxmlformats.org/officeDocument/2006/relationships/hyperlink" Target="http://www.facebook.com/diavioumathisis" TargetMode="External"/><Relationship Id="rId1" Type="http://schemas.openxmlformats.org/officeDocument/2006/relationships/slideLayout" Target="../slideLayouts/slideLayout2.xml"/><Relationship Id="rId6" Type="http://schemas.openxmlformats.org/officeDocument/2006/relationships/hyperlink" Target="http://www.erasmusplus.cy/prosopiko" TargetMode="External"/><Relationship Id="rId5" Type="http://schemas.openxmlformats.org/officeDocument/2006/relationships/hyperlink" Target="http://www.erasmusplus.cy/Newsletter" TargetMode="External"/><Relationship Id="rId4" Type="http://schemas.openxmlformats.org/officeDocument/2006/relationships/hyperlink" Target="https://www.instagram.com/idep_erasmusplu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mailto:cyhegoingdigital+erasmusplus.cy@yammer.com" TargetMode="External"/><Relationship Id="rId3" Type="http://schemas.openxmlformats.org/officeDocument/2006/relationships/hyperlink" Target="https://bit.ly/2WuDNeC" TargetMode="External"/><Relationship Id="rId7" Type="http://schemas.openxmlformats.org/officeDocument/2006/relationships/hyperlink" Target="https://bit.ly/2MBxDd6" TargetMode="External"/><Relationship Id="rId2" Type="http://schemas.openxmlformats.org/officeDocument/2006/relationships/hyperlink" Target="mailto:iros+erasmusplus.cy@yammer.com" TargetMode="External"/><Relationship Id="rId1" Type="http://schemas.openxmlformats.org/officeDocument/2006/relationships/slideLayout" Target="../slideLayouts/slideLayout2.xml"/><Relationship Id="rId6" Type="http://schemas.openxmlformats.org/officeDocument/2006/relationships/hyperlink" Target="mailto:faq+erasmusplus.cy@yammer.com" TargetMode="External"/><Relationship Id="rId5" Type="http://schemas.openxmlformats.org/officeDocument/2006/relationships/hyperlink" Target="https://bit.ly/2KKovQC" TargetMode="External"/><Relationship Id="rId4" Type="http://schemas.openxmlformats.org/officeDocument/2006/relationships/hyperlink" Target="mailto:xnicmworkinggroup107ugmxm+erasmusplus.cy@yammer.co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cfilesrv\LLP_Users\Shared Documnets\4.COMMUNICATION\1. ΗΜΕΡΙΔΕΣ-ΕΚΔΗΛΩΣΕΙΣ\2019\3. eTwinning Professional Development Workshops (16-18.5.2018)\PHOTOS\PHOTOS_PDW_DAY 1\1407.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FilmGrain/>
                    </a14:imgEffect>
                    <a14:imgEffect>
                      <a14:saturation sat="33000"/>
                    </a14:imgEffect>
                  </a14:imgLayer>
                </a14:imgProps>
              </a:ext>
              <a:ext uri="{28A0092B-C50C-407E-A947-70E740481C1C}">
                <a14:useLocalDpi xmlns:a14="http://schemas.microsoft.com/office/drawing/2010/main" val="0"/>
              </a:ext>
            </a:extLst>
          </a:blip>
          <a:srcRect l="20595" t="-1" r="4235" b="1429"/>
          <a:stretch/>
        </p:blipFill>
        <p:spPr bwMode="auto">
          <a:xfrm>
            <a:off x="0" y="0"/>
            <a:ext cx="2627784"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idx="4294967295"/>
          </p:nvPr>
        </p:nvSpPr>
        <p:spPr>
          <a:xfrm>
            <a:off x="2740968" y="527128"/>
            <a:ext cx="5904656" cy="2448272"/>
          </a:xfrm>
        </p:spPr>
        <p:txBody>
          <a:bodyPr>
            <a:noAutofit/>
          </a:bodyPr>
          <a:lstStyle/>
          <a:p>
            <a:pPr algn="l"/>
            <a:r>
              <a:rPr lang="el-GR" altLang="fr-FR" sz="2400" b="1" dirty="0" smtClean="0">
                <a:solidFill>
                  <a:schemeClr val="tx1">
                    <a:lumMod val="85000"/>
                    <a:lumOff val="15000"/>
                  </a:schemeClr>
                </a:solidFill>
              </a:rPr>
              <a:t>Ημερίδα </a:t>
            </a:r>
            <a:r>
              <a:rPr lang="en-US" altLang="fr-FR" sz="2400" b="1" dirty="0" smtClean="0">
                <a:solidFill>
                  <a:schemeClr val="tx1">
                    <a:lumMod val="85000"/>
                    <a:lumOff val="15000"/>
                  </a:schemeClr>
                </a:solidFill>
              </a:rPr>
              <a:t> </a:t>
            </a:r>
            <a:r>
              <a:rPr lang="el-GR" altLang="fr-FR" sz="2400" b="1" dirty="0" smtClean="0">
                <a:solidFill>
                  <a:schemeClr val="tx1">
                    <a:lumMod val="85000"/>
                    <a:lumOff val="15000"/>
                  </a:schemeClr>
                </a:solidFill>
              </a:rPr>
              <a:t>Παράδοσης Συμφωνιών </a:t>
            </a:r>
            <a:br>
              <a:rPr lang="el-GR" altLang="fr-FR" sz="2400" b="1" dirty="0" smtClean="0">
                <a:solidFill>
                  <a:schemeClr val="tx1">
                    <a:lumMod val="85000"/>
                    <a:lumOff val="15000"/>
                  </a:schemeClr>
                </a:solidFill>
              </a:rPr>
            </a:br>
            <a:r>
              <a:rPr lang="el-GR" altLang="fr-FR" sz="2400" b="1" dirty="0" smtClean="0">
                <a:solidFill>
                  <a:schemeClr val="tx1">
                    <a:lumMod val="85000"/>
                    <a:lumOff val="15000"/>
                  </a:schemeClr>
                </a:solidFill>
              </a:rPr>
              <a:t>Επιχορήγησης Τριτοβάθμιας Εκπαίδευσης</a:t>
            </a:r>
            <a:br>
              <a:rPr lang="el-GR" altLang="fr-FR" sz="2400" b="1" dirty="0" smtClean="0">
                <a:solidFill>
                  <a:schemeClr val="tx1">
                    <a:lumMod val="85000"/>
                    <a:lumOff val="15000"/>
                  </a:schemeClr>
                </a:solidFill>
              </a:rPr>
            </a:br>
            <a:r>
              <a:rPr lang="el-GR" altLang="fr-FR" sz="2000" b="1" dirty="0">
                <a:solidFill>
                  <a:schemeClr val="tx1">
                    <a:lumMod val="85000"/>
                    <a:lumOff val="15000"/>
                  </a:schemeClr>
                </a:solidFill>
              </a:rPr>
              <a:t/>
            </a:r>
            <a:br>
              <a:rPr lang="el-GR" altLang="fr-FR" sz="2000" b="1" dirty="0">
                <a:solidFill>
                  <a:schemeClr val="tx1">
                    <a:lumMod val="85000"/>
                    <a:lumOff val="15000"/>
                  </a:schemeClr>
                </a:solidFill>
              </a:rPr>
            </a:br>
            <a:r>
              <a:rPr lang="el-GR" altLang="fr-FR" sz="2000" b="1" dirty="0" smtClean="0">
                <a:solidFill>
                  <a:schemeClr val="tx1">
                    <a:lumMod val="85000"/>
                    <a:lumOff val="15000"/>
                  </a:schemeClr>
                </a:solidFill>
              </a:rPr>
              <a:t>Κινητικότητα μεταξύ Χωρών του Προγράμματος </a:t>
            </a:r>
            <a:r>
              <a:rPr lang="en-GB" altLang="fr-FR" sz="2000" b="1" dirty="0" smtClean="0">
                <a:solidFill>
                  <a:schemeClr val="tx1">
                    <a:lumMod val="85000"/>
                    <a:lumOff val="15000"/>
                  </a:schemeClr>
                </a:solidFill>
              </a:rPr>
              <a:t>(</a:t>
            </a:r>
            <a:r>
              <a:rPr lang="el-GR" altLang="fr-FR" sz="2000" b="1" dirty="0" smtClean="0">
                <a:solidFill>
                  <a:schemeClr val="tx1">
                    <a:lumMod val="85000"/>
                    <a:lumOff val="15000"/>
                  </a:schemeClr>
                </a:solidFill>
              </a:rPr>
              <a:t>ΚΑ103</a:t>
            </a:r>
            <a:r>
              <a:rPr lang="en-GB" altLang="fr-FR" sz="2000" b="1" dirty="0" smtClean="0">
                <a:solidFill>
                  <a:schemeClr val="tx1">
                    <a:lumMod val="85000"/>
                    <a:lumOff val="15000"/>
                  </a:schemeClr>
                </a:solidFill>
              </a:rPr>
              <a:t>)</a:t>
            </a:r>
            <a:endParaRPr lang="en-GB" sz="2000" dirty="0">
              <a:solidFill>
                <a:schemeClr val="tx1">
                  <a:lumMod val="85000"/>
                  <a:lumOff val="15000"/>
                </a:schemeClr>
              </a:solidFill>
            </a:endParaRPr>
          </a:p>
        </p:txBody>
      </p:sp>
      <p:sp>
        <p:nvSpPr>
          <p:cNvPr id="3" name="Title 5"/>
          <p:cNvSpPr txBox="1">
            <a:spLocks/>
          </p:cNvSpPr>
          <p:nvPr/>
        </p:nvSpPr>
        <p:spPr>
          <a:xfrm>
            <a:off x="1403648" y="4437112"/>
            <a:ext cx="7524328" cy="16561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solidFill>
                <a:schemeClr val="tx1">
                  <a:lumMod val="85000"/>
                  <a:lumOff val="15000"/>
                </a:schemeClr>
              </a:solidFill>
            </a:endParaRPr>
          </a:p>
        </p:txBody>
      </p:sp>
      <p:sp>
        <p:nvSpPr>
          <p:cNvPr id="2" name="TextBox 1"/>
          <p:cNvSpPr txBox="1"/>
          <p:nvPr/>
        </p:nvSpPr>
        <p:spPr>
          <a:xfrm>
            <a:off x="2740968" y="4480374"/>
            <a:ext cx="5508104" cy="1569660"/>
          </a:xfrm>
          <a:prstGeom prst="rect">
            <a:avLst/>
          </a:prstGeom>
          <a:noFill/>
        </p:spPr>
        <p:txBody>
          <a:bodyPr wrap="square" rtlCol="0">
            <a:spAutoFit/>
          </a:bodyPr>
          <a:lstStyle/>
          <a:p>
            <a:r>
              <a:rPr lang="el-GR" sz="2400" b="1" dirty="0" smtClean="0"/>
              <a:t>Μαρία Χατζηγεωργίου</a:t>
            </a:r>
            <a:r>
              <a:rPr lang="en-GB" sz="2400" dirty="0"/>
              <a:t/>
            </a:r>
            <a:br>
              <a:rPr lang="en-GB" sz="2400" dirty="0"/>
            </a:br>
            <a:r>
              <a:rPr lang="el-GR" sz="2400" dirty="0" smtClean="0"/>
              <a:t>Συντονίστρια Προγράμματος </a:t>
            </a:r>
            <a:r>
              <a:rPr lang="fr-FR" sz="2400" dirty="0" smtClean="0"/>
              <a:t>Erasmus</a:t>
            </a:r>
            <a:r>
              <a:rPr lang="fr-FR" sz="2400" dirty="0"/>
              <a:t>+</a:t>
            </a:r>
            <a:r>
              <a:rPr lang="en-GB" sz="2400" dirty="0"/>
              <a:t/>
            </a:r>
            <a:br>
              <a:rPr lang="en-GB" sz="2400" dirty="0"/>
            </a:br>
            <a:r>
              <a:rPr lang="en-GB" sz="2400" u="sng" dirty="0" smtClean="0">
                <a:hlinkClick r:id="rId4"/>
              </a:rPr>
              <a:t>mhadjigeorgiou@llp.org.cy</a:t>
            </a:r>
            <a:r>
              <a:rPr lang="en-GB" sz="2400" dirty="0" smtClean="0"/>
              <a:t> </a:t>
            </a:r>
            <a:r>
              <a:rPr lang="en-GB" sz="2400" dirty="0"/>
              <a:t/>
            </a:r>
            <a:br>
              <a:rPr lang="en-GB" sz="2400" dirty="0"/>
            </a:br>
            <a:r>
              <a:rPr lang="el-GR" sz="2400" dirty="0" err="1" smtClean="0"/>
              <a:t>Τηλ</a:t>
            </a:r>
            <a:r>
              <a:rPr lang="el-GR" sz="2400" dirty="0" smtClean="0"/>
              <a:t>.: </a:t>
            </a:r>
            <a:r>
              <a:rPr lang="en-GB" sz="2400" dirty="0" smtClean="0"/>
              <a:t>22448835</a:t>
            </a:r>
            <a:endParaRPr lang="en-GB" sz="2400" dirty="0"/>
          </a:p>
        </p:txBody>
      </p:sp>
      <p:sp>
        <p:nvSpPr>
          <p:cNvPr id="4" name="Rectangle 3"/>
          <p:cNvSpPr/>
          <p:nvPr/>
        </p:nvSpPr>
        <p:spPr>
          <a:xfrm>
            <a:off x="2722104" y="2975400"/>
            <a:ext cx="4158208" cy="830997"/>
          </a:xfrm>
          <a:prstGeom prst="rect">
            <a:avLst/>
          </a:prstGeom>
        </p:spPr>
        <p:txBody>
          <a:bodyPr wrap="square">
            <a:spAutoFit/>
          </a:bodyPr>
          <a:lstStyle/>
          <a:p>
            <a:r>
              <a:rPr lang="el-GR" altLang="fr-FR" sz="2400" b="1" dirty="0" smtClean="0">
                <a:solidFill>
                  <a:schemeClr val="tx1">
                    <a:lumMod val="85000"/>
                    <a:lumOff val="15000"/>
                  </a:schemeClr>
                </a:solidFill>
              </a:rPr>
              <a:t>11 Ιουνίου</a:t>
            </a:r>
            <a:r>
              <a:rPr lang="en-GB" altLang="fr-FR" sz="2400" b="1" dirty="0">
                <a:solidFill>
                  <a:schemeClr val="tx1">
                    <a:lumMod val="85000"/>
                    <a:lumOff val="15000"/>
                  </a:schemeClr>
                </a:solidFill>
              </a:rPr>
              <a:t>,</a:t>
            </a:r>
            <a:r>
              <a:rPr lang="el-GR" altLang="fr-FR" sz="2400" b="1" dirty="0">
                <a:solidFill>
                  <a:schemeClr val="tx1">
                    <a:lumMod val="85000"/>
                    <a:lumOff val="15000"/>
                  </a:schemeClr>
                </a:solidFill>
              </a:rPr>
              <a:t> 2019</a:t>
            </a:r>
            <a:br>
              <a:rPr lang="el-GR" altLang="fr-FR" sz="2400" b="1" dirty="0">
                <a:solidFill>
                  <a:schemeClr val="tx1">
                    <a:lumMod val="85000"/>
                    <a:lumOff val="15000"/>
                  </a:schemeClr>
                </a:solidFill>
              </a:rPr>
            </a:br>
            <a:r>
              <a:rPr lang="el-GR" altLang="fr-FR" sz="2400" b="1" dirty="0" smtClean="0">
                <a:solidFill>
                  <a:schemeClr val="tx1">
                    <a:lumMod val="85000"/>
                    <a:lumOff val="15000"/>
                  </a:schemeClr>
                </a:solidFill>
              </a:rPr>
              <a:t>Λευκωσία</a:t>
            </a:r>
            <a:endParaRPr lang="en-GB" sz="2400" b="1" dirty="0"/>
          </a:p>
        </p:txBody>
      </p:sp>
      <p:pic>
        <p:nvPicPr>
          <p:cNvPr id="13" name="Picture 3" descr="\\nicfilesrv\LLP_Users\Shared Documnets\LOGOs\IDEP\ide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6586" y="0"/>
            <a:ext cx="1397414"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128" y="6237312"/>
            <a:ext cx="1935527" cy="552128"/>
          </a:xfrm>
          <a:prstGeom prst="rect">
            <a:avLst/>
          </a:prstGeom>
        </p:spPr>
      </p:pic>
    </p:spTree>
    <p:extLst>
      <p:ext uri="{BB962C8B-B14F-4D97-AF65-F5344CB8AC3E}">
        <p14:creationId xmlns:p14="http://schemas.microsoft.com/office/powerpoint/2010/main" val="951118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Ορόσημα Συμφ. Επιχορήγησης</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4"/>
            </a:pPr>
            <a:r>
              <a:rPr lang="el-GR" b="1" dirty="0" smtClean="0"/>
              <a:t>2</a:t>
            </a:r>
            <a:r>
              <a:rPr lang="el-GR" b="1" baseline="30000" dirty="0" smtClean="0"/>
              <a:t>ο</a:t>
            </a:r>
            <a:r>
              <a:rPr lang="el-GR" b="1" dirty="0" smtClean="0"/>
              <a:t> </a:t>
            </a:r>
            <a:r>
              <a:rPr lang="en-GB" b="1" dirty="0" smtClean="0"/>
              <a:t>Interim Report</a:t>
            </a:r>
            <a:r>
              <a:rPr lang="en-GB" dirty="0" smtClean="0"/>
              <a:t>: </a:t>
            </a:r>
            <a:endParaRPr lang="el-GR" dirty="0" smtClean="0"/>
          </a:p>
          <a:p>
            <a:r>
              <a:rPr lang="el-GR" dirty="0" smtClean="0"/>
              <a:t>Σε περίπτωση που </a:t>
            </a:r>
            <a:r>
              <a:rPr lang="el-GR" b="1" dirty="0" smtClean="0"/>
              <a:t>δεν</a:t>
            </a:r>
            <a:r>
              <a:rPr lang="el-GR" dirty="0" smtClean="0"/>
              <a:t> έχει ήδη δαπανηθεί το 70% από τον δικαιούχο μέχρι την προκαθορισμένη ημερομηνία της πρώτης έκθεσης, υποβάλλεται νέα ενδιάμεση έκθεση για διεκδίκηση της δεύτερης προκαταβολής</a:t>
            </a:r>
          </a:p>
          <a:p>
            <a:r>
              <a:rPr lang="el-GR" dirty="0" smtClean="0"/>
              <a:t>Η ΕΥ παρακολουθεί το ΜΤ και σε περίπτωση που εντοπιστεί ότι κάποια ιδρύματα έχουν χαμηλότερη απορρόφηση από την αναμενόμενη, ενδεχομένως να ζητήσει επιπρόσθετο </a:t>
            </a:r>
            <a:r>
              <a:rPr lang="en-GB" dirty="0" smtClean="0"/>
              <a:t>interim report </a:t>
            </a:r>
            <a:r>
              <a:rPr lang="el-GR" dirty="0" smtClean="0"/>
              <a:t>για σκοπούς ανακατανομής των κονδυλιων)</a:t>
            </a:r>
            <a:endParaRPr lang="en-GB" dirty="0"/>
          </a:p>
        </p:txBody>
      </p:sp>
    </p:spTree>
    <p:extLst>
      <p:ext uri="{BB962C8B-B14F-4D97-AF65-F5344CB8AC3E}">
        <p14:creationId xmlns:p14="http://schemas.microsoft.com/office/powerpoint/2010/main" val="2922600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l-GR" dirty="0" smtClean="0">
                <a:solidFill>
                  <a:schemeClr val="accent6">
                    <a:lumMod val="75000"/>
                  </a:schemeClr>
                </a:solidFill>
              </a:rPr>
              <a:t>Εφόσον αποτέλεσμα των </a:t>
            </a:r>
            <a:r>
              <a:rPr lang="en-GB" dirty="0" smtClean="0">
                <a:solidFill>
                  <a:schemeClr val="accent6">
                    <a:lumMod val="75000"/>
                  </a:schemeClr>
                </a:solidFill>
              </a:rPr>
              <a:t>interim reports </a:t>
            </a:r>
            <a:r>
              <a:rPr lang="el-GR" dirty="0" smtClean="0">
                <a:solidFill>
                  <a:schemeClr val="accent6">
                    <a:lumMod val="75000"/>
                  </a:schemeClr>
                </a:solidFill>
              </a:rPr>
              <a:t>ενδέχεται να είναι είτε η μείωση είτε η αύξηση του ποσού της Συμφωνίας Επιχορήγησής σας, παρακαλείστε να είσαστε όσο πιο σωστοί γίνεται αναφορικά με τους αριθμούς που παρουσιάζονται στις ενδιάμεσες εκθέσεις σας. </a:t>
            </a:r>
            <a:endParaRPr lang="en-GB" dirty="0">
              <a:solidFill>
                <a:schemeClr val="accent6">
                  <a:lumMod val="75000"/>
                </a:schemeClr>
              </a:solidFill>
            </a:endParaRPr>
          </a:p>
        </p:txBody>
      </p:sp>
    </p:spTree>
    <p:extLst>
      <p:ext uri="{BB962C8B-B14F-4D97-AF65-F5344CB8AC3E}">
        <p14:creationId xmlns:p14="http://schemas.microsoft.com/office/powerpoint/2010/main" val="2458870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Ορόσημα Συμφ. Επιχορήγησης</a:t>
            </a:r>
            <a:endParaRPr lang="en-GB" dirty="0"/>
          </a:p>
        </p:txBody>
      </p:sp>
      <p:sp>
        <p:nvSpPr>
          <p:cNvPr id="3" name="Content Placeholder 2"/>
          <p:cNvSpPr>
            <a:spLocks noGrp="1"/>
          </p:cNvSpPr>
          <p:nvPr>
            <p:ph idx="1"/>
          </p:nvPr>
        </p:nvSpPr>
        <p:spPr/>
        <p:txBody>
          <a:bodyPr>
            <a:normAutofit/>
          </a:bodyPr>
          <a:lstStyle/>
          <a:p>
            <a:pPr marL="742950" indent="-742950">
              <a:buFont typeface="+mj-lt"/>
              <a:buAutoNum type="arabicPeriod" startAt="5"/>
            </a:pPr>
            <a:r>
              <a:rPr lang="el-GR" b="1" dirty="0"/>
              <a:t>Υποβολή Τελικής Έκθεσης</a:t>
            </a:r>
            <a:r>
              <a:rPr lang="el-GR" dirty="0"/>
              <a:t>: εντός 60 ημερών από την ημερομηνία λήξης του </a:t>
            </a:r>
            <a:r>
              <a:rPr lang="el-GR" dirty="0" smtClean="0"/>
              <a:t>έργου</a:t>
            </a:r>
          </a:p>
          <a:p>
            <a:pPr marL="742950" indent="-742950">
              <a:buFont typeface="+mj-lt"/>
              <a:buAutoNum type="arabicPeriod" startAt="5"/>
            </a:pPr>
            <a:r>
              <a:rPr lang="el-GR" b="1" dirty="0" smtClean="0"/>
              <a:t>Τελική </a:t>
            </a:r>
            <a:r>
              <a:rPr lang="el-GR" b="1" dirty="0"/>
              <a:t>Πληρωμή</a:t>
            </a:r>
            <a:r>
              <a:rPr lang="el-GR" dirty="0"/>
              <a:t>: Εντός 60 ημερών από την παραλαβή της Τελικής Έκθεσης – Ενημέρωση μέσω επιστολής για την αξιολόγηση της έκθεσης και την εκκαθάριση του λογαριασμού </a:t>
            </a:r>
            <a:endParaRPr lang="el-GR" sz="1800" b="1" dirty="0"/>
          </a:p>
          <a:p>
            <a:endParaRPr lang="en-GB" dirty="0"/>
          </a:p>
        </p:txBody>
      </p:sp>
    </p:spTree>
    <p:extLst>
      <p:ext uri="{BB962C8B-B14F-4D97-AF65-F5344CB8AC3E}">
        <p14:creationId xmlns:p14="http://schemas.microsoft.com/office/powerpoint/2010/main" val="63490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Σημειώσεις</a:t>
            </a:r>
            <a:endParaRPr lang="en-US" dirty="0"/>
          </a:p>
        </p:txBody>
      </p:sp>
      <p:sp>
        <p:nvSpPr>
          <p:cNvPr id="3" name="Content Placeholder 2"/>
          <p:cNvSpPr>
            <a:spLocks noGrp="1"/>
          </p:cNvSpPr>
          <p:nvPr>
            <p:ph idx="1"/>
          </p:nvPr>
        </p:nvSpPr>
        <p:spPr>
          <a:xfrm>
            <a:off x="467544" y="908720"/>
            <a:ext cx="8229600" cy="5112568"/>
          </a:xfrm>
        </p:spPr>
        <p:txBody>
          <a:bodyPr>
            <a:noAutofit/>
          </a:bodyPr>
          <a:lstStyle/>
          <a:p>
            <a:r>
              <a:rPr lang="el-GR" sz="2600" dirty="0" smtClean="0"/>
              <a:t>Οι καταθέσεις, γίνονται πάντα στο λογαριασμό του οργανισμού που έχει καταχωρηθεί στο </a:t>
            </a:r>
            <a:r>
              <a:rPr lang="en-GB" sz="2600" dirty="0" smtClean="0"/>
              <a:t>URF – </a:t>
            </a:r>
            <a:r>
              <a:rPr lang="el-GR" sz="2600" dirty="0" smtClean="0"/>
              <a:t>Σε περίπτωση αλλαγής να ενημερώνεται η ΕΥ και να επικαιροποιείται το </a:t>
            </a:r>
            <a:r>
              <a:rPr lang="en-GB" sz="2600" dirty="0" smtClean="0"/>
              <a:t>URF</a:t>
            </a:r>
          </a:p>
          <a:p>
            <a:r>
              <a:rPr lang="el-GR" sz="2600" dirty="0" smtClean="0"/>
              <a:t>Το ΙΔΕΠ δεν μπορεί να αξιολογήσει Έκθεση και να προχωρήσει σε Τελική Πληρωμή πριν από την ολοκλήρωση της επιλέξιμης διάρκειας του Σχεδίου</a:t>
            </a:r>
            <a:endParaRPr lang="el-GR" sz="2600" dirty="0"/>
          </a:p>
          <a:p>
            <a:r>
              <a:rPr lang="el-GR" sz="2600" dirty="0" smtClean="0"/>
              <a:t>Το ποσό καθορίζεται βάσει των επιλέξιμων κινητικοτήτων που πραγματοποιήθηκαν</a:t>
            </a:r>
          </a:p>
          <a:p>
            <a:r>
              <a:rPr lang="el-GR" sz="2600" dirty="0" smtClean="0"/>
              <a:t>Ενδεχόμενη </a:t>
            </a:r>
            <a:r>
              <a:rPr lang="el-GR" sz="2600" dirty="0"/>
              <a:t>μείωση της τελικής πληρωμής </a:t>
            </a:r>
            <a:r>
              <a:rPr lang="el-GR" sz="2600" dirty="0" smtClean="0"/>
              <a:t>λόγω μη επιλέξιμων κινητικοτήτων ή λόγω  φτωχής</a:t>
            </a:r>
            <a:r>
              <a:rPr lang="el-GR" sz="2600" dirty="0"/>
              <a:t> </a:t>
            </a:r>
            <a:r>
              <a:rPr lang="el-GR" sz="2600" dirty="0" smtClean="0"/>
              <a:t>ή  καθυστερημένης </a:t>
            </a:r>
            <a:r>
              <a:rPr lang="el-GR" sz="2600" dirty="0"/>
              <a:t>εφαρμογής ενός </a:t>
            </a:r>
            <a:r>
              <a:rPr lang="el-GR" sz="2600" dirty="0" smtClean="0"/>
              <a:t>σχεδίου</a:t>
            </a:r>
            <a:endParaRPr lang="en-US" sz="2600" dirty="0"/>
          </a:p>
        </p:txBody>
      </p:sp>
    </p:spTree>
    <p:extLst>
      <p:ext uri="{BB962C8B-B14F-4D97-AF65-F5344CB8AC3E}">
        <p14:creationId xmlns:p14="http://schemas.microsoft.com/office/powerpoint/2010/main" val="409733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67"/>
            <a:ext cx="8229600" cy="1143000"/>
          </a:xfrm>
        </p:spPr>
        <p:txBody>
          <a:bodyPr>
            <a:noAutofit/>
          </a:bodyPr>
          <a:lstStyle/>
          <a:p>
            <a:r>
              <a:rPr lang="el-GR" sz="3200" dirty="0" smtClean="0"/>
              <a:t>Αλλαγή στις εγκριθείσες κινητικότητες (1/2)</a:t>
            </a:r>
            <a:endParaRPr lang="en-GB" sz="3200" b="1" dirty="0"/>
          </a:p>
        </p:txBody>
      </p:sp>
      <p:sp>
        <p:nvSpPr>
          <p:cNvPr id="7" name="Content Placeholder 6"/>
          <p:cNvSpPr>
            <a:spLocks noGrp="1"/>
          </p:cNvSpPr>
          <p:nvPr>
            <p:ph idx="4294967295"/>
          </p:nvPr>
        </p:nvSpPr>
        <p:spPr>
          <a:xfrm>
            <a:off x="457200" y="1052736"/>
            <a:ext cx="8229600" cy="5073427"/>
          </a:xfrm>
        </p:spPr>
        <p:txBody>
          <a:bodyPr>
            <a:normAutofit fontScale="62500" lnSpcReduction="20000"/>
          </a:bodyPr>
          <a:lstStyle/>
          <a:p>
            <a:pPr>
              <a:buFont typeface="Wingdings" panose="05000000000000000000" pitchFamily="2" charset="2"/>
              <a:buChar char="ü"/>
            </a:pPr>
            <a:r>
              <a:rPr lang="el-GR" sz="5900" dirty="0" smtClean="0">
                <a:solidFill>
                  <a:schemeClr val="tx1"/>
                </a:solidFill>
              </a:rPr>
              <a:t>Το ΙΔΕΠ έχει εγκρίνει αριθμό κινητικοτήτων και κατ’επέκταση ένα συγκεκριμένο ποσό που ορίζεται </a:t>
            </a:r>
            <a:r>
              <a:rPr lang="el-GR" sz="5900" dirty="0" smtClean="0"/>
              <a:t>στη βάση μέσων όρων των </a:t>
            </a:r>
            <a:r>
              <a:rPr lang="en-GB" sz="5900" dirty="0" smtClean="0"/>
              <a:t>rates</a:t>
            </a:r>
            <a:endParaRPr lang="el-GR" sz="5900" dirty="0" smtClean="0">
              <a:solidFill>
                <a:schemeClr val="tx1"/>
              </a:solidFill>
            </a:endParaRPr>
          </a:p>
          <a:p>
            <a:pPr>
              <a:buFont typeface="Wingdings" panose="05000000000000000000" pitchFamily="2" charset="2"/>
              <a:buChar char="ü"/>
            </a:pPr>
            <a:r>
              <a:rPr lang="el-GR" sz="5900" dirty="0" smtClean="0"/>
              <a:t>Τα </a:t>
            </a:r>
            <a:r>
              <a:rPr lang="el-GR" sz="5900" dirty="0"/>
              <a:t>ποσά που αντιστοιχούν στην κάθε κινητικότητα </a:t>
            </a:r>
            <a:r>
              <a:rPr lang="el-GR" sz="5900" dirty="0" smtClean="0"/>
              <a:t>που υλοποιείται υπολογίζονται </a:t>
            </a:r>
            <a:r>
              <a:rPr lang="el-GR" sz="5900" dirty="0"/>
              <a:t>με βάση τους Οικονομικούς Πίνακες της Ευρωπαϊκής Επιτροπής για τη συγκεκριμένη </a:t>
            </a:r>
            <a:r>
              <a:rPr lang="el-GR" sz="5900" dirty="0" smtClean="0"/>
              <a:t>Πρόσκληση</a:t>
            </a:r>
            <a:endParaRPr lang="en-GB" sz="2600" dirty="0" smtClean="0">
              <a:solidFill>
                <a:schemeClr val="tx1"/>
              </a:solidFill>
            </a:endParaRPr>
          </a:p>
          <a:p>
            <a:pPr>
              <a:buFont typeface="Wingdings" panose="05000000000000000000" pitchFamily="2" charset="2"/>
              <a:buChar char="ü"/>
            </a:pPr>
            <a:endParaRPr lang="el-GR" sz="2600" dirty="0" smtClean="0">
              <a:solidFill>
                <a:schemeClr val="tx1"/>
              </a:solidFill>
            </a:endParaRPr>
          </a:p>
        </p:txBody>
      </p:sp>
    </p:spTree>
    <p:extLst>
      <p:ext uri="{BB962C8B-B14F-4D97-AF65-F5344CB8AC3E}">
        <p14:creationId xmlns:p14="http://schemas.microsoft.com/office/powerpoint/2010/main" val="410381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Προσοχή! </a:t>
            </a:r>
            <a:endParaRPr lang="en-GB" dirty="0"/>
          </a:p>
        </p:txBody>
      </p:sp>
      <p:sp>
        <p:nvSpPr>
          <p:cNvPr id="4" name="Content Placeholder 3"/>
          <p:cNvSpPr>
            <a:spLocks noGrp="1"/>
          </p:cNvSpPr>
          <p:nvPr>
            <p:ph idx="1"/>
          </p:nvPr>
        </p:nvSpPr>
        <p:spPr/>
        <p:txBody>
          <a:bodyPr>
            <a:normAutofit fontScale="92500" lnSpcReduction="20000"/>
          </a:bodyPr>
          <a:lstStyle/>
          <a:p>
            <a:pPr marL="0" indent="0">
              <a:buNone/>
            </a:pPr>
            <a:r>
              <a:rPr lang="el-GR" dirty="0" smtClean="0"/>
              <a:t>Οι αλλαγές στο είδος, τη διάρκεια και τον αριθμό των κινητικοτήτων μπορεί να επιφέρουν και διαφοροποιήσεις στα οικονομικά κεφάλαια, όπως αυτά παρουσιάζονται στο Παράρτημα ΙΙ της Συμφωνίας σας. Σε τέτοια περίπτωση ισχύουν τα ακόλουθα: </a:t>
            </a:r>
          </a:p>
          <a:p>
            <a:pPr>
              <a:buFont typeface="Wingdings"/>
              <a:buChar char="à"/>
            </a:pPr>
            <a:r>
              <a:rPr lang="el-GR" dirty="0" smtClean="0">
                <a:sym typeface="Wingdings" panose="05000000000000000000" pitchFamily="2" charset="2"/>
              </a:rPr>
              <a:t>Μεταφορές κονδυλίων χωρίς τροποποίηση Συμφωνίας και άρα μπορούν να γίνουν από τον δικαιούχο χωρίς ενημέρωση της ΕΥ</a:t>
            </a:r>
          </a:p>
          <a:p>
            <a:pPr>
              <a:buFont typeface="Wingdings"/>
              <a:buChar char="à"/>
            </a:pPr>
            <a:r>
              <a:rPr lang="el-GR" dirty="0" smtClean="0">
                <a:sym typeface="Wingdings" panose="05000000000000000000" pitchFamily="2" charset="2"/>
              </a:rPr>
              <a:t>Μεταφορές κονδυλίων που απαιτούν τροποποίηση της Συμφωνίας και άρα προηγούμενη έγκριση της ΕΥ</a:t>
            </a:r>
            <a:endParaRPr lang="en-GB" dirty="0"/>
          </a:p>
        </p:txBody>
      </p:sp>
    </p:spTree>
    <p:extLst>
      <p:ext uri="{BB962C8B-B14F-4D97-AF65-F5344CB8AC3E}">
        <p14:creationId xmlns:p14="http://schemas.microsoft.com/office/powerpoint/2010/main" val="100787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spc="-5" dirty="0"/>
              <a:t>Μεταφορές κονδυλίων χωρίς τροποποίηση</a:t>
            </a:r>
            <a:endParaRPr lang="en-GB" sz="3600" dirty="0"/>
          </a:p>
        </p:txBody>
      </p:sp>
      <p:sp>
        <p:nvSpPr>
          <p:cNvPr id="3" name="Content Placeholder 2"/>
          <p:cNvSpPr>
            <a:spLocks noGrp="1"/>
          </p:cNvSpPr>
          <p:nvPr>
            <p:ph idx="1"/>
          </p:nvPr>
        </p:nvSpPr>
        <p:spPr/>
        <p:txBody>
          <a:bodyPr>
            <a:normAutofit fontScale="85000" lnSpcReduction="20000"/>
          </a:bodyPr>
          <a:lstStyle/>
          <a:p>
            <a:r>
              <a:rPr lang="el-GR" sz="3300" dirty="0"/>
              <a:t>έως και το 100% των κεφαλαίων που διατίθενται για οργανωτική υποστήριξη σε οποιαδήποτε άλλη κατηγορία προϋπολογισμού</a:t>
            </a:r>
          </a:p>
          <a:p>
            <a:r>
              <a:rPr lang="el-GR" sz="3300" dirty="0"/>
              <a:t>έως και το 100% των κεφαλαίων μεταξύ οποιασδήποτε από τις  κατηγορίες για κινητικότητα σπουδαστών</a:t>
            </a:r>
          </a:p>
          <a:p>
            <a:r>
              <a:rPr lang="el-GR" sz="3300" dirty="0"/>
              <a:t>έως και το 100% των κεφαλαίων μεταξύ οποιασδήποτε από τις κατηγορίες της κινητικότητας του προσωπικού</a:t>
            </a:r>
          </a:p>
          <a:p>
            <a:r>
              <a:rPr lang="el-GR" sz="3300" dirty="0"/>
              <a:t>έως και το 100% των κεφαλαίων από οποιαδήποτε κατηγορία της  κινητικότητας του προσωπικού σε οποιαδήποτε από τις κατηγορίες για  κινητικότητα σπουδαστών</a:t>
            </a:r>
          </a:p>
          <a:p>
            <a:endParaRPr lang="en-GB" dirty="0"/>
          </a:p>
        </p:txBody>
      </p:sp>
    </p:spTree>
    <p:extLst>
      <p:ext uri="{BB962C8B-B14F-4D97-AF65-F5344CB8AC3E}">
        <p14:creationId xmlns:p14="http://schemas.microsoft.com/office/powerpoint/2010/main" val="200219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Μεταφορές κονδυλίων που απαιτούν τροποποίηση της Συμφωνίας</a:t>
            </a:r>
            <a:endParaRPr lang="en-GB" sz="3600" dirty="0"/>
          </a:p>
        </p:txBody>
      </p:sp>
      <p:sp>
        <p:nvSpPr>
          <p:cNvPr id="3" name="Content Placeholder 2"/>
          <p:cNvSpPr>
            <a:spLocks noGrp="1"/>
          </p:cNvSpPr>
          <p:nvPr>
            <p:ph idx="1"/>
          </p:nvPr>
        </p:nvSpPr>
        <p:spPr/>
        <p:txBody>
          <a:bodyPr>
            <a:normAutofit fontScale="85000" lnSpcReduction="10000"/>
          </a:bodyPr>
          <a:lstStyle/>
          <a:p>
            <a:r>
              <a:rPr lang="el-GR" altLang="en-US" dirty="0"/>
              <a:t>Για οποιαδήποτε περαιτέρω μεταφορά κονδυλίων </a:t>
            </a:r>
            <a:r>
              <a:rPr lang="el-GR" altLang="en-US" dirty="0" smtClean="0"/>
              <a:t>δεν </a:t>
            </a:r>
            <a:r>
              <a:rPr lang="el-GR" altLang="en-US" dirty="0"/>
              <a:t>εμπίπτει στα προκαθορισμένα πλαίσια της </a:t>
            </a:r>
            <a:r>
              <a:rPr lang="el-GR" altLang="en-US" dirty="0" smtClean="0"/>
              <a:t>Συμφωνίας Επιχορήγησης,  ο δικαιούχος υποβάλλει γραπτό αίτημα προς την ΕΥ για τροποποίηση το </a:t>
            </a:r>
            <a:r>
              <a:rPr lang="el-GR" altLang="en-US" dirty="0"/>
              <a:t>οποίο συνοδεύεται από σαφή αιτιολόγηση. </a:t>
            </a:r>
            <a:r>
              <a:rPr lang="el-GR" altLang="en-US" dirty="0" smtClean="0"/>
              <a:t>( </a:t>
            </a:r>
            <a:r>
              <a:rPr lang="el-GR" altLang="en-US" dirty="0" err="1" smtClean="0"/>
              <a:t>Π.χ</a:t>
            </a:r>
            <a:r>
              <a:rPr lang="el-GR" altLang="en-US" dirty="0" smtClean="0"/>
              <a:t> μεταφορά από </a:t>
            </a:r>
            <a:r>
              <a:rPr lang="en-US" altLang="en-US" dirty="0" smtClean="0"/>
              <a:t>SMS/SMP </a:t>
            </a:r>
            <a:r>
              <a:rPr lang="el-GR" altLang="en-US" dirty="0" smtClean="0"/>
              <a:t>σε </a:t>
            </a:r>
            <a:r>
              <a:rPr lang="en-US" altLang="en-US" dirty="0" smtClean="0"/>
              <a:t>STA/STT) </a:t>
            </a:r>
            <a:endParaRPr lang="el-GR" altLang="en-US" dirty="0" smtClean="0"/>
          </a:p>
          <a:p>
            <a:r>
              <a:rPr lang="el-GR" altLang="en-US" dirty="0" smtClean="0"/>
              <a:t>Επαφίεται στην ΕΥ να εγκρίνει ή να απορρίψει το κάθε αίτημα</a:t>
            </a:r>
            <a:endParaRPr lang="el-GR" altLang="en-US" dirty="0"/>
          </a:p>
          <a:p>
            <a:r>
              <a:rPr lang="el-GR" altLang="en-US" dirty="0"/>
              <a:t>Τα αιτήματα υποβάλλονται πριν </a:t>
            </a:r>
            <a:r>
              <a:rPr lang="el-GR" altLang="en-US" dirty="0" smtClean="0"/>
              <a:t>από την υλοποίηση οποιασδήποτε τροποποίησης και </a:t>
            </a:r>
            <a:r>
              <a:rPr lang="el-GR" altLang="en-US" dirty="0"/>
              <a:t>σε κάθε περίπτωση τουλάχιστον 1 μήνα </a:t>
            </a:r>
            <a:r>
              <a:rPr lang="el-GR" altLang="en-US" dirty="0" smtClean="0"/>
              <a:t>πριν από </a:t>
            </a:r>
            <a:r>
              <a:rPr lang="el-GR" altLang="en-US" dirty="0"/>
              <a:t>την ολοκλήρωση του Σχεδίου</a:t>
            </a:r>
            <a:endParaRPr lang="en-GB" altLang="en-US" dirty="0"/>
          </a:p>
          <a:p>
            <a:endParaRPr lang="en-GB" sz="2400"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28469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457200" y="1066800"/>
            <a:ext cx="8229600" cy="5364163"/>
          </a:xfrm>
        </p:spPr>
        <p:txBody>
          <a:bodyPr>
            <a:normAutofit/>
          </a:bodyPr>
          <a:lstStyle/>
          <a:p>
            <a:pPr marL="0" indent="0">
              <a:buFontTx/>
              <a:buNone/>
              <a:defRPr/>
            </a:pPr>
            <a:r>
              <a:rPr lang="el-GR" altLang="en-US" sz="2600" dirty="0" smtClean="0">
                <a:solidFill>
                  <a:srgbClr val="000000"/>
                </a:solidFill>
              </a:rPr>
              <a:t>Τροποποιήσεις είναι δυνατόν να γίνουν και σε άλλα άρθρα της Συμφωνίας (πέραν της μεταφοράς κονδυλίων), π.χ.: </a:t>
            </a:r>
          </a:p>
          <a:p>
            <a:pPr>
              <a:defRPr/>
            </a:pPr>
            <a:r>
              <a:rPr lang="el-GR" sz="2600" dirty="0" smtClean="0"/>
              <a:t>Τροποποιηση στη </a:t>
            </a:r>
            <a:r>
              <a:rPr lang="el-GR" sz="2600" dirty="0"/>
              <a:t>διάρκεια ενός σχεδίου </a:t>
            </a:r>
            <a:endParaRPr lang="el-GR" sz="2600" dirty="0" smtClean="0"/>
          </a:p>
          <a:p>
            <a:pPr>
              <a:defRPr/>
            </a:pPr>
            <a:r>
              <a:rPr lang="el-GR" sz="2600" dirty="0" smtClean="0"/>
              <a:t>Αλλαγή στον τραπεζικό λογαριασμό κλπ</a:t>
            </a:r>
            <a:endParaRPr lang="el-GR" sz="2600" dirty="0"/>
          </a:p>
          <a:p>
            <a:pPr marL="0" indent="0">
              <a:buFontTx/>
              <a:buNone/>
              <a:defRPr/>
            </a:pPr>
            <a:endParaRPr lang="el-GR" altLang="en-US" sz="1100" dirty="0" smtClean="0">
              <a:solidFill>
                <a:srgbClr val="000000"/>
              </a:solidFill>
            </a:endParaRPr>
          </a:p>
          <a:p>
            <a:pPr marL="0" indent="0">
              <a:buFontTx/>
              <a:buNone/>
              <a:defRPr/>
            </a:pPr>
            <a:r>
              <a:rPr lang="el-GR" altLang="en-US" sz="2600" dirty="0" smtClean="0">
                <a:solidFill>
                  <a:srgbClr val="000000"/>
                </a:solidFill>
              </a:rPr>
              <a:t>Δεν είναι δυνατόν να τροποποιηθούν τα ακόλουθα</a:t>
            </a:r>
          </a:p>
          <a:p>
            <a:pPr>
              <a:buFontTx/>
              <a:buChar char="-"/>
              <a:defRPr/>
            </a:pPr>
            <a:r>
              <a:rPr lang="el-GR" altLang="en-US" sz="2600" dirty="0" smtClean="0">
                <a:solidFill>
                  <a:srgbClr val="000000"/>
                </a:solidFill>
              </a:rPr>
              <a:t>Η επιλέξιμη διάρκεια ενός Σχεδίου όπως αυτή ορίζεται στον Οδηγό Προγράμματος της σχετικής Πρόσκλησης</a:t>
            </a:r>
          </a:p>
          <a:p>
            <a:pPr>
              <a:buFontTx/>
              <a:buChar char="-"/>
              <a:defRPr/>
            </a:pPr>
            <a:r>
              <a:rPr lang="el-GR" altLang="en-US" sz="2600" dirty="0" smtClean="0">
                <a:solidFill>
                  <a:srgbClr val="000000"/>
                </a:solidFill>
              </a:rPr>
              <a:t>Οι επιλέξιμες δραστηριότητες όπως αυτές περιγράφονται στον Οδηγό Προγράμματος (μέγιστη/κατώτατη διάρκεια Σχεδίου ή κινητικοτήτων κλπ, προβλεπόμενα ποσά Οδηγού)</a:t>
            </a:r>
          </a:p>
          <a:p>
            <a:pPr>
              <a:buFontTx/>
              <a:buChar char="-"/>
              <a:defRPr/>
            </a:pPr>
            <a:endParaRPr lang="el-GR" altLang="en-US" sz="2600" dirty="0" smtClean="0">
              <a:solidFill>
                <a:srgbClr val="000000"/>
              </a:solidFill>
            </a:endParaRPr>
          </a:p>
          <a:p>
            <a:pPr lvl="1"/>
            <a:endParaRPr lang="en-US" sz="2600" dirty="0"/>
          </a:p>
          <a:p>
            <a:pPr>
              <a:buFontTx/>
              <a:buChar char="-"/>
              <a:defRPr/>
            </a:pPr>
            <a:endParaRPr lang="en-GB" altLang="en-US" sz="2600" dirty="0" smtClean="0">
              <a:solidFill>
                <a:srgbClr val="000000"/>
              </a:solidFill>
            </a:endParaRPr>
          </a:p>
        </p:txBody>
      </p:sp>
      <p:sp>
        <p:nvSpPr>
          <p:cNvPr id="33795" name="Title 2"/>
          <p:cNvSpPr>
            <a:spLocks noGrp="1"/>
          </p:cNvSpPr>
          <p:nvPr>
            <p:ph type="title"/>
          </p:nvPr>
        </p:nvSpPr>
        <p:spPr>
          <a:xfrm>
            <a:off x="457200" y="274638"/>
            <a:ext cx="8229600" cy="715962"/>
          </a:xfrm>
        </p:spPr>
        <p:txBody>
          <a:bodyPr>
            <a:normAutofit/>
          </a:bodyPr>
          <a:lstStyle/>
          <a:p>
            <a:r>
              <a:rPr lang="el-GR" sz="3600" dirty="0" smtClean="0"/>
              <a:t>Άλλες τροποποιήσεις της Συμφωνίας</a:t>
            </a:r>
            <a:endParaRPr lang="en-GB" altLang="en-US" sz="3600" dirty="0"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4D15BBB-F285-4316-99CC-BFDE16B968B3}" type="slidenum">
              <a:rPr lang="el-GR" altLang="en-US" sz="1400" smtClean="0"/>
              <a:pPr algn="r" eaLnBrk="1" hangingPunct="1">
                <a:spcBef>
                  <a:spcPct val="0"/>
                </a:spcBef>
                <a:buFontTx/>
                <a:buNone/>
              </a:pPr>
              <a:t>18</a:t>
            </a:fld>
            <a:endParaRPr lang="el-GR" altLang="en-US" sz="1400" smtClean="0"/>
          </a:p>
        </p:txBody>
      </p:sp>
    </p:spTree>
    <p:extLst>
      <p:ext uri="{BB962C8B-B14F-4D97-AF65-F5344CB8AC3E}">
        <p14:creationId xmlns:p14="http://schemas.microsoft.com/office/powerpoint/2010/main" val="132348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12700" marR="844550" indent="0" algn="ctr">
              <a:spcBef>
                <a:spcPts val="720"/>
              </a:spcBef>
              <a:buNone/>
              <a:tabLst>
                <a:tab pos="354965" algn="l"/>
                <a:tab pos="355600" algn="l"/>
              </a:tabLst>
            </a:pPr>
            <a:r>
              <a:rPr lang="el-GR" b="1" spc="-10" dirty="0">
                <a:solidFill>
                  <a:schemeClr val="accent6">
                    <a:lumMod val="75000"/>
                  </a:schemeClr>
                </a:solidFill>
                <a:cs typeface="Calibri"/>
              </a:rPr>
              <a:t>Οποιαδήποτε </a:t>
            </a:r>
            <a:r>
              <a:rPr lang="el-GR" b="1" dirty="0">
                <a:solidFill>
                  <a:schemeClr val="accent6">
                    <a:lumMod val="75000"/>
                  </a:schemeClr>
                </a:solidFill>
                <a:cs typeface="Calibri"/>
              </a:rPr>
              <a:t>αλλαγή </a:t>
            </a:r>
            <a:r>
              <a:rPr lang="el-GR" b="1" spc="-5" dirty="0">
                <a:solidFill>
                  <a:schemeClr val="accent6">
                    <a:lumMod val="75000"/>
                  </a:schemeClr>
                </a:solidFill>
                <a:cs typeface="Calibri"/>
              </a:rPr>
              <a:t>σε </a:t>
            </a:r>
            <a:r>
              <a:rPr lang="el-GR" b="1" spc="-10" dirty="0">
                <a:solidFill>
                  <a:schemeClr val="accent6">
                    <a:lumMod val="75000"/>
                  </a:schemeClr>
                </a:solidFill>
                <a:cs typeface="Calibri"/>
              </a:rPr>
              <a:t>στοιχεία</a:t>
            </a:r>
            <a:r>
              <a:rPr lang="el-GR" b="1" spc="-10" dirty="0" smtClean="0">
                <a:solidFill>
                  <a:schemeClr val="accent6">
                    <a:lumMod val="75000"/>
                  </a:schemeClr>
                </a:solidFill>
                <a:cs typeface="Calibri"/>
              </a:rPr>
              <a:t>,</a:t>
            </a:r>
          </a:p>
          <a:p>
            <a:pPr marL="12700" marR="844550" indent="0" algn="ctr">
              <a:spcBef>
                <a:spcPts val="720"/>
              </a:spcBef>
              <a:buNone/>
              <a:tabLst>
                <a:tab pos="354965" algn="l"/>
                <a:tab pos="355600" algn="l"/>
              </a:tabLst>
            </a:pPr>
            <a:r>
              <a:rPr lang="el-GR" b="1" spc="-10" dirty="0" smtClean="0">
                <a:solidFill>
                  <a:schemeClr val="accent6">
                    <a:lumMod val="75000"/>
                  </a:schemeClr>
                </a:solidFill>
                <a:cs typeface="Calibri"/>
              </a:rPr>
              <a:t>άτομα  </a:t>
            </a:r>
            <a:r>
              <a:rPr lang="el-GR" b="1" spc="-5" dirty="0">
                <a:solidFill>
                  <a:schemeClr val="accent6">
                    <a:lumMod val="75000"/>
                  </a:schemeClr>
                </a:solidFill>
                <a:cs typeface="Calibri"/>
              </a:rPr>
              <a:t>επαφής, </a:t>
            </a:r>
            <a:r>
              <a:rPr lang="el-GR" b="1" spc="-10" dirty="0">
                <a:solidFill>
                  <a:schemeClr val="accent6">
                    <a:lumMod val="75000"/>
                  </a:schemeClr>
                </a:solidFill>
                <a:cs typeface="Calibri"/>
              </a:rPr>
              <a:t>νόμιμο </a:t>
            </a:r>
            <a:r>
              <a:rPr lang="el-GR" b="1" spc="-15" dirty="0">
                <a:solidFill>
                  <a:schemeClr val="accent6">
                    <a:lumMod val="75000"/>
                  </a:schemeClr>
                </a:solidFill>
                <a:cs typeface="Calibri"/>
              </a:rPr>
              <a:t>υπεύθυνο</a:t>
            </a:r>
            <a:r>
              <a:rPr lang="el-GR" b="1" spc="-15" dirty="0" smtClean="0">
                <a:solidFill>
                  <a:schemeClr val="accent6">
                    <a:lumMod val="75000"/>
                  </a:schemeClr>
                </a:solidFill>
                <a:cs typeface="Calibri"/>
              </a:rPr>
              <a:t>, να</a:t>
            </a:r>
            <a:r>
              <a:rPr lang="el-GR" b="1" spc="25" dirty="0" smtClean="0">
                <a:solidFill>
                  <a:schemeClr val="accent6">
                    <a:lumMod val="75000"/>
                  </a:schemeClr>
                </a:solidFill>
                <a:cs typeface="Calibri"/>
              </a:rPr>
              <a:t> </a:t>
            </a:r>
            <a:r>
              <a:rPr lang="el-GR" b="1" spc="-10" dirty="0" smtClean="0">
                <a:solidFill>
                  <a:schemeClr val="accent6">
                    <a:lumMod val="75000"/>
                  </a:schemeClr>
                </a:solidFill>
                <a:cs typeface="Calibri"/>
              </a:rPr>
              <a:t>γνωστοποιείται </a:t>
            </a:r>
            <a:r>
              <a:rPr lang="el-GR" b="1" spc="-5" dirty="0">
                <a:solidFill>
                  <a:schemeClr val="accent6">
                    <a:lumMod val="75000"/>
                  </a:schemeClr>
                </a:solidFill>
                <a:cs typeface="Calibri"/>
              </a:rPr>
              <a:t>στην </a:t>
            </a:r>
            <a:r>
              <a:rPr lang="el-GR" b="1" dirty="0">
                <a:solidFill>
                  <a:schemeClr val="accent6">
                    <a:lumMod val="75000"/>
                  </a:schemeClr>
                </a:solidFill>
                <a:cs typeface="Calibri"/>
              </a:rPr>
              <a:t>Εθνική  </a:t>
            </a:r>
            <a:r>
              <a:rPr lang="el-GR" b="1" spc="-10" dirty="0" smtClean="0">
                <a:solidFill>
                  <a:schemeClr val="accent6">
                    <a:lumMod val="75000"/>
                  </a:schemeClr>
                </a:solidFill>
                <a:cs typeface="Calibri"/>
              </a:rPr>
              <a:t>Υπηρεσία </a:t>
            </a:r>
            <a:r>
              <a:rPr lang="el-GR" b="1" spc="-5" dirty="0" smtClean="0">
                <a:solidFill>
                  <a:schemeClr val="accent6">
                    <a:lumMod val="75000"/>
                  </a:schemeClr>
                </a:solidFill>
                <a:cs typeface="Calibri"/>
              </a:rPr>
              <a:t>ΆΜΕΣΑ </a:t>
            </a:r>
            <a:r>
              <a:rPr lang="el-GR" b="1" spc="-35" dirty="0">
                <a:solidFill>
                  <a:schemeClr val="accent6">
                    <a:lumMod val="75000"/>
                  </a:schemeClr>
                </a:solidFill>
                <a:cs typeface="Calibri"/>
              </a:rPr>
              <a:t>και</a:t>
            </a:r>
            <a:r>
              <a:rPr lang="el-GR" b="1" spc="-20" dirty="0">
                <a:solidFill>
                  <a:schemeClr val="accent6">
                    <a:lumMod val="75000"/>
                  </a:schemeClr>
                </a:solidFill>
                <a:cs typeface="Calibri"/>
              </a:rPr>
              <a:t> </a:t>
            </a:r>
            <a:r>
              <a:rPr lang="el-GR" b="1" spc="-10" dirty="0">
                <a:solidFill>
                  <a:schemeClr val="accent6">
                    <a:lumMod val="75000"/>
                  </a:schemeClr>
                </a:solidFill>
                <a:cs typeface="Calibri"/>
              </a:rPr>
              <a:t>γραπτώς</a:t>
            </a:r>
            <a:endParaRPr lang="el-GR" dirty="0">
              <a:solidFill>
                <a:schemeClr val="accent6">
                  <a:lumMod val="75000"/>
                </a:schemeClr>
              </a:solidFill>
              <a:cs typeface="Calibri"/>
            </a:endParaRPr>
          </a:p>
          <a:p>
            <a:endParaRPr lang="en-GB" dirty="0"/>
          </a:p>
        </p:txBody>
      </p:sp>
    </p:spTree>
    <p:extLst>
      <p:ext uri="{BB962C8B-B14F-4D97-AF65-F5344CB8AC3E}">
        <p14:creationId xmlns:p14="http://schemas.microsoft.com/office/powerpoint/2010/main" val="175803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lgn="l"/>
            <a:r>
              <a:rPr lang="el-GR" smtClean="0"/>
              <a:t>Δομή παρουσίασης</a:t>
            </a:r>
            <a:endParaRPr lang="el-GR" dirty="0"/>
          </a:p>
        </p:txBody>
      </p:sp>
      <p:sp>
        <p:nvSpPr>
          <p:cNvPr id="3" name="Content Placeholder 2"/>
          <p:cNvSpPr>
            <a:spLocks noGrp="1"/>
          </p:cNvSpPr>
          <p:nvPr>
            <p:ph idx="1"/>
          </p:nvPr>
        </p:nvSpPr>
        <p:spPr>
          <a:xfrm>
            <a:off x="467544" y="1412776"/>
            <a:ext cx="8229600" cy="4525963"/>
          </a:xfrm>
        </p:spPr>
        <p:txBody>
          <a:bodyPr>
            <a:normAutofit/>
          </a:bodyPr>
          <a:lstStyle/>
          <a:p>
            <a:pPr marL="514350" indent="-514350">
              <a:buClr>
                <a:schemeClr val="accent5">
                  <a:lumMod val="75000"/>
                </a:schemeClr>
              </a:buClr>
              <a:buFont typeface="+mj-lt"/>
              <a:buAutoNum type="arabicPeriod"/>
            </a:pPr>
            <a:r>
              <a:rPr lang="el-GR" sz="2800" b="1" dirty="0" smtClean="0"/>
              <a:t>Συμφωνία Επιχορήγησης &amp; Παραρτήματα</a:t>
            </a:r>
          </a:p>
          <a:p>
            <a:pPr marL="514350" indent="-514350">
              <a:buClr>
                <a:schemeClr val="accent5">
                  <a:lumMod val="75000"/>
                </a:schemeClr>
              </a:buClr>
              <a:buFont typeface="+mj-lt"/>
              <a:buAutoNum type="arabicPeriod"/>
            </a:pPr>
            <a:r>
              <a:rPr lang="el-GR" sz="2800" b="1" dirty="0" smtClean="0"/>
              <a:t>Κινητικότητες </a:t>
            </a:r>
          </a:p>
          <a:p>
            <a:pPr marL="514350" indent="-514350">
              <a:buClr>
                <a:schemeClr val="accent5">
                  <a:lumMod val="75000"/>
                </a:schemeClr>
              </a:buClr>
              <a:buFont typeface="+mj-lt"/>
              <a:buAutoNum type="arabicPeriod"/>
            </a:pPr>
            <a:r>
              <a:rPr lang="el-GR" sz="2800" b="1" dirty="0" smtClean="0"/>
              <a:t>Πρωτογενείς έλεγχοι </a:t>
            </a:r>
          </a:p>
          <a:p>
            <a:pPr marL="514350" indent="-514350">
              <a:buClr>
                <a:schemeClr val="accent5">
                  <a:lumMod val="75000"/>
                </a:schemeClr>
              </a:buClr>
              <a:buFont typeface="+mj-lt"/>
              <a:buAutoNum type="arabicPeriod"/>
            </a:pPr>
            <a:r>
              <a:rPr lang="el-GR" sz="2800" b="1" dirty="0" smtClean="0"/>
              <a:t>Εργαλείο Διαχείρισης Σχεδίων και άλλοι χρήσιμοι σύνδεσμοι </a:t>
            </a:r>
          </a:p>
          <a:p>
            <a:pPr marL="514350" indent="-514350">
              <a:buClr>
                <a:schemeClr val="accent5">
                  <a:lumMod val="75000"/>
                </a:schemeClr>
              </a:buClr>
              <a:buFont typeface="+mj-lt"/>
              <a:buAutoNum type="arabicPeriod"/>
            </a:pPr>
            <a:r>
              <a:rPr lang="el-GR" sz="2800" b="1" dirty="0" smtClean="0"/>
              <a:t>Τήρηση αρχείου και ξεκάθαρων γραπτών διαδικασιών στο ίδρυμα</a:t>
            </a:r>
            <a:endParaRPr lang="el-GR" sz="1400" b="1" dirty="0"/>
          </a:p>
          <a:p>
            <a:pPr marL="514350" indent="-514350">
              <a:buClr>
                <a:schemeClr val="accent5">
                  <a:lumMod val="75000"/>
                </a:schemeClr>
              </a:buClr>
              <a:buFont typeface="+mj-lt"/>
              <a:buAutoNum type="arabicPeriod"/>
            </a:pPr>
            <a:r>
              <a:rPr lang="el-GR" sz="2800" b="1" dirty="0" smtClean="0"/>
              <a:t>Διάδοση Αποτελεσμάτων </a:t>
            </a:r>
            <a:r>
              <a:rPr lang="el-GR" sz="2800" b="1" dirty="0"/>
              <a:t>&amp; </a:t>
            </a:r>
            <a:r>
              <a:rPr lang="el-GR" sz="2800" b="1" dirty="0" smtClean="0"/>
              <a:t>ΜΚΔ</a:t>
            </a:r>
          </a:p>
          <a:p>
            <a:pPr marL="514350" indent="-514350">
              <a:buClr>
                <a:schemeClr val="accent5">
                  <a:lumMod val="75000"/>
                </a:schemeClr>
              </a:buClr>
              <a:buFont typeface="+mj-lt"/>
              <a:buAutoNum type="arabicPeriod"/>
            </a:pPr>
            <a:r>
              <a:rPr lang="el-GR" sz="2800" b="1" dirty="0" smtClean="0"/>
              <a:t>Νέα 2019</a:t>
            </a:r>
          </a:p>
          <a:p>
            <a:pPr marL="0" indent="0">
              <a:buNone/>
            </a:pPr>
            <a:endParaRPr lang="en-US" dirty="0"/>
          </a:p>
        </p:txBody>
      </p:sp>
    </p:spTree>
    <p:extLst>
      <p:ext uri="{BB962C8B-B14F-4D97-AF65-F5344CB8AC3E}">
        <p14:creationId xmlns:p14="http://schemas.microsoft.com/office/powerpoint/2010/main" val="545384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Άλλοι περιορισμοί</a:t>
            </a:r>
            <a:endParaRPr lang="en-GB" dirty="0"/>
          </a:p>
        </p:txBody>
      </p:sp>
      <p:sp>
        <p:nvSpPr>
          <p:cNvPr id="3" name="Content Placeholder 2"/>
          <p:cNvSpPr>
            <a:spLocks noGrp="1"/>
          </p:cNvSpPr>
          <p:nvPr>
            <p:ph idx="1"/>
          </p:nvPr>
        </p:nvSpPr>
        <p:spPr/>
        <p:txBody>
          <a:bodyPr>
            <a:normAutofit/>
          </a:bodyPr>
          <a:lstStyle/>
          <a:p>
            <a:r>
              <a:rPr lang="el-GR" dirty="0" smtClean="0"/>
              <a:t>Σε περίπτωση που ο συμμετέχων επιλέγει να παραμείνει στη χώρα φιλοξενείας πέραν της 1 μέρας πριν ή/και 1 μέρας μετά αυτό πραγματοποιείται με δικά του έξοδα (π</a:t>
            </a:r>
            <a:r>
              <a:rPr lang="en-GB" dirty="0" smtClean="0"/>
              <a:t>.</a:t>
            </a:r>
            <a:r>
              <a:rPr lang="el-GR" dirty="0" smtClean="0"/>
              <a:t>χ</a:t>
            </a:r>
            <a:r>
              <a:rPr lang="en-GB" dirty="0" smtClean="0"/>
              <a:t>. </a:t>
            </a:r>
            <a:r>
              <a:rPr lang="el-GR" dirty="0" smtClean="0"/>
              <a:t>σε κινητικότητες </a:t>
            </a:r>
            <a:r>
              <a:rPr lang="en-GB" dirty="0" smtClean="0"/>
              <a:t>STA</a:t>
            </a:r>
            <a:r>
              <a:rPr lang="el-GR" dirty="0" smtClean="0"/>
              <a:t>/</a:t>
            </a:r>
            <a:r>
              <a:rPr lang="en-GB" dirty="0" smtClean="0"/>
              <a:t>STT) </a:t>
            </a:r>
            <a:endParaRPr lang="el-GR" dirty="0" smtClean="0"/>
          </a:p>
          <a:p>
            <a:pPr marL="0" indent="0">
              <a:buNone/>
            </a:pPr>
            <a:r>
              <a:rPr lang="en-GB" dirty="0" smtClean="0">
                <a:sym typeface="Wingdings" panose="05000000000000000000" pitchFamily="2" charset="2"/>
              </a:rPr>
              <a:t> </a:t>
            </a:r>
            <a:r>
              <a:rPr lang="el-GR" dirty="0" smtClean="0">
                <a:sym typeface="Wingdings" panose="05000000000000000000" pitchFamily="2" charset="2"/>
              </a:rPr>
              <a:t>Δεν μπορούμε να δώσουμε 2 μέρες πριν έστω κι εάν δεν δώσουμε καμία μέρα μετά τη δραστηριότητα. </a:t>
            </a:r>
            <a:endParaRPr lang="el-GR" dirty="0" smtClean="0"/>
          </a:p>
        </p:txBody>
      </p:sp>
    </p:spTree>
    <p:extLst>
      <p:ext uri="{BB962C8B-B14F-4D97-AF65-F5344CB8AC3E}">
        <p14:creationId xmlns:p14="http://schemas.microsoft.com/office/powerpoint/2010/main" val="111139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BREXIT</a:t>
            </a:r>
            <a:endParaRPr lang="en-GB" dirty="0"/>
          </a:p>
        </p:txBody>
      </p:sp>
      <p:sp>
        <p:nvSpPr>
          <p:cNvPr id="3" name="Content Placeholder 2"/>
          <p:cNvSpPr>
            <a:spLocks noGrp="1"/>
          </p:cNvSpPr>
          <p:nvPr>
            <p:ph idx="1"/>
          </p:nvPr>
        </p:nvSpPr>
        <p:spPr>
          <a:xfrm>
            <a:off x="395536" y="836712"/>
            <a:ext cx="8568952" cy="6021288"/>
          </a:xfrm>
        </p:spPr>
        <p:txBody>
          <a:bodyPr>
            <a:noAutofit/>
          </a:bodyPr>
          <a:lstStyle/>
          <a:p>
            <a:pPr marL="0" indent="0">
              <a:buNone/>
            </a:pPr>
            <a:r>
              <a:rPr lang="el-GR" sz="2500" b="1" dirty="0" smtClean="0"/>
              <a:t>Παράταση μέχρι 31 Οκτωβρίου 2019</a:t>
            </a:r>
            <a:r>
              <a:rPr lang="en-GB" sz="2500" b="1" dirty="0" smtClean="0"/>
              <a:t> </a:t>
            </a:r>
            <a:endParaRPr lang="el-GR" sz="2500" b="1" dirty="0" smtClean="0"/>
          </a:p>
          <a:p>
            <a:pPr marL="0" indent="0">
              <a:buNone/>
            </a:pPr>
            <a:r>
              <a:rPr lang="el-GR" sz="2500" dirty="0" smtClean="0"/>
              <a:t>Το Ην. Βασίλειο θεωρείται πλήρες μέλος μέχρι </a:t>
            </a:r>
            <a:r>
              <a:rPr lang="el-GR" sz="2500" dirty="0" smtClean="0"/>
              <a:t>31.10.2019</a:t>
            </a:r>
            <a:r>
              <a:rPr lang="en-GB" sz="2500" dirty="0" smtClean="0"/>
              <a:t>. </a:t>
            </a:r>
            <a:r>
              <a:rPr lang="el-GR" sz="2500" dirty="0" smtClean="0"/>
              <a:t>Όλες οι κινητικότητες μέχρι τότε, θεωρούνται επιλέξιμες. </a:t>
            </a:r>
            <a:endParaRPr lang="en-US" sz="2500" dirty="0" smtClean="0"/>
          </a:p>
          <a:p>
            <a:pPr marL="0" indent="0">
              <a:buNone/>
            </a:pPr>
            <a:r>
              <a:rPr lang="el-GR" sz="2500" dirty="0" smtClean="0">
                <a:sym typeface="Wingdings" panose="05000000000000000000" pitchFamily="2" charset="2"/>
              </a:rPr>
              <a:t> </a:t>
            </a:r>
            <a:r>
              <a:rPr lang="el-GR" sz="2500" dirty="0" smtClean="0"/>
              <a:t>Κινητικότητες που</a:t>
            </a:r>
            <a:r>
              <a:rPr lang="en-US" sz="2500" dirty="0" smtClean="0"/>
              <a:t> </a:t>
            </a:r>
            <a:r>
              <a:rPr lang="el-GR" sz="2500" dirty="0" smtClean="0"/>
              <a:t>θα ξεκινήσουν και θα βρίσκονται </a:t>
            </a:r>
            <a:r>
              <a:rPr lang="el-GR" sz="2500" dirty="0" smtClean="0"/>
              <a:t>σε εξέλιξη </a:t>
            </a:r>
            <a:r>
              <a:rPr lang="el-GR" sz="2500" dirty="0" smtClean="0"/>
              <a:t>κατά τις </a:t>
            </a:r>
            <a:r>
              <a:rPr lang="el-GR" sz="2500" dirty="0" smtClean="0"/>
              <a:t>31.10.19, και πρόκειται να ολοκληρωθούν </a:t>
            </a:r>
            <a:r>
              <a:rPr lang="el-GR" sz="2500" dirty="0"/>
              <a:t>μετά </a:t>
            </a:r>
            <a:r>
              <a:rPr lang="el-GR" sz="2500" dirty="0" smtClean="0"/>
              <a:t>τις 31.10.19, </a:t>
            </a:r>
            <a:r>
              <a:rPr lang="el-GR" sz="2500" dirty="0" smtClean="0"/>
              <a:t>θα θεωρηθούν επιλέξιμες</a:t>
            </a:r>
            <a:r>
              <a:rPr lang="en-GB" sz="2500" dirty="0" smtClean="0"/>
              <a:t>.</a:t>
            </a:r>
            <a:endParaRPr lang="el-GR" sz="2500" dirty="0" smtClean="0"/>
          </a:p>
          <a:p>
            <a:pPr marL="0" indent="0">
              <a:buNone/>
            </a:pPr>
            <a:r>
              <a:rPr lang="el-GR" sz="2500" b="1" dirty="0" smtClean="0"/>
              <a:t>Δύο σενάρια για μετά τη συγκεκριμένη ημερομηνία: </a:t>
            </a:r>
          </a:p>
          <a:p>
            <a:r>
              <a:rPr lang="en-GB" sz="2500" dirty="0" smtClean="0"/>
              <a:t>Withdrawal agreement – </a:t>
            </a:r>
            <a:r>
              <a:rPr lang="el-GR" sz="2500" dirty="0" smtClean="0"/>
              <a:t>Το Ην. Βασίλειο θα συνεχίσει να είναι επιλέξιμος προορισμός του Προγράμματος</a:t>
            </a:r>
          </a:p>
          <a:p>
            <a:r>
              <a:rPr lang="en-GB" sz="2500" dirty="0" smtClean="0"/>
              <a:t>No deal - </a:t>
            </a:r>
            <a:r>
              <a:rPr lang="el-GR" sz="2500" dirty="0" smtClean="0"/>
              <a:t>Κινητικότητες που βρίσκονται σε εξέλιξη κατά την πιο πάνω ημερομηνία, θεωρούνται επιλέξιμες</a:t>
            </a:r>
            <a:r>
              <a:rPr lang="en-GB" sz="2500" dirty="0" smtClean="0"/>
              <a:t>. </a:t>
            </a:r>
            <a:r>
              <a:rPr lang="el-GR" sz="2500" dirty="0" smtClean="0"/>
              <a:t>Οποιαδήποτε κινητικότητα ξεκινά πέραν εκείνης της ημερομηνίας </a:t>
            </a:r>
            <a:r>
              <a:rPr lang="en-US" sz="2500" dirty="0" smtClean="0"/>
              <a:t> </a:t>
            </a:r>
            <a:r>
              <a:rPr lang="el-GR" sz="2500" dirty="0" smtClean="0"/>
              <a:t>δεν θεωρείται επιλέξιμη</a:t>
            </a:r>
            <a:endParaRPr lang="en-GB" sz="2500" dirty="0"/>
          </a:p>
        </p:txBody>
      </p:sp>
    </p:spTree>
    <p:extLst>
      <p:ext uri="{BB962C8B-B14F-4D97-AF65-F5344CB8AC3E}">
        <p14:creationId xmlns:p14="http://schemas.microsoft.com/office/powerpoint/2010/main" val="205967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707904" y="908720"/>
            <a:ext cx="4618856" cy="5145435"/>
          </a:xfrm>
        </p:spPr>
        <p:txBody>
          <a:bodyPr>
            <a:normAutofit/>
          </a:bodyPr>
          <a:lstStyle/>
          <a:p>
            <a:r>
              <a:rPr lang="el-GR" sz="2800" dirty="0" smtClean="0">
                <a:solidFill>
                  <a:schemeClr val="tx1">
                    <a:lumMod val="75000"/>
                    <a:lumOff val="25000"/>
                  </a:schemeClr>
                </a:solidFill>
              </a:rPr>
              <a:t>Επιλέξιμα είδη κινητικοτήτων και διαχείρισή τους</a:t>
            </a:r>
          </a:p>
          <a:p>
            <a:endParaRPr lang="el-GR" sz="2800" dirty="0" smtClean="0">
              <a:solidFill>
                <a:schemeClr val="tx1">
                  <a:lumMod val="75000"/>
                  <a:lumOff val="25000"/>
                </a:schemeClr>
              </a:solidFill>
            </a:endParaRPr>
          </a:p>
          <a:p>
            <a:r>
              <a:rPr lang="el-GR" sz="2800" dirty="0" smtClean="0">
                <a:solidFill>
                  <a:schemeClr val="tx1">
                    <a:lumMod val="75000"/>
                    <a:lumOff val="25000"/>
                  </a:schemeClr>
                </a:solidFill>
              </a:rPr>
              <a:t>Χρηματοδότηση</a:t>
            </a:r>
          </a:p>
          <a:p>
            <a:endParaRPr lang="el-GR" sz="2800" dirty="0" smtClean="0">
              <a:solidFill>
                <a:schemeClr val="tx1">
                  <a:lumMod val="75000"/>
                  <a:lumOff val="25000"/>
                </a:schemeClr>
              </a:solidFill>
            </a:endParaRPr>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2</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Κινητικότητες</a:t>
            </a:r>
            <a:endParaRPr lang="en-GB" sz="3600" dirty="0">
              <a:solidFill>
                <a:schemeClr val="accent5">
                  <a:lumMod val="50000"/>
                </a:schemeClr>
              </a:solidFill>
            </a:endParaRPr>
          </a:p>
        </p:txBody>
      </p:sp>
    </p:spTree>
    <p:extLst>
      <p:ext uri="{BB962C8B-B14F-4D97-AF65-F5344CB8AC3E}">
        <p14:creationId xmlns:p14="http://schemas.microsoft.com/office/powerpoint/2010/main" val="3383890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spc="-10" dirty="0"/>
              <a:t>Γενικές </a:t>
            </a:r>
            <a:r>
              <a:rPr lang="el-GR" sz="3200" spc="-10" dirty="0" smtClean="0"/>
              <a:t>πληροφορίες για </a:t>
            </a:r>
            <a:r>
              <a:rPr lang="el-GR" sz="3200" spc="-10" dirty="0"/>
              <a:t>τη Διαχείριση </a:t>
            </a:r>
            <a:r>
              <a:rPr lang="el-GR" sz="3200" spc="-15" dirty="0"/>
              <a:t>Σχεδίου </a:t>
            </a:r>
            <a:endParaRPr lang="en-GB" sz="3200" dirty="0"/>
          </a:p>
        </p:txBody>
      </p:sp>
      <p:sp>
        <p:nvSpPr>
          <p:cNvPr id="3" name="Content Placeholder 2"/>
          <p:cNvSpPr>
            <a:spLocks noGrp="1"/>
          </p:cNvSpPr>
          <p:nvPr>
            <p:ph idx="1"/>
          </p:nvPr>
        </p:nvSpPr>
        <p:spPr>
          <a:xfrm>
            <a:off x="539552" y="836712"/>
            <a:ext cx="8280920" cy="4929411"/>
          </a:xfrm>
        </p:spPr>
        <p:txBody>
          <a:bodyPr>
            <a:noAutofit/>
          </a:bodyPr>
          <a:lstStyle/>
          <a:p>
            <a:pPr marL="12700" indent="0">
              <a:spcBef>
                <a:spcPts val="100"/>
              </a:spcBef>
              <a:buNone/>
              <a:tabLst>
                <a:tab pos="354965" algn="l"/>
                <a:tab pos="355600" algn="l"/>
              </a:tabLst>
            </a:pPr>
            <a:r>
              <a:rPr lang="el-GR" sz="2600" spc="-5" dirty="0">
                <a:cs typeface="Calibri"/>
              </a:rPr>
              <a:t>Η καλή διαχείριση αποτελεί </a:t>
            </a:r>
            <a:r>
              <a:rPr lang="el-GR" sz="2600" spc="-15" dirty="0">
                <a:cs typeface="Calibri"/>
              </a:rPr>
              <a:t>τον </a:t>
            </a:r>
            <a:r>
              <a:rPr lang="el-GR" sz="2600" spc="-25" dirty="0">
                <a:cs typeface="Calibri"/>
              </a:rPr>
              <a:t>πυλώνα της επιτυχίας </a:t>
            </a:r>
            <a:r>
              <a:rPr lang="el-GR" sz="2600" spc="-15" dirty="0">
                <a:cs typeface="Calibri"/>
              </a:rPr>
              <a:t>του</a:t>
            </a:r>
            <a:r>
              <a:rPr lang="el-GR" sz="2600" spc="40" dirty="0">
                <a:cs typeface="Calibri"/>
              </a:rPr>
              <a:t> </a:t>
            </a:r>
            <a:r>
              <a:rPr lang="el-GR" sz="2600" spc="-10" dirty="0">
                <a:cs typeface="Calibri"/>
              </a:rPr>
              <a:t>προγράμματος και βασίζεται: </a:t>
            </a:r>
            <a:endParaRPr lang="el-GR" sz="2600" dirty="0">
              <a:cs typeface="Calibri"/>
            </a:endParaRPr>
          </a:p>
          <a:p>
            <a:pPr marL="355600" marR="1085850">
              <a:lnSpc>
                <a:spcPts val="2590"/>
              </a:lnSpc>
              <a:spcBef>
                <a:spcPts val="630"/>
              </a:spcBef>
              <a:buFont typeface="Arial"/>
              <a:buChar char="•"/>
              <a:tabLst>
                <a:tab pos="354965" algn="l"/>
                <a:tab pos="355600" algn="l"/>
              </a:tabLst>
            </a:pPr>
            <a:r>
              <a:rPr lang="el-GR" sz="2600" spc="-10" dirty="0">
                <a:cs typeface="Calibri"/>
              </a:rPr>
              <a:t>Στην άρτια οργάνωση του γραφείου  </a:t>
            </a:r>
            <a:r>
              <a:rPr lang="el-GR" sz="2600" spc="-15" dirty="0" err="1">
                <a:cs typeface="Calibri"/>
              </a:rPr>
              <a:t>Erasmus</a:t>
            </a:r>
            <a:endParaRPr lang="el-GR" sz="2600" dirty="0">
              <a:cs typeface="Calibri"/>
            </a:endParaRPr>
          </a:p>
          <a:p>
            <a:pPr marL="355600">
              <a:spcBef>
                <a:spcPts val="25"/>
              </a:spcBef>
              <a:buFont typeface="Arial"/>
              <a:buChar char="•"/>
              <a:tabLst>
                <a:tab pos="354965" algn="l"/>
                <a:tab pos="355600" algn="l"/>
              </a:tabLst>
            </a:pPr>
            <a:r>
              <a:rPr lang="el-GR" sz="2600" spc="-5" dirty="0">
                <a:cs typeface="Calibri"/>
              </a:rPr>
              <a:t>Στα διαφανή </a:t>
            </a:r>
            <a:r>
              <a:rPr lang="el-GR" sz="2600" spc="-15" dirty="0">
                <a:cs typeface="Calibri"/>
              </a:rPr>
              <a:t>κριτήρια </a:t>
            </a:r>
            <a:r>
              <a:rPr lang="el-GR" sz="2600" spc="-35" dirty="0">
                <a:cs typeface="Calibri"/>
              </a:rPr>
              <a:t>και</a:t>
            </a:r>
            <a:r>
              <a:rPr lang="el-GR" sz="2600" spc="5" dirty="0">
                <a:cs typeface="Calibri"/>
              </a:rPr>
              <a:t> </a:t>
            </a:r>
            <a:r>
              <a:rPr lang="el-GR" sz="2600" spc="-15" dirty="0">
                <a:cs typeface="Calibri"/>
              </a:rPr>
              <a:t>διαδικασίες</a:t>
            </a:r>
            <a:endParaRPr lang="el-GR" sz="2600" dirty="0">
              <a:cs typeface="Calibri"/>
            </a:endParaRPr>
          </a:p>
          <a:p>
            <a:pPr marL="355600" marR="1143000">
              <a:lnSpc>
                <a:spcPct val="80000"/>
              </a:lnSpc>
              <a:spcBef>
                <a:spcPts val="650"/>
              </a:spcBef>
              <a:buFont typeface="Arial"/>
              <a:buChar char="•"/>
              <a:tabLst>
                <a:tab pos="355600" algn="l"/>
              </a:tabLst>
            </a:pPr>
            <a:r>
              <a:rPr lang="el-GR" sz="2600" dirty="0">
                <a:cs typeface="Calibri"/>
              </a:rPr>
              <a:t>Στη </a:t>
            </a:r>
            <a:r>
              <a:rPr lang="el-GR" sz="2600" spc="-5" dirty="0">
                <a:cs typeface="Calibri"/>
              </a:rPr>
              <a:t>συνεργασία </a:t>
            </a:r>
            <a:r>
              <a:rPr lang="el-GR" sz="2600" spc="-10" dirty="0">
                <a:cs typeface="Calibri"/>
              </a:rPr>
              <a:t>μεταξύ των </a:t>
            </a:r>
            <a:r>
              <a:rPr lang="el-GR" sz="2600" spc="-5" dirty="0">
                <a:cs typeface="Calibri"/>
              </a:rPr>
              <a:t>ΙΤΕ </a:t>
            </a:r>
            <a:r>
              <a:rPr lang="el-GR" sz="2600" spc="-25" dirty="0">
                <a:cs typeface="Calibri"/>
              </a:rPr>
              <a:t>καθώς </a:t>
            </a:r>
            <a:r>
              <a:rPr lang="el-GR" sz="2600" spc="-35" dirty="0">
                <a:cs typeface="Calibri"/>
              </a:rPr>
              <a:t>και </a:t>
            </a:r>
            <a:r>
              <a:rPr lang="el-GR" sz="2600" spc="-5" dirty="0">
                <a:cs typeface="Calibri"/>
              </a:rPr>
              <a:t>στη συνεργασία </a:t>
            </a:r>
            <a:r>
              <a:rPr lang="el-GR" sz="2600" spc="-10" dirty="0">
                <a:cs typeface="Calibri"/>
              </a:rPr>
              <a:t>των </a:t>
            </a:r>
            <a:r>
              <a:rPr lang="el-GR" sz="2600" spc="-5" dirty="0">
                <a:cs typeface="Calibri"/>
              </a:rPr>
              <a:t>ΙΤΕ </a:t>
            </a:r>
            <a:r>
              <a:rPr lang="el-GR" sz="2600" dirty="0">
                <a:cs typeface="Calibri"/>
              </a:rPr>
              <a:t>με </a:t>
            </a:r>
            <a:r>
              <a:rPr lang="el-GR" sz="2600" spc="-25" dirty="0">
                <a:cs typeface="Calibri"/>
              </a:rPr>
              <a:t>την </a:t>
            </a:r>
            <a:r>
              <a:rPr lang="el-GR" sz="2600" spc="-5" dirty="0">
                <a:cs typeface="Calibri"/>
              </a:rPr>
              <a:t>Εθνική </a:t>
            </a:r>
            <a:r>
              <a:rPr lang="el-GR" sz="2600" spc="-10" dirty="0">
                <a:cs typeface="Calibri"/>
              </a:rPr>
              <a:t>Υπηρεσία  (ανταλλαγή </a:t>
            </a:r>
            <a:r>
              <a:rPr lang="el-GR" sz="2600" spc="-30" dirty="0">
                <a:cs typeface="Calibri"/>
              </a:rPr>
              <a:t>καλών</a:t>
            </a:r>
            <a:r>
              <a:rPr lang="el-GR" sz="2600" spc="10" dirty="0">
                <a:cs typeface="Calibri"/>
              </a:rPr>
              <a:t> </a:t>
            </a:r>
            <a:r>
              <a:rPr lang="el-GR" sz="2600" spc="-10" dirty="0">
                <a:cs typeface="Calibri"/>
              </a:rPr>
              <a:t>πρακτικών</a:t>
            </a:r>
            <a:r>
              <a:rPr lang="el-GR" sz="2600" spc="-10" dirty="0" smtClean="0">
                <a:cs typeface="Calibri"/>
              </a:rPr>
              <a:t>)</a:t>
            </a:r>
          </a:p>
          <a:p>
            <a:pPr marL="12700" marR="1143000" indent="0">
              <a:lnSpc>
                <a:spcPct val="80000"/>
              </a:lnSpc>
              <a:spcBef>
                <a:spcPts val="650"/>
              </a:spcBef>
              <a:buNone/>
              <a:tabLst>
                <a:tab pos="355600" algn="l"/>
              </a:tabLst>
            </a:pPr>
            <a:endParaRPr lang="el-GR" sz="1400" spc="-10" dirty="0" smtClean="0">
              <a:cs typeface="Calibri"/>
            </a:endParaRPr>
          </a:p>
          <a:p>
            <a:pPr marL="12700" marR="1143000" indent="0">
              <a:lnSpc>
                <a:spcPct val="80000"/>
              </a:lnSpc>
              <a:spcBef>
                <a:spcPts val="650"/>
              </a:spcBef>
              <a:buNone/>
              <a:tabLst>
                <a:tab pos="355600" algn="l"/>
              </a:tabLst>
            </a:pPr>
            <a:r>
              <a:rPr lang="el-GR" sz="2600" spc="-10" dirty="0" smtClean="0">
                <a:cs typeface="Calibri"/>
              </a:rPr>
              <a:t>Η Διαχείριση του Σχεδίου πραγματοποιείται </a:t>
            </a:r>
            <a:r>
              <a:rPr lang="el-GR" sz="2600" spc="-10" dirty="0">
                <a:cs typeface="Calibri"/>
              </a:rPr>
              <a:t>σ</a:t>
            </a:r>
            <a:r>
              <a:rPr lang="el-GR" sz="2600" spc="-10" dirty="0" smtClean="0">
                <a:cs typeface="Calibri"/>
              </a:rPr>
              <a:t>ύμφωνα </a:t>
            </a:r>
            <a:r>
              <a:rPr lang="el-GR" sz="2600" spc="-10" dirty="0" smtClean="0">
                <a:cs typeface="Calibri"/>
              </a:rPr>
              <a:t>με: </a:t>
            </a:r>
            <a:endParaRPr lang="el-GR" sz="2600" dirty="0">
              <a:cs typeface="Calibri"/>
            </a:endParaRPr>
          </a:p>
          <a:p>
            <a:pPr marL="469900" marR="1143000" indent="-457200">
              <a:lnSpc>
                <a:spcPct val="80000"/>
              </a:lnSpc>
              <a:spcBef>
                <a:spcPts val="650"/>
              </a:spcBef>
              <a:tabLst>
                <a:tab pos="355600" algn="l"/>
              </a:tabLst>
            </a:pPr>
            <a:r>
              <a:rPr lang="el-GR" sz="2600" dirty="0" smtClean="0">
                <a:cs typeface="Calibri"/>
              </a:rPr>
              <a:t>Τη Συμφωνία Επιχορήγησης και όλων των Παραρτημάτων της</a:t>
            </a:r>
          </a:p>
          <a:p>
            <a:pPr marL="469900" marR="1143000" indent="-457200">
              <a:lnSpc>
                <a:spcPct val="80000"/>
              </a:lnSpc>
              <a:spcBef>
                <a:spcPts val="650"/>
              </a:spcBef>
              <a:tabLst>
                <a:tab pos="355600" algn="l"/>
              </a:tabLst>
            </a:pPr>
            <a:r>
              <a:rPr lang="el-GR" sz="2600" spc="-5" dirty="0" smtClean="0">
                <a:cs typeface="Calibri"/>
              </a:rPr>
              <a:t>Τον </a:t>
            </a:r>
            <a:r>
              <a:rPr lang="el-GR" sz="2600" spc="-5" dirty="0">
                <a:cs typeface="Calibri"/>
              </a:rPr>
              <a:t>Οδηγό Προγράμματος έκαστης </a:t>
            </a:r>
            <a:r>
              <a:rPr lang="el-GR" sz="2600" spc="-5" dirty="0" smtClean="0">
                <a:cs typeface="Calibri"/>
              </a:rPr>
              <a:t>Πρόσκλησης </a:t>
            </a:r>
          </a:p>
          <a:p>
            <a:pPr marL="469900" marR="1143000" indent="-457200">
              <a:lnSpc>
                <a:spcPct val="80000"/>
              </a:lnSpc>
              <a:spcBef>
                <a:spcPts val="650"/>
              </a:spcBef>
              <a:tabLst>
                <a:tab pos="355600" algn="l"/>
              </a:tabLst>
            </a:pPr>
            <a:r>
              <a:rPr lang="el-GR" sz="2600" spc="-5" dirty="0" smtClean="0">
                <a:cs typeface="Calibri"/>
              </a:rPr>
              <a:t>Τις </a:t>
            </a:r>
            <a:r>
              <a:rPr lang="el-GR" sz="2600" spc="-5" dirty="0">
                <a:cs typeface="Calibri"/>
              </a:rPr>
              <a:t>αρχές του </a:t>
            </a:r>
            <a:r>
              <a:rPr lang="en-GB" sz="2600" spc="-5" dirty="0" smtClean="0">
                <a:cs typeface="Calibri"/>
              </a:rPr>
              <a:t>ECHE</a:t>
            </a:r>
            <a:endParaRPr lang="el-GR" sz="2600" dirty="0">
              <a:cs typeface="Calibri"/>
            </a:endParaRPr>
          </a:p>
        </p:txBody>
      </p:sp>
    </p:spTree>
    <p:extLst>
      <p:ext uri="{BB962C8B-B14F-4D97-AF65-F5344CB8AC3E}">
        <p14:creationId xmlns:p14="http://schemas.microsoft.com/office/powerpoint/2010/main" val="68372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pc="-10" dirty="0"/>
              <a:t>Έντυπα </a:t>
            </a:r>
            <a:r>
              <a:rPr lang="el-GR" spc="-20" dirty="0"/>
              <a:t>πριν </a:t>
            </a:r>
            <a:r>
              <a:rPr lang="el-GR" spc="-20" dirty="0" smtClean="0"/>
              <a:t>από </a:t>
            </a:r>
            <a:r>
              <a:rPr lang="el-GR" spc="-35" dirty="0" smtClean="0"/>
              <a:t>την Κινητικότητας</a:t>
            </a:r>
            <a:endParaRPr lang="en-GB" dirty="0"/>
          </a:p>
        </p:txBody>
      </p:sp>
      <p:sp>
        <p:nvSpPr>
          <p:cNvPr id="5" name="Content Placeholder 4"/>
          <p:cNvSpPr>
            <a:spLocks noGrp="1"/>
          </p:cNvSpPr>
          <p:nvPr>
            <p:ph idx="1"/>
          </p:nvPr>
        </p:nvSpPr>
        <p:spPr>
          <a:xfrm>
            <a:off x="457200" y="980728"/>
            <a:ext cx="8229600" cy="5145435"/>
          </a:xfrm>
        </p:spPr>
        <p:txBody>
          <a:bodyPr>
            <a:noAutofit/>
          </a:bodyPr>
          <a:lstStyle/>
          <a:p>
            <a:pPr marL="469900" indent="-457200">
              <a:buAutoNum type="arabicPeriod"/>
              <a:tabLst>
                <a:tab pos="469265" algn="l"/>
                <a:tab pos="469900" algn="l"/>
              </a:tabLst>
            </a:pPr>
            <a:r>
              <a:rPr lang="el-GR" sz="2700" b="1" spc="-5" dirty="0" err="1" smtClean="0">
                <a:cs typeface="Calibri"/>
              </a:rPr>
              <a:t>Inter</a:t>
            </a:r>
            <a:r>
              <a:rPr lang="el-GR" sz="2700" b="1" spc="-5" dirty="0" smtClean="0">
                <a:cs typeface="Calibri"/>
              </a:rPr>
              <a:t>-</a:t>
            </a:r>
            <a:r>
              <a:rPr lang="el-GR" sz="2700" b="1" spc="-5" dirty="0" err="1" smtClean="0">
                <a:cs typeface="Calibri"/>
              </a:rPr>
              <a:t>Institutional</a:t>
            </a:r>
            <a:r>
              <a:rPr lang="el-GR" sz="2700" b="1" spc="-5" dirty="0" smtClean="0">
                <a:cs typeface="Calibri"/>
              </a:rPr>
              <a:t> </a:t>
            </a:r>
            <a:r>
              <a:rPr lang="el-GR" sz="2700" b="1" spc="-10" dirty="0" err="1">
                <a:cs typeface="Calibri"/>
              </a:rPr>
              <a:t>Agreement</a:t>
            </a:r>
            <a:r>
              <a:rPr lang="el-GR" sz="2700" b="1" spc="-10" dirty="0">
                <a:cs typeface="Calibri"/>
              </a:rPr>
              <a:t> </a:t>
            </a:r>
            <a:r>
              <a:rPr lang="el-GR" sz="2700" spc="-5" dirty="0" smtClean="0">
                <a:cs typeface="Calibri"/>
              </a:rPr>
              <a:t>(</a:t>
            </a:r>
            <a:r>
              <a:rPr lang="el-GR" sz="2700" spc="-5" dirty="0" err="1" smtClean="0">
                <a:cs typeface="Calibri"/>
              </a:rPr>
              <a:t>Δι</a:t>
            </a:r>
            <a:r>
              <a:rPr lang="el-GR" sz="2700" spc="-5" dirty="0" smtClean="0">
                <a:cs typeface="Calibri"/>
              </a:rPr>
              <a:t>-ιδρυματική Διμερής </a:t>
            </a:r>
            <a:r>
              <a:rPr lang="el-GR" sz="2700" dirty="0">
                <a:cs typeface="Calibri"/>
              </a:rPr>
              <a:t>Συμφωνία):</a:t>
            </a:r>
            <a:r>
              <a:rPr lang="el-GR" sz="2700" spc="-65" dirty="0">
                <a:cs typeface="Calibri"/>
              </a:rPr>
              <a:t> </a:t>
            </a:r>
            <a:endParaRPr lang="en-GB" sz="2700" spc="-65" dirty="0" smtClean="0">
              <a:cs typeface="Calibri"/>
            </a:endParaRPr>
          </a:p>
          <a:p>
            <a:pPr marL="469900" indent="-457200">
              <a:tabLst>
                <a:tab pos="469265" algn="l"/>
                <a:tab pos="469900" algn="l"/>
              </a:tabLst>
            </a:pPr>
            <a:r>
              <a:rPr lang="el-GR" sz="2700" spc="-5" dirty="0" smtClean="0">
                <a:cs typeface="Calibri"/>
              </a:rPr>
              <a:t>Υπογράφεται μεταξύ </a:t>
            </a:r>
            <a:r>
              <a:rPr lang="el-GR" sz="2700" spc="-5" dirty="0">
                <a:cs typeface="Calibri"/>
              </a:rPr>
              <a:t>συνεργαζόμενων</a:t>
            </a:r>
            <a:r>
              <a:rPr lang="el-GR" sz="2700" spc="-50" dirty="0">
                <a:cs typeface="Calibri"/>
              </a:rPr>
              <a:t> </a:t>
            </a:r>
            <a:r>
              <a:rPr lang="el-GR" sz="2700" dirty="0" smtClean="0">
                <a:cs typeface="Calibri"/>
              </a:rPr>
              <a:t>ΙΤΕ ΠΡΙΝ πραγματοποιηθούν κινητικότητες (Υποχρεωτικό για </a:t>
            </a:r>
            <a:r>
              <a:rPr lang="en-GB" sz="2700" dirty="0" smtClean="0">
                <a:cs typeface="Calibri"/>
              </a:rPr>
              <a:t>SMS </a:t>
            </a:r>
            <a:r>
              <a:rPr lang="el-GR" sz="2700" dirty="0" smtClean="0">
                <a:cs typeface="Calibri"/>
              </a:rPr>
              <a:t>και </a:t>
            </a:r>
            <a:r>
              <a:rPr lang="en-GB" sz="2700" dirty="0" smtClean="0">
                <a:cs typeface="Calibri"/>
              </a:rPr>
              <a:t>STA. </a:t>
            </a:r>
            <a:r>
              <a:rPr lang="el-GR" sz="2700" dirty="0" smtClean="0">
                <a:cs typeface="Calibri"/>
              </a:rPr>
              <a:t>Προαιρετικό για </a:t>
            </a:r>
            <a:r>
              <a:rPr lang="en-GB" sz="2700" dirty="0" smtClean="0">
                <a:cs typeface="Calibri"/>
              </a:rPr>
              <a:t>SMP </a:t>
            </a:r>
            <a:r>
              <a:rPr lang="el-GR" sz="2700" dirty="0" smtClean="0">
                <a:cs typeface="Calibri"/>
              </a:rPr>
              <a:t>και </a:t>
            </a:r>
            <a:r>
              <a:rPr lang="en-GB" sz="2700" dirty="0" smtClean="0">
                <a:cs typeface="Calibri"/>
              </a:rPr>
              <a:t>STT)</a:t>
            </a:r>
            <a:endParaRPr lang="el-GR" sz="2700" dirty="0" smtClean="0">
              <a:cs typeface="Calibri"/>
            </a:endParaRPr>
          </a:p>
          <a:p>
            <a:pPr marL="469900" indent="-457200">
              <a:tabLst>
                <a:tab pos="469265" algn="l"/>
                <a:tab pos="469900" algn="l"/>
              </a:tabLst>
            </a:pPr>
            <a:r>
              <a:rPr lang="el-GR" sz="2700" dirty="0" smtClean="0">
                <a:cs typeface="Calibri"/>
              </a:rPr>
              <a:t>Η </a:t>
            </a:r>
            <a:r>
              <a:rPr lang="el-GR" sz="2700" spc="-10" dirty="0">
                <a:cs typeface="Calibri"/>
              </a:rPr>
              <a:t>διάρκεια αποφασίζεται </a:t>
            </a:r>
            <a:r>
              <a:rPr lang="el-GR" sz="2700" spc="-5" dirty="0">
                <a:cs typeface="Calibri"/>
              </a:rPr>
              <a:t>από </a:t>
            </a:r>
            <a:r>
              <a:rPr lang="el-GR" sz="2700" spc="-10" dirty="0">
                <a:cs typeface="Calibri"/>
              </a:rPr>
              <a:t>τα </a:t>
            </a:r>
            <a:r>
              <a:rPr lang="el-GR" sz="2700" spc="-5" dirty="0">
                <a:cs typeface="Calibri"/>
              </a:rPr>
              <a:t>ίδια </a:t>
            </a:r>
            <a:r>
              <a:rPr lang="el-GR" sz="2700" spc="-10" dirty="0">
                <a:cs typeface="Calibri"/>
              </a:rPr>
              <a:t>τα</a:t>
            </a:r>
            <a:r>
              <a:rPr lang="el-GR" sz="2700" spc="20" dirty="0">
                <a:cs typeface="Calibri"/>
              </a:rPr>
              <a:t> </a:t>
            </a:r>
            <a:r>
              <a:rPr lang="el-GR" sz="2700" spc="-10" dirty="0" smtClean="0">
                <a:cs typeface="Calibri"/>
              </a:rPr>
              <a:t>ιδρύματα </a:t>
            </a:r>
          </a:p>
          <a:p>
            <a:pPr marL="469900" indent="-457200">
              <a:tabLst>
                <a:tab pos="469265" algn="l"/>
                <a:tab pos="469900" algn="l"/>
              </a:tabLst>
            </a:pPr>
            <a:r>
              <a:rPr lang="el-GR" sz="2700" spc="-5" dirty="0" smtClean="0">
                <a:cs typeface="Calibri"/>
              </a:rPr>
              <a:t>Μπορούν </a:t>
            </a:r>
            <a:r>
              <a:rPr lang="el-GR" sz="2700" dirty="0">
                <a:cs typeface="Calibri"/>
              </a:rPr>
              <a:t>να </a:t>
            </a:r>
            <a:r>
              <a:rPr lang="el-GR" sz="2700" spc="-5" dirty="0">
                <a:cs typeface="Calibri"/>
              </a:rPr>
              <a:t>προστεθούν</a:t>
            </a:r>
            <a:r>
              <a:rPr lang="el-GR" sz="2700" spc="5" dirty="0">
                <a:cs typeface="Calibri"/>
              </a:rPr>
              <a:t> </a:t>
            </a:r>
            <a:r>
              <a:rPr lang="el-GR" sz="2700" spc="-10" dirty="0" smtClean="0">
                <a:cs typeface="Calibri"/>
              </a:rPr>
              <a:t>ρήτρες</a:t>
            </a:r>
            <a:endParaRPr lang="en-GB" sz="2700" dirty="0" smtClean="0">
              <a:cs typeface="Calibri"/>
            </a:endParaRPr>
          </a:p>
          <a:p>
            <a:pPr marL="469900" indent="-457200">
              <a:tabLst>
                <a:tab pos="469265" algn="l"/>
                <a:tab pos="469900" algn="l"/>
              </a:tabLst>
            </a:pPr>
            <a:r>
              <a:rPr lang="el-GR" sz="2700" spc="-5" dirty="0" smtClean="0">
                <a:cs typeface="Calibri"/>
              </a:rPr>
              <a:t>Πρέπει </a:t>
            </a:r>
            <a:r>
              <a:rPr lang="el-GR" sz="2700" dirty="0">
                <a:cs typeface="Calibri"/>
              </a:rPr>
              <a:t>να </a:t>
            </a:r>
            <a:r>
              <a:rPr lang="el-GR" sz="2700" spc="-5" dirty="0">
                <a:cs typeface="Calibri"/>
              </a:rPr>
              <a:t>χρησιμοποιούνται </a:t>
            </a:r>
            <a:r>
              <a:rPr lang="el-GR" sz="2700" spc="-25" dirty="0">
                <a:cs typeface="Calibri"/>
              </a:rPr>
              <a:t>κωδικοί</a:t>
            </a:r>
            <a:r>
              <a:rPr lang="el-GR" sz="2700" spc="-25" dirty="0">
                <a:solidFill>
                  <a:srgbClr val="0000FF"/>
                </a:solidFill>
                <a:cs typeface="Calibri"/>
              </a:rPr>
              <a:t> </a:t>
            </a:r>
            <a:r>
              <a:rPr lang="el-GR" sz="2700" u="heavy" dirty="0">
                <a:solidFill>
                  <a:srgbClr val="0000FF"/>
                </a:solidFill>
                <a:uFill>
                  <a:solidFill>
                    <a:srgbClr val="0000FF"/>
                  </a:solidFill>
                </a:uFill>
                <a:cs typeface="Calibri"/>
                <a:hlinkClick r:id="rId2"/>
              </a:rPr>
              <a:t>ISCED</a:t>
            </a:r>
            <a:r>
              <a:rPr lang="el-GR" sz="2700" dirty="0">
                <a:solidFill>
                  <a:srgbClr val="0000FF"/>
                </a:solidFill>
                <a:cs typeface="Calibri"/>
                <a:hlinkClick r:id="rId2"/>
              </a:rPr>
              <a:t> </a:t>
            </a:r>
            <a:r>
              <a:rPr lang="el-GR" sz="2700" spc="-10" dirty="0">
                <a:cs typeface="Calibri"/>
              </a:rPr>
              <a:t>(Διεθνής  </a:t>
            </a:r>
            <a:r>
              <a:rPr lang="el-GR" sz="2700" spc="-5" dirty="0">
                <a:cs typeface="Calibri"/>
              </a:rPr>
              <a:t>Τυποποιημένη Ταξινόμηση της</a:t>
            </a:r>
            <a:r>
              <a:rPr lang="el-GR" sz="2700" spc="-45" dirty="0">
                <a:cs typeface="Calibri"/>
              </a:rPr>
              <a:t> </a:t>
            </a:r>
            <a:r>
              <a:rPr lang="el-GR" sz="2700" spc="-5" dirty="0" smtClean="0">
                <a:cs typeface="Calibri"/>
              </a:rPr>
              <a:t>Εκπαίδευσης)</a:t>
            </a:r>
            <a:endParaRPr lang="en-GB" sz="2700" dirty="0" smtClean="0">
              <a:cs typeface="Calibri"/>
            </a:endParaRPr>
          </a:p>
          <a:p>
            <a:pPr marL="469900" indent="-457200">
              <a:tabLst>
                <a:tab pos="469265" algn="l"/>
                <a:tab pos="469900" algn="l"/>
              </a:tabLst>
            </a:pPr>
            <a:r>
              <a:rPr lang="el-GR" sz="2700" spc="-5" dirty="0" smtClean="0">
                <a:cs typeface="Calibri"/>
              </a:rPr>
              <a:t>Οι </a:t>
            </a:r>
            <a:r>
              <a:rPr lang="el-GR" sz="2700" spc="-5" dirty="0">
                <a:cs typeface="Calibri"/>
              </a:rPr>
              <a:t>τροποποιήσεις </a:t>
            </a:r>
            <a:r>
              <a:rPr lang="el-GR" sz="2700" dirty="0">
                <a:cs typeface="Calibri"/>
              </a:rPr>
              <a:t>μπορούν να </a:t>
            </a:r>
            <a:r>
              <a:rPr lang="el-GR" sz="2700" spc="-5" dirty="0">
                <a:cs typeface="Calibri"/>
              </a:rPr>
              <a:t>είναι </a:t>
            </a:r>
            <a:r>
              <a:rPr lang="el-GR" sz="2700" spc="-10" dirty="0" smtClean="0">
                <a:cs typeface="Calibri"/>
              </a:rPr>
              <a:t>ηλεκτρονικές</a:t>
            </a:r>
            <a:r>
              <a:rPr lang="en-GB" sz="2700" spc="-10" dirty="0" smtClean="0">
                <a:cs typeface="Calibri"/>
              </a:rPr>
              <a:t> (</a:t>
            </a:r>
            <a:r>
              <a:rPr lang="el-GR" sz="2700" spc="-5" dirty="0" smtClean="0">
                <a:cs typeface="Calibri"/>
              </a:rPr>
              <a:t>οι </a:t>
            </a:r>
            <a:r>
              <a:rPr lang="el-GR" sz="2700" dirty="0">
                <a:cs typeface="Calibri"/>
              </a:rPr>
              <a:t>σαρωμένες </a:t>
            </a:r>
            <a:r>
              <a:rPr lang="el-GR" sz="2700" spc="-5" dirty="0">
                <a:cs typeface="Calibri"/>
              </a:rPr>
              <a:t>υπογραφές </a:t>
            </a:r>
            <a:r>
              <a:rPr lang="el-GR" sz="2700" spc="-10" dirty="0">
                <a:cs typeface="Calibri"/>
              </a:rPr>
              <a:t>γίνονται </a:t>
            </a:r>
            <a:r>
              <a:rPr lang="el-GR" sz="2700" spc="-5" dirty="0" smtClean="0">
                <a:cs typeface="Calibri"/>
              </a:rPr>
              <a:t>αποδεκτές</a:t>
            </a:r>
            <a:r>
              <a:rPr lang="en-GB" sz="2700" spc="-5" dirty="0">
                <a:cs typeface="Calibri"/>
              </a:rPr>
              <a:t>)</a:t>
            </a:r>
            <a:endParaRPr lang="el-GR" sz="2700" dirty="0">
              <a:cs typeface="Calibri"/>
            </a:endParaRPr>
          </a:p>
          <a:p>
            <a:endParaRPr lang="en-GB" sz="2400" dirty="0"/>
          </a:p>
          <a:p>
            <a:pPr marL="469900" indent="-457200">
              <a:lnSpc>
                <a:spcPct val="100000"/>
              </a:lnSpc>
              <a:buAutoNum type="arabicPeriod"/>
              <a:tabLst>
                <a:tab pos="469265" algn="l"/>
                <a:tab pos="469900" algn="l"/>
              </a:tabLst>
            </a:pPr>
            <a:endParaRPr lang="el-GR" sz="2300" dirty="0">
              <a:cs typeface="Calibri"/>
            </a:endParaRPr>
          </a:p>
        </p:txBody>
      </p:sp>
    </p:spTree>
    <p:extLst>
      <p:ext uri="{BB962C8B-B14F-4D97-AF65-F5344CB8AC3E}">
        <p14:creationId xmlns:p14="http://schemas.microsoft.com/office/powerpoint/2010/main" val="3229562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lnSpcReduction="10000"/>
          </a:bodyPr>
          <a:lstStyle/>
          <a:p>
            <a:pPr marL="469900" marR="95250" indent="-457200">
              <a:lnSpc>
                <a:spcPct val="100000"/>
              </a:lnSpc>
              <a:buAutoNum type="arabicPeriod" startAt="2"/>
              <a:tabLst>
                <a:tab pos="469265" algn="l"/>
                <a:tab pos="469900" algn="l"/>
              </a:tabLst>
            </a:pPr>
            <a:r>
              <a:rPr lang="el-GR" b="1" spc="-20" dirty="0" err="1">
                <a:cs typeface="Calibri"/>
              </a:rPr>
              <a:t>Grant</a:t>
            </a:r>
            <a:r>
              <a:rPr lang="el-GR" b="1" spc="-20" dirty="0">
                <a:cs typeface="Calibri"/>
              </a:rPr>
              <a:t> </a:t>
            </a:r>
            <a:r>
              <a:rPr lang="el-GR" b="1" spc="-10" dirty="0" err="1">
                <a:cs typeface="Calibri"/>
              </a:rPr>
              <a:t>Agreement</a:t>
            </a:r>
            <a:r>
              <a:rPr lang="el-GR" b="1" spc="-10" dirty="0">
                <a:cs typeface="Calibri"/>
              </a:rPr>
              <a:t> </a:t>
            </a:r>
            <a:r>
              <a:rPr lang="el-GR" dirty="0">
                <a:cs typeface="Calibri"/>
              </a:rPr>
              <a:t>(Συμφωνία </a:t>
            </a:r>
            <a:r>
              <a:rPr lang="el-GR" spc="-5" dirty="0">
                <a:cs typeface="Calibri"/>
              </a:rPr>
              <a:t>Χρηματοδότησης): Υπογράφεται μεταξύ  του συμμετέχοντα </a:t>
            </a:r>
            <a:r>
              <a:rPr lang="el-GR" dirty="0">
                <a:cs typeface="Calibri"/>
              </a:rPr>
              <a:t>σε </a:t>
            </a:r>
            <a:r>
              <a:rPr lang="el-GR" spc="-15" dirty="0">
                <a:cs typeface="Calibri"/>
              </a:rPr>
              <a:t>κινητικότητα </a:t>
            </a:r>
            <a:r>
              <a:rPr lang="en-GB" spc="-15" dirty="0" smtClean="0">
                <a:cs typeface="Calibri"/>
              </a:rPr>
              <a:t>(</a:t>
            </a:r>
            <a:r>
              <a:rPr lang="el-GR" spc="-15" dirty="0" smtClean="0">
                <a:cs typeface="Calibri"/>
              </a:rPr>
              <a:t>φοιτητής ή προσωπικό</a:t>
            </a:r>
            <a:r>
              <a:rPr lang="en-GB" spc="-15" dirty="0" smtClean="0">
                <a:cs typeface="Calibri"/>
              </a:rPr>
              <a:t>) </a:t>
            </a:r>
            <a:r>
              <a:rPr lang="el-GR" spc="-20" dirty="0" smtClean="0">
                <a:cs typeface="Calibri"/>
              </a:rPr>
              <a:t>και </a:t>
            </a:r>
            <a:r>
              <a:rPr lang="el-GR" spc="-5" dirty="0">
                <a:cs typeface="Calibri"/>
              </a:rPr>
              <a:t>του </a:t>
            </a:r>
            <a:r>
              <a:rPr lang="el-GR" spc="-10" dirty="0">
                <a:cs typeface="Calibri"/>
              </a:rPr>
              <a:t>ιδρύματος</a:t>
            </a:r>
            <a:r>
              <a:rPr lang="el-GR" spc="-60" dirty="0">
                <a:cs typeface="Calibri"/>
              </a:rPr>
              <a:t> </a:t>
            </a:r>
            <a:r>
              <a:rPr lang="el-GR" spc="-5" dirty="0">
                <a:cs typeface="Calibri"/>
              </a:rPr>
              <a:t>αποστολής</a:t>
            </a:r>
            <a:endParaRPr lang="el-GR" dirty="0">
              <a:cs typeface="Calibri"/>
            </a:endParaRPr>
          </a:p>
          <a:p>
            <a:pPr marL="469900" marR="5080" indent="-457200">
              <a:lnSpc>
                <a:spcPct val="100000"/>
              </a:lnSpc>
              <a:buAutoNum type="arabicPeriod" startAt="2"/>
              <a:tabLst>
                <a:tab pos="469265" algn="l"/>
                <a:tab pos="469900" algn="l"/>
              </a:tabLst>
            </a:pPr>
            <a:r>
              <a:rPr lang="el-GR" b="1" dirty="0" err="1">
                <a:cs typeface="Calibri"/>
              </a:rPr>
              <a:t>Learning</a:t>
            </a:r>
            <a:r>
              <a:rPr lang="el-GR" b="1" dirty="0">
                <a:cs typeface="Calibri"/>
              </a:rPr>
              <a:t> </a:t>
            </a:r>
            <a:r>
              <a:rPr lang="el-GR" b="1" spc="-10" dirty="0" err="1">
                <a:cs typeface="Calibri"/>
              </a:rPr>
              <a:t>Agreement</a:t>
            </a:r>
            <a:r>
              <a:rPr lang="el-GR" b="1" spc="-10" dirty="0">
                <a:cs typeface="Calibri"/>
              </a:rPr>
              <a:t> </a:t>
            </a:r>
            <a:r>
              <a:rPr lang="el-GR" b="1" spc="-10" dirty="0" err="1">
                <a:cs typeface="Calibri"/>
              </a:rPr>
              <a:t>for</a:t>
            </a:r>
            <a:r>
              <a:rPr lang="el-GR" b="1" spc="-10" dirty="0">
                <a:cs typeface="Calibri"/>
              </a:rPr>
              <a:t> </a:t>
            </a:r>
            <a:r>
              <a:rPr lang="el-GR" b="1" spc="-5" dirty="0" err="1">
                <a:cs typeface="Calibri"/>
              </a:rPr>
              <a:t>studies</a:t>
            </a:r>
            <a:r>
              <a:rPr lang="el-GR" b="1" spc="-5" dirty="0">
                <a:cs typeface="Calibri"/>
              </a:rPr>
              <a:t>/</a:t>
            </a:r>
            <a:r>
              <a:rPr lang="el-GR" b="1" spc="-5" dirty="0" err="1">
                <a:cs typeface="Calibri"/>
              </a:rPr>
              <a:t>traineeship</a:t>
            </a:r>
            <a:r>
              <a:rPr lang="el-GR" spc="-5" dirty="0">
                <a:cs typeface="Calibri"/>
              </a:rPr>
              <a:t>: Υπογράφεται μεταξύ του  </a:t>
            </a:r>
            <a:r>
              <a:rPr lang="el-GR" spc="-10" dirty="0">
                <a:cs typeface="Calibri"/>
              </a:rPr>
              <a:t>φοιτητή, </a:t>
            </a:r>
            <a:r>
              <a:rPr lang="el-GR" spc="-5" dirty="0">
                <a:cs typeface="Calibri"/>
              </a:rPr>
              <a:t>του </a:t>
            </a:r>
            <a:r>
              <a:rPr lang="el-GR" spc="-10" dirty="0">
                <a:cs typeface="Calibri"/>
              </a:rPr>
              <a:t>ιδρύματος </a:t>
            </a:r>
            <a:r>
              <a:rPr lang="el-GR" spc="-5" dirty="0">
                <a:cs typeface="Calibri"/>
              </a:rPr>
              <a:t>αποστολής </a:t>
            </a:r>
            <a:r>
              <a:rPr lang="el-GR" spc="-20" dirty="0">
                <a:cs typeface="Calibri"/>
              </a:rPr>
              <a:t>και </a:t>
            </a:r>
            <a:r>
              <a:rPr lang="el-GR" spc="-5" dirty="0">
                <a:cs typeface="Calibri"/>
              </a:rPr>
              <a:t>του </a:t>
            </a:r>
            <a:r>
              <a:rPr lang="el-GR" spc="-10" dirty="0">
                <a:cs typeface="Calibri"/>
              </a:rPr>
              <a:t>ιδρύματος </a:t>
            </a:r>
            <a:r>
              <a:rPr lang="el-GR" spc="-10" dirty="0" smtClean="0">
                <a:cs typeface="Calibri"/>
              </a:rPr>
              <a:t>φιλοξενίας</a:t>
            </a:r>
            <a:r>
              <a:rPr lang="en-GB" spc="-10" dirty="0" smtClean="0">
                <a:cs typeface="Calibri"/>
              </a:rPr>
              <a:t> </a:t>
            </a:r>
            <a:r>
              <a:rPr lang="el-GR" spc="-10" dirty="0" smtClean="0">
                <a:cs typeface="Calibri"/>
              </a:rPr>
              <a:t>και  </a:t>
            </a:r>
            <a:r>
              <a:rPr lang="el-GR" dirty="0">
                <a:cs typeface="Calibri"/>
              </a:rPr>
              <a:t>αφορά </a:t>
            </a:r>
            <a:r>
              <a:rPr lang="el-GR" spc="-5" dirty="0">
                <a:cs typeface="Calibri"/>
              </a:rPr>
              <a:t>το περιεχόμενο </a:t>
            </a:r>
            <a:r>
              <a:rPr lang="el-GR" dirty="0">
                <a:cs typeface="Calibri"/>
              </a:rPr>
              <a:t>της</a:t>
            </a:r>
            <a:r>
              <a:rPr lang="el-GR" spc="-90" dirty="0">
                <a:cs typeface="Calibri"/>
              </a:rPr>
              <a:t> </a:t>
            </a:r>
            <a:r>
              <a:rPr lang="el-GR" spc="-15" dirty="0">
                <a:cs typeface="Calibri"/>
              </a:rPr>
              <a:t>κινητικότητας</a:t>
            </a:r>
            <a:endParaRPr lang="en-GB" spc="-15" dirty="0">
              <a:cs typeface="Calibri"/>
            </a:endParaRPr>
          </a:p>
          <a:p>
            <a:pPr marL="469900" marR="5080" indent="-457200">
              <a:buFont typeface="Arial" panose="020B0604020202020204" pitchFamily="34" charset="0"/>
              <a:buAutoNum type="arabicPeriod" startAt="2"/>
              <a:tabLst>
                <a:tab pos="469265" algn="l"/>
                <a:tab pos="469900" algn="l"/>
              </a:tabLst>
            </a:pPr>
            <a:r>
              <a:rPr lang="en-GB" b="1" spc="-5" dirty="0">
                <a:cs typeface="Calibri"/>
              </a:rPr>
              <a:t>Erasmus Student Charter (</a:t>
            </a:r>
            <a:r>
              <a:rPr lang="el-GR" dirty="0">
                <a:cs typeface="Calibri"/>
              </a:rPr>
              <a:t>Σε </a:t>
            </a:r>
            <a:r>
              <a:rPr lang="el-GR" spc="-15" dirty="0">
                <a:cs typeface="Calibri"/>
              </a:rPr>
              <a:t>φοιτητές </a:t>
            </a:r>
            <a:r>
              <a:rPr lang="el-GR" spc="-10" dirty="0">
                <a:cs typeface="Calibri"/>
              </a:rPr>
              <a:t>δίνεται οπωσδήποτε </a:t>
            </a:r>
            <a:r>
              <a:rPr lang="el-GR" spc="-15" dirty="0">
                <a:cs typeface="Calibri"/>
              </a:rPr>
              <a:t>το</a:t>
            </a:r>
            <a:r>
              <a:rPr lang="el-GR" spc="-15" dirty="0">
                <a:solidFill>
                  <a:srgbClr val="0000FF"/>
                </a:solidFill>
                <a:cs typeface="Calibri"/>
              </a:rPr>
              <a:t> </a:t>
            </a:r>
            <a:r>
              <a:rPr lang="el-GR" u="heavy" spc="-10" dirty="0" err="1">
                <a:solidFill>
                  <a:srgbClr val="0000FF"/>
                </a:solidFill>
                <a:uFill>
                  <a:solidFill>
                    <a:srgbClr val="0000FF"/>
                  </a:solidFill>
                </a:uFill>
                <a:cs typeface="Calibri"/>
                <a:hlinkClick r:id="rId2"/>
              </a:rPr>
              <a:t>Erasmus</a:t>
            </a:r>
            <a:r>
              <a:rPr lang="el-GR" u="heavy" spc="-10" dirty="0">
                <a:solidFill>
                  <a:srgbClr val="0000FF"/>
                </a:solidFill>
                <a:uFill>
                  <a:solidFill>
                    <a:srgbClr val="0000FF"/>
                  </a:solidFill>
                </a:uFill>
                <a:cs typeface="Calibri"/>
                <a:hlinkClick r:id="rId2"/>
              </a:rPr>
              <a:t>  </a:t>
            </a:r>
            <a:r>
              <a:rPr lang="el-GR" u="heavy" spc="-10" dirty="0" err="1">
                <a:solidFill>
                  <a:srgbClr val="0000FF"/>
                </a:solidFill>
                <a:uFill>
                  <a:solidFill>
                    <a:srgbClr val="0000FF"/>
                  </a:solidFill>
                </a:uFill>
                <a:cs typeface="Calibri"/>
                <a:hlinkClick r:id="rId2"/>
              </a:rPr>
              <a:t>Student</a:t>
            </a:r>
            <a:r>
              <a:rPr lang="el-GR" u="heavy" spc="-15" dirty="0">
                <a:solidFill>
                  <a:srgbClr val="0000FF"/>
                </a:solidFill>
                <a:uFill>
                  <a:solidFill>
                    <a:srgbClr val="0000FF"/>
                  </a:solidFill>
                </a:uFill>
                <a:cs typeface="Calibri"/>
                <a:hlinkClick r:id="rId2"/>
              </a:rPr>
              <a:t> </a:t>
            </a:r>
            <a:r>
              <a:rPr lang="el-GR" u="heavy" spc="-10" dirty="0" err="1">
                <a:solidFill>
                  <a:srgbClr val="0000FF"/>
                </a:solidFill>
                <a:uFill>
                  <a:solidFill>
                    <a:srgbClr val="0000FF"/>
                  </a:solidFill>
                </a:uFill>
                <a:cs typeface="Calibri"/>
                <a:hlinkClick r:id="rId2"/>
              </a:rPr>
              <a:t>Charter</a:t>
            </a:r>
            <a:r>
              <a:rPr lang="en-GB" u="heavy" spc="-10" dirty="0">
                <a:solidFill>
                  <a:srgbClr val="0000FF"/>
                </a:solidFill>
                <a:uFill>
                  <a:solidFill>
                    <a:srgbClr val="0000FF"/>
                  </a:solidFill>
                </a:uFill>
                <a:cs typeface="Calibri"/>
              </a:rPr>
              <a:t>)</a:t>
            </a:r>
            <a:endParaRPr lang="el-GR" dirty="0">
              <a:cs typeface="Calibri"/>
            </a:endParaRPr>
          </a:p>
          <a:p>
            <a:pPr marL="469900" marR="5080" indent="-457200">
              <a:buFont typeface="Arial" panose="020B0604020202020204" pitchFamily="34" charset="0"/>
              <a:buAutoNum type="arabicPeriod" startAt="2"/>
              <a:tabLst>
                <a:tab pos="469265" algn="l"/>
                <a:tab pos="469900" algn="l"/>
              </a:tabLst>
            </a:pPr>
            <a:endParaRPr lang="en-GB" b="1" dirty="0"/>
          </a:p>
          <a:p>
            <a:pPr marL="469900" marR="5080" indent="-457200">
              <a:lnSpc>
                <a:spcPct val="100000"/>
              </a:lnSpc>
              <a:buAutoNum type="arabicPeriod" startAt="2"/>
              <a:tabLst>
                <a:tab pos="469265" algn="l"/>
                <a:tab pos="469900" algn="l"/>
              </a:tabLst>
            </a:pPr>
            <a:endParaRPr lang="el-GR" dirty="0">
              <a:cs typeface="Calibri"/>
            </a:endParaRPr>
          </a:p>
          <a:p>
            <a:endParaRPr lang="en-GB" dirty="0"/>
          </a:p>
        </p:txBody>
      </p:sp>
    </p:spTree>
    <p:extLst>
      <p:ext uri="{BB962C8B-B14F-4D97-AF65-F5344CB8AC3E}">
        <p14:creationId xmlns:p14="http://schemas.microsoft.com/office/powerpoint/2010/main" val="4144446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764704"/>
            <a:ext cx="8229600" cy="4929411"/>
          </a:xfrm>
        </p:spPr>
        <p:txBody>
          <a:bodyPr>
            <a:normAutofit/>
          </a:bodyPr>
          <a:lstStyle/>
          <a:p>
            <a:pPr marL="514350" indent="-514350">
              <a:buFont typeface="+mj-lt"/>
              <a:buAutoNum type="arabicPeriod" startAt="5"/>
            </a:pPr>
            <a:r>
              <a:rPr lang="el-GR" b="1" dirty="0" err="1">
                <a:cs typeface="Calibri"/>
              </a:rPr>
              <a:t>Mobility</a:t>
            </a:r>
            <a:r>
              <a:rPr lang="el-GR" b="1" dirty="0">
                <a:cs typeface="Calibri"/>
              </a:rPr>
              <a:t> </a:t>
            </a:r>
            <a:r>
              <a:rPr lang="el-GR" b="1" spc="-10" dirty="0" err="1">
                <a:cs typeface="Calibri"/>
              </a:rPr>
              <a:t>Agreement</a:t>
            </a:r>
            <a:r>
              <a:rPr lang="el-GR" b="1" spc="-10" dirty="0">
                <a:cs typeface="Calibri"/>
              </a:rPr>
              <a:t> </a:t>
            </a:r>
            <a:r>
              <a:rPr lang="el-GR" b="1" spc="-15" dirty="0" err="1">
                <a:cs typeface="Calibri"/>
              </a:rPr>
              <a:t>for</a:t>
            </a:r>
            <a:r>
              <a:rPr lang="el-GR" b="1" spc="-15" dirty="0">
                <a:cs typeface="Calibri"/>
              </a:rPr>
              <a:t> </a:t>
            </a:r>
            <a:r>
              <a:rPr lang="el-GR" b="1" spc="-5" dirty="0" err="1">
                <a:cs typeface="Calibri"/>
              </a:rPr>
              <a:t>teaching</a:t>
            </a:r>
            <a:r>
              <a:rPr lang="el-GR" b="1" spc="-5" dirty="0">
                <a:cs typeface="Calibri"/>
              </a:rPr>
              <a:t>/</a:t>
            </a:r>
            <a:r>
              <a:rPr lang="el-GR" b="1" spc="-5" dirty="0" err="1">
                <a:cs typeface="Calibri"/>
              </a:rPr>
              <a:t>training</a:t>
            </a:r>
            <a:r>
              <a:rPr lang="el-GR" spc="-5" dirty="0">
                <a:cs typeface="Calibri"/>
              </a:rPr>
              <a:t>: Υπογράφεται μεταξύ του  συμμετέχοντα </a:t>
            </a:r>
            <a:r>
              <a:rPr lang="el-GR" dirty="0">
                <a:cs typeface="Calibri"/>
              </a:rPr>
              <a:t>σε </a:t>
            </a:r>
            <a:r>
              <a:rPr lang="el-GR" spc="-15" dirty="0">
                <a:cs typeface="Calibri"/>
              </a:rPr>
              <a:t>κινητικότητα, </a:t>
            </a:r>
            <a:r>
              <a:rPr lang="el-GR" spc="-5" dirty="0">
                <a:cs typeface="Calibri"/>
              </a:rPr>
              <a:t>του </a:t>
            </a:r>
            <a:r>
              <a:rPr lang="el-GR" spc="-10" dirty="0">
                <a:cs typeface="Calibri"/>
              </a:rPr>
              <a:t>ιδρύματος </a:t>
            </a:r>
            <a:r>
              <a:rPr lang="el-GR" dirty="0">
                <a:cs typeface="Calibri"/>
              </a:rPr>
              <a:t>αποστολής </a:t>
            </a:r>
            <a:r>
              <a:rPr lang="el-GR" spc="-20" dirty="0">
                <a:cs typeface="Calibri"/>
              </a:rPr>
              <a:t>και </a:t>
            </a:r>
            <a:r>
              <a:rPr lang="el-GR" spc="-10" dirty="0">
                <a:cs typeface="Calibri"/>
              </a:rPr>
              <a:t>του  ιδρύματος</a:t>
            </a:r>
            <a:r>
              <a:rPr lang="el-GR" spc="-30" dirty="0">
                <a:cs typeface="Calibri"/>
              </a:rPr>
              <a:t> </a:t>
            </a:r>
            <a:r>
              <a:rPr lang="el-GR" spc="-5" dirty="0" smtClean="0">
                <a:cs typeface="Calibri"/>
              </a:rPr>
              <a:t>υποδοχής</a:t>
            </a:r>
          </a:p>
          <a:p>
            <a:pPr marL="514350" indent="-514350">
              <a:buFont typeface="+mj-lt"/>
              <a:buAutoNum type="arabicPeriod" startAt="5"/>
            </a:pPr>
            <a:endParaRPr lang="el-GR" spc="-5" dirty="0">
              <a:cs typeface="Calibri"/>
            </a:endParaRPr>
          </a:p>
          <a:p>
            <a:pPr marL="514350" indent="-514350">
              <a:buFont typeface="+mj-lt"/>
              <a:buAutoNum type="arabicPeriod" startAt="5"/>
            </a:pPr>
            <a:endParaRPr lang="el-GR" spc="-5" dirty="0" smtClean="0">
              <a:cs typeface="Calibri"/>
            </a:endParaRPr>
          </a:p>
          <a:p>
            <a:pPr marL="514350" indent="-514350">
              <a:buFont typeface="+mj-lt"/>
              <a:buAutoNum type="arabicPeriod" startAt="5"/>
            </a:pPr>
            <a:endParaRPr lang="el-GR" spc="-5" dirty="0">
              <a:cs typeface="Calibri"/>
            </a:endParaRPr>
          </a:p>
          <a:p>
            <a:pPr marL="514350" indent="-514350">
              <a:buFont typeface="+mj-lt"/>
              <a:buAutoNum type="arabicPeriod" startAt="5"/>
            </a:pPr>
            <a:endParaRPr lang="el-GR" spc="-5" dirty="0" smtClean="0">
              <a:cs typeface="Calibri"/>
            </a:endParaRPr>
          </a:p>
          <a:p>
            <a:endParaRPr lang="en-GB" dirty="0"/>
          </a:p>
        </p:txBody>
      </p:sp>
      <p:sp>
        <p:nvSpPr>
          <p:cNvPr id="6" name="Content Placeholder 4"/>
          <p:cNvSpPr txBox="1">
            <a:spLocks/>
          </p:cNvSpPr>
          <p:nvPr/>
        </p:nvSpPr>
        <p:spPr>
          <a:xfrm>
            <a:off x="899592" y="3284984"/>
            <a:ext cx="7488832" cy="2808312"/>
          </a:xfrm>
          <a:prstGeom prst="rect">
            <a:avLst/>
          </a:prstGeom>
          <a:noFill/>
          <a:ln w="38100" cap="flat" cmpd="sng" algn="ctr">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469900" marR="426720" indent="-457200">
              <a:lnSpc>
                <a:spcPts val="3240"/>
              </a:lnSpc>
              <a:spcBef>
                <a:spcPts val="509"/>
              </a:spcBef>
              <a:buFont typeface="Wingdings" panose="05000000000000000000" pitchFamily="2" charset="2"/>
              <a:buChar char="ü"/>
              <a:tabLst>
                <a:tab pos="354965" algn="l"/>
                <a:tab pos="355600" algn="l"/>
              </a:tabLst>
            </a:pPr>
            <a:r>
              <a:rPr lang="el-GR" sz="2400" spc="-5" dirty="0" smtClean="0">
                <a:solidFill>
                  <a:schemeClr val="tx1"/>
                </a:solidFill>
                <a:cs typeface="Calibri"/>
              </a:rPr>
              <a:t>Όλα τα πιο πάνω έντυπα είναι αναρτημένα στην ιστοσελίδα του ΙΔΕΠ </a:t>
            </a:r>
          </a:p>
          <a:p>
            <a:pPr marL="469900" marR="426720" indent="-457200">
              <a:lnSpc>
                <a:spcPts val="3240"/>
              </a:lnSpc>
              <a:spcBef>
                <a:spcPts val="509"/>
              </a:spcBef>
              <a:buFont typeface="Wingdings" panose="05000000000000000000" pitchFamily="2" charset="2"/>
              <a:buChar char="ü"/>
              <a:tabLst>
                <a:tab pos="354965" algn="l"/>
                <a:tab pos="355600" algn="l"/>
              </a:tabLst>
            </a:pPr>
            <a:r>
              <a:rPr lang="el-GR" sz="2400" spc="-5" dirty="0" smtClean="0">
                <a:solidFill>
                  <a:schemeClr val="tx1"/>
                </a:solidFill>
                <a:cs typeface="Calibri"/>
              </a:rPr>
              <a:t>Δεν </a:t>
            </a:r>
            <a:r>
              <a:rPr lang="el-GR" sz="2400" spc="-5" dirty="0">
                <a:solidFill>
                  <a:schemeClr val="tx1"/>
                </a:solidFill>
                <a:cs typeface="Calibri"/>
              </a:rPr>
              <a:t>μπορεί </a:t>
            </a:r>
            <a:r>
              <a:rPr lang="el-GR" sz="2400" dirty="0">
                <a:solidFill>
                  <a:schemeClr val="tx1"/>
                </a:solidFill>
                <a:cs typeface="Calibri"/>
              </a:rPr>
              <a:t>να </a:t>
            </a:r>
            <a:r>
              <a:rPr lang="el-GR" sz="2400" spc="-10" dirty="0">
                <a:solidFill>
                  <a:schemeClr val="tx1"/>
                </a:solidFill>
                <a:cs typeface="Calibri"/>
              </a:rPr>
              <a:t>αφαιρεθεί κείμενο </a:t>
            </a:r>
            <a:r>
              <a:rPr lang="el-GR" sz="2400" spc="-5" dirty="0">
                <a:solidFill>
                  <a:schemeClr val="tx1"/>
                </a:solidFill>
                <a:cs typeface="Calibri"/>
              </a:rPr>
              <a:t>από τα πιο πάνω έντυπα  αλλά μπορεί </a:t>
            </a:r>
            <a:r>
              <a:rPr lang="el-GR" sz="2400" dirty="0">
                <a:solidFill>
                  <a:schemeClr val="tx1"/>
                </a:solidFill>
                <a:cs typeface="Calibri"/>
              </a:rPr>
              <a:t>να</a:t>
            </a:r>
            <a:r>
              <a:rPr lang="el-GR" sz="2400" spc="-5" dirty="0">
                <a:solidFill>
                  <a:schemeClr val="tx1"/>
                </a:solidFill>
                <a:cs typeface="Calibri"/>
              </a:rPr>
              <a:t> προστεθεί</a:t>
            </a:r>
            <a:endParaRPr lang="el-GR" sz="2400" dirty="0">
              <a:solidFill>
                <a:schemeClr val="tx1"/>
              </a:solidFill>
              <a:cs typeface="Calibri"/>
            </a:endParaRPr>
          </a:p>
          <a:p>
            <a:pPr marL="469900" indent="-457200">
              <a:lnSpc>
                <a:spcPts val="3420"/>
              </a:lnSpc>
              <a:spcBef>
                <a:spcPts val="315"/>
              </a:spcBef>
              <a:buFont typeface="Wingdings" panose="05000000000000000000" pitchFamily="2" charset="2"/>
              <a:buChar char="ü"/>
              <a:tabLst>
                <a:tab pos="354965" algn="l"/>
                <a:tab pos="355600" algn="l"/>
              </a:tabLst>
            </a:pPr>
            <a:r>
              <a:rPr lang="el-GR" sz="2400" spc="-10" dirty="0">
                <a:solidFill>
                  <a:schemeClr val="tx1"/>
                </a:solidFill>
                <a:cs typeface="Calibri"/>
              </a:rPr>
              <a:t>Αλλαγές </a:t>
            </a:r>
            <a:r>
              <a:rPr lang="el-GR" sz="2400" spc="5" dirty="0">
                <a:solidFill>
                  <a:schemeClr val="tx1"/>
                </a:solidFill>
                <a:cs typeface="Calibri"/>
              </a:rPr>
              <a:t>στις </a:t>
            </a:r>
            <a:r>
              <a:rPr lang="el-GR" sz="2400" spc="-5" dirty="0">
                <a:solidFill>
                  <a:schemeClr val="tx1"/>
                </a:solidFill>
                <a:cs typeface="Calibri"/>
              </a:rPr>
              <a:t>συμφωνίες πρέπει </a:t>
            </a:r>
            <a:r>
              <a:rPr lang="el-GR" sz="2400" dirty="0">
                <a:solidFill>
                  <a:schemeClr val="tx1"/>
                </a:solidFill>
                <a:cs typeface="Calibri"/>
              </a:rPr>
              <a:t>να</a:t>
            </a:r>
            <a:r>
              <a:rPr lang="el-GR" sz="2400" spc="-5" dirty="0">
                <a:solidFill>
                  <a:schemeClr val="tx1"/>
                </a:solidFill>
                <a:cs typeface="Calibri"/>
              </a:rPr>
              <a:t> </a:t>
            </a:r>
            <a:r>
              <a:rPr lang="el-GR" sz="2400" spc="-10" dirty="0">
                <a:solidFill>
                  <a:schemeClr val="tx1"/>
                </a:solidFill>
                <a:cs typeface="Calibri"/>
              </a:rPr>
              <a:t>είναι αποτέλεσμα </a:t>
            </a:r>
            <a:r>
              <a:rPr lang="el-GR" sz="2400" spc="-5" dirty="0">
                <a:solidFill>
                  <a:schemeClr val="tx1"/>
                </a:solidFill>
                <a:cs typeface="Calibri"/>
              </a:rPr>
              <a:t>συμφωνίας </a:t>
            </a:r>
            <a:r>
              <a:rPr lang="el-GR" sz="2400" spc="-20" dirty="0">
                <a:solidFill>
                  <a:schemeClr val="tx1"/>
                </a:solidFill>
                <a:cs typeface="Calibri"/>
              </a:rPr>
              <a:t>όλων </a:t>
            </a:r>
            <a:r>
              <a:rPr lang="el-GR" sz="2400" spc="-10" dirty="0">
                <a:solidFill>
                  <a:schemeClr val="tx1"/>
                </a:solidFill>
                <a:cs typeface="Calibri"/>
              </a:rPr>
              <a:t>των συμβαλλόμενων  μερών</a:t>
            </a:r>
            <a:endParaRPr lang="en-GB" sz="2400" dirty="0">
              <a:solidFill>
                <a:schemeClr val="tx1"/>
              </a:solidFill>
            </a:endParaRPr>
          </a:p>
        </p:txBody>
      </p:sp>
    </p:spTree>
    <p:extLst>
      <p:ext uri="{BB962C8B-B14F-4D97-AF65-F5344CB8AC3E}">
        <p14:creationId xmlns:p14="http://schemas.microsoft.com/office/powerpoint/2010/main" val="3778907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Συντομογραφίες κινητικοτήτων</a:t>
            </a:r>
            <a:endParaRPr lang="en-GB" dirty="0"/>
          </a:p>
        </p:txBody>
      </p:sp>
      <p:sp>
        <p:nvSpPr>
          <p:cNvPr id="3" name="Content Placeholder 2"/>
          <p:cNvSpPr>
            <a:spLocks noGrp="1"/>
          </p:cNvSpPr>
          <p:nvPr>
            <p:ph idx="1"/>
          </p:nvPr>
        </p:nvSpPr>
        <p:spPr/>
        <p:txBody>
          <a:bodyPr/>
          <a:lstStyle/>
          <a:p>
            <a:r>
              <a:rPr lang="en-GB" dirty="0" smtClean="0"/>
              <a:t>SMS (Student Mobility for Studies)</a:t>
            </a:r>
          </a:p>
          <a:p>
            <a:r>
              <a:rPr lang="en-GB" dirty="0" smtClean="0"/>
              <a:t>SMP (Student Mobility for Placement)</a:t>
            </a:r>
          </a:p>
          <a:p>
            <a:r>
              <a:rPr lang="en-GB" dirty="0" smtClean="0"/>
              <a:t>STA (Staff Mobility for Teaching Assignment)</a:t>
            </a:r>
          </a:p>
          <a:p>
            <a:r>
              <a:rPr lang="en-GB" dirty="0" smtClean="0"/>
              <a:t>STT (Staff Mobility for Training)</a:t>
            </a:r>
            <a:endParaRPr lang="en-GB" dirty="0"/>
          </a:p>
        </p:txBody>
      </p:sp>
    </p:spTree>
    <p:extLst>
      <p:ext uri="{BB962C8B-B14F-4D97-AF65-F5344CB8AC3E}">
        <p14:creationId xmlns:p14="http://schemas.microsoft.com/office/powerpoint/2010/main" val="1220270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spc="-30" dirty="0"/>
              <a:t>Κινητικότητα</a:t>
            </a:r>
            <a:r>
              <a:rPr lang="el-GR" spc="-45" dirty="0"/>
              <a:t> </a:t>
            </a:r>
            <a:r>
              <a:rPr lang="el-GR" spc="-20" dirty="0"/>
              <a:t>Φοιτητών</a:t>
            </a:r>
            <a:endParaRPr lang="en-GB" dirty="0"/>
          </a:p>
        </p:txBody>
      </p:sp>
      <p:sp>
        <p:nvSpPr>
          <p:cNvPr id="6" name="Content Placeholder 5"/>
          <p:cNvSpPr>
            <a:spLocks noGrp="1"/>
          </p:cNvSpPr>
          <p:nvPr>
            <p:ph idx="1"/>
          </p:nvPr>
        </p:nvSpPr>
        <p:spPr/>
        <p:txBody>
          <a:bodyPr/>
          <a:lstStyle/>
          <a:p>
            <a:pPr marL="355600" marR="5080">
              <a:lnSpc>
                <a:spcPct val="80000"/>
              </a:lnSpc>
              <a:spcBef>
                <a:spcPts val="620"/>
              </a:spcBef>
              <a:buFont typeface="Arial"/>
              <a:buChar char="•"/>
              <a:tabLst>
                <a:tab pos="354965" algn="l"/>
                <a:tab pos="355600" algn="l"/>
                <a:tab pos="6339205" algn="l"/>
              </a:tabLst>
            </a:pPr>
            <a:r>
              <a:rPr lang="el-GR" sz="2200" spc="-10" dirty="0">
                <a:cs typeface="Calibri"/>
              </a:rPr>
              <a:t>Επιτρέπονται πολλαπλές </a:t>
            </a:r>
            <a:r>
              <a:rPr lang="el-GR" sz="2200" spc="-25" dirty="0">
                <a:cs typeface="Calibri"/>
              </a:rPr>
              <a:t>κινητικότητες, </a:t>
            </a:r>
            <a:r>
              <a:rPr lang="el-GR" sz="2200" spc="-10" dirty="0">
                <a:cs typeface="Calibri"/>
              </a:rPr>
              <a:t>αλλά </a:t>
            </a:r>
            <a:r>
              <a:rPr lang="el-GR" sz="2200" spc="-5" dirty="0">
                <a:cs typeface="Calibri"/>
              </a:rPr>
              <a:t>η </a:t>
            </a:r>
            <a:r>
              <a:rPr lang="el-GR" sz="2200" spc="-10" dirty="0">
                <a:cs typeface="Calibri"/>
              </a:rPr>
              <a:t>συνολική </a:t>
            </a:r>
            <a:r>
              <a:rPr lang="el-GR" sz="2200" spc="-15" dirty="0">
                <a:cs typeface="Calibri"/>
              </a:rPr>
              <a:t>διάρκεια  </a:t>
            </a:r>
            <a:r>
              <a:rPr lang="el-GR" sz="2200" spc="-10" dirty="0">
                <a:cs typeface="Calibri"/>
              </a:rPr>
              <a:t>δεν </a:t>
            </a:r>
            <a:r>
              <a:rPr lang="el-GR" sz="2200" spc="-5" dirty="0">
                <a:cs typeface="Calibri"/>
              </a:rPr>
              <a:t>μπορεί να </a:t>
            </a:r>
            <a:r>
              <a:rPr lang="el-GR" sz="2200" spc="-10" dirty="0">
                <a:cs typeface="Calibri"/>
              </a:rPr>
              <a:t>υπερβαίνει </a:t>
            </a:r>
            <a:r>
              <a:rPr lang="el-GR" sz="2200" spc="-5" dirty="0">
                <a:cs typeface="Calibri"/>
              </a:rPr>
              <a:t>τους 12 </a:t>
            </a:r>
            <a:r>
              <a:rPr lang="el-GR" sz="2200" spc="-15" dirty="0">
                <a:cs typeface="Calibri"/>
              </a:rPr>
              <a:t>μήνες</a:t>
            </a:r>
            <a:r>
              <a:rPr lang="el-GR" sz="2200" spc="145" dirty="0">
                <a:cs typeface="Calibri"/>
              </a:rPr>
              <a:t> </a:t>
            </a:r>
            <a:r>
              <a:rPr lang="el-GR" sz="2200" spc="-10" dirty="0">
                <a:cs typeface="Calibri"/>
              </a:rPr>
              <a:t>ανά</a:t>
            </a:r>
            <a:r>
              <a:rPr lang="el-GR" sz="2200" spc="25" dirty="0">
                <a:cs typeface="Calibri"/>
              </a:rPr>
              <a:t> </a:t>
            </a:r>
            <a:r>
              <a:rPr lang="el-GR" sz="2200" spc="-20" dirty="0">
                <a:cs typeface="Calibri"/>
              </a:rPr>
              <a:t>κύκλο	</a:t>
            </a:r>
            <a:r>
              <a:rPr lang="el-GR" sz="2200" spc="-5" dirty="0">
                <a:cs typeface="Calibri"/>
              </a:rPr>
              <a:t>σπουδών.</a:t>
            </a:r>
            <a:endParaRPr lang="el-GR" sz="2200" dirty="0">
              <a:cs typeface="Calibri"/>
            </a:endParaRPr>
          </a:p>
          <a:p>
            <a:pPr marL="355600">
              <a:lnSpc>
                <a:spcPts val="2375"/>
              </a:lnSpc>
              <a:buFont typeface="Arial"/>
              <a:buChar char="•"/>
              <a:tabLst>
                <a:tab pos="354965" algn="l"/>
                <a:tab pos="355600" algn="l"/>
                <a:tab pos="6964680" algn="l"/>
              </a:tabLst>
            </a:pPr>
            <a:r>
              <a:rPr lang="el-GR" sz="2200" spc="-5" dirty="0">
                <a:cs typeface="Calibri"/>
              </a:rPr>
              <a:t>Στους 12 </a:t>
            </a:r>
            <a:r>
              <a:rPr lang="el-GR" sz="2200" spc="-15" dirty="0">
                <a:cs typeface="Calibri"/>
              </a:rPr>
              <a:t>μήνες </a:t>
            </a:r>
            <a:r>
              <a:rPr lang="el-GR" sz="2200" spc="-10" dirty="0">
                <a:cs typeface="Calibri"/>
              </a:rPr>
              <a:t>συμπεριλαμβάνονται </a:t>
            </a:r>
            <a:r>
              <a:rPr lang="el-GR" sz="2200" spc="-30" dirty="0">
                <a:cs typeface="Calibri"/>
              </a:rPr>
              <a:t>και</a:t>
            </a:r>
            <a:r>
              <a:rPr lang="el-GR" sz="2200" spc="170" dirty="0">
                <a:cs typeface="Calibri"/>
              </a:rPr>
              <a:t> </a:t>
            </a:r>
            <a:r>
              <a:rPr lang="el-GR" sz="2200" spc="-5" dirty="0">
                <a:cs typeface="Calibri"/>
              </a:rPr>
              <a:t>οι</a:t>
            </a:r>
            <a:r>
              <a:rPr lang="el-GR" sz="2200" spc="15" dirty="0">
                <a:cs typeface="Calibri"/>
              </a:rPr>
              <a:t> </a:t>
            </a:r>
            <a:r>
              <a:rPr lang="el-GR" sz="2200" spc="-15" dirty="0">
                <a:cs typeface="Calibri"/>
              </a:rPr>
              <a:t>μετακινήσεις	</a:t>
            </a:r>
            <a:r>
              <a:rPr lang="el-GR" sz="2200" spc="-25" dirty="0" err="1" smtClean="0">
                <a:cs typeface="Calibri"/>
              </a:rPr>
              <a:t>zero</a:t>
            </a:r>
            <a:r>
              <a:rPr lang="el-GR" sz="2200" spc="-25" dirty="0">
                <a:cs typeface="Calibri"/>
              </a:rPr>
              <a:t>-</a:t>
            </a:r>
            <a:r>
              <a:rPr lang="el-GR" sz="2200" spc="-20" dirty="0" err="1" smtClean="0">
                <a:cs typeface="Calibri"/>
              </a:rPr>
              <a:t>grant</a:t>
            </a:r>
            <a:r>
              <a:rPr lang="el-GR" sz="2200" spc="-20" dirty="0" smtClean="0">
                <a:cs typeface="Calibri"/>
              </a:rPr>
              <a:t> </a:t>
            </a:r>
            <a:r>
              <a:rPr lang="el-GR" sz="2200" spc="-25" dirty="0" smtClean="0">
                <a:cs typeface="Calibri"/>
              </a:rPr>
              <a:t>καθώς </a:t>
            </a:r>
            <a:r>
              <a:rPr lang="el-GR" sz="2200" spc="-30" dirty="0">
                <a:cs typeface="Calibri"/>
              </a:rPr>
              <a:t>και </a:t>
            </a:r>
            <a:r>
              <a:rPr lang="el-GR" sz="2200" spc="-5" dirty="0">
                <a:cs typeface="Calibri"/>
              </a:rPr>
              <a:t>η περίοδος </a:t>
            </a:r>
            <a:r>
              <a:rPr lang="el-GR" sz="2200" spc="-25" dirty="0">
                <a:cs typeface="Calibri"/>
              </a:rPr>
              <a:t>κινητικότητας </a:t>
            </a:r>
            <a:r>
              <a:rPr lang="el-GR" sz="2200" spc="-10" dirty="0">
                <a:cs typeface="Calibri"/>
              </a:rPr>
              <a:t>νέων</a:t>
            </a:r>
            <a:r>
              <a:rPr lang="el-GR" sz="2200" spc="190" dirty="0">
                <a:cs typeface="Calibri"/>
              </a:rPr>
              <a:t> </a:t>
            </a:r>
            <a:r>
              <a:rPr lang="el-GR" sz="2200" spc="-15" dirty="0">
                <a:cs typeface="Calibri"/>
              </a:rPr>
              <a:t>αποφοίτων</a:t>
            </a:r>
            <a:endParaRPr lang="el-GR" sz="2200" dirty="0">
              <a:cs typeface="Calibri"/>
            </a:endParaRPr>
          </a:p>
          <a:p>
            <a:pPr marL="355600" marR="332105">
              <a:lnSpc>
                <a:spcPct val="80000"/>
              </a:lnSpc>
              <a:spcBef>
                <a:spcPts val="530"/>
              </a:spcBef>
              <a:buFont typeface="Arial"/>
              <a:buChar char="•"/>
              <a:tabLst>
                <a:tab pos="354965" algn="l"/>
                <a:tab pos="355600" algn="l"/>
              </a:tabLst>
            </a:pPr>
            <a:r>
              <a:rPr lang="el-GR" sz="2200" spc="-5" dirty="0">
                <a:cs typeface="Calibri"/>
              </a:rPr>
              <a:t>Οι </a:t>
            </a:r>
            <a:r>
              <a:rPr lang="el-GR" sz="2200" spc="-10" dirty="0">
                <a:cs typeface="Calibri"/>
              </a:rPr>
              <a:t>ημέρες </a:t>
            </a:r>
            <a:r>
              <a:rPr lang="el-GR" sz="2200" spc="-15" dirty="0">
                <a:cs typeface="Calibri"/>
              </a:rPr>
              <a:t>διακοπής </a:t>
            </a:r>
            <a:r>
              <a:rPr lang="el-GR" sz="2200" spc="-5" dirty="0" smtClean="0">
                <a:cs typeface="Calibri"/>
              </a:rPr>
              <a:t>(</a:t>
            </a:r>
            <a:r>
              <a:rPr lang="el-GR" sz="2200" spc="-10" dirty="0" err="1" smtClean="0">
                <a:cs typeface="Calibri"/>
              </a:rPr>
              <a:t>interruption</a:t>
            </a:r>
            <a:r>
              <a:rPr lang="el-GR" sz="2200" spc="-10" dirty="0" smtClean="0">
                <a:cs typeface="Calibri"/>
              </a:rPr>
              <a:t> </a:t>
            </a:r>
            <a:r>
              <a:rPr lang="el-GR" sz="2200" spc="-20" dirty="0" err="1">
                <a:cs typeface="Calibri"/>
              </a:rPr>
              <a:t>days</a:t>
            </a:r>
            <a:r>
              <a:rPr lang="el-GR" sz="2200" spc="-20" dirty="0">
                <a:cs typeface="Calibri"/>
              </a:rPr>
              <a:t>) </a:t>
            </a:r>
            <a:r>
              <a:rPr lang="el-GR" sz="2200" spc="-10" dirty="0" smtClean="0">
                <a:cs typeface="Calibri"/>
              </a:rPr>
              <a:t>επιτρέπονται- αφού δικαιολογηθούν καταλλήλως - </a:t>
            </a:r>
            <a:r>
              <a:rPr lang="el-GR" sz="2200" spc="-10" dirty="0">
                <a:cs typeface="Calibri"/>
              </a:rPr>
              <a:t>αλλά δεν  </a:t>
            </a:r>
            <a:r>
              <a:rPr lang="el-GR" sz="2200" spc="-5" dirty="0">
                <a:cs typeface="Calibri"/>
              </a:rPr>
              <a:t>μπορούν να συμπεριληφθούν </a:t>
            </a:r>
            <a:r>
              <a:rPr lang="el-GR" sz="2200" spc="-15" dirty="0">
                <a:cs typeface="Calibri"/>
              </a:rPr>
              <a:t>στην </a:t>
            </a:r>
            <a:r>
              <a:rPr lang="el-GR" sz="2200" spc="-10" dirty="0">
                <a:cs typeface="Calibri"/>
              </a:rPr>
              <a:t>ελάχιστη</a:t>
            </a:r>
            <a:r>
              <a:rPr lang="el-GR" sz="2200" spc="140" dirty="0">
                <a:cs typeface="Calibri"/>
              </a:rPr>
              <a:t> </a:t>
            </a:r>
            <a:r>
              <a:rPr lang="el-GR" sz="2200" spc="-10" dirty="0">
                <a:cs typeface="Calibri"/>
              </a:rPr>
              <a:t>διάρκεια.</a:t>
            </a:r>
            <a:endParaRPr lang="el-GR" sz="2200" dirty="0">
              <a:cs typeface="Calibri"/>
            </a:endParaRPr>
          </a:p>
          <a:p>
            <a:pPr marL="355600">
              <a:lnSpc>
                <a:spcPts val="2375"/>
              </a:lnSpc>
              <a:buFont typeface="Arial"/>
              <a:buChar char="•"/>
              <a:tabLst>
                <a:tab pos="354965" algn="l"/>
                <a:tab pos="355600" algn="l"/>
              </a:tabLst>
            </a:pPr>
            <a:r>
              <a:rPr lang="el-GR" sz="2200" spc="-5" dirty="0">
                <a:cs typeface="Calibri"/>
              </a:rPr>
              <a:t>Σε </a:t>
            </a:r>
            <a:r>
              <a:rPr lang="el-GR" sz="2200" spc="-10" dirty="0" err="1">
                <a:cs typeface="Calibri"/>
              </a:rPr>
              <a:t>one</a:t>
            </a:r>
            <a:r>
              <a:rPr lang="el-GR" sz="2200" spc="-10" dirty="0">
                <a:cs typeface="Calibri"/>
              </a:rPr>
              <a:t>-</a:t>
            </a:r>
            <a:r>
              <a:rPr lang="el-GR" sz="2200" spc="-10" dirty="0" err="1">
                <a:cs typeface="Calibri"/>
              </a:rPr>
              <a:t>cycle</a:t>
            </a:r>
            <a:r>
              <a:rPr lang="el-GR" sz="2200" spc="-10" dirty="0">
                <a:cs typeface="Calibri"/>
              </a:rPr>
              <a:t> </a:t>
            </a:r>
            <a:r>
              <a:rPr lang="el-GR" sz="2200" spc="-10" dirty="0" err="1">
                <a:cs typeface="Calibri"/>
              </a:rPr>
              <a:t>study</a:t>
            </a:r>
            <a:r>
              <a:rPr lang="el-GR" sz="2200" spc="-10" dirty="0">
                <a:cs typeface="Calibri"/>
              </a:rPr>
              <a:t> </a:t>
            </a:r>
            <a:r>
              <a:rPr lang="el-GR" sz="2200" spc="-15" dirty="0" err="1">
                <a:cs typeface="Calibri"/>
              </a:rPr>
              <a:t>programmes</a:t>
            </a:r>
            <a:r>
              <a:rPr lang="el-GR" sz="2200" spc="-15" dirty="0">
                <a:cs typeface="Calibri"/>
              </a:rPr>
              <a:t>, </a:t>
            </a:r>
            <a:r>
              <a:rPr lang="el-GR" sz="2200" spc="-5" dirty="0">
                <a:cs typeface="Calibri"/>
              </a:rPr>
              <a:t>π.χ. </a:t>
            </a:r>
            <a:r>
              <a:rPr lang="el-GR" sz="2200" spc="-10" dirty="0">
                <a:cs typeface="Calibri"/>
              </a:rPr>
              <a:t>ιατρική, </a:t>
            </a:r>
            <a:r>
              <a:rPr lang="el-GR" sz="2200" spc="-5" dirty="0">
                <a:cs typeface="Calibri"/>
              </a:rPr>
              <a:t>οι</a:t>
            </a:r>
            <a:r>
              <a:rPr lang="el-GR" sz="2200" spc="114" dirty="0">
                <a:cs typeface="Calibri"/>
              </a:rPr>
              <a:t> </a:t>
            </a:r>
            <a:r>
              <a:rPr lang="el-GR" sz="2200" spc="-15" dirty="0" smtClean="0">
                <a:cs typeface="Calibri"/>
              </a:rPr>
              <a:t>φοιτητές δικαιούνται </a:t>
            </a:r>
            <a:r>
              <a:rPr lang="el-GR" sz="2200" spc="-25" dirty="0">
                <a:cs typeface="Calibri"/>
              </a:rPr>
              <a:t>κινητικότητα </a:t>
            </a:r>
            <a:r>
              <a:rPr lang="el-GR" sz="2200" spc="-5" dirty="0">
                <a:cs typeface="Calibri"/>
              </a:rPr>
              <a:t>μέχρι </a:t>
            </a:r>
            <a:r>
              <a:rPr lang="el-GR" sz="2200" spc="-30" dirty="0">
                <a:cs typeface="Calibri"/>
              </a:rPr>
              <a:t>και </a:t>
            </a:r>
            <a:r>
              <a:rPr lang="el-GR" sz="2200" dirty="0">
                <a:cs typeface="Calibri"/>
              </a:rPr>
              <a:t>24</a:t>
            </a:r>
            <a:r>
              <a:rPr lang="el-GR" sz="2200" spc="125" dirty="0">
                <a:cs typeface="Calibri"/>
              </a:rPr>
              <a:t> </a:t>
            </a:r>
            <a:r>
              <a:rPr lang="el-GR" sz="2200" spc="-15" dirty="0">
                <a:cs typeface="Calibri"/>
              </a:rPr>
              <a:t>μήνες.</a:t>
            </a:r>
            <a:endParaRPr lang="el-GR" sz="2200" dirty="0">
              <a:cs typeface="Calibri"/>
            </a:endParaRPr>
          </a:p>
          <a:p>
            <a:pPr marL="355600" marR="348615">
              <a:lnSpc>
                <a:spcPct val="80000"/>
              </a:lnSpc>
              <a:spcBef>
                <a:spcPts val="530"/>
              </a:spcBef>
              <a:buFont typeface="Arial"/>
              <a:buChar char="•"/>
              <a:tabLst>
                <a:tab pos="354965" algn="l"/>
                <a:tab pos="355600" algn="l"/>
              </a:tabLst>
            </a:pPr>
            <a:r>
              <a:rPr lang="el-GR" sz="2200" spc="-15" dirty="0">
                <a:cs typeface="Calibri"/>
              </a:rPr>
              <a:t>Παραδείγματα κριτηρίων </a:t>
            </a:r>
            <a:r>
              <a:rPr lang="el-GR" sz="2200" spc="-10" dirty="0">
                <a:cs typeface="Calibri"/>
              </a:rPr>
              <a:t>επιλογής </a:t>
            </a:r>
            <a:r>
              <a:rPr lang="el-GR" sz="2200" spc="-5" dirty="0">
                <a:cs typeface="Calibri"/>
              </a:rPr>
              <a:t>στον </a:t>
            </a:r>
            <a:r>
              <a:rPr lang="el-GR" sz="2200" spc="-15" dirty="0">
                <a:cs typeface="Calibri"/>
              </a:rPr>
              <a:t>Οδηγό </a:t>
            </a:r>
            <a:r>
              <a:rPr lang="el-GR" sz="2200" spc="-10" dirty="0">
                <a:cs typeface="Calibri"/>
              </a:rPr>
              <a:t>Προγράμματος  </a:t>
            </a:r>
            <a:r>
              <a:rPr lang="el-GR" sz="2200" spc="-15" dirty="0">
                <a:cs typeface="Calibri"/>
              </a:rPr>
              <a:t>(Αγγλική έκδοση, </a:t>
            </a:r>
            <a:r>
              <a:rPr lang="el-GR" sz="2200" spc="-15" dirty="0" err="1">
                <a:cs typeface="Calibri"/>
              </a:rPr>
              <a:t>Programme</a:t>
            </a:r>
            <a:r>
              <a:rPr lang="el-GR" sz="2200" spc="-15" dirty="0">
                <a:cs typeface="Calibri"/>
              </a:rPr>
              <a:t> </a:t>
            </a:r>
            <a:r>
              <a:rPr lang="el-GR" sz="2200" spc="-5" dirty="0" err="1">
                <a:cs typeface="Calibri"/>
              </a:rPr>
              <a:t>Guide</a:t>
            </a:r>
            <a:r>
              <a:rPr lang="el-GR" sz="2200" spc="-5" dirty="0">
                <a:cs typeface="Calibri"/>
              </a:rPr>
              <a:t> p.</a:t>
            </a:r>
            <a:r>
              <a:rPr lang="el-GR" sz="2200" spc="120" dirty="0">
                <a:cs typeface="Calibri"/>
              </a:rPr>
              <a:t> </a:t>
            </a:r>
            <a:r>
              <a:rPr lang="el-GR" sz="2200" spc="-5" dirty="0" smtClean="0">
                <a:cs typeface="Calibri"/>
              </a:rPr>
              <a:t>273)</a:t>
            </a:r>
            <a:endParaRPr lang="el-GR" sz="2200" dirty="0">
              <a:cs typeface="Calibri"/>
            </a:endParaRPr>
          </a:p>
          <a:p>
            <a:pPr marL="355600">
              <a:buFont typeface="Arial"/>
              <a:buChar char="•"/>
              <a:tabLst>
                <a:tab pos="354965" algn="l"/>
                <a:tab pos="355600" algn="l"/>
              </a:tabLst>
            </a:pPr>
            <a:r>
              <a:rPr lang="el-GR" sz="2200" spc="-10" dirty="0">
                <a:cs typeface="Calibri"/>
              </a:rPr>
              <a:t>Ελάχιστη </a:t>
            </a:r>
            <a:r>
              <a:rPr lang="el-GR" sz="2200" spc="-5" dirty="0">
                <a:cs typeface="Calibri"/>
              </a:rPr>
              <a:t>- Μέγιστη</a:t>
            </a:r>
            <a:r>
              <a:rPr lang="el-GR" sz="2200" spc="60" dirty="0">
                <a:cs typeface="Calibri"/>
              </a:rPr>
              <a:t> </a:t>
            </a:r>
            <a:r>
              <a:rPr lang="el-GR" sz="2200" spc="-15" dirty="0">
                <a:cs typeface="Calibri"/>
              </a:rPr>
              <a:t>διάρκεια:</a:t>
            </a:r>
            <a:endParaRPr lang="el-GR" sz="2200" dirty="0">
              <a:cs typeface="Calibri"/>
            </a:endParaRPr>
          </a:p>
          <a:p>
            <a:pPr marL="756285" lvl="1" indent="-287020">
              <a:lnSpc>
                <a:spcPct val="100000"/>
              </a:lnSpc>
              <a:spcBef>
                <a:spcPts val="10"/>
              </a:spcBef>
              <a:buChar char="-"/>
              <a:tabLst>
                <a:tab pos="756285" algn="l"/>
                <a:tab pos="756920" algn="l"/>
              </a:tabLst>
            </a:pPr>
            <a:r>
              <a:rPr lang="el-GR" sz="2000" spc="-5" dirty="0">
                <a:cs typeface="Calibri"/>
              </a:rPr>
              <a:t>Σπουδές: </a:t>
            </a:r>
            <a:r>
              <a:rPr lang="el-GR" sz="2000" dirty="0">
                <a:cs typeface="Calibri"/>
              </a:rPr>
              <a:t>3 </a:t>
            </a:r>
            <a:r>
              <a:rPr lang="el-GR" sz="2000" spc="-5" dirty="0">
                <a:cs typeface="Calibri"/>
              </a:rPr>
              <a:t>μήνες- </a:t>
            </a:r>
            <a:r>
              <a:rPr lang="el-GR" sz="2000" dirty="0">
                <a:cs typeface="Calibri"/>
              </a:rPr>
              <a:t>12 </a:t>
            </a:r>
            <a:r>
              <a:rPr lang="el-GR" sz="2000" spc="-10" dirty="0">
                <a:cs typeface="Calibri"/>
              </a:rPr>
              <a:t>μήνες </a:t>
            </a:r>
            <a:r>
              <a:rPr lang="el-GR" sz="2000" dirty="0">
                <a:cs typeface="Calibri"/>
              </a:rPr>
              <a:t>(ανά </a:t>
            </a:r>
            <a:r>
              <a:rPr lang="el-GR" sz="2000" spc="-15" dirty="0">
                <a:cs typeface="Calibri"/>
              </a:rPr>
              <a:t>κύκλο</a:t>
            </a:r>
            <a:r>
              <a:rPr lang="el-GR" sz="2000" spc="-70" dirty="0">
                <a:cs typeface="Calibri"/>
              </a:rPr>
              <a:t> </a:t>
            </a:r>
            <a:r>
              <a:rPr lang="el-GR" sz="2000" spc="-5" dirty="0">
                <a:cs typeface="Calibri"/>
              </a:rPr>
              <a:t>σπουδών)</a:t>
            </a:r>
            <a:endParaRPr lang="el-GR" sz="2000" dirty="0">
              <a:cs typeface="Calibri"/>
            </a:endParaRPr>
          </a:p>
          <a:p>
            <a:pPr marL="756285" lvl="1" indent="-287020">
              <a:lnSpc>
                <a:spcPct val="100000"/>
              </a:lnSpc>
              <a:buChar char="-"/>
              <a:tabLst>
                <a:tab pos="756285" algn="l"/>
                <a:tab pos="756920" algn="l"/>
              </a:tabLst>
            </a:pPr>
            <a:r>
              <a:rPr lang="el-GR" sz="2000" spc="-5" dirty="0">
                <a:cs typeface="Calibri"/>
              </a:rPr>
              <a:t>Πρακτική: </a:t>
            </a:r>
            <a:r>
              <a:rPr lang="el-GR" sz="2000" dirty="0">
                <a:cs typeface="Calibri"/>
              </a:rPr>
              <a:t>2 </a:t>
            </a:r>
            <a:r>
              <a:rPr lang="el-GR" sz="2000" spc="-5" dirty="0">
                <a:cs typeface="Calibri"/>
              </a:rPr>
              <a:t>μήνες- </a:t>
            </a:r>
            <a:r>
              <a:rPr lang="el-GR" sz="2000" dirty="0">
                <a:cs typeface="Calibri"/>
              </a:rPr>
              <a:t>12 </a:t>
            </a:r>
            <a:r>
              <a:rPr lang="el-GR" sz="2000" spc="-10" dirty="0">
                <a:cs typeface="Calibri"/>
              </a:rPr>
              <a:t>μήνες </a:t>
            </a:r>
            <a:r>
              <a:rPr lang="el-GR" sz="2000" dirty="0">
                <a:cs typeface="Calibri"/>
              </a:rPr>
              <a:t>(ανά </a:t>
            </a:r>
            <a:r>
              <a:rPr lang="el-GR" sz="2000" spc="-15" dirty="0">
                <a:cs typeface="Calibri"/>
              </a:rPr>
              <a:t>κύκλο</a:t>
            </a:r>
            <a:r>
              <a:rPr lang="el-GR" sz="2000" spc="-50" dirty="0">
                <a:cs typeface="Calibri"/>
              </a:rPr>
              <a:t> </a:t>
            </a:r>
            <a:r>
              <a:rPr lang="el-GR" sz="2000" spc="-5" dirty="0">
                <a:cs typeface="Calibri"/>
              </a:rPr>
              <a:t>σπουδών)</a:t>
            </a:r>
            <a:endParaRPr lang="el-GR" sz="2000" dirty="0">
              <a:cs typeface="Calibri"/>
            </a:endParaRPr>
          </a:p>
          <a:p>
            <a:endParaRPr lang="en-GB" dirty="0"/>
          </a:p>
        </p:txBody>
      </p:sp>
    </p:spTree>
    <p:extLst>
      <p:ext uri="{BB962C8B-B14F-4D97-AF65-F5344CB8AC3E}">
        <p14:creationId xmlns:p14="http://schemas.microsoft.com/office/powerpoint/2010/main" val="138099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SMS</a:t>
            </a:r>
            <a:endParaRPr lang="en-GB" dirty="0"/>
          </a:p>
        </p:txBody>
      </p:sp>
      <p:sp>
        <p:nvSpPr>
          <p:cNvPr id="5" name="Content Placeholder 4"/>
          <p:cNvSpPr>
            <a:spLocks noGrp="1"/>
          </p:cNvSpPr>
          <p:nvPr>
            <p:ph idx="1"/>
          </p:nvPr>
        </p:nvSpPr>
        <p:spPr/>
        <p:txBody>
          <a:bodyPr>
            <a:normAutofit fontScale="77500" lnSpcReduction="20000"/>
          </a:bodyPr>
          <a:lstStyle/>
          <a:p>
            <a:pPr marL="355600">
              <a:lnSpc>
                <a:spcPts val="2700"/>
              </a:lnSpc>
              <a:spcBef>
                <a:spcPts val="95"/>
              </a:spcBef>
              <a:buFont typeface="Arial"/>
              <a:buChar char="•"/>
              <a:tabLst>
                <a:tab pos="354965" algn="l"/>
                <a:tab pos="355600" algn="l"/>
              </a:tabLst>
            </a:pPr>
            <a:r>
              <a:rPr lang="el-GR" spc="-15" dirty="0">
                <a:cs typeface="Calibri"/>
              </a:rPr>
              <a:t>Απαιτείται </a:t>
            </a:r>
            <a:r>
              <a:rPr lang="el-GR" spc="-10" dirty="0">
                <a:cs typeface="Calibri"/>
              </a:rPr>
              <a:t>υπογεγραμμένη</a:t>
            </a:r>
            <a:r>
              <a:rPr lang="el-GR" u="heavy" spc="-10" dirty="0">
                <a:solidFill>
                  <a:srgbClr val="0000FF"/>
                </a:solidFill>
                <a:uFill>
                  <a:solidFill>
                    <a:srgbClr val="0000FF"/>
                  </a:solidFill>
                </a:uFill>
                <a:cs typeface="Calibri"/>
              </a:rPr>
              <a:t> </a:t>
            </a:r>
            <a:r>
              <a:rPr lang="el-GR" u="heavy" spc="-5" dirty="0">
                <a:solidFill>
                  <a:srgbClr val="0000FF"/>
                </a:solidFill>
                <a:uFill>
                  <a:solidFill>
                    <a:srgbClr val="0000FF"/>
                  </a:solidFill>
                </a:uFill>
                <a:cs typeface="Calibri"/>
                <a:hlinkClick r:id="rId2"/>
              </a:rPr>
              <a:t>Διμερής συμφωνία</a:t>
            </a:r>
            <a:r>
              <a:rPr lang="el-GR" u="heavy" spc="20" dirty="0">
                <a:solidFill>
                  <a:srgbClr val="0000FF"/>
                </a:solidFill>
                <a:uFill>
                  <a:solidFill>
                    <a:srgbClr val="0000FF"/>
                  </a:solidFill>
                </a:uFill>
                <a:cs typeface="Calibri"/>
                <a:hlinkClick r:id="rId2"/>
              </a:rPr>
              <a:t> </a:t>
            </a:r>
            <a:r>
              <a:rPr lang="el-GR" u="heavy" spc="-10" dirty="0">
                <a:solidFill>
                  <a:srgbClr val="0000FF"/>
                </a:solidFill>
                <a:uFill>
                  <a:solidFill>
                    <a:srgbClr val="0000FF"/>
                  </a:solidFill>
                </a:uFill>
                <a:cs typeface="Calibri"/>
                <a:hlinkClick r:id="rId2"/>
              </a:rPr>
              <a:t>(</a:t>
            </a:r>
            <a:r>
              <a:rPr lang="el-GR" u="heavy" spc="-10" dirty="0" err="1">
                <a:solidFill>
                  <a:srgbClr val="0000FF"/>
                </a:solidFill>
                <a:uFill>
                  <a:solidFill>
                    <a:srgbClr val="0000FF"/>
                  </a:solidFill>
                </a:uFill>
                <a:cs typeface="Calibri"/>
                <a:hlinkClick r:id="rId2"/>
              </a:rPr>
              <a:t>Inter</a:t>
            </a:r>
            <a:r>
              <a:rPr lang="el-GR" u="heavy" spc="-10" dirty="0">
                <a:solidFill>
                  <a:srgbClr val="0000FF"/>
                </a:solidFill>
                <a:uFill>
                  <a:solidFill>
                    <a:srgbClr val="0000FF"/>
                  </a:solidFill>
                </a:uFill>
                <a:cs typeface="Calibri"/>
                <a:hlinkClick r:id="rId2"/>
              </a:rPr>
              <a:t>-</a:t>
            </a:r>
            <a:endParaRPr lang="el-GR" dirty="0">
              <a:cs typeface="Calibri"/>
            </a:endParaRPr>
          </a:p>
          <a:p>
            <a:pPr marL="355600" marR="1541780">
              <a:lnSpc>
                <a:spcPts val="2400"/>
              </a:lnSpc>
              <a:spcBef>
                <a:spcPts val="280"/>
              </a:spcBef>
            </a:pPr>
            <a:r>
              <a:rPr lang="el-GR" u="heavy" spc="-10" dirty="0" err="1">
                <a:solidFill>
                  <a:srgbClr val="0000FF"/>
                </a:solidFill>
                <a:uFill>
                  <a:solidFill>
                    <a:srgbClr val="0000FF"/>
                  </a:solidFill>
                </a:uFill>
                <a:cs typeface="Calibri"/>
                <a:hlinkClick r:id="rId2"/>
              </a:rPr>
              <a:t>Institutional</a:t>
            </a:r>
            <a:r>
              <a:rPr lang="el-GR" u="heavy" spc="-10" dirty="0">
                <a:solidFill>
                  <a:srgbClr val="0000FF"/>
                </a:solidFill>
                <a:uFill>
                  <a:solidFill>
                    <a:srgbClr val="0000FF"/>
                  </a:solidFill>
                </a:uFill>
                <a:cs typeface="Calibri"/>
                <a:hlinkClick r:id="rId2"/>
              </a:rPr>
              <a:t> </a:t>
            </a:r>
            <a:r>
              <a:rPr lang="el-GR" u="heavy" spc="-10" dirty="0" err="1">
                <a:solidFill>
                  <a:srgbClr val="0000FF"/>
                </a:solidFill>
                <a:uFill>
                  <a:solidFill>
                    <a:srgbClr val="0000FF"/>
                  </a:solidFill>
                </a:uFill>
                <a:cs typeface="Calibri"/>
                <a:hlinkClick r:id="rId2"/>
              </a:rPr>
              <a:t>Agreement</a:t>
            </a:r>
            <a:r>
              <a:rPr lang="el-GR" u="heavy" spc="-10" dirty="0">
                <a:solidFill>
                  <a:srgbClr val="0000FF"/>
                </a:solidFill>
                <a:uFill>
                  <a:solidFill>
                    <a:srgbClr val="0000FF"/>
                  </a:solidFill>
                </a:uFill>
                <a:cs typeface="Calibri"/>
                <a:hlinkClick r:id="rId2"/>
              </a:rPr>
              <a:t>)</a:t>
            </a:r>
            <a:r>
              <a:rPr lang="el-GR" spc="-10" dirty="0">
                <a:solidFill>
                  <a:srgbClr val="0000FF"/>
                </a:solidFill>
                <a:cs typeface="Calibri"/>
                <a:hlinkClick r:id="rId2"/>
              </a:rPr>
              <a:t> </a:t>
            </a:r>
            <a:r>
              <a:rPr lang="el-GR" spc="-15" dirty="0">
                <a:cs typeface="Calibri"/>
              </a:rPr>
              <a:t>πριν </a:t>
            </a:r>
            <a:r>
              <a:rPr lang="el-GR" spc="-25" dirty="0">
                <a:cs typeface="Calibri"/>
              </a:rPr>
              <a:t>την </a:t>
            </a:r>
            <a:r>
              <a:rPr lang="el-GR" spc="-10" dirty="0">
                <a:cs typeface="Calibri"/>
              </a:rPr>
              <a:t>οποιαδήποτε  </a:t>
            </a:r>
            <a:r>
              <a:rPr lang="el-GR" spc="-25" dirty="0">
                <a:cs typeface="Calibri"/>
              </a:rPr>
              <a:t>κινητικότητα</a:t>
            </a:r>
            <a:endParaRPr lang="el-GR" dirty="0">
              <a:cs typeface="Calibri"/>
            </a:endParaRPr>
          </a:p>
          <a:p>
            <a:pPr marL="355600" marR="153670">
              <a:lnSpc>
                <a:spcPts val="2400"/>
              </a:lnSpc>
              <a:spcBef>
                <a:spcPts val="600"/>
              </a:spcBef>
              <a:buFont typeface="Arial"/>
              <a:buChar char="•"/>
              <a:tabLst>
                <a:tab pos="354965" algn="l"/>
                <a:tab pos="355600" algn="l"/>
                <a:tab pos="5170170" algn="l"/>
              </a:tabLst>
            </a:pPr>
            <a:r>
              <a:rPr lang="el-GR" spc="-15" dirty="0">
                <a:cs typeface="Calibri"/>
              </a:rPr>
              <a:t>Απαιτείται</a:t>
            </a:r>
            <a:r>
              <a:rPr lang="el-GR" dirty="0">
                <a:cs typeface="Calibri"/>
              </a:rPr>
              <a:t> </a:t>
            </a:r>
            <a:r>
              <a:rPr lang="el-GR" spc="-20" dirty="0">
                <a:cs typeface="Calibri"/>
              </a:rPr>
              <a:t>ακαδημαϊκή</a:t>
            </a:r>
            <a:r>
              <a:rPr lang="el-GR" dirty="0">
                <a:cs typeface="Calibri"/>
              </a:rPr>
              <a:t> </a:t>
            </a:r>
            <a:r>
              <a:rPr lang="el-GR" spc="-10" dirty="0">
                <a:cs typeface="Calibri"/>
              </a:rPr>
              <a:t>αναγνώριση	(πιστωτικές </a:t>
            </a:r>
            <a:r>
              <a:rPr lang="el-GR" spc="-20" dirty="0">
                <a:cs typeface="Calibri"/>
              </a:rPr>
              <a:t>μονάδες  </a:t>
            </a:r>
            <a:r>
              <a:rPr lang="el-GR" spc="-10" dirty="0" err="1" smtClean="0">
                <a:cs typeface="Calibri"/>
              </a:rPr>
              <a:t>ECTS,</a:t>
            </a:r>
            <a:r>
              <a:rPr lang="el-GR" spc="-10" dirty="0" err="1" smtClean="0">
                <a:solidFill>
                  <a:srgbClr val="00B050"/>
                </a:solidFill>
                <a:cs typeface="Calibri"/>
              </a:rPr>
              <a:t>σε</a:t>
            </a:r>
            <a:r>
              <a:rPr lang="el-GR" spc="-10" dirty="0" smtClean="0">
                <a:solidFill>
                  <a:srgbClr val="00B050"/>
                </a:solidFill>
                <a:cs typeface="Calibri"/>
              </a:rPr>
              <a:t> </a:t>
            </a:r>
            <a:r>
              <a:rPr lang="en-US" spc="-10" dirty="0" smtClean="0">
                <a:solidFill>
                  <a:srgbClr val="00B050"/>
                </a:solidFill>
                <a:cs typeface="Calibri"/>
              </a:rPr>
              <a:t>Transcript of Records &amp; Diploma Supplement </a:t>
            </a:r>
            <a:r>
              <a:rPr lang="el-GR" spc="-10" dirty="0" smtClean="0">
                <a:solidFill>
                  <a:srgbClr val="00B050"/>
                </a:solidFill>
                <a:cs typeface="Calibri"/>
              </a:rPr>
              <a:t>)</a:t>
            </a:r>
            <a:endParaRPr lang="el-GR" dirty="0">
              <a:solidFill>
                <a:srgbClr val="00B050"/>
              </a:solidFill>
              <a:cs typeface="Calibri"/>
            </a:endParaRPr>
          </a:p>
          <a:p>
            <a:pPr marL="355600">
              <a:lnSpc>
                <a:spcPts val="2700"/>
              </a:lnSpc>
              <a:spcBef>
                <a:spcPts val="20"/>
              </a:spcBef>
              <a:buFont typeface="Arial"/>
              <a:buChar char="•"/>
              <a:tabLst>
                <a:tab pos="354965" algn="l"/>
                <a:tab pos="355600" algn="l"/>
              </a:tabLst>
            </a:pPr>
            <a:r>
              <a:rPr lang="el-GR" spc="-10" dirty="0">
                <a:cs typeface="Calibri"/>
              </a:rPr>
              <a:t>Πραγματοποιείται </a:t>
            </a:r>
            <a:r>
              <a:rPr lang="el-GR" spc="-5" dirty="0">
                <a:cs typeface="Calibri"/>
              </a:rPr>
              <a:t>σε </a:t>
            </a:r>
            <a:r>
              <a:rPr lang="el-GR" spc="-10" dirty="0">
                <a:cs typeface="Calibri"/>
              </a:rPr>
              <a:t>συνεργαζόμενο</a:t>
            </a:r>
            <a:r>
              <a:rPr lang="el-GR" spc="-20" dirty="0">
                <a:cs typeface="Calibri"/>
              </a:rPr>
              <a:t> </a:t>
            </a:r>
            <a:r>
              <a:rPr lang="el-GR" spc="-15" dirty="0" smtClean="0">
                <a:cs typeface="Calibri"/>
              </a:rPr>
              <a:t>ανώτατο εκπαιδευτικό </a:t>
            </a:r>
            <a:r>
              <a:rPr lang="el-GR" spc="-10" dirty="0">
                <a:cs typeface="Calibri"/>
              </a:rPr>
              <a:t>ίδρυμα (ΑΕΙ) </a:t>
            </a:r>
            <a:r>
              <a:rPr lang="el-GR" spc="-5" dirty="0">
                <a:cs typeface="Calibri"/>
              </a:rPr>
              <a:t>σε Χώρα </a:t>
            </a:r>
            <a:r>
              <a:rPr lang="el-GR" spc="-15" dirty="0">
                <a:cs typeface="Calibri"/>
              </a:rPr>
              <a:t>του </a:t>
            </a:r>
            <a:r>
              <a:rPr lang="el-GR" spc="-10" dirty="0">
                <a:cs typeface="Calibri"/>
              </a:rPr>
              <a:t>Προγράμματος  </a:t>
            </a:r>
            <a:r>
              <a:rPr lang="el-GR" spc="-5" dirty="0">
                <a:cs typeface="Calibri"/>
              </a:rPr>
              <a:t>που </a:t>
            </a:r>
            <a:r>
              <a:rPr lang="el-GR" spc="-10" dirty="0">
                <a:cs typeface="Calibri"/>
              </a:rPr>
              <a:t>είναι </a:t>
            </a:r>
            <a:r>
              <a:rPr lang="el-GR" spc="-25" dirty="0">
                <a:cs typeface="Calibri"/>
              </a:rPr>
              <a:t>κάτοχος</a:t>
            </a:r>
            <a:r>
              <a:rPr lang="el-GR" spc="-10" dirty="0">
                <a:cs typeface="Calibri"/>
              </a:rPr>
              <a:t> </a:t>
            </a:r>
            <a:r>
              <a:rPr lang="el-GR" u="heavy" spc="-10" dirty="0">
                <a:solidFill>
                  <a:srgbClr val="0000FF"/>
                </a:solidFill>
                <a:uFill>
                  <a:solidFill>
                    <a:srgbClr val="0000FF"/>
                  </a:solidFill>
                </a:uFill>
                <a:cs typeface="Calibri"/>
                <a:hlinkClick r:id="rId3"/>
              </a:rPr>
              <a:t>(ECHE)</a:t>
            </a:r>
            <a:endParaRPr lang="el-GR" dirty="0">
              <a:cs typeface="Calibri"/>
            </a:endParaRPr>
          </a:p>
          <a:p>
            <a:pPr marL="355600" marR="5080">
              <a:lnSpc>
                <a:spcPts val="2400"/>
              </a:lnSpc>
              <a:spcBef>
                <a:spcPts val="605"/>
              </a:spcBef>
              <a:buFont typeface="Arial"/>
              <a:buChar char="•"/>
              <a:tabLst>
                <a:tab pos="354965" algn="l"/>
                <a:tab pos="355600" algn="l"/>
              </a:tabLst>
            </a:pPr>
            <a:r>
              <a:rPr lang="el-GR" spc="-5" dirty="0">
                <a:cs typeface="Calibri"/>
              </a:rPr>
              <a:t>Η περίοδος </a:t>
            </a:r>
            <a:r>
              <a:rPr lang="el-GR" spc="-10" dirty="0">
                <a:cs typeface="Calibri"/>
              </a:rPr>
              <a:t>φοίτησης </a:t>
            </a:r>
            <a:r>
              <a:rPr lang="el-GR" spc="-5" dirty="0">
                <a:cs typeface="Calibri"/>
              </a:rPr>
              <a:t>στο </a:t>
            </a:r>
            <a:r>
              <a:rPr lang="el-GR" spc="-15" dirty="0">
                <a:cs typeface="Calibri"/>
              </a:rPr>
              <a:t>εξωτερικό </a:t>
            </a:r>
            <a:r>
              <a:rPr lang="el-GR" spc="-5" dirty="0">
                <a:cs typeface="Calibri"/>
              </a:rPr>
              <a:t>μπορεί να συνδυαστεί  με περίοδο πρακτικής </a:t>
            </a:r>
            <a:r>
              <a:rPr lang="el-GR" spc="-10" dirty="0">
                <a:cs typeface="Calibri"/>
              </a:rPr>
              <a:t>άσκησης (ελάχιστη</a:t>
            </a:r>
            <a:r>
              <a:rPr lang="el-GR" spc="-25" dirty="0">
                <a:cs typeface="Calibri"/>
              </a:rPr>
              <a:t> </a:t>
            </a:r>
            <a:r>
              <a:rPr lang="el-GR" spc="-10" dirty="0">
                <a:cs typeface="Calibri"/>
              </a:rPr>
              <a:t>διάρκεια</a:t>
            </a:r>
            <a:endParaRPr lang="el-GR" dirty="0">
              <a:cs typeface="Calibri"/>
            </a:endParaRPr>
          </a:p>
          <a:p>
            <a:pPr marL="12700" indent="0">
              <a:lnSpc>
                <a:spcPts val="2420"/>
              </a:lnSpc>
              <a:buNone/>
            </a:pPr>
            <a:r>
              <a:rPr lang="el-GR" spc="-20" dirty="0" smtClean="0">
                <a:cs typeface="Calibri"/>
              </a:rPr>
              <a:t>      κινητικότητας </a:t>
            </a:r>
            <a:r>
              <a:rPr lang="el-GR" spc="-5" dirty="0">
                <a:cs typeface="Calibri"/>
              </a:rPr>
              <a:t>σε αυτή </a:t>
            </a:r>
            <a:r>
              <a:rPr lang="el-GR" spc="-25" dirty="0">
                <a:cs typeface="Calibri"/>
              </a:rPr>
              <a:t>την </a:t>
            </a:r>
            <a:r>
              <a:rPr lang="el-GR" spc="-5" dirty="0">
                <a:cs typeface="Calibri"/>
              </a:rPr>
              <a:t>περίπτωση </a:t>
            </a:r>
            <a:r>
              <a:rPr lang="el-GR" dirty="0">
                <a:cs typeface="Calibri"/>
              </a:rPr>
              <a:t>οι </a:t>
            </a:r>
            <a:r>
              <a:rPr lang="el-GR" spc="-5" dirty="0">
                <a:cs typeface="Calibri"/>
              </a:rPr>
              <a:t>3</a:t>
            </a:r>
            <a:r>
              <a:rPr lang="el-GR" spc="-75" dirty="0">
                <a:cs typeface="Calibri"/>
              </a:rPr>
              <a:t> </a:t>
            </a:r>
            <a:r>
              <a:rPr lang="el-GR" spc="-20" dirty="0">
                <a:cs typeface="Calibri"/>
              </a:rPr>
              <a:t>μήνες)</a:t>
            </a:r>
            <a:endParaRPr lang="el-GR" dirty="0">
              <a:cs typeface="Calibri"/>
            </a:endParaRPr>
          </a:p>
          <a:p>
            <a:pPr marL="355600" marR="111760">
              <a:lnSpc>
                <a:spcPts val="2400"/>
              </a:lnSpc>
              <a:spcBef>
                <a:spcPts val="580"/>
              </a:spcBef>
              <a:buFont typeface="Arial"/>
              <a:buChar char="•"/>
              <a:tabLst>
                <a:tab pos="354965" algn="l"/>
                <a:tab pos="355600" algn="l"/>
                <a:tab pos="3876040" algn="l"/>
                <a:tab pos="7355205" algn="l"/>
              </a:tabLst>
            </a:pPr>
            <a:r>
              <a:rPr lang="el-GR" spc="-10" dirty="0">
                <a:cs typeface="Calibri"/>
              </a:rPr>
              <a:t>Ο</a:t>
            </a:r>
            <a:r>
              <a:rPr lang="el-GR" spc="-5" dirty="0">
                <a:cs typeface="Calibri"/>
              </a:rPr>
              <a:t>ι</a:t>
            </a:r>
            <a:r>
              <a:rPr lang="el-GR" dirty="0">
                <a:cs typeface="Calibri"/>
              </a:rPr>
              <a:t> </a:t>
            </a:r>
            <a:r>
              <a:rPr lang="el-GR" spc="-5" dirty="0">
                <a:cs typeface="Calibri"/>
              </a:rPr>
              <a:t>προπ</a:t>
            </a:r>
            <a:r>
              <a:rPr lang="el-GR" spc="5" dirty="0">
                <a:cs typeface="Calibri"/>
              </a:rPr>
              <a:t>τ</a:t>
            </a:r>
            <a:r>
              <a:rPr lang="el-GR" spc="-5" dirty="0">
                <a:cs typeface="Calibri"/>
              </a:rPr>
              <a:t>υ</a:t>
            </a:r>
            <a:r>
              <a:rPr lang="el-GR" dirty="0">
                <a:cs typeface="Calibri"/>
              </a:rPr>
              <a:t>χ</a:t>
            </a:r>
            <a:r>
              <a:rPr lang="el-GR" spc="-10" dirty="0">
                <a:cs typeface="Calibri"/>
              </a:rPr>
              <a:t>ια</a:t>
            </a:r>
            <a:r>
              <a:rPr lang="el-GR" spc="-90" dirty="0">
                <a:cs typeface="Calibri"/>
              </a:rPr>
              <a:t>κ</a:t>
            </a:r>
            <a:r>
              <a:rPr lang="el-GR" spc="-10" dirty="0">
                <a:cs typeface="Calibri"/>
              </a:rPr>
              <a:t>ο</a:t>
            </a:r>
            <a:r>
              <a:rPr lang="el-GR" spc="-5" dirty="0">
                <a:cs typeface="Calibri"/>
              </a:rPr>
              <a:t>ί</a:t>
            </a:r>
            <a:r>
              <a:rPr lang="el-GR" spc="-25" dirty="0">
                <a:cs typeface="Calibri"/>
              </a:rPr>
              <a:t> </a:t>
            </a:r>
            <a:r>
              <a:rPr lang="el-GR" spc="-10" dirty="0">
                <a:cs typeface="Calibri"/>
              </a:rPr>
              <a:t>Φο</a:t>
            </a:r>
            <a:r>
              <a:rPr lang="el-GR" spc="-40" dirty="0">
                <a:cs typeface="Calibri"/>
              </a:rPr>
              <a:t>ι</a:t>
            </a:r>
            <a:r>
              <a:rPr lang="el-GR" spc="-10" dirty="0">
                <a:cs typeface="Calibri"/>
              </a:rPr>
              <a:t>τ</a:t>
            </a:r>
            <a:r>
              <a:rPr lang="el-GR" spc="-35" dirty="0">
                <a:cs typeface="Calibri"/>
              </a:rPr>
              <a:t>η</a:t>
            </a:r>
            <a:r>
              <a:rPr lang="el-GR" spc="-10" dirty="0">
                <a:cs typeface="Calibri"/>
              </a:rPr>
              <a:t>τ</a:t>
            </a:r>
            <a:r>
              <a:rPr lang="el-GR" spc="-5" dirty="0">
                <a:cs typeface="Calibri"/>
              </a:rPr>
              <a:t>ές</a:t>
            </a:r>
            <a:r>
              <a:rPr lang="el-GR" dirty="0">
                <a:cs typeface="Calibri"/>
              </a:rPr>
              <a:t>	</a:t>
            </a:r>
            <a:r>
              <a:rPr lang="el-GR" spc="-5" dirty="0">
                <a:cs typeface="Calibri"/>
              </a:rPr>
              <a:t>μπορο</a:t>
            </a:r>
            <a:r>
              <a:rPr lang="el-GR" dirty="0">
                <a:cs typeface="Calibri"/>
              </a:rPr>
              <a:t>ύ</a:t>
            </a:r>
            <a:r>
              <a:rPr lang="el-GR" spc="-5" dirty="0">
                <a:cs typeface="Calibri"/>
              </a:rPr>
              <a:t>ν</a:t>
            </a:r>
            <a:r>
              <a:rPr lang="el-GR" dirty="0">
                <a:cs typeface="Calibri"/>
              </a:rPr>
              <a:t> </a:t>
            </a:r>
            <a:r>
              <a:rPr lang="el-GR" spc="-15" dirty="0">
                <a:cs typeface="Calibri"/>
              </a:rPr>
              <a:t>ν</a:t>
            </a:r>
            <a:r>
              <a:rPr lang="el-GR" spc="-5" dirty="0">
                <a:cs typeface="Calibri"/>
              </a:rPr>
              <a:t>α</a:t>
            </a:r>
            <a:r>
              <a:rPr lang="el-GR" spc="5" dirty="0">
                <a:cs typeface="Calibri"/>
              </a:rPr>
              <a:t> </a:t>
            </a:r>
            <a:r>
              <a:rPr lang="el-GR" spc="-5" dirty="0">
                <a:cs typeface="Calibri"/>
              </a:rPr>
              <a:t>συμμετέ</a:t>
            </a:r>
            <a:r>
              <a:rPr lang="el-GR" spc="-30" dirty="0">
                <a:cs typeface="Calibri"/>
              </a:rPr>
              <a:t>χ</a:t>
            </a:r>
            <a:r>
              <a:rPr lang="el-GR" spc="-10" dirty="0">
                <a:cs typeface="Calibri"/>
              </a:rPr>
              <a:t>ο</a:t>
            </a:r>
            <a:r>
              <a:rPr lang="el-GR" spc="-5" dirty="0">
                <a:cs typeface="Calibri"/>
              </a:rPr>
              <a:t>υν</a:t>
            </a:r>
            <a:r>
              <a:rPr lang="el-GR" dirty="0">
                <a:cs typeface="Calibri"/>
              </a:rPr>
              <a:t>	</a:t>
            </a:r>
            <a:r>
              <a:rPr lang="el-GR" spc="-10" dirty="0">
                <a:cs typeface="Calibri"/>
              </a:rPr>
              <a:t>από  </a:t>
            </a:r>
            <a:r>
              <a:rPr lang="el-GR" spc="-15" dirty="0">
                <a:cs typeface="Calibri"/>
              </a:rPr>
              <a:t>το </a:t>
            </a:r>
            <a:r>
              <a:rPr lang="el-GR" spc="-5" dirty="0">
                <a:cs typeface="Calibri"/>
              </a:rPr>
              <a:t>δεύτερο</a:t>
            </a:r>
            <a:r>
              <a:rPr lang="el-GR" spc="-25" dirty="0">
                <a:cs typeface="Calibri"/>
              </a:rPr>
              <a:t> </a:t>
            </a:r>
            <a:r>
              <a:rPr lang="el-GR" spc="-10" dirty="0">
                <a:cs typeface="Calibri"/>
              </a:rPr>
              <a:t>έτος</a:t>
            </a:r>
            <a:endParaRPr lang="el-GR" dirty="0">
              <a:cs typeface="Calibri"/>
            </a:endParaRPr>
          </a:p>
          <a:p>
            <a:endParaRPr lang="en-GB" dirty="0"/>
          </a:p>
        </p:txBody>
      </p:sp>
    </p:spTree>
    <p:extLst>
      <p:ext uri="{BB962C8B-B14F-4D97-AF65-F5344CB8AC3E}">
        <p14:creationId xmlns:p14="http://schemas.microsoft.com/office/powerpoint/2010/main" val="2952370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75050" y="980728"/>
            <a:ext cx="5111750" cy="5145435"/>
          </a:xfrm>
        </p:spPr>
        <p:txBody>
          <a:bodyPr>
            <a:normAutofit/>
          </a:bodyPr>
          <a:lstStyle/>
          <a:p>
            <a:pPr algn="l"/>
            <a:r>
              <a:rPr lang="el-GR" sz="2800" dirty="0" smtClean="0"/>
              <a:t>Συμφωνία Επιχορήγησης και Παραρτήματα</a:t>
            </a:r>
          </a:p>
          <a:p>
            <a:pPr algn="l"/>
            <a:endParaRPr lang="el-GR" sz="2800" dirty="0" smtClean="0"/>
          </a:p>
          <a:p>
            <a:pPr algn="l"/>
            <a:r>
              <a:rPr lang="el-GR" sz="2800" dirty="0" smtClean="0"/>
              <a:t>Μεταφορές κονδυλίων χωρίς τροποποίηση</a:t>
            </a:r>
          </a:p>
          <a:p>
            <a:pPr algn="l"/>
            <a:endParaRPr lang="el-GR" sz="2800" dirty="0" smtClean="0"/>
          </a:p>
          <a:p>
            <a:pPr algn="l"/>
            <a:r>
              <a:rPr lang="el-GR" sz="2800" dirty="0" smtClean="0"/>
              <a:t>Τροποποιήσεις Συμφωνίας</a:t>
            </a:r>
          </a:p>
        </p:txBody>
      </p:sp>
      <p:sp>
        <p:nvSpPr>
          <p:cNvPr id="6" name="Text Placeholder 5"/>
          <p:cNvSpPr>
            <a:spLocks noGrp="1"/>
          </p:cNvSpPr>
          <p:nvPr>
            <p:ph type="body" sz="half" idx="2"/>
          </p:nvPr>
        </p:nvSpPr>
        <p:spPr>
          <a:xfrm>
            <a:off x="457200" y="548680"/>
            <a:ext cx="3008313" cy="5577483"/>
          </a:xfrm>
        </p:spPr>
        <p:txBody>
          <a:bodyPr>
            <a:normAutofit/>
          </a:bodyPr>
          <a:lstStyle/>
          <a:p>
            <a:pPr algn="ctr"/>
            <a:r>
              <a:rPr lang="el-GR" sz="11500" b="1" dirty="0" smtClean="0">
                <a:solidFill>
                  <a:schemeClr val="accent5">
                    <a:lumMod val="50000"/>
                  </a:schemeClr>
                </a:solidFill>
                <a:latin typeface="Gabriola" panose="04040605051002020D02" pitchFamily="82" charset="0"/>
              </a:rPr>
              <a:t>1</a:t>
            </a:r>
            <a:endParaRPr lang="el-GR" sz="54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Συμφωνία </a:t>
            </a:r>
            <a:r>
              <a:rPr lang="el-GR" sz="3600" b="1" dirty="0">
                <a:solidFill>
                  <a:schemeClr val="accent5">
                    <a:lumMod val="50000"/>
                  </a:schemeClr>
                </a:solidFill>
              </a:rPr>
              <a:t>Επιχορήγησης </a:t>
            </a:r>
            <a:r>
              <a:rPr lang="el-GR" sz="3600" b="1" dirty="0" smtClean="0">
                <a:solidFill>
                  <a:schemeClr val="accent5">
                    <a:lumMod val="50000"/>
                  </a:schemeClr>
                </a:solidFill>
              </a:rPr>
              <a:t>&amp; Παραρτήματα</a:t>
            </a:r>
          </a:p>
        </p:txBody>
      </p:sp>
    </p:spTree>
    <p:extLst>
      <p:ext uri="{BB962C8B-B14F-4D97-AF65-F5344CB8AC3E}">
        <p14:creationId xmlns:p14="http://schemas.microsoft.com/office/powerpoint/2010/main" val="3920018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SMP</a:t>
            </a:r>
            <a:endParaRPr lang="en-GB" dirty="0"/>
          </a:p>
        </p:txBody>
      </p:sp>
      <p:sp>
        <p:nvSpPr>
          <p:cNvPr id="6" name="Content Placeholder 5"/>
          <p:cNvSpPr>
            <a:spLocks noGrp="1"/>
          </p:cNvSpPr>
          <p:nvPr>
            <p:ph idx="1"/>
          </p:nvPr>
        </p:nvSpPr>
        <p:spPr>
          <a:xfrm>
            <a:off x="457200" y="980728"/>
            <a:ext cx="8229600" cy="5145435"/>
          </a:xfrm>
        </p:spPr>
        <p:txBody>
          <a:bodyPr>
            <a:noAutofit/>
          </a:bodyPr>
          <a:lstStyle/>
          <a:p>
            <a:pPr marL="355600">
              <a:spcBef>
                <a:spcPts val="95"/>
              </a:spcBef>
              <a:buFont typeface="Arial"/>
              <a:buChar char="•"/>
              <a:tabLst>
                <a:tab pos="354965" algn="l"/>
                <a:tab pos="355600" algn="l"/>
              </a:tabLst>
            </a:pPr>
            <a:r>
              <a:rPr lang="el-GR" sz="2300" spc="-10" dirty="0">
                <a:cs typeface="Calibri"/>
              </a:rPr>
              <a:t>Δεν </a:t>
            </a:r>
            <a:r>
              <a:rPr lang="el-GR" sz="2300" spc="-20" dirty="0">
                <a:cs typeface="Calibri"/>
              </a:rPr>
              <a:t>απαιτείται </a:t>
            </a:r>
            <a:r>
              <a:rPr lang="el-GR" sz="2300" spc="-5" dirty="0">
                <a:cs typeface="Calibri"/>
              </a:rPr>
              <a:t>η </a:t>
            </a:r>
            <a:r>
              <a:rPr lang="el-GR" sz="2300" spc="-10" dirty="0">
                <a:cs typeface="Calibri"/>
              </a:rPr>
              <a:t>ύπαρξη υπογεγραμμένης </a:t>
            </a:r>
            <a:r>
              <a:rPr lang="el-GR" sz="2300" spc="-5" dirty="0">
                <a:cs typeface="Calibri"/>
              </a:rPr>
              <a:t>Διμερούς</a:t>
            </a:r>
            <a:r>
              <a:rPr lang="el-GR" sz="2300" spc="175" dirty="0">
                <a:cs typeface="Calibri"/>
              </a:rPr>
              <a:t> </a:t>
            </a:r>
            <a:r>
              <a:rPr lang="el-GR" sz="2300" spc="-5" dirty="0">
                <a:cs typeface="Calibri"/>
              </a:rPr>
              <a:t>Συμφωνίας</a:t>
            </a:r>
            <a:endParaRPr lang="el-GR" sz="2300" dirty="0">
              <a:cs typeface="Calibri"/>
            </a:endParaRPr>
          </a:p>
          <a:p>
            <a:pPr marL="355600">
              <a:spcBef>
                <a:spcPts val="5"/>
              </a:spcBef>
              <a:buFont typeface="Arial"/>
              <a:buChar char="•"/>
              <a:tabLst>
                <a:tab pos="354965" algn="l"/>
                <a:tab pos="355600" algn="l"/>
              </a:tabLst>
            </a:pPr>
            <a:r>
              <a:rPr lang="el-GR" sz="2300" spc="-10" dirty="0">
                <a:cs typeface="Calibri"/>
              </a:rPr>
              <a:t>Δεν περιορίζεται </a:t>
            </a:r>
            <a:r>
              <a:rPr lang="el-GR" sz="2300" spc="-5" dirty="0">
                <a:cs typeface="Calibri"/>
              </a:rPr>
              <a:t>σε </a:t>
            </a:r>
            <a:r>
              <a:rPr lang="el-GR" sz="2300" spc="-15" dirty="0">
                <a:cs typeface="Calibri"/>
              </a:rPr>
              <a:t>φοιτητές </a:t>
            </a:r>
            <a:r>
              <a:rPr lang="el-GR" sz="2300" spc="-10" dirty="0">
                <a:cs typeface="Calibri"/>
              </a:rPr>
              <a:t>του δεύτερου </a:t>
            </a:r>
            <a:r>
              <a:rPr lang="el-GR" sz="2300" spc="-5" dirty="0">
                <a:cs typeface="Calibri"/>
              </a:rPr>
              <a:t>έτους </a:t>
            </a:r>
            <a:r>
              <a:rPr lang="el-GR" sz="2300" spc="-30" dirty="0">
                <a:cs typeface="Calibri"/>
              </a:rPr>
              <a:t>και</a:t>
            </a:r>
            <a:r>
              <a:rPr lang="el-GR" sz="2300" spc="130" dirty="0">
                <a:cs typeface="Calibri"/>
              </a:rPr>
              <a:t> </a:t>
            </a:r>
            <a:r>
              <a:rPr lang="el-GR" sz="2300" spc="-10" dirty="0">
                <a:cs typeface="Calibri"/>
              </a:rPr>
              <a:t>άνω.</a:t>
            </a:r>
            <a:endParaRPr lang="el-GR" sz="2300" dirty="0">
              <a:cs typeface="Calibri"/>
            </a:endParaRPr>
          </a:p>
          <a:p>
            <a:pPr marL="355600">
              <a:buFont typeface="Arial"/>
              <a:buChar char="•"/>
              <a:tabLst>
                <a:tab pos="354965" algn="l"/>
                <a:tab pos="355600" algn="l"/>
              </a:tabLst>
            </a:pPr>
            <a:r>
              <a:rPr lang="el-GR" sz="2300" spc="-10" dirty="0">
                <a:cs typeface="Calibri"/>
              </a:rPr>
              <a:t>Πραγματοποιείται </a:t>
            </a:r>
            <a:r>
              <a:rPr lang="el-GR" sz="2300" spc="-5" dirty="0">
                <a:cs typeface="Calibri"/>
              </a:rPr>
              <a:t>μόνο σε </a:t>
            </a:r>
            <a:r>
              <a:rPr lang="el-GR" sz="2300" spc="-10" dirty="0">
                <a:cs typeface="Calibri"/>
              </a:rPr>
              <a:t>επιλέξιμους οργανισμούς</a:t>
            </a:r>
            <a:r>
              <a:rPr lang="el-GR" sz="2300" spc="95" dirty="0">
                <a:cs typeface="Calibri"/>
              </a:rPr>
              <a:t> </a:t>
            </a:r>
            <a:r>
              <a:rPr lang="el-GR" sz="2300" spc="-5" dirty="0">
                <a:cs typeface="Calibri"/>
              </a:rPr>
              <a:t>υποδοχής.</a:t>
            </a:r>
            <a:endParaRPr lang="el-GR" sz="2300" dirty="0">
              <a:cs typeface="Calibri"/>
            </a:endParaRPr>
          </a:p>
          <a:p>
            <a:pPr marL="355600">
              <a:lnSpc>
                <a:spcPts val="2375"/>
              </a:lnSpc>
              <a:buFont typeface="Arial"/>
              <a:buChar char="•"/>
              <a:tabLst>
                <a:tab pos="354965" algn="l"/>
                <a:tab pos="355600" algn="l"/>
              </a:tabLst>
            </a:pPr>
            <a:r>
              <a:rPr lang="el-GR" sz="2300" spc="-20" dirty="0" smtClean="0">
                <a:cs typeface="Calibri"/>
              </a:rPr>
              <a:t>Απαιτείται </a:t>
            </a:r>
            <a:r>
              <a:rPr lang="el-GR" sz="2300" spc="-10" dirty="0">
                <a:cs typeface="Calibri"/>
              </a:rPr>
              <a:t>αναγνώριση </a:t>
            </a:r>
            <a:r>
              <a:rPr lang="el-GR" sz="2300" spc="-5" dirty="0">
                <a:cs typeface="Calibri"/>
              </a:rPr>
              <a:t>με </a:t>
            </a:r>
            <a:r>
              <a:rPr lang="el-GR" sz="2300" spc="-20" dirty="0">
                <a:cs typeface="Calibri"/>
              </a:rPr>
              <a:t>την </a:t>
            </a:r>
            <a:r>
              <a:rPr lang="el-GR" sz="2300" spc="-10" dirty="0">
                <a:cs typeface="Calibri"/>
              </a:rPr>
              <a:t>ολοκλήρωση της</a:t>
            </a:r>
            <a:r>
              <a:rPr lang="el-GR" sz="2300" spc="175" dirty="0">
                <a:cs typeface="Calibri"/>
              </a:rPr>
              <a:t> </a:t>
            </a:r>
            <a:r>
              <a:rPr lang="el-GR" sz="2300" spc="-5" dirty="0">
                <a:cs typeface="Calibri"/>
              </a:rPr>
              <a:t>περιόδου</a:t>
            </a:r>
            <a:endParaRPr lang="el-GR" sz="2300" dirty="0">
              <a:cs typeface="Calibri"/>
            </a:endParaRPr>
          </a:p>
          <a:p>
            <a:pPr marL="12700" indent="0">
              <a:lnSpc>
                <a:spcPts val="2375"/>
              </a:lnSpc>
              <a:buNone/>
              <a:tabLst>
                <a:tab pos="2033270" algn="l"/>
              </a:tabLst>
            </a:pPr>
            <a:r>
              <a:rPr lang="el-GR" sz="2300" spc="-25" dirty="0" smtClean="0">
                <a:cs typeface="Calibri"/>
              </a:rPr>
              <a:t>      κινητικότητας </a:t>
            </a:r>
            <a:r>
              <a:rPr lang="el-GR" sz="2300" spc="-25" dirty="0">
                <a:cs typeface="Calibri"/>
              </a:rPr>
              <a:t>σ</a:t>
            </a:r>
            <a:r>
              <a:rPr lang="el-GR" sz="2300" spc="-25" dirty="0" smtClean="0">
                <a:cs typeface="Calibri"/>
              </a:rPr>
              <a:t>ύμφωνα </a:t>
            </a:r>
            <a:r>
              <a:rPr lang="el-GR" sz="2300" spc="-25" dirty="0" smtClean="0">
                <a:cs typeface="Calibri"/>
              </a:rPr>
              <a:t>με τους κανονισμούς του Προγράμματος και τη </a:t>
            </a:r>
            <a:r>
              <a:rPr lang="el-GR" sz="2300" spc="-25" dirty="0" smtClean="0">
                <a:cs typeface="Calibri"/>
              </a:rPr>
              <a:t> Συμφωνία Μάθησης</a:t>
            </a:r>
            <a:r>
              <a:rPr lang="en-GB" sz="2300" spc="-25" dirty="0" smtClean="0">
                <a:cs typeface="Calibri"/>
              </a:rPr>
              <a:t> </a:t>
            </a:r>
            <a:r>
              <a:rPr lang="el-GR" sz="2300" spc="-25" dirty="0" smtClean="0">
                <a:cs typeface="Calibri"/>
              </a:rPr>
              <a:t>(όπου το </a:t>
            </a:r>
            <a:r>
              <a:rPr lang="el-GR" sz="2300" spc="-10" dirty="0" err="1" smtClean="0">
                <a:cs typeface="Calibri"/>
              </a:rPr>
              <a:t>Diploma</a:t>
            </a:r>
            <a:r>
              <a:rPr lang="el-GR" sz="2300" spc="-10" dirty="0" smtClean="0">
                <a:cs typeface="Calibri"/>
              </a:rPr>
              <a:t> </a:t>
            </a:r>
            <a:r>
              <a:rPr lang="el-GR" sz="2300" spc="-10" dirty="0" err="1" smtClean="0">
                <a:cs typeface="Calibri"/>
              </a:rPr>
              <a:t>Supplement</a:t>
            </a:r>
            <a:r>
              <a:rPr lang="el-GR" sz="2300" spc="-10" dirty="0" smtClean="0">
                <a:cs typeface="Calibri"/>
              </a:rPr>
              <a:t>  δηλώνεται ως υποχρεωτικό</a:t>
            </a:r>
            <a:r>
              <a:rPr lang="en-US" sz="2300" spc="-10" dirty="0" smtClean="0">
                <a:cs typeface="Calibri"/>
              </a:rPr>
              <a:t>)</a:t>
            </a:r>
            <a:endParaRPr lang="en-US" sz="2300" spc="-10" dirty="0" smtClean="0">
              <a:cs typeface="Calibri"/>
            </a:endParaRPr>
          </a:p>
          <a:p>
            <a:pPr marL="12700" indent="0">
              <a:lnSpc>
                <a:spcPts val="2375"/>
              </a:lnSpc>
              <a:buNone/>
              <a:tabLst>
                <a:tab pos="2033270" algn="l"/>
              </a:tabLst>
            </a:pPr>
            <a:r>
              <a:rPr lang="el-GR" sz="2300" spc="-5" dirty="0" smtClean="0">
                <a:cs typeface="Calibri"/>
              </a:rPr>
              <a:t>Υποστηρίζονται</a:t>
            </a:r>
            <a:r>
              <a:rPr lang="el-GR" sz="2300" spc="30" dirty="0" smtClean="0">
                <a:cs typeface="Calibri"/>
              </a:rPr>
              <a:t> </a:t>
            </a:r>
            <a:r>
              <a:rPr lang="el-GR" sz="2300" spc="-10" dirty="0">
                <a:cs typeface="Calibri"/>
              </a:rPr>
              <a:t>τρεις	τύποι </a:t>
            </a:r>
            <a:r>
              <a:rPr lang="el-GR" sz="2300" spc="-5" dirty="0">
                <a:cs typeface="Calibri"/>
              </a:rPr>
              <a:t>πρακτικής</a:t>
            </a:r>
            <a:r>
              <a:rPr lang="el-GR" sz="2300" spc="25" dirty="0">
                <a:cs typeface="Calibri"/>
              </a:rPr>
              <a:t> </a:t>
            </a:r>
            <a:r>
              <a:rPr lang="el-GR" sz="2300" spc="-10" dirty="0">
                <a:cs typeface="Calibri"/>
              </a:rPr>
              <a:t>άσκησης:</a:t>
            </a:r>
            <a:endParaRPr lang="el-GR" sz="2300" dirty="0">
              <a:cs typeface="Calibri"/>
            </a:endParaRPr>
          </a:p>
          <a:p>
            <a:pPr marL="756285" marR="541655" lvl="1" indent="-287020" algn="just">
              <a:lnSpc>
                <a:spcPct val="80000"/>
              </a:lnSpc>
              <a:spcBef>
                <a:spcPts val="489"/>
              </a:spcBef>
              <a:buFont typeface="Arial"/>
              <a:buChar char="–"/>
              <a:tabLst>
                <a:tab pos="756920" algn="l"/>
              </a:tabLst>
            </a:pPr>
            <a:r>
              <a:rPr lang="el-GR" sz="2300" spc="-5" dirty="0">
                <a:cs typeface="Calibri"/>
              </a:rPr>
              <a:t>Περίοδοι </a:t>
            </a:r>
            <a:r>
              <a:rPr lang="el-GR" sz="2300" dirty="0">
                <a:cs typeface="Calibri"/>
              </a:rPr>
              <a:t>πρακτικής άσκησης </a:t>
            </a:r>
            <a:r>
              <a:rPr lang="el-GR" sz="2300" spc="-5" dirty="0">
                <a:cs typeface="Calibri"/>
              </a:rPr>
              <a:t>ενσωματωμένες </a:t>
            </a:r>
            <a:r>
              <a:rPr lang="el-GR" sz="2300" spc="5" dirty="0">
                <a:cs typeface="Calibri"/>
              </a:rPr>
              <a:t>στο</a:t>
            </a:r>
            <a:r>
              <a:rPr lang="el-GR" sz="2300" spc="-120" dirty="0">
                <a:cs typeface="Calibri"/>
              </a:rPr>
              <a:t> </a:t>
            </a:r>
            <a:r>
              <a:rPr lang="el-GR" sz="2300" spc="-5" dirty="0">
                <a:cs typeface="Calibri"/>
              </a:rPr>
              <a:t>πρόγραμμα  σπουδών </a:t>
            </a:r>
            <a:r>
              <a:rPr lang="el-GR" sz="2300" dirty="0">
                <a:cs typeface="Calibri"/>
              </a:rPr>
              <a:t>(μετρούν προς </a:t>
            </a:r>
            <a:r>
              <a:rPr lang="el-GR" sz="2300" spc="-15" dirty="0">
                <a:cs typeface="Calibri"/>
              </a:rPr>
              <a:t>την </a:t>
            </a:r>
            <a:r>
              <a:rPr lang="el-GR" sz="2300" spc="-10" dirty="0">
                <a:cs typeface="Calibri"/>
              </a:rPr>
              <a:t>ολοκλήρωση </a:t>
            </a:r>
            <a:r>
              <a:rPr lang="el-GR" sz="2300" dirty="0">
                <a:cs typeface="Calibri"/>
              </a:rPr>
              <a:t>ενός </a:t>
            </a:r>
            <a:r>
              <a:rPr lang="el-GR" sz="2300" spc="-5" dirty="0">
                <a:cs typeface="Calibri"/>
              </a:rPr>
              <a:t>προγράμματος  σπουδών)</a:t>
            </a:r>
            <a:r>
              <a:rPr lang="el-GR" sz="2300" dirty="0">
                <a:cs typeface="Calibri"/>
              </a:rPr>
              <a:t> .</a:t>
            </a:r>
          </a:p>
          <a:p>
            <a:pPr marL="756285" marR="5080" lvl="1" indent="-287020" algn="just">
              <a:lnSpc>
                <a:spcPct val="80000"/>
              </a:lnSpc>
              <a:spcBef>
                <a:spcPts val="480"/>
              </a:spcBef>
              <a:buFont typeface="Arial"/>
              <a:buChar char="–"/>
              <a:tabLst>
                <a:tab pos="756920" algn="l"/>
              </a:tabLst>
            </a:pPr>
            <a:r>
              <a:rPr lang="el-GR" sz="2300" spc="-5" dirty="0">
                <a:cs typeface="Calibri"/>
              </a:rPr>
              <a:t>Εθελοντικές </a:t>
            </a:r>
            <a:r>
              <a:rPr lang="el-GR" sz="2300" dirty="0">
                <a:cs typeface="Calibri"/>
              </a:rPr>
              <a:t>περίοδοι πρακτικής άσκησης (μη </a:t>
            </a:r>
            <a:r>
              <a:rPr lang="el-GR" sz="2300" spc="-5" dirty="0">
                <a:cs typeface="Calibri"/>
              </a:rPr>
              <a:t>υποχρεωτικές </a:t>
            </a:r>
            <a:r>
              <a:rPr lang="el-GR" sz="2300" dirty="0">
                <a:cs typeface="Calibri"/>
              </a:rPr>
              <a:t>για</a:t>
            </a:r>
            <a:r>
              <a:rPr lang="el-GR" sz="2300" spc="-155" dirty="0">
                <a:cs typeface="Calibri"/>
              </a:rPr>
              <a:t> </a:t>
            </a:r>
            <a:r>
              <a:rPr lang="el-GR" sz="2300" spc="-15" dirty="0">
                <a:cs typeface="Calibri"/>
              </a:rPr>
              <a:t>την  </a:t>
            </a:r>
            <a:r>
              <a:rPr lang="el-GR" sz="2300" spc="-10" dirty="0">
                <a:cs typeface="Calibri"/>
              </a:rPr>
              <a:t>ολοκλήρωση </a:t>
            </a:r>
            <a:r>
              <a:rPr lang="el-GR" sz="2300" spc="-5" dirty="0">
                <a:cs typeface="Calibri"/>
              </a:rPr>
              <a:t>του προγράμματος σπουδών</a:t>
            </a:r>
            <a:r>
              <a:rPr lang="el-GR" sz="2300" spc="-75" dirty="0">
                <a:cs typeface="Calibri"/>
              </a:rPr>
              <a:t> </a:t>
            </a:r>
            <a:r>
              <a:rPr lang="el-GR" sz="2300" dirty="0">
                <a:cs typeface="Calibri"/>
              </a:rPr>
              <a:t>).</a:t>
            </a:r>
          </a:p>
          <a:p>
            <a:pPr marL="756285" lvl="1" indent="-287020" algn="just">
              <a:buFont typeface="Arial"/>
              <a:buChar char="–"/>
              <a:tabLst>
                <a:tab pos="756920" algn="l"/>
              </a:tabLst>
            </a:pPr>
            <a:r>
              <a:rPr lang="el-GR" sz="2300" spc="-5" dirty="0">
                <a:cs typeface="Calibri"/>
              </a:rPr>
              <a:t>Περίοδοι </a:t>
            </a:r>
            <a:r>
              <a:rPr lang="el-GR" sz="2300" dirty="0">
                <a:cs typeface="Calibri"/>
              </a:rPr>
              <a:t>πρακτικής άσκησης για πρόσφατους</a:t>
            </a:r>
            <a:r>
              <a:rPr lang="el-GR" sz="2300" spc="-135" dirty="0">
                <a:cs typeface="Calibri"/>
              </a:rPr>
              <a:t> </a:t>
            </a:r>
            <a:r>
              <a:rPr lang="el-GR" sz="2300" spc="-5" dirty="0">
                <a:cs typeface="Calibri"/>
              </a:rPr>
              <a:t>πτυχιούχους</a:t>
            </a:r>
            <a:r>
              <a:rPr lang="el-GR" sz="2300" spc="-5" dirty="0" smtClean="0">
                <a:cs typeface="Calibri"/>
              </a:rPr>
              <a:t>.</a:t>
            </a:r>
          </a:p>
        </p:txBody>
      </p:sp>
    </p:spTree>
    <p:extLst>
      <p:ext uri="{BB962C8B-B14F-4D97-AF65-F5344CB8AC3E}">
        <p14:creationId xmlns:p14="http://schemas.microsoft.com/office/powerpoint/2010/main" val="130304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SMP – </a:t>
            </a:r>
            <a:r>
              <a:rPr lang="el-GR" dirty="0" smtClean="0"/>
              <a:t>Νέοι Απόφοιτοι</a:t>
            </a:r>
            <a:endParaRPr lang="en-GB" dirty="0"/>
          </a:p>
        </p:txBody>
      </p:sp>
      <p:sp>
        <p:nvSpPr>
          <p:cNvPr id="6" name="Content Placeholder 5"/>
          <p:cNvSpPr>
            <a:spLocks noGrp="1"/>
          </p:cNvSpPr>
          <p:nvPr>
            <p:ph idx="1"/>
          </p:nvPr>
        </p:nvSpPr>
        <p:spPr>
          <a:xfrm>
            <a:off x="179512" y="980728"/>
            <a:ext cx="8712968" cy="5145435"/>
          </a:xfrm>
        </p:spPr>
        <p:txBody>
          <a:bodyPr>
            <a:noAutofit/>
          </a:bodyPr>
          <a:lstStyle/>
          <a:p>
            <a:pPr marL="355600">
              <a:lnSpc>
                <a:spcPts val="3420"/>
              </a:lnSpc>
              <a:spcBef>
                <a:spcPts val="100"/>
              </a:spcBef>
              <a:buFont typeface="Arial"/>
              <a:buChar char="•"/>
              <a:tabLst>
                <a:tab pos="354965" algn="l"/>
                <a:tab pos="355600" algn="l"/>
              </a:tabLst>
            </a:pPr>
            <a:r>
              <a:rPr lang="el-GR" sz="2600" spc="-5" dirty="0">
                <a:cs typeface="Calibri"/>
              </a:rPr>
              <a:t>Οι προσφάτως </a:t>
            </a:r>
            <a:r>
              <a:rPr lang="el-GR" sz="2600" spc="-10" dirty="0">
                <a:cs typeface="Calibri"/>
              </a:rPr>
              <a:t>αποφοιτήσαντες </a:t>
            </a:r>
            <a:r>
              <a:rPr lang="el-GR" sz="2600" spc="-5" dirty="0">
                <a:cs typeface="Calibri"/>
              </a:rPr>
              <a:t>μπορούν</a:t>
            </a:r>
            <a:r>
              <a:rPr lang="el-GR" sz="2600" spc="70" dirty="0">
                <a:cs typeface="Calibri"/>
              </a:rPr>
              <a:t> </a:t>
            </a:r>
            <a:r>
              <a:rPr lang="el-GR" sz="2600" dirty="0" smtClean="0">
                <a:cs typeface="Calibri"/>
              </a:rPr>
              <a:t>να</a:t>
            </a:r>
            <a:r>
              <a:rPr lang="en-US" sz="2600" dirty="0" smtClean="0">
                <a:cs typeface="Calibri"/>
              </a:rPr>
              <a:t> </a:t>
            </a:r>
            <a:r>
              <a:rPr lang="el-GR" sz="2600" spc="-5" dirty="0" smtClean="0">
                <a:cs typeface="Calibri"/>
              </a:rPr>
              <a:t>συμμετέχουν </a:t>
            </a:r>
            <a:r>
              <a:rPr lang="el-GR" sz="2600" dirty="0">
                <a:cs typeface="Calibri"/>
              </a:rPr>
              <a:t>σε </a:t>
            </a:r>
            <a:r>
              <a:rPr lang="el-GR" sz="2600" spc="-5" dirty="0">
                <a:cs typeface="Calibri"/>
              </a:rPr>
              <a:t>περιόδους </a:t>
            </a:r>
            <a:r>
              <a:rPr lang="el-GR" sz="2600" dirty="0">
                <a:cs typeface="Calibri"/>
              </a:rPr>
              <a:t>πρακτικής </a:t>
            </a:r>
            <a:r>
              <a:rPr lang="el-GR" sz="2600" spc="-5" dirty="0">
                <a:cs typeface="Calibri"/>
              </a:rPr>
              <a:t>άσκησης  </a:t>
            </a:r>
            <a:r>
              <a:rPr lang="el-GR" sz="2600" spc="-10" dirty="0">
                <a:cs typeface="Calibri"/>
              </a:rPr>
              <a:t>μεταξύ των </a:t>
            </a:r>
            <a:r>
              <a:rPr lang="el-GR" sz="2600" spc="-5" dirty="0">
                <a:cs typeface="Calibri"/>
              </a:rPr>
              <a:t>Χωρών </a:t>
            </a:r>
            <a:r>
              <a:rPr lang="el-GR" sz="2600" spc="-10" dirty="0">
                <a:cs typeface="Calibri"/>
              </a:rPr>
              <a:t>του Προγράμματος.</a:t>
            </a:r>
            <a:endParaRPr lang="el-GR" sz="2600" dirty="0">
              <a:cs typeface="Calibri"/>
            </a:endParaRPr>
          </a:p>
          <a:p>
            <a:pPr marL="355600" marR="5080">
              <a:lnSpc>
                <a:spcPts val="3240"/>
              </a:lnSpc>
              <a:spcBef>
                <a:spcPts val="720"/>
              </a:spcBef>
              <a:buFont typeface="Arial"/>
              <a:buChar char="•"/>
              <a:tabLst>
                <a:tab pos="354965" algn="l"/>
                <a:tab pos="355600" algn="l"/>
                <a:tab pos="3079750" algn="l"/>
              </a:tabLst>
            </a:pPr>
            <a:r>
              <a:rPr lang="el-GR" sz="2600" spc="-5" dirty="0">
                <a:cs typeface="Calibri"/>
              </a:rPr>
              <a:t>Επιλογή </a:t>
            </a:r>
            <a:r>
              <a:rPr lang="el-GR" sz="2600" spc="-10" dirty="0">
                <a:cs typeface="Calibri"/>
              </a:rPr>
              <a:t>συμμετεχόντων </a:t>
            </a:r>
            <a:r>
              <a:rPr lang="el-GR" sz="2600" b="1" spc="-15" dirty="0">
                <a:cs typeface="Calibri"/>
              </a:rPr>
              <a:t>πριν </a:t>
            </a:r>
            <a:r>
              <a:rPr lang="el-GR" sz="2600" b="1" spc="-20" dirty="0">
                <a:cs typeface="Calibri"/>
              </a:rPr>
              <a:t>την </a:t>
            </a:r>
            <a:r>
              <a:rPr lang="el-GR" sz="2600" b="1" spc="-5" dirty="0">
                <a:cs typeface="Calibri"/>
              </a:rPr>
              <a:t>αποφοίτηση </a:t>
            </a:r>
            <a:r>
              <a:rPr lang="el-GR" sz="2600" dirty="0" smtClean="0">
                <a:cs typeface="Calibri"/>
              </a:rPr>
              <a:t>(</a:t>
            </a:r>
            <a:r>
              <a:rPr lang="el-GR" sz="2600" dirty="0" smtClean="0">
                <a:cs typeface="Calibri"/>
              </a:rPr>
              <a:t>δ</a:t>
            </a:r>
            <a:r>
              <a:rPr lang="el-GR" sz="2600" spc="-15" dirty="0" smtClean="0">
                <a:cs typeface="Calibri"/>
              </a:rPr>
              <a:t>ηλαδή</a:t>
            </a:r>
            <a:r>
              <a:rPr lang="el-GR" sz="2600" spc="-10" dirty="0" smtClean="0">
                <a:cs typeface="Calibri"/>
              </a:rPr>
              <a:t> </a:t>
            </a:r>
            <a:r>
              <a:rPr lang="el-GR" sz="2600" spc="-15" dirty="0">
                <a:cs typeface="Calibri"/>
              </a:rPr>
              <a:t>πριν</a:t>
            </a:r>
            <a:r>
              <a:rPr lang="el-GR" sz="2600" spc="15" dirty="0">
                <a:cs typeface="Calibri"/>
              </a:rPr>
              <a:t> </a:t>
            </a:r>
            <a:r>
              <a:rPr lang="el-GR" sz="2600" spc="-25" dirty="0" smtClean="0">
                <a:cs typeface="Calibri"/>
              </a:rPr>
              <a:t>την </a:t>
            </a:r>
            <a:r>
              <a:rPr lang="el-GR" sz="2600" spc="-10" dirty="0" smtClean="0">
                <a:cs typeface="Calibri"/>
              </a:rPr>
              <a:t>ολοκλήρωση </a:t>
            </a:r>
            <a:r>
              <a:rPr lang="el-GR" sz="2600" spc="-15" dirty="0" smtClean="0">
                <a:cs typeface="Calibri"/>
              </a:rPr>
              <a:t>του</a:t>
            </a:r>
            <a:r>
              <a:rPr lang="en-US" sz="2600" dirty="0">
                <a:cs typeface="Calibri"/>
              </a:rPr>
              <a:t> </a:t>
            </a:r>
            <a:r>
              <a:rPr lang="el-GR" sz="2600" spc="-10" dirty="0" smtClean="0">
                <a:cs typeface="Calibri"/>
              </a:rPr>
              <a:t>προγράμματος </a:t>
            </a:r>
            <a:r>
              <a:rPr lang="el-GR" sz="2600" spc="-5" dirty="0">
                <a:cs typeface="Calibri"/>
              </a:rPr>
              <a:t>σπουδών</a:t>
            </a:r>
            <a:r>
              <a:rPr lang="el-GR" sz="2600" spc="35" dirty="0">
                <a:cs typeface="Calibri"/>
              </a:rPr>
              <a:t> </a:t>
            </a:r>
            <a:r>
              <a:rPr lang="el-GR" sz="2600" spc="-10" dirty="0">
                <a:cs typeface="Calibri"/>
              </a:rPr>
              <a:t>τους)</a:t>
            </a:r>
            <a:endParaRPr lang="el-GR" sz="2600" dirty="0">
              <a:cs typeface="Calibri"/>
            </a:endParaRPr>
          </a:p>
          <a:p>
            <a:pPr marL="355600" marR="426720">
              <a:lnSpc>
                <a:spcPts val="3240"/>
              </a:lnSpc>
              <a:spcBef>
                <a:spcPts val="765"/>
              </a:spcBef>
              <a:buFont typeface="Arial"/>
              <a:buChar char="•"/>
              <a:tabLst>
                <a:tab pos="354965" algn="l"/>
                <a:tab pos="355600" algn="l"/>
              </a:tabLst>
            </a:pPr>
            <a:r>
              <a:rPr lang="el-GR" sz="2600" spc="-5" dirty="0">
                <a:cs typeface="Calibri"/>
              </a:rPr>
              <a:t>Ολοκλήρωση </a:t>
            </a:r>
            <a:r>
              <a:rPr lang="el-GR" sz="2600" spc="-25" dirty="0">
                <a:cs typeface="Calibri"/>
              </a:rPr>
              <a:t>κινητικότητας: </a:t>
            </a:r>
            <a:r>
              <a:rPr lang="el-GR" sz="2600" spc="-5" dirty="0">
                <a:cs typeface="Calibri"/>
              </a:rPr>
              <a:t>εντός </a:t>
            </a:r>
            <a:r>
              <a:rPr lang="el-GR" sz="2600" dirty="0">
                <a:cs typeface="Calibri"/>
              </a:rPr>
              <a:t>ενός </a:t>
            </a:r>
            <a:r>
              <a:rPr lang="el-GR" sz="2600" spc="-10" dirty="0">
                <a:cs typeface="Calibri"/>
              </a:rPr>
              <a:t>έτους  </a:t>
            </a:r>
            <a:r>
              <a:rPr lang="el-GR" sz="2600" spc="-5" dirty="0">
                <a:cs typeface="Calibri"/>
              </a:rPr>
              <a:t>μετά </a:t>
            </a:r>
            <a:r>
              <a:rPr lang="el-GR" sz="2600" spc="-25" dirty="0">
                <a:cs typeface="Calibri"/>
              </a:rPr>
              <a:t>την </a:t>
            </a:r>
            <a:r>
              <a:rPr lang="el-GR" sz="2600" spc="-10" dirty="0">
                <a:cs typeface="Calibri"/>
              </a:rPr>
              <a:t>αποφοίτησή τους</a:t>
            </a:r>
            <a:r>
              <a:rPr lang="el-GR" sz="2600" spc="20" dirty="0">
                <a:cs typeface="Calibri"/>
              </a:rPr>
              <a:t> </a:t>
            </a:r>
            <a:r>
              <a:rPr lang="el-GR" sz="2600" dirty="0">
                <a:cs typeface="Calibri"/>
              </a:rPr>
              <a:t>.</a:t>
            </a:r>
          </a:p>
          <a:p>
            <a:pPr marL="355600" marR="884555">
              <a:lnSpc>
                <a:spcPts val="3240"/>
              </a:lnSpc>
              <a:spcBef>
                <a:spcPts val="725"/>
              </a:spcBef>
              <a:buFont typeface="Arial"/>
              <a:buChar char="•"/>
              <a:tabLst>
                <a:tab pos="354965" algn="l"/>
                <a:tab pos="355600" algn="l"/>
              </a:tabLst>
            </a:pPr>
            <a:r>
              <a:rPr lang="el-GR" sz="2600" spc="-10" dirty="0">
                <a:cs typeface="Calibri"/>
              </a:rPr>
              <a:t>Επιτρέπονται πολλαπλές μετακινήσεις </a:t>
            </a:r>
            <a:r>
              <a:rPr lang="el-GR" sz="2600" dirty="0" smtClean="0">
                <a:cs typeface="Calibri"/>
              </a:rPr>
              <a:t>και η αναγνώριση </a:t>
            </a:r>
            <a:r>
              <a:rPr lang="el-GR" sz="2600" spc="-5" dirty="0" smtClean="0">
                <a:cs typeface="Calibri"/>
              </a:rPr>
              <a:t>δεν </a:t>
            </a:r>
            <a:r>
              <a:rPr lang="el-GR" sz="2600" spc="-10" dirty="0">
                <a:cs typeface="Calibri"/>
              </a:rPr>
              <a:t>είναι</a:t>
            </a:r>
            <a:r>
              <a:rPr lang="el-GR" sz="2600" dirty="0">
                <a:cs typeface="Calibri"/>
              </a:rPr>
              <a:t> </a:t>
            </a:r>
            <a:r>
              <a:rPr lang="el-GR" sz="2600" dirty="0" smtClean="0">
                <a:cs typeface="Calibri"/>
              </a:rPr>
              <a:t>υποχρεωτική (αφού ο φοιτητής έχει ήδη αποφοιτήσει)</a:t>
            </a:r>
            <a:endParaRPr lang="el-GR" sz="2600" dirty="0">
              <a:cs typeface="Calibri"/>
            </a:endParaRPr>
          </a:p>
          <a:p>
            <a:pPr marL="355600" marR="884555">
              <a:lnSpc>
                <a:spcPts val="3240"/>
              </a:lnSpc>
              <a:spcBef>
                <a:spcPts val="725"/>
              </a:spcBef>
              <a:buFont typeface="Arial"/>
              <a:buChar char="•"/>
              <a:tabLst>
                <a:tab pos="354965" algn="l"/>
                <a:tab pos="355600" algn="l"/>
              </a:tabLst>
            </a:pPr>
            <a:r>
              <a:rPr lang="el-GR" sz="2600" dirty="0" smtClean="0">
                <a:cs typeface="Calibri"/>
              </a:rPr>
              <a:t> </a:t>
            </a:r>
            <a:r>
              <a:rPr lang="el-GR" sz="2600" dirty="0">
                <a:cs typeface="Calibri"/>
              </a:rPr>
              <a:t>Η</a:t>
            </a:r>
            <a:r>
              <a:rPr lang="el-GR" sz="2600" dirty="0" smtClean="0">
                <a:cs typeface="Calibri"/>
              </a:rPr>
              <a:t> </a:t>
            </a:r>
            <a:r>
              <a:rPr lang="el-GR" sz="2600" spc="-5" dirty="0" smtClean="0">
                <a:cs typeface="Calibri"/>
              </a:rPr>
              <a:t>αναγνώριση </a:t>
            </a:r>
            <a:r>
              <a:rPr lang="el-GR" sz="2600" spc="-5" dirty="0" smtClean="0">
                <a:cs typeface="Calibri"/>
              </a:rPr>
              <a:t>πραγματοποιείται στο έντυπο </a:t>
            </a:r>
            <a:r>
              <a:rPr lang="en-US" sz="2600" spc="-5" dirty="0" err="1" smtClean="0">
                <a:cs typeface="Calibri"/>
              </a:rPr>
              <a:t>Europass</a:t>
            </a:r>
            <a:r>
              <a:rPr lang="en-US" sz="2600" spc="-5" dirty="0" smtClean="0">
                <a:cs typeface="Calibri"/>
              </a:rPr>
              <a:t>  </a:t>
            </a:r>
            <a:r>
              <a:rPr lang="en-US" sz="2600" spc="-5" dirty="0" smtClean="0">
                <a:cs typeface="Calibri"/>
              </a:rPr>
              <a:t>(recommended</a:t>
            </a:r>
            <a:r>
              <a:rPr lang="en-US" sz="2600" spc="-5" dirty="0" smtClean="0">
                <a:cs typeface="Calibri"/>
              </a:rPr>
              <a:t>)</a:t>
            </a:r>
            <a:endParaRPr lang="en-GB" sz="2600" dirty="0"/>
          </a:p>
        </p:txBody>
      </p:sp>
    </p:spTree>
    <p:extLst>
      <p:ext uri="{BB962C8B-B14F-4D97-AF65-F5344CB8AC3E}">
        <p14:creationId xmlns:p14="http://schemas.microsoft.com/office/powerpoint/2010/main" val="2300273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l-GR" sz="3200" spc="-10" dirty="0"/>
              <a:t>Επιλέξιμοι </a:t>
            </a:r>
            <a:r>
              <a:rPr lang="el-GR" sz="3200" spc="-15" dirty="0"/>
              <a:t>Οργανισμοί </a:t>
            </a:r>
            <a:r>
              <a:rPr lang="el-GR" sz="3200" spc="-5" dirty="0"/>
              <a:t>Υποδοχής </a:t>
            </a:r>
            <a:r>
              <a:rPr lang="el-GR" sz="3200" spc="-10" dirty="0" smtClean="0"/>
              <a:t>SMP</a:t>
            </a:r>
            <a:endParaRPr lang="en-GB" sz="3200" dirty="0"/>
          </a:p>
        </p:txBody>
      </p:sp>
      <p:sp>
        <p:nvSpPr>
          <p:cNvPr id="6" name="Content Placeholder 5"/>
          <p:cNvSpPr>
            <a:spLocks noGrp="1"/>
          </p:cNvSpPr>
          <p:nvPr>
            <p:ph idx="1"/>
          </p:nvPr>
        </p:nvSpPr>
        <p:spPr/>
        <p:txBody>
          <a:bodyPr>
            <a:normAutofit lnSpcReduction="10000"/>
          </a:bodyPr>
          <a:lstStyle/>
          <a:p>
            <a:pPr marL="12700" marR="349250">
              <a:lnSpc>
                <a:spcPts val="2590"/>
              </a:lnSpc>
              <a:spcBef>
                <a:spcPts val="730"/>
              </a:spcBef>
            </a:pPr>
            <a:r>
              <a:rPr lang="el-GR" dirty="0">
                <a:cs typeface="Calibri"/>
              </a:rPr>
              <a:t>Ο </a:t>
            </a:r>
            <a:r>
              <a:rPr lang="el-GR" spc="-10" dirty="0">
                <a:cs typeface="Calibri"/>
              </a:rPr>
              <a:t>οργανισμός </a:t>
            </a:r>
            <a:r>
              <a:rPr lang="el-GR" spc="-5" dirty="0">
                <a:cs typeface="Calibri"/>
              </a:rPr>
              <a:t>υποδοχής μπορεί </a:t>
            </a:r>
            <a:r>
              <a:rPr lang="el-GR" dirty="0">
                <a:cs typeface="Calibri"/>
              </a:rPr>
              <a:t>να </a:t>
            </a:r>
            <a:r>
              <a:rPr lang="el-GR" spc="-5" dirty="0">
                <a:cs typeface="Calibri"/>
              </a:rPr>
              <a:t>είναι δημόσιος </a:t>
            </a:r>
            <a:r>
              <a:rPr lang="el-GR" dirty="0">
                <a:cs typeface="Calibri"/>
              </a:rPr>
              <a:t>ή  </a:t>
            </a:r>
            <a:r>
              <a:rPr lang="el-GR" spc="-15" dirty="0">
                <a:cs typeface="Calibri"/>
              </a:rPr>
              <a:t>ιδιωτικός </a:t>
            </a:r>
            <a:r>
              <a:rPr lang="el-GR" spc="-10" dirty="0">
                <a:cs typeface="Calibri"/>
              </a:rPr>
              <a:t>οργανισμός </a:t>
            </a:r>
            <a:r>
              <a:rPr lang="el-GR" dirty="0">
                <a:cs typeface="Calibri"/>
              </a:rPr>
              <a:t>που </a:t>
            </a:r>
            <a:r>
              <a:rPr lang="el-GR" spc="-10" dirty="0">
                <a:cs typeface="Calibri"/>
              </a:rPr>
              <a:t>δραστηριοποιείται στην  αγορά </a:t>
            </a:r>
            <a:r>
              <a:rPr lang="el-GR" spc="-5" dirty="0">
                <a:cs typeface="Calibri"/>
              </a:rPr>
              <a:t>εργασίας </a:t>
            </a:r>
            <a:r>
              <a:rPr lang="el-GR" dirty="0">
                <a:cs typeface="Calibri"/>
              </a:rPr>
              <a:t>ή </a:t>
            </a:r>
            <a:r>
              <a:rPr lang="el-GR" spc="-5" dirty="0">
                <a:cs typeface="Calibri"/>
              </a:rPr>
              <a:t>στους τομείς της </a:t>
            </a:r>
            <a:r>
              <a:rPr lang="el-GR" spc="-10" dirty="0">
                <a:cs typeface="Calibri"/>
              </a:rPr>
              <a:t>εκπαίδευσης, </a:t>
            </a:r>
            <a:r>
              <a:rPr lang="el-GR" spc="-5" dirty="0">
                <a:cs typeface="Calibri"/>
              </a:rPr>
              <a:t>της  </a:t>
            </a:r>
            <a:r>
              <a:rPr lang="el-GR" spc="-15" dirty="0">
                <a:cs typeface="Calibri"/>
              </a:rPr>
              <a:t>κατάρτισης </a:t>
            </a:r>
            <a:r>
              <a:rPr lang="el-GR" spc="-30" dirty="0">
                <a:cs typeface="Calibri"/>
              </a:rPr>
              <a:t>και </a:t>
            </a:r>
            <a:r>
              <a:rPr lang="el-GR" spc="-5" dirty="0">
                <a:cs typeface="Calibri"/>
              </a:rPr>
              <a:t>της νεολαίας. </a:t>
            </a:r>
            <a:r>
              <a:rPr lang="el-GR" dirty="0">
                <a:cs typeface="Calibri"/>
              </a:rPr>
              <a:t>Για</a:t>
            </a:r>
            <a:r>
              <a:rPr lang="el-GR" spc="35" dirty="0">
                <a:cs typeface="Calibri"/>
              </a:rPr>
              <a:t> </a:t>
            </a:r>
            <a:r>
              <a:rPr lang="el-GR" spc="-15" dirty="0">
                <a:cs typeface="Calibri"/>
              </a:rPr>
              <a:t>παράδειγμα:</a:t>
            </a:r>
            <a:endParaRPr lang="el-GR" dirty="0">
              <a:cs typeface="Calibri"/>
            </a:endParaRPr>
          </a:p>
          <a:p>
            <a:pPr marL="355600" marR="672465">
              <a:lnSpc>
                <a:spcPts val="2590"/>
              </a:lnSpc>
              <a:spcBef>
                <a:spcPts val="655"/>
              </a:spcBef>
              <a:buChar char="-"/>
              <a:tabLst>
                <a:tab pos="354965" algn="l"/>
                <a:tab pos="355600" algn="l"/>
              </a:tabLst>
            </a:pPr>
            <a:r>
              <a:rPr lang="el-GR" dirty="0">
                <a:cs typeface="Calibri"/>
              </a:rPr>
              <a:t>μια </a:t>
            </a:r>
            <a:r>
              <a:rPr lang="el-GR" spc="-5" dirty="0">
                <a:cs typeface="Calibri"/>
              </a:rPr>
              <a:t>δημόσια </a:t>
            </a:r>
            <a:r>
              <a:rPr lang="el-GR" dirty="0">
                <a:cs typeface="Calibri"/>
              </a:rPr>
              <a:t>ή </a:t>
            </a:r>
            <a:r>
              <a:rPr lang="el-GR" spc="-5" dirty="0">
                <a:cs typeface="Calibri"/>
              </a:rPr>
              <a:t>ιδιωτική, μικρή, μεσαία </a:t>
            </a:r>
            <a:r>
              <a:rPr lang="el-GR" dirty="0">
                <a:cs typeface="Calibri"/>
              </a:rPr>
              <a:t>ή</a:t>
            </a:r>
            <a:r>
              <a:rPr lang="el-GR" spc="-100" dirty="0">
                <a:cs typeface="Calibri"/>
              </a:rPr>
              <a:t> </a:t>
            </a:r>
            <a:r>
              <a:rPr lang="el-GR" dirty="0">
                <a:cs typeface="Calibri"/>
              </a:rPr>
              <a:t>μεγάλη  </a:t>
            </a:r>
            <a:r>
              <a:rPr lang="el-GR" spc="-5" dirty="0">
                <a:cs typeface="Calibri"/>
              </a:rPr>
              <a:t>επιχείρηση</a:t>
            </a:r>
            <a:endParaRPr lang="el-GR" dirty="0">
              <a:cs typeface="Calibri"/>
            </a:endParaRPr>
          </a:p>
          <a:p>
            <a:pPr marL="355600">
              <a:spcBef>
                <a:spcPts val="25"/>
              </a:spcBef>
              <a:buChar char="-"/>
              <a:tabLst>
                <a:tab pos="354965" algn="l"/>
                <a:tab pos="355600" algn="l"/>
              </a:tabLst>
            </a:pPr>
            <a:r>
              <a:rPr lang="el-GR" dirty="0">
                <a:cs typeface="Calibri"/>
              </a:rPr>
              <a:t>ένας </a:t>
            </a:r>
            <a:r>
              <a:rPr lang="el-GR" spc="-5" dirty="0">
                <a:cs typeface="Calibri"/>
              </a:rPr>
              <a:t>δημόσιος</a:t>
            </a:r>
            <a:r>
              <a:rPr lang="el-GR" spc="-25" dirty="0">
                <a:cs typeface="Calibri"/>
              </a:rPr>
              <a:t> </a:t>
            </a:r>
            <a:r>
              <a:rPr lang="el-GR" spc="-10" dirty="0">
                <a:cs typeface="Calibri"/>
              </a:rPr>
              <a:t>οργανισμός</a:t>
            </a:r>
            <a:endParaRPr lang="el-GR" dirty="0">
              <a:cs typeface="Calibri"/>
            </a:endParaRPr>
          </a:p>
          <a:p>
            <a:pPr marL="355600">
              <a:spcBef>
                <a:spcPts val="5"/>
              </a:spcBef>
              <a:buChar char="-"/>
              <a:tabLst>
                <a:tab pos="354965" algn="l"/>
                <a:tab pos="355600" algn="l"/>
              </a:tabLst>
            </a:pPr>
            <a:r>
              <a:rPr lang="el-GR" dirty="0">
                <a:cs typeface="Calibri"/>
              </a:rPr>
              <a:t>ένα </a:t>
            </a:r>
            <a:r>
              <a:rPr lang="el-GR" spc="-15" dirty="0">
                <a:cs typeface="Calibri"/>
              </a:rPr>
              <a:t>ερευνητικό ινστιτούτο </a:t>
            </a:r>
            <a:r>
              <a:rPr lang="el-GR" dirty="0">
                <a:cs typeface="Calibri"/>
              </a:rPr>
              <a:t>ή ένας</a:t>
            </a:r>
            <a:r>
              <a:rPr lang="el-GR" spc="-20" dirty="0">
                <a:cs typeface="Calibri"/>
              </a:rPr>
              <a:t> </a:t>
            </a:r>
            <a:r>
              <a:rPr lang="el-GR" spc="-10" dirty="0">
                <a:cs typeface="Calibri"/>
              </a:rPr>
              <a:t>Μ.Κ.Ο</a:t>
            </a:r>
            <a:endParaRPr lang="el-GR" dirty="0">
              <a:cs typeface="Calibri"/>
            </a:endParaRPr>
          </a:p>
          <a:p>
            <a:pPr marL="355600" marR="5080">
              <a:lnSpc>
                <a:spcPct val="80000"/>
              </a:lnSpc>
              <a:spcBef>
                <a:spcPts val="645"/>
              </a:spcBef>
              <a:buChar char="-"/>
              <a:tabLst>
                <a:tab pos="354965" algn="l"/>
                <a:tab pos="355600" algn="l"/>
              </a:tabLst>
            </a:pPr>
            <a:r>
              <a:rPr lang="el-GR" spc="-10" dirty="0">
                <a:cs typeface="Calibri"/>
              </a:rPr>
              <a:t>τα </a:t>
            </a:r>
            <a:r>
              <a:rPr lang="el-GR" dirty="0">
                <a:cs typeface="Calibri"/>
              </a:rPr>
              <a:t>ΑΕΙ που φέρουν </a:t>
            </a:r>
            <a:r>
              <a:rPr lang="el-GR" spc="-20" dirty="0">
                <a:cs typeface="Calibri"/>
              </a:rPr>
              <a:t>το </a:t>
            </a:r>
            <a:r>
              <a:rPr lang="el-GR" spc="-10" dirty="0">
                <a:cs typeface="Calibri"/>
              </a:rPr>
              <a:t>Χάρτη </a:t>
            </a:r>
            <a:r>
              <a:rPr lang="el-GR" spc="-15" dirty="0" err="1">
                <a:cs typeface="Calibri"/>
              </a:rPr>
              <a:t>Erasmus</a:t>
            </a:r>
            <a:r>
              <a:rPr lang="el-GR" spc="-15" dirty="0">
                <a:cs typeface="Calibri"/>
              </a:rPr>
              <a:t> </a:t>
            </a:r>
            <a:r>
              <a:rPr lang="el-GR" dirty="0">
                <a:cs typeface="Calibri"/>
              </a:rPr>
              <a:t>ή ένα </a:t>
            </a:r>
            <a:r>
              <a:rPr lang="el-GR" spc="-10" dirty="0">
                <a:cs typeface="Calibri"/>
              </a:rPr>
              <a:t>σχολείο </a:t>
            </a:r>
            <a:r>
              <a:rPr lang="el-GR" dirty="0">
                <a:cs typeface="Calibri"/>
              </a:rPr>
              <a:t>/  </a:t>
            </a:r>
            <a:r>
              <a:rPr lang="el-GR" spc="-15" dirty="0">
                <a:cs typeface="Calibri"/>
              </a:rPr>
              <a:t>ινστιτούτο </a:t>
            </a:r>
            <a:r>
              <a:rPr lang="el-GR" dirty="0">
                <a:cs typeface="Calibri"/>
              </a:rPr>
              <a:t>/ </a:t>
            </a:r>
            <a:r>
              <a:rPr lang="el-GR" spc="-15" dirty="0">
                <a:cs typeface="Calibri"/>
              </a:rPr>
              <a:t>εκπαιδευτικό </a:t>
            </a:r>
            <a:r>
              <a:rPr lang="el-GR" spc="-10" dirty="0">
                <a:cs typeface="Calibri"/>
              </a:rPr>
              <a:t>κέντρο </a:t>
            </a:r>
            <a:r>
              <a:rPr lang="el-GR" spc="-5" dirty="0">
                <a:cs typeface="Calibri"/>
              </a:rPr>
              <a:t>(σε</a:t>
            </a:r>
            <a:r>
              <a:rPr lang="el-GR" spc="-20" dirty="0">
                <a:cs typeface="Calibri"/>
              </a:rPr>
              <a:t> </a:t>
            </a:r>
            <a:r>
              <a:rPr lang="el-GR" spc="-5" dirty="0">
                <a:cs typeface="Calibri"/>
              </a:rPr>
              <a:t>οποιοδήποτε</a:t>
            </a:r>
            <a:endParaRPr lang="el-GR" dirty="0">
              <a:cs typeface="Calibri"/>
            </a:endParaRPr>
          </a:p>
          <a:p>
            <a:pPr marL="355600">
              <a:lnSpc>
                <a:spcPts val="2590"/>
              </a:lnSpc>
            </a:pPr>
            <a:r>
              <a:rPr lang="el-GR" spc="-10" dirty="0">
                <a:cs typeface="Calibri"/>
              </a:rPr>
              <a:t>επίπεδο</a:t>
            </a:r>
            <a:r>
              <a:rPr lang="el-GR" spc="-40" dirty="0">
                <a:cs typeface="Calibri"/>
              </a:rPr>
              <a:t> </a:t>
            </a:r>
            <a:r>
              <a:rPr lang="el-GR" spc="-10" dirty="0">
                <a:cs typeface="Calibri"/>
              </a:rPr>
              <a:t>εκπαίδευσης</a:t>
            </a:r>
            <a:endParaRPr lang="el-GR" dirty="0">
              <a:cs typeface="Calibri"/>
            </a:endParaRPr>
          </a:p>
          <a:p>
            <a:endParaRPr lang="en-GB" dirty="0"/>
          </a:p>
        </p:txBody>
      </p:sp>
    </p:spTree>
    <p:extLst>
      <p:ext uri="{BB962C8B-B14F-4D97-AF65-F5344CB8AC3E}">
        <p14:creationId xmlns:p14="http://schemas.microsoft.com/office/powerpoint/2010/main" val="4252970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3600" spc="-5" dirty="0"/>
              <a:t>Μη </a:t>
            </a:r>
            <a:r>
              <a:rPr lang="el-GR" sz="3600" spc="-10" dirty="0"/>
              <a:t>επιλέξιμοι </a:t>
            </a:r>
            <a:r>
              <a:rPr lang="el-GR" sz="3600" spc="-15" dirty="0"/>
              <a:t>Οργανισμοί </a:t>
            </a:r>
            <a:r>
              <a:rPr lang="el-GR" sz="3600" spc="-5" dirty="0" smtClean="0"/>
              <a:t>Υποδοχής </a:t>
            </a:r>
            <a:r>
              <a:rPr lang="en-GB" sz="3600" spc="-5" dirty="0" smtClean="0"/>
              <a:t>SMP</a:t>
            </a:r>
            <a:endParaRPr lang="en-GB" sz="3600" dirty="0"/>
          </a:p>
        </p:txBody>
      </p:sp>
      <p:sp>
        <p:nvSpPr>
          <p:cNvPr id="7" name="Content Placeholder 6"/>
          <p:cNvSpPr>
            <a:spLocks noGrp="1"/>
          </p:cNvSpPr>
          <p:nvPr>
            <p:ph idx="1"/>
          </p:nvPr>
        </p:nvSpPr>
        <p:spPr/>
        <p:txBody>
          <a:bodyPr>
            <a:normAutofit lnSpcReduction="10000"/>
          </a:bodyPr>
          <a:lstStyle/>
          <a:p>
            <a:pPr marL="355600" marR="366395">
              <a:spcBef>
                <a:spcPts val="100"/>
              </a:spcBef>
              <a:buFont typeface="Arial"/>
              <a:buChar char="•"/>
              <a:tabLst>
                <a:tab pos="354965" algn="l"/>
                <a:tab pos="355600" algn="l"/>
              </a:tabLst>
            </a:pPr>
            <a:r>
              <a:rPr lang="el-GR" spc="-5" dirty="0">
                <a:cs typeface="Calibri"/>
              </a:rPr>
              <a:t>Τα </a:t>
            </a:r>
            <a:r>
              <a:rPr lang="el-GR" spc="-20" dirty="0">
                <a:cs typeface="Calibri"/>
              </a:rPr>
              <a:t>θεσμικά </a:t>
            </a:r>
            <a:r>
              <a:rPr lang="el-GR" spc="-10" dirty="0">
                <a:cs typeface="Calibri"/>
              </a:rPr>
              <a:t>όργανα </a:t>
            </a:r>
            <a:r>
              <a:rPr lang="el-GR" spc="-5" dirty="0">
                <a:cs typeface="Calibri"/>
              </a:rPr>
              <a:t>της ΕΕ </a:t>
            </a:r>
            <a:r>
              <a:rPr lang="el-GR" spc="-40" dirty="0">
                <a:cs typeface="Calibri"/>
              </a:rPr>
              <a:t>και </a:t>
            </a:r>
            <a:r>
              <a:rPr lang="el-GR" spc="-5" dirty="0">
                <a:cs typeface="Calibri"/>
              </a:rPr>
              <a:t>άλλα </a:t>
            </a:r>
            <a:r>
              <a:rPr lang="el-GR" spc="-10" dirty="0">
                <a:cs typeface="Calibri"/>
              </a:rPr>
              <a:t>όργανα </a:t>
            </a:r>
            <a:r>
              <a:rPr lang="el-GR" spc="-5" dirty="0">
                <a:cs typeface="Calibri"/>
              </a:rPr>
              <a:t>της  ΕΕ, </a:t>
            </a:r>
            <a:r>
              <a:rPr lang="el-GR" spc="-10" dirty="0">
                <a:cs typeface="Calibri"/>
              </a:rPr>
              <a:t>συμπεριλαμβανομένων εξειδικευμένων  </a:t>
            </a:r>
            <a:r>
              <a:rPr lang="el-GR" spc="-5" dirty="0">
                <a:cs typeface="Calibri"/>
              </a:rPr>
              <a:t>οργανισμών </a:t>
            </a:r>
            <a:r>
              <a:rPr lang="el-GR" spc="-15" dirty="0">
                <a:cs typeface="Calibri"/>
              </a:rPr>
              <a:t>(</a:t>
            </a:r>
            <a:r>
              <a:rPr lang="el-GR" u="heavy" spc="-15" dirty="0">
                <a:solidFill>
                  <a:srgbClr val="0000FF"/>
                </a:solidFill>
                <a:uFill>
                  <a:solidFill>
                    <a:srgbClr val="0000FF"/>
                  </a:solidFill>
                </a:uFill>
                <a:cs typeface="Calibri"/>
                <a:hlinkClick r:id="rId2"/>
              </a:rPr>
              <a:t>http://europa.eu/european-  </a:t>
            </a:r>
            <a:r>
              <a:rPr lang="el-GR" u="heavy" spc="-5" dirty="0" err="1">
                <a:solidFill>
                  <a:srgbClr val="0000FF"/>
                </a:solidFill>
                <a:uFill>
                  <a:solidFill>
                    <a:srgbClr val="0000FF"/>
                  </a:solidFill>
                </a:uFill>
                <a:cs typeface="Calibri"/>
                <a:hlinkClick r:id="rId2"/>
              </a:rPr>
              <a:t>union</a:t>
            </a:r>
            <a:r>
              <a:rPr lang="el-GR" u="heavy" spc="-5" dirty="0">
                <a:solidFill>
                  <a:srgbClr val="0000FF"/>
                </a:solidFill>
                <a:uFill>
                  <a:solidFill>
                    <a:srgbClr val="0000FF"/>
                  </a:solidFill>
                </a:uFill>
                <a:cs typeface="Calibri"/>
                <a:hlinkClick r:id="rId2"/>
              </a:rPr>
              <a:t>/</a:t>
            </a:r>
            <a:r>
              <a:rPr lang="el-GR" u="heavy" spc="-5" dirty="0" err="1">
                <a:solidFill>
                  <a:srgbClr val="0000FF"/>
                </a:solidFill>
                <a:uFill>
                  <a:solidFill>
                    <a:srgbClr val="0000FF"/>
                  </a:solidFill>
                </a:uFill>
                <a:cs typeface="Calibri"/>
                <a:hlinkClick r:id="rId2"/>
              </a:rPr>
              <a:t>about</a:t>
            </a:r>
            <a:r>
              <a:rPr lang="el-GR" u="heavy" spc="-5" dirty="0">
                <a:solidFill>
                  <a:srgbClr val="0000FF"/>
                </a:solidFill>
                <a:uFill>
                  <a:solidFill>
                    <a:srgbClr val="0000FF"/>
                  </a:solidFill>
                </a:uFill>
                <a:cs typeface="Calibri"/>
                <a:hlinkClick r:id="rId2"/>
              </a:rPr>
              <a:t>-</a:t>
            </a:r>
            <a:r>
              <a:rPr lang="el-GR" u="heavy" spc="-5" dirty="0" err="1">
                <a:solidFill>
                  <a:srgbClr val="0000FF"/>
                </a:solidFill>
                <a:uFill>
                  <a:solidFill>
                    <a:srgbClr val="0000FF"/>
                  </a:solidFill>
                </a:uFill>
                <a:cs typeface="Calibri"/>
                <a:hlinkClick r:id="rId2"/>
              </a:rPr>
              <a:t>eu</a:t>
            </a:r>
            <a:r>
              <a:rPr lang="el-GR" u="heavy" spc="-5" dirty="0">
                <a:solidFill>
                  <a:srgbClr val="0000FF"/>
                </a:solidFill>
                <a:uFill>
                  <a:solidFill>
                    <a:srgbClr val="0000FF"/>
                  </a:solidFill>
                </a:uFill>
                <a:cs typeface="Calibri"/>
                <a:hlinkClick r:id="rId2"/>
              </a:rPr>
              <a:t>/</a:t>
            </a:r>
            <a:r>
              <a:rPr lang="el-GR" u="heavy" spc="-5" dirty="0" err="1">
                <a:solidFill>
                  <a:srgbClr val="0000FF"/>
                </a:solidFill>
                <a:uFill>
                  <a:solidFill>
                    <a:srgbClr val="0000FF"/>
                  </a:solidFill>
                </a:uFill>
                <a:cs typeface="Calibri"/>
                <a:hlinkClick r:id="rId2"/>
              </a:rPr>
              <a:t>institutions</a:t>
            </a:r>
            <a:r>
              <a:rPr lang="el-GR" u="heavy" spc="-5" dirty="0">
                <a:solidFill>
                  <a:srgbClr val="0000FF"/>
                </a:solidFill>
                <a:uFill>
                  <a:solidFill>
                    <a:srgbClr val="0000FF"/>
                  </a:solidFill>
                </a:uFill>
                <a:cs typeface="Calibri"/>
                <a:hlinkClick r:id="rId2"/>
              </a:rPr>
              <a:t>-</a:t>
            </a:r>
            <a:r>
              <a:rPr lang="el-GR" u="heavy" spc="-5" dirty="0" err="1">
                <a:solidFill>
                  <a:srgbClr val="0000FF"/>
                </a:solidFill>
                <a:uFill>
                  <a:solidFill>
                    <a:srgbClr val="0000FF"/>
                  </a:solidFill>
                </a:uFill>
                <a:cs typeface="Calibri"/>
                <a:hlinkClick r:id="rId2"/>
              </a:rPr>
              <a:t>bodies_en</a:t>
            </a:r>
            <a:r>
              <a:rPr lang="el-GR" spc="-5" dirty="0">
                <a:cs typeface="Calibri"/>
              </a:rPr>
              <a:t>)</a:t>
            </a:r>
            <a:endParaRPr lang="el-GR" dirty="0">
              <a:cs typeface="Calibri"/>
            </a:endParaRPr>
          </a:p>
          <a:p>
            <a:pPr marL="355600" marR="5080">
              <a:spcBef>
                <a:spcPts val="725"/>
              </a:spcBef>
              <a:buFont typeface="Arial"/>
              <a:buChar char="•"/>
              <a:tabLst>
                <a:tab pos="354965" algn="l"/>
                <a:tab pos="355600" algn="l"/>
              </a:tabLst>
            </a:pPr>
            <a:r>
              <a:rPr lang="el-GR" spc="-5" dirty="0">
                <a:cs typeface="Calibri"/>
              </a:rPr>
              <a:t>Οργανισμοί </a:t>
            </a:r>
            <a:r>
              <a:rPr lang="el-GR" dirty="0">
                <a:cs typeface="Calibri"/>
              </a:rPr>
              <a:t>που </a:t>
            </a:r>
            <a:r>
              <a:rPr lang="el-GR" spc="-5" dirty="0">
                <a:cs typeface="Calibri"/>
              </a:rPr>
              <a:t>διαχειρίζονται </a:t>
            </a:r>
            <a:r>
              <a:rPr lang="el-GR" spc="-10" dirty="0">
                <a:cs typeface="Calibri"/>
              </a:rPr>
              <a:t>προγράμματα </a:t>
            </a:r>
            <a:r>
              <a:rPr lang="el-GR" spc="-5" dirty="0">
                <a:cs typeface="Calibri"/>
              </a:rPr>
              <a:t>της  ΕΕ </a:t>
            </a:r>
            <a:r>
              <a:rPr lang="el-GR" spc="-15" dirty="0">
                <a:cs typeface="Calibri"/>
              </a:rPr>
              <a:t>όπως </a:t>
            </a:r>
            <a:r>
              <a:rPr lang="el-GR" spc="-5" dirty="0">
                <a:cs typeface="Calibri"/>
              </a:rPr>
              <a:t>οι </a:t>
            </a:r>
            <a:r>
              <a:rPr lang="el-GR" spc="-10" dirty="0">
                <a:cs typeface="Calibri"/>
              </a:rPr>
              <a:t>Εθνικές Υπηρεσίες </a:t>
            </a:r>
            <a:r>
              <a:rPr lang="el-GR" spc="-5" dirty="0">
                <a:cs typeface="Calibri"/>
              </a:rPr>
              <a:t>(προκειμένου </a:t>
            </a:r>
            <a:r>
              <a:rPr lang="el-GR" dirty="0">
                <a:cs typeface="Calibri"/>
              </a:rPr>
              <a:t>να  </a:t>
            </a:r>
            <a:r>
              <a:rPr lang="el-GR" spc="-5" dirty="0">
                <a:cs typeface="Calibri"/>
              </a:rPr>
              <a:t>αποφευχθεί πιθανή σύγκρουση </a:t>
            </a:r>
            <a:r>
              <a:rPr lang="el-GR" spc="-10" dirty="0">
                <a:cs typeface="Calibri"/>
              </a:rPr>
              <a:t>συμφερόντων</a:t>
            </a:r>
            <a:r>
              <a:rPr lang="el-GR" dirty="0">
                <a:cs typeface="Calibri"/>
              </a:rPr>
              <a:t> ή</a:t>
            </a:r>
          </a:p>
          <a:p>
            <a:pPr marL="355600">
              <a:lnSpc>
                <a:spcPct val="100000"/>
              </a:lnSpc>
            </a:pPr>
            <a:r>
              <a:rPr lang="el-GR" dirty="0">
                <a:cs typeface="Calibri"/>
              </a:rPr>
              <a:t>/ </a:t>
            </a:r>
            <a:r>
              <a:rPr lang="el-GR" spc="-35" dirty="0">
                <a:cs typeface="Calibri"/>
              </a:rPr>
              <a:t>και </a:t>
            </a:r>
            <a:r>
              <a:rPr lang="el-GR" spc="-5" dirty="0">
                <a:cs typeface="Calibri"/>
              </a:rPr>
              <a:t>διπλή</a:t>
            </a:r>
            <a:r>
              <a:rPr lang="el-GR" spc="15" dirty="0">
                <a:cs typeface="Calibri"/>
              </a:rPr>
              <a:t> </a:t>
            </a:r>
            <a:r>
              <a:rPr lang="el-GR" spc="-10" dirty="0">
                <a:cs typeface="Calibri"/>
              </a:rPr>
              <a:t>χρηματοδότηση).</a:t>
            </a:r>
            <a:endParaRPr lang="el-GR" dirty="0">
              <a:cs typeface="Calibri"/>
            </a:endParaRPr>
          </a:p>
          <a:p>
            <a:endParaRPr lang="en-GB" dirty="0"/>
          </a:p>
        </p:txBody>
      </p:sp>
    </p:spTree>
    <p:extLst>
      <p:ext uri="{BB962C8B-B14F-4D97-AF65-F5344CB8AC3E}">
        <p14:creationId xmlns:p14="http://schemas.microsoft.com/office/powerpoint/2010/main" val="290701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pc="-45" dirty="0"/>
              <a:t>SMP </a:t>
            </a:r>
            <a:r>
              <a:rPr lang="en-GB" dirty="0"/>
              <a:t>in </a:t>
            </a:r>
            <a:r>
              <a:rPr lang="en-GB" spc="-10" dirty="0"/>
              <a:t>Digital</a:t>
            </a:r>
            <a:r>
              <a:rPr lang="en-GB" spc="35" dirty="0"/>
              <a:t> </a:t>
            </a:r>
            <a:r>
              <a:rPr lang="en-GB" spc="-5" dirty="0"/>
              <a:t>Skills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l-GR" b="1" spc="-5" dirty="0">
                <a:solidFill>
                  <a:schemeClr val="accent5">
                    <a:lumMod val="50000"/>
                  </a:schemeClr>
                </a:solidFill>
                <a:cs typeface="Calibri"/>
              </a:rPr>
              <a:t>Να </a:t>
            </a:r>
            <a:r>
              <a:rPr lang="en-GB" b="1" spc="-10" dirty="0">
                <a:solidFill>
                  <a:schemeClr val="accent5">
                    <a:lumMod val="50000"/>
                  </a:schemeClr>
                </a:solidFill>
                <a:cs typeface="Calibri"/>
              </a:rPr>
              <a:t>επ</a:t>
            </a:r>
            <a:r>
              <a:rPr lang="en-GB" b="1" spc="-10" dirty="0" err="1">
                <a:solidFill>
                  <a:schemeClr val="accent5">
                    <a:lumMod val="50000"/>
                  </a:schemeClr>
                </a:solidFill>
                <a:cs typeface="Calibri"/>
              </a:rPr>
              <a:t>ισημ</a:t>
            </a:r>
            <a:r>
              <a:rPr lang="en-GB" b="1" spc="-10" dirty="0">
                <a:solidFill>
                  <a:schemeClr val="accent5">
                    <a:lumMod val="50000"/>
                  </a:schemeClr>
                </a:solidFill>
                <a:cs typeface="Calibri"/>
              </a:rPr>
              <a:t>αίνεται </a:t>
            </a:r>
            <a:r>
              <a:rPr lang="en-GB" b="1" spc="-5" dirty="0">
                <a:solidFill>
                  <a:schemeClr val="accent5">
                    <a:lumMod val="50000"/>
                  </a:schemeClr>
                </a:solidFill>
                <a:cs typeface="Calibri"/>
              </a:rPr>
              <a:t>στο </a:t>
            </a:r>
            <a:r>
              <a:rPr lang="en-GB" b="1" spc="-10" dirty="0">
                <a:solidFill>
                  <a:schemeClr val="accent5">
                    <a:lumMod val="50000"/>
                  </a:schemeClr>
                </a:solidFill>
                <a:cs typeface="Calibri"/>
              </a:rPr>
              <a:t>Mobility</a:t>
            </a:r>
            <a:r>
              <a:rPr lang="en-GB" b="1" spc="15" dirty="0">
                <a:solidFill>
                  <a:schemeClr val="accent5">
                    <a:lumMod val="50000"/>
                  </a:schemeClr>
                </a:solidFill>
                <a:cs typeface="Calibri"/>
              </a:rPr>
              <a:t> </a:t>
            </a:r>
            <a:r>
              <a:rPr lang="en-GB" b="1" spc="-45" dirty="0">
                <a:solidFill>
                  <a:schemeClr val="accent5">
                    <a:lumMod val="50000"/>
                  </a:schemeClr>
                </a:solidFill>
                <a:cs typeface="Calibri"/>
              </a:rPr>
              <a:t>Tool+</a:t>
            </a:r>
            <a:r>
              <a:rPr lang="el-GR" b="1" spc="-45" dirty="0">
                <a:solidFill>
                  <a:schemeClr val="accent5">
                    <a:lumMod val="50000"/>
                  </a:schemeClr>
                </a:solidFill>
                <a:cs typeface="Calibri"/>
              </a:rPr>
              <a:t> οποιαδήποτε κινητικότητα αφορά τις Ψηφιακές Δεξιότητες</a:t>
            </a:r>
            <a:endParaRPr lang="en-GB" b="1" dirty="0">
              <a:solidFill>
                <a:schemeClr val="accent5">
                  <a:lumMod val="50000"/>
                </a:schemeClr>
              </a:solidFill>
              <a:cs typeface="Calibri"/>
            </a:endParaRPr>
          </a:p>
          <a:p>
            <a:r>
              <a:rPr lang="en-GB" dirty="0" smtClean="0"/>
              <a:t>Any </a:t>
            </a:r>
            <a:r>
              <a:rPr lang="en-GB" dirty="0"/>
              <a:t>traineeship where trainees receive training and practice in at least  one or more of the following activities: digital marketing (e.g. social media management, web analytics); digital  graphical, mechanical or architectural design; development of apps, software, scripts, or websites; installation, maintenance and management of IT systems and networks;  Cyber-security; data analytics, mining and </a:t>
            </a:r>
            <a:r>
              <a:rPr lang="en-GB" dirty="0" err="1"/>
              <a:t>visualization;programming</a:t>
            </a:r>
            <a:r>
              <a:rPr lang="en-GB" dirty="0"/>
              <a:t> and training of robots and artificial intelligence applications. ! Generic customer support, order fulfilment, data entry or office tasks are  not considered in this category.</a:t>
            </a:r>
          </a:p>
          <a:p>
            <a:endParaRPr lang="en-GB" dirty="0"/>
          </a:p>
        </p:txBody>
      </p:sp>
    </p:spTree>
    <p:extLst>
      <p:ext uri="{BB962C8B-B14F-4D97-AF65-F5344CB8AC3E}">
        <p14:creationId xmlns:p14="http://schemas.microsoft.com/office/powerpoint/2010/main" val="1753704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pc="-10" dirty="0"/>
              <a:t>Εισερχόμενοι</a:t>
            </a:r>
            <a:r>
              <a:rPr lang="el-GR" spc="-50" dirty="0"/>
              <a:t> </a:t>
            </a:r>
            <a:r>
              <a:rPr lang="el-GR" spc="-20" dirty="0"/>
              <a:t>φοιτητές</a:t>
            </a:r>
            <a:endParaRPr lang="en-GB" dirty="0"/>
          </a:p>
        </p:txBody>
      </p:sp>
      <p:sp>
        <p:nvSpPr>
          <p:cNvPr id="4" name="Content Placeholder 3"/>
          <p:cNvSpPr>
            <a:spLocks noGrp="1"/>
          </p:cNvSpPr>
          <p:nvPr>
            <p:ph idx="1"/>
          </p:nvPr>
        </p:nvSpPr>
        <p:spPr/>
        <p:txBody>
          <a:bodyPr/>
          <a:lstStyle/>
          <a:p>
            <a:pPr marL="355600" marR="5080" algn="just">
              <a:spcBef>
                <a:spcPts val="105"/>
              </a:spcBef>
              <a:buFont typeface="Arial"/>
              <a:buChar char="•"/>
              <a:tabLst>
                <a:tab pos="355600" algn="l"/>
              </a:tabLst>
            </a:pPr>
            <a:r>
              <a:rPr lang="el-GR" dirty="0">
                <a:cs typeface="Calibri"/>
              </a:rPr>
              <a:t>Οι </a:t>
            </a:r>
            <a:r>
              <a:rPr lang="el-GR" spc="-5" dirty="0">
                <a:cs typeface="Calibri"/>
              </a:rPr>
              <a:t>εισερχόμενοι </a:t>
            </a:r>
            <a:r>
              <a:rPr lang="el-GR" spc="-15" dirty="0">
                <a:cs typeface="Calibri"/>
              </a:rPr>
              <a:t>φοιτητές </a:t>
            </a:r>
            <a:r>
              <a:rPr lang="el-GR" dirty="0">
                <a:cs typeface="Calibri"/>
              </a:rPr>
              <a:t>δεν πληρώνουν  </a:t>
            </a:r>
            <a:r>
              <a:rPr lang="el-GR" spc="-5" dirty="0">
                <a:cs typeface="Calibri"/>
              </a:rPr>
              <a:t>δίδακτρα </a:t>
            </a:r>
            <a:r>
              <a:rPr lang="el-GR" dirty="0">
                <a:cs typeface="Calibri"/>
              </a:rPr>
              <a:t>ή </a:t>
            </a:r>
            <a:r>
              <a:rPr lang="el-GR" spc="-5" dirty="0">
                <a:cs typeface="Calibri"/>
              </a:rPr>
              <a:t>επωμίζονται χρεώσεις, </a:t>
            </a:r>
            <a:r>
              <a:rPr lang="el-GR" dirty="0">
                <a:cs typeface="Calibri"/>
              </a:rPr>
              <a:t>πέραν  </a:t>
            </a:r>
            <a:r>
              <a:rPr lang="el-GR" spc="-10" dirty="0">
                <a:cs typeface="Calibri"/>
              </a:rPr>
              <a:t>αυτών </a:t>
            </a:r>
            <a:r>
              <a:rPr lang="el-GR" dirty="0">
                <a:cs typeface="Calibri"/>
              </a:rPr>
              <a:t>που </a:t>
            </a:r>
            <a:r>
              <a:rPr lang="el-GR" spc="-10" dirty="0">
                <a:cs typeface="Calibri"/>
              </a:rPr>
              <a:t>έχουν </a:t>
            </a:r>
            <a:r>
              <a:rPr lang="el-GR" spc="-5" dirty="0">
                <a:cs typeface="Calibri"/>
              </a:rPr>
              <a:t>οι ντόπιοι </a:t>
            </a:r>
            <a:r>
              <a:rPr lang="el-GR" spc="-20" dirty="0">
                <a:cs typeface="Calibri"/>
              </a:rPr>
              <a:t>φοιτητές </a:t>
            </a:r>
            <a:r>
              <a:rPr lang="el-GR" spc="-5" dirty="0">
                <a:cs typeface="Calibri"/>
              </a:rPr>
              <a:t>(π.χ.  </a:t>
            </a:r>
            <a:r>
              <a:rPr lang="el-GR" dirty="0">
                <a:cs typeface="Calibri"/>
              </a:rPr>
              <a:t>συνδρομή </a:t>
            </a:r>
            <a:r>
              <a:rPr lang="el-GR" spc="10" dirty="0">
                <a:cs typeface="Calibri"/>
              </a:rPr>
              <a:t>στη </a:t>
            </a:r>
            <a:r>
              <a:rPr lang="el-GR" spc="-10" dirty="0">
                <a:cs typeface="Calibri"/>
              </a:rPr>
              <a:t>βιβλιοθήκη</a:t>
            </a:r>
            <a:r>
              <a:rPr lang="el-GR" spc="-70" dirty="0">
                <a:cs typeface="Calibri"/>
              </a:rPr>
              <a:t> </a:t>
            </a:r>
            <a:r>
              <a:rPr lang="el-GR" spc="-5" dirty="0">
                <a:cs typeface="Calibri"/>
              </a:rPr>
              <a:t>κλπ)</a:t>
            </a:r>
            <a:endParaRPr lang="el-GR" dirty="0">
              <a:cs typeface="Calibri"/>
            </a:endParaRPr>
          </a:p>
          <a:p>
            <a:pPr marL="355600" algn="just">
              <a:spcBef>
                <a:spcPts val="770"/>
              </a:spcBef>
              <a:buFont typeface="Arial"/>
              <a:buChar char="•"/>
              <a:tabLst>
                <a:tab pos="355600" algn="l"/>
              </a:tabLst>
            </a:pPr>
            <a:r>
              <a:rPr lang="el-GR" spc="-5" dirty="0" err="1">
                <a:cs typeface="Calibri"/>
              </a:rPr>
              <a:t>Incoming</a:t>
            </a:r>
            <a:r>
              <a:rPr lang="el-GR" spc="-5" dirty="0">
                <a:cs typeface="Calibri"/>
              </a:rPr>
              <a:t> </a:t>
            </a:r>
            <a:r>
              <a:rPr lang="el-GR" spc="-5" dirty="0" err="1">
                <a:cs typeface="Calibri"/>
              </a:rPr>
              <a:t>survival</a:t>
            </a:r>
            <a:r>
              <a:rPr lang="el-GR" spc="-5" dirty="0">
                <a:cs typeface="Calibri"/>
              </a:rPr>
              <a:t> </a:t>
            </a:r>
            <a:r>
              <a:rPr lang="el-GR" dirty="0" err="1">
                <a:cs typeface="Calibri"/>
              </a:rPr>
              <a:t>guide</a:t>
            </a:r>
            <a:r>
              <a:rPr lang="el-GR" dirty="0">
                <a:cs typeface="Calibri"/>
              </a:rPr>
              <a:t> </a:t>
            </a:r>
            <a:r>
              <a:rPr lang="el-GR" spc="-10" dirty="0" err="1">
                <a:cs typeface="Calibri"/>
              </a:rPr>
              <a:t>by</a:t>
            </a:r>
            <a:r>
              <a:rPr lang="el-GR" spc="30" dirty="0">
                <a:cs typeface="Calibri"/>
              </a:rPr>
              <a:t> </a:t>
            </a:r>
            <a:r>
              <a:rPr lang="el-GR" spc="-15" dirty="0">
                <a:cs typeface="Calibri"/>
              </a:rPr>
              <a:t>ESN</a:t>
            </a:r>
            <a:endParaRPr lang="el-GR" dirty="0">
              <a:cs typeface="Calibri"/>
            </a:endParaRPr>
          </a:p>
          <a:p>
            <a:endParaRPr lang="en-GB" dirty="0"/>
          </a:p>
        </p:txBody>
      </p:sp>
    </p:spTree>
    <p:extLst>
      <p:ext uri="{BB962C8B-B14F-4D97-AF65-F5344CB8AC3E}">
        <p14:creationId xmlns:p14="http://schemas.microsoft.com/office/powerpoint/2010/main" val="1308921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z="4400" spc="-30" dirty="0"/>
              <a:t>Κινητικότητα</a:t>
            </a:r>
            <a:r>
              <a:rPr sz="4400" spc="-55" dirty="0"/>
              <a:t> </a:t>
            </a:r>
            <a:r>
              <a:rPr sz="4400" spc="-15" dirty="0"/>
              <a:t>προσωπικού</a:t>
            </a:r>
            <a:endParaRPr sz="4400" dirty="0"/>
          </a:p>
        </p:txBody>
      </p:sp>
      <p:sp>
        <p:nvSpPr>
          <p:cNvPr id="3" name="Content Placeholder 2"/>
          <p:cNvSpPr>
            <a:spLocks noGrp="1"/>
          </p:cNvSpPr>
          <p:nvPr>
            <p:ph idx="1"/>
          </p:nvPr>
        </p:nvSpPr>
        <p:spPr>
          <a:xfrm>
            <a:off x="251520" y="980728"/>
            <a:ext cx="8640960" cy="5145435"/>
          </a:xfrm>
        </p:spPr>
        <p:txBody>
          <a:bodyPr>
            <a:noAutofit/>
          </a:bodyPr>
          <a:lstStyle/>
          <a:p>
            <a:pPr marL="355600">
              <a:spcBef>
                <a:spcPts val="105"/>
              </a:spcBef>
              <a:buFont typeface="Arial"/>
              <a:buChar char="•"/>
              <a:tabLst>
                <a:tab pos="354965" algn="l"/>
                <a:tab pos="355600" algn="l"/>
              </a:tabLst>
            </a:pPr>
            <a:r>
              <a:rPr lang="el-GR" sz="2600" dirty="0" smtClean="0"/>
              <a:t>Διάρκεια</a:t>
            </a:r>
            <a:r>
              <a:rPr lang="el-GR" sz="2600" dirty="0"/>
              <a:t>: από 2 </a:t>
            </a:r>
            <a:r>
              <a:rPr lang="el-GR" sz="2600" dirty="0" smtClean="0"/>
              <a:t>μέρες–2 μήνες </a:t>
            </a:r>
            <a:r>
              <a:rPr lang="el-GR" sz="2600" dirty="0"/>
              <a:t>(μη συμπεριλαμβανομένων των ημερών ταξιδιού</a:t>
            </a:r>
            <a:r>
              <a:rPr lang="el-GR" sz="2600" dirty="0" smtClean="0"/>
              <a:t>)</a:t>
            </a:r>
          </a:p>
          <a:p>
            <a:pPr marL="755650" lvl="2" indent="-342900">
              <a:spcBef>
                <a:spcPts val="105"/>
              </a:spcBef>
              <a:buFont typeface="Arial"/>
              <a:buChar char="•"/>
              <a:tabLst>
                <a:tab pos="354965" algn="l"/>
                <a:tab pos="355600" algn="l"/>
              </a:tabLst>
            </a:pPr>
            <a:r>
              <a:rPr lang="el-GR" sz="2000" b="1" dirty="0" smtClean="0">
                <a:solidFill>
                  <a:schemeClr val="accent6">
                    <a:lumMod val="75000"/>
                  </a:schemeClr>
                </a:solidFill>
              </a:rPr>
              <a:t>Εξαίρεση: </a:t>
            </a:r>
            <a:r>
              <a:rPr lang="el-GR" sz="2000" b="1" dirty="0" err="1" smtClean="0">
                <a:solidFill>
                  <a:schemeClr val="accent6">
                    <a:lumMod val="75000"/>
                  </a:schemeClr>
                </a:solidFill>
              </a:rPr>
              <a:t>Invited</a:t>
            </a:r>
            <a:r>
              <a:rPr lang="el-GR" sz="2000" b="1" dirty="0" smtClean="0">
                <a:solidFill>
                  <a:schemeClr val="accent6">
                    <a:lumMod val="75000"/>
                  </a:schemeClr>
                </a:solidFill>
              </a:rPr>
              <a:t> </a:t>
            </a:r>
            <a:r>
              <a:rPr lang="el-GR" sz="2000" b="1" dirty="0" err="1">
                <a:solidFill>
                  <a:schemeClr val="accent6">
                    <a:lumMod val="75000"/>
                  </a:schemeClr>
                </a:solidFill>
              </a:rPr>
              <a:t>staff</a:t>
            </a:r>
            <a:r>
              <a:rPr lang="el-GR" sz="2000" b="1" dirty="0">
                <a:solidFill>
                  <a:schemeClr val="accent6">
                    <a:lumMod val="75000"/>
                  </a:schemeClr>
                </a:solidFill>
              </a:rPr>
              <a:t> </a:t>
            </a:r>
            <a:r>
              <a:rPr lang="el-GR" sz="2000" b="1" dirty="0" err="1">
                <a:solidFill>
                  <a:schemeClr val="accent6">
                    <a:lumMod val="75000"/>
                  </a:schemeClr>
                </a:solidFill>
              </a:rPr>
              <a:t>from</a:t>
            </a:r>
            <a:r>
              <a:rPr lang="el-GR" sz="2000" b="1" dirty="0">
                <a:solidFill>
                  <a:schemeClr val="accent6">
                    <a:lumMod val="75000"/>
                  </a:schemeClr>
                </a:solidFill>
              </a:rPr>
              <a:t> </a:t>
            </a:r>
            <a:r>
              <a:rPr lang="el-GR" sz="2000" b="1" dirty="0" err="1">
                <a:solidFill>
                  <a:schemeClr val="accent6">
                    <a:lumMod val="75000"/>
                  </a:schemeClr>
                </a:solidFill>
              </a:rPr>
              <a:t>enterprises</a:t>
            </a:r>
            <a:r>
              <a:rPr lang="el-GR" sz="2000" b="1" dirty="0">
                <a:solidFill>
                  <a:schemeClr val="accent6">
                    <a:lumMod val="75000"/>
                  </a:schemeClr>
                </a:solidFill>
              </a:rPr>
              <a:t> </a:t>
            </a:r>
            <a:r>
              <a:rPr lang="el-GR" sz="2000" b="1" dirty="0" smtClean="0">
                <a:solidFill>
                  <a:schemeClr val="accent6">
                    <a:lumMod val="75000"/>
                  </a:schemeClr>
                </a:solidFill>
              </a:rPr>
              <a:t>(ελάχιστη </a:t>
            </a:r>
            <a:r>
              <a:rPr lang="el-GR" sz="2000" b="1" dirty="0">
                <a:solidFill>
                  <a:schemeClr val="accent6">
                    <a:lumMod val="75000"/>
                  </a:schemeClr>
                </a:solidFill>
              </a:rPr>
              <a:t>διάρκεια 1 ημέρα ) </a:t>
            </a:r>
          </a:p>
          <a:p>
            <a:pPr marL="355600">
              <a:spcBef>
                <a:spcPts val="105"/>
              </a:spcBef>
              <a:buFont typeface="Arial"/>
              <a:buChar char="•"/>
              <a:tabLst>
                <a:tab pos="354965" algn="l"/>
                <a:tab pos="355600" algn="l"/>
              </a:tabLst>
            </a:pPr>
            <a:r>
              <a:rPr lang="el-GR" sz="2600" dirty="0" smtClean="0"/>
              <a:t>Το </a:t>
            </a:r>
            <a:r>
              <a:rPr lang="el-GR" sz="2600" dirty="0"/>
              <a:t>προσωπικό πρέπει να είναι συμβαλλόμενο στο ίδρυμα σας.</a:t>
            </a:r>
          </a:p>
          <a:p>
            <a:pPr marL="355600">
              <a:spcBef>
                <a:spcPts val="105"/>
              </a:spcBef>
              <a:buFont typeface="Arial"/>
              <a:buChar char="•"/>
              <a:tabLst>
                <a:tab pos="354965" algn="l"/>
                <a:tab pos="355600" algn="l"/>
              </a:tabLst>
            </a:pPr>
            <a:r>
              <a:rPr lang="el-GR" sz="2600" dirty="0"/>
              <a:t>Επιτρέπονται πολλαπλές κινητικότητες τόσο για STA όσο και για STT, αλλά πρέπει να δίνεται προτεραιότητα σε εκείνους που δεν έχουν  συμμετάσχει προηγουμένως</a:t>
            </a:r>
          </a:p>
          <a:p>
            <a:pPr marL="355600">
              <a:spcBef>
                <a:spcPts val="105"/>
              </a:spcBef>
              <a:buFont typeface="Arial"/>
              <a:buChar char="•"/>
              <a:tabLst>
                <a:tab pos="354965" algn="l"/>
                <a:tab pos="355600" algn="l"/>
              </a:tabLst>
            </a:pPr>
            <a:r>
              <a:rPr lang="el-GR" sz="2600" dirty="0"/>
              <a:t>Τα ποσά επιχορήγησης προσωπικού πρέπει να καθορίζονται και να ανακοινώνονται στην ιστοσελίδα του ιδρύματος από την αρχή του Σχεδίου</a:t>
            </a:r>
          </a:p>
          <a:p>
            <a:pPr marL="355600">
              <a:spcBef>
                <a:spcPts val="105"/>
              </a:spcBef>
              <a:buFont typeface="Arial"/>
              <a:buChar char="•"/>
              <a:tabLst>
                <a:tab pos="354965" algn="l"/>
                <a:tab pos="355600" algn="l"/>
              </a:tabLst>
            </a:pPr>
            <a:r>
              <a:rPr lang="el-GR" sz="2600" dirty="0"/>
              <a:t>Η διαδικασία επιλογής προσωπικού πραγματοποιείται με διαφάνεια και με την τήρηση πρακτικών επιλογής.</a:t>
            </a:r>
          </a:p>
          <a:p>
            <a:pPr marL="355600">
              <a:spcBef>
                <a:spcPts val="105"/>
              </a:spcBef>
              <a:buFont typeface="Arial"/>
              <a:buChar char="•"/>
              <a:tabLst>
                <a:tab pos="354965" algn="l"/>
                <a:tab pos="355600" algn="l"/>
              </a:tabLst>
            </a:pPr>
            <a:endParaRPr lang="en-GB" sz="2600" dirty="0"/>
          </a:p>
        </p:txBody>
      </p:sp>
    </p:spTree>
    <p:extLst>
      <p:ext uri="{BB962C8B-B14F-4D97-AF65-F5344CB8AC3E}">
        <p14:creationId xmlns:p14="http://schemas.microsoft.com/office/powerpoint/2010/main" val="326924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a:t>
            </a:r>
            <a:endParaRPr lang="en-GB" dirty="0"/>
          </a:p>
        </p:txBody>
      </p:sp>
      <p:sp>
        <p:nvSpPr>
          <p:cNvPr id="3" name="Content Placeholder 2"/>
          <p:cNvSpPr>
            <a:spLocks noGrp="1"/>
          </p:cNvSpPr>
          <p:nvPr>
            <p:ph idx="1"/>
          </p:nvPr>
        </p:nvSpPr>
        <p:spPr/>
        <p:txBody>
          <a:bodyPr>
            <a:normAutofit fontScale="55000" lnSpcReduction="20000"/>
          </a:bodyPr>
          <a:lstStyle/>
          <a:p>
            <a:r>
              <a:rPr lang="el-GR" sz="4600" dirty="0"/>
              <a:t>Απαιτείται η προΰπαρξη υπογεγραμμένης Διμερούς  Συμφωνίας μεταξύ των ΑΕΙ στο αντικείμενο της κινητικότητας</a:t>
            </a:r>
          </a:p>
          <a:p>
            <a:r>
              <a:rPr lang="el-GR" sz="4600" dirty="0"/>
              <a:t>Στην περίπτωση προσκεκλημένου προσωπικού από μια  επιχείρηση/ </a:t>
            </a:r>
            <a:r>
              <a:rPr lang="el-GR" sz="4600" dirty="0" err="1"/>
              <a:t>Invited</a:t>
            </a:r>
            <a:r>
              <a:rPr lang="el-GR" sz="4600" dirty="0"/>
              <a:t> </a:t>
            </a:r>
            <a:r>
              <a:rPr lang="el-GR" sz="4600" dirty="0" err="1"/>
              <a:t>Staff</a:t>
            </a:r>
            <a:r>
              <a:rPr lang="el-GR" sz="4600" dirty="0"/>
              <a:t> η κινητικότητα </a:t>
            </a:r>
            <a:r>
              <a:rPr lang="el-GR" sz="4600" dirty="0" smtClean="0"/>
              <a:t>καταγράφεται ως κινητικότητα για διδασκαλία (</a:t>
            </a:r>
            <a:r>
              <a:rPr lang="en-GB" sz="4600" dirty="0" smtClean="0"/>
              <a:t>STA</a:t>
            </a:r>
            <a:r>
              <a:rPr lang="el-GR" sz="4600" dirty="0" smtClean="0"/>
              <a:t>)</a:t>
            </a:r>
            <a:endParaRPr lang="el-GR" sz="4600" dirty="0"/>
          </a:p>
          <a:p>
            <a:r>
              <a:rPr lang="el-GR" sz="4600" dirty="0"/>
              <a:t>Η κινητικότητα για διδασκαλία  καλύπτει 8 ώρες ανά εβδομάδα και ανά κινητικότητα. Σε περίπτωση μεγαλύτερης  διάρκειας κινητικότητας, η αύξηση γίνεται ποσοστιαία. </a:t>
            </a:r>
            <a:r>
              <a:rPr lang="el-GR" sz="4600" dirty="0" smtClean="0"/>
              <a:t>π.χ</a:t>
            </a:r>
            <a:r>
              <a:rPr lang="el-GR" sz="4600" dirty="0"/>
              <a:t>. (αριθμός  ωρών διδασκαλίας 8 / 5 αριθμός ημερών 	σε μια εβδομάδα) = 1,6 ώρες διδασκαλίας ανά </a:t>
            </a:r>
            <a:r>
              <a:rPr lang="el-GR" sz="4600" dirty="0" smtClean="0"/>
              <a:t>ημέρα</a:t>
            </a:r>
            <a:endParaRPr lang="en-GB" sz="4600" dirty="0" smtClean="0"/>
          </a:p>
          <a:p>
            <a:r>
              <a:rPr lang="el-GR" sz="4600" dirty="0" smtClean="0">
                <a:solidFill>
                  <a:schemeClr val="accent6">
                    <a:lumMod val="75000"/>
                  </a:schemeClr>
                </a:solidFill>
              </a:rPr>
              <a:t>Εξαίρεση: σε περίπτωση συνδυασμένης κινητικότητας </a:t>
            </a:r>
            <a:r>
              <a:rPr lang="en-GB" sz="4600" dirty="0" smtClean="0">
                <a:solidFill>
                  <a:schemeClr val="accent6">
                    <a:lumMod val="75000"/>
                  </a:schemeClr>
                </a:solidFill>
              </a:rPr>
              <a:t>STA </a:t>
            </a:r>
            <a:r>
              <a:rPr lang="el-GR" sz="4600" dirty="0" smtClean="0">
                <a:solidFill>
                  <a:schemeClr val="accent6">
                    <a:lumMod val="75000"/>
                  </a:schemeClr>
                </a:solidFill>
              </a:rPr>
              <a:t>και </a:t>
            </a:r>
            <a:r>
              <a:rPr lang="en-GB" sz="4600" dirty="0" smtClean="0">
                <a:solidFill>
                  <a:schemeClr val="accent6">
                    <a:lumMod val="75000"/>
                  </a:schemeClr>
                </a:solidFill>
              </a:rPr>
              <a:t>STT </a:t>
            </a:r>
            <a:r>
              <a:rPr lang="el-GR" sz="4600" dirty="0" smtClean="0">
                <a:solidFill>
                  <a:schemeClr val="accent6">
                    <a:lumMod val="75000"/>
                  </a:schemeClr>
                </a:solidFill>
              </a:rPr>
              <a:t>ο κατώτατος αριθμός είναι 4 ώρες διδασκαλίας</a:t>
            </a:r>
            <a:r>
              <a:rPr lang="el-GR" sz="4600" dirty="0" smtClean="0"/>
              <a:t>. </a:t>
            </a:r>
            <a:endParaRPr lang="el-GR" sz="4600" dirty="0"/>
          </a:p>
          <a:p>
            <a:endParaRPr lang="en-GB" dirty="0"/>
          </a:p>
        </p:txBody>
      </p:sp>
    </p:spTree>
    <p:extLst>
      <p:ext uri="{BB962C8B-B14F-4D97-AF65-F5344CB8AC3E}">
        <p14:creationId xmlns:p14="http://schemas.microsoft.com/office/powerpoint/2010/main" val="204662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STT</a:t>
            </a:r>
            <a:endParaRPr lang="en-GB" dirty="0"/>
          </a:p>
        </p:txBody>
      </p:sp>
      <p:sp>
        <p:nvSpPr>
          <p:cNvPr id="3" name="Content Placeholder 2"/>
          <p:cNvSpPr>
            <a:spLocks noGrp="1"/>
          </p:cNvSpPr>
          <p:nvPr>
            <p:ph idx="1"/>
          </p:nvPr>
        </p:nvSpPr>
        <p:spPr/>
        <p:txBody>
          <a:bodyPr>
            <a:normAutofit fontScale="92500" lnSpcReduction="10000"/>
          </a:bodyPr>
          <a:lstStyle/>
          <a:p>
            <a:pPr marL="355600">
              <a:spcBef>
                <a:spcPts val="425"/>
              </a:spcBef>
              <a:buFont typeface="Arial"/>
              <a:buChar char="•"/>
              <a:tabLst>
                <a:tab pos="354965" algn="l"/>
                <a:tab pos="355600" algn="l"/>
              </a:tabLst>
            </a:pPr>
            <a:r>
              <a:rPr lang="el-GR" spc="-5" dirty="0">
                <a:cs typeface="Calibri"/>
              </a:rPr>
              <a:t>Δεν </a:t>
            </a:r>
            <a:r>
              <a:rPr lang="el-GR" spc="-15" dirty="0">
                <a:cs typeface="Calibri"/>
              </a:rPr>
              <a:t>απαιτείται </a:t>
            </a:r>
            <a:r>
              <a:rPr lang="el-GR" spc="-5" dirty="0">
                <a:cs typeface="Calibri"/>
              </a:rPr>
              <a:t>υπογεγραμμένη Διμερής</a:t>
            </a:r>
            <a:r>
              <a:rPr lang="el-GR" spc="-35" dirty="0">
                <a:cs typeface="Calibri"/>
              </a:rPr>
              <a:t> </a:t>
            </a:r>
            <a:r>
              <a:rPr lang="el-GR" dirty="0">
                <a:cs typeface="Calibri"/>
              </a:rPr>
              <a:t>Συμφωνία</a:t>
            </a:r>
          </a:p>
          <a:p>
            <a:pPr marL="355600">
              <a:lnSpc>
                <a:spcPts val="3080"/>
              </a:lnSpc>
              <a:spcBef>
                <a:spcPts val="325"/>
              </a:spcBef>
              <a:buFont typeface="Arial"/>
              <a:buChar char="•"/>
              <a:tabLst>
                <a:tab pos="354965" algn="l"/>
                <a:tab pos="355600" algn="l"/>
              </a:tabLst>
            </a:pPr>
            <a:r>
              <a:rPr lang="el-GR" dirty="0">
                <a:cs typeface="Calibri"/>
              </a:rPr>
              <a:t>Η </a:t>
            </a:r>
            <a:r>
              <a:rPr lang="el-GR" spc="-20" dirty="0">
                <a:cs typeface="Calibri"/>
              </a:rPr>
              <a:t>κατάρτιση </a:t>
            </a:r>
            <a:r>
              <a:rPr lang="el-GR" dirty="0">
                <a:cs typeface="Calibri"/>
              </a:rPr>
              <a:t>μπορεί να αφορά </a:t>
            </a:r>
            <a:r>
              <a:rPr lang="el-GR" spc="-10" dirty="0">
                <a:cs typeface="Calibri"/>
              </a:rPr>
              <a:t>σκιώδη</a:t>
            </a:r>
            <a:r>
              <a:rPr lang="el-GR" spc="10" dirty="0">
                <a:cs typeface="Calibri"/>
              </a:rPr>
              <a:t> </a:t>
            </a:r>
            <a:r>
              <a:rPr lang="el-GR" spc="-5" dirty="0">
                <a:cs typeface="Calibri"/>
              </a:rPr>
              <a:t>εργασία</a:t>
            </a:r>
            <a:r>
              <a:rPr lang="el-GR" spc="-5" dirty="0" smtClean="0">
                <a:cs typeface="Calibri"/>
              </a:rPr>
              <a:t>, συμμετοχή </a:t>
            </a:r>
            <a:r>
              <a:rPr lang="el-GR" dirty="0">
                <a:cs typeface="Calibri"/>
              </a:rPr>
              <a:t>σε </a:t>
            </a:r>
            <a:r>
              <a:rPr lang="el-GR" spc="-15" dirty="0">
                <a:cs typeface="Calibri"/>
              </a:rPr>
              <a:t>εκπαιδευτικά </a:t>
            </a:r>
            <a:r>
              <a:rPr lang="el-GR" spc="-5" dirty="0">
                <a:cs typeface="Calibri"/>
              </a:rPr>
              <a:t>εργαστήρια </a:t>
            </a:r>
            <a:r>
              <a:rPr lang="el-GR" dirty="0">
                <a:cs typeface="Calibri"/>
              </a:rPr>
              <a:t>ή </a:t>
            </a:r>
            <a:r>
              <a:rPr lang="el-GR" spc="-20" dirty="0" err="1">
                <a:cs typeface="Calibri"/>
              </a:rPr>
              <a:t>Staff</a:t>
            </a:r>
            <a:r>
              <a:rPr lang="el-GR" spc="5" dirty="0">
                <a:cs typeface="Calibri"/>
              </a:rPr>
              <a:t> </a:t>
            </a:r>
            <a:r>
              <a:rPr lang="el-GR" spc="-30" dirty="0" err="1">
                <a:cs typeface="Calibri"/>
              </a:rPr>
              <a:t>Weeks</a:t>
            </a:r>
            <a:endParaRPr lang="el-GR" dirty="0">
              <a:cs typeface="Calibri"/>
            </a:endParaRPr>
          </a:p>
          <a:p>
            <a:pPr marL="355600" marR="864869">
              <a:lnSpc>
                <a:spcPts val="2920"/>
              </a:lnSpc>
              <a:spcBef>
                <a:spcPts val="690"/>
              </a:spcBef>
              <a:buFont typeface="Arial"/>
              <a:buChar char="•"/>
              <a:tabLst>
                <a:tab pos="354965" algn="l"/>
                <a:tab pos="355600" algn="l"/>
              </a:tabLst>
            </a:pPr>
            <a:r>
              <a:rPr lang="el-GR" spc="-5" dirty="0">
                <a:cs typeface="Calibri"/>
              </a:rPr>
              <a:t>Μπορεί να </a:t>
            </a:r>
            <a:r>
              <a:rPr lang="el-GR" spc="-10" dirty="0">
                <a:cs typeface="Calibri"/>
              </a:rPr>
              <a:t>πραγματοποιηθεί </a:t>
            </a:r>
            <a:r>
              <a:rPr lang="el-GR" dirty="0" smtClean="0">
                <a:cs typeface="Calibri"/>
              </a:rPr>
              <a:t>σε </a:t>
            </a:r>
            <a:r>
              <a:rPr lang="el-GR" spc="-5" dirty="0" smtClean="0">
                <a:cs typeface="Calibri"/>
              </a:rPr>
              <a:t>ΙΤΕ</a:t>
            </a:r>
            <a:r>
              <a:rPr lang="el-GR" spc="-5" dirty="0" smtClean="0">
                <a:cs typeface="Calibri"/>
              </a:rPr>
              <a:t>, </a:t>
            </a:r>
            <a:r>
              <a:rPr lang="el-GR" dirty="0" smtClean="0">
                <a:cs typeface="Calibri"/>
              </a:rPr>
              <a:t> </a:t>
            </a:r>
            <a:r>
              <a:rPr lang="el-GR" spc="-5" dirty="0">
                <a:cs typeface="Calibri"/>
              </a:rPr>
              <a:t>επιχειρήσεις </a:t>
            </a:r>
            <a:r>
              <a:rPr lang="el-GR" dirty="0">
                <a:cs typeface="Calibri"/>
              </a:rPr>
              <a:t>ή σε </a:t>
            </a:r>
            <a:r>
              <a:rPr lang="el-GR" spc="-5" dirty="0">
                <a:cs typeface="Calibri"/>
              </a:rPr>
              <a:t>άλλους</a:t>
            </a:r>
            <a:r>
              <a:rPr lang="el-GR" spc="-50" dirty="0">
                <a:cs typeface="Calibri"/>
              </a:rPr>
              <a:t> </a:t>
            </a:r>
            <a:r>
              <a:rPr lang="el-GR" spc="-10" dirty="0">
                <a:cs typeface="Calibri"/>
              </a:rPr>
              <a:t>οργανισμούς</a:t>
            </a:r>
            <a:endParaRPr lang="el-GR" dirty="0">
              <a:cs typeface="Calibri"/>
            </a:endParaRPr>
          </a:p>
          <a:p>
            <a:pPr marL="355600" marR="692150">
              <a:lnSpc>
                <a:spcPct val="90000"/>
              </a:lnSpc>
              <a:spcBef>
                <a:spcPts val="600"/>
              </a:spcBef>
              <a:buFont typeface="Arial"/>
              <a:buChar char="•"/>
              <a:tabLst>
                <a:tab pos="354965" algn="l"/>
                <a:tab pos="355600" algn="l"/>
              </a:tabLst>
            </a:pPr>
            <a:r>
              <a:rPr lang="el-GR" dirty="0">
                <a:cs typeface="Calibri"/>
              </a:rPr>
              <a:t>Τα </a:t>
            </a:r>
            <a:r>
              <a:rPr lang="el-GR" spc="-10" dirty="0">
                <a:cs typeface="Calibri"/>
              </a:rPr>
              <a:t>Συνέδρια </a:t>
            </a:r>
            <a:r>
              <a:rPr lang="el-GR" spc="-5" dirty="0">
                <a:cs typeface="Calibri"/>
              </a:rPr>
              <a:t>δεν </a:t>
            </a:r>
            <a:r>
              <a:rPr lang="el-GR" spc="-10" dirty="0">
                <a:cs typeface="Calibri"/>
              </a:rPr>
              <a:t>είναι </a:t>
            </a:r>
            <a:r>
              <a:rPr lang="el-GR" spc="-5" dirty="0">
                <a:cs typeface="Calibri"/>
              </a:rPr>
              <a:t>επιλέξιμες </a:t>
            </a:r>
            <a:r>
              <a:rPr lang="el-GR" spc="-10" dirty="0">
                <a:cs typeface="Calibri"/>
              </a:rPr>
              <a:t>δραστηριότητες  </a:t>
            </a:r>
            <a:r>
              <a:rPr lang="el-GR" spc="-15" dirty="0">
                <a:cs typeface="Calibri"/>
              </a:rPr>
              <a:t>κατάρτισης </a:t>
            </a:r>
            <a:r>
              <a:rPr lang="el-GR" spc="-5" dirty="0">
                <a:cs typeface="Calibri"/>
              </a:rPr>
              <a:t>(σε περίπτωση </a:t>
            </a:r>
            <a:r>
              <a:rPr lang="el-GR" dirty="0">
                <a:cs typeface="Calibri"/>
              </a:rPr>
              <a:t>που </a:t>
            </a:r>
            <a:r>
              <a:rPr lang="el-GR" spc="-5" dirty="0">
                <a:cs typeface="Calibri"/>
              </a:rPr>
              <a:t>αφορούν  </a:t>
            </a:r>
            <a:r>
              <a:rPr lang="el-GR" spc="-10" dirty="0">
                <a:cs typeface="Calibri"/>
              </a:rPr>
              <a:t>δραστηριότητες του </a:t>
            </a:r>
            <a:r>
              <a:rPr lang="el-GR" spc="-10" dirty="0" err="1">
                <a:cs typeface="Calibri"/>
              </a:rPr>
              <a:t>Erasmus</a:t>
            </a:r>
            <a:r>
              <a:rPr lang="el-GR" spc="-10" dirty="0">
                <a:cs typeface="Calibri"/>
              </a:rPr>
              <a:t>+ </a:t>
            </a:r>
            <a:r>
              <a:rPr lang="el-GR" dirty="0">
                <a:cs typeface="Calibri"/>
              </a:rPr>
              <a:t>μπορούν να  </a:t>
            </a:r>
            <a:r>
              <a:rPr lang="el-GR" spc="-10" dirty="0">
                <a:cs typeface="Calibri"/>
              </a:rPr>
              <a:t>χρηματοδοτηθούν μέσω του </a:t>
            </a:r>
            <a:r>
              <a:rPr lang="el-GR" spc="-25" dirty="0">
                <a:cs typeface="Calibri"/>
              </a:rPr>
              <a:t>κονδυλίου </a:t>
            </a:r>
            <a:r>
              <a:rPr lang="el-GR" spc="-5" dirty="0">
                <a:cs typeface="Calibri"/>
              </a:rPr>
              <a:t>της  </a:t>
            </a:r>
            <a:r>
              <a:rPr lang="el-GR" spc="-10" dirty="0">
                <a:cs typeface="Calibri"/>
              </a:rPr>
              <a:t>Οργανωτικής</a:t>
            </a:r>
            <a:r>
              <a:rPr lang="el-GR" dirty="0">
                <a:cs typeface="Calibri"/>
              </a:rPr>
              <a:t> </a:t>
            </a:r>
            <a:r>
              <a:rPr lang="el-GR" spc="-5" dirty="0">
                <a:cs typeface="Calibri"/>
              </a:rPr>
              <a:t>Υποστήριξης</a:t>
            </a:r>
            <a:r>
              <a:rPr lang="el-GR" spc="-5" dirty="0" smtClean="0">
                <a:cs typeface="Calibri"/>
              </a:rPr>
              <a:t>)</a:t>
            </a:r>
            <a:endParaRPr lang="en-GB" dirty="0"/>
          </a:p>
        </p:txBody>
      </p:sp>
    </p:spTree>
    <p:extLst>
      <p:ext uri="{BB962C8B-B14F-4D97-AF65-F5344CB8AC3E}">
        <p14:creationId xmlns:p14="http://schemas.microsoft.com/office/powerpoint/2010/main" val="369530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Ασφάλεια</a:t>
            </a:r>
            <a:endParaRPr lang="en-GB" dirty="0"/>
          </a:p>
        </p:txBody>
      </p:sp>
      <p:sp>
        <p:nvSpPr>
          <p:cNvPr id="6" name="Content Placeholder 5"/>
          <p:cNvSpPr>
            <a:spLocks noGrp="1"/>
          </p:cNvSpPr>
          <p:nvPr>
            <p:ph idx="1"/>
          </p:nvPr>
        </p:nvSpPr>
        <p:spPr/>
        <p:txBody>
          <a:bodyPr>
            <a:normAutofit fontScale="77500" lnSpcReduction="20000"/>
          </a:bodyPr>
          <a:lstStyle/>
          <a:p>
            <a:pPr marL="355600" marR="5080" algn="just">
              <a:lnSpc>
                <a:spcPts val="2920"/>
              </a:lnSpc>
              <a:spcBef>
                <a:spcPts val="465"/>
              </a:spcBef>
              <a:buFont typeface="Arial"/>
              <a:buChar char="•"/>
              <a:tabLst>
                <a:tab pos="355600" algn="l"/>
              </a:tabLst>
            </a:pPr>
            <a:r>
              <a:rPr lang="el-GR" sz="3800" dirty="0">
                <a:cs typeface="Calibri"/>
              </a:rPr>
              <a:t>Ο </a:t>
            </a:r>
            <a:r>
              <a:rPr lang="el-GR" sz="3800" spc="-20" dirty="0">
                <a:cs typeface="Calibri"/>
              </a:rPr>
              <a:t>δικαιούχος </a:t>
            </a:r>
            <a:r>
              <a:rPr lang="el-GR" sz="3800" spc="-5" dirty="0">
                <a:cs typeface="Calibri"/>
              </a:rPr>
              <a:t>πρέπει να διαθέτει </a:t>
            </a:r>
            <a:r>
              <a:rPr lang="el-GR" sz="3800" spc="-10" dirty="0">
                <a:cs typeface="Calibri"/>
              </a:rPr>
              <a:t>αποτελεσματικές  </a:t>
            </a:r>
            <a:r>
              <a:rPr lang="el-GR" sz="3800" spc="-20" dirty="0">
                <a:cs typeface="Calibri"/>
              </a:rPr>
              <a:t>διαδικασίες </a:t>
            </a:r>
            <a:r>
              <a:rPr lang="el-GR" sz="3800" spc="-35" dirty="0">
                <a:cs typeface="Calibri"/>
              </a:rPr>
              <a:t>και </a:t>
            </a:r>
            <a:r>
              <a:rPr lang="el-GR" sz="3800" dirty="0">
                <a:cs typeface="Calibri"/>
              </a:rPr>
              <a:t>ρυθμίσεις </a:t>
            </a:r>
            <a:r>
              <a:rPr lang="el-GR" sz="3800" spc="-5" dirty="0">
                <a:cs typeface="Calibri"/>
              </a:rPr>
              <a:t>για </a:t>
            </a:r>
            <a:r>
              <a:rPr lang="el-GR" sz="3800" spc="-25" dirty="0">
                <a:cs typeface="Calibri"/>
              </a:rPr>
              <a:t>την </a:t>
            </a:r>
            <a:r>
              <a:rPr lang="el-GR" sz="3800" spc="-5" dirty="0">
                <a:cs typeface="Calibri"/>
              </a:rPr>
              <a:t>ασφάλεια </a:t>
            </a:r>
            <a:r>
              <a:rPr lang="el-GR" sz="3800" spc="-35" dirty="0">
                <a:cs typeface="Calibri"/>
              </a:rPr>
              <a:t>και </a:t>
            </a:r>
            <a:r>
              <a:rPr lang="el-GR" sz="3800" spc="-25" dirty="0">
                <a:cs typeface="Calibri"/>
              </a:rPr>
              <a:t>την  </a:t>
            </a:r>
            <a:r>
              <a:rPr lang="el-GR" sz="3800" spc="-5" dirty="0">
                <a:cs typeface="Calibri"/>
              </a:rPr>
              <a:t>προστασία </a:t>
            </a:r>
            <a:r>
              <a:rPr lang="el-GR" sz="3800" spc="-10" dirty="0">
                <a:cs typeface="Calibri"/>
              </a:rPr>
              <a:t>των </a:t>
            </a:r>
            <a:r>
              <a:rPr lang="el-GR" sz="3800" spc="-5" dirty="0">
                <a:cs typeface="Calibri"/>
              </a:rPr>
              <a:t>συμμετεχόντων </a:t>
            </a:r>
            <a:r>
              <a:rPr lang="el-GR" sz="3800" dirty="0">
                <a:cs typeface="Calibri"/>
              </a:rPr>
              <a:t>στο </a:t>
            </a:r>
            <a:r>
              <a:rPr lang="el-GR" sz="3800" spc="-5" dirty="0">
                <a:cs typeface="Calibri"/>
              </a:rPr>
              <a:t>έργο</a:t>
            </a:r>
            <a:r>
              <a:rPr lang="el-GR" sz="3800" spc="15" dirty="0">
                <a:cs typeface="Calibri"/>
              </a:rPr>
              <a:t> </a:t>
            </a:r>
            <a:r>
              <a:rPr lang="el-GR" sz="3800" spc="-10" dirty="0">
                <a:cs typeface="Calibri"/>
              </a:rPr>
              <a:t>του.</a:t>
            </a:r>
            <a:endParaRPr lang="el-GR" sz="3800" dirty="0">
              <a:cs typeface="Calibri"/>
            </a:endParaRPr>
          </a:p>
          <a:p>
            <a:pPr marL="355600" marR="6350" algn="just">
              <a:lnSpc>
                <a:spcPts val="2920"/>
              </a:lnSpc>
              <a:spcBef>
                <a:spcPts val="640"/>
              </a:spcBef>
              <a:buFont typeface="Arial"/>
              <a:buChar char="•"/>
              <a:tabLst>
                <a:tab pos="355600" algn="l"/>
              </a:tabLst>
            </a:pPr>
            <a:r>
              <a:rPr lang="el-GR" sz="3800" dirty="0">
                <a:cs typeface="Calibri"/>
              </a:rPr>
              <a:t>Ο </a:t>
            </a:r>
            <a:r>
              <a:rPr lang="el-GR" sz="3800" spc="-20" dirty="0">
                <a:cs typeface="Calibri"/>
              </a:rPr>
              <a:t>δικαιούχος </a:t>
            </a:r>
            <a:r>
              <a:rPr lang="el-GR" sz="3800" spc="-5" dirty="0">
                <a:cs typeface="Calibri"/>
              </a:rPr>
              <a:t>πρέπει να μεριμνά για </a:t>
            </a:r>
            <a:r>
              <a:rPr lang="el-GR" sz="3800" spc="-25" dirty="0">
                <a:cs typeface="Calibri"/>
              </a:rPr>
              <a:t>την </a:t>
            </a:r>
            <a:r>
              <a:rPr lang="el-GR" sz="3800" spc="-5" dirty="0">
                <a:cs typeface="Calibri"/>
              </a:rPr>
              <a:t>ασφαλιστική  </a:t>
            </a:r>
            <a:r>
              <a:rPr lang="el-GR" sz="3800" spc="-20" dirty="0">
                <a:cs typeface="Calibri"/>
              </a:rPr>
              <a:t>κάλυψη </a:t>
            </a:r>
            <a:r>
              <a:rPr lang="el-GR" sz="3800" spc="-5" dirty="0">
                <a:cs typeface="Calibri"/>
              </a:rPr>
              <a:t>των συμμετεχόντων </a:t>
            </a:r>
            <a:r>
              <a:rPr lang="el-GR" sz="3800" dirty="0">
                <a:cs typeface="Calibri"/>
              </a:rPr>
              <a:t>που </a:t>
            </a:r>
            <a:r>
              <a:rPr lang="el-GR" sz="3800" spc="-10" dirty="0">
                <a:cs typeface="Calibri"/>
              </a:rPr>
              <a:t>παίρνουν </a:t>
            </a:r>
            <a:r>
              <a:rPr lang="el-GR" sz="3800" dirty="0">
                <a:cs typeface="Calibri"/>
              </a:rPr>
              <a:t>μέρος </a:t>
            </a:r>
            <a:r>
              <a:rPr lang="el-GR" sz="3800" spc="-10" dirty="0">
                <a:cs typeface="Calibri"/>
              </a:rPr>
              <a:t>σε  δραστηριότητες </a:t>
            </a:r>
            <a:r>
              <a:rPr lang="el-GR" sz="3800" spc="-25" dirty="0">
                <a:cs typeface="Calibri"/>
              </a:rPr>
              <a:t>κινητικότητας </a:t>
            </a:r>
            <a:r>
              <a:rPr lang="el-GR" sz="3800" dirty="0">
                <a:cs typeface="Calibri"/>
              </a:rPr>
              <a:t>στο</a:t>
            </a:r>
            <a:r>
              <a:rPr lang="el-GR" sz="3800" spc="75" dirty="0">
                <a:cs typeface="Calibri"/>
              </a:rPr>
              <a:t> </a:t>
            </a:r>
            <a:r>
              <a:rPr lang="el-GR" sz="3800" spc="-15" dirty="0">
                <a:cs typeface="Calibri"/>
              </a:rPr>
              <a:t>εξωτερικό.</a:t>
            </a:r>
            <a:endParaRPr lang="el-GR" sz="3800" dirty="0">
              <a:cs typeface="Calibri"/>
            </a:endParaRPr>
          </a:p>
          <a:p>
            <a:pPr marL="355600" algn="just">
              <a:spcBef>
                <a:spcPts val="270"/>
              </a:spcBef>
              <a:buFont typeface="Arial"/>
              <a:buChar char="•"/>
              <a:tabLst>
                <a:tab pos="355600" algn="l"/>
              </a:tabLst>
            </a:pPr>
            <a:r>
              <a:rPr lang="el-GR" sz="3800" spc="-10" dirty="0">
                <a:cs typeface="Calibri"/>
              </a:rPr>
              <a:t>ESN </a:t>
            </a:r>
            <a:r>
              <a:rPr lang="el-GR" sz="3800" spc="-10" dirty="0" err="1">
                <a:cs typeface="Calibri"/>
              </a:rPr>
              <a:t>International</a:t>
            </a:r>
            <a:r>
              <a:rPr lang="el-GR" sz="3800" spc="-70" dirty="0">
                <a:solidFill>
                  <a:srgbClr val="0000FF"/>
                </a:solidFill>
                <a:cs typeface="Calibri"/>
              </a:rPr>
              <a:t> </a:t>
            </a:r>
            <a:r>
              <a:rPr lang="el-GR" sz="3800" u="heavy" spc="-10" dirty="0">
                <a:solidFill>
                  <a:srgbClr val="0000FF"/>
                </a:solidFill>
                <a:uFill>
                  <a:solidFill>
                    <a:srgbClr val="0000FF"/>
                  </a:solidFill>
                </a:uFill>
                <a:cs typeface="Calibri"/>
                <a:hlinkClick r:id="rId2"/>
              </a:rPr>
              <a:t>https://esn.org/partners/dr-walter</a:t>
            </a:r>
            <a:endParaRPr lang="el-GR" sz="3800" dirty="0">
              <a:cs typeface="Calibri"/>
            </a:endParaRPr>
          </a:p>
          <a:p>
            <a:pPr marL="355600" marR="5715" algn="just">
              <a:lnSpc>
                <a:spcPts val="2920"/>
              </a:lnSpc>
              <a:spcBef>
                <a:spcPts val="690"/>
              </a:spcBef>
              <a:buFont typeface="Arial"/>
              <a:buChar char="•"/>
              <a:tabLst>
                <a:tab pos="355600" algn="l"/>
              </a:tabLst>
            </a:pPr>
            <a:r>
              <a:rPr lang="el-GR" sz="3800" dirty="0">
                <a:cs typeface="Calibri"/>
              </a:rPr>
              <a:t>Τα </a:t>
            </a:r>
            <a:r>
              <a:rPr lang="el-GR" sz="3800" spc="-5" dirty="0" smtClean="0">
                <a:cs typeface="Calibri"/>
              </a:rPr>
              <a:t>ΙΤΕ </a:t>
            </a:r>
            <a:r>
              <a:rPr lang="el-GR" sz="3800" spc="-20" dirty="0" smtClean="0">
                <a:cs typeface="Calibri"/>
              </a:rPr>
              <a:t>καλούνται </a:t>
            </a:r>
            <a:r>
              <a:rPr lang="el-GR" sz="3800" dirty="0">
                <a:cs typeface="Calibri"/>
              </a:rPr>
              <a:t>να </a:t>
            </a:r>
            <a:r>
              <a:rPr lang="el-GR" sz="3800" spc="-5" dirty="0">
                <a:cs typeface="Calibri"/>
              </a:rPr>
              <a:t>ανταλλάζουν </a:t>
            </a:r>
            <a:r>
              <a:rPr lang="el-GR" sz="3800" spc="-10" dirty="0">
                <a:cs typeface="Calibri"/>
              </a:rPr>
              <a:t>εισηγήσεις </a:t>
            </a:r>
            <a:r>
              <a:rPr lang="el-GR" sz="3800" dirty="0">
                <a:cs typeface="Calibri"/>
              </a:rPr>
              <a:t>στα  </a:t>
            </a:r>
            <a:r>
              <a:rPr lang="el-GR" sz="3800" spc="-10" dirty="0">
                <a:cs typeface="Calibri"/>
              </a:rPr>
              <a:t>πλαίσια των </a:t>
            </a:r>
            <a:r>
              <a:rPr lang="el-GR" sz="3800" spc="-5" dirty="0" err="1">
                <a:cs typeface="Calibri"/>
              </a:rPr>
              <a:t>online</a:t>
            </a:r>
            <a:r>
              <a:rPr lang="el-GR" sz="3800" spc="-5" dirty="0">
                <a:cs typeface="Calibri"/>
              </a:rPr>
              <a:t> </a:t>
            </a:r>
            <a:r>
              <a:rPr lang="el-GR" sz="3800" spc="-10" dirty="0">
                <a:cs typeface="Calibri"/>
              </a:rPr>
              <a:t>γκρουπ </a:t>
            </a:r>
            <a:r>
              <a:rPr lang="el-GR" sz="3800" dirty="0">
                <a:cs typeface="Calibri"/>
              </a:rPr>
              <a:t>που </a:t>
            </a:r>
            <a:r>
              <a:rPr lang="el-GR" sz="3800" spc="-10" dirty="0">
                <a:cs typeface="Calibri"/>
              </a:rPr>
              <a:t>έχουν δημιουργηθεί </a:t>
            </a:r>
            <a:r>
              <a:rPr lang="el-GR" sz="3800" dirty="0" smtClean="0">
                <a:cs typeface="Calibri"/>
              </a:rPr>
              <a:t> (</a:t>
            </a:r>
            <a:r>
              <a:rPr lang="el-GR" sz="3800" spc="-10" dirty="0" smtClean="0">
                <a:cs typeface="Calibri"/>
              </a:rPr>
              <a:t>IRO </a:t>
            </a:r>
            <a:r>
              <a:rPr lang="el-GR" sz="3800" spc="-30" dirty="0" err="1">
                <a:cs typeface="Calibri"/>
              </a:rPr>
              <a:t>Yammer</a:t>
            </a:r>
            <a:r>
              <a:rPr lang="el-GR" sz="3800" spc="-25" dirty="0">
                <a:cs typeface="Calibri"/>
              </a:rPr>
              <a:t> </a:t>
            </a:r>
            <a:r>
              <a:rPr lang="el-GR" sz="3800" spc="-15" dirty="0" err="1">
                <a:cs typeface="Calibri"/>
              </a:rPr>
              <a:t>Group</a:t>
            </a:r>
            <a:r>
              <a:rPr lang="el-GR" sz="3800" spc="-15" dirty="0">
                <a:cs typeface="Calibri"/>
              </a:rPr>
              <a:t>)</a:t>
            </a:r>
            <a:endParaRPr lang="el-GR" sz="3800" dirty="0">
              <a:cs typeface="Calibri"/>
            </a:endParaRPr>
          </a:p>
          <a:p>
            <a:endParaRPr lang="en-GB" dirty="0"/>
          </a:p>
        </p:txBody>
      </p:sp>
    </p:spTree>
    <p:extLst>
      <p:ext uri="{BB962C8B-B14F-4D97-AF65-F5344CB8AC3E}">
        <p14:creationId xmlns:p14="http://schemas.microsoft.com/office/powerpoint/2010/main" val="212605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Συμφωνία </a:t>
            </a:r>
            <a:r>
              <a:rPr lang="el-GR" dirty="0" smtClean="0"/>
              <a:t>και </a:t>
            </a:r>
            <a:r>
              <a:rPr lang="el-GR" dirty="0"/>
              <a:t>Παραρτήματα</a:t>
            </a:r>
          </a:p>
        </p:txBody>
      </p:sp>
      <p:sp>
        <p:nvSpPr>
          <p:cNvPr id="3" name="Content Placeholder 2"/>
          <p:cNvSpPr>
            <a:spLocks noGrp="1"/>
          </p:cNvSpPr>
          <p:nvPr>
            <p:ph idx="1"/>
          </p:nvPr>
        </p:nvSpPr>
        <p:spPr>
          <a:xfrm>
            <a:off x="493204" y="1124744"/>
            <a:ext cx="8229600" cy="4929411"/>
          </a:xfrm>
        </p:spPr>
        <p:txBody>
          <a:bodyPr>
            <a:normAutofit fontScale="77500" lnSpcReduction="20000"/>
          </a:bodyPr>
          <a:lstStyle/>
          <a:p>
            <a:r>
              <a:rPr lang="el-GR" dirty="0"/>
              <a:t>Νομικό έγγραφο μεταξύ του δικαιούχου και  της Εθνικής Υπηρεσίας (ΕΥ</a:t>
            </a:r>
            <a:r>
              <a:rPr lang="el-GR" dirty="0" smtClean="0"/>
              <a:t>)</a:t>
            </a:r>
          </a:p>
          <a:p>
            <a:r>
              <a:rPr lang="el-GR" dirty="0" smtClean="0"/>
              <a:t>Η </a:t>
            </a:r>
            <a:r>
              <a:rPr lang="el-GR" dirty="0"/>
              <a:t>Συμφωνία Επιχορήγησης και το Παράρτημα ΙΙ </a:t>
            </a:r>
            <a:r>
              <a:rPr lang="el-GR" dirty="0" smtClean="0"/>
              <a:t>αποστέλλονται στον </a:t>
            </a:r>
            <a:r>
              <a:rPr lang="el-GR" dirty="0"/>
              <a:t>δικαιούχο ηλεκτρονικά </a:t>
            </a:r>
            <a:endParaRPr lang="el-GR" dirty="0" smtClean="0"/>
          </a:p>
          <a:p>
            <a:r>
              <a:rPr lang="el-GR" dirty="0"/>
              <a:t>Τα υπόλοιπα παραρτήματα αναρτώνται στη </a:t>
            </a:r>
            <a:r>
              <a:rPr lang="en-GB" dirty="0" smtClean="0"/>
              <a:t>“</a:t>
            </a:r>
            <a:r>
              <a:rPr lang="el-GR" dirty="0" smtClean="0"/>
              <a:t>Διαχείριση </a:t>
            </a:r>
            <a:r>
              <a:rPr lang="el-GR" dirty="0"/>
              <a:t>Εγκεκριμένων </a:t>
            </a:r>
            <a:r>
              <a:rPr lang="el-GR" dirty="0" smtClean="0"/>
              <a:t>Σχεδίων</a:t>
            </a:r>
            <a:r>
              <a:rPr lang="en-GB" dirty="0" smtClean="0"/>
              <a:t>” </a:t>
            </a:r>
            <a:r>
              <a:rPr lang="el-GR" dirty="0"/>
              <a:t>στην ιστοσελίδα του ΙΔΕΠ</a:t>
            </a:r>
          </a:p>
          <a:p>
            <a:r>
              <a:rPr lang="el-GR" dirty="0"/>
              <a:t>Τίθεται σε ισχύ μετά την υπογραφή και από την </a:t>
            </a:r>
            <a:r>
              <a:rPr lang="el-GR" dirty="0">
                <a:solidFill>
                  <a:schemeClr val="tx1">
                    <a:lumMod val="75000"/>
                    <a:lumOff val="25000"/>
                  </a:schemeClr>
                </a:solidFill>
              </a:rPr>
              <a:t>ΕΥ </a:t>
            </a:r>
          </a:p>
          <a:p>
            <a:r>
              <a:rPr lang="el-GR" dirty="0"/>
              <a:t>Επικοινωνία  ΕΥ </a:t>
            </a:r>
            <a:r>
              <a:rPr lang="el-GR" b="1" dirty="0"/>
              <a:t>μόνο</a:t>
            </a:r>
            <a:r>
              <a:rPr lang="el-GR" dirty="0"/>
              <a:t> με το άτομο επαφής που έχει οριστεί στην αίτηση  και τον νόμιμο εκπρόσωπο του </a:t>
            </a:r>
            <a:r>
              <a:rPr lang="el-GR" dirty="0" smtClean="0"/>
              <a:t>οργανισμού</a:t>
            </a:r>
            <a:endParaRPr lang="el-GR" dirty="0"/>
          </a:p>
          <a:p>
            <a:r>
              <a:rPr lang="el-GR" dirty="0"/>
              <a:t>Διαχείριση του Σχεδίου σύμφωνα με τους κανόνες της Συμφωνίας Επιχορήγησης, του Οδηγού Προγράμματος 2019 και της </a:t>
            </a:r>
            <a:r>
              <a:rPr lang="el-GR" dirty="0" smtClean="0"/>
              <a:t>Αίτησης</a:t>
            </a:r>
            <a:endParaRPr lang="el-GR" sz="1050" dirty="0">
              <a:solidFill>
                <a:schemeClr val="tx1">
                  <a:lumMod val="75000"/>
                  <a:lumOff val="25000"/>
                </a:schemeClr>
              </a:solidFill>
            </a:endParaRPr>
          </a:p>
          <a:p>
            <a:pPr marL="0" indent="0">
              <a:buNone/>
            </a:pPr>
            <a:endParaRPr lang="en-GB" dirty="0"/>
          </a:p>
        </p:txBody>
      </p:sp>
    </p:spTree>
    <p:extLst>
      <p:ext uri="{BB962C8B-B14F-4D97-AF65-F5344CB8AC3E}">
        <p14:creationId xmlns:p14="http://schemas.microsoft.com/office/powerpoint/2010/main" val="23509068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Χρηματοδότηση</a:t>
            </a:r>
            <a:endParaRPr lang="en-GB" dirty="0"/>
          </a:p>
        </p:txBody>
      </p:sp>
      <p:sp>
        <p:nvSpPr>
          <p:cNvPr id="3" name="Content Placeholder 2"/>
          <p:cNvSpPr>
            <a:spLocks noGrp="1"/>
          </p:cNvSpPr>
          <p:nvPr>
            <p:ph idx="4294967295"/>
          </p:nvPr>
        </p:nvSpPr>
        <p:spPr>
          <a:xfrm>
            <a:off x="467544" y="1412776"/>
            <a:ext cx="8229600" cy="4525963"/>
          </a:xfrm>
        </p:spPr>
        <p:txBody>
          <a:bodyPr>
            <a:normAutofit fontScale="92500" lnSpcReduction="20000"/>
          </a:bodyPr>
          <a:lstStyle/>
          <a:p>
            <a:pPr>
              <a:buFontTx/>
              <a:buChar char="-"/>
            </a:pPr>
            <a:r>
              <a:rPr lang="el-GR" dirty="0" smtClean="0"/>
              <a:t>Οργανωτικά έξοδα </a:t>
            </a:r>
          </a:p>
          <a:p>
            <a:pPr>
              <a:buFontTx/>
              <a:buChar char="-"/>
            </a:pPr>
            <a:r>
              <a:rPr lang="el-GR" dirty="0" smtClean="0"/>
              <a:t>Έξοδα ταξιδίου </a:t>
            </a:r>
          </a:p>
          <a:p>
            <a:pPr>
              <a:buFontTx/>
              <a:buChar char="-"/>
            </a:pPr>
            <a:r>
              <a:rPr lang="el-GR" dirty="0" smtClean="0"/>
              <a:t>Έξοδα διαβίωσης </a:t>
            </a:r>
          </a:p>
          <a:p>
            <a:pPr>
              <a:buFontTx/>
              <a:buChar char="-"/>
            </a:pPr>
            <a:r>
              <a:rPr lang="el-GR" dirty="0" smtClean="0"/>
              <a:t>Υποστήριξη συμμετοχής ατόμων με ειδικές ανάγκες </a:t>
            </a:r>
          </a:p>
          <a:p>
            <a:pPr>
              <a:buFontTx/>
              <a:buChar char="-"/>
            </a:pPr>
            <a:r>
              <a:rPr lang="el-GR" dirty="0" smtClean="0"/>
              <a:t>Ειδικές δαπάνες</a:t>
            </a:r>
          </a:p>
          <a:p>
            <a:pPr>
              <a:buFontTx/>
              <a:buChar char="-"/>
            </a:pPr>
            <a:endParaRPr lang="el-GR" dirty="0" smtClean="0"/>
          </a:p>
          <a:p>
            <a:pPr marL="0" indent="0">
              <a:buNone/>
            </a:pPr>
            <a:r>
              <a:rPr lang="el-GR" dirty="0" smtClean="0"/>
              <a:t>Υπολογισμός χρηματοδότησης στη βάση μοναδιαίου κόστους, πλην των 2 τελευταίων κατηγοριών. </a:t>
            </a:r>
            <a:endParaRPr lang="en-GB" dirty="0"/>
          </a:p>
          <a:p>
            <a:endParaRPr lang="en-GB" dirty="0">
              <a:solidFill>
                <a:schemeClr val="accent5">
                  <a:lumMod val="50000"/>
                </a:schemeClr>
              </a:solidFill>
            </a:endParaRPr>
          </a:p>
        </p:txBody>
      </p:sp>
    </p:spTree>
    <p:extLst>
      <p:ext uri="{BB962C8B-B14F-4D97-AF65-F5344CB8AC3E}">
        <p14:creationId xmlns:p14="http://schemas.microsoft.com/office/powerpoint/2010/main" val="2353356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pc="-5" dirty="0"/>
              <a:t>Χρηματοδότηση</a:t>
            </a:r>
            <a:endParaRPr lang="en-GB" dirty="0"/>
          </a:p>
        </p:txBody>
      </p:sp>
      <p:sp>
        <p:nvSpPr>
          <p:cNvPr id="7" name="Content Placeholder 6"/>
          <p:cNvSpPr>
            <a:spLocks noGrp="1"/>
          </p:cNvSpPr>
          <p:nvPr>
            <p:ph idx="1"/>
          </p:nvPr>
        </p:nvSpPr>
        <p:spPr/>
        <p:txBody>
          <a:bodyPr>
            <a:normAutofit fontScale="92500" lnSpcReduction="10000"/>
          </a:bodyPr>
          <a:lstStyle/>
          <a:p>
            <a:r>
              <a:rPr lang="el-GR" b="1" dirty="0" smtClean="0"/>
              <a:t>Πλήρης Χρηματοδότηση</a:t>
            </a:r>
            <a:r>
              <a:rPr lang="el-GR" dirty="0" smtClean="0"/>
              <a:t>/</a:t>
            </a:r>
            <a:r>
              <a:rPr lang="en-GB" dirty="0" smtClean="0"/>
              <a:t>Full funding – </a:t>
            </a:r>
            <a:r>
              <a:rPr lang="el-GR" dirty="0" smtClean="0"/>
              <a:t>Η πλήρης κινητικότητα χρηματοδοτείται με επιχορήγηση </a:t>
            </a:r>
            <a:r>
              <a:rPr lang="en-GB" dirty="0" smtClean="0"/>
              <a:t>Erasmus+</a:t>
            </a:r>
          </a:p>
          <a:p>
            <a:r>
              <a:rPr lang="el-GR" b="1" dirty="0" smtClean="0"/>
              <a:t>Μερική Χρηματοδότηση</a:t>
            </a:r>
            <a:r>
              <a:rPr lang="el-GR" dirty="0" smtClean="0"/>
              <a:t>/</a:t>
            </a:r>
            <a:r>
              <a:rPr lang="en-GB" dirty="0" smtClean="0"/>
              <a:t>Partial Funding – </a:t>
            </a:r>
            <a:r>
              <a:rPr lang="el-GR" dirty="0" smtClean="0"/>
              <a:t>Το Πρόγραμμα χρηματοδοτεί μέρος της κινητικότητας. Προϋπόθεση: να χρηματοδοτηθεί τουλάχιστον η ελάχιστη διάρκεια</a:t>
            </a:r>
          </a:p>
          <a:p>
            <a:r>
              <a:rPr lang="el-GR" b="1" dirty="0" smtClean="0"/>
              <a:t>Μηδενική χρηματοδότηση</a:t>
            </a:r>
            <a:r>
              <a:rPr lang="el-GR" dirty="0" smtClean="0"/>
              <a:t>/</a:t>
            </a:r>
            <a:r>
              <a:rPr lang="en-GB" dirty="0" smtClean="0"/>
              <a:t>Zero funding</a:t>
            </a:r>
            <a:r>
              <a:rPr lang="el-GR" dirty="0" smtClean="0"/>
              <a:t>: Δεν δίνεται καθόλου χορηγία, αλλά όλες οι διαδικασίες/δεσμεύσεις του Προγράμματος τηρούνται</a:t>
            </a:r>
          </a:p>
          <a:p>
            <a:endParaRPr lang="en-GB" dirty="0"/>
          </a:p>
        </p:txBody>
      </p:sp>
    </p:spTree>
    <p:extLst>
      <p:ext uri="{BB962C8B-B14F-4D97-AF65-F5344CB8AC3E}">
        <p14:creationId xmlns:p14="http://schemas.microsoft.com/office/powerpoint/2010/main" val="11581129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Οργανωτικά έξοδα</a:t>
            </a:r>
            <a:endParaRPr lang="en-GB" dirty="0"/>
          </a:p>
        </p:txBody>
      </p:sp>
      <p:sp>
        <p:nvSpPr>
          <p:cNvPr id="4" name="Content Placeholder 3"/>
          <p:cNvSpPr>
            <a:spLocks noGrp="1"/>
          </p:cNvSpPr>
          <p:nvPr>
            <p:ph sz="half" idx="2"/>
          </p:nvPr>
        </p:nvSpPr>
        <p:spPr>
          <a:xfrm>
            <a:off x="3563888" y="1052736"/>
            <a:ext cx="5472608" cy="5073427"/>
          </a:xfrm>
        </p:spPr>
        <p:txBody>
          <a:bodyPr>
            <a:noAutofit/>
          </a:bodyPr>
          <a:lstStyle/>
          <a:p>
            <a:pPr marL="0" indent="0">
              <a:buNone/>
            </a:pPr>
            <a:r>
              <a:rPr lang="el-GR" dirty="0"/>
              <a:t>Το τελικό ποσό δεν υπερβαίνει το ποσό της Συμφωνίας</a:t>
            </a:r>
            <a:r>
              <a:rPr lang="en-GB" dirty="0"/>
              <a:t> </a:t>
            </a:r>
            <a:r>
              <a:rPr lang="el-GR" dirty="0"/>
              <a:t>έστω </a:t>
            </a:r>
            <a:r>
              <a:rPr lang="el-GR" dirty="0" smtClean="0"/>
              <a:t>κι αν πραγματοποιήθηκαν </a:t>
            </a:r>
            <a:r>
              <a:rPr lang="el-GR" dirty="0"/>
              <a:t>περισσότερες </a:t>
            </a:r>
            <a:r>
              <a:rPr lang="el-GR" dirty="0" smtClean="0"/>
              <a:t>κινητικότητες</a:t>
            </a:r>
          </a:p>
          <a:p>
            <a:pPr marL="0" indent="0">
              <a:buNone/>
            </a:pPr>
            <a:endParaRPr lang="en-GB" dirty="0"/>
          </a:p>
          <a:p>
            <a:pPr marL="0" indent="0">
              <a:buNone/>
              <a:defRPr/>
            </a:pPr>
            <a:r>
              <a:rPr lang="el-GR" altLang="en-US" dirty="0" smtClean="0"/>
              <a:t>Κόστος συνδεδεμένο με την υλοποίηση του Σχεδίου και των κινητικοτήτων</a:t>
            </a:r>
            <a:endParaRPr lang="el-GR" altLang="en-US" dirty="0"/>
          </a:p>
        </p:txBody>
      </p:sp>
      <p:sp>
        <p:nvSpPr>
          <p:cNvPr id="5" name="Content Placeholder 4"/>
          <p:cNvSpPr>
            <a:spLocks noGrp="1"/>
          </p:cNvSpPr>
          <p:nvPr>
            <p:ph sz="half" idx="1"/>
          </p:nvPr>
        </p:nvSpPr>
        <p:spPr>
          <a:xfrm>
            <a:off x="179512" y="1124744"/>
            <a:ext cx="3240360" cy="5001419"/>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endParaRPr lang="el-GR" dirty="0" smtClean="0">
              <a:solidFill>
                <a:schemeClr val="accent5">
                  <a:lumMod val="50000"/>
                </a:schemeClr>
              </a:solidFill>
            </a:endParaRPr>
          </a:p>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n-GB" sz="2600" dirty="0" smtClean="0">
                <a:solidFill>
                  <a:schemeClr val="accent5">
                    <a:lumMod val="50000"/>
                  </a:schemeClr>
                </a:solidFill>
              </a:rPr>
              <a:t>350</a:t>
            </a:r>
            <a:r>
              <a:rPr lang="el-GR" sz="2600" dirty="0" smtClean="0">
                <a:solidFill>
                  <a:schemeClr val="accent5">
                    <a:lumMod val="50000"/>
                  </a:schemeClr>
                </a:solidFill>
              </a:rPr>
              <a:t>€ </a:t>
            </a:r>
            <a:r>
              <a:rPr lang="el-GR" sz="2600" dirty="0">
                <a:solidFill>
                  <a:schemeClr val="accent5">
                    <a:lumMod val="50000"/>
                  </a:schemeClr>
                </a:solidFill>
              </a:rPr>
              <a:t>ανά </a:t>
            </a:r>
            <a:r>
              <a:rPr lang="el-GR" sz="2600" b="1" dirty="0" smtClean="0">
                <a:solidFill>
                  <a:schemeClr val="accent5">
                    <a:lumMod val="50000"/>
                  </a:schemeClr>
                </a:solidFill>
              </a:rPr>
              <a:t>επιλέξιμη</a:t>
            </a:r>
            <a:r>
              <a:rPr lang="el-GR" sz="2600" dirty="0" smtClean="0">
                <a:solidFill>
                  <a:schemeClr val="accent5">
                    <a:lumMod val="50000"/>
                  </a:schemeClr>
                </a:solidFill>
              </a:rPr>
              <a:t> κινητικότητα για μέχρι 100 κιν.  </a:t>
            </a:r>
            <a:endParaRPr lang="en-GB" sz="2600" dirty="0" smtClean="0">
              <a:solidFill>
                <a:schemeClr val="accent5">
                  <a:lumMod val="50000"/>
                </a:schemeClr>
              </a:solidFill>
            </a:endParaRPr>
          </a:p>
          <a:p>
            <a:pPr marL="0" indent="0" algn="ctr">
              <a:buNone/>
            </a:pPr>
            <a:r>
              <a:rPr lang="el-GR" sz="2400" dirty="0" smtClean="0">
                <a:solidFill>
                  <a:schemeClr val="accent5">
                    <a:lumMod val="50000"/>
                  </a:schemeClr>
                </a:solidFill>
              </a:rPr>
              <a:t>(από 101 και πάνω: 200€ )</a:t>
            </a:r>
          </a:p>
          <a:p>
            <a:pPr marL="0" indent="0">
              <a:buNone/>
            </a:pPr>
            <a:r>
              <a:rPr lang="el-GR" altLang="en-US" sz="2400" dirty="0">
                <a:solidFill>
                  <a:schemeClr val="accent5">
                    <a:lumMod val="50000"/>
                  </a:schemeClr>
                </a:solidFill>
              </a:rPr>
              <a:t>Εξαιρούνται </a:t>
            </a:r>
            <a:r>
              <a:rPr lang="el-GR" altLang="en-US" sz="2400" dirty="0" smtClean="0">
                <a:solidFill>
                  <a:schemeClr val="accent5">
                    <a:lumMod val="50000"/>
                  </a:schemeClr>
                </a:solidFill>
              </a:rPr>
              <a:t>οι </a:t>
            </a:r>
            <a:r>
              <a:rPr lang="el-GR" altLang="en-US" sz="2400" dirty="0">
                <a:solidFill>
                  <a:schemeClr val="accent5">
                    <a:lumMod val="50000"/>
                  </a:schemeClr>
                </a:solidFill>
              </a:rPr>
              <a:t>συνοδοί </a:t>
            </a:r>
            <a:r>
              <a:rPr lang="el-GR" altLang="en-US" sz="2400" dirty="0" smtClean="0">
                <a:solidFill>
                  <a:schemeClr val="accent5">
                    <a:lumMod val="50000"/>
                  </a:schemeClr>
                </a:solidFill>
              </a:rPr>
              <a:t>(ατόμων με ειδικές ανάγκες)</a:t>
            </a:r>
            <a:endParaRPr lang="el-GR" sz="2400" dirty="0">
              <a:solidFill>
                <a:schemeClr val="accent5">
                  <a:lumMod val="50000"/>
                </a:schemeClr>
              </a:solidFill>
            </a:endParaRPr>
          </a:p>
        </p:txBody>
      </p:sp>
      <p:pic>
        <p:nvPicPr>
          <p:cNvPr id="6" name="Picture 3" descr="government-building-icon-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23998" y="1268760"/>
            <a:ext cx="998844" cy="95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862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6632"/>
            <a:ext cx="8229600" cy="864096"/>
          </a:xfrm>
        </p:spPr>
        <p:txBody>
          <a:bodyPr/>
          <a:lstStyle/>
          <a:p>
            <a:r>
              <a:rPr lang="el-GR" spc="-5" dirty="0"/>
              <a:t>Επιλέξιμες </a:t>
            </a:r>
            <a:r>
              <a:rPr lang="el-GR" spc="-10" dirty="0"/>
              <a:t>Δαπάνες</a:t>
            </a:r>
            <a:r>
              <a:rPr lang="el-GR" spc="-20" dirty="0"/>
              <a:t> </a:t>
            </a:r>
            <a:r>
              <a:rPr lang="en-GB" spc="-5" dirty="0"/>
              <a:t>OS</a:t>
            </a:r>
            <a:endParaRPr lang="en-GB" dirty="0"/>
          </a:p>
        </p:txBody>
      </p:sp>
      <p:sp>
        <p:nvSpPr>
          <p:cNvPr id="7" name="Content Placeholder 6"/>
          <p:cNvSpPr>
            <a:spLocks noGrp="1"/>
          </p:cNvSpPr>
          <p:nvPr>
            <p:ph idx="1"/>
          </p:nvPr>
        </p:nvSpPr>
        <p:spPr>
          <a:xfrm>
            <a:off x="457200" y="980728"/>
            <a:ext cx="8363272" cy="5145435"/>
          </a:xfrm>
        </p:spPr>
        <p:txBody>
          <a:bodyPr>
            <a:normAutofit fontScale="25000" lnSpcReduction="20000"/>
          </a:bodyPr>
          <a:lstStyle/>
          <a:p>
            <a:pPr marL="355600">
              <a:spcBef>
                <a:spcPts val="95"/>
              </a:spcBef>
              <a:buFont typeface="Arial"/>
              <a:buChar char="•"/>
              <a:tabLst>
                <a:tab pos="354965" algn="l"/>
                <a:tab pos="355600" algn="l"/>
              </a:tabLst>
            </a:pPr>
            <a:r>
              <a:rPr lang="el-GR" sz="10200" spc="-15" dirty="0">
                <a:cs typeface="Calibri"/>
              </a:rPr>
              <a:t>Επισκέψεις </a:t>
            </a:r>
            <a:r>
              <a:rPr lang="el-GR" sz="10200" spc="-5" dirty="0">
                <a:cs typeface="Calibri"/>
              </a:rPr>
              <a:t>σε </a:t>
            </a:r>
            <a:r>
              <a:rPr lang="el-GR" sz="10200" spc="-15" dirty="0">
                <a:cs typeface="Calibri"/>
              </a:rPr>
              <a:t>μελλοντικούς </a:t>
            </a:r>
            <a:r>
              <a:rPr lang="el-GR" sz="10200" spc="-5" dirty="0">
                <a:cs typeface="Calibri"/>
              </a:rPr>
              <a:t>ή υφιστάμενους</a:t>
            </a:r>
            <a:r>
              <a:rPr lang="el-GR" sz="10200" spc="130" dirty="0">
                <a:cs typeface="Calibri"/>
              </a:rPr>
              <a:t> </a:t>
            </a:r>
            <a:r>
              <a:rPr lang="el-GR" sz="10200" spc="-10" dirty="0">
                <a:cs typeface="Calibri"/>
              </a:rPr>
              <a:t>συνεργάτες.</a:t>
            </a:r>
            <a:endParaRPr lang="el-GR" sz="10200" dirty="0">
              <a:cs typeface="Calibri"/>
            </a:endParaRPr>
          </a:p>
          <a:p>
            <a:pPr marL="355600" marR="589280">
              <a:lnSpc>
                <a:spcPct val="80000"/>
              </a:lnSpc>
              <a:spcBef>
                <a:spcPts val="535"/>
              </a:spcBef>
              <a:buFont typeface="Arial"/>
              <a:buChar char="•"/>
              <a:tabLst>
                <a:tab pos="354965" algn="l"/>
                <a:tab pos="355600" algn="l"/>
              </a:tabLst>
            </a:pPr>
            <a:r>
              <a:rPr lang="el-GR" sz="10200" spc="-10" dirty="0">
                <a:cs typeface="Calibri"/>
              </a:rPr>
              <a:t>Δημιουργία </a:t>
            </a:r>
            <a:r>
              <a:rPr lang="el-GR" sz="10200" spc="-5" dirty="0">
                <a:cs typeface="Calibri"/>
              </a:rPr>
              <a:t>ή </a:t>
            </a:r>
            <a:r>
              <a:rPr lang="el-GR" sz="10200" spc="-15" dirty="0" err="1">
                <a:cs typeface="Calibri"/>
              </a:rPr>
              <a:t>επικαιροποίηση</a:t>
            </a:r>
            <a:r>
              <a:rPr lang="el-GR" sz="10200" spc="-15" dirty="0">
                <a:cs typeface="Calibri"/>
              </a:rPr>
              <a:t> καταλόγου μαθημάτων </a:t>
            </a:r>
            <a:r>
              <a:rPr lang="el-GR" sz="10200" spc="-10" dirty="0">
                <a:cs typeface="Calibri"/>
              </a:rPr>
              <a:t>για  εισερχόμενους</a:t>
            </a:r>
            <a:r>
              <a:rPr lang="el-GR" sz="10200" spc="20" dirty="0">
                <a:cs typeface="Calibri"/>
              </a:rPr>
              <a:t> </a:t>
            </a:r>
            <a:r>
              <a:rPr lang="el-GR" sz="10200" spc="-15" dirty="0" smtClean="0">
                <a:cs typeface="Calibri"/>
              </a:rPr>
              <a:t>φοιτητές</a:t>
            </a:r>
            <a:endParaRPr lang="el-GR" sz="10200" dirty="0">
              <a:cs typeface="Calibri"/>
            </a:endParaRPr>
          </a:p>
          <a:p>
            <a:pPr marL="355600">
              <a:lnSpc>
                <a:spcPts val="2375"/>
              </a:lnSpc>
              <a:buFont typeface="Arial"/>
              <a:buChar char="•"/>
              <a:tabLst>
                <a:tab pos="354965" algn="l"/>
                <a:tab pos="355600" algn="l"/>
              </a:tabLst>
            </a:pPr>
            <a:r>
              <a:rPr lang="el-GR" sz="10200" spc="-5" dirty="0">
                <a:cs typeface="Calibri"/>
              </a:rPr>
              <a:t>Παροχή </a:t>
            </a:r>
            <a:r>
              <a:rPr lang="el-GR" sz="10200" spc="-5" dirty="0" smtClean="0">
                <a:cs typeface="Calibri"/>
              </a:rPr>
              <a:t>πληροφοριών/</a:t>
            </a:r>
            <a:r>
              <a:rPr lang="el-GR" sz="10200" spc="-10" dirty="0" smtClean="0">
                <a:cs typeface="Calibri"/>
              </a:rPr>
              <a:t>βοήθειας </a:t>
            </a:r>
            <a:r>
              <a:rPr lang="el-GR" sz="10200" spc="-5" dirty="0">
                <a:cs typeface="Calibri"/>
              </a:rPr>
              <a:t>στους </a:t>
            </a:r>
            <a:r>
              <a:rPr lang="el-GR" sz="10200" spc="-15" dirty="0">
                <a:cs typeface="Calibri"/>
              </a:rPr>
              <a:t>φοιτητές </a:t>
            </a:r>
            <a:r>
              <a:rPr lang="el-GR" sz="10200" spc="-30" dirty="0">
                <a:cs typeface="Calibri"/>
              </a:rPr>
              <a:t>και</a:t>
            </a:r>
            <a:r>
              <a:rPr lang="el-GR" sz="10200" spc="229" dirty="0">
                <a:cs typeface="Calibri"/>
              </a:rPr>
              <a:t> </a:t>
            </a:r>
            <a:r>
              <a:rPr lang="el-GR" sz="10200" spc="-5" dirty="0">
                <a:cs typeface="Calibri"/>
              </a:rPr>
              <a:t>στο</a:t>
            </a:r>
            <a:endParaRPr lang="el-GR" sz="10200" dirty="0">
              <a:cs typeface="Calibri"/>
            </a:endParaRPr>
          </a:p>
          <a:p>
            <a:pPr marL="12700" indent="0">
              <a:lnSpc>
                <a:spcPts val="2375"/>
              </a:lnSpc>
              <a:buNone/>
            </a:pPr>
            <a:r>
              <a:rPr lang="el-GR" sz="10200" spc="-15" dirty="0" smtClean="0">
                <a:cs typeface="Calibri"/>
              </a:rPr>
              <a:t>Προσωπικό (Εισερχόμενες και εξερχόμενες κινητικότητες)</a:t>
            </a:r>
            <a:endParaRPr lang="el-GR" sz="10200" dirty="0">
              <a:cs typeface="Calibri"/>
            </a:endParaRPr>
          </a:p>
          <a:p>
            <a:pPr marL="355600">
              <a:buFont typeface="Arial"/>
              <a:buChar char="•"/>
              <a:tabLst>
                <a:tab pos="354965" algn="l"/>
                <a:tab pos="355600" algn="l"/>
              </a:tabLst>
            </a:pPr>
            <a:r>
              <a:rPr lang="el-GR" sz="10200" spc="-10" dirty="0">
                <a:cs typeface="Calibri"/>
              </a:rPr>
              <a:t>Επιλογή </a:t>
            </a:r>
            <a:r>
              <a:rPr lang="el-GR" sz="10200" spc="-20" dirty="0">
                <a:cs typeface="Calibri"/>
              </a:rPr>
              <a:t>φοιτητών </a:t>
            </a:r>
            <a:r>
              <a:rPr lang="el-GR" sz="10200" spc="-30" dirty="0">
                <a:cs typeface="Calibri"/>
              </a:rPr>
              <a:t>και</a:t>
            </a:r>
            <a:r>
              <a:rPr lang="el-GR" sz="10200" spc="90" dirty="0">
                <a:cs typeface="Calibri"/>
              </a:rPr>
              <a:t> </a:t>
            </a:r>
            <a:r>
              <a:rPr lang="el-GR" sz="10200" spc="-15" dirty="0" smtClean="0">
                <a:cs typeface="Calibri"/>
              </a:rPr>
              <a:t>προσωπικού</a:t>
            </a:r>
            <a:endParaRPr lang="el-GR" sz="10200" dirty="0">
              <a:cs typeface="Calibri"/>
            </a:endParaRPr>
          </a:p>
          <a:p>
            <a:pPr marL="355600">
              <a:buFont typeface="Arial"/>
              <a:buChar char="•"/>
              <a:tabLst>
                <a:tab pos="354965" algn="l"/>
                <a:tab pos="355600" algn="l"/>
              </a:tabLst>
            </a:pPr>
            <a:r>
              <a:rPr lang="el-GR" sz="10200" spc="-10" dirty="0">
                <a:cs typeface="Calibri"/>
              </a:rPr>
              <a:t>Γλωσσική </a:t>
            </a:r>
            <a:r>
              <a:rPr lang="el-GR" sz="10200" spc="-30" dirty="0">
                <a:cs typeface="Calibri"/>
              </a:rPr>
              <a:t>και </a:t>
            </a:r>
            <a:r>
              <a:rPr lang="el-GR" sz="10200" spc="-15" dirty="0" smtClean="0">
                <a:cs typeface="Calibri"/>
              </a:rPr>
              <a:t>πολιτισμική </a:t>
            </a:r>
            <a:r>
              <a:rPr lang="el-GR" sz="10200" spc="-10" dirty="0" smtClean="0">
                <a:cs typeface="Calibri"/>
              </a:rPr>
              <a:t>προετοιμασία</a:t>
            </a:r>
            <a:endParaRPr lang="el-GR" sz="10200" dirty="0">
              <a:cs typeface="Calibri"/>
            </a:endParaRPr>
          </a:p>
          <a:p>
            <a:pPr marL="355600">
              <a:lnSpc>
                <a:spcPts val="2375"/>
              </a:lnSpc>
              <a:buFont typeface="Arial"/>
              <a:buChar char="•"/>
              <a:tabLst>
                <a:tab pos="354965" algn="l"/>
                <a:tab pos="355600" algn="l"/>
              </a:tabLst>
            </a:pPr>
            <a:r>
              <a:rPr lang="el-GR" sz="10200" spc="-15" dirty="0">
                <a:cs typeface="Calibri"/>
              </a:rPr>
              <a:t>Ειδικές </a:t>
            </a:r>
            <a:r>
              <a:rPr lang="el-GR" sz="10200" spc="-5" dirty="0">
                <a:cs typeface="Calibri"/>
              </a:rPr>
              <a:t>ρυθμίσεις </a:t>
            </a:r>
            <a:r>
              <a:rPr lang="el-GR" sz="10200" spc="-10" dirty="0">
                <a:cs typeface="Calibri"/>
              </a:rPr>
              <a:t>για </a:t>
            </a:r>
            <a:r>
              <a:rPr lang="el-GR" sz="10200" spc="-25" dirty="0">
                <a:cs typeface="Calibri"/>
              </a:rPr>
              <a:t>την </a:t>
            </a:r>
            <a:r>
              <a:rPr lang="el-GR" sz="10200" spc="-15" dirty="0">
                <a:cs typeface="Calibri"/>
              </a:rPr>
              <a:t>εξασφάλιση </a:t>
            </a:r>
            <a:r>
              <a:rPr lang="el-GR" sz="10200" spc="-10" dirty="0">
                <a:cs typeface="Calibri"/>
              </a:rPr>
              <a:t>της ποιότητας</a:t>
            </a:r>
            <a:r>
              <a:rPr lang="el-GR" sz="10200" spc="190" dirty="0">
                <a:cs typeface="Calibri"/>
              </a:rPr>
              <a:t> </a:t>
            </a:r>
            <a:r>
              <a:rPr lang="el-GR" sz="10200" spc="-15" dirty="0" smtClean="0">
                <a:cs typeface="Calibri"/>
              </a:rPr>
              <a:t>των πρακτικών </a:t>
            </a:r>
            <a:r>
              <a:rPr lang="el-GR" sz="10200" spc="-10" dirty="0">
                <a:cs typeface="Calibri"/>
              </a:rPr>
              <a:t>άσκησης </a:t>
            </a:r>
            <a:r>
              <a:rPr lang="el-GR" sz="10200" spc="-15" dirty="0">
                <a:cs typeface="Calibri"/>
              </a:rPr>
              <a:t>των </a:t>
            </a:r>
            <a:r>
              <a:rPr lang="el-GR" sz="10200" spc="-5" dirty="0">
                <a:cs typeface="Calibri"/>
              </a:rPr>
              <a:t>σπουδαστών </a:t>
            </a:r>
            <a:r>
              <a:rPr lang="el-GR" sz="10200" dirty="0">
                <a:cs typeface="Calibri"/>
              </a:rPr>
              <a:t>στις</a:t>
            </a:r>
            <a:r>
              <a:rPr lang="el-GR" sz="10200" spc="155" dirty="0">
                <a:cs typeface="Calibri"/>
              </a:rPr>
              <a:t> </a:t>
            </a:r>
            <a:r>
              <a:rPr lang="el-GR" sz="10200" spc="-10" dirty="0">
                <a:cs typeface="Calibri"/>
              </a:rPr>
              <a:t>επιχειρήσεις.</a:t>
            </a:r>
            <a:endParaRPr lang="el-GR" sz="10200" dirty="0">
              <a:cs typeface="Calibri"/>
            </a:endParaRPr>
          </a:p>
          <a:p>
            <a:pPr marL="355600">
              <a:spcBef>
                <a:spcPts val="5"/>
              </a:spcBef>
              <a:buFont typeface="Arial"/>
              <a:buChar char="•"/>
              <a:tabLst>
                <a:tab pos="354965" algn="l"/>
                <a:tab pos="355600" algn="l"/>
              </a:tabLst>
            </a:pPr>
            <a:r>
              <a:rPr lang="el-GR" sz="10200" spc="-15" dirty="0">
                <a:cs typeface="Calibri"/>
              </a:rPr>
              <a:t>Εξασφάλιση</a:t>
            </a:r>
            <a:r>
              <a:rPr lang="el-GR" sz="10200" spc="35" dirty="0">
                <a:cs typeface="Calibri"/>
              </a:rPr>
              <a:t> </a:t>
            </a:r>
            <a:r>
              <a:rPr lang="el-GR" sz="10200" spc="-10" dirty="0" smtClean="0">
                <a:cs typeface="Calibri"/>
              </a:rPr>
              <a:t>αναγνώρισης</a:t>
            </a:r>
            <a:endParaRPr lang="el-GR" sz="10200" dirty="0">
              <a:cs typeface="Calibri"/>
            </a:endParaRPr>
          </a:p>
          <a:p>
            <a:pPr marL="355600">
              <a:buFont typeface="Arial"/>
              <a:buChar char="•"/>
              <a:tabLst>
                <a:tab pos="354965" algn="l"/>
                <a:tab pos="355600" algn="l"/>
              </a:tabLst>
            </a:pPr>
            <a:r>
              <a:rPr lang="el-GR" sz="10200" spc="-5" dirty="0">
                <a:cs typeface="Calibri"/>
              </a:rPr>
              <a:t>Υποστήριξη </a:t>
            </a:r>
            <a:r>
              <a:rPr lang="el-GR" sz="10200" spc="-10" dirty="0" smtClean="0">
                <a:cs typeface="Calibri"/>
              </a:rPr>
              <a:t>επανένταξης </a:t>
            </a:r>
            <a:r>
              <a:rPr lang="el-GR" sz="10200" spc="-20" dirty="0">
                <a:cs typeface="Calibri"/>
              </a:rPr>
              <a:t>φοιτητών </a:t>
            </a:r>
            <a:r>
              <a:rPr lang="el-GR" sz="10200" spc="-5" dirty="0">
                <a:cs typeface="Calibri"/>
              </a:rPr>
              <a:t>που </a:t>
            </a:r>
            <a:r>
              <a:rPr lang="el-GR" sz="10200" spc="-10" dirty="0">
                <a:cs typeface="Calibri"/>
              </a:rPr>
              <a:t>έχουν</a:t>
            </a:r>
            <a:r>
              <a:rPr lang="el-GR" sz="10200" spc="170" dirty="0">
                <a:cs typeface="Calibri"/>
              </a:rPr>
              <a:t> </a:t>
            </a:r>
            <a:r>
              <a:rPr lang="el-GR" sz="10200" spc="-10" dirty="0" smtClean="0">
                <a:cs typeface="Calibri"/>
              </a:rPr>
              <a:t>συμμετάσχει σε κινητικότητα</a:t>
            </a:r>
            <a:endParaRPr lang="el-GR" sz="10200" dirty="0">
              <a:cs typeface="Calibri"/>
            </a:endParaRPr>
          </a:p>
          <a:p>
            <a:pPr marL="355600">
              <a:buFont typeface="Arial"/>
              <a:buChar char="•"/>
              <a:tabLst>
                <a:tab pos="354965" algn="l"/>
                <a:tab pos="355600" algn="l"/>
              </a:tabLst>
            </a:pPr>
            <a:r>
              <a:rPr lang="el-GR" sz="10200" spc="-10" dirty="0">
                <a:cs typeface="Calibri"/>
              </a:rPr>
              <a:t>Δραστηριότητες διάδοσης του</a:t>
            </a:r>
            <a:r>
              <a:rPr lang="el-GR" sz="10200" spc="75" dirty="0">
                <a:cs typeface="Calibri"/>
              </a:rPr>
              <a:t> </a:t>
            </a:r>
            <a:r>
              <a:rPr lang="el-GR" sz="10200" spc="-15" dirty="0">
                <a:cs typeface="Calibri"/>
              </a:rPr>
              <a:t>Σχεδίου</a:t>
            </a:r>
          </a:p>
          <a:p>
            <a:pPr marL="355600">
              <a:buFont typeface="Arial"/>
              <a:buChar char="•"/>
              <a:tabLst>
                <a:tab pos="354965" algn="l"/>
                <a:tab pos="355600" algn="l"/>
              </a:tabLst>
            </a:pPr>
            <a:r>
              <a:rPr lang="el-GR" sz="10200" spc="-5" dirty="0" smtClean="0">
                <a:cs typeface="Calibri"/>
              </a:rPr>
              <a:t>Τ</a:t>
            </a:r>
            <a:r>
              <a:rPr lang="el-GR" sz="10200" spc="-25" dirty="0" smtClean="0">
                <a:cs typeface="Calibri"/>
              </a:rPr>
              <a:t>ραπεζικά </a:t>
            </a:r>
            <a:r>
              <a:rPr lang="el-GR" sz="10200" spc="-10" dirty="0">
                <a:cs typeface="Calibri"/>
              </a:rPr>
              <a:t>έξοδα </a:t>
            </a:r>
            <a:r>
              <a:rPr lang="el-GR" sz="10200" spc="-10" dirty="0" smtClean="0">
                <a:cs typeface="Calibri"/>
              </a:rPr>
              <a:t> (</a:t>
            </a:r>
            <a:r>
              <a:rPr lang="el-GR" sz="10200" dirty="0" smtClean="0">
                <a:cs typeface="Calibri"/>
              </a:rPr>
              <a:t>σε </a:t>
            </a:r>
            <a:r>
              <a:rPr lang="el-GR" sz="10200" spc="-25" dirty="0">
                <a:cs typeface="Calibri"/>
              </a:rPr>
              <a:t>καμιά </a:t>
            </a:r>
            <a:r>
              <a:rPr lang="el-GR" sz="10200" spc="-5" dirty="0">
                <a:cs typeface="Calibri"/>
              </a:rPr>
              <a:t>περίπτωση δεν πρέπει </a:t>
            </a:r>
            <a:r>
              <a:rPr lang="el-GR" sz="10200" dirty="0">
                <a:cs typeface="Calibri"/>
              </a:rPr>
              <a:t>να </a:t>
            </a:r>
            <a:r>
              <a:rPr lang="el-GR" sz="10200" spc="-10" dirty="0">
                <a:cs typeface="Calibri"/>
              </a:rPr>
              <a:t>δηλώνονται  </a:t>
            </a:r>
            <a:r>
              <a:rPr lang="el-GR" sz="10200" spc="-5" dirty="0">
                <a:cs typeface="Calibri"/>
              </a:rPr>
              <a:t>ότι </a:t>
            </a:r>
            <a:r>
              <a:rPr lang="el-GR" sz="10200" spc="-20" dirty="0">
                <a:cs typeface="Calibri"/>
              </a:rPr>
              <a:t>δόθηκαν </a:t>
            </a:r>
            <a:r>
              <a:rPr lang="el-GR" sz="10200" dirty="0">
                <a:cs typeface="Calibri"/>
              </a:rPr>
              <a:t>στον</a:t>
            </a:r>
            <a:r>
              <a:rPr lang="el-GR" sz="10200" spc="15" dirty="0">
                <a:cs typeface="Calibri"/>
              </a:rPr>
              <a:t> </a:t>
            </a:r>
            <a:r>
              <a:rPr lang="el-GR" sz="10200" spc="-5" dirty="0" smtClean="0">
                <a:cs typeface="Calibri"/>
              </a:rPr>
              <a:t>συμμετέχοντα)</a:t>
            </a:r>
            <a:endParaRPr lang="el-GR" sz="10200" dirty="0">
              <a:cs typeface="Calibri"/>
            </a:endParaRPr>
          </a:p>
          <a:p>
            <a:endParaRPr lang="en-GB" dirty="0"/>
          </a:p>
        </p:txBody>
      </p:sp>
    </p:spTree>
    <p:extLst>
      <p:ext uri="{BB962C8B-B14F-4D97-AF65-F5344CB8AC3E}">
        <p14:creationId xmlns:p14="http://schemas.microsoft.com/office/powerpoint/2010/main" val="32058736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Ταξιδιωτικά έξοδα φοιτητών και προσωπικού</a:t>
            </a:r>
            <a:endParaRPr lang="en-GB" sz="3200" dirty="0"/>
          </a:p>
        </p:txBody>
      </p:sp>
      <p:sp>
        <p:nvSpPr>
          <p:cNvPr id="5" name="Content Placeholder 4"/>
          <p:cNvSpPr>
            <a:spLocks noGrp="1"/>
          </p:cNvSpPr>
          <p:nvPr>
            <p:ph sz="half" idx="1"/>
          </p:nvPr>
        </p:nvSpPr>
        <p:spPr>
          <a:xfrm>
            <a:off x="457200" y="1268760"/>
            <a:ext cx="4402832" cy="485740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endParaRPr lang="el-GR" sz="1200" dirty="0" smtClean="0">
              <a:solidFill>
                <a:schemeClr val="accent5">
                  <a:lumMod val="50000"/>
                </a:schemeClr>
              </a:solidFill>
            </a:endParaRPr>
          </a:p>
          <a:p>
            <a:pPr marL="0" indent="0" algn="ctr">
              <a:buNone/>
            </a:pPr>
            <a:endParaRPr lang="en-GB" sz="1200" dirty="0" smtClean="0">
              <a:solidFill>
                <a:schemeClr val="accent5">
                  <a:lumMod val="50000"/>
                </a:schemeClr>
              </a:solidFill>
            </a:endParaRPr>
          </a:p>
          <a:p>
            <a:pPr marL="0" indent="0" algn="ctr">
              <a:buNone/>
            </a:pPr>
            <a:endParaRPr lang="en-GB" sz="1200" dirty="0">
              <a:solidFill>
                <a:schemeClr val="accent5">
                  <a:lumMod val="50000"/>
                </a:schemeClr>
              </a:solidFill>
            </a:endParaRPr>
          </a:p>
          <a:p>
            <a:pPr marL="0" indent="0" algn="ctr">
              <a:buNone/>
            </a:pPr>
            <a:endParaRPr lang="en-GB" sz="1200" dirty="0" smtClean="0">
              <a:solidFill>
                <a:schemeClr val="accent5">
                  <a:lumMod val="50000"/>
                </a:schemeClr>
              </a:solidFill>
            </a:endParaRPr>
          </a:p>
          <a:p>
            <a:pPr marL="0" indent="0" algn="ctr">
              <a:buNone/>
            </a:pPr>
            <a:endParaRPr lang="el-GR" sz="1100" dirty="0">
              <a:solidFill>
                <a:schemeClr val="accent5">
                  <a:lumMod val="50000"/>
                </a:schemeClr>
              </a:solidFill>
            </a:endParaRPr>
          </a:p>
          <a:p>
            <a:pPr marL="0" indent="0" algn="ctr">
              <a:buNone/>
            </a:pPr>
            <a:r>
              <a:rPr lang="el-GR" sz="2400" dirty="0" smtClean="0">
                <a:solidFill>
                  <a:schemeClr val="accent5">
                    <a:lumMod val="50000"/>
                  </a:schemeClr>
                </a:solidFill>
              </a:rPr>
              <a:t>Μοναδιαίο κόστος βάσει </a:t>
            </a:r>
            <a:r>
              <a:rPr lang="el-GR" sz="2400" dirty="0">
                <a:solidFill>
                  <a:schemeClr val="accent5">
                    <a:lumMod val="50000"/>
                  </a:schemeClr>
                </a:solidFill>
              </a:rPr>
              <a:t>χιλιομετρικής απόστασης σε επίπεδο </a:t>
            </a:r>
            <a:r>
              <a:rPr lang="el-GR" sz="2400" dirty="0" smtClean="0">
                <a:solidFill>
                  <a:schemeClr val="accent5">
                    <a:lumMod val="50000"/>
                  </a:schemeClr>
                </a:solidFill>
              </a:rPr>
              <a:t>πόλεων (σε ευθεία γραμμή)</a:t>
            </a:r>
          </a:p>
          <a:p>
            <a:pPr marL="0" indent="0" algn="ctr">
              <a:buNone/>
            </a:pPr>
            <a:endParaRPr lang="el-GR" sz="2400" dirty="0" smtClean="0">
              <a:solidFill>
                <a:schemeClr val="accent5">
                  <a:lumMod val="50000"/>
                </a:schemeClr>
              </a:solidFill>
            </a:endParaRPr>
          </a:p>
          <a:p>
            <a:pPr marL="0" indent="0" algn="ctr">
              <a:buNone/>
            </a:pPr>
            <a:r>
              <a:rPr lang="en-GB" sz="2400" dirty="0" smtClean="0">
                <a:solidFill>
                  <a:schemeClr val="accent5">
                    <a:lumMod val="50000"/>
                  </a:schemeClr>
                </a:solidFill>
              </a:rPr>
              <a:t>Distance Calculator </a:t>
            </a:r>
            <a:endParaRPr lang="el-GR" sz="2400" dirty="0">
              <a:solidFill>
                <a:schemeClr val="accent5">
                  <a:lumMod val="50000"/>
                </a:schemeClr>
              </a:solidFill>
            </a:endParaRPr>
          </a:p>
          <a:p>
            <a:pPr>
              <a:buFont typeface="Wingdings" panose="05000000000000000000" pitchFamily="2" charset="2"/>
              <a:buChar char="ü"/>
              <a:defRPr/>
            </a:pPr>
            <a:r>
              <a:rPr lang="el-GR" altLang="en-US" sz="2400" dirty="0" smtClean="0">
                <a:solidFill>
                  <a:schemeClr val="accent5">
                    <a:lumMod val="50000"/>
                  </a:schemeClr>
                </a:solidFill>
                <a:sym typeface="Wingdings" panose="05000000000000000000" pitchFamily="2" charset="2"/>
              </a:rPr>
              <a:t>Πόλη αναχώρησης</a:t>
            </a:r>
            <a:r>
              <a:rPr lang="en-GB" altLang="en-US" sz="2400" dirty="0" smtClean="0">
                <a:solidFill>
                  <a:schemeClr val="accent5">
                    <a:lumMod val="50000"/>
                  </a:schemeClr>
                </a:solidFill>
                <a:sym typeface="Wingdings" panose="05000000000000000000" pitchFamily="2" charset="2"/>
              </a:rPr>
              <a:t>: </a:t>
            </a:r>
            <a:r>
              <a:rPr lang="el-GR" altLang="en-US" sz="2400" dirty="0" smtClean="0">
                <a:solidFill>
                  <a:schemeClr val="accent5">
                    <a:lumMod val="50000"/>
                  </a:schemeClr>
                </a:solidFill>
                <a:sym typeface="Wingdings" panose="05000000000000000000" pitchFamily="2" charset="2"/>
              </a:rPr>
              <a:t>έδρα του οργανισμού αποστολής </a:t>
            </a:r>
          </a:p>
          <a:p>
            <a:pPr>
              <a:buFont typeface="Wingdings" panose="05000000000000000000" pitchFamily="2" charset="2"/>
              <a:buChar char="ü"/>
              <a:defRPr/>
            </a:pPr>
            <a:r>
              <a:rPr lang="el-GR" altLang="en-US" sz="2400" dirty="0" smtClean="0">
                <a:solidFill>
                  <a:schemeClr val="accent5">
                    <a:lumMod val="50000"/>
                  </a:schemeClr>
                </a:solidFill>
                <a:sym typeface="Wingdings" panose="05000000000000000000" pitchFamily="2" charset="2"/>
              </a:rPr>
              <a:t>Πόλη άφιξης: πόλη οργανισμού υποδοχής </a:t>
            </a:r>
          </a:p>
          <a:p>
            <a:pPr>
              <a:buFont typeface="Wingdings" panose="05000000000000000000" pitchFamily="2" charset="2"/>
              <a:buChar char="ü"/>
              <a:defRPr/>
            </a:pPr>
            <a:r>
              <a:rPr lang="el-GR" altLang="en-US" sz="2400" dirty="0" smtClean="0">
                <a:solidFill>
                  <a:schemeClr val="accent5">
                    <a:lumMod val="50000"/>
                  </a:schemeClr>
                </a:solidFill>
                <a:sym typeface="Wingdings" panose="05000000000000000000" pitchFamily="2" charset="2"/>
              </a:rPr>
              <a:t>Σε </a:t>
            </a:r>
            <a:r>
              <a:rPr lang="el-GR" altLang="en-US" sz="2400" dirty="0">
                <a:solidFill>
                  <a:schemeClr val="accent5">
                    <a:lumMod val="50000"/>
                  </a:schemeClr>
                </a:solidFill>
                <a:sym typeface="Wingdings" panose="05000000000000000000" pitchFamily="2" charset="2"/>
              </a:rPr>
              <a:t>περίπτωση </a:t>
            </a:r>
            <a:r>
              <a:rPr lang="el-GR" altLang="en-US" sz="2400" dirty="0" smtClean="0">
                <a:solidFill>
                  <a:schemeClr val="accent5">
                    <a:lumMod val="50000"/>
                  </a:schemeClr>
                </a:solidFill>
                <a:sym typeface="Wingdings" panose="05000000000000000000" pitchFamily="2" charset="2"/>
              </a:rPr>
              <a:t>απόκλισης από τον κανόνα,  απαιτείται τεκμηριωμένη αιτιολόγηση προς το ΙΔΕΠ για έγκριση</a:t>
            </a:r>
            <a:endParaRPr lang="en-GB" sz="1600" dirty="0">
              <a:solidFill>
                <a:schemeClr val="accent5">
                  <a:lumMod val="50000"/>
                </a:schemeClr>
              </a:solidFill>
            </a:endParaRPr>
          </a:p>
        </p:txBody>
      </p:sp>
      <p:pic>
        <p:nvPicPr>
          <p:cNvPr id="7" name="Picture 1" descr="Transport-Airplane-Takeoff-ic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624" y="1312982"/>
            <a:ext cx="999960" cy="100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1487022776"/>
              </p:ext>
            </p:extLst>
          </p:nvPr>
        </p:nvGraphicFramePr>
        <p:xfrm>
          <a:off x="4932040" y="1268763"/>
          <a:ext cx="4032448" cy="4889096"/>
        </p:xfrm>
        <a:graphic>
          <a:graphicData uri="http://schemas.openxmlformats.org/drawingml/2006/table">
            <a:tbl>
              <a:tblPr firstRow="1" bandRow="1">
                <a:tableStyleId>{5FD0F851-EC5A-4D38-B0AD-8093EC10F338}</a:tableStyleId>
              </a:tblPr>
              <a:tblGrid>
                <a:gridCol w="2128236"/>
                <a:gridCol w="1904212"/>
              </a:tblGrid>
              <a:tr h="1207463">
                <a:tc>
                  <a:txBody>
                    <a:bodyPr/>
                    <a:lstStyle/>
                    <a:p>
                      <a:pPr algn="ctr"/>
                      <a:r>
                        <a:rPr lang="el-GR" sz="2400" dirty="0" smtClean="0"/>
                        <a:t>Απόσταση σε </a:t>
                      </a:r>
                      <a:r>
                        <a:rPr lang="en-US" sz="2400" dirty="0" smtClean="0"/>
                        <a:t>KM</a:t>
                      </a:r>
                      <a:endParaRPr lang="en-US" sz="2400" dirty="0"/>
                    </a:p>
                  </a:txBody>
                  <a:tcPr/>
                </a:tc>
                <a:tc>
                  <a:txBody>
                    <a:bodyPr/>
                    <a:lstStyle/>
                    <a:p>
                      <a:pPr algn="ctr"/>
                      <a:r>
                        <a:rPr lang="el-GR" sz="2000" dirty="0" smtClean="0"/>
                        <a:t>Ποσό επιχορήγησης</a:t>
                      </a:r>
                      <a:r>
                        <a:rPr lang="en-US" sz="2000" dirty="0" smtClean="0"/>
                        <a:t> </a:t>
                      </a:r>
                      <a:r>
                        <a:rPr lang="el-GR" sz="2000" dirty="0" smtClean="0"/>
                        <a:t>σε</a:t>
                      </a:r>
                      <a:r>
                        <a:rPr lang="el-GR" sz="2000" baseline="0" dirty="0" smtClean="0"/>
                        <a:t> Ευρώ   ανά συμμετέχοντα</a:t>
                      </a:r>
                      <a:endParaRPr lang="en-US" sz="2000" dirty="0"/>
                    </a:p>
                  </a:txBody>
                  <a:tcPr/>
                </a:tc>
              </a:tr>
              <a:tr h="511208">
                <a:tc>
                  <a:txBody>
                    <a:bodyPr/>
                    <a:lstStyle/>
                    <a:p>
                      <a:pPr algn="ctr"/>
                      <a:r>
                        <a:rPr lang="el-GR" sz="2400" dirty="0" smtClean="0"/>
                        <a:t>10-99</a:t>
                      </a:r>
                      <a:endParaRPr lang="en-US" sz="2400" dirty="0"/>
                    </a:p>
                  </a:txBody>
                  <a:tcPr/>
                </a:tc>
                <a:tc>
                  <a:txBody>
                    <a:bodyPr/>
                    <a:lstStyle/>
                    <a:p>
                      <a:pPr algn="ctr"/>
                      <a:r>
                        <a:rPr lang="el-GR" sz="2400" dirty="0" smtClean="0"/>
                        <a:t>20</a:t>
                      </a:r>
                      <a:endParaRPr lang="en-US" sz="2400" dirty="0"/>
                    </a:p>
                  </a:txBody>
                  <a:tcPr/>
                </a:tc>
              </a:tr>
              <a:tr h="511208">
                <a:tc>
                  <a:txBody>
                    <a:bodyPr/>
                    <a:lstStyle/>
                    <a:p>
                      <a:pPr algn="ctr"/>
                      <a:r>
                        <a:rPr lang="el-GR" sz="2400" dirty="0" smtClean="0"/>
                        <a:t>100 - 499</a:t>
                      </a:r>
                      <a:endParaRPr lang="en-US" sz="2400" dirty="0"/>
                    </a:p>
                  </a:txBody>
                  <a:tcPr/>
                </a:tc>
                <a:tc>
                  <a:txBody>
                    <a:bodyPr/>
                    <a:lstStyle/>
                    <a:p>
                      <a:pPr algn="ctr"/>
                      <a:r>
                        <a:rPr lang="el-GR" sz="2400" dirty="0" smtClean="0"/>
                        <a:t>180</a:t>
                      </a:r>
                      <a:endParaRPr lang="en-US" sz="2400" dirty="0"/>
                    </a:p>
                  </a:txBody>
                  <a:tcPr/>
                </a:tc>
              </a:tr>
              <a:tr h="511208">
                <a:tc>
                  <a:txBody>
                    <a:bodyPr/>
                    <a:lstStyle/>
                    <a:p>
                      <a:pPr algn="ctr"/>
                      <a:r>
                        <a:rPr lang="el-GR" sz="2400" dirty="0" smtClean="0"/>
                        <a:t>500 - 1999</a:t>
                      </a:r>
                      <a:endParaRPr lang="en-US" sz="2400" dirty="0"/>
                    </a:p>
                  </a:txBody>
                  <a:tcPr/>
                </a:tc>
                <a:tc>
                  <a:txBody>
                    <a:bodyPr/>
                    <a:lstStyle/>
                    <a:p>
                      <a:pPr algn="ctr"/>
                      <a:r>
                        <a:rPr lang="el-GR" sz="2400" dirty="0" smtClean="0"/>
                        <a:t>275</a:t>
                      </a:r>
                      <a:endParaRPr lang="en-US" sz="2400" dirty="0"/>
                    </a:p>
                  </a:txBody>
                  <a:tcPr/>
                </a:tc>
              </a:tr>
              <a:tr h="511208">
                <a:tc>
                  <a:txBody>
                    <a:bodyPr/>
                    <a:lstStyle/>
                    <a:p>
                      <a:pPr algn="ctr"/>
                      <a:r>
                        <a:rPr lang="el-GR" sz="2400" dirty="0" smtClean="0"/>
                        <a:t>2000 - 2999</a:t>
                      </a:r>
                      <a:endParaRPr lang="en-US" sz="2400" dirty="0"/>
                    </a:p>
                  </a:txBody>
                  <a:tcPr/>
                </a:tc>
                <a:tc>
                  <a:txBody>
                    <a:bodyPr/>
                    <a:lstStyle/>
                    <a:p>
                      <a:pPr algn="ctr"/>
                      <a:r>
                        <a:rPr lang="el-GR" sz="2400" dirty="0" smtClean="0"/>
                        <a:t>360</a:t>
                      </a:r>
                      <a:endParaRPr lang="en-US" sz="2400" dirty="0"/>
                    </a:p>
                  </a:txBody>
                  <a:tcPr/>
                </a:tc>
              </a:tr>
              <a:tr h="511208">
                <a:tc>
                  <a:txBody>
                    <a:bodyPr/>
                    <a:lstStyle/>
                    <a:p>
                      <a:pPr algn="ctr"/>
                      <a:r>
                        <a:rPr lang="el-GR" sz="2400" dirty="0" smtClean="0"/>
                        <a:t>3000 - 3999</a:t>
                      </a:r>
                      <a:endParaRPr lang="en-US" sz="2400" dirty="0"/>
                    </a:p>
                  </a:txBody>
                  <a:tcPr/>
                </a:tc>
                <a:tc>
                  <a:txBody>
                    <a:bodyPr/>
                    <a:lstStyle/>
                    <a:p>
                      <a:pPr algn="ctr"/>
                      <a:r>
                        <a:rPr lang="el-GR" sz="2400" dirty="0" smtClean="0"/>
                        <a:t>530</a:t>
                      </a:r>
                      <a:endParaRPr lang="en-US" sz="2400" dirty="0"/>
                    </a:p>
                  </a:txBody>
                  <a:tcPr/>
                </a:tc>
              </a:tr>
              <a:tr h="511208">
                <a:tc>
                  <a:txBody>
                    <a:bodyPr/>
                    <a:lstStyle/>
                    <a:p>
                      <a:pPr algn="ctr"/>
                      <a:r>
                        <a:rPr lang="el-GR" sz="2400" dirty="0" smtClean="0"/>
                        <a:t>4000 - 7999</a:t>
                      </a:r>
                      <a:endParaRPr lang="en-US" sz="2400" dirty="0"/>
                    </a:p>
                  </a:txBody>
                  <a:tcPr/>
                </a:tc>
                <a:tc>
                  <a:txBody>
                    <a:bodyPr/>
                    <a:lstStyle/>
                    <a:p>
                      <a:pPr algn="ctr"/>
                      <a:r>
                        <a:rPr lang="el-GR" sz="2400" dirty="0" smtClean="0"/>
                        <a:t>820</a:t>
                      </a:r>
                      <a:endParaRPr lang="en-US" sz="2400" dirty="0"/>
                    </a:p>
                  </a:txBody>
                  <a:tcPr/>
                </a:tc>
              </a:tr>
              <a:tr h="511208">
                <a:tc>
                  <a:txBody>
                    <a:bodyPr/>
                    <a:lstStyle/>
                    <a:p>
                      <a:pPr algn="ctr"/>
                      <a:r>
                        <a:rPr lang="el-GR" sz="2400" dirty="0" smtClean="0"/>
                        <a:t>8000</a:t>
                      </a:r>
                      <a:r>
                        <a:rPr lang="el-GR" sz="2400" baseline="0" dirty="0" smtClean="0"/>
                        <a:t> + </a:t>
                      </a:r>
                      <a:endParaRPr lang="en-US" sz="2400" dirty="0"/>
                    </a:p>
                  </a:txBody>
                  <a:tcPr/>
                </a:tc>
                <a:tc>
                  <a:txBody>
                    <a:bodyPr/>
                    <a:lstStyle/>
                    <a:p>
                      <a:pPr algn="ctr"/>
                      <a:r>
                        <a:rPr lang="en-GB" sz="2400" dirty="0" smtClean="0"/>
                        <a:t>1500</a:t>
                      </a:r>
                      <a:endParaRPr lang="en-US" sz="2400" dirty="0"/>
                    </a:p>
                  </a:txBody>
                  <a:tcPr/>
                </a:tc>
              </a:tr>
            </a:tbl>
          </a:graphicData>
        </a:graphic>
      </p:graphicFrame>
    </p:spTree>
    <p:extLst>
      <p:ext uri="{BB962C8B-B14F-4D97-AF65-F5344CB8AC3E}">
        <p14:creationId xmlns:p14="http://schemas.microsoft.com/office/powerpoint/2010/main" val="3668156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sz="4000" dirty="0" smtClean="0"/>
              <a:t>Σημαντικό για την κάλυψη ταξιδιωτικών εξόδων φοιτητών</a:t>
            </a:r>
            <a:endParaRPr lang="en-GB" sz="4000" dirty="0"/>
          </a:p>
        </p:txBody>
      </p:sp>
      <p:sp>
        <p:nvSpPr>
          <p:cNvPr id="6" name="Content Placeholder 5"/>
          <p:cNvSpPr>
            <a:spLocks noGrp="1"/>
          </p:cNvSpPr>
          <p:nvPr>
            <p:ph idx="1"/>
          </p:nvPr>
        </p:nvSpPr>
        <p:spPr/>
        <p:txBody>
          <a:bodyPr>
            <a:normAutofit fontScale="85000" lnSpcReduction="10000"/>
          </a:bodyPr>
          <a:lstStyle/>
          <a:p>
            <a:pPr marL="299085" marR="5080" indent="-287020">
              <a:buFont typeface="Arial"/>
              <a:buChar char="•"/>
              <a:tabLst>
                <a:tab pos="299085" algn="l"/>
                <a:tab pos="299720" algn="l"/>
              </a:tabLst>
            </a:pPr>
            <a:r>
              <a:rPr lang="el-GR" dirty="0" smtClean="0">
                <a:cs typeface="Calibri"/>
              </a:rPr>
              <a:t>Είναι </a:t>
            </a:r>
            <a:r>
              <a:rPr lang="el-GR" b="1" dirty="0" smtClean="0">
                <a:cs typeface="Calibri"/>
              </a:rPr>
              <a:t>υποχρεωτική</a:t>
            </a:r>
            <a:r>
              <a:rPr lang="el-GR" dirty="0" smtClean="0">
                <a:cs typeface="Calibri"/>
              </a:rPr>
              <a:t> η κάλυψη των ταξιδιωτικών εξόδων οποιωνδήποτε φοιτητών ταξιδεύουν από Κύπρο. Δεν επιτρέπεται να καλύψουμε μόνο τα έξοδα διαβίωσης ενός φοιτητή και να έχουμε μηδενική επιχορήγηση στα ταξιδιωτικά έξοδα (ούτε υπάρχει τρόπος σχετικής καταχώρησης στο ΜΤ)</a:t>
            </a:r>
          </a:p>
          <a:p>
            <a:pPr marL="299085" marR="5080" indent="-287020">
              <a:buFont typeface="Arial"/>
              <a:buChar char="•"/>
              <a:tabLst>
                <a:tab pos="299085" algn="l"/>
                <a:tab pos="299720" algn="l"/>
              </a:tabLst>
            </a:pPr>
            <a:r>
              <a:rPr lang="el-GR" dirty="0" smtClean="0">
                <a:cs typeface="Calibri"/>
              </a:rPr>
              <a:t>Στις </a:t>
            </a:r>
            <a:r>
              <a:rPr lang="el-GR" spc="-10" dirty="0">
                <a:cs typeface="Calibri"/>
              </a:rPr>
              <a:t>περιπτώσεις </a:t>
            </a:r>
            <a:r>
              <a:rPr lang="el-GR" dirty="0">
                <a:cs typeface="Calibri"/>
              </a:rPr>
              <a:t>που ο </a:t>
            </a:r>
            <a:r>
              <a:rPr lang="el-GR" spc="-10" dirty="0" smtClean="0">
                <a:cs typeface="Calibri"/>
              </a:rPr>
              <a:t>φοιτητής ταξιδεύει </a:t>
            </a:r>
            <a:r>
              <a:rPr lang="el-GR" spc="-5" dirty="0">
                <a:cs typeface="Calibri"/>
              </a:rPr>
              <a:t>από </a:t>
            </a:r>
            <a:r>
              <a:rPr lang="el-GR" spc="-10" dirty="0">
                <a:cs typeface="Calibri"/>
              </a:rPr>
              <a:t>χώρα </a:t>
            </a:r>
            <a:r>
              <a:rPr lang="el-GR" spc="-5" dirty="0">
                <a:cs typeface="Calibri"/>
              </a:rPr>
              <a:t>άλλη αντί από </a:t>
            </a:r>
            <a:r>
              <a:rPr lang="el-GR" spc="-15" dirty="0">
                <a:cs typeface="Calibri"/>
              </a:rPr>
              <a:t>την </a:t>
            </a:r>
            <a:r>
              <a:rPr lang="el-GR" spc="-5" dirty="0">
                <a:cs typeface="Calibri"/>
              </a:rPr>
              <a:t>Κύπρο (πχ  </a:t>
            </a:r>
            <a:r>
              <a:rPr lang="el-GR" spc="-10" dirty="0">
                <a:cs typeface="Calibri"/>
              </a:rPr>
              <a:t>όταν είναι </a:t>
            </a:r>
            <a:r>
              <a:rPr lang="el-GR" dirty="0">
                <a:cs typeface="Calibri"/>
              </a:rPr>
              <a:t>εξ </a:t>
            </a:r>
            <a:r>
              <a:rPr lang="el-GR" spc="-5" dirty="0">
                <a:cs typeface="Calibri"/>
              </a:rPr>
              <a:t>αποστάσεως </a:t>
            </a:r>
            <a:r>
              <a:rPr lang="el-GR" spc="-10" dirty="0" smtClean="0">
                <a:cs typeface="Calibri"/>
              </a:rPr>
              <a:t>φοιτητής που</a:t>
            </a:r>
            <a:r>
              <a:rPr lang="en-GB" spc="-10" dirty="0" smtClean="0">
                <a:cs typeface="Calibri"/>
              </a:rPr>
              <a:t> </a:t>
            </a:r>
            <a:r>
              <a:rPr lang="el-GR" spc="-10" dirty="0" smtClean="0">
                <a:cs typeface="Calibri"/>
              </a:rPr>
              <a:t>διαμένει σε άλλη Ευρωπαϊκή Χώρα) </a:t>
            </a:r>
            <a:r>
              <a:rPr lang="el-GR" spc="-10" dirty="0">
                <a:cs typeface="Calibri"/>
              </a:rPr>
              <a:t>τότε </a:t>
            </a:r>
            <a:r>
              <a:rPr lang="el-GR" b="1" dirty="0">
                <a:cs typeface="Calibri"/>
              </a:rPr>
              <a:t>δεν </a:t>
            </a:r>
            <a:r>
              <a:rPr lang="el-GR" b="1" spc="-15" dirty="0">
                <a:cs typeface="Calibri"/>
              </a:rPr>
              <a:t>δικαιούται </a:t>
            </a:r>
            <a:r>
              <a:rPr lang="el-GR" b="1" spc="-20" dirty="0">
                <a:cs typeface="Calibri"/>
              </a:rPr>
              <a:t>κάλυψη </a:t>
            </a:r>
            <a:r>
              <a:rPr lang="el-GR" b="1" spc="-15" dirty="0">
                <a:cs typeface="Calibri"/>
              </a:rPr>
              <a:t>ταξιδιωτικών</a:t>
            </a:r>
            <a:r>
              <a:rPr lang="el-GR" b="1" spc="355" dirty="0">
                <a:cs typeface="Calibri"/>
              </a:rPr>
              <a:t> </a:t>
            </a:r>
            <a:r>
              <a:rPr lang="el-GR" b="1" spc="-10" dirty="0" smtClean="0">
                <a:cs typeface="Calibri"/>
              </a:rPr>
              <a:t>εξόδων</a:t>
            </a:r>
            <a:r>
              <a:rPr lang="el-GR" spc="-10" dirty="0" smtClean="0">
                <a:cs typeface="Calibri"/>
              </a:rPr>
              <a:t>. (Εξαίρεση: Μάλτα, Ισλανδία και </a:t>
            </a:r>
            <a:r>
              <a:rPr lang="en-GB" spc="-10" dirty="0" smtClean="0">
                <a:cs typeface="Calibri"/>
              </a:rPr>
              <a:t>Overseas Countries and Territories)</a:t>
            </a:r>
            <a:endParaRPr lang="el-GR" dirty="0">
              <a:cs typeface="Calibri"/>
            </a:endParaRPr>
          </a:p>
          <a:p>
            <a:endParaRPr lang="en-GB" dirty="0"/>
          </a:p>
        </p:txBody>
      </p:sp>
    </p:spTree>
    <p:extLst>
      <p:ext uri="{BB962C8B-B14F-4D97-AF65-F5344CB8AC3E}">
        <p14:creationId xmlns:p14="http://schemas.microsoft.com/office/powerpoint/2010/main" val="352202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Έξοδα διαβίωσης προσωπικού</a:t>
            </a:r>
            <a:endParaRPr lang="en-GB" dirty="0"/>
          </a:p>
        </p:txBody>
      </p:sp>
      <p:sp>
        <p:nvSpPr>
          <p:cNvPr id="5" name="Content Placeholder 4"/>
          <p:cNvSpPr>
            <a:spLocks noGrp="1"/>
          </p:cNvSpPr>
          <p:nvPr>
            <p:ph sz="half" idx="1"/>
          </p:nvPr>
        </p:nvSpPr>
        <p:spPr>
          <a:xfrm>
            <a:off x="179512" y="1124744"/>
            <a:ext cx="2088232" cy="488600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l-GR" dirty="0" smtClean="0">
                <a:solidFill>
                  <a:schemeClr val="accent5">
                    <a:lumMod val="50000"/>
                  </a:schemeClr>
                </a:solidFill>
              </a:rPr>
              <a:t>Μοναδιαίο κόστος ανά ημέρα με διαφορετικά </a:t>
            </a:r>
            <a:r>
              <a:rPr lang="el-GR" dirty="0">
                <a:solidFill>
                  <a:schemeClr val="accent5">
                    <a:lumMod val="50000"/>
                  </a:schemeClr>
                </a:solidFill>
              </a:rPr>
              <a:t>ποσά ανά </a:t>
            </a:r>
            <a:r>
              <a:rPr lang="el-GR" dirty="0" smtClean="0">
                <a:solidFill>
                  <a:schemeClr val="accent5">
                    <a:lumMod val="50000"/>
                  </a:schemeClr>
                </a:solidFill>
              </a:rPr>
              <a:t>χώρα</a:t>
            </a:r>
          </a:p>
          <a:p>
            <a:pPr marL="0" indent="0" algn="ctr">
              <a:buNone/>
            </a:pPr>
            <a:r>
              <a:rPr lang="el-GR" altLang="en-US" sz="1800" dirty="0" smtClean="0">
                <a:solidFill>
                  <a:schemeClr val="accent5">
                    <a:lumMod val="50000"/>
                  </a:schemeClr>
                </a:solidFill>
              </a:rPr>
              <a:t>Ημέρες εργασίας + (</a:t>
            </a:r>
            <a:r>
              <a:rPr lang="el-GR" altLang="en-US" sz="1800" dirty="0">
                <a:solidFill>
                  <a:schemeClr val="accent5">
                    <a:lumMod val="50000"/>
                  </a:schemeClr>
                </a:solidFill>
              </a:rPr>
              <a:t>1 μέρα πριν ή/και 1 μέρα </a:t>
            </a:r>
            <a:r>
              <a:rPr lang="el-GR" altLang="en-US" sz="1800" dirty="0" smtClean="0">
                <a:solidFill>
                  <a:schemeClr val="accent5">
                    <a:lumMod val="50000"/>
                  </a:schemeClr>
                </a:solidFill>
              </a:rPr>
              <a:t>μετά από </a:t>
            </a:r>
            <a:r>
              <a:rPr lang="el-GR" altLang="en-US" sz="1800" dirty="0">
                <a:solidFill>
                  <a:schemeClr val="accent5">
                    <a:lumMod val="50000"/>
                  </a:schemeClr>
                </a:solidFill>
              </a:rPr>
              <a:t>τη δραστηριότητα</a:t>
            </a:r>
            <a:r>
              <a:rPr lang="el-GR" altLang="en-US" sz="1800" dirty="0" smtClean="0">
                <a:solidFill>
                  <a:schemeClr val="accent5">
                    <a:lumMod val="50000"/>
                  </a:schemeClr>
                </a:solidFill>
              </a:rPr>
              <a:t>)</a:t>
            </a:r>
            <a:endParaRPr lang="en-GB" sz="1800" dirty="0">
              <a:solidFill>
                <a:schemeClr val="accent5">
                  <a:lumMod val="50000"/>
                </a:schemeClr>
              </a:solidFill>
            </a:endParaRPr>
          </a:p>
        </p:txBody>
      </p:sp>
      <p:pic>
        <p:nvPicPr>
          <p:cNvPr id="6" name="Picture 2" descr="comm_ser_logo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58134"/>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p:cNvGraphicFramePr>
            <a:graphicFrameLocks noGrp="1"/>
          </p:cNvGraphicFramePr>
          <p:nvPr>
            <p:ph idx="4294967295"/>
            <p:extLst>
              <p:ext uri="{D42A27DB-BD31-4B8C-83A1-F6EECF244321}">
                <p14:modId xmlns:p14="http://schemas.microsoft.com/office/powerpoint/2010/main" val="483701841"/>
              </p:ext>
            </p:extLst>
          </p:nvPr>
        </p:nvGraphicFramePr>
        <p:xfrm>
          <a:off x="2339752" y="980728"/>
          <a:ext cx="6552728" cy="5289677"/>
        </p:xfrm>
        <a:graphic>
          <a:graphicData uri="http://schemas.openxmlformats.org/drawingml/2006/table">
            <a:tbl>
              <a:tblPr firstRow="1" bandRow="1">
                <a:tableStyleId>{5FD0F851-EC5A-4D38-B0AD-8093EC10F338}</a:tableStyleId>
              </a:tblPr>
              <a:tblGrid>
                <a:gridCol w="4611576"/>
                <a:gridCol w="1941152"/>
              </a:tblGrid>
              <a:tr h="734657">
                <a:tc>
                  <a:txBody>
                    <a:bodyPr/>
                    <a:lstStyle/>
                    <a:p>
                      <a:r>
                        <a:rPr lang="el-GR" sz="2000" dirty="0" smtClean="0"/>
                        <a:t>Χώρα Υποδοχής</a:t>
                      </a:r>
                      <a:endParaRPr lang="en-US" sz="2000" dirty="0"/>
                    </a:p>
                  </a:txBody>
                  <a:tcPr marL="87394" marR="87394" marT="45724" marB="45724"/>
                </a:tc>
                <a:tc>
                  <a:txBody>
                    <a:bodyPr/>
                    <a:lstStyle/>
                    <a:p>
                      <a:r>
                        <a:rPr lang="el-GR" sz="2400" dirty="0" smtClean="0"/>
                        <a:t>Ημερήσιο</a:t>
                      </a:r>
                      <a:r>
                        <a:rPr lang="el-GR" sz="2400" baseline="0" dirty="0" smtClean="0"/>
                        <a:t> ποσό προσωπικού</a:t>
                      </a:r>
                      <a:endParaRPr lang="en-US" sz="2400" dirty="0">
                        <a:solidFill>
                          <a:schemeClr val="tx1">
                            <a:lumMod val="75000"/>
                            <a:lumOff val="25000"/>
                          </a:schemeClr>
                        </a:solidFill>
                      </a:endParaRPr>
                    </a:p>
                  </a:txBody>
                  <a:tcPr marL="87394" marR="87394" marT="45724" marB="45724"/>
                </a:tc>
              </a:tr>
              <a:tr h="994777">
                <a:tc>
                  <a:txBody>
                    <a:bodyPr/>
                    <a:lstStyle/>
                    <a:p>
                      <a:r>
                        <a:rPr lang="el-GR" sz="2000" dirty="0" smtClean="0"/>
                        <a:t>Νορβηγία</a:t>
                      </a:r>
                      <a:r>
                        <a:rPr lang="en-GB" sz="2000" dirty="0" smtClean="0"/>
                        <a:t>, </a:t>
                      </a:r>
                      <a:r>
                        <a:rPr lang="el-GR" sz="2000" dirty="0" smtClean="0"/>
                        <a:t>Δανία, Λουξεμβούργο</a:t>
                      </a:r>
                      <a:r>
                        <a:rPr lang="en-GB" sz="2000" dirty="0" smtClean="0"/>
                        <a:t>, </a:t>
                      </a:r>
                      <a:r>
                        <a:rPr lang="el-GR" sz="2000" dirty="0" smtClean="0"/>
                        <a:t>Ηνωμένο Βασίλειο</a:t>
                      </a:r>
                      <a:r>
                        <a:rPr lang="en-GB" sz="2000" dirty="0" smtClean="0"/>
                        <a:t>, </a:t>
                      </a:r>
                      <a:r>
                        <a:rPr lang="el-GR" sz="2000" dirty="0" smtClean="0"/>
                        <a:t>Ισλανδία</a:t>
                      </a:r>
                      <a:r>
                        <a:rPr lang="en-GB" sz="2000" dirty="0" smtClean="0"/>
                        <a:t>, </a:t>
                      </a:r>
                      <a:r>
                        <a:rPr lang="el-GR" sz="2000" dirty="0" smtClean="0"/>
                        <a:t>Σουηδία</a:t>
                      </a:r>
                      <a:r>
                        <a:rPr lang="en-GB" sz="2000" dirty="0" smtClean="0"/>
                        <a:t>, </a:t>
                      </a:r>
                      <a:r>
                        <a:rPr lang="el-GR" sz="2000" dirty="0" smtClean="0"/>
                        <a:t>Ιρλανδία,</a:t>
                      </a:r>
                      <a:r>
                        <a:rPr lang="en-GB" sz="2000" dirty="0" smtClean="0"/>
                        <a:t> </a:t>
                      </a:r>
                      <a:r>
                        <a:rPr lang="el-GR" sz="2000" dirty="0" smtClean="0"/>
                        <a:t>Φινλανδία</a:t>
                      </a:r>
                      <a:r>
                        <a:rPr lang="en-GB" sz="2000" dirty="0" smtClean="0"/>
                        <a:t>, </a:t>
                      </a:r>
                      <a:r>
                        <a:rPr lang="el-GR" sz="2000" dirty="0" smtClean="0"/>
                        <a:t>Λίχνενσταϊν</a:t>
                      </a:r>
                      <a:endParaRPr lang="en-US" sz="2000" dirty="0"/>
                    </a:p>
                  </a:txBody>
                  <a:tcPr marL="87394" marR="87394" marT="45724" marB="45724"/>
                </a:tc>
                <a:tc>
                  <a:txBody>
                    <a:bodyPr/>
                    <a:lstStyle/>
                    <a:p>
                      <a:pPr algn="ctr"/>
                      <a:r>
                        <a:rPr lang="el-GR" sz="2800" dirty="0" smtClean="0"/>
                        <a:t>80-</a:t>
                      </a:r>
                      <a:r>
                        <a:rPr lang="en-GB" sz="2800" dirty="0" smtClean="0"/>
                        <a:t>180</a:t>
                      </a:r>
                      <a:endParaRPr lang="en-US" sz="2800" dirty="0">
                        <a:solidFill>
                          <a:schemeClr val="tx1">
                            <a:lumMod val="75000"/>
                            <a:lumOff val="25000"/>
                          </a:schemeClr>
                        </a:solidFill>
                      </a:endParaRPr>
                    </a:p>
                  </a:txBody>
                  <a:tcPr marL="87394" marR="87394" marT="45724" marB="45724"/>
                </a:tc>
              </a:tr>
              <a:tr h="1173684">
                <a:tc>
                  <a:txBody>
                    <a:bodyPr/>
                    <a:lstStyle/>
                    <a:p>
                      <a:r>
                        <a:rPr lang="el-GR" sz="2000" dirty="0" smtClean="0"/>
                        <a:t>Ολλανδία</a:t>
                      </a:r>
                      <a:r>
                        <a:rPr lang="en-GB" sz="2000" dirty="0" smtClean="0"/>
                        <a:t>, </a:t>
                      </a:r>
                      <a:r>
                        <a:rPr lang="el-GR" sz="2000" dirty="0" smtClean="0"/>
                        <a:t>Αυστρία</a:t>
                      </a:r>
                      <a:r>
                        <a:rPr lang="en-GB" sz="2000" dirty="0" smtClean="0"/>
                        <a:t>, </a:t>
                      </a:r>
                      <a:r>
                        <a:rPr lang="el-GR" sz="2000" dirty="0" smtClean="0"/>
                        <a:t>Βέλγιο,</a:t>
                      </a:r>
                      <a:r>
                        <a:rPr lang="en-GB" sz="2000" dirty="0" smtClean="0"/>
                        <a:t> </a:t>
                      </a:r>
                      <a:r>
                        <a:rPr lang="el-GR" sz="2000" dirty="0" smtClean="0"/>
                        <a:t>Γαλλία</a:t>
                      </a:r>
                      <a:r>
                        <a:rPr lang="en-GB" sz="2000" dirty="0" smtClean="0"/>
                        <a:t>, </a:t>
                      </a:r>
                      <a:r>
                        <a:rPr lang="el-GR" sz="2000" dirty="0" smtClean="0"/>
                        <a:t>Γερμανία</a:t>
                      </a:r>
                      <a:r>
                        <a:rPr lang="en-GB" sz="2000" dirty="0" smtClean="0"/>
                        <a:t>, </a:t>
                      </a:r>
                      <a:r>
                        <a:rPr lang="el-GR" sz="2000" dirty="0" smtClean="0"/>
                        <a:t>Ιταλία, Ισπανία, Κύπρος, Ελλάδα, Μάλτα, Πορτογαλία</a:t>
                      </a:r>
                      <a:endParaRPr lang="en-US" sz="2000" dirty="0"/>
                    </a:p>
                  </a:txBody>
                  <a:tcPr marL="87394" marR="87394" marT="45724" marB="45724"/>
                </a:tc>
                <a:tc>
                  <a:txBody>
                    <a:bodyPr/>
                    <a:lstStyle/>
                    <a:p>
                      <a:pPr algn="ctr"/>
                      <a:r>
                        <a:rPr lang="el-GR" sz="2800" dirty="0" smtClean="0"/>
                        <a:t>70-</a:t>
                      </a:r>
                      <a:r>
                        <a:rPr lang="en-GB" sz="2800" dirty="0" smtClean="0"/>
                        <a:t>160</a:t>
                      </a:r>
                      <a:endParaRPr lang="en-US" sz="2800" dirty="0">
                        <a:solidFill>
                          <a:schemeClr val="tx1">
                            <a:lumMod val="75000"/>
                            <a:lumOff val="25000"/>
                          </a:schemeClr>
                        </a:solidFill>
                      </a:endParaRPr>
                    </a:p>
                  </a:txBody>
                  <a:tcPr marL="87394" marR="87394" marT="45724" marB="45724"/>
                </a:tc>
              </a:tr>
              <a:tr h="1921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Σλοβενία, Εσθονία, Λετονία, Κροατία, Σλοβακία, Τσεχία, Λιθουανία, Τουρκία, Ουγγαρία, Πολωνία, Ρουμανία, Βουλγαρία, Πρώην Γιουγκοσλαβική Δημοκρατία της Μακεδονίας</a:t>
                      </a:r>
                      <a:endParaRPr lang="en-US" sz="2000" dirty="0"/>
                    </a:p>
                  </a:txBody>
                  <a:tcPr marL="87394" marR="87394" marT="45724" marB="45724"/>
                </a:tc>
                <a:tc>
                  <a:txBody>
                    <a:bodyPr/>
                    <a:lstStyle/>
                    <a:p>
                      <a:pPr algn="ctr"/>
                      <a:r>
                        <a:rPr lang="el-GR" sz="2800" dirty="0" smtClean="0"/>
                        <a:t>60-1</a:t>
                      </a:r>
                      <a:r>
                        <a:rPr lang="en-GB" sz="2800" dirty="0" smtClean="0"/>
                        <a:t>40</a:t>
                      </a:r>
                      <a:endParaRPr lang="en-US" sz="2800" dirty="0">
                        <a:solidFill>
                          <a:schemeClr val="tx1">
                            <a:lumMod val="75000"/>
                            <a:lumOff val="25000"/>
                          </a:schemeClr>
                        </a:solidFill>
                      </a:endParaRPr>
                    </a:p>
                  </a:txBody>
                  <a:tcPr marL="87394" marR="87394" marT="45724" marB="45724"/>
                </a:tc>
              </a:tr>
            </a:tbl>
          </a:graphicData>
        </a:graphic>
      </p:graphicFrame>
    </p:spTree>
    <p:extLst>
      <p:ext uri="{BB962C8B-B14F-4D97-AF65-F5344CB8AC3E}">
        <p14:creationId xmlns:p14="http://schemas.microsoft.com/office/powerpoint/2010/main" val="2823088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Έξοδα διαβίωσης φοιτητών</a:t>
            </a:r>
            <a:endParaRPr lang="en-GB" dirty="0"/>
          </a:p>
        </p:txBody>
      </p:sp>
      <p:sp>
        <p:nvSpPr>
          <p:cNvPr id="5" name="Content Placeholder 4"/>
          <p:cNvSpPr>
            <a:spLocks noGrp="1"/>
          </p:cNvSpPr>
          <p:nvPr>
            <p:ph sz="half" idx="1"/>
          </p:nvPr>
        </p:nvSpPr>
        <p:spPr>
          <a:xfrm>
            <a:off x="179512" y="1124744"/>
            <a:ext cx="2088232" cy="4968552"/>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ctr">
              <a:buNone/>
            </a:pPr>
            <a:endParaRPr lang="el-GR" dirty="0" smtClean="0">
              <a:solidFill>
                <a:schemeClr val="accent5">
                  <a:lumMod val="50000"/>
                </a:schemeClr>
              </a:solidFill>
            </a:endParaRPr>
          </a:p>
          <a:p>
            <a:pPr marL="0" indent="0" algn="ctr">
              <a:buNone/>
            </a:pPr>
            <a:endParaRPr lang="el-GR" dirty="0">
              <a:solidFill>
                <a:schemeClr val="accent5">
                  <a:lumMod val="50000"/>
                </a:schemeClr>
              </a:solidFill>
            </a:endParaRPr>
          </a:p>
          <a:p>
            <a:pPr marL="0" indent="0" algn="ctr">
              <a:buNone/>
            </a:pPr>
            <a:r>
              <a:rPr lang="el-GR" dirty="0" smtClean="0">
                <a:solidFill>
                  <a:schemeClr val="accent5">
                    <a:lumMod val="50000"/>
                  </a:schemeClr>
                </a:solidFill>
              </a:rPr>
              <a:t>Μοναδιαίο κόστος ανά μήνα με διαφορετικό επίδομα για τους εξερχόμενους φοιτητές από Κύπρο, Μάλτα, Ισλανδία και </a:t>
            </a:r>
            <a:r>
              <a:rPr lang="en-GB" dirty="0" smtClean="0">
                <a:solidFill>
                  <a:schemeClr val="accent5">
                    <a:lumMod val="50000"/>
                  </a:schemeClr>
                </a:solidFill>
              </a:rPr>
              <a:t>Overseas Countries and Territories</a:t>
            </a:r>
            <a:endParaRPr lang="en-GB" sz="1800" dirty="0">
              <a:solidFill>
                <a:schemeClr val="accent5">
                  <a:lumMod val="50000"/>
                </a:schemeClr>
              </a:solidFill>
            </a:endParaRPr>
          </a:p>
        </p:txBody>
      </p:sp>
      <p:pic>
        <p:nvPicPr>
          <p:cNvPr id="6" name="Picture 2" descr="comm_ser_logo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88" y="1042386"/>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2"/>
          <p:cNvGraphicFramePr>
            <a:graphicFrameLocks noGrp="1"/>
          </p:cNvGraphicFramePr>
          <p:nvPr>
            <p:ph idx="4294967295"/>
            <p:extLst>
              <p:ext uri="{D42A27DB-BD31-4B8C-83A1-F6EECF244321}">
                <p14:modId xmlns:p14="http://schemas.microsoft.com/office/powerpoint/2010/main" val="1960640171"/>
              </p:ext>
            </p:extLst>
          </p:nvPr>
        </p:nvGraphicFramePr>
        <p:xfrm>
          <a:off x="2339752" y="980728"/>
          <a:ext cx="6804248" cy="5106797"/>
        </p:xfrm>
        <a:graphic>
          <a:graphicData uri="http://schemas.openxmlformats.org/drawingml/2006/table">
            <a:tbl>
              <a:tblPr firstRow="1" bandRow="1">
                <a:tableStyleId>{5FD0F851-EC5A-4D38-B0AD-8093EC10F338}</a:tableStyleId>
              </a:tblPr>
              <a:tblGrid>
                <a:gridCol w="1121580"/>
                <a:gridCol w="4262002"/>
                <a:gridCol w="1420666"/>
              </a:tblGrid>
              <a:tr h="734657">
                <a:tc>
                  <a:txBody>
                    <a:bodyPr/>
                    <a:lstStyle/>
                    <a:p>
                      <a:endParaRPr lang="en-US" sz="2000" dirty="0"/>
                    </a:p>
                  </a:txBody>
                  <a:tcPr marL="87394" marR="87394" marT="45724" marB="45724"/>
                </a:tc>
                <a:tc>
                  <a:txBody>
                    <a:bodyPr/>
                    <a:lstStyle/>
                    <a:p>
                      <a:r>
                        <a:rPr lang="el-GR" sz="2000" dirty="0" smtClean="0"/>
                        <a:t>Χώρα Υποδοχής</a:t>
                      </a:r>
                      <a:endParaRPr lang="en-US" sz="2000" dirty="0"/>
                    </a:p>
                  </a:txBody>
                  <a:tcPr marL="87394" marR="87394" marT="45724" marB="45724"/>
                </a:tc>
                <a:tc>
                  <a:txBody>
                    <a:bodyPr/>
                    <a:lstStyle/>
                    <a:p>
                      <a:r>
                        <a:rPr lang="el-GR" sz="2000" dirty="0" smtClean="0">
                          <a:solidFill>
                            <a:schemeClr val="tx1"/>
                          </a:solidFill>
                        </a:rPr>
                        <a:t>Μηνιαία</a:t>
                      </a:r>
                      <a:r>
                        <a:rPr lang="el-GR" sz="2000" baseline="0" dirty="0" smtClean="0">
                          <a:solidFill>
                            <a:schemeClr val="tx1"/>
                          </a:solidFill>
                        </a:rPr>
                        <a:t> επιχορήγηση</a:t>
                      </a:r>
                      <a:endParaRPr lang="en-US" sz="2000" dirty="0">
                        <a:solidFill>
                          <a:schemeClr val="tx1">
                            <a:lumMod val="75000"/>
                            <a:lumOff val="25000"/>
                          </a:schemeClr>
                        </a:solidFill>
                      </a:endParaRPr>
                    </a:p>
                  </a:txBody>
                  <a:tcPr marL="87394" marR="87394" marT="45724" marB="45724"/>
                </a:tc>
              </a:tr>
              <a:tr h="994777">
                <a:tc>
                  <a:txBody>
                    <a:bodyPr/>
                    <a:lstStyle/>
                    <a:p>
                      <a:r>
                        <a:rPr lang="en-GB" sz="2000" dirty="0" smtClean="0"/>
                        <a:t>Group</a:t>
                      </a:r>
                      <a:r>
                        <a:rPr lang="en-GB" sz="2000" baseline="0" dirty="0" smtClean="0"/>
                        <a:t> 1</a:t>
                      </a:r>
                      <a:endParaRPr lang="en-US" sz="2000" dirty="0"/>
                    </a:p>
                  </a:txBody>
                  <a:tcPr marL="87394" marR="87394" marT="45724" marB="45724"/>
                </a:tc>
                <a:tc>
                  <a:txBody>
                    <a:bodyPr/>
                    <a:lstStyle/>
                    <a:p>
                      <a:r>
                        <a:rPr lang="el-GR" sz="2000" dirty="0" smtClean="0"/>
                        <a:t>Δανία,</a:t>
                      </a:r>
                      <a:r>
                        <a:rPr lang="el-GR" sz="2000" baseline="0" dirty="0" smtClean="0"/>
                        <a:t> </a:t>
                      </a:r>
                      <a:r>
                        <a:rPr lang="el-GR" sz="2000" dirty="0" smtClean="0"/>
                        <a:t>Φινλανδία, Ισλανδία, Ιρλανδία, Λίχνενσταϊν, Σουηδία, Λουξεμβούργο</a:t>
                      </a:r>
                      <a:r>
                        <a:rPr lang="en-GB" sz="2000" dirty="0" smtClean="0"/>
                        <a:t>, </a:t>
                      </a:r>
                      <a:r>
                        <a:rPr lang="el-GR" sz="2000" dirty="0" smtClean="0"/>
                        <a:t>Ηνωμένο Βασίλειο</a:t>
                      </a:r>
                      <a:r>
                        <a:rPr lang="en-GB" sz="2000" dirty="0" smtClean="0"/>
                        <a:t>,</a:t>
                      </a:r>
                      <a:r>
                        <a:rPr lang="el-GR" sz="2000" dirty="0" smtClean="0"/>
                        <a:t> Νορβηγία</a:t>
                      </a:r>
                      <a:endParaRPr lang="en-US" sz="2000" dirty="0"/>
                    </a:p>
                  </a:txBody>
                  <a:tcPr marL="87394" marR="87394" marT="45724" marB="45724"/>
                </a:tc>
                <a:tc>
                  <a:txBody>
                    <a:bodyPr/>
                    <a:lstStyle/>
                    <a:p>
                      <a:pPr algn="ctr"/>
                      <a:r>
                        <a:rPr lang="el-GR" sz="2800" dirty="0" smtClean="0"/>
                        <a:t>770</a:t>
                      </a:r>
                      <a:endParaRPr lang="en-US" sz="2800" dirty="0">
                        <a:solidFill>
                          <a:schemeClr val="tx1">
                            <a:lumMod val="75000"/>
                            <a:lumOff val="25000"/>
                          </a:schemeClr>
                        </a:solidFill>
                      </a:endParaRPr>
                    </a:p>
                  </a:txBody>
                  <a:tcPr marL="87394" marR="87394" marT="45724" marB="45724"/>
                </a:tc>
              </a:tr>
              <a:tr h="1173684">
                <a:tc>
                  <a:txBody>
                    <a:bodyPr/>
                    <a:lstStyle/>
                    <a:p>
                      <a:r>
                        <a:rPr lang="en-US" sz="2000" dirty="0" smtClean="0"/>
                        <a:t>Group 2</a:t>
                      </a:r>
                      <a:endParaRPr lang="en-US" sz="2000" dirty="0"/>
                    </a:p>
                  </a:txBody>
                  <a:tcPr marL="87394" marR="87394" marT="45724" marB="45724"/>
                </a:tc>
                <a:tc>
                  <a:txBody>
                    <a:bodyPr/>
                    <a:lstStyle/>
                    <a:p>
                      <a:r>
                        <a:rPr lang="el-GR" sz="2000" dirty="0" smtClean="0"/>
                        <a:t>Ολλανδία</a:t>
                      </a:r>
                      <a:r>
                        <a:rPr lang="en-GB" sz="2000" dirty="0" smtClean="0"/>
                        <a:t>, </a:t>
                      </a:r>
                      <a:r>
                        <a:rPr lang="el-GR" sz="2000" dirty="0" smtClean="0"/>
                        <a:t>Αυστρία</a:t>
                      </a:r>
                      <a:r>
                        <a:rPr lang="en-GB" sz="2000" dirty="0" smtClean="0"/>
                        <a:t>, </a:t>
                      </a:r>
                      <a:r>
                        <a:rPr lang="el-GR" sz="2000" dirty="0" smtClean="0"/>
                        <a:t>Βέλγιο,</a:t>
                      </a:r>
                      <a:r>
                        <a:rPr lang="en-GB" sz="2000" dirty="0" smtClean="0"/>
                        <a:t> </a:t>
                      </a:r>
                      <a:r>
                        <a:rPr lang="el-GR" sz="2000" dirty="0" smtClean="0"/>
                        <a:t>Γαλλία</a:t>
                      </a:r>
                      <a:r>
                        <a:rPr lang="en-GB" sz="2000" dirty="0" smtClean="0"/>
                        <a:t>, </a:t>
                      </a:r>
                      <a:r>
                        <a:rPr lang="el-GR" sz="2000" dirty="0" smtClean="0"/>
                        <a:t>Γερμανία</a:t>
                      </a:r>
                      <a:r>
                        <a:rPr lang="en-GB" sz="2000" dirty="0" smtClean="0"/>
                        <a:t>, </a:t>
                      </a:r>
                      <a:r>
                        <a:rPr lang="el-GR" sz="2000" dirty="0" smtClean="0"/>
                        <a:t>Ιταλία, Ισπανία, Κύπρος, Ελλάδα, Μάλτα, Πορτογαλία</a:t>
                      </a:r>
                      <a:endParaRPr lang="en-US" sz="2000" dirty="0"/>
                    </a:p>
                  </a:txBody>
                  <a:tcPr marL="87394" marR="87394" marT="45724" marB="45724"/>
                </a:tc>
                <a:tc>
                  <a:txBody>
                    <a:bodyPr/>
                    <a:lstStyle/>
                    <a:p>
                      <a:pPr algn="ctr"/>
                      <a:r>
                        <a:rPr lang="el-GR" sz="2800" dirty="0" smtClean="0"/>
                        <a:t>720</a:t>
                      </a:r>
                      <a:endParaRPr lang="en-US" sz="2800" dirty="0">
                        <a:solidFill>
                          <a:schemeClr val="tx1">
                            <a:lumMod val="75000"/>
                            <a:lumOff val="25000"/>
                          </a:schemeClr>
                        </a:solidFill>
                      </a:endParaRPr>
                    </a:p>
                  </a:txBody>
                  <a:tcPr marL="87394" marR="87394" marT="45724" marB="45724"/>
                </a:tc>
              </a:tr>
              <a:tr h="1921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Group 3</a:t>
                      </a:r>
                      <a:endParaRPr lang="en-US" sz="2000" dirty="0"/>
                    </a:p>
                  </a:txBody>
                  <a:tcPr marL="87394" marR="87394"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Σλοβενία, Εσθονία, Λετονία, Κροατία, Σλοβακία, Τσεχία, Λιθουανία, Τουρκία, Ουγγαρία, Πολωνία, Ρουμανία, Βουλγαρία, Πρώην Γιουγκοσλαβική Δημοκρατία της Μακεδονίας</a:t>
                      </a:r>
                      <a:endParaRPr lang="en-US" sz="2000" dirty="0"/>
                    </a:p>
                  </a:txBody>
                  <a:tcPr marL="87394" marR="87394" marT="45724" marB="45724"/>
                </a:tc>
                <a:tc>
                  <a:txBody>
                    <a:bodyPr/>
                    <a:lstStyle/>
                    <a:p>
                      <a:pPr algn="ctr"/>
                      <a:r>
                        <a:rPr lang="el-GR" sz="2800" dirty="0" smtClean="0"/>
                        <a:t>670</a:t>
                      </a:r>
                      <a:endParaRPr lang="en-US" sz="2800" dirty="0">
                        <a:solidFill>
                          <a:schemeClr val="tx1">
                            <a:lumMod val="75000"/>
                            <a:lumOff val="25000"/>
                          </a:schemeClr>
                        </a:solidFill>
                      </a:endParaRPr>
                    </a:p>
                  </a:txBody>
                  <a:tcPr marL="87394" marR="87394" marT="45724" marB="45724"/>
                </a:tc>
              </a:tr>
            </a:tbl>
          </a:graphicData>
        </a:graphic>
      </p:graphicFrame>
    </p:spTree>
    <p:extLst>
      <p:ext uri="{BB962C8B-B14F-4D97-AF65-F5344CB8AC3E}">
        <p14:creationId xmlns:p14="http://schemas.microsoft.com/office/powerpoint/2010/main" val="3568504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Autofit/>
          </a:bodyPr>
          <a:lstStyle/>
          <a:p>
            <a:pPr>
              <a:defRPr/>
            </a:pPr>
            <a:r>
              <a:rPr lang="el-GR" sz="3000" dirty="0" smtClean="0">
                <a:solidFill>
                  <a:schemeClr val="tx1">
                    <a:lumMod val="75000"/>
                    <a:lumOff val="25000"/>
                  </a:schemeClr>
                </a:solidFill>
              </a:rPr>
              <a:t>Επιχορήγηση ατόμων με ειδικές ανάγκες (1/2)</a:t>
            </a:r>
            <a:endParaRPr lang="en-GB" sz="3000" dirty="0">
              <a:solidFill>
                <a:schemeClr val="tx1">
                  <a:lumMod val="75000"/>
                  <a:lumOff val="25000"/>
                </a:schemeClr>
              </a:solidFill>
              <a:latin typeface="+mn-lt"/>
            </a:endParaRPr>
          </a:p>
        </p:txBody>
      </p:sp>
      <p:sp>
        <p:nvSpPr>
          <p:cNvPr id="20483" name="Content Placeholder 2"/>
          <p:cNvSpPr>
            <a:spLocks noGrp="1"/>
          </p:cNvSpPr>
          <p:nvPr>
            <p:ph idx="4294967295"/>
          </p:nvPr>
        </p:nvSpPr>
        <p:spPr bwMode="auto">
          <a:xfrm>
            <a:off x="457200" y="836712"/>
            <a:ext cx="8229600" cy="52894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buFont typeface="Wingdings" panose="05000000000000000000" pitchFamily="2" charset="2"/>
              <a:buChar char="ü"/>
              <a:defRPr/>
            </a:pPr>
            <a:r>
              <a:rPr lang="el-GR" sz="2500" b="1" dirty="0"/>
              <a:t>Επιπρόσθετο</a:t>
            </a:r>
            <a:r>
              <a:rPr lang="el-GR" sz="2500" dirty="0"/>
              <a:t> ποσό (πέραν των εξόδων ταξιδίου και διαβίωσης) που αφορά την κινητικότητα ατόμων με ειδικές ανάγκες (ή/και συνοδών τους) που διευκολύνει ή καθιστά δυνατή τη συμμετοχή τους στο Πρόγραμμα</a:t>
            </a:r>
          </a:p>
          <a:p>
            <a:pPr>
              <a:buFont typeface="Wingdings" panose="05000000000000000000" pitchFamily="2" charset="2"/>
              <a:buChar char="ü"/>
              <a:defRPr/>
            </a:pPr>
            <a:r>
              <a:rPr lang="el-GR" altLang="en-US" sz="2500" dirty="0" smtClean="0"/>
              <a:t>Υπολογίζεται </a:t>
            </a:r>
            <a:r>
              <a:rPr lang="el-GR" altLang="en-US" sz="2500" dirty="0"/>
              <a:t>στη βάση πραγματικών </a:t>
            </a:r>
            <a:r>
              <a:rPr lang="el-GR" altLang="en-US" sz="2500" dirty="0" smtClean="0"/>
              <a:t>εξόδων</a:t>
            </a:r>
            <a:endParaRPr lang="el-GR" sz="2500" dirty="0" smtClean="0"/>
          </a:p>
          <a:p>
            <a:pPr>
              <a:buFont typeface="Wingdings" panose="05000000000000000000" pitchFamily="2" charset="2"/>
              <a:buChar char="ü"/>
              <a:defRPr/>
            </a:pPr>
            <a:r>
              <a:rPr lang="el-GR" sz="2500" dirty="0" smtClean="0"/>
              <a:t>100</a:t>
            </a:r>
            <a:r>
              <a:rPr lang="el-GR" sz="2500" dirty="0"/>
              <a:t>% κάλυψη εξόδων στη βάση τιμολογίων που </a:t>
            </a:r>
            <a:r>
              <a:rPr lang="el-GR" sz="2500" dirty="0" smtClean="0"/>
              <a:t>προσκομίζονται</a:t>
            </a:r>
          </a:p>
          <a:p>
            <a:pPr marL="355600">
              <a:lnSpc>
                <a:spcPts val="3650"/>
              </a:lnSpc>
              <a:spcBef>
                <a:spcPts val="105"/>
              </a:spcBef>
              <a:buFont typeface="Arial"/>
              <a:buChar char="•"/>
              <a:tabLst>
                <a:tab pos="354965" algn="l"/>
                <a:tab pos="355600" algn="l"/>
              </a:tabLst>
            </a:pPr>
            <a:r>
              <a:rPr lang="el-GR" sz="2500" spc="-5" dirty="0">
                <a:cs typeface="Calibri"/>
              </a:rPr>
              <a:t>Οι </a:t>
            </a:r>
            <a:r>
              <a:rPr lang="el-GR" sz="2500" dirty="0">
                <a:cs typeface="Calibri"/>
              </a:rPr>
              <a:t>ενδιαφερόμενοι </a:t>
            </a:r>
            <a:r>
              <a:rPr lang="el-GR" sz="2500" spc="-15" dirty="0">
                <a:cs typeface="Calibri"/>
              </a:rPr>
              <a:t>(φοιτητές</a:t>
            </a:r>
            <a:r>
              <a:rPr lang="el-GR" sz="2500" spc="-25" dirty="0">
                <a:cs typeface="Calibri"/>
              </a:rPr>
              <a:t> </a:t>
            </a:r>
            <a:r>
              <a:rPr lang="el-GR" sz="2500" spc="-30" dirty="0" smtClean="0">
                <a:cs typeface="Calibri"/>
              </a:rPr>
              <a:t>ή/και </a:t>
            </a:r>
            <a:r>
              <a:rPr lang="el-GR" sz="2500" spc="-10" dirty="0" smtClean="0">
                <a:cs typeface="Calibri"/>
              </a:rPr>
              <a:t>προσωπικό</a:t>
            </a:r>
            <a:r>
              <a:rPr lang="el-GR" sz="2500" spc="-10" dirty="0">
                <a:cs typeface="Calibri"/>
              </a:rPr>
              <a:t>) </a:t>
            </a:r>
            <a:r>
              <a:rPr lang="el-GR" sz="2500" dirty="0">
                <a:cs typeface="Calibri"/>
              </a:rPr>
              <a:t>θα πρέπει να </a:t>
            </a:r>
            <a:r>
              <a:rPr lang="el-GR" sz="2500" spc="-5" dirty="0">
                <a:cs typeface="Calibri"/>
              </a:rPr>
              <a:t>υποβάλουν</a:t>
            </a:r>
            <a:r>
              <a:rPr lang="el-GR" sz="2500" spc="-75" dirty="0">
                <a:cs typeface="Calibri"/>
              </a:rPr>
              <a:t> </a:t>
            </a:r>
            <a:r>
              <a:rPr lang="el-GR" sz="2500" spc="-15" dirty="0" smtClean="0">
                <a:cs typeface="Calibri"/>
              </a:rPr>
              <a:t>το </a:t>
            </a:r>
            <a:r>
              <a:rPr lang="el-GR" sz="2500" spc="-20" dirty="0" smtClean="0">
                <a:cs typeface="Calibri"/>
              </a:rPr>
              <a:t>σχετικό</a:t>
            </a:r>
            <a:r>
              <a:rPr lang="el-GR" sz="2500" spc="-10" dirty="0" smtClean="0">
                <a:cs typeface="Calibri"/>
              </a:rPr>
              <a:t> </a:t>
            </a:r>
            <a:r>
              <a:rPr lang="el-GR" sz="2500" spc="-15" dirty="0">
                <a:cs typeface="Calibri"/>
              </a:rPr>
              <a:t>αίτημά</a:t>
            </a:r>
            <a:r>
              <a:rPr lang="el-GR" sz="2500" spc="5" dirty="0">
                <a:cs typeface="Calibri"/>
              </a:rPr>
              <a:t> </a:t>
            </a:r>
            <a:r>
              <a:rPr lang="el-GR" sz="2500" spc="-10" dirty="0" smtClean="0">
                <a:cs typeface="Calibri"/>
              </a:rPr>
              <a:t>τους </a:t>
            </a:r>
            <a:r>
              <a:rPr lang="el-GR" sz="2500" dirty="0" smtClean="0">
                <a:cs typeface="Calibri"/>
              </a:rPr>
              <a:t>προς </a:t>
            </a:r>
            <a:r>
              <a:rPr lang="el-GR" sz="2500" spc="-15" dirty="0">
                <a:cs typeface="Calibri"/>
              </a:rPr>
              <a:t>το </a:t>
            </a:r>
            <a:r>
              <a:rPr lang="el-GR" sz="2500" spc="-5" dirty="0">
                <a:cs typeface="Calibri"/>
              </a:rPr>
              <a:t>ίδρυμά </a:t>
            </a:r>
            <a:r>
              <a:rPr lang="el-GR" sz="2500" spc="-10" dirty="0">
                <a:cs typeface="Calibri"/>
              </a:rPr>
              <a:t>τους</a:t>
            </a:r>
            <a:r>
              <a:rPr lang="el-GR" sz="2500" spc="-110" dirty="0">
                <a:cs typeface="Calibri"/>
              </a:rPr>
              <a:t> </a:t>
            </a:r>
            <a:r>
              <a:rPr lang="el-GR" sz="2500" spc="-5" dirty="0">
                <a:cs typeface="Calibri"/>
              </a:rPr>
              <a:t>για  </a:t>
            </a:r>
            <a:r>
              <a:rPr lang="el-GR" sz="2500" dirty="0">
                <a:cs typeface="Calibri"/>
              </a:rPr>
              <a:t>προώθηση προς </a:t>
            </a:r>
            <a:r>
              <a:rPr lang="el-GR" sz="2500" spc="-30" dirty="0">
                <a:cs typeface="Calibri"/>
              </a:rPr>
              <a:t>την</a:t>
            </a:r>
            <a:r>
              <a:rPr lang="el-GR" sz="2500" spc="-15" dirty="0">
                <a:cs typeface="Calibri"/>
              </a:rPr>
              <a:t> </a:t>
            </a:r>
            <a:r>
              <a:rPr lang="el-GR" sz="2500" spc="-5" dirty="0" smtClean="0">
                <a:cs typeface="Calibri"/>
              </a:rPr>
              <a:t>ΕΥ</a:t>
            </a:r>
          </a:p>
          <a:p>
            <a:pPr marL="355600">
              <a:lnSpc>
                <a:spcPts val="3650"/>
              </a:lnSpc>
              <a:spcBef>
                <a:spcPts val="105"/>
              </a:spcBef>
              <a:buFont typeface="Arial"/>
              <a:buChar char="•"/>
              <a:tabLst>
                <a:tab pos="354965" algn="l"/>
                <a:tab pos="355600" algn="l"/>
              </a:tabLst>
            </a:pPr>
            <a:r>
              <a:rPr lang="el-GR" sz="2500" spc="-5" dirty="0" smtClean="0">
                <a:cs typeface="Calibri"/>
              </a:rPr>
              <a:t>Η ΕΥ έχει εξασφαλισμένο ΕΠΙΠΡΟΣΘΕΤΟ κονδύλι για την κάλυψη των ειδικών αναγκών. </a:t>
            </a:r>
            <a:endParaRPr lang="el-GR" altLang="en-US" sz="2500" b="1" dirty="0" smtClean="0">
              <a:solidFill>
                <a:schemeClr val="tx1">
                  <a:lumMod val="75000"/>
                  <a:lumOff val="25000"/>
                </a:schemeClr>
              </a:solidFill>
            </a:endParaRPr>
          </a:p>
        </p:txBody>
      </p:sp>
    </p:spTree>
    <p:extLst>
      <p:ext uri="{BB962C8B-B14F-4D97-AF65-F5344CB8AC3E}">
        <p14:creationId xmlns:p14="http://schemas.microsoft.com/office/powerpoint/2010/main" val="2631120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67733"/>
            <a:ext cx="8229600" cy="505908"/>
          </a:xfrm>
          <a:prstGeom prst="rect">
            <a:avLst/>
          </a:prstGeom>
        </p:spPr>
        <p:txBody>
          <a:bodyPr vert="horz" wrap="square" lIns="0" tIns="13335" rIns="0" bIns="0" rtlCol="0">
            <a:spAutoFit/>
          </a:bodyPr>
          <a:lstStyle/>
          <a:p>
            <a:pPr marL="12700">
              <a:lnSpc>
                <a:spcPct val="100000"/>
              </a:lnSpc>
              <a:spcBef>
                <a:spcPts val="105"/>
              </a:spcBef>
            </a:pPr>
            <a:r>
              <a:rPr lang="el-GR" sz="3200" dirty="0">
                <a:solidFill>
                  <a:schemeClr val="tx1">
                    <a:lumMod val="75000"/>
                    <a:lumOff val="25000"/>
                  </a:schemeClr>
                </a:solidFill>
              </a:rPr>
              <a:t>Επιχορήγηση ατόμων με ειδικές </a:t>
            </a:r>
            <a:r>
              <a:rPr lang="el-GR" sz="3200" dirty="0" smtClean="0">
                <a:solidFill>
                  <a:schemeClr val="tx1">
                    <a:lumMod val="75000"/>
                    <a:lumOff val="25000"/>
                  </a:schemeClr>
                </a:solidFill>
              </a:rPr>
              <a:t>ανάγκες (2/2)</a:t>
            </a:r>
            <a:endParaRPr sz="3200" dirty="0"/>
          </a:p>
        </p:txBody>
      </p:sp>
      <p:sp>
        <p:nvSpPr>
          <p:cNvPr id="6" name="Content Placeholder 5"/>
          <p:cNvSpPr>
            <a:spLocks noGrp="1"/>
          </p:cNvSpPr>
          <p:nvPr>
            <p:ph idx="1"/>
          </p:nvPr>
        </p:nvSpPr>
        <p:spPr/>
        <p:txBody>
          <a:bodyPr>
            <a:normAutofit fontScale="85000" lnSpcReduction="10000"/>
          </a:bodyPr>
          <a:lstStyle/>
          <a:p>
            <a:pPr marL="355600">
              <a:spcBef>
                <a:spcPts val="334"/>
              </a:spcBef>
              <a:buFont typeface="Arial"/>
              <a:buChar char="•"/>
              <a:tabLst>
                <a:tab pos="354965" algn="l"/>
                <a:tab pos="355600" algn="l"/>
              </a:tabLst>
            </a:pPr>
            <a:r>
              <a:rPr lang="el-GR" spc="-20" dirty="0" smtClean="0">
                <a:cs typeface="Calibri"/>
              </a:rPr>
              <a:t>Σχετικό </a:t>
            </a:r>
            <a:r>
              <a:rPr lang="el-GR" dirty="0">
                <a:cs typeface="Calibri"/>
              </a:rPr>
              <a:t>έντυπο </a:t>
            </a:r>
            <a:r>
              <a:rPr lang="el-GR" dirty="0" smtClean="0">
                <a:cs typeface="Calibri"/>
              </a:rPr>
              <a:t>για διεκδίκηση της επιπρόσθετης επιχορήγησης </a:t>
            </a:r>
            <a:r>
              <a:rPr lang="el-GR" spc="-5" dirty="0" smtClean="0">
                <a:cs typeface="Calibri"/>
              </a:rPr>
              <a:t>είναι αναρτημένο στην </a:t>
            </a:r>
            <a:r>
              <a:rPr lang="el-GR" spc="-5" dirty="0" err="1" smtClean="0">
                <a:cs typeface="Calibri"/>
              </a:rPr>
              <a:t>ιστοσελίδαα</a:t>
            </a:r>
            <a:r>
              <a:rPr lang="el-GR" spc="-5" dirty="0" smtClean="0">
                <a:cs typeface="Calibri"/>
              </a:rPr>
              <a:t> του ΙΔΕΠ με σχετικές οδηγίες. </a:t>
            </a:r>
          </a:p>
          <a:p>
            <a:pPr marL="355600">
              <a:spcBef>
                <a:spcPts val="334"/>
              </a:spcBef>
              <a:buFont typeface="Arial"/>
              <a:buChar char="•"/>
              <a:tabLst>
                <a:tab pos="354965" algn="l"/>
                <a:tab pos="355600" algn="l"/>
              </a:tabLst>
            </a:pPr>
            <a:r>
              <a:rPr lang="el-GR" altLang="en-US" dirty="0" smtClean="0"/>
              <a:t>Τα </a:t>
            </a:r>
            <a:r>
              <a:rPr lang="el-GR" altLang="en-US" dirty="0"/>
              <a:t>σχετικά τιμολόγια/αποδείξεις αποστέλλονται κατά την υποβολή της Τελικής </a:t>
            </a:r>
            <a:r>
              <a:rPr lang="el-GR" altLang="en-US" dirty="0" smtClean="0"/>
              <a:t>Έκθεσης</a:t>
            </a:r>
          </a:p>
          <a:p>
            <a:pPr marL="355600">
              <a:spcBef>
                <a:spcPts val="334"/>
              </a:spcBef>
              <a:buFont typeface="Arial"/>
              <a:buChar char="•"/>
              <a:tabLst>
                <a:tab pos="354965" algn="l"/>
                <a:tab pos="355600" algn="l"/>
              </a:tabLst>
            </a:pPr>
            <a:r>
              <a:rPr lang="el-GR" dirty="0" smtClean="0"/>
              <a:t>Σε </a:t>
            </a:r>
            <a:r>
              <a:rPr lang="el-GR" dirty="0"/>
              <a:t>περίπτωση συμμετοχής ατόμων με ειδικές ανάγκες το ίδρυμα αποστολής ενημερώνει δεόντως το ίδρυμα φιλοξενίας ούτως ώστε να γίνουν οι απαραίτητες διευθετήσεις όπου χρειάζεται</a:t>
            </a:r>
            <a:endParaRPr lang="el-GR" altLang="en-US" b="1" dirty="0">
              <a:solidFill>
                <a:schemeClr val="tx1">
                  <a:lumMod val="75000"/>
                  <a:lumOff val="25000"/>
                </a:schemeClr>
              </a:solidFill>
            </a:endParaRPr>
          </a:p>
          <a:p>
            <a:pPr marL="355600">
              <a:lnSpc>
                <a:spcPts val="3650"/>
              </a:lnSpc>
              <a:spcBef>
                <a:spcPts val="105"/>
              </a:spcBef>
              <a:buFont typeface="Arial"/>
              <a:buChar char="•"/>
              <a:tabLst>
                <a:tab pos="354965" algn="l"/>
                <a:tab pos="355600" algn="l"/>
              </a:tabLst>
            </a:pPr>
            <a:r>
              <a:rPr lang="el-GR" u="heavy" spc="-15" dirty="0" smtClean="0">
                <a:solidFill>
                  <a:srgbClr val="0000FF"/>
                </a:solidFill>
                <a:uFill>
                  <a:solidFill>
                    <a:srgbClr val="0000FF"/>
                  </a:solidFill>
                </a:uFill>
                <a:cs typeface="Calibri"/>
                <a:hlinkClick r:id="rId2"/>
              </a:rPr>
              <a:t>Σχετικός </a:t>
            </a:r>
            <a:r>
              <a:rPr lang="el-GR" u="heavy" spc="-15" dirty="0">
                <a:solidFill>
                  <a:srgbClr val="0000FF"/>
                </a:solidFill>
                <a:uFill>
                  <a:solidFill>
                    <a:srgbClr val="0000FF"/>
                  </a:solidFill>
                </a:uFill>
                <a:cs typeface="Calibri"/>
                <a:hlinkClick r:id="rId2"/>
              </a:rPr>
              <a:t>οδηγός</a:t>
            </a:r>
            <a:r>
              <a:rPr lang="el-GR" spc="-15" dirty="0">
                <a:solidFill>
                  <a:srgbClr val="0000FF"/>
                </a:solidFill>
                <a:cs typeface="Calibri"/>
                <a:hlinkClick r:id="rId2"/>
              </a:rPr>
              <a:t> </a:t>
            </a:r>
            <a:r>
              <a:rPr lang="el-GR" spc="-10" dirty="0" smtClean="0">
                <a:cs typeface="Calibri"/>
              </a:rPr>
              <a:t>για τα ιδρύματα για θέματα ειδικών αναγκών έχει ετοιμαστεί από την ΕΕ και βρίσκεται στην </a:t>
            </a:r>
            <a:r>
              <a:rPr lang="el-GR" spc="-5" dirty="0">
                <a:cs typeface="Calibri"/>
              </a:rPr>
              <a:t>ιστοσελίδα </a:t>
            </a:r>
            <a:r>
              <a:rPr lang="el-GR" spc="-10" dirty="0">
                <a:cs typeface="Calibri"/>
              </a:rPr>
              <a:t>του</a:t>
            </a:r>
            <a:r>
              <a:rPr lang="el-GR" spc="-35" dirty="0">
                <a:cs typeface="Calibri"/>
              </a:rPr>
              <a:t> </a:t>
            </a:r>
            <a:r>
              <a:rPr lang="el-GR" dirty="0">
                <a:cs typeface="Calibri"/>
              </a:rPr>
              <a:t>ΙΔΕΠ</a:t>
            </a:r>
          </a:p>
          <a:p>
            <a:pPr marL="355600">
              <a:spcBef>
                <a:spcPts val="334"/>
              </a:spcBef>
              <a:buFont typeface="Arial"/>
              <a:buChar char="•"/>
              <a:tabLst>
                <a:tab pos="354965" algn="l"/>
                <a:tab pos="355600" algn="l"/>
              </a:tabLst>
            </a:pPr>
            <a:endParaRPr lang="el-GR" dirty="0">
              <a:cs typeface="Calibri"/>
            </a:endParaRPr>
          </a:p>
          <a:p>
            <a:endParaRPr lang="en-GB" dirty="0"/>
          </a:p>
        </p:txBody>
      </p:sp>
    </p:spTree>
    <p:extLst>
      <p:ext uri="{BB962C8B-B14F-4D97-AF65-F5344CB8AC3E}">
        <p14:creationId xmlns:p14="http://schemas.microsoft.com/office/powerpoint/2010/main" val="287643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08112"/>
          </a:xfrm>
        </p:spPr>
        <p:txBody>
          <a:bodyPr>
            <a:normAutofit fontScale="90000"/>
          </a:bodyPr>
          <a:lstStyle/>
          <a:p>
            <a:r>
              <a:rPr lang="el-GR" dirty="0" smtClean="0"/>
              <a:t>Έλεγχος ορθότητας στοιχείων Συμφωνίας</a:t>
            </a:r>
            <a:endParaRPr lang="en-GB" dirty="0"/>
          </a:p>
        </p:txBody>
      </p:sp>
      <p:sp>
        <p:nvSpPr>
          <p:cNvPr id="3" name="Content Placeholder 2"/>
          <p:cNvSpPr>
            <a:spLocks noGrp="1"/>
          </p:cNvSpPr>
          <p:nvPr>
            <p:ph idx="1"/>
          </p:nvPr>
        </p:nvSpPr>
        <p:spPr>
          <a:xfrm>
            <a:off x="457200" y="1556792"/>
            <a:ext cx="8229600" cy="4569371"/>
          </a:xfrm>
        </p:spPr>
        <p:txBody>
          <a:bodyPr>
            <a:noAutofit/>
          </a:bodyPr>
          <a:lstStyle/>
          <a:p>
            <a:pPr algn="just"/>
            <a:r>
              <a:rPr lang="el-GR" dirty="0" smtClean="0"/>
              <a:t>Διάρκεια Σχεδίου: 16 ή 24 μήνες</a:t>
            </a:r>
            <a:endParaRPr lang="en-GB" dirty="0" smtClean="0"/>
          </a:p>
          <a:p>
            <a:pPr marL="755650" lvl="1">
              <a:spcBef>
                <a:spcPts val="360"/>
              </a:spcBef>
              <a:buFont typeface="Arial"/>
              <a:buChar char="•"/>
              <a:tabLst>
                <a:tab pos="354965" algn="l"/>
                <a:tab pos="355600" algn="l"/>
              </a:tabLst>
            </a:pPr>
            <a:r>
              <a:rPr lang="el-GR" dirty="0">
                <a:cs typeface="Calibri"/>
              </a:rPr>
              <a:t>01/06/2019 –</a:t>
            </a:r>
            <a:r>
              <a:rPr lang="el-GR" spc="-60" dirty="0">
                <a:cs typeface="Calibri"/>
              </a:rPr>
              <a:t> </a:t>
            </a:r>
            <a:r>
              <a:rPr lang="el-GR" dirty="0">
                <a:cs typeface="Calibri"/>
              </a:rPr>
              <a:t>30/09/2020</a:t>
            </a:r>
          </a:p>
          <a:p>
            <a:pPr marL="755650" lvl="1">
              <a:spcBef>
                <a:spcPts val="360"/>
              </a:spcBef>
              <a:buFont typeface="Arial"/>
              <a:buChar char="•"/>
              <a:tabLst>
                <a:tab pos="354965" algn="l"/>
                <a:tab pos="355600" algn="l"/>
              </a:tabLst>
            </a:pPr>
            <a:r>
              <a:rPr lang="el-GR" dirty="0">
                <a:cs typeface="Calibri"/>
              </a:rPr>
              <a:t>01/06/2019 –</a:t>
            </a:r>
            <a:r>
              <a:rPr lang="el-GR" spc="-60" dirty="0">
                <a:cs typeface="Calibri"/>
              </a:rPr>
              <a:t> </a:t>
            </a:r>
            <a:r>
              <a:rPr lang="el-GR" dirty="0">
                <a:cs typeface="Calibri"/>
              </a:rPr>
              <a:t>31/05/2021</a:t>
            </a:r>
          </a:p>
          <a:p>
            <a:r>
              <a:rPr lang="el-GR" dirty="0" smtClean="0"/>
              <a:t>Ποσά (σε σχέση με την επιστολή έγκρισης)</a:t>
            </a:r>
          </a:p>
          <a:p>
            <a:r>
              <a:rPr lang="el-GR" dirty="0" smtClean="0"/>
              <a:t>Στοιχεία </a:t>
            </a:r>
            <a:r>
              <a:rPr lang="el-GR" dirty="0"/>
              <a:t>τραπεζικού </a:t>
            </a:r>
            <a:r>
              <a:rPr lang="el-GR" dirty="0" smtClean="0"/>
              <a:t>λογαριασμού</a:t>
            </a:r>
          </a:p>
          <a:p>
            <a:r>
              <a:rPr lang="el-GR" dirty="0" smtClean="0"/>
              <a:t>Στοιχεία </a:t>
            </a:r>
            <a:r>
              <a:rPr lang="el-GR" dirty="0"/>
              <a:t>επικοινωνίας </a:t>
            </a:r>
            <a:endParaRPr lang="en-GB" dirty="0"/>
          </a:p>
        </p:txBody>
      </p:sp>
    </p:spTree>
    <p:extLst>
      <p:ext uri="{BB962C8B-B14F-4D97-AF65-F5344CB8AC3E}">
        <p14:creationId xmlns:p14="http://schemas.microsoft.com/office/powerpoint/2010/main" val="3683992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smtClean="0"/>
              <a:t>Ειδικές </a:t>
            </a:r>
            <a:r>
              <a:rPr lang="el-GR" sz="3600" dirty="0"/>
              <a:t>Δαπάνες</a:t>
            </a:r>
            <a:endParaRPr lang="en-GB" sz="3600" dirty="0">
              <a:latin typeface="+mn-lt"/>
            </a:endParaRPr>
          </a:p>
        </p:txBody>
      </p:sp>
      <p:sp>
        <p:nvSpPr>
          <p:cNvPr id="4099" name="Content Placeholder 2"/>
          <p:cNvSpPr>
            <a:spLocks noGrp="1"/>
          </p:cNvSpPr>
          <p:nvPr>
            <p:ph idx="4294967295"/>
          </p:nvPr>
        </p:nvSpPr>
        <p:spPr bwMode="auto">
          <a:xfrm>
            <a:off x="457200" y="16002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buFont typeface="Wingdings" panose="05000000000000000000" pitchFamily="2" charset="2"/>
              <a:buChar char="ü"/>
              <a:defRPr/>
            </a:pPr>
            <a:r>
              <a:rPr lang="el-GR" sz="2400" dirty="0"/>
              <a:t>Χρηματοδοτική ενίσχυση για έκτακτες δαπάνες μετακίνησης των συμμετεχόντων (μέχρι και το 80% των συνολικών δαπανών μετακίνησης)</a:t>
            </a:r>
            <a:r>
              <a:rPr lang="en-GB" sz="2400" dirty="0"/>
              <a:t> </a:t>
            </a:r>
            <a:r>
              <a:rPr lang="el-GR" sz="2400" dirty="0"/>
              <a:t>εάν οι δικαιούχοι αποδείξουν ότι οι συνήθεις κανόνες χρηματοδότησης (με βάση το μοναδιαίο κόστος) δεν καλύπτουν το 70% τουλάχιστον των δαπανών μετακίνησης των συμμετεχόντων.</a:t>
            </a:r>
            <a:endParaRPr lang="en-US" altLang="en-US" sz="2400" dirty="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200" dirty="0" smtClean="0"/>
          </a:p>
          <a:p>
            <a:pPr>
              <a:buFont typeface="Wingdings" panose="05000000000000000000" pitchFamily="2" charset="2"/>
              <a:buChar char="ü"/>
              <a:defRPr/>
            </a:pPr>
            <a:endParaRPr lang="el-GR" altLang="en-US" sz="2400" dirty="0" smtClean="0"/>
          </a:p>
        </p:txBody>
      </p:sp>
    </p:spTree>
    <p:extLst>
      <p:ext uri="{BB962C8B-B14F-4D97-AF65-F5344CB8AC3E}">
        <p14:creationId xmlns:p14="http://schemas.microsoft.com/office/powerpoint/2010/main" val="42408947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a:t>
            </a:r>
            <a:br>
              <a:rPr lang="el-GR" sz="3600" dirty="0"/>
            </a:br>
            <a:r>
              <a:rPr lang="el-GR" sz="3600" dirty="0" smtClean="0">
                <a:solidFill>
                  <a:schemeClr val="accent5">
                    <a:lumMod val="75000"/>
                  </a:schemeClr>
                </a:solidFill>
              </a:rPr>
              <a:t>Μετά την κινητικότητα (1/3)</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rmAutofit fontScale="92500" lnSpcReduction="20000"/>
          </a:bodyPr>
          <a:lstStyle/>
          <a:p>
            <a:pPr marL="0" indent="0">
              <a:buNone/>
            </a:pPr>
            <a:r>
              <a:rPr lang="el-GR" sz="2400" b="1" dirty="0" smtClean="0">
                <a:solidFill>
                  <a:schemeClr val="tx1"/>
                </a:solidFill>
              </a:rPr>
              <a:t>Ο συντονιστής του Σχεδίου: </a:t>
            </a:r>
          </a:p>
          <a:p>
            <a:pPr>
              <a:buFont typeface="Wingdings" panose="05000000000000000000" pitchFamily="2" charset="2"/>
              <a:buChar char="ü"/>
            </a:pPr>
            <a:r>
              <a:rPr lang="el-GR" sz="2400" dirty="0" smtClean="0">
                <a:solidFill>
                  <a:schemeClr val="tx1"/>
                </a:solidFill>
              </a:rPr>
              <a:t>Συλλέγει τα απαραίτητα αποδεικτικά στοιχεία για την εκάστοτε κινητικότητα (φωτοτυπία στο φάκελο του οργανισμού, πρωτότυπο στους συμμετέχοντες)  </a:t>
            </a:r>
          </a:p>
          <a:p>
            <a:pPr marL="0" indent="0">
              <a:buNone/>
            </a:pPr>
            <a:r>
              <a:rPr lang="el-GR" sz="2400" b="1" dirty="0"/>
              <a:t>Στις περιπτώσεις που εκδίδεται πιστοποιητικό συμμετοχής στο Πρόγραμμα, αυτό πρέπει να περιλαμβάνει </a:t>
            </a:r>
          </a:p>
          <a:p>
            <a:pPr>
              <a:buFont typeface="Wingdings" panose="05000000000000000000" pitchFamily="2" charset="2"/>
              <a:buChar char="ü"/>
            </a:pPr>
            <a:r>
              <a:rPr lang="el-GR" sz="2400" dirty="0"/>
              <a:t>Όνομα Συμμετέχοντα</a:t>
            </a:r>
          </a:p>
          <a:p>
            <a:pPr>
              <a:buFont typeface="Wingdings" panose="05000000000000000000" pitchFamily="2" charset="2"/>
              <a:buChar char="ü"/>
            </a:pPr>
            <a:r>
              <a:rPr lang="el-GR" sz="2400" dirty="0"/>
              <a:t>Τίτλο/είδος Δραστηριότητας </a:t>
            </a:r>
          </a:p>
          <a:p>
            <a:pPr>
              <a:buFont typeface="Wingdings" panose="05000000000000000000" pitchFamily="2" charset="2"/>
              <a:buChar char="ü"/>
            </a:pPr>
            <a:r>
              <a:rPr lang="el-GR" sz="2400" dirty="0"/>
              <a:t>Χώρα/Πόλη Διεξαγωγής της Δραστηριότητας</a:t>
            </a:r>
          </a:p>
          <a:p>
            <a:pPr>
              <a:buFont typeface="Wingdings" panose="05000000000000000000" pitchFamily="2" charset="2"/>
              <a:buChar char="ü"/>
            </a:pPr>
            <a:r>
              <a:rPr lang="el-GR" sz="2400" dirty="0"/>
              <a:t>Ημερομηνίες Έναρξης-Λήξης Δραστηριότητας</a:t>
            </a:r>
          </a:p>
          <a:p>
            <a:pPr>
              <a:buFont typeface="Wingdings" panose="05000000000000000000" pitchFamily="2" charset="2"/>
              <a:buChar char="ü"/>
            </a:pPr>
            <a:r>
              <a:rPr lang="el-GR" sz="2400" dirty="0"/>
              <a:t>Ακριβείς ώρες διδασκαλίας (εάν πρόκειται για </a:t>
            </a:r>
            <a:r>
              <a:rPr lang="en-GB" sz="2400" dirty="0"/>
              <a:t>STA)</a:t>
            </a:r>
            <a:r>
              <a:rPr lang="el-GR" sz="2400" dirty="0"/>
              <a:t>. Σχετική πληροφόρηση να καταγράφεται και στο </a:t>
            </a:r>
            <a:r>
              <a:rPr lang="en-GB" sz="2400" dirty="0"/>
              <a:t>Mobility Agreement. </a:t>
            </a:r>
            <a:endParaRPr lang="el-GR" sz="2400" dirty="0"/>
          </a:p>
          <a:p>
            <a:pPr marL="0" indent="0">
              <a:buNone/>
            </a:pPr>
            <a:r>
              <a:rPr lang="el-GR" sz="2400" dirty="0" smtClean="0"/>
              <a:t>(</a:t>
            </a:r>
            <a:r>
              <a:rPr lang="el-GR" sz="2400" dirty="0"/>
              <a:t>δείγμα στην ιστοσελίδα του ΙΔΕΠ)</a:t>
            </a:r>
          </a:p>
          <a:p>
            <a:pPr>
              <a:buFont typeface="Wingdings" panose="05000000000000000000" pitchFamily="2" charset="2"/>
              <a:buChar char="ü"/>
            </a:pPr>
            <a:endParaRPr lang="el-GR" sz="2400" dirty="0" smtClean="0">
              <a:solidFill>
                <a:schemeClr val="tx1"/>
              </a:solidFill>
            </a:endParaRPr>
          </a:p>
          <a:p>
            <a:pPr marL="0" indent="0">
              <a:buNone/>
            </a:pPr>
            <a:endParaRPr lang="el-GR" sz="2200" dirty="0" smtClean="0">
              <a:solidFill>
                <a:schemeClr val="tx1"/>
              </a:solidFill>
            </a:endParaRPr>
          </a:p>
        </p:txBody>
      </p:sp>
    </p:spTree>
    <p:extLst>
      <p:ext uri="{BB962C8B-B14F-4D97-AF65-F5344CB8AC3E}">
        <p14:creationId xmlns:p14="http://schemas.microsoft.com/office/powerpoint/2010/main" val="3725020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a:t>Διαχείριση Κινητικοτήτων</a:t>
            </a:r>
            <a:br>
              <a:rPr lang="el-GR" sz="3600" dirty="0"/>
            </a:br>
            <a:r>
              <a:rPr lang="el-GR" sz="3600" dirty="0">
                <a:solidFill>
                  <a:schemeClr val="accent5">
                    <a:lumMod val="75000"/>
                  </a:schemeClr>
                </a:solidFill>
              </a:rPr>
              <a:t>Μετά την κινητικότητα </a:t>
            </a:r>
            <a:r>
              <a:rPr lang="el-GR" sz="3600" dirty="0" smtClean="0">
                <a:solidFill>
                  <a:schemeClr val="accent5">
                    <a:lumMod val="75000"/>
                  </a:schemeClr>
                </a:solidFill>
              </a:rPr>
              <a:t>(2/3)</a:t>
            </a:r>
            <a:endParaRPr lang="en-GB" sz="3600" dirty="0">
              <a:solidFill>
                <a:schemeClr val="tx1">
                  <a:lumMod val="75000"/>
                  <a:lumOff val="25000"/>
                </a:schemeClr>
              </a:solidFill>
            </a:endParaRPr>
          </a:p>
        </p:txBody>
      </p:sp>
      <p:sp>
        <p:nvSpPr>
          <p:cNvPr id="3" name="Content Placeholder 2"/>
          <p:cNvSpPr>
            <a:spLocks noGrp="1"/>
          </p:cNvSpPr>
          <p:nvPr>
            <p:ph idx="4294967295"/>
          </p:nvPr>
        </p:nvSpPr>
        <p:spPr>
          <a:xfrm>
            <a:off x="467544" y="1412776"/>
            <a:ext cx="8229600" cy="4525963"/>
          </a:xfrm>
        </p:spPr>
        <p:txBody>
          <a:bodyPr>
            <a:noAutofit/>
          </a:bodyPr>
          <a:lstStyle/>
          <a:p>
            <a:pPr>
              <a:buFont typeface="Wingdings" panose="05000000000000000000" pitchFamily="2" charset="2"/>
              <a:buChar char="ü"/>
            </a:pPr>
            <a:r>
              <a:rPr lang="el-GR" sz="2400" dirty="0" smtClean="0">
                <a:solidFill>
                  <a:schemeClr val="tx1"/>
                </a:solidFill>
              </a:rPr>
              <a:t>Οι συμμετέχοντες συμπληρώνουν και υποβάλλουν ηλεκτρονικά το </a:t>
            </a:r>
            <a:r>
              <a:rPr lang="en-US" sz="2400" b="1" dirty="0" smtClean="0">
                <a:solidFill>
                  <a:schemeClr val="tx1"/>
                </a:solidFill>
              </a:rPr>
              <a:t>Participant’s Report</a:t>
            </a:r>
            <a:r>
              <a:rPr lang="el-GR" sz="2400" dirty="0"/>
              <a:t> </a:t>
            </a:r>
            <a:r>
              <a:rPr lang="el-GR" sz="2400" dirty="0" smtClean="0"/>
              <a:t>(</a:t>
            </a:r>
            <a:r>
              <a:rPr lang="el-GR" sz="2400" dirty="0" smtClean="0">
                <a:solidFill>
                  <a:schemeClr val="tx1"/>
                </a:solidFill>
              </a:rPr>
              <a:t>ερωτηματολόγιο που αποστέλλεται αυτόματα από το ΜΤ μετά τη λήξη της κινητικότητάς)</a:t>
            </a:r>
          </a:p>
          <a:p>
            <a:pPr marL="400050" lvl="1" indent="0">
              <a:buNone/>
            </a:pPr>
            <a:r>
              <a:rPr lang="el-GR" sz="2400" dirty="0" smtClean="0"/>
              <a:t>H </a:t>
            </a:r>
            <a:r>
              <a:rPr lang="el-GR" sz="2400" dirty="0"/>
              <a:t>μη υποβολή της έκθεσης συμμετέχοντα πιθανόν να οδηγήσει σε πιθανή </a:t>
            </a:r>
            <a:r>
              <a:rPr lang="el-GR" sz="2400" dirty="0" smtClean="0"/>
              <a:t>επιστροφή της </a:t>
            </a:r>
            <a:r>
              <a:rPr lang="el-GR" sz="2400" dirty="0"/>
              <a:t>επιχορήγησης  του εν λόγω </a:t>
            </a:r>
            <a:r>
              <a:rPr lang="el-GR" sz="2400" dirty="0" smtClean="0"/>
              <a:t>ατόμου (συγκεκριμένο Άρθρο στο </a:t>
            </a:r>
            <a:r>
              <a:rPr lang="en-GB" sz="2400" dirty="0" smtClean="0"/>
              <a:t>Grant Agreement)</a:t>
            </a:r>
            <a:r>
              <a:rPr lang="el-GR" sz="2400" dirty="0" smtClean="0"/>
              <a:t>. </a:t>
            </a:r>
          </a:p>
          <a:p>
            <a:pPr marL="400050" lvl="1" indent="0">
              <a:buNone/>
            </a:pPr>
            <a:r>
              <a:rPr lang="el-GR" sz="2400" dirty="0" smtClean="0"/>
              <a:t>Επίσης</a:t>
            </a:r>
            <a:r>
              <a:rPr lang="en-GB" sz="2400" dirty="0" smtClean="0"/>
              <a:t>,</a:t>
            </a:r>
            <a:r>
              <a:rPr lang="el-GR" sz="2400" dirty="0" smtClean="0"/>
              <a:t> η μη υποβολή έχει ως αποτέλεσμα τον λανθασμένο σχολιασμό των στατιστικών στην Τελική Έκθεση του δικαιούχου αλλά και στις ετήσιες εκθέσεις του ΙΔΕΠ</a:t>
            </a:r>
            <a:endParaRPr lang="el-GR" sz="2400" dirty="0"/>
          </a:p>
          <a:p>
            <a:pPr>
              <a:buFont typeface="Wingdings" pitchFamily="2" charset="2"/>
              <a:buChar char="à"/>
            </a:pPr>
            <a:r>
              <a:rPr lang="el-GR" sz="2400" dirty="0" smtClean="0">
                <a:solidFill>
                  <a:schemeClr val="tx1"/>
                </a:solidFill>
              </a:rPr>
              <a:t>(Προϋπόθεση για αποστολή ερωτηματολογίου: καταχώρηση της κινητικότητας στο </a:t>
            </a:r>
            <a:r>
              <a:rPr lang="en-US" sz="2400" dirty="0" smtClean="0">
                <a:solidFill>
                  <a:schemeClr val="tx1"/>
                </a:solidFill>
              </a:rPr>
              <a:t>Mobility Tool)</a:t>
            </a:r>
            <a:endParaRPr lang="el-GR" sz="2400" dirty="0" smtClean="0">
              <a:solidFill>
                <a:schemeClr val="tx1"/>
              </a:solidFill>
            </a:endParaRPr>
          </a:p>
        </p:txBody>
      </p:sp>
    </p:spTree>
    <p:extLst>
      <p:ext uri="{BB962C8B-B14F-4D97-AF65-F5344CB8AC3E}">
        <p14:creationId xmlns:p14="http://schemas.microsoft.com/office/powerpoint/2010/main" val="32520445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Διαχείριση Κινητικοτήτων</a:t>
            </a:r>
            <a:br>
              <a:rPr lang="el-GR" dirty="0"/>
            </a:br>
            <a:r>
              <a:rPr lang="el-GR" dirty="0">
                <a:solidFill>
                  <a:schemeClr val="accent5">
                    <a:lumMod val="75000"/>
                  </a:schemeClr>
                </a:solidFill>
              </a:rPr>
              <a:t>Μετά την κινητικότητα </a:t>
            </a:r>
            <a:r>
              <a:rPr lang="el-GR" dirty="0" smtClean="0">
                <a:solidFill>
                  <a:schemeClr val="accent5">
                    <a:lumMod val="75000"/>
                  </a:schemeClr>
                </a:solidFill>
              </a:rPr>
              <a:t>(3/3</a:t>
            </a:r>
            <a:r>
              <a:rPr lang="el-GR" dirty="0">
                <a:solidFill>
                  <a:schemeClr val="accent5">
                    <a:lumMod val="75000"/>
                  </a:schemeClr>
                </a:solidFill>
              </a:rPr>
              <a:t>)</a:t>
            </a:r>
            <a:endParaRPr lang="en-GB" dirty="0"/>
          </a:p>
        </p:txBody>
      </p:sp>
      <p:sp>
        <p:nvSpPr>
          <p:cNvPr id="4" name="Content Placeholder 3"/>
          <p:cNvSpPr>
            <a:spLocks noGrp="1"/>
          </p:cNvSpPr>
          <p:nvPr>
            <p:ph idx="1"/>
          </p:nvPr>
        </p:nvSpPr>
        <p:spPr/>
        <p:txBody>
          <a:bodyPr/>
          <a:lstStyle/>
          <a:p>
            <a:pPr>
              <a:buFont typeface="Wingdings" panose="05000000000000000000" pitchFamily="2" charset="2"/>
              <a:buChar char="ü"/>
            </a:pPr>
            <a:r>
              <a:rPr lang="el-GR" b="1" dirty="0" smtClean="0"/>
              <a:t>Υποβολή </a:t>
            </a:r>
            <a:r>
              <a:rPr lang="el-GR" b="1" dirty="0"/>
              <a:t>της Τελικής Έκθεσης </a:t>
            </a:r>
            <a:r>
              <a:rPr lang="el-GR" dirty="0"/>
              <a:t>που αφορά ολόκληρο το Σχέδιο, εντός της προκαθορισμένης προθεσμίας</a:t>
            </a:r>
          </a:p>
          <a:p>
            <a:pPr marL="0" indent="0">
              <a:buNone/>
            </a:pPr>
            <a:endParaRPr lang="el-GR" dirty="0"/>
          </a:p>
          <a:p>
            <a:pPr>
              <a:buFont typeface="Wingdings" panose="05000000000000000000" pitchFamily="2" charset="2"/>
              <a:buChar char="ü"/>
            </a:pPr>
            <a:r>
              <a:rPr lang="el-GR" dirty="0"/>
              <a:t>Ενημέρωση της Πλατφόρμας </a:t>
            </a:r>
            <a:r>
              <a:rPr lang="en-US" i="1" dirty="0"/>
              <a:t>Project Results Platform </a:t>
            </a:r>
            <a:r>
              <a:rPr lang="en-US" dirty="0"/>
              <a:t>(</a:t>
            </a:r>
            <a:r>
              <a:rPr lang="el-GR" dirty="0"/>
              <a:t>Προαιρετικά)</a:t>
            </a:r>
          </a:p>
          <a:p>
            <a:endParaRPr lang="en-GB" dirty="0"/>
          </a:p>
        </p:txBody>
      </p:sp>
    </p:spTree>
    <p:extLst>
      <p:ext uri="{BB962C8B-B14F-4D97-AF65-F5344CB8AC3E}">
        <p14:creationId xmlns:p14="http://schemas.microsoft.com/office/powerpoint/2010/main" val="1718829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3575050" y="980728"/>
            <a:ext cx="5111750" cy="5145435"/>
          </a:xfrm>
        </p:spPr>
        <p:txBody>
          <a:bodyPr>
            <a:normAutofit/>
          </a:bodyPr>
          <a:lstStyle/>
          <a:p>
            <a:pPr marL="0" indent="0" algn="l">
              <a:buNone/>
            </a:pPr>
            <a:endParaRPr lang="el-GR" sz="2400" dirty="0" smtClean="0"/>
          </a:p>
        </p:txBody>
      </p:sp>
      <p:sp>
        <p:nvSpPr>
          <p:cNvPr id="6" name="Text Placeholder 5"/>
          <p:cNvSpPr>
            <a:spLocks noGrp="1"/>
          </p:cNvSpPr>
          <p:nvPr>
            <p:ph type="body" sz="half" idx="2"/>
          </p:nvPr>
        </p:nvSpPr>
        <p:spPr>
          <a:xfrm>
            <a:off x="457200" y="548680"/>
            <a:ext cx="3008313" cy="5577483"/>
          </a:xfrm>
        </p:spPr>
        <p:txBody>
          <a:bodyPr>
            <a:normAutofit/>
          </a:bodyPr>
          <a:lstStyle/>
          <a:p>
            <a:pPr algn="ctr"/>
            <a:r>
              <a:rPr lang="el-GR" sz="11500" b="1" dirty="0" smtClean="0">
                <a:solidFill>
                  <a:schemeClr val="accent5">
                    <a:lumMod val="50000"/>
                  </a:schemeClr>
                </a:solidFill>
                <a:latin typeface="Gabriola" panose="04040605051002020D02" pitchFamily="82" charset="0"/>
              </a:rPr>
              <a:t>3</a:t>
            </a:r>
            <a:endParaRPr lang="el-GR" sz="54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Πρωτογενείς έλεγχοι</a:t>
            </a:r>
          </a:p>
        </p:txBody>
      </p:sp>
    </p:spTree>
    <p:extLst>
      <p:ext uri="{BB962C8B-B14F-4D97-AF65-F5344CB8AC3E}">
        <p14:creationId xmlns:p14="http://schemas.microsoft.com/office/powerpoint/2010/main" val="853854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Πρωτογενείς Έλεγχοι (</a:t>
            </a:r>
            <a:r>
              <a:rPr lang="en-GB" sz="3600" dirty="0" smtClean="0"/>
              <a:t>Primary </a:t>
            </a:r>
            <a:r>
              <a:rPr lang="en-US" sz="3600" dirty="0" smtClean="0"/>
              <a:t>Checks)</a:t>
            </a:r>
            <a:endParaRPr lang="en-US" sz="3600" dirty="0"/>
          </a:p>
        </p:txBody>
      </p:sp>
      <p:sp>
        <p:nvSpPr>
          <p:cNvPr id="3" name="Content Placeholder 2"/>
          <p:cNvSpPr>
            <a:spLocks noGrp="1"/>
          </p:cNvSpPr>
          <p:nvPr>
            <p:ph idx="1"/>
          </p:nvPr>
        </p:nvSpPr>
        <p:spPr/>
        <p:txBody>
          <a:bodyPr>
            <a:normAutofit/>
          </a:bodyPr>
          <a:lstStyle/>
          <a:p>
            <a:r>
              <a:rPr lang="el-GR" dirty="0" smtClean="0"/>
              <a:t>Η ΕΥ θα διεξάγει συγκεκριμένους τυχαίους ελέγχους (</a:t>
            </a:r>
            <a:r>
              <a:rPr lang="en-GB" dirty="0" smtClean="0"/>
              <a:t>Random Checks</a:t>
            </a:r>
            <a:r>
              <a:rPr lang="el-GR" dirty="0" smtClean="0"/>
              <a:t>) βάσει της επιλογής που γίνεται από συγκεκριμένο εργαλείο της ΕΕ</a:t>
            </a:r>
          </a:p>
          <a:p>
            <a:r>
              <a:rPr lang="el-GR" dirty="0" smtClean="0"/>
              <a:t>Οι δικαιούχοι αφού προσυπογράφουν τους </a:t>
            </a:r>
            <a:r>
              <a:rPr lang="el-GR" dirty="0"/>
              <a:t>όρους της Συμφωνίας Επιχορήγησης, </a:t>
            </a:r>
            <a:r>
              <a:rPr lang="el-GR" dirty="0" smtClean="0"/>
              <a:t>συμφωνούν </a:t>
            </a:r>
            <a:r>
              <a:rPr lang="el-GR" dirty="0"/>
              <a:t>ότι η </a:t>
            </a:r>
            <a:r>
              <a:rPr lang="en-GB" dirty="0" smtClean="0"/>
              <a:t>EY </a:t>
            </a:r>
            <a:r>
              <a:rPr lang="el-GR" dirty="0" smtClean="0"/>
              <a:t>μπορεί να προχωρήσει σε έλεγχο</a:t>
            </a:r>
          </a:p>
          <a:p>
            <a:pPr marL="0" indent="0">
              <a:buNone/>
            </a:pPr>
            <a:endParaRPr lang="en-US" dirty="0"/>
          </a:p>
        </p:txBody>
      </p:sp>
    </p:spTree>
    <p:extLst>
      <p:ext uri="{BB962C8B-B14F-4D97-AF65-F5344CB8AC3E}">
        <p14:creationId xmlns:p14="http://schemas.microsoft.com/office/powerpoint/2010/main" val="1399720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Είδη Ελέγχων</a:t>
            </a:r>
            <a:endParaRPr lang="en-US" dirty="0"/>
          </a:p>
        </p:txBody>
      </p:sp>
      <p:sp>
        <p:nvSpPr>
          <p:cNvPr id="3" name="Content Placeholder 2"/>
          <p:cNvSpPr>
            <a:spLocks noGrp="1"/>
          </p:cNvSpPr>
          <p:nvPr>
            <p:ph idx="1"/>
          </p:nvPr>
        </p:nvSpPr>
        <p:spPr>
          <a:xfrm>
            <a:off x="467544" y="908720"/>
            <a:ext cx="8424936" cy="4929411"/>
          </a:xfrm>
        </p:spPr>
        <p:txBody>
          <a:bodyPr>
            <a:noAutofit/>
          </a:bodyPr>
          <a:lstStyle/>
          <a:p>
            <a:r>
              <a:rPr lang="en-US" sz="2400" b="1" dirty="0"/>
              <a:t>On-the-spot check during the project implementation:  </a:t>
            </a:r>
            <a:r>
              <a:rPr lang="el-GR" sz="2400" dirty="0"/>
              <a:t>Διενεργείται κατά τη διάρκεια της υλοποίησης του έργου ώστε η Εθνική Υπηρεσία να επαληθεύει άμεσα την πραγματοποίηση και την επιλεξιμότητα όλων των δραστηριοτήτων</a:t>
            </a:r>
          </a:p>
          <a:p>
            <a:r>
              <a:rPr lang="en-US" sz="2400" b="1" dirty="0" smtClean="0"/>
              <a:t>Final </a:t>
            </a:r>
            <a:r>
              <a:rPr lang="en-US" sz="2400" b="1" dirty="0"/>
              <a:t>report </a:t>
            </a:r>
            <a:r>
              <a:rPr lang="en-US" sz="2400" b="1" dirty="0" smtClean="0"/>
              <a:t>check</a:t>
            </a:r>
            <a:r>
              <a:rPr lang="en-US" sz="2400" dirty="0"/>
              <a:t>:</a:t>
            </a:r>
            <a:r>
              <a:rPr lang="en-US" sz="2400" dirty="0" smtClean="0"/>
              <a:t> </a:t>
            </a:r>
            <a:r>
              <a:rPr lang="el-GR" sz="2400" dirty="0"/>
              <a:t>Έλεγχος τελικής έκθεσης (και </a:t>
            </a:r>
            <a:r>
              <a:rPr lang="el-GR" sz="2400" dirty="0" smtClean="0"/>
              <a:t>ενδιάμεσης </a:t>
            </a:r>
            <a:r>
              <a:rPr lang="el-GR" sz="2400" dirty="0"/>
              <a:t>έκθεσης όπου </a:t>
            </a:r>
            <a:r>
              <a:rPr lang="el-GR" sz="2400" dirty="0" smtClean="0"/>
              <a:t>ισχύει)</a:t>
            </a:r>
          </a:p>
          <a:p>
            <a:r>
              <a:rPr lang="en-US" sz="2400" b="1" dirty="0" smtClean="0"/>
              <a:t>Desk check:</a:t>
            </a:r>
            <a:r>
              <a:rPr lang="el-GR" sz="2400" b="1" dirty="0" smtClean="0"/>
              <a:t> </a:t>
            </a:r>
            <a:r>
              <a:rPr lang="el-GR" sz="2400" dirty="0" smtClean="0"/>
              <a:t>Έλεγχος υποστηρικτικών αρχείων που διεξάγεται κατά </a:t>
            </a:r>
            <a:r>
              <a:rPr lang="el-GR" sz="2400" dirty="0"/>
              <a:t>το στάδιο της τελικής έκθεσης ή μετά από </a:t>
            </a:r>
            <a:r>
              <a:rPr lang="el-GR" sz="2400" dirty="0" smtClean="0"/>
              <a:t>την υποβολή της. Ο δικαιούχος </a:t>
            </a:r>
            <a:r>
              <a:rPr lang="el-GR" sz="2400" dirty="0"/>
              <a:t>πρέπει να υποβάλει δικαιολογητικά για </a:t>
            </a:r>
            <a:r>
              <a:rPr lang="el-GR" sz="2400" dirty="0" smtClean="0"/>
              <a:t>τις </a:t>
            </a:r>
            <a:r>
              <a:rPr lang="el-GR" sz="2400" dirty="0"/>
              <a:t>κατηγορίες του </a:t>
            </a:r>
            <a:r>
              <a:rPr lang="el-GR" sz="2400" dirty="0" smtClean="0"/>
              <a:t>προϋπολογισμού</a:t>
            </a:r>
            <a:r>
              <a:rPr lang="en-GB" sz="2400" dirty="0" smtClean="0"/>
              <a:t> </a:t>
            </a:r>
            <a:r>
              <a:rPr lang="el-GR" sz="2400" dirty="0" smtClean="0"/>
              <a:t>που θα ζητηθούν από το ΙΔΕΠ</a:t>
            </a:r>
          </a:p>
          <a:p>
            <a:r>
              <a:rPr lang="el-GR" sz="2400" b="1" spc="-15" dirty="0">
                <a:cs typeface="Calibri"/>
              </a:rPr>
              <a:t>Systems </a:t>
            </a:r>
            <a:r>
              <a:rPr lang="el-GR" sz="2400" b="1" dirty="0" smtClean="0">
                <a:cs typeface="Calibri"/>
              </a:rPr>
              <a:t>check</a:t>
            </a:r>
            <a:r>
              <a:rPr lang="el-GR" sz="2400" b="1" spc="-5" dirty="0" smtClean="0">
                <a:cs typeface="Calibri"/>
              </a:rPr>
              <a:t>: </a:t>
            </a:r>
            <a:r>
              <a:rPr lang="el-GR" sz="2400" spc="-10" dirty="0">
                <a:cs typeface="Calibri"/>
              </a:rPr>
              <a:t>Πραγματοποιείται </a:t>
            </a:r>
            <a:r>
              <a:rPr lang="el-GR" sz="2400" dirty="0">
                <a:cs typeface="Calibri"/>
              </a:rPr>
              <a:t>για να </a:t>
            </a:r>
            <a:r>
              <a:rPr lang="el-GR" sz="2400" spc="-5" dirty="0">
                <a:cs typeface="Calibri"/>
              </a:rPr>
              <a:t>διαπιστωθεί </a:t>
            </a:r>
            <a:r>
              <a:rPr lang="el-GR" sz="2400" dirty="0">
                <a:cs typeface="Calibri"/>
              </a:rPr>
              <a:t>η  </a:t>
            </a:r>
            <a:r>
              <a:rPr lang="el-GR" sz="2400" spc="-5" dirty="0">
                <a:cs typeface="Calibri"/>
              </a:rPr>
              <a:t>συμμόρφωση του </a:t>
            </a:r>
            <a:r>
              <a:rPr lang="el-GR" sz="2400" spc="-15" dirty="0">
                <a:cs typeface="Calibri"/>
              </a:rPr>
              <a:t>δικαιούχου </a:t>
            </a:r>
            <a:r>
              <a:rPr lang="el-GR" sz="2400" dirty="0">
                <a:cs typeface="Calibri"/>
              </a:rPr>
              <a:t>με τις </a:t>
            </a:r>
            <a:r>
              <a:rPr lang="el-GR" sz="2400" spc="-5" dirty="0">
                <a:cs typeface="Calibri"/>
              </a:rPr>
              <a:t>δεσμεύσεις του</a:t>
            </a:r>
            <a:r>
              <a:rPr lang="el-GR" sz="2400" spc="-60" dirty="0">
                <a:cs typeface="Calibri"/>
              </a:rPr>
              <a:t> </a:t>
            </a:r>
            <a:r>
              <a:rPr lang="el-GR" sz="2400" spc="-10" dirty="0">
                <a:cs typeface="Calibri"/>
              </a:rPr>
              <a:t>ECHE.</a:t>
            </a:r>
            <a:endParaRPr lang="el-GR" sz="2400" dirty="0">
              <a:cs typeface="Calibri"/>
            </a:endParaRPr>
          </a:p>
          <a:p>
            <a:endParaRPr lang="el-GR" sz="2400" dirty="0" smtClean="0"/>
          </a:p>
        </p:txBody>
      </p:sp>
    </p:spTree>
    <p:extLst>
      <p:ext uri="{BB962C8B-B14F-4D97-AF65-F5344CB8AC3E}">
        <p14:creationId xmlns:p14="http://schemas.microsoft.com/office/powerpoint/2010/main" val="62147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Risk-based checks</a:t>
            </a:r>
            <a:endParaRPr lang="en-GB" dirty="0"/>
          </a:p>
        </p:txBody>
      </p:sp>
      <p:sp>
        <p:nvSpPr>
          <p:cNvPr id="3" name="Content Placeholder 2"/>
          <p:cNvSpPr>
            <a:spLocks noGrp="1"/>
          </p:cNvSpPr>
          <p:nvPr>
            <p:ph idx="1"/>
          </p:nvPr>
        </p:nvSpPr>
        <p:spPr/>
        <p:txBody>
          <a:bodyPr/>
          <a:lstStyle/>
          <a:p>
            <a:r>
              <a:rPr lang="el-GR" dirty="0" err="1" smtClean="0"/>
              <a:t>Στοχευμένοι</a:t>
            </a:r>
            <a:r>
              <a:rPr lang="el-GR" dirty="0" smtClean="0"/>
              <a:t> έλεγχοι ενδέχεται να πραγματοποιηθούν σε περίπτωση:</a:t>
            </a:r>
          </a:p>
          <a:p>
            <a:pPr lvl="1"/>
            <a:r>
              <a:rPr lang="el-GR" dirty="0" smtClean="0"/>
              <a:t> </a:t>
            </a:r>
            <a:r>
              <a:rPr lang="el-GR" dirty="0" smtClean="0"/>
              <a:t>Ένδειξης κακής/ελλιπούς </a:t>
            </a:r>
            <a:r>
              <a:rPr lang="el-GR" dirty="0" smtClean="0"/>
              <a:t>διαχείρισης</a:t>
            </a:r>
          </a:p>
          <a:p>
            <a:pPr lvl="1"/>
            <a:r>
              <a:rPr lang="el-GR" dirty="0" smtClean="0"/>
              <a:t>Αλλαγής προσωπικού (ειδικά σε μικρά ιδρύματα, για διασφάλιση της ομαλής υλοποίησης του Προγράμματος)</a:t>
            </a:r>
          </a:p>
          <a:p>
            <a:pPr lvl="1"/>
            <a:r>
              <a:rPr lang="el-GR" dirty="0" smtClean="0"/>
              <a:t>Σοβαρής παραβίασης αρχών του </a:t>
            </a:r>
            <a:r>
              <a:rPr lang="en-GB" dirty="0" smtClean="0"/>
              <a:t>ECHE</a:t>
            </a:r>
            <a:endParaRPr lang="en-GB" dirty="0"/>
          </a:p>
        </p:txBody>
      </p:sp>
    </p:spTree>
    <p:extLst>
      <p:ext uri="{BB962C8B-B14F-4D97-AF65-F5344CB8AC3E}">
        <p14:creationId xmlns:p14="http://schemas.microsoft.com/office/powerpoint/2010/main" val="2485090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Συμμόρφωση με </a:t>
            </a:r>
            <a:r>
              <a:rPr lang="en-GB" dirty="0" smtClean="0"/>
              <a:t>ECHE</a:t>
            </a:r>
            <a:endParaRPr lang="en-GB" dirty="0"/>
          </a:p>
        </p:txBody>
      </p:sp>
      <p:sp>
        <p:nvSpPr>
          <p:cNvPr id="3" name="Content Placeholder 2"/>
          <p:cNvSpPr>
            <a:spLocks noGrp="1"/>
          </p:cNvSpPr>
          <p:nvPr>
            <p:ph idx="1"/>
          </p:nvPr>
        </p:nvSpPr>
        <p:spPr/>
        <p:txBody>
          <a:bodyPr>
            <a:normAutofit/>
          </a:bodyPr>
          <a:lstStyle/>
          <a:p>
            <a:pPr marL="355600" indent="-343535">
              <a:spcBef>
                <a:spcPts val="100"/>
              </a:spcBef>
              <a:buFont typeface="Arial"/>
              <a:buChar char="•"/>
              <a:tabLst>
                <a:tab pos="355600" algn="l"/>
                <a:tab pos="356235" algn="l"/>
              </a:tabLst>
            </a:pPr>
            <a:r>
              <a:rPr lang="el-GR" spc="-135" dirty="0">
                <a:cs typeface="Calibri"/>
              </a:rPr>
              <a:t>Το </a:t>
            </a:r>
            <a:r>
              <a:rPr lang="el-GR" spc="-10" dirty="0">
                <a:cs typeface="Calibri"/>
              </a:rPr>
              <a:t>ίδρυμα </a:t>
            </a:r>
            <a:r>
              <a:rPr lang="el-GR" spc="-5" dirty="0">
                <a:cs typeface="Calibri"/>
              </a:rPr>
              <a:t>ελέγχεται όσον αφορά</a:t>
            </a:r>
            <a:r>
              <a:rPr lang="el-GR" spc="105" dirty="0">
                <a:cs typeface="Calibri"/>
              </a:rPr>
              <a:t> </a:t>
            </a:r>
            <a:r>
              <a:rPr lang="el-GR" spc="-10" dirty="0">
                <a:cs typeface="Calibri"/>
              </a:rPr>
              <a:t>θέματα</a:t>
            </a:r>
            <a:endParaRPr lang="el-GR" dirty="0">
              <a:cs typeface="Calibri"/>
            </a:endParaRPr>
          </a:p>
          <a:p>
            <a:pPr marL="12700" indent="0">
              <a:lnSpc>
                <a:spcPct val="100000"/>
              </a:lnSpc>
              <a:buNone/>
            </a:pPr>
            <a:r>
              <a:rPr lang="el-GR" spc="-10" dirty="0">
                <a:cs typeface="Calibri"/>
              </a:rPr>
              <a:t>συμμόρφωσης </a:t>
            </a:r>
            <a:r>
              <a:rPr lang="el-GR" dirty="0">
                <a:cs typeface="Calibri"/>
              </a:rPr>
              <a:t>προς </a:t>
            </a:r>
            <a:r>
              <a:rPr lang="el-GR" spc="-10" dirty="0">
                <a:cs typeface="Calibri"/>
              </a:rPr>
              <a:t>τους </a:t>
            </a:r>
            <a:r>
              <a:rPr lang="el-GR" spc="-15" dirty="0">
                <a:cs typeface="Calibri"/>
              </a:rPr>
              <a:t>κανονισμούς </a:t>
            </a:r>
            <a:r>
              <a:rPr lang="el-GR" spc="-10" dirty="0">
                <a:cs typeface="Calibri"/>
              </a:rPr>
              <a:t>του</a:t>
            </a:r>
            <a:r>
              <a:rPr lang="el-GR" spc="80" dirty="0">
                <a:cs typeface="Calibri"/>
              </a:rPr>
              <a:t> </a:t>
            </a:r>
            <a:r>
              <a:rPr lang="en-GB" u="heavy" spc="-15" dirty="0">
                <a:solidFill>
                  <a:srgbClr val="0000FF"/>
                </a:solidFill>
                <a:uFill>
                  <a:solidFill>
                    <a:srgbClr val="0000FF"/>
                  </a:solidFill>
                </a:uFill>
                <a:cs typeface="Calibri"/>
                <a:hlinkClick r:id="rId2"/>
              </a:rPr>
              <a:t>ECHE</a:t>
            </a:r>
            <a:endParaRPr lang="en-GB" dirty="0">
              <a:cs typeface="Calibri"/>
            </a:endParaRPr>
          </a:p>
          <a:p>
            <a:pPr marL="355600" marR="5080" indent="-343535">
              <a:spcBef>
                <a:spcPts val="720"/>
              </a:spcBef>
              <a:buFont typeface="Arial"/>
              <a:buChar char="•"/>
              <a:tabLst>
                <a:tab pos="355600" algn="l"/>
                <a:tab pos="356235" algn="l"/>
                <a:tab pos="5784850" algn="l"/>
              </a:tabLst>
            </a:pPr>
            <a:r>
              <a:rPr lang="el-GR" spc="-15" dirty="0">
                <a:cs typeface="Calibri"/>
              </a:rPr>
              <a:t>Στην </a:t>
            </a:r>
            <a:r>
              <a:rPr lang="el-GR" spc="-5" dirty="0">
                <a:cs typeface="Calibri"/>
              </a:rPr>
              <a:t>περίπτωση αλλαγής </a:t>
            </a:r>
            <a:r>
              <a:rPr lang="el-GR" spc="-10" dirty="0">
                <a:cs typeface="Calibri"/>
              </a:rPr>
              <a:t>νόμιμου </a:t>
            </a:r>
            <a:r>
              <a:rPr lang="el-GR" spc="-5" dirty="0">
                <a:cs typeface="Calibri"/>
              </a:rPr>
              <a:t>εκπροσώπου </a:t>
            </a:r>
            <a:r>
              <a:rPr lang="el-GR" dirty="0">
                <a:cs typeface="Calibri"/>
              </a:rPr>
              <a:t>ή  </a:t>
            </a:r>
            <a:r>
              <a:rPr lang="en-GB" spc="-10" dirty="0">
                <a:cs typeface="Calibri"/>
              </a:rPr>
              <a:t>Erasmus</a:t>
            </a:r>
            <a:r>
              <a:rPr lang="en-GB" spc="5" dirty="0">
                <a:cs typeface="Calibri"/>
              </a:rPr>
              <a:t> </a:t>
            </a:r>
            <a:r>
              <a:rPr lang="en-GB" spc="-5" dirty="0">
                <a:cs typeface="Calibri"/>
              </a:rPr>
              <a:t>Institutional</a:t>
            </a:r>
            <a:r>
              <a:rPr lang="en-GB" dirty="0">
                <a:cs typeface="Calibri"/>
              </a:rPr>
              <a:t> </a:t>
            </a:r>
            <a:r>
              <a:rPr lang="en-GB" spc="-35" dirty="0" smtClean="0">
                <a:cs typeface="Calibri"/>
              </a:rPr>
              <a:t>Coordinator,</a:t>
            </a:r>
            <a:r>
              <a:rPr lang="el-GR" spc="-35" dirty="0" smtClean="0">
                <a:cs typeface="Calibri"/>
              </a:rPr>
              <a:t> </a:t>
            </a:r>
            <a:r>
              <a:rPr lang="el-GR" dirty="0" smtClean="0">
                <a:cs typeface="Calibri"/>
              </a:rPr>
              <a:t>θα </a:t>
            </a:r>
            <a:r>
              <a:rPr lang="el-GR" spc="-5" dirty="0">
                <a:cs typeface="Calibri"/>
              </a:rPr>
              <a:t>πρέπει </a:t>
            </a:r>
            <a:r>
              <a:rPr lang="el-GR" dirty="0">
                <a:cs typeface="Calibri"/>
              </a:rPr>
              <a:t>να  </a:t>
            </a:r>
            <a:r>
              <a:rPr lang="el-GR" spc="-5" dirty="0">
                <a:cs typeface="Calibri"/>
              </a:rPr>
              <a:t>συμπληρώσετε τα </a:t>
            </a:r>
            <a:r>
              <a:rPr lang="el-GR" spc="-20" dirty="0">
                <a:cs typeface="Calibri"/>
              </a:rPr>
              <a:t>απαραίτητα </a:t>
            </a:r>
            <a:r>
              <a:rPr lang="el-GR" spc="-10" dirty="0">
                <a:cs typeface="Calibri"/>
              </a:rPr>
              <a:t>έντυπα </a:t>
            </a:r>
            <a:r>
              <a:rPr lang="el-GR" dirty="0">
                <a:cs typeface="Calibri"/>
              </a:rPr>
              <a:t>για να  </a:t>
            </a:r>
            <a:r>
              <a:rPr lang="el-GR" spc="-5" dirty="0">
                <a:cs typeface="Calibri"/>
              </a:rPr>
              <a:t>σταλούν </a:t>
            </a:r>
            <a:r>
              <a:rPr lang="el-GR" dirty="0">
                <a:cs typeface="Calibri"/>
              </a:rPr>
              <a:t>σαρωμένα </a:t>
            </a:r>
            <a:r>
              <a:rPr lang="el-GR" spc="-10" dirty="0">
                <a:cs typeface="Calibri"/>
              </a:rPr>
              <a:t>(μόνο </a:t>
            </a:r>
            <a:r>
              <a:rPr lang="el-GR" dirty="0">
                <a:cs typeface="Calibri"/>
              </a:rPr>
              <a:t>με </a:t>
            </a:r>
            <a:r>
              <a:rPr lang="en-GB" spc="-5" dirty="0">
                <a:cs typeface="Calibri"/>
              </a:rPr>
              <a:t>email) </a:t>
            </a:r>
            <a:r>
              <a:rPr lang="el-GR" spc="-10" dirty="0">
                <a:cs typeface="Calibri"/>
              </a:rPr>
              <a:t>στην</a:t>
            </a:r>
            <a:r>
              <a:rPr lang="el-GR" spc="-30" dirty="0">
                <a:cs typeface="Calibri"/>
              </a:rPr>
              <a:t> </a:t>
            </a:r>
            <a:r>
              <a:rPr lang="en-GB" spc="-25" dirty="0" smtClean="0">
                <a:cs typeface="Calibri"/>
              </a:rPr>
              <a:t>EACEA</a:t>
            </a:r>
            <a:endParaRPr lang="en-GB" dirty="0">
              <a:cs typeface="Calibri"/>
            </a:endParaRPr>
          </a:p>
        </p:txBody>
      </p:sp>
    </p:spTree>
    <p:extLst>
      <p:ext uri="{BB962C8B-B14F-4D97-AF65-F5344CB8AC3E}">
        <p14:creationId xmlns:p14="http://schemas.microsoft.com/office/powerpoint/2010/main" val="1471372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067944" y="980728"/>
            <a:ext cx="4618856" cy="5145435"/>
          </a:xfrm>
        </p:spPr>
        <p:txBody>
          <a:bodyPr>
            <a:normAutofit/>
          </a:bodyPr>
          <a:lstStyle/>
          <a:p>
            <a:pPr algn="l"/>
            <a:r>
              <a:rPr lang="en-GB" sz="2800" dirty="0" smtClean="0">
                <a:solidFill>
                  <a:schemeClr val="tx1">
                    <a:lumMod val="75000"/>
                    <a:lumOff val="25000"/>
                  </a:schemeClr>
                </a:solidFill>
              </a:rPr>
              <a:t>Mobility Tool </a:t>
            </a:r>
          </a:p>
          <a:p>
            <a:pPr marL="0" indent="0">
              <a:buNone/>
            </a:pPr>
            <a:r>
              <a:rPr lang="en-GB" sz="2800" u="heavy" spc="-30" dirty="0">
                <a:solidFill>
                  <a:srgbClr val="0000FF"/>
                </a:solidFill>
                <a:uFill>
                  <a:solidFill>
                    <a:srgbClr val="0000FF"/>
                  </a:solidFill>
                </a:uFill>
                <a:cs typeface="Calibri"/>
                <a:hlinkClick r:id="rId2"/>
              </a:rPr>
              <a:t>h</a:t>
            </a:r>
            <a:r>
              <a:rPr lang="en-GB" sz="2800" u="heavy" spc="-55" dirty="0">
                <a:solidFill>
                  <a:srgbClr val="0000FF"/>
                </a:solidFill>
                <a:uFill>
                  <a:solidFill>
                    <a:srgbClr val="0000FF"/>
                  </a:solidFill>
                </a:uFill>
                <a:cs typeface="Calibri"/>
                <a:hlinkClick r:id="rId2"/>
              </a:rPr>
              <a:t>t</a:t>
            </a:r>
            <a:r>
              <a:rPr lang="en-GB" sz="2800" u="heavy" dirty="0">
                <a:solidFill>
                  <a:srgbClr val="0000FF"/>
                </a:solidFill>
                <a:uFill>
                  <a:solidFill>
                    <a:srgbClr val="0000FF"/>
                  </a:solidFill>
                </a:uFill>
                <a:cs typeface="Calibri"/>
                <a:hlinkClick r:id="rId2"/>
              </a:rPr>
              <a:t>t</a:t>
            </a:r>
            <a:r>
              <a:rPr lang="en-GB" sz="2800" u="heavy" spc="-20" dirty="0">
                <a:solidFill>
                  <a:srgbClr val="0000FF"/>
                </a:solidFill>
                <a:uFill>
                  <a:solidFill>
                    <a:srgbClr val="0000FF"/>
                  </a:solidFill>
                </a:uFill>
                <a:cs typeface="Calibri"/>
                <a:hlinkClick r:id="rId2"/>
              </a:rPr>
              <a:t>p</a:t>
            </a:r>
            <a:r>
              <a:rPr lang="en-GB" sz="2800" u="heavy" spc="-5" dirty="0">
                <a:solidFill>
                  <a:srgbClr val="0000FF"/>
                </a:solidFill>
                <a:uFill>
                  <a:solidFill>
                    <a:srgbClr val="0000FF"/>
                  </a:solidFill>
                </a:uFill>
                <a:cs typeface="Calibri"/>
                <a:hlinkClick r:id="rId2"/>
              </a:rPr>
              <a:t>s</a:t>
            </a:r>
            <a:r>
              <a:rPr lang="en-GB" sz="2800" u="heavy" dirty="0">
                <a:solidFill>
                  <a:srgbClr val="0000FF"/>
                </a:solidFill>
                <a:uFill>
                  <a:solidFill>
                    <a:srgbClr val="0000FF"/>
                  </a:solidFill>
                </a:uFill>
                <a:cs typeface="Calibri"/>
                <a:hlinkClick r:id="rId2"/>
              </a:rPr>
              <a:t>:/</a:t>
            </a:r>
            <a:r>
              <a:rPr lang="en-GB" sz="2800" u="heavy" spc="-15" dirty="0">
                <a:solidFill>
                  <a:srgbClr val="0000FF"/>
                </a:solidFill>
                <a:uFill>
                  <a:solidFill>
                    <a:srgbClr val="0000FF"/>
                  </a:solidFill>
                </a:uFill>
                <a:cs typeface="Calibri"/>
                <a:hlinkClick r:id="rId2"/>
              </a:rPr>
              <a:t>/</a:t>
            </a:r>
            <a:r>
              <a:rPr lang="en-GB" sz="2800" u="heavy" spc="-25" dirty="0" smtClean="0">
                <a:solidFill>
                  <a:srgbClr val="0000FF"/>
                </a:solidFill>
                <a:uFill>
                  <a:solidFill>
                    <a:srgbClr val="0000FF"/>
                  </a:solidFill>
                </a:uFill>
                <a:cs typeface="Calibri"/>
                <a:hlinkClick r:id="rId2"/>
              </a:rPr>
              <a:t>w</a:t>
            </a:r>
            <a:r>
              <a:rPr lang="en-GB" sz="2800" u="heavy" dirty="0" smtClean="0">
                <a:solidFill>
                  <a:srgbClr val="0000FF"/>
                </a:solidFill>
                <a:uFill>
                  <a:solidFill>
                    <a:srgbClr val="0000FF"/>
                  </a:solidFill>
                </a:uFill>
                <a:cs typeface="Calibri"/>
                <a:hlinkClick r:id="rId2"/>
              </a:rPr>
              <a:t>eb</a:t>
            </a:r>
            <a:r>
              <a:rPr lang="en-GB" sz="2800" u="heavy" spc="-60" dirty="0" smtClean="0">
                <a:solidFill>
                  <a:srgbClr val="0000FF"/>
                </a:solidFill>
                <a:uFill>
                  <a:solidFill>
                    <a:srgbClr val="0000FF"/>
                  </a:solidFill>
                </a:uFill>
                <a:cs typeface="Calibri"/>
                <a:hlinkClick r:id="rId2"/>
              </a:rPr>
              <a:t>g</a:t>
            </a:r>
            <a:r>
              <a:rPr lang="en-GB" sz="2800" u="heavy" spc="-25" dirty="0" smtClean="0">
                <a:solidFill>
                  <a:srgbClr val="0000FF"/>
                </a:solidFill>
                <a:uFill>
                  <a:solidFill>
                    <a:srgbClr val="0000FF"/>
                  </a:solidFill>
                </a:uFill>
                <a:cs typeface="Calibri"/>
                <a:hlinkClick r:id="rId2"/>
              </a:rPr>
              <a:t>a</a:t>
            </a:r>
            <a:r>
              <a:rPr lang="en-GB" sz="2800" u="heavy" spc="-45" dirty="0" smtClean="0">
                <a:solidFill>
                  <a:srgbClr val="0000FF"/>
                </a:solidFill>
                <a:uFill>
                  <a:solidFill>
                    <a:srgbClr val="0000FF"/>
                  </a:solidFill>
                </a:uFill>
                <a:cs typeface="Calibri"/>
                <a:hlinkClick r:id="rId2"/>
              </a:rPr>
              <a:t>t</a:t>
            </a:r>
            <a:r>
              <a:rPr lang="en-GB" sz="2800" u="heavy" dirty="0" smtClean="0">
                <a:solidFill>
                  <a:srgbClr val="0000FF"/>
                </a:solidFill>
                <a:uFill>
                  <a:solidFill>
                    <a:srgbClr val="0000FF"/>
                  </a:solidFill>
                </a:uFill>
                <a:cs typeface="Calibri"/>
                <a:hlinkClick r:id="rId2"/>
              </a:rPr>
              <a:t>e.ec.eu</a:t>
            </a:r>
            <a:r>
              <a:rPr lang="en-GB" sz="2800" u="heavy" spc="-60" dirty="0" smtClean="0">
                <a:solidFill>
                  <a:srgbClr val="0000FF"/>
                </a:solidFill>
                <a:uFill>
                  <a:solidFill>
                    <a:srgbClr val="0000FF"/>
                  </a:solidFill>
                </a:uFill>
                <a:cs typeface="Calibri"/>
                <a:hlinkClick r:id="rId2"/>
              </a:rPr>
              <a:t>r</a:t>
            </a:r>
            <a:r>
              <a:rPr lang="en-GB" sz="2800" u="heavy" spc="-5" dirty="0" smtClean="0">
                <a:solidFill>
                  <a:srgbClr val="0000FF"/>
                </a:solidFill>
                <a:uFill>
                  <a:solidFill>
                    <a:srgbClr val="0000FF"/>
                  </a:solidFill>
                </a:uFill>
                <a:cs typeface="Calibri"/>
                <a:hlinkClick r:id="rId2"/>
              </a:rPr>
              <a:t>opa.eu</a:t>
            </a:r>
            <a:r>
              <a:rPr lang="en-GB" sz="2800" u="heavy" spc="-70" dirty="0" smtClean="0">
                <a:solidFill>
                  <a:srgbClr val="0000FF"/>
                </a:solidFill>
                <a:uFill>
                  <a:solidFill>
                    <a:srgbClr val="0000FF"/>
                  </a:solidFill>
                </a:uFill>
                <a:cs typeface="Calibri"/>
                <a:hlinkClick r:id="rId2"/>
              </a:rPr>
              <a:t>/</a:t>
            </a:r>
            <a:r>
              <a:rPr lang="en-GB" sz="2800" u="heavy" dirty="0" smtClean="0">
                <a:solidFill>
                  <a:srgbClr val="0000FF"/>
                </a:solidFill>
                <a:uFill>
                  <a:solidFill>
                    <a:srgbClr val="0000FF"/>
                  </a:solidFill>
                </a:uFill>
                <a:cs typeface="Calibri"/>
                <a:hlinkClick r:id="rId2"/>
              </a:rPr>
              <a:t>eac/mobi</a:t>
            </a:r>
            <a:r>
              <a:rPr lang="en-GB" sz="2800" u="heavy" spc="-10" dirty="0" smtClean="0">
                <a:solidFill>
                  <a:srgbClr val="0000FF"/>
                </a:solidFill>
                <a:uFill>
                  <a:solidFill>
                    <a:srgbClr val="0000FF"/>
                  </a:solidFill>
                </a:uFill>
                <a:cs typeface="Calibri"/>
                <a:hlinkClick r:id="rId2"/>
              </a:rPr>
              <a:t>l</a:t>
            </a:r>
            <a:r>
              <a:rPr lang="en-GB" sz="2800" u="heavy" dirty="0" smtClean="0">
                <a:solidFill>
                  <a:srgbClr val="0000FF"/>
                </a:solidFill>
                <a:uFill>
                  <a:solidFill>
                    <a:srgbClr val="0000FF"/>
                  </a:solidFill>
                </a:uFill>
                <a:cs typeface="Calibri"/>
                <a:hlinkClick r:id="rId2"/>
              </a:rPr>
              <a:t>i</a:t>
            </a:r>
            <a:r>
              <a:rPr lang="en-GB" sz="2800" u="heavy" spc="-10" dirty="0" smtClean="0">
                <a:solidFill>
                  <a:srgbClr val="0000FF"/>
                </a:solidFill>
                <a:uFill>
                  <a:solidFill>
                    <a:srgbClr val="0000FF"/>
                  </a:solidFill>
                </a:uFill>
                <a:cs typeface="Calibri"/>
                <a:hlinkClick r:id="rId2"/>
              </a:rPr>
              <a:t>t</a:t>
            </a:r>
            <a:r>
              <a:rPr lang="en-GB" sz="2800" u="heavy" dirty="0" smtClean="0">
                <a:solidFill>
                  <a:srgbClr val="0000FF"/>
                </a:solidFill>
                <a:uFill>
                  <a:solidFill>
                    <a:srgbClr val="0000FF"/>
                  </a:solidFill>
                </a:uFill>
                <a:cs typeface="Calibri"/>
                <a:hlinkClick r:id="rId2"/>
              </a:rPr>
              <a:t>y</a:t>
            </a:r>
            <a:r>
              <a:rPr lang="en-GB" sz="2800" u="heavy" dirty="0" smtClean="0">
                <a:solidFill>
                  <a:srgbClr val="0000FF"/>
                </a:solidFill>
                <a:uFill>
                  <a:solidFill>
                    <a:srgbClr val="0000FF"/>
                  </a:solidFill>
                </a:uFill>
                <a:cs typeface="Calibri"/>
              </a:rPr>
              <a:t> </a:t>
            </a:r>
          </a:p>
          <a:p>
            <a:pPr marL="0" indent="0">
              <a:buNone/>
            </a:pPr>
            <a:endParaRPr lang="el-GR" sz="2800" dirty="0" smtClean="0">
              <a:solidFill>
                <a:schemeClr val="tx1">
                  <a:lumMod val="75000"/>
                  <a:lumOff val="25000"/>
                </a:schemeClr>
              </a:solidFill>
            </a:endParaRPr>
          </a:p>
          <a:p>
            <a:r>
              <a:rPr lang="el-GR" sz="2800" dirty="0" smtClean="0">
                <a:solidFill>
                  <a:schemeClr val="tx1">
                    <a:lumMod val="75000"/>
                    <a:lumOff val="25000"/>
                  </a:schemeClr>
                </a:solidFill>
              </a:rPr>
              <a:t>Χρήσιμοι σύνδεσμοι στην ιστοσελίδα του ΙΔΕΠ </a:t>
            </a:r>
            <a:endParaRPr lang="el-GR" sz="2800" dirty="0">
              <a:solidFill>
                <a:schemeClr val="tx1">
                  <a:lumMod val="75000"/>
                  <a:lumOff val="25000"/>
                </a:schemeClr>
              </a:solidFill>
            </a:endParaRPr>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4</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Εργαλείο διαχείρισης Σχεδίων και άλλοι χρήσιμοι </a:t>
            </a:r>
            <a:r>
              <a:rPr lang="el-GR" sz="3600" b="1" dirty="0">
                <a:solidFill>
                  <a:schemeClr val="accent5">
                    <a:lumMod val="50000"/>
                  </a:schemeClr>
                </a:solidFill>
              </a:rPr>
              <a:t>σ</a:t>
            </a:r>
            <a:r>
              <a:rPr lang="el-GR" sz="3600" b="1" dirty="0" smtClean="0">
                <a:solidFill>
                  <a:schemeClr val="accent5">
                    <a:lumMod val="50000"/>
                  </a:schemeClr>
                </a:solidFill>
              </a:rPr>
              <a:t>ύνδεσμοι</a:t>
            </a:r>
            <a:endParaRPr lang="en-GB" sz="3600" dirty="0">
              <a:solidFill>
                <a:schemeClr val="accent5">
                  <a:lumMod val="50000"/>
                </a:schemeClr>
              </a:solidFill>
            </a:endParaRPr>
          </a:p>
        </p:txBody>
      </p:sp>
    </p:spTree>
    <p:extLst>
      <p:ext uri="{BB962C8B-B14F-4D97-AF65-F5344CB8AC3E}">
        <p14:creationId xmlns:p14="http://schemas.microsoft.com/office/powerpoint/2010/main" val="173299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36104"/>
          </a:xfrm>
        </p:spPr>
        <p:txBody>
          <a:bodyPr>
            <a:noAutofit/>
          </a:bodyPr>
          <a:lstStyle/>
          <a:p>
            <a:r>
              <a:rPr lang="el-GR" sz="3200" dirty="0" smtClean="0"/>
              <a:t>Συμφωνία &amp; Παραρτήματα</a:t>
            </a:r>
            <a:br>
              <a:rPr lang="el-GR" sz="3200" dirty="0" smtClean="0"/>
            </a:br>
            <a:r>
              <a:rPr lang="en-GB" sz="3200" dirty="0" smtClean="0">
                <a:solidFill>
                  <a:schemeClr val="accent5">
                    <a:lumMod val="50000"/>
                  </a:schemeClr>
                </a:solidFill>
              </a:rPr>
              <a:t>Mono-beneficiary Agreement</a:t>
            </a:r>
            <a:endParaRPr lang="en-US" sz="3200" dirty="0">
              <a:solidFill>
                <a:schemeClr val="accent5">
                  <a:lumMod val="50000"/>
                </a:schemeClr>
              </a:solidFill>
            </a:endParaRPr>
          </a:p>
        </p:txBody>
      </p:sp>
      <p:sp>
        <p:nvSpPr>
          <p:cNvPr id="3" name="Content Placeholder 2"/>
          <p:cNvSpPr>
            <a:spLocks noGrp="1"/>
          </p:cNvSpPr>
          <p:nvPr>
            <p:ph idx="1"/>
          </p:nvPr>
        </p:nvSpPr>
        <p:spPr>
          <a:xfrm>
            <a:off x="467544" y="836712"/>
            <a:ext cx="8229600" cy="5472608"/>
          </a:xfrm>
        </p:spPr>
        <p:txBody>
          <a:bodyPr>
            <a:noAutofit/>
          </a:bodyPr>
          <a:lstStyle/>
          <a:p>
            <a:r>
              <a:rPr lang="en-US" sz="2800" b="1" dirty="0">
                <a:solidFill>
                  <a:schemeClr val="accent5">
                    <a:lumMod val="75000"/>
                  </a:schemeClr>
                </a:solidFill>
              </a:rPr>
              <a:t>Mono </a:t>
            </a:r>
            <a:r>
              <a:rPr lang="en-US" sz="2800" b="1" dirty="0" smtClean="0">
                <a:solidFill>
                  <a:schemeClr val="accent5">
                    <a:lumMod val="75000"/>
                  </a:schemeClr>
                </a:solidFill>
              </a:rPr>
              <a:t>– Beneficiary</a:t>
            </a:r>
            <a:r>
              <a:rPr lang="el-GR" sz="2800" b="1" dirty="0" smtClean="0">
                <a:solidFill>
                  <a:schemeClr val="accent5">
                    <a:lumMod val="75000"/>
                  </a:schemeClr>
                </a:solidFill>
              </a:rPr>
              <a:t> </a:t>
            </a:r>
            <a:r>
              <a:rPr lang="en-US" sz="2800" b="1" dirty="0" smtClean="0">
                <a:solidFill>
                  <a:schemeClr val="accent5">
                    <a:lumMod val="75000"/>
                  </a:schemeClr>
                </a:solidFill>
              </a:rPr>
              <a:t>Grant </a:t>
            </a:r>
            <a:r>
              <a:rPr lang="en-US" sz="2800" b="1" dirty="0">
                <a:solidFill>
                  <a:schemeClr val="accent5">
                    <a:lumMod val="75000"/>
                  </a:schemeClr>
                </a:solidFill>
              </a:rPr>
              <a:t>Agreement</a:t>
            </a:r>
          </a:p>
          <a:p>
            <a:r>
              <a:rPr lang="en-US" sz="2800" dirty="0"/>
              <a:t>Annex I </a:t>
            </a:r>
            <a:r>
              <a:rPr lang="en-GB" sz="2800" dirty="0"/>
              <a:t>– </a:t>
            </a:r>
            <a:r>
              <a:rPr lang="en-US" sz="2800" dirty="0" smtClean="0"/>
              <a:t>General </a:t>
            </a:r>
            <a:r>
              <a:rPr lang="en-US" sz="2800" dirty="0"/>
              <a:t>Conditions</a:t>
            </a:r>
          </a:p>
          <a:p>
            <a:r>
              <a:rPr lang="en-US" sz="2800" b="1" dirty="0">
                <a:solidFill>
                  <a:schemeClr val="accent5">
                    <a:lumMod val="75000"/>
                  </a:schemeClr>
                </a:solidFill>
              </a:rPr>
              <a:t>Annex II </a:t>
            </a:r>
            <a:r>
              <a:rPr lang="en-US" sz="2800" b="1" dirty="0" smtClean="0">
                <a:solidFill>
                  <a:schemeClr val="accent5">
                    <a:lumMod val="75000"/>
                  </a:schemeClr>
                </a:solidFill>
              </a:rPr>
              <a:t>– Project</a:t>
            </a:r>
            <a:r>
              <a:rPr lang="el-GR" sz="2800" b="1" dirty="0" smtClean="0">
                <a:solidFill>
                  <a:schemeClr val="accent5">
                    <a:lumMod val="75000"/>
                  </a:schemeClr>
                </a:solidFill>
              </a:rPr>
              <a:t> </a:t>
            </a:r>
            <a:r>
              <a:rPr lang="en-US" sz="2800" b="1" dirty="0" smtClean="0">
                <a:solidFill>
                  <a:schemeClr val="accent5">
                    <a:lumMod val="75000"/>
                  </a:schemeClr>
                </a:solidFill>
              </a:rPr>
              <a:t>Details </a:t>
            </a:r>
            <a:endParaRPr lang="en-US" sz="2800" b="1" dirty="0">
              <a:solidFill>
                <a:schemeClr val="accent5">
                  <a:lumMod val="75000"/>
                </a:schemeClr>
              </a:solidFill>
            </a:endParaRPr>
          </a:p>
          <a:p>
            <a:r>
              <a:rPr lang="en-US" sz="2800" dirty="0"/>
              <a:t>Annex III </a:t>
            </a:r>
            <a:r>
              <a:rPr lang="en-GB" sz="2800" dirty="0"/>
              <a:t>– </a:t>
            </a:r>
            <a:r>
              <a:rPr lang="en-US" sz="2800" dirty="0" smtClean="0"/>
              <a:t>Financial </a:t>
            </a:r>
            <a:r>
              <a:rPr lang="en-US" sz="2800" dirty="0"/>
              <a:t>and contractual rules </a:t>
            </a:r>
            <a:endParaRPr lang="el-GR" sz="2800" dirty="0"/>
          </a:p>
          <a:p>
            <a:r>
              <a:rPr lang="en-US" sz="2800" dirty="0" smtClean="0"/>
              <a:t>Annex </a:t>
            </a:r>
            <a:r>
              <a:rPr lang="en-US" sz="2800" dirty="0"/>
              <a:t>IV </a:t>
            </a:r>
            <a:r>
              <a:rPr lang="en-GB" sz="2800" dirty="0"/>
              <a:t>– </a:t>
            </a:r>
            <a:r>
              <a:rPr lang="en-US" sz="2800" dirty="0" smtClean="0"/>
              <a:t>Applicable </a:t>
            </a:r>
            <a:r>
              <a:rPr lang="en-US" sz="2800" dirty="0"/>
              <a:t>rates</a:t>
            </a:r>
          </a:p>
          <a:p>
            <a:r>
              <a:rPr lang="en-US" sz="2800" dirty="0"/>
              <a:t>Annex V</a:t>
            </a:r>
            <a:r>
              <a:rPr lang="el-GR" sz="2800" dirty="0"/>
              <a:t> </a:t>
            </a:r>
            <a:r>
              <a:rPr lang="en-GB" sz="2800" dirty="0"/>
              <a:t>– </a:t>
            </a:r>
            <a:r>
              <a:rPr lang="en-GB" sz="2800" dirty="0" smtClean="0"/>
              <a:t>Staff</a:t>
            </a:r>
            <a:endParaRPr lang="en-GB" sz="2800" dirty="0"/>
          </a:p>
          <a:p>
            <a:pPr lvl="2"/>
            <a:r>
              <a:rPr lang="en-GB" dirty="0"/>
              <a:t>Grant Agreement</a:t>
            </a:r>
          </a:p>
          <a:p>
            <a:pPr lvl="2"/>
            <a:r>
              <a:rPr lang="en-GB" dirty="0"/>
              <a:t>Mobility Agreement  </a:t>
            </a:r>
            <a:endParaRPr lang="el-GR" dirty="0"/>
          </a:p>
          <a:p>
            <a:r>
              <a:rPr lang="en-GB" sz="2800" dirty="0" smtClean="0"/>
              <a:t>Annex V – Student </a:t>
            </a:r>
            <a:endParaRPr lang="en-GB" sz="2800" dirty="0"/>
          </a:p>
          <a:p>
            <a:pPr lvl="2"/>
            <a:r>
              <a:rPr lang="en-GB" dirty="0" smtClean="0"/>
              <a:t>Grant Agreement</a:t>
            </a:r>
          </a:p>
          <a:p>
            <a:pPr lvl="2"/>
            <a:r>
              <a:rPr lang="en-GB" dirty="0" smtClean="0"/>
              <a:t>Learning Agreement  </a:t>
            </a:r>
            <a:endParaRPr lang="el-GR" dirty="0"/>
          </a:p>
          <a:p>
            <a:endParaRPr lang="en-GB" sz="2800" dirty="0" smtClean="0">
              <a:solidFill>
                <a:srgbClr val="FF0000"/>
              </a:solidFill>
            </a:endParaRPr>
          </a:p>
          <a:p>
            <a:pPr lvl="2"/>
            <a:endParaRPr lang="el-GR" dirty="0" smtClean="0">
              <a:solidFill>
                <a:srgbClr val="FF0000"/>
              </a:solidFill>
            </a:endParaRPr>
          </a:p>
        </p:txBody>
      </p:sp>
    </p:spTree>
    <p:extLst>
      <p:ext uri="{BB962C8B-B14F-4D97-AF65-F5344CB8AC3E}">
        <p14:creationId xmlns:p14="http://schemas.microsoft.com/office/powerpoint/2010/main" val="25967972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0" y="274638"/>
            <a:ext cx="4114800" cy="1143000"/>
          </a:xfrm>
        </p:spPr>
        <p:txBody>
          <a:bodyPr/>
          <a:lstStyle/>
          <a:p>
            <a:pPr algn="l"/>
            <a:r>
              <a:rPr lang="en-GB" dirty="0" smtClean="0"/>
              <a:t>EU Login</a:t>
            </a:r>
            <a:endParaRPr lang="en-GB" dirty="0"/>
          </a:p>
        </p:txBody>
      </p:sp>
      <p:sp>
        <p:nvSpPr>
          <p:cNvPr id="8" name="Content Placeholder 7"/>
          <p:cNvSpPr>
            <a:spLocks noGrp="1"/>
          </p:cNvSpPr>
          <p:nvPr>
            <p:ph sz="half" idx="2"/>
          </p:nvPr>
        </p:nvSpPr>
        <p:spPr>
          <a:xfrm>
            <a:off x="4648200" y="1196752"/>
            <a:ext cx="4038600" cy="4929411"/>
          </a:xfrm>
        </p:spPr>
        <p:txBody>
          <a:bodyPr>
            <a:normAutofit/>
          </a:bodyPr>
          <a:lstStyle/>
          <a:p>
            <a:pPr>
              <a:buFont typeface="Wingdings" panose="05000000000000000000" pitchFamily="2" charset="2"/>
              <a:buChar char="Ø"/>
            </a:pPr>
            <a:r>
              <a:rPr lang="el-GR" sz="2400" dirty="0" smtClean="0"/>
              <a:t>Πρόσβαση στο ΜΤ με λογαριασμό </a:t>
            </a:r>
            <a:r>
              <a:rPr lang="en-GB" sz="2400" dirty="0" smtClean="0"/>
              <a:t>EU Login</a:t>
            </a:r>
            <a:endParaRPr lang="el-GR" sz="2400" dirty="0" smtClean="0"/>
          </a:p>
          <a:p>
            <a:pPr>
              <a:buFont typeface="Wingdings" panose="05000000000000000000" pitchFamily="2" charset="2"/>
              <a:buChar char="Ø"/>
            </a:pPr>
            <a:r>
              <a:rPr lang="en-GB" sz="2400" dirty="0" smtClean="0"/>
              <a:t>Email </a:t>
            </a:r>
            <a:r>
              <a:rPr lang="el-GR" sz="2400" dirty="0" smtClean="0"/>
              <a:t>για δημιουργία κωδικού (εντός 24 ωρών)</a:t>
            </a:r>
          </a:p>
          <a:p>
            <a:pPr marL="0" indent="0">
              <a:buNone/>
            </a:pPr>
            <a:endParaRPr lang="en-GB" sz="2400" dirty="0"/>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27469" t="9192" r="29678"/>
          <a:stretch/>
        </p:blipFill>
        <p:spPr bwMode="auto">
          <a:xfrm>
            <a:off x="251520" y="980728"/>
            <a:ext cx="3360817" cy="535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p:nvPr/>
        </p:nvPicPr>
        <p:blipFill>
          <a:blip r:embed="rId3"/>
          <a:stretch/>
        </p:blipFill>
        <p:spPr>
          <a:xfrm>
            <a:off x="5220072" y="3284984"/>
            <a:ext cx="2952328" cy="2628292"/>
          </a:xfrm>
          <a:prstGeom prst="rect">
            <a:avLst/>
          </a:prstGeom>
          <a:noFill/>
        </p:spPr>
      </p:pic>
    </p:spTree>
    <p:extLst>
      <p:ext uri="{BB962C8B-B14F-4D97-AF65-F5344CB8AC3E}">
        <p14:creationId xmlns:p14="http://schemas.microsoft.com/office/powerpoint/2010/main" val="16422616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dirty="0" smtClean="0"/>
              <a:t>Mobility Tool</a:t>
            </a:r>
            <a:r>
              <a:rPr lang="el-GR" sz="3600" dirty="0" smtClean="0"/>
              <a:t> (1/7)</a:t>
            </a:r>
            <a:endParaRPr lang="en-GB" sz="3600" dirty="0">
              <a:latin typeface="+mn-lt"/>
            </a:endParaRPr>
          </a:p>
        </p:txBody>
      </p:sp>
      <p:sp>
        <p:nvSpPr>
          <p:cNvPr id="4099" name="Content Placeholder 2"/>
          <p:cNvSpPr>
            <a:spLocks noGrp="1"/>
          </p:cNvSpPr>
          <p:nvPr>
            <p:ph idx="4294967295"/>
          </p:nvPr>
        </p:nvSpPr>
        <p:spPr bwMode="auto">
          <a:xfrm>
            <a:off x="457200" y="16002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342900" lvl="1" indent="-342900">
              <a:buFont typeface="Wingdings" panose="05000000000000000000" pitchFamily="2" charset="2"/>
              <a:buChar char="ü"/>
              <a:defRPr/>
            </a:pPr>
            <a:r>
              <a:rPr lang="en-GB" altLang="en-US" dirty="0" smtClean="0"/>
              <a:t>Mobility Tool</a:t>
            </a:r>
            <a:r>
              <a:rPr lang="el-GR" altLang="en-US" dirty="0" smtClean="0"/>
              <a:t> – Εργαλείο για την ηλεκτρονική διαχείριση του Σχεδίου</a:t>
            </a:r>
            <a:endParaRPr lang="el-GR" altLang="en-US" sz="2400" dirty="0" smtClean="0"/>
          </a:p>
          <a:p>
            <a:pPr marL="742950" lvl="2" indent="-342900">
              <a:buFont typeface="Wingdings" panose="05000000000000000000" pitchFamily="2" charset="2"/>
              <a:buChar char="§"/>
              <a:defRPr/>
            </a:pPr>
            <a:r>
              <a:rPr lang="el-GR" altLang="en-US" dirty="0" smtClean="0"/>
              <a:t>Καταχώρηση Κινητικοτήτων </a:t>
            </a:r>
          </a:p>
          <a:p>
            <a:pPr marL="742950" lvl="2" indent="-342900">
              <a:buFont typeface="Wingdings" panose="05000000000000000000" pitchFamily="2" charset="2"/>
              <a:buChar char="§"/>
              <a:defRPr/>
            </a:pPr>
            <a:r>
              <a:rPr lang="el-GR" altLang="en-US" dirty="0" smtClean="0"/>
              <a:t>Έλεγχος κονδυλίου που έχει ξοδευτεί/δεσμευτεί</a:t>
            </a:r>
          </a:p>
          <a:p>
            <a:pPr marL="742950" lvl="2" indent="-342900">
              <a:buFont typeface="Wingdings" panose="05000000000000000000" pitchFamily="2" charset="2"/>
              <a:buChar char="§"/>
              <a:defRPr/>
            </a:pPr>
            <a:r>
              <a:rPr lang="el-GR" altLang="en-US" dirty="0" smtClean="0"/>
              <a:t>Υποβολή Τελικής Έκθεσης Σχεδίου</a:t>
            </a:r>
          </a:p>
          <a:p>
            <a:pPr marL="342900" lvl="1" indent="-342900">
              <a:buFont typeface="Wingdings" panose="05000000000000000000" pitchFamily="2" charset="2"/>
              <a:buChar char="ü"/>
              <a:defRPr/>
            </a:pPr>
            <a:r>
              <a:rPr lang="el-GR" altLang="en-US" dirty="0" smtClean="0"/>
              <a:t>Με την </a:t>
            </a:r>
            <a:r>
              <a:rPr lang="el-GR" altLang="en-US" dirty="0"/>
              <a:t>υπογραφή της Συμφωνίας Επιχορήγησης </a:t>
            </a:r>
            <a:r>
              <a:rPr lang="el-GR" altLang="en-US" dirty="0" smtClean="0"/>
              <a:t>από </a:t>
            </a:r>
            <a:r>
              <a:rPr lang="el-GR" altLang="en-US" dirty="0"/>
              <a:t>το ΙΔΕΠ, το ίδιο το εργαλείο ειδοποιεί ηλεκτρονικά τον δικαιούχο ότι μπορεί πλέον να το χρησιμοποιεί, για να καταχωρεί στοιχεία που αφορούν το Σχέδιο. Το σχετικό μήνυμα αποστέλλεται πάντοτε στη διεύθυνση που έχει δηλωθεί στην αίτηση ως διεύθυνση του ατόμου επαφής</a:t>
            </a:r>
            <a:r>
              <a:rPr lang="el-GR" altLang="en-US" dirty="0" smtClean="0"/>
              <a:t>.</a:t>
            </a:r>
            <a:endParaRPr lang="el-GR" altLang="en-US" dirty="0"/>
          </a:p>
          <a:p>
            <a:pPr marL="342900" lvl="1" indent="-342900">
              <a:buFont typeface="Wingdings" panose="05000000000000000000" pitchFamily="2" charset="2"/>
              <a:buChar char="ü"/>
              <a:defRPr/>
            </a:pPr>
            <a:endParaRPr lang="el-GR" altLang="en-US" sz="2200" dirty="0" smtClean="0"/>
          </a:p>
          <a:p>
            <a:pPr marL="0" lvl="1" indent="0">
              <a:buNone/>
              <a:defRPr/>
            </a:pPr>
            <a:endParaRPr lang="el-GR" altLang="en-US" sz="2000" dirty="0" smtClean="0"/>
          </a:p>
          <a:p>
            <a:pPr marL="0" indent="0">
              <a:buNone/>
              <a:defRPr/>
            </a:pPr>
            <a:endParaRPr lang="el-GR" sz="2400" b="1" dirty="0" smtClean="0"/>
          </a:p>
        </p:txBody>
      </p:sp>
    </p:spTree>
    <p:extLst>
      <p:ext uri="{BB962C8B-B14F-4D97-AF65-F5344CB8AC3E}">
        <p14:creationId xmlns:p14="http://schemas.microsoft.com/office/powerpoint/2010/main" val="3220667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Mobility Tool</a:t>
            </a:r>
            <a:r>
              <a:rPr lang="el-GR" sz="3600" dirty="0"/>
              <a:t> </a:t>
            </a:r>
            <a:r>
              <a:rPr lang="el-GR" sz="3600" dirty="0" smtClean="0"/>
              <a:t>(2/7</a:t>
            </a:r>
            <a:r>
              <a:rPr lang="el-GR" sz="3600" dirty="0"/>
              <a:t>)</a:t>
            </a:r>
            <a:endParaRPr lang="en-US" sz="3600" dirty="0"/>
          </a:p>
        </p:txBody>
      </p:sp>
      <p:sp>
        <p:nvSpPr>
          <p:cNvPr id="3" name="Content Placeholder 2"/>
          <p:cNvSpPr>
            <a:spLocks noGrp="1"/>
          </p:cNvSpPr>
          <p:nvPr>
            <p:ph idx="1"/>
          </p:nvPr>
        </p:nvSpPr>
        <p:spPr/>
        <p:txBody>
          <a:bodyPr>
            <a:noAutofit/>
          </a:bodyPr>
          <a:lstStyle/>
          <a:p>
            <a:r>
              <a:rPr lang="el-GR" sz="2000" dirty="0" smtClean="0"/>
              <a:t>Αφού συνδεθείτε, θα πρέπει να δείτε μια λίστα με τα έργα στα οποία αναφέρεστε ως άτομο επικοινωνίας</a:t>
            </a:r>
            <a:r>
              <a:rPr lang="en-GB" sz="2000" dirty="0" smtClean="0"/>
              <a:t> (Generic email</a:t>
            </a:r>
            <a:r>
              <a:rPr lang="el-GR" sz="2000" dirty="0" smtClean="0"/>
              <a:t> </a:t>
            </a:r>
            <a:r>
              <a:rPr lang="en-GB" sz="2000" dirty="0" smtClean="0"/>
              <a:t>account </a:t>
            </a:r>
            <a:r>
              <a:rPr lang="el-GR" sz="2000" dirty="0" smtClean="0"/>
              <a:t>για πρόσβαση) </a:t>
            </a:r>
          </a:p>
          <a:p>
            <a:r>
              <a:rPr lang="el-GR" sz="2000" dirty="0" smtClean="0"/>
              <a:t>Ο </a:t>
            </a:r>
            <a:r>
              <a:rPr lang="en-US" sz="2000" b="1" dirty="0" smtClean="0">
                <a:solidFill>
                  <a:schemeClr val="accent5">
                    <a:lumMod val="50000"/>
                  </a:schemeClr>
                </a:solidFill>
              </a:rPr>
              <a:t>Legal Representative</a:t>
            </a:r>
            <a:r>
              <a:rPr lang="en-US" sz="2000" dirty="0" smtClean="0"/>
              <a:t> </a:t>
            </a:r>
            <a:r>
              <a:rPr lang="el-GR" sz="2000" dirty="0" smtClean="0"/>
              <a:t>και ο </a:t>
            </a:r>
            <a:r>
              <a:rPr lang="en-US" sz="2000" b="1" dirty="0">
                <a:solidFill>
                  <a:schemeClr val="accent5">
                    <a:lumMod val="50000"/>
                  </a:schemeClr>
                </a:solidFill>
              </a:rPr>
              <a:t>Contact Person </a:t>
            </a:r>
            <a:r>
              <a:rPr lang="el-GR" sz="2000" dirty="0" smtClean="0"/>
              <a:t>εισάγ</a:t>
            </a:r>
            <a:r>
              <a:rPr lang="en-US" sz="2000" dirty="0" smtClean="0"/>
              <a:t>o</a:t>
            </a:r>
            <a:r>
              <a:rPr lang="el-GR" sz="2000" dirty="0" smtClean="0"/>
              <a:t>νται αυτόματα ως επαφές και μπορούν , εφόσον έχουν </a:t>
            </a:r>
            <a:r>
              <a:rPr lang="en-GB" sz="2000" dirty="0" smtClean="0"/>
              <a:t>EU Login </a:t>
            </a:r>
            <a:r>
              <a:rPr lang="el-GR" sz="2000" dirty="0" smtClean="0"/>
              <a:t>στο εμαιλ που υπήρχε στην αίτηση να δουν το σχέδιο.</a:t>
            </a:r>
          </a:p>
          <a:p>
            <a:r>
              <a:rPr lang="el-GR" sz="2000" dirty="0" smtClean="0"/>
              <a:t>Εάν </a:t>
            </a:r>
            <a:r>
              <a:rPr lang="el-GR" sz="2000" dirty="0"/>
              <a:t>δεν </a:t>
            </a:r>
            <a:r>
              <a:rPr lang="el-GR" sz="2000" dirty="0" smtClean="0"/>
              <a:t>εμφανίζονται τα Σχέδιά σας,  επικοινωνήστε με την ΕΥ </a:t>
            </a:r>
          </a:p>
          <a:p>
            <a:r>
              <a:rPr lang="el-GR" sz="2000" dirty="0" smtClean="0"/>
              <a:t>Στο </a:t>
            </a:r>
            <a:r>
              <a:rPr lang="el-GR" sz="2000" dirty="0"/>
              <a:t>Mobility Tool καταγράφονται όλες οι πληροφορίες σχετικά με τις κινητικότητες που υλοποιούνται στα πλαίσια του έργου: </a:t>
            </a:r>
          </a:p>
          <a:p>
            <a:pPr lvl="1"/>
            <a:r>
              <a:rPr lang="el-GR" sz="2000" dirty="0"/>
              <a:t>Ολοκληρωμένες κινητικότητες </a:t>
            </a:r>
          </a:p>
          <a:p>
            <a:pPr lvl="1"/>
            <a:r>
              <a:rPr lang="el-GR" sz="2000" dirty="0"/>
              <a:t>Κινητικότητες με μηδενική επιχορήγηση </a:t>
            </a:r>
            <a:r>
              <a:rPr lang="el-GR" sz="2000" dirty="0" smtClean="0"/>
              <a:t>(</a:t>
            </a:r>
            <a:r>
              <a:rPr lang="en-US" sz="2000" dirty="0" smtClean="0"/>
              <a:t>zero </a:t>
            </a:r>
            <a:r>
              <a:rPr lang="en-US" sz="2000" dirty="0"/>
              <a:t>grant)</a:t>
            </a:r>
            <a:r>
              <a:rPr lang="el-GR" sz="2000" dirty="0"/>
              <a:t> </a:t>
            </a:r>
          </a:p>
          <a:p>
            <a:pPr lvl="1"/>
            <a:r>
              <a:rPr lang="el-GR" sz="2000" dirty="0"/>
              <a:t>Εγκεκριμένες κινητικότητες που δεν έχουν υλοποιηθεί ακόμα </a:t>
            </a:r>
          </a:p>
          <a:p>
            <a:r>
              <a:rPr lang="el-GR" sz="2000" dirty="0"/>
              <a:t>Επιλογή save draft </a:t>
            </a:r>
            <a:r>
              <a:rPr lang="el-GR" sz="2000" dirty="0" smtClean="0"/>
              <a:t>mobility</a:t>
            </a:r>
            <a:endParaRPr lang="en-US" sz="2000" dirty="0"/>
          </a:p>
        </p:txBody>
      </p:sp>
    </p:spTree>
    <p:extLst>
      <p:ext uri="{BB962C8B-B14F-4D97-AF65-F5344CB8AC3E}">
        <p14:creationId xmlns:p14="http://schemas.microsoft.com/office/powerpoint/2010/main" val="33623669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Mobility Tool</a:t>
            </a:r>
            <a:r>
              <a:rPr lang="el-GR" dirty="0"/>
              <a:t> </a:t>
            </a:r>
            <a:r>
              <a:rPr lang="el-GR" dirty="0" smtClean="0"/>
              <a:t>(3/7</a:t>
            </a:r>
            <a:r>
              <a:rPr lang="el-GR" dirty="0"/>
              <a:t>)</a:t>
            </a:r>
            <a:endParaRPr lang="en-US" dirty="0"/>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l-GR" sz="2800" dirty="0" smtClean="0"/>
              <a:t>Τουλάχιστον </a:t>
            </a:r>
            <a:r>
              <a:rPr lang="el-GR" sz="2800" dirty="0"/>
              <a:t>μία φορά τον μήνα κατά τη διάρκεια του έργου κινητικότητας, ο δικαιούχος </a:t>
            </a:r>
            <a:r>
              <a:rPr lang="el-GR" sz="2800" dirty="0" smtClean="0"/>
              <a:t>επικαιροποιεί το ΜΤ</a:t>
            </a:r>
          </a:p>
          <a:p>
            <a:r>
              <a:rPr lang="el-GR" sz="2800" dirty="0" smtClean="0"/>
              <a:t>Αυτόματη αποστολή </a:t>
            </a:r>
            <a:r>
              <a:rPr lang="el-GR" sz="2800" dirty="0"/>
              <a:t>ερωτηματολογίου προς </a:t>
            </a:r>
            <a:r>
              <a:rPr lang="el-GR" sz="2800" dirty="0" smtClean="0"/>
              <a:t>συμμετέχοντες αμέσως μετά την ολοκλήρωση της κινητικότητας</a:t>
            </a:r>
          </a:p>
          <a:p>
            <a:pPr lvl="1"/>
            <a:r>
              <a:rPr lang="el-GR" sz="2400" dirty="0" smtClean="0"/>
              <a:t>Συμπλήρωση από συμμετέχοντα εντός ενός μήνα από την ολοκλήρωση της κινητικότητας </a:t>
            </a:r>
            <a:endParaRPr lang="el-GR" sz="2400" dirty="0"/>
          </a:p>
          <a:p>
            <a:pPr lvl="1"/>
            <a:r>
              <a:rPr lang="el-GR" sz="2400" dirty="0" smtClean="0"/>
              <a:t>Δυνατότητα αποστολής του ερωτηματολογίου εκ νέου σε περίπτωση που ο συμμετέχοντας δεν το έχει λάβει</a:t>
            </a:r>
            <a:endParaRPr lang="en-GB" sz="2400" dirty="0" smtClean="0"/>
          </a:p>
          <a:p>
            <a:pPr marL="756285" lvl="1" indent="-287655">
              <a:lnSpc>
                <a:spcPts val="2510"/>
              </a:lnSpc>
              <a:spcBef>
                <a:spcPts val="225"/>
              </a:spcBef>
              <a:buFont typeface="Arial"/>
              <a:buChar char="–"/>
              <a:tabLst>
                <a:tab pos="756285" algn="l"/>
                <a:tab pos="756920" algn="l"/>
              </a:tabLst>
            </a:pPr>
            <a:r>
              <a:rPr lang="el-GR" sz="2400" spc="-15" dirty="0">
                <a:cs typeface="Calibri"/>
              </a:rPr>
              <a:t>Δυνατότητα </a:t>
            </a:r>
            <a:r>
              <a:rPr lang="el-GR" sz="2400" spc="-10" dirty="0">
                <a:cs typeface="Calibri"/>
              </a:rPr>
              <a:t>για </a:t>
            </a:r>
            <a:r>
              <a:rPr lang="el-GR" sz="2400" spc="-5" dirty="0" err="1">
                <a:cs typeface="Calibri"/>
              </a:rPr>
              <a:t>Additional</a:t>
            </a:r>
            <a:r>
              <a:rPr lang="el-GR" sz="2400" spc="-5" dirty="0">
                <a:cs typeface="Calibri"/>
              </a:rPr>
              <a:t> </a:t>
            </a:r>
            <a:r>
              <a:rPr lang="el-GR" sz="2400" spc="-15" dirty="0" err="1">
                <a:cs typeface="Calibri"/>
              </a:rPr>
              <a:t>Participant’s</a:t>
            </a:r>
            <a:r>
              <a:rPr lang="el-GR" sz="2400" spc="-15" dirty="0">
                <a:cs typeface="Calibri"/>
              </a:rPr>
              <a:t> </a:t>
            </a:r>
            <a:r>
              <a:rPr lang="el-GR" sz="2400" spc="-10" dirty="0" err="1">
                <a:cs typeface="Calibri"/>
              </a:rPr>
              <a:t>Report</a:t>
            </a:r>
            <a:r>
              <a:rPr lang="el-GR" sz="2400" spc="75" dirty="0">
                <a:cs typeface="Calibri"/>
              </a:rPr>
              <a:t> </a:t>
            </a:r>
            <a:r>
              <a:rPr lang="el-GR" sz="2400" spc="-15" dirty="0" smtClean="0">
                <a:cs typeface="Calibri"/>
              </a:rPr>
              <a:t>στην</a:t>
            </a:r>
            <a:r>
              <a:rPr lang="en-GB" sz="2400" spc="-15" dirty="0" smtClean="0">
                <a:cs typeface="Calibri"/>
              </a:rPr>
              <a:t> </a:t>
            </a:r>
            <a:r>
              <a:rPr lang="el-GR" sz="2400" spc="-10" dirty="0" smtClean="0">
                <a:cs typeface="Calibri"/>
              </a:rPr>
              <a:t>περίπτωση </a:t>
            </a:r>
            <a:r>
              <a:rPr lang="el-GR" sz="2400" spc="-5" dirty="0">
                <a:cs typeface="Calibri"/>
              </a:rPr>
              <a:t>που </a:t>
            </a:r>
            <a:r>
              <a:rPr lang="el-GR" sz="2400" dirty="0">
                <a:cs typeface="Calibri"/>
              </a:rPr>
              <a:t>οι </a:t>
            </a:r>
            <a:r>
              <a:rPr lang="el-GR" sz="2400" spc="-15" dirty="0">
                <a:cs typeface="Calibri"/>
              </a:rPr>
              <a:t>φοιτητές </a:t>
            </a:r>
            <a:r>
              <a:rPr lang="el-GR" sz="2400" spc="-10" dirty="0">
                <a:cs typeface="Calibri"/>
              </a:rPr>
              <a:t>απάντησαν </a:t>
            </a:r>
            <a:r>
              <a:rPr lang="el-GR" sz="2400" spc="-5" dirty="0">
                <a:cs typeface="Calibri"/>
              </a:rPr>
              <a:t>ότι η</a:t>
            </a:r>
            <a:r>
              <a:rPr lang="el-GR" sz="2400" spc="135" dirty="0">
                <a:cs typeface="Calibri"/>
              </a:rPr>
              <a:t> </a:t>
            </a:r>
            <a:r>
              <a:rPr lang="el-GR" sz="2400" spc="-20" dirty="0" smtClean="0">
                <a:cs typeface="Calibri"/>
              </a:rPr>
              <a:t>διαδικασία</a:t>
            </a:r>
            <a:r>
              <a:rPr lang="en-GB" sz="2400" spc="-20" dirty="0" smtClean="0">
                <a:cs typeface="Calibri"/>
              </a:rPr>
              <a:t> </a:t>
            </a:r>
            <a:r>
              <a:rPr lang="el-GR" sz="2400" spc="-10" dirty="0" smtClean="0">
                <a:cs typeface="Calibri"/>
              </a:rPr>
              <a:t>αναγνώρισής </a:t>
            </a:r>
            <a:r>
              <a:rPr lang="el-GR" sz="2400" spc="-5" dirty="0">
                <a:cs typeface="Calibri"/>
              </a:rPr>
              <a:t>τους </a:t>
            </a:r>
            <a:r>
              <a:rPr lang="el-GR" sz="2400" spc="-10" dirty="0">
                <a:cs typeface="Calibri"/>
              </a:rPr>
              <a:t>δεν έχει</a:t>
            </a:r>
            <a:r>
              <a:rPr lang="el-GR" sz="2400" spc="75" dirty="0">
                <a:cs typeface="Calibri"/>
              </a:rPr>
              <a:t> </a:t>
            </a:r>
            <a:r>
              <a:rPr lang="el-GR" sz="2400" spc="-10" dirty="0">
                <a:cs typeface="Calibri"/>
              </a:rPr>
              <a:t>ολοκληρωθεί</a:t>
            </a:r>
            <a:endParaRPr lang="el-GR" sz="2400" dirty="0">
              <a:cs typeface="Calibri"/>
            </a:endParaRPr>
          </a:p>
          <a:p>
            <a:pPr lvl="1"/>
            <a:endParaRPr lang="el-GR" sz="2400" dirty="0" smtClean="0"/>
          </a:p>
          <a:p>
            <a:pPr marL="0" indent="0">
              <a:buNone/>
            </a:pPr>
            <a:endParaRPr lang="el-GR" dirty="0" smtClean="0"/>
          </a:p>
          <a:p>
            <a:endParaRPr lang="el-GR" dirty="0"/>
          </a:p>
          <a:p>
            <a:endParaRPr lang="en-US" dirty="0"/>
          </a:p>
        </p:txBody>
      </p:sp>
    </p:spTree>
    <p:extLst>
      <p:ext uri="{BB962C8B-B14F-4D97-AF65-F5344CB8AC3E}">
        <p14:creationId xmlns:p14="http://schemas.microsoft.com/office/powerpoint/2010/main" val="39138567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(4/7</a:t>
            </a:r>
            <a:r>
              <a:rPr lang="el-GR" sz="3600" dirty="0"/>
              <a:t>)</a:t>
            </a:r>
            <a:br>
              <a:rPr lang="el-GR" sz="3600" dirty="0"/>
            </a:br>
            <a:r>
              <a:rPr lang="el-GR" sz="3600" dirty="0">
                <a:solidFill>
                  <a:schemeClr val="accent5">
                    <a:lumMod val="50000"/>
                  </a:schemeClr>
                </a:solidFill>
              </a:rPr>
              <a:t>Καταχώρηση </a:t>
            </a:r>
            <a:r>
              <a:rPr lang="el-GR" sz="3600" dirty="0" smtClean="0">
                <a:solidFill>
                  <a:schemeClr val="accent5">
                    <a:lumMod val="50000"/>
                  </a:schemeClr>
                </a:solidFill>
              </a:rPr>
              <a:t>οργανισμών υποδοχής στο ΜΤ</a:t>
            </a:r>
            <a:endParaRPr lang="en-GB" sz="3600" dirty="0">
              <a:solidFill>
                <a:schemeClr val="accent5">
                  <a:lumMod val="50000"/>
                </a:schemeClr>
              </a:solidFill>
              <a:latin typeface="+mn-lt"/>
            </a:endParaRPr>
          </a:p>
        </p:txBody>
      </p:sp>
      <p:sp>
        <p:nvSpPr>
          <p:cNvPr id="409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400" b="1" dirty="0" smtClean="0"/>
              <a:t>Βήμα 1</a:t>
            </a:r>
            <a:endParaRPr lang="en-US" altLang="en-US" sz="2400" b="1" dirty="0" smtClean="0"/>
          </a:p>
          <a:p>
            <a:pPr>
              <a:buFont typeface="Wingdings" panose="05000000000000000000" pitchFamily="2" charset="2"/>
              <a:buChar char="ü"/>
              <a:defRPr/>
            </a:pPr>
            <a:r>
              <a:rPr lang="el-GR" altLang="en-US" sz="2200" dirty="0" smtClean="0"/>
              <a:t>Οργανισμός Υποδοχής </a:t>
            </a:r>
            <a:r>
              <a:rPr lang="el-GR" altLang="en-US" sz="2200" dirty="0" smtClean="0">
                <a:sym typeface="Wingdings" panose="05000000000000000000" pitchFamily="2" charset="2"/>
              </a:rPr>
              <a:t> Βήμα 1: Επιλέγετε </a:t>
            </a:r>
            <a:r>
              <a:rPr lang="en-US" altLang="en-US" sz="2200" dirty="0" smtClean="0">
                <a:sym typeface="Wingdings" panose="05000000000000000000" pitchFamily="2" charset="2"/>
              </a:rPr>
              <a:t>“Organizations”</a:t>
            </a:r>
            <a:r>
              <a:rPr lang="el-GR" altLang="en-US" sz="2200" dirty="0" smtClean="0">
                <a:sym typeface="Wingdings" panose="05000000000000000000" pitchFamily="2" charset="2"/>
              </a:rPr>
              <a:t> και </a:t>
            </a:r>
            <a:r>
              <a:rPr lang="en-US" altLang="en-US" sz="2200" dirty="0" smtClean="0">
                <a:sym typeface="Wingdings" panose="05000000000000000000" pitchFamily="2" charset="2"/>
              </a:rPr>
              <a:t>“+Create”</a:t>
            </a:r>
            <a:endParaRPr lang="en-US" altLang="en-US" sz="2200" dirty="0" smtClean="0"/>
          </a:p>
          <a:p>
            <a:pPr marL="0" indent="0">
              <a:buNone/>
              <a:defRPr/>
            </a:pPr>
            <a:r>
              <a:rPr lang="el-GR" altLang="en-US" sz="2400" b="1" dirty="0"/>
              <a:t>Βήμα 2</a:t>
            </a:r>
            <a:endParaRPr lang="en-US" altLang="en-US" sz="2400" b="1" dirty="0"/>
          </a:p>
          <a:p>
            <a:pPr marL="0" indent="0">
              <a:buNone/>
              <a:defRPr/>
            </a:pPr>
            <a:r>
              <a:rPr lang="el-GR" altLang="en-US" sz="2400" dirty="0">
                <a:sym typeface="Wingdings" panose="05000000000000000000" pitchFamily="2" charset="2"/>
              </a:rPr>
              <a:t>Επιλέγετε </a:t>
            </a:r>
            <a:r>
              <a:rPr lang="en-US" altLang="en-US" sz="2400" dirty="0">
                <a:sym typeface="Wingdings" panose="05000000000000000000" pitchFamily="2" charset="2"/>
              </a:rPr>
              <a:t>“PIC Organization”/”Non-PIC Organization”</a:t>
            </a:r>
            <a:endParaRPr lang="en-US" altLang="en-US" sz="2400" b="1" dirty="0"/>
          </a:p>
          <a:p>
            <a:pPr>
              <a:buFont typeface="Wingdings" panose="05000000000000000000" pitchFamily="2" charset="2"/>
              <a:buChar char="ü"/>
              <a:defRPr/>
            </a:pPr>
            <a:r>
              <a:rPr lang="el-GR" altLang="en-US" sz="2400" dirty="0">
                <a:sym typeface="Wingdings" panose="05000000000000000000" pitchFamily="2" charset="2"/>
              </a:rPr>
              <a:t>Εάν επιλέξετε </a:t>
            </a:r>
            <a:r>
              <a:rPr lang="en-US" altLang="en-US" sz="2400" dirty="0">
                <a:sym typeface="Wingdings" panose="05000000000000000000" pitchFamily="2" charset="2"/>
              </a:rPr>
              <a:t>“PIC Organization”</a:t>
            </a:r>
            <a:r>
              <a:rPr lang="el-GR" altLang="en-US" sz="2400" dirty="0">
                <a:sym typeface="Wingdings" panose="05000000000000000000" pitchFamily="2" charset="2"/>
              </a:rPr>
              <a:t>, καταχωρείτε το </a:t>
            </a:r>
            <a:r>
              <a:rPr lang="en-US" altLang="en-US" sz="2400" dirty="0">
                <a:sym typeface="Wingdings" panose="05000000000000000000" pitchFamily="2" charset="2"/>
              </a:rPr>
              <a:t>PIC </a:t>
            </a:r>
            <a:r>
              <a:rPr lang="el-GR" altLang="en-US" sz="2400" dirty="0">
                <a:sym typeface="Wingdings" panose="05000000000000000000" pitchFamily="2" charset="2"/>
              </a:rPr>
              <a:t>(το </a:t>
            </a:r>
            <a:r>
              <a:rPr lang="en-US" altLang="en-US" sz="2400" dirty="0">
                <a:sym typeface="Wingdings" panose="05000000000000000000" pitchFamily="2" charset="2"/>
              </a:rPr>
              <a:t>MT </a:t>
            </a:r>
            <a:r>
              <a:rPr lang="el-GR" altLang="en-US" sz="2400" dirty="0">
                <a:sym typeface="Wingdings" panose="05000000000000000000" pitchFamily="2" charset="2"/>
              </a:rPr>
              <a:t>αντλεί τα στοιχεία από το </a:t>
            </a:r>
            <a:r>
              <a:rPr lang="en-US" altLang="en-US" sz="2400" dirty="0">
                <a:sym typeface="Wingdings" panose="05000000000000000000" pitchFamily="2" charset="2"/>
              </a:rPr>
              <a:t>URF</a:t>
            </a:r>
            <a:r>
              <a:rPr lang="el-GR" altLang="en-US" sz="2400" dirty="0">
                <a:sym typeface="Wingdings" panose="05000000000000000000" pitchFamily="2" charset="2"/>
              </a:rPr>
              <a:t>)</a:t>
            </a:r>
          </a:p>
          <a:p>
            <a:pPr>
              <a:buFont typeface="Wingdings" panose="05000000000000000000" pitchFamily="2" charset="2"/>
              <a:buChar char="ü"/>
              <a:defRPr/>
            </a:pPr>
            <a:r>
              <a:rPr lang="el-GR" altLang="en-US" sz="2400" dirty="0">
                <a:sym typeface="Wingdings" panose="05000000000000000000" pitchFamily="2" charset="2"/>
              </a:rPr>
              <a:t>Εάν επιλέξετε </a:t>
            </a:r>
            <a:r>
              <a:rPr lang="en-US" altLang="en-US" sz="2400" dirty="0">
                <a:sym typeface="Wingdings" panose="05000000000000000000" pitchFamily="2" charset="2"/>
              </a:rPr>
              <a:t>“Non-PIC Organization”</a:t>
            </a:r>
            <a:r>
              <a:rPr lang="el-GR" altLang="en-US" sz="2400" dirty="0">
                <a:sym typeface="Wingdings" panose="05000000000000000000" pitchFamily="2" charset="2"/>
              </a:rPr>
              <a:t>, καταχωρείτε εσείς τα στοιχεία του </a:t>
            </a:r>
            <a:r>
              <a:rPr lang="el-GR" altLang="en-US" sz="2400" dirty="0" smtClean="0">
                <a:sym typeface="Wingdings" panose="05000000000000000000" pitchFamily="2" charset="2"/>
              </a:rPr>
              <a:t>οργανισμού</a:t>
            </a:r>
            <a:r>
              <a:rPr lang="en-GB" altLang="en-US" sz="2400" dirty="0" smtClean="0">
                <a:sym typeface="Wingdings" panose="05000000000000000000" pitchFamily="2" charset="2"/>
              </a:rPr>
              <a:t> (</a:t>
            </a:r>
            <a:r>
              <a:rPr lang="el-GR" altLang="en-US" sz="2400" dirty="0"/>
              <a:t>Δεν είναι υποχρεωτικό όλοι οι οργανισμοί </a:t>
            </a:r>
            <a:r>
              <a:rPr lang="el-GR" altLang="en-US" sz="2400" dirty="0" smtClean="0"/>
              <a:t>υποδοχής να έχουν </a:t>
            </a:r>
            <a:r>
              <a:rPr lang="en-GB" altLang="en-US" sz="2400" dirty="0" smtClean="0"/>
              <a:t>PIC number</a:t>
            </a:r>
            <a:r>
              <a:rPr lang="el-GR" altLang="en-US" sz="2400" dirty="0" smtClean="0"/>
              <a:t>)</a:t>
            </a:r>
            <a:endParaRPr lang="el-GR" altLang="en-US" sz="2400" dirty="0" smtClean="0">
              <a:sym typeface="Wingdings" panose="05000000000000000000" pitchFamily="2" charset="2"/>
            </a:endParaRPr>
          </a:p>
          <a:p>
            <a:pPr marL="0" indent="0">
              <a:buNone/>
              <a:defRPr/>
            </a:pPr>
            <a:endParaRPr lang="en-US" altLang="en-US" sz="2400" b="1" dirty="0" smtClean="0"/>
          </a:p>
          <a:p>
            <a:pPr>
              <a:buFontTx/>
              <a:buChar char="-"/>
              <a:defRPr/>
            </a:pPr>
            <a:endParaRPr lang="en-US" altLang="en-US" sz="2400" b="1" dirty="0" smtClean="0"/>
          </a:p>
          <a:p>
            <a:pPr>
              <a:buFontTx/>
              <a:buChar char="-"/>
              <a:defRPr/>
            </a:pPr>
            <a:endParaRPr lang="en-US" altLang="en-US" sz="2400" b="1" dirty="0" smtClean="0"/>
          </a:p>
          <a:p>
            <a:pPr>
              <a:buFontTx/>
              <a:buChar char="-"/>
              <a:defRPr/>
            </a:pPr>
            <a:endParaRPr lang="el-GR" altLang="en-US" sz="2400" b="1" dirty="0" smtClean="0"/>
          </a:p>
          <a:p>
            <a:pPr marL="0" indent="0">
              <a:buNone/>
              <a:defRPr/>
            </a:pPr>
            <a:endParaRPr lang="el-GR" sz="2400" b="1" dirty="0" smtClean="0"/>
          </a:p>
          <a:p>
            <a:pPr>
              <a:buFont typeface="Wingdings" panose="05000000000000000000" pitchFamily="2" charset="2"/>
              <a:buChar char="ü"/>
              <a:defRPr/>
            </a:pPr>
            <a:endParaRPr lang="el-GR" altLang="en-US" sz="2200" dirty="0"/>
          </a:p>
        </p:txBody>
      </p:sp>
    </p:spTree>
    <p:extLst>
      <p:ext uri="{BB962C8B-B14F-4D97-AF65-F5344CB8AC3E}">
        <p14:creationId xmlns:p14="http://schemas.microsoft.com/office/powerpoint/2010/main" val="1071855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(5/7</a:t>
            </a:r>
            <a:r>
              <a:rPr lang="el-GR" sz="3600" dirty="0"/>
              <a:t>)</a:t>
            </a:r>
            <a:br>
              <a:rPr lang="el-GR" sz="3600" dirty="0"/>
            </a:br>
            <a:r>
              <a:rPr lang="el-GR" sz="3600" dirty="0">
                <a:solidFill>
                  <a:schemeClr val="accent5">
                    <a:lumMod val="50000"/>
                  </a:schemeClr>
                </a:solidFill>
              </a:rPr>
              <a:t>Καταχώρηση κινητικοτήτων στο ΜΤ</a:t>
            </a:r>
            <a:endParaRPr lang="en-GB" sz="3600" dirty="0">
              <a:solidFill>
                <a:schemeClr val="accent5">
                  <a:lumMod val="50000"/>
                </a:schemeClr>
              </a:solidFill>
              <a:latin typeface="+mn-lt"/>
            </a:endParaRPr>
          </a:p>
        </p:txBody>
      </p:sp>
      <p:sp>
        <p:nvSpPr>
          <p:cNvPr id="4099" name="Content Placeholder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000" b="1" dirty="0"/>
              <a:t>Βήμα </a:t>
            </a:r>
            <a:r>
              <a:rPr lang="el-GR" altLang="en-US" sz="2000" b="1" dirty="0" smtClean="0"/>
              <a:t>1</a:t>
            </a:r>
            <a:endParaRPr lang="en-US" altLang="en-US" sz="2000" b="1" dirty="0"/>
          </a:p>
          <a:p>
            <a:pPr>
              <a:buFont typeface="Wingdings" panose="05000000000000000000" pitchFamily="2" charset="2"/>
              <a:buChar char="ü"/>
              <a:defRPr/>
            </a:pPr>
            <a:r>
              <a:rPr lang="el-GR" altLang="en-US" sz="2200" dirty="0"/>
              <a:t>Επιλέγετε «Κινητικότητες» από το μενού </a:t>
            </a:r>
            <a:r>
              <a:rPr lang="el-GR" altLang="en-US" sz="2200" dirty="0">
                <a:sym typeface="Wingdings" panose="05000000000000000000" pitchFamily="2" charset="2"/>
              </a:rPr>
              <a:t>και </a:t>
            </a:r>
            <a:r>
              <a:rPr lang="en-US" altLang="en-US" sz="2200" dirty="0" smtClean="0">
                <a:sym typeface="Wingdings" panose="05000000000000000000" pitchFamily="2" charset="2"/>
              </a:rPr>
              <a:t>“Create</a:t>
            </a:r>
            <a:r>
              <a:rPr lang="en-US" altLang="en-US" sz="2200" dirty="0">
                <a:sym typeface="Wingdings" panose="05000000000000000000" pitchFamily="2" charset="2"/>
              </a:rPr>
              <a:t>”</a:t>
            </a:r>
            <a:endParaRPr lang="en-US" altLang="en-US" sz="2200" b="1" dirty="0"/>
          </a:p>
          <a:p>
            <a:pPr>
              <a:buFont typeface="Wingdings" panose="05000000000000000000" pitchFamily="2" charset="2"/>
              <a:buChar char="ü"/>
              <a:defRPr/>
            </a:pPr>
            <a:r>
              <a:rPr lang="el-GR" altLang="en-US" sz="2200" dirty="0" smtClean="0">
                <a:sym typeface="Wingdings" panose="05000000000000000000" pitchFamily="2" charset="2"/>
              </a:rPr>
              <a:t>Συμπληρωση απαιτούμενων πεδίων (υποδεικνύονται από το ίδιο το εργαλείο)</a:t>
            </a:r>
          </a:p>
          <a:p>
            <a:pPr>
              <a:buFont typeface="Wingdings" panose="05000000000000000000" pitchFamily="2" charset="2"/>
              <a:buChar char="ü"/>
              <a:defRPr/>
            </a:pPr>
            <a:r>
              <a:rPr lang="el-GR" altLang="en-US" sz="2200" dirty="0" smtClean="0">
                <a:sym typeface="Wingdings" panose="05000000000000000000" pitchFamily="2" charset="2"/>
              </a:rPr>
              <a:t>Υπάρχει δυνατότητα καταχώρησης </a:t>
            </a:r>
            <a:r>
              <a:rPr lang="en-GB" altLang="en-US" sz="2200" dirty="0" smtClean="0">
                <a:sym typeface="Wingdings" panose="05000000000000000000" pitchFamily="2" charset="2"/>
              </a:rPr>
              <a:t>draft mobility </a:t>
            </a:r>
          </a:p>
          <a:p>
            <a:pPr>
              <a:buFont typeface="Wingdings" panose="05000000000000000000" pitchFamily="2" charset="2"/>
              <a:buChar char="ü"/>
              <a:defRPr/>
            </a:pPr>
            <a:r>
              <a:rPr lang="el-GR" altLang="en-US" sz="2200" dirty="0" smtClean="0">
                <a:sym typeface="Wingdings" panose="05000000000000000000" pitchFamily="2" charset="2"/>
              </a:rPr>
              <a:t>Μην ξεχνάτε να αποθηκεύετε τη δουλειά σας (</a:t>
            </a:r>
            <a:r>
              <a:rPr lang="en-GB" altLang="en-US" sz="2200" dirty="0" smtClean="0">
                <a:sym typeface="Wingdings" panose="05000000000000000000" pitchFamily="2" charset="2"/>
              </a:rPr>
              <a:t>save button)</a:t>
            </a:r>
            <a:endParaRPr lang="el-GR" altLang="en-US" sz="2400" dirty="0" smtClean="0"/>
          </a:p>
          <a:p>
            <a:pPr>
              <a:buFont typeface="Wingdings" panose="05000000000000000000" pitchFamily="2" charset="2"/>
              <a:buChar char="ü"/>
              <a:defRPr/>
            </a:pPr>
            <a:r>
              <a:rPr lang="el-GR" altLang="en-US" sz="2200" dirty="0" smtClean="0"/>
              <a:t>Καταχώρηση </a:t>
            </a:r>
            <a:r>
              <a:rPr lang="el-GR" altLang="en-US" sz="2200" dirty="0"/>
              <a:t>οργανωτικών εξόδων </a:t>
            </a:r>
            <a:r>
              <a:rPr lang="el-GR" altLang="en-US" sz="2200" dirty="0" smtClean="0"/>
              <a:t> </a:t>
            </a:r>
            <a:r>
              <a:rPr lang="el-GR" altLang="en-US" sz="2200" dirty="0" smtClean="0">
                <a:sym typeface="Wingdings" panose="05000000000000000000" pitchFamily="2" charset="2"/>
              </a:rPr>
              <a:t> </a:t>
            </a:r>
            <a:r>
              <a:rPr lang="el-GR" altLang="en-US" sz="2200" b="1" dirty="0">
                <a:sym typeface="Wingdings" panose="05000000000000000000" pitchFamily="2" charset="2"/>
              </a:rPr>
              <a:t>Συμπλήρωση από δικαιούχο</a:t>
            </a:r>
            <a:r>
              <a:rPr lang="en-GB" altLang="en-US" sz="2200" b="1" dirty="0">
                <a:sym typeface="Wingdings" panose="05000000000000000000" pitchFamily="2" charset="2"/>
              </a:rPr>
              <a:t> </a:t>
            </a:r>
            <a:r>
              <a:rPr lang="en-GB" altLang="en-US" sz="2200" dirty="0">
                <a:sym typeface="Wingdings" panose="05000000000000000000" pitchFamily="2" charset="2"/>
              </a:rPr>
              <a:t>– </a:t>
            </a:r>
            <a:r>
              <a:rPr lang="el-GR" altLang="en-US" sz="2200" dirty="0">
                <a:sym typeface="Wingdings" panose="05000000000000000000" pitchFamily="2" charset="2"/>
              </a:rPr>
              <a:t>δεν συμπληρώνονται αυτόματα από το σύστημα</a:t>
            </a:r>
            <a:endParaRPr lang="el-GR" altLang="en-US" sz="2200" dirty="0"/>
          </a:p>
          <a:p>
            <a:pPr>
              <a:buFont typeface="Wingdings" panose="05000000000000000000" pitchFamily="2" charset="2"/>
              <a:buChar char="ü"/>
              <a:defRPr/>
            </a:pPr>
            <a:endParaRPr lang="el-GR" altLang="en-US" sz="2200" dirty="0"/>
          </a:p>
        </p:txBody>
      </p:sp>
    </p:spTree>
    <p:extLst>
      <p:ext uri="{BB962C8B-B14F-4D97-AF65-F5344CB8AC3E}">
        <p14:creationId xmlns:p14="http://schemas.microsoft.com/office/powerpoint/2010/main" val="31340168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(6/7</a:t>
            </a:r>
            <a:r>
              <a:rPr lang="el-GR" sz="3600" dirty="0"/>
              <a:t>)</a:t>
            </a:r>
            <a:br>
              <a:rPr lang="el-GR" sz="3600" dirty="0"/>
            </a:br>
            <a:r>
              <a:rPr lang="el-GR" sz="3600" dirty="0">
                <a:solidFill>
                  <a:schemeClr val="accent5">
                    <a:lumMod val="50000"/>
                  </a:schemeClr>
                </a:solidFill>
              </a:rPr>
              <a:t>Υποβολή Τελικής Έκθεσης (</a:t>
            </a:r>
            <a:r>
              <a:rPr lang="en-US" sz="3600" dirty="0">
                <a:solidFill>
                  <a:schemeClr val="accent5">
                    <a:lumMod val="50000"/>
                  </a:schemeClr>
                </a:solidFill>
              </a:rPr>
              <a:t>Mobility Tool)</a:t>
            </a:r>
            <a:endParaRPr lang="en-GB" sz="3600" dirty="0">
              <a:solidFill>
                <a:schemeClr val="accent5">
                  <a:lumMod val="50000"/>
                </a:schemeClr>
              </a:solidFill>
              <a:latin typeface="+mn-lt"/>
            </a:endParaRPr>
          </a:p>
        </p:txBody>
      </p:sp>
      <p:sp>
        <p:nvSpPr>
          <p:cNvPr id="4099" name="Content Placeholder 2"/>
          <p:cNvSpPr>
            <a:spLocks noGrp="1"/>
          </p:cNvSpPr>
          <p:nvPr>
            <p:ph idx="4294967295"/>
          </p:nvPr>
        </p:nvSpPr>
        <p:spPr bwMode="auto">
          <a:xfrm>
            <a:off x="457200" y="1268760"/>
            <a:ext cx="8229600" cy="48574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defRPr/>
            </a:pPr>
            <a:r>
              <a:rPr lang="el-GR" altLang="en-US" sz="2400" b="1" dirty="0" smtClean="0"/>
              <a:t>Συμπλήρωση Τελικής Έκθεσης</a:t>
            </a:r>
          </a:p>
          <a:p>
            <a:pPr>
              <a:buFont typeface="Wingdings" panose="05000000000000000000" pitchFamily="2" charset="2"/>
              <a:buChar char="ü"/>
              <a:defRPr/>
            </a:pPr>
            <a:r>
              <a:rPr lang="el-GR" altLang="en-US" sz="2200" dirty="0" smtClean="0"/>
              <a:t>Συμπλήρωση Τελικής Έκθεσης </a:t>
            </a:r>
            <a:r>
              <a:rPr lang="el-GR" altLang="en-US" sz="2200" dirty="0" smtClean="0">
                <a:sym typeface="Wingdings" panose="05000000000000000000" pitchFamily="2" charset="2"/>
              </a:rPr>
              <a:t>Επιλέγετε </a:t>
            </a:r>
            <a:r>
              <a:rPr lang="en-US" altLang="en-US" sz="2200" dirty="0" smtClean="0">
                <a:sym typeface="Wingdings" panose="05000000000000000000" pitchFamily="2" charset="2"/>
              </a:rPr>
              <a:t>”Reports”</a:t>
            </a:r>
            <a:r>
              <a:rPr lang="el-GR" altLang="en-US" sz="2200" dirty="0" smtClean="0">
                <a:sym typeface="Wingdings" panose="05000000000000000000" pitchFamily="2" charset="2"/>
              </a:rPr>
              <a:t> και </a:t>
            </a:r>
            <a:r>
              <a:rPr lang="en-US" altLang="en-US" sz="2200" dirty="0" smtClean="0">
                <a:sym typeface="Wingdings" panose="05000000000000000000" pitchFamily="2" charset="2"/>
              </a:rPr>
              <a:t>”Generate Beneficiary Report”</a:t>
            </a:r>
            <a:endParaRPr lang="el-GR" altLang="en-US" sz="2200" dirty="0"/>
          </a:p>
        </p:txBody>
      </p:sp>
      <p:sp>
        <p:nvSpPr>
          <p:cNvPr id="4" name="Right Arrow 3"/>
          <p:cNvSpPr/>
          <p:nvPr/>
        </p:nvSpPr>
        <p:spPr>
          <a:xfrm>
            <a:off x="7582400" y="5052877"/>
            <a:ext cx="360040"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15" b="31421"/>
          <a:stretch/>
        </p:blipFill>
        <p:spPr bwMode="auto">
          <a:xfrm>
            <a:off x="6365" y="2860158"/>
            <a:ext cx="9137635" cy="2626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828687" y="4233861"/>
            <a:ext cx="1224136" cy="28803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563888" y="3356992"/>
            <a:ext cx="1224136" cy="28803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63722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4297" y="461594"/>
            <a:ext cx="5918200" cy="697230"/>
          </a:xfrm>
          <a:prstGeom prst="rect">
            <a:avLst/>
          </a:prstGeom>
        </p:spPr>
        <p:txBody>
          <a:bodyPr vert="horz" wrap="square" lIns="0" tIns="13335" rIns="0" bIns="0" rtlCol="0">
            <a:spAutoFit/>
          </a:bodyPr>
          <a:lstStyle/>
          <a:p>
            <a:pPr marL="12700">
              <a:lnSpc>
                <a:spcPct val="100000"/>
              </a:lnSpc>
              <a:spcBef>
                <a:spcPts val="105"/>
              </a:spcBef>
            </a:pPr>
            <a:r>
              <a:rPr sz="4400" spc="-5" dirty="0"/>
              <a:t>Υποβολή Τελικής</a:t>
            </a:r>
            <a:r>
              <a:rPr sz="4400" spc="-80" dirty="0"/>
              <a:t> </a:t>
            </a:r>
            <a:r>
              <a:rPr sz="4400" spc="-15" dirty="0"/>
              <a:t>Έκθεσης</a:t>
            </a:r>
            <a:endParaRPr sz="4400"/>
          </a:p>
        </p:txBody>
      </p:sp>
      <p:sp>
        <p:nvSpPr>
          <p:cNvPr id="3" name="object 3"/>
          <p:cNvSpPr txBox="1"/>
          <p:nvPr/>
        </p:nvSpPr>
        <p:spPr>
          <a:xfrm>
            <a:off x="304800" y="1300683"/>
            <a:ext cx="8060690" cy="3461459"/>
          </a:xfrm>
          <a:prstGeom prst="rect">
            <a:avLst/>
          </a:prstGeom>
        </p:spPr>
        <p:txBody>
          <a:bodyPr vert="horz" wrap="square" lIns="0" tIns="104139" rIns="0" bIns="0" rtlCol="0">
            <a:spAutoFit/>
          </a:bodyPr>
          <a:lstStyle/>
          <a:p>
            <a:pPr marL="38100" marR="30480">
              <a:lnSpc>
                <a:spcPct val="80000"/>
              </a:lnSpc>
              <a:spcBef>
                <a:spcPts val="819"/>
              </a:spcBef>
            </a:pPr>
            <a:r>
              <a:rPr sz="3000" dirty="0">
                <a:latin typeface="Calibri"/>
                <a:cs typeface="Calibri"/>
              </a:rPr>
              <a:t>H </a:t>
            </a:r>
            <a:r>
              <a:rPr sz="3000" spc="-10" dirty="0">
                <a:latin typeface="Calibri"/>
                <a:cs typeface="Calibri"/>
              </a:rPr>
              <a:t>Τελική </a:t>
            </a:r>
            <a:r>
              <a:rPr sz="3000" spc="-15" dirty="0">
                <a:latin typeface="Calibri"/>
                <a:cs typeface="Calibri"/>
              </a:rPr>
              <a:t>Έκθεση </a:t>
            </a:r>
            <a:r>
              <a:rPr sz="3000" dirty="0">
                <a:latin typeface="Calibri"/>
                <a:cs typeface="Calibri"/>
              </a:rPr>
              <a:t>θα </a:t>
            </a:r>
            <a:r>
              <a:rPr sz="3000" spc="-5" dirty="0">
                <a:latin typeface="Calibri"/>
                <a:cs typeface="Calibri"/>
              </a:rPr>
              <a:t>πρέπει </a:t>
            </a:r>
            <a:r>
              <a:rPr sz="3000" dirty="0">
                <a:latin typeface="Calibri"/>
                <a:cs typeface="Calibri"/>
              </a:rPr>
              <a:t>να </a:t>
            </a:r>
            <a:r>
              <a:rPr sz="3000" spc="-5" dirty="0">
                <a:latin typeface="Calibri"/>
                <a:cs typeface="Calibri"/>
              </a:rPr>
              <a:t>υποβληθεί εντός της  προβλεπόμενης</a:t>
            </a:r>
            <a:r>
              <a:rPr sz="3000" dirty="0">
                <a:latin typeface="Calibri"/>
                <a:cs typeface="Calibri"/>
              </a:rPr>
              <a:t> </a:t>
            </a:r>
            <a:r>
              <a:rPr sz="3000" spc="-5" dirty="0">
                <a:latin typeface="Calibri"/>
                <a:cs typeface="Calibri"/>
              </a:rPr>
              <a:t>προθεσμίας</a:t>
            </a:r>
            <a:endParaRPr sz="3000" dirty="0">
              <a:latin typeface="Calibri"/>
              <a:cs typeface="Calibri"/>
            </a:endParaRPr>
          </a:p>
          <a:p>
            <a:pPr marL="381000" indent="-343535">
              <a:lnSpc>
                <a:spcPct val="100000"/>
              </a:lnSpc>
              <a:buFont typeface="Arial"/>
              <a:buChar char="•"/>
              <a:tabLst>
                <a:tab pos="381000" algn="l"/>
                <a:tab pos="381635" algn="l"/>
              </a:tabLst>
            </a:pPr>
            <a:r>
              <a:rPr lang="el-GR" sz="3000" dirty="0" smtClean="0">
                <a:latin typeface="Calibri"/>
                <a:cs typeface="Calibri"/>
              </a:rPr>
              <a:t>29η</a:t>
            </a:r>
            <a:r>
              <a:rPr sz="3000" baseline="25000" dirty="0" smtClean="0">
                <a:latin typeface="Calibri"/>
                <a:cs typeface="Calibri"/>
              </a:rPr>
              <a:t>η </a:t>
            </a:r>
            <a:r>
              <a:rPr sz="3000" dirty="0">
                <a:latin typeface="Calibri"/>
                <a:cs typeface="Calibri"/>
              </a:rPr>
              <a:t>Νοεμβρίου για </a:t>
            </a:r>
            <a:r>
              <a:rPr sz="3000" spc="-5" dirty="0">
                <a:latin typeface="Calibri"/>
                <a:cs typeface="Calibri"/>
              </a:rPr>
              <a:t>τα </a:t>
            </a:r>
            <a:r>
              <a:rPr sz="3000" spc="-15" dirty="0">
                <a:latin typeface="Calibri"/>
                <a:cs typeface="Calibri"/>
              </a:rPr>
              <a:t>σχέδια </a:t>
            </a:r>
            <a:r>
              <a:rPr sz="3000" dirty="0">
                <a:latin typeface="Calibri"/>
                <a:cs typeface="Calibri"/>
              </a:rPr>
              <a:t>16</a:t>
            </a:r>
            <a:r>
              <a:rPr sz="3000" spc="-270" dirty="0">
                <a:latin typeface="Calibri"/>
                <a:cs typeface="Calibri"/>
              </a:rPr>
              <a:t> </a:t>
            </a:r>
            <a:r>
              <a:rPr sz="3000" spc="-20" dirty="0">
                <a:latin typeface="Calibri"/>
                <a:cs typeface="Calibri"/>
              </a:rPr>
              <a:t>μηνών</a:t>
            </a:r>
            <a:endParaRPr sz="3000" dirty="0">
              <a:latin typeface="Calibri"/>
              <a:cs typeface="Calibri"/>
            </a:endParaRPr>
          </a:p>
          <a:p>
            <a:pPr marL="381000" indent="-343535">
              <a:lnSpc>
                <a:spcPct val="100000"/>
              </a:lnSpc>
              <a:spcBef>
                <a:spcPts val="5"/>
              </a:spcBef>
              <a:buFont typeface="Arial"/>
              <a:buChar char="•"/>
              <a:tabLst>
                <a:tab pos="381000" algn="l"/>
                <a:tab pos="381635" algn="l"/>
              </a:tabLst>
            </a:pPr>
            <a:r>
              <a:rPr sz="3000" dirty="0">
                <a:latin typeface="Calibri"/>
                <a:cs typeface="Calibri"/>
              </a:rPr>
              <a:t>30</a:t>
            </a:r>
            <a:r>
              <a:rPr sz="3000" baseline="25000" dirty="0">
                <a:latin typeface="Calibri"/>
                <a:cs typeface="Calibri"/>
              </a:rPr>
              <a:t>η </a:t>
            </a:r>
            <a:r>
              <a:rPr sz="3000" spc="-20" dirty="0">
                <a:latin typeface="Calibri"/>
                <a:cs typeface="Calibri"/>
              </a:rPr>
              <a:t>Ιουλίου </a:t>
            </a:r>
            <a:r>
              <a:rPr sz="3000" spc="-5" dirty="0">
                <a:latin typeface="Calibri"/>
                <a:cs typeface="Calibri"/>
              </a:rPr>
              <a:t>για </a:t>
            </a:r>
            <a:r>
              <a:rPr sz="3000" spc="-10" dirty="0">
                <a:latin typeface="Calibri"/>
                <a:cs typeface="Calibri"/>
              </a:rPr>
              <a:t>τα </a:t>
            </a:r>
            <a:r>
              <a:rPr sz="3000" spc="-15" dirty="0">
                <a:latin typeface="Calibri"/>
                <a:cs typeface="Calibri"/>
              </a:rPr>
              <a:t>σχέδια </a:t>
            </a:r>
            <a:r>
              <a:rPr sz="3000" dirty="0">
                <a:latin typeface="Calibri"/>
                <a:cs typeface="Calibri"/>
              </a:rPr>
              <a:t>24</a:t>
            </a:r>
            <a:r>
              <a:rPr sz="3000" spc="-229" dirty="0">
                <a:latin typeface="Calibri"/>
                <a:cs typeface="Calibri"/>
              </a:rPr>
              <a:t> </a:t>
            </a:r>
            <a:r>
              <a:rPr sz="3000" spc="-20" dirty="0">
                <a:latin typeface="Calibri"/>
                <a:cs typeface="Calibri"/>
              </a:rPr>
              <a:t>μηνών</a:t>
            </a:r>
            <a:endParaRPr sz="3000" dirty="0">
              <a:latin typeface="Calibri"/>
              <a:cs typeface="Calibri"/>
            </a:endParaRPr>
          </a:p>
          <a:p>
            <a:pPr>
              <a:lnSpc>
                <a:spcPct val="100000"/>
              </a:lnSpc>
              <a:spcBef>
                <a:spcPts val="5"/>
              </a:spcBef>
            </a:pPr>
            <a:endParaRPr sz="3750" dirty="0">
              <a:latin typeface="Times New Roman"/>
              <a:cs typeface="Times New Roman"/>
            </a:endParaRPr>
          </a:p>
          <a:p>
            <a:pPr marL="38100" marR="387985">
              <a:lnSpc>
                <a:spcPct val="80000"/>
              </a:lnSpc>
            </a:pPr>
            <a:r>
              <a:rPr sz="3000" spc="-5" dirty="0">
                <a:latin typeface="Calibri"/>
                <a:cs typeface="Calibri"/>
              </a:rPr>
              <a:t>Βάσει της </a:t>
            </a:r>
            <a:r>
              <a:rPr sz="3000" dirty="0">
                <a:latin typeface="Calibri"/>
                <a:cs typeface="Calibri"/>
              </a:rPr>
              <a:t>ποιοτικής </a:t>
            </a:r>
            <a:r>
              <a:rPr sz="3000" spc="-15" dirty="0">
                <a:latin typeface="Calibri"/>
                <a:cs typeface="Calibri"/>
              </a:rPr>
              <a:t>αξιολόγησης </a:t>
            </a:r>
            <a:r>
              <a:rPr sz="3000" spc="-5" dirty="0">
                <a:latin typeface="Calibri"/>
                <a:cs typeface="Calibri"/>
              </a:rPr>
              <a:t>της Τελικής  </a:t>
            </a:r>
            <a:r>
              <a:rPr sz="3000" spc="-15" dirty="0">
                <a:latin typeface="Calibri"/>
                <a:cs typeface="Calibri"/>
              </a:rPr>
              <a:t>Έκθεσης </a:t>
            </a:r>
            <a:r>
              <a:rPr sz="3000" spc="-5" dirty="0">
                <a:latin typeface="Calibri"/>
                <a:cs typeface="Calibri"/>
              </a:rPr>
              <a:t>ενδέχεται </a:t>
            </a:r>
            <a:r>
              <a:rPr sz="3000" dirty="0">
                <a:latin typeface="Calibri"/>
                <a:cs typeface="Calibri"/>
              </a:rPr>
              <a:t>να </a:t>
            </a:r>
            <a:r>
              <a:rPr sz="3000" spc="-10" dirty="0">
                <a:latin typeface="Calibri"/>
                <a:cs typeface="Calibri"/>
              </a:rPr>
              <a:t>επηρεαστεί </a:t>
            </a:r>
            <a:r>
              <a:rPr sz="3000" spc="-15" dirty="0">
                <a:latin typeface="Calibri"/>
                <a:cs typeface="Calibri"/>
              </a:rPr>
              <a:t>το </a:t>
            </a:r>
            <a:r>
              <a:rPr sz="3000" spc="-20" dirty="0">
                <a:latin typeface="Calibri"/>
                <a:cs typeface="Calibri"/>
              </a:rPr>
              <a:t>τελικό </a:t>
            </a:r>
            <a:r>
              <a:rPr sz="3000" dirty="0">
                <a:latin typeface="Calibri"/>
                <a:cs typeface="Calibri"/>
              </a:rPr>
              <a:t>ποσό  που θα </a:t>
            </a:r>
            <a:r>
              <a:rPr sz="3000" spc="-5" dirty="0">
                <a:latin typeface="Calibri"/>
                <a:cs typeface="Calibri"/>
              </a:rPr>
              <a:t>απονεμηθεί </a:t>
            </a:r>
            <a:r>
              <a:rPr sz="3000" dirty="0">
                <a:latin typeface="Calibri"/>
                <a:cs typeface="Calibri"/>
              </a:rPr>
              <a:t>στο</a:t>
            </a:r>
            <a:r>
              <a:rPr sz="3000" spc="-10" dirty="0">
                <a:latin typeface="Calibri"/>
                <a:cs typeface="Calibri"/>
              </a:rPr>
              <a:t> σχέδιο</a:t>
            </a:r>
            <a:r>
              <a:rPr sz="3000" spc="-10" dirty="0" smtClean="0">
                <a:latin typeface="Calibri"/>
                <a:cs typeface="Calibri"/>
              </a:rPr>
              <a:t>.</a:t>
            </a:r>
            <a:endParaRPr sz="3000" dirty="0">
              <a:latin typeface="Calibri"/>
              <a:cs typeface="Calibri"/>
            </a:endParaRPr>
          </a:p>
        </p:txBody>
      </p:sp>
      <p:sp>
        <p:nvSpPr>
          <p:cNvPr id="4" name="object 4"/>
          <p:cNvSpPr/>
          <p:nvPr/>
        </p:nvSpPr>
        <p:spPr>
          <a:xfrm>
            <a:off x="16879" y="6021285"/>
            <a:ext cx="2300097" cy="65613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36380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a:t>Mobility Tool</a:t>
            </a:r>
            <a:r>
              <a:rPr lang="el-GR" sz="3600" dirty="0"/>
              <a:t> </a:t>
            </a:r>
            <a:r>
              <a:rPr lang="el-GR" sz="3600" dirty="0" smtClean="0"/>
              <a:t>(7/7</a:t>
            </a:r>
            <a:r>
              <a:rPr lang="el-GR" sz="3600" dirty="0"/>
              <a:t>)</a:t>
            </a:r>
            <a:r>
              <a:rPr lang="el-GR" sz="3600" dirty="0" smtClean="0">
                <a:solidFill>
                  <a:schemeClr val="accent5">
                    <a:lumMod val="50000"/>
                  </a:schemeClr>
                </a:solidFill>
              </a:rPr>
              <a:t/>
            </a:r>
            <a:br>
              <a:rPr lang="el-GR" sz="3600" dirty="0" smtClean="0">
                <a:solidFill>
                  <a:schemeClr val="accent5">
                    <a:lumMod val="50000"/>
                  </a:schemeClr>
                </a:solidFill>
              </a:rPr>
            </a:br>
            <a:r>
              <a:rPr lang="el-GR" sz="3600" dirty="0" smtClean="0">
                <a:solidFill>
                  <a:schemeClr val="accent5">
                    <a:lumMod val="50000"/>
                  </a:schemeClr>
                </a:solidFill>
              </a:rPr>
              <a:t>Υποστηρικτικά αρχεία Τελικής Έκθεσης</a:t>
            </a:r>
            <a:endParaRPr lang="en-GB" sz="3600" dirty="0">
              <a:solidFill>
                <a:schemeClr val="tx1">
                  <a:lumMod val="75000"/>
                  <a:lumOff val="25000"/>
                </a:schemeClr>
              </a:solidFill>
              <a:latin typeface="+mn-lt"/>
            </a:endParaRPr>
          </a:p>
        </p:txBody>
      </p:sp>
      <p:sp>
        <p:nvSpPr>
          <p:cNvPr id="4099" name="Content Placeholder 2"/>
          <p:cNvSpPr>
            <a:spLocks noGrp="1"/>
          </p:cNvSpPr>
          <p:nvPr>
            <p:ph idx="4294967295"/>
          </p:nvPr>
        </p:nvSpPr>
        <p:spPr bwMode="auto">
          <a:xfrm>
            <a:off x="457200" y="1268760"/>
            <a:ext cx="8229600" cy="48574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buFont typeface="Wingdings" panose="05000000000000000000" pitchFamily="2" charset="2"/>
              <a:buChar char="ü"/>
              <a:defRPr/>
            </a:pPr>
            <a:r>
              <a:rPr lang="en-GB" altLang="en-US" sz="2800" dirty="0" smtClean="0"/>
              <a:t>Declaration of Honour (</a:t>
            </a:r>
            <a:r>
              <a:rPr lang="el-GR" altLang="en-US" sz="2800" dirty="0" smtClean="0"/>
              <a:t>ΟΧΙ ΤΟ ΙΔΙΟ ΜΕ ΤΗΝ ΑΙΤΗΣΗ</a:t>
            </a:r>
            <a:r>
              <a:rPr lang="en-GB" altLang="en-US" sz="2800" dirty="0" smtClean="0"/>
              <a:t>)</a:t>
            </a:r>
            <a:endParaRPr lang="el-GR" altLang="en-US" sz="2800" dirty="0" smtClean="0"/>
          </a:p>
          <a:p>
            <a:pPr>
              <a:buFont typeface="Wingdings" panose="05000000000000000000" pitchFamily="2" charset="2"/>
              <a:buChar char="ü"/>
              <a:defRPr/>
            </a:pPr>
            <a:r>
              <a:rPr lang="el-GR" altLang="en-US" sz="2800" dirty="0" smtClean="0"/>
              <a:t>Ερωτηματολόγιο Συμμετέχοντος: ο σχετικός Σύνδεσμος στέλνεται αυτόματα στην ηλεκτρονική διεύθυνση που έχει δηλωθεί στην καταχωρημένη κινητικότητα </a:t>
            </a:r>
            <a:r>
              <a:rPr lang="el-GR" altLang="en-US" sz="2800" dirty="0" smtClean="0">
                <a:sym typeface="Wingdings" panose="05000000000000000000" pitchFamily="2" charset="2"/>
              </a:rPr>
              <a:t>. Ο</a:t>
            </a:r>
            <a:r>
              <a:rPr lang="el-GR" altLang="en-US" sz="2800" dirty="0" smtClean="0"/>
              <a:t> κάθε συμμετέχων συμπληρώνει ηλεκτρονικά το δικό του ερωτηματολόγιο και το υποβάλλει</a:t>
            </a:r>
            <a:endParaRPr lang="en-GB" altLang="en-US" sz="2800" dirty="0" smtClean="0"/>
          </a:p>
          <a:p>
            <a:pPr>
              <a:buFont typeface="Wingdings" panose="05000000000000000000" pitchFamily="2" charset="2"/>
              <a:buChar char="ü"/>
              <a:defRPr/>
            </a:pPr>
            <a:r>
              <a:rPr lang="el-GR" altLang="en-US" sz="2800" dirty="0" smtClean="0"/>
              <a:t>Αποδείξεις κάλυψης οποιασδήποτε ανάγκης εμπίπτει στο κονδύλι που αφορά τις Ειδικές Ανάγκες</a:t>
            </a:r>
          </a:p>
          <a:p>
            <a:endParaRPr lang="el-GR" sz="2800" dirty="0"/>
          </a:p>
          <a:p>
            <a:pPr marL="0" indent="0">
              <a:buNone/>
            </a:pPr>
            <a:r>
              <a:rPr lang="el-GR" sz="2800" dirty="0"/>
              <a:t>Όλα τα υπόλοιπα παραστατικά θα πρέπει να τηρούνται στο αρχείο του ιδρύματός σας για σκοπούς διαφάνειας στην οικονομική διαχείριση του Σχεδίου σας ή και ενδεχόμενων ελέγχων από το ΙΔΕΠ ή την ΕΕ (πχ οποιαδήποτε τιμολόγια, εμβάσματα προς συμμετέχοντες κλπ)</a:t>
            </a:r>
          </a:p>
          <a:p>
            <a:pPr>
              <a:buFont typeface="Wingdings" panose="05000000000000000000" pitchFamily="2" charset="2"/>
              <a:buChar char="ü"/>
              <a:defRPr/>
            </a:pPr>
            <a:endParaRPr lang="el-GR" altLang="en-US" sz="2800" b="1" dirty="0"/>
          </a:p>
          <a:p>
            <a:pPr marL="0" indent="0">
              <a:buNone/>
              <a:defRPr/>
            </a:pPr>
            <a:endParaRPr lang="en-US" altLang="en-US" sz="2400" b="1" dirty="0" smtClean="0"/>
          </a:p>
        </p:txBody>
      </p:sp>
    </p:spTree>
    <p:extLst>
      <p:ext uri="{BB962C8B-B14F-4D97-AF65-F5344CB8AC3E}">
        <p14:creationId xmlns:p14="http://schemas.microsoft.com/office/powerpoint/2010/main" val="3738346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14300"/>
            <a:ext cx="8229600" cy="1008112"/>
          </a:xfrm>
        </p:spPr>
        <p:txBody>
          <a:bodyPr/>
          <a:lstStyle/>
          <a:p>
            <a:r>
              <a:rPr lang="en-GB" dirty="0" smtClean="0"/>
              <a:t>OLS</a:t>
            </a:r>
            <a:endParaRPr lang="en-GB" dirty="0"/>
          </a:p>
        </p:txBody>
      </p:sp>
      <p:sp>
        <p:nvSpPr>
          <p:cNvPr id="7" name="Content Placeholder 6"/>
          <p:cNvSpPr>
            <a:spLocks noGrp="1"/>
          </p:cNvSpPr>
          <p:nvPr>
            <p:ph idx="1"/>
          </p:nvPr>
        </p:nvSpPr>
        <p:spPr>
          <a:xfrm>
            <a:off x="467544" y="692696"/>
            <a:ext cx="8229600" cy="5073427"/>
          </a:xfrm>
        </p:spPr>
        <p:txBody>
          <a:bodyPr>
            <a:noAutofit/>
          </a:bodyPr>
          <a:lstStyle/>
          <a:p>
            <a:pPr marL="355600" marR="8890">
              <a:spcBef>
                <a:spcPts val="100"/>
              </a:spcBef>
              <a:buFont typeface="Arial"/>
              <a:buChar char="•"/>
              <a:tabLst>
                <a:tab pos="354965" algn="l"/>
                <a:tab pos="355600" algn="l"/>
              </a:tabLst>
            </a:pPr>
            <a:r>
              <a:rPr lang="el-GR" sz="2500" spc="-5" dirty="0" smtClean="0">
                <a:cs typeface="Calibri"/>
              </a:rPr>
              <a:t>Τα ΙΤΕ λαμβάνουν γλωσσικές άδειες που αφορούν την κινητικότητα φοιτητών</a:t>
            </a:r>
          </a:p>
          <a:p>
            <a:pPr marL="355600" marR="8890">
              <a:spcBef>
                <a:spcPts val="100"/>
              </a:spcBef>
              <a:buFont typeface="Arial"/>
              <a:buChar char="•"/>
              <a:tabLst>
                <a:tab pos="354965" algn="l"/>
                <a:tab pos="355600" algn="l"/>
              </a:tabLst>
            </a:pPr>
            <a:r>
              <a:rPr lang="el-GR" sz="2500" spc="-5" dirty="0" smtClean="0">
                <a:cs typeface="Calibri"/>
              </a:rPr>
              <a:t>Πρόσβαση</a:t>
            </a:r>
            <a:r>
              <a:rPr lang="en-US" sz="2500" spc="-5" dirty="0" smtClean="0">
                <a:solidFill>
                  <a:srgbClr val="00B050"/>
                </a:solidFill>
                <a:cs typeface="Calibri"/>
              </a:rPr>
              <a:t>:</a:t>
            </a:r>
            <a:r>
              <a:rPr lang="en-US" sz="2800" dirty="0">
                <a:solidFill>
                  <a:srgbClr val="00B050"/>
                </a:solidFill>
                <a:hlinkClick r:id="rId2"/>
              </a:rPr>
              <a:t> https://app.erasmusplusols.eu/</a:t>
            </a:r>
            <a:endParaRPr lang="el-GR" sz="2500" spc="-5" dirty="0" smtClean="0">
              <a:solidFill>
                <a:srgbClr val="00B050"/>
              </a:solidFill>
              <a:cs typeface="Calibri"/>
            </a:endParaRPr>
          </a:p>
          <a:p>
            <a:pPr marL="355600" marR="8890">
              <a:spcBef>
                <a:spcPts val="100"/>
              </a:spcBef>
              <a:buFont typeface="Arial"/>
              <a:buChar char="•"/>
              <a:tabLst>
                <a:tab pos="354965" algn="l"/>
                <a:tab pos="355600" algn="l"/>
              </a:tabLst>
            </a:pPr>
            <a:r>
              <a:rPr lang="el-GR" sz="2500" spc="-5" dirty="0" smtClean="0">
                <a:cs typeface="Calibri"/>
              </a:rPr>
              <a:t>Οι εγκριθέντες φοιτητές λαμβάνουν άδειες για: </a:t>
            </a:r>
          </a:p>
          <a:p>
            <a:pPr marL="927100" marR="8890" lvl="1" indent="-457200">
              <a:spcBef>
                <a:spcPts val="100"/>
              </a:spcBef>
              <a:buFont typeface="Wingdings" panose="05000000000000000000" pitchFamily="2" charset="2"/>
              <a:buChar char="ü"/>
              <a:tabLst>
                <a:tab pos="354965" algn="l"/>
                <a:tab pos="355600" algn="l"/>
              </a:tabLst>
            </a:pPr>
            <a:r>
              <a:rPr lang="el-GR" sz="2500" spc="-5" dirty="0" smtClean="0">
                <a:cs typeface="Calibri"/>
              </a:rPr>
              <a:t>1</a:t>
            </a:r>
            <a:r>
              <a:rPr lang="el-GR" sz="2500" spc="-5" baseline="30000" dirty="0" smtClean="0">
                <a:cs typeface="Calibri"/>
              </a:rPr>
              <a:t>η</a:t>
            </a:r>
            <a:r>
              <a:rPr lang="el-GR" sz="2500" spc="-5" dirty="0" smtClean="0">
                <a:cs typeface="Calibri"/>
              </a:rPr>
              <a:t> Αξιολόγηση της γλωσσικής τους επάρκειας στη γλώσσα εργασίας στον οργανισμό φιλοξενίας/ΙΤΕ πριν την κινητικότητά τους. Κ</a:t>
            </a:r>
            <a:r>
              <a:rPr lang="el-GR" sz="2500" spc="-15" dirty="0" smtClean="0">
                <a:cs typeface="Calibri"/>
              </a:rPr>
              <a:t>αθορίζει </a:t>
            </a:r>
            <a:r>
              <a:rPr lang="el-GR" sz="2500" spc="-10" dirty="0">
                <a:cs typeface="Calibri"/>
              </a:rPr>
              <a:t>το επίπεδο </a:t>
            </a:r>
            <a:r>
              <a:rPr lang="el-GR" sz="2500" spc="-5" dirty="0">
                <a:cs typeface="Calibri"/>
              </a:rPr>
              <a:t>της </a:t>
            </a:r>
            <a:r>
              <a:rPr lang="el-GR" sz="2500" spc="-10" dirty="0">
                <a:cs typeface="Calibri"/>
              </a:rPr>
              <a:t>γλωσσικής επάρκειας</a:t>
            </a:r>
            <a:r>
              <a:rPr lang="el-GR" sz="2500" spc="210" dirty="0">
                <a:cs typeface="Calibri"/>
              </a:rPr>
              <a:t> </a:t>
            </a:r>
            <a:r>
              <a:rPr lang="el-GR" sz="2500" spc="-5" dirty="0">
                <a:cs typeface="Calibri"/>
              </a:rPr>
              <a:t>από</a:t>
            </a:r>
            <a:r>
              <a:rPr lang="en-GB" sz="2500" spc="-5" dirty="0">
                <a:cs typeface="Calibri"/>
              </a:rPr>
              <a:t> </a:t>
            </a:r>
            <a:r>
              <a:rPr lang="el-GR" sz="2500" dirty="0">
                <a:cs typeface="Calibri"/>
              </a:rPr>
              <a:t>Α1 </a:t>
            </a:r>
            <a:r>
              <a:rPr lang="el-GR" sz="2500" spc="-5" dirty="0">
                <a:cs typeface="Calibri"/>
              </a:rPr>
              <a:t>έως</a:t>
            </a:r>
            <a:r>
              <a:rPr lang="el-GR" sz="2500" spc="-10" dirty="0">
                <a:cs typeface="Calibri"/>
              </a:rPr>
              <a:t> </a:t>
            </a:r>
            <a:r>
              <a:rPr lang="el-GR" sz="2500" spc="-5" dirty="0">
                <a:cs typeface="Calibri"/>
              </a:rPr>
              <a:t>C2</a:t>
            </a:r>
            <a:endParaRPr lang="el-GR" sz="2500" dirty="0">
              <a:cs typeface="Calibri"/>
            </a:endParaRPr>
          </a:p>
          <a:p>
            <a:pPr marL="927100" marR="8890" lvl="1" indent="-457200">
              <a:spcBef>
                <a:spcPts val="100"/>
              </a:spcBef>
              <a:buFont typeface="Wingdings" panose="05000000000000000000" pitchFamily="2" charset="2"/>
              <a:buChar char="ü"/>
              <a:tabLst>
                <a:tab pos="354965" algn="l"/>
                <a:tab pos="355600" algn="l"/>
              </a:tabLst>
            </a:pPr>
            <a:r>
              <a:rPr lang="el-GR" sz="2500" spc="-5" dirty="0" smtClean="0">
                <a:cs typeface="Calibri"/>
              </a:rPr>
              <a:t>Γλωσσικά μαθήματα (</a:t>
            </a:r>
            <a:r>
              <a:rPr lang="en-GB" sz="2500" spc="-5" dirty="0" smtClean="0">
                <a:cs typeface="Calibri"/>
              </a:rPr>
              <a:t>online language course)</a:t>
            </a:r>
          </a:p>
          <a:p>
            <a:pPr marL="927100" marR="8890" lvl="1" indent="-457200">
              <a:spcBef>
                <a:spcPts val="100"/>
              </a:spcBef>
              <a:buFont typeface="Wingdings" panose="05000000000000000000" pitchFamily="2" charset="2"/>
              <a:buChar char="ü"/>
              <a:tabLst>
                <a:tab pos="354965" algn="l"/>
                <a:tab pos="355600" algn="l"/>
              </a:tabLst>
            </a:pPr>
            <a:r>
              <a:rPr lang="en-GB" sz="2500" spc="-5" dirty="0" smtClean="0">
                <a:cs typeface="Calibri"/>
              </a:rPr>
              <a:t>2</a:t>
            </a:r>
            <a:r>
              <a:rPr lang="el-GR" sz="2500" spc="-5" baseline="30000" dirty="0" smtClean="0">
                <a:cs typeface="Calibri"/>
              </a:rPr>
              <a:t>η</a:t>
            </a:r>
            <a:r>
              <a:rPr lang="el-GR" sz="2500" spc="-5" dirty="0" smtClean="0">
                <a:cs typeface="Calibri"/>
              </a:rPr>
              <a:t> Αξιολόγηση της γλωσσικής τους επάρκειας μετά την κινητικότητα (</a:t>
            </a:r>
            <a:r>
              <a:rPr lang="el-GR" sz="2500" b="1" spc="-10" dirty="0">
                <a:cs typeface="Calibri"/>
              </a:rPr>
              <a:t>εκτός </a:t>
            </a:r>
            <a:r>
              <a:rPr lang="el-GR" sz="2500" b="1" spc="-30" dirty="0">
                <a:cs typeface="Calibri"/>
              </a:rPr>
              <a:t>και </a:t>
            </a:r>
            <a:r>
              <a:rPr lang="el-GR" sz="2500" b="1" spc="-5" dirty="0">
                <a:cs typeface="Calibri"/>
              </a:rPr>
              <a:t>αν </a:t>
            </a:r>
            <a:r>
              <a:rPr lang="el-GR" sz="2500" b="1" spc="-15" dirty="0">
                <a:cs typeface="Calibri"/>
              </a:rPr>
              <a:t>το</a:t>
            </a:r>
            <a:r>
              <a:rPr lang="el-GR" sz="2500" b="1" spc="260" dirty="0">
                <a:cs typeface="Calibri"/>
              </a:rPr>
              <a:t> </a:t>
            </a:r>
            <a:r>
              <a:rPr lang="el-GR" sz="2500" b="1" spc="-15" dirty="0">
                <a:cs typeface="Calibri"/>
              </a:rPr>
              <a:t>πρώτο </a:t>
            </a:r>
            <a:r>
              <a:rPr lang="el-GR" sz="2500" b="1" spc="-10" dirty="0">
                <a:cs typeface="Calibri"/>
              </a:rPr>
              <a:t>αποτέλεσμα </a:t>
            </a:r>
            <a:r>
              <a:rPr lang="el-GR" sz="2500" b="1" spc="-15" dirty="0">
                <a:cs typeface="Calibri"/>
              </a:rPr>
              <a:t>είναι</a:t>
            </a:r>
            <a:r>
              <a:rPr lang="el-GR" sz="2500" b="1" spc="50" dirty="0">
                <a:cs typeface="Calibri"/>
              </a:rPr>
              <a:t> </a:t>
            </a:r>
            <a:r>
              <a:rPr lang="el-GR" sz="2500" b="1" spc="-5" dirty="0" smtClean="0">
                <a:cs typeface="Calibri"/>
              </a:rPr>
              <a:t>C2</a:t>
            </a:r>
            <a:r>
              <a:rPr lang="el-GR" sz="2500" spc="-5" dirty="0" smtClean="0">
                <a:cs typeface="Calibri"/>
              </a:rPr>
              <a:t>)</a:t>
            </a:r>
          </a:p>
          <a:p>
            <a:pPr marL="469900" marR="8890" lvl="1" indent="0">
              <a:spcBef>
                <a:spcPts val="100"/>
              </a:spcBef>
              <a:buNone/>
              <a:tabLst>
                <a:tab pos="354965" algn="l"/>
                <a:tab pos="355600" algn="l"/>
              </a:tabLst>
            </a:pPr>
            <a:r>
              <a:rPr lang="el-GR" sz="2500" spc="-15" dirty="0" smtClean="0">
                <a:cs typeface="Calibri"/>
              </a:rPr>
              <a:t>Εξαιρούνται </a:t>
            </a:r>
            <a:r>
              <a:rPr lang="el-GR" sz="2500" spc="-15" dirty="0">
                <a:cs typeface="Calibri"/>
              </a:rPr>
              <a:t>από αυτή τη διαδικασία </a:t>
            </a:r>
            <a:r>
              <a:rPr lang="el-GR" sz="2500" spc="-5" dirty="0">
                <a:cs typeface="Calibri"/>
              </a:rPr>
              <a:t>δεόντως </a:t>
            </a:r>
            <a:r>
              <a:rPr lang="el-GR" sz="2500" spc="-10" dirty="0">
                <a:cs typeface="Calibri"/>
              </a:rPr>
              <a:t>αιτιολογημένες περιπτώσεις </a:t>
            </a:r>
            <a:r>
              <a:rPr lang="el-GR" sz="2500" dirty="0" err="1">
                <a:cs typeface="Calibri"/>
              </a:rPr>
              <a:t>π.χ</a:t>
            </a:r>
            <a:r>
              <a:rPr lang="el-GR" sz="2500" dirty="0">
                <a:cs typeface="Calibri"/>
              </a:rPr>
              <a:t> </a:t>
            </a:r>
            <a:r>
              <a:rPr lang="el-GR" sz="2500" spc="-10" dirty="0" err="1">
                <a:cs typeface="Calibri"/>
              </a:rPr>
              <a:t>native</a:t>
            </a:r>
            <a:r>
              <a:rPr lang="el-GR" sz="2500" spc="-10" dirty="0">
                <a:cs typeface="Calibri"/>
              </a:rPr>
              <a:t> </a:t>
            </a:r>
            <a:r>
              <a:rPr lang="el-GR" sz="2500" spc="-15" dirty="0" err="1" smtClean="0">
                <a:cs typeface="Calibri"/>
              </a:rPr>
              <a:t>speakers</a:t>
            </a:r>
            <a:r>
              <a:rPr lang="el-GR" sz="2500" spc="-15" dirty="0" smtClean="0">
                <a:cs typeface="Calibri"/>
              </a:rPr>
              <a:t>. </a:t>
            </a:r>
            <a:endParaRPr lang="el-GR" sz="2500" spc="-5" dirty="0">
              <a:cs typeface="Calibri"/>
            </a:endParaRPr>
          </a:p>
        </p:txBody>
      </p:sp>
    </p:spTree>
    <p:extLst>
      <p:ext uri="{BB962C8B-B14F-4D97-AF65-F5344CB8AC3E}">
        <p14:creationId xmlns:p14="http://schemas.microsoft.com/office/powerpoint/2010/main" val="315890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Autofit/>
          </a:bodyPr>
          <a:lstStyle/>
          <a:p>
            <a:r>
              <a:rPr lang="el-GR" sz="3200" dirty="0"/>
              <a:t>Συμφωνία </a:t>
            </a:r>
            <a:r>
              <a:rPr lang="el-GR" sz="3200" dirty="0" smtClean="0"/>
              <a:t>&amp; Παραρτήματα</a:t>
            </a:r>
            <a:r>
              <a:rPr lang="en-GB" sz="3200" dirty="0" smtClean="0"/>
              <a:t> </a:t>
            </a:r>
            <a:r>
              <a:rPr lang="el-GR" sz="3200" dirty="0" smtClean="0"/>
              <a:t>για Κοινοπραξίες</a:t>
            </a:r>
            <a:r>
              <a:rPr lang="el-GR" sz="3200" dirty="0"/>
              <a:t/>
            </a:r>
            <a:br>
              <a:rPr lang="el-GR" sz="3200" dirty="0"/>
            </a:br>
            <a:r>
              <a:rPr lang="en-GB" sz="3200" dirty="0" smtClean="0">
                <a:solidFill>
                  <a:schemeClr val="accent5">
                    <a:lumMod val="50000"/>
                  </a:schemeClr>
                </a:solidFill>
              </a:rPr>
              <a:t>Multi-beneficiary </a:t>
            </a:r>
            <a:r>
              <a:rPr lang="en-GB" sz="3200" dirty="0">
                <a:solidFill>
                  <a:schemeClr val="accent5">
                    <a:lumMod val="50000"/>
                  </a:schemeClr>
                </a:solidFill>
              </a:rPr>
              <a:t>Agreement</a:t>
            </a:r>
            <a:endParaRPr lang="en-GB" sz="3200" dirty="0"/>
          </a:p>
        </p:txBody>
      </p:sp>
      <p:sp>
        <p:nvSpPr>
          <p:cNvPr id="3" name="Content Placeholder 2"/>
          <p:cNvSpPr>
            <a:spLocks noGrp="1"/>
          </p:cNvSpPr>
          <p:nvPr>
            <p:ph idx="1"/>
          </p:nvPr>
        </p:nvSpPr>
        <p:spPr>
          <a:xfrm>
            <a:off x="395536" y="1052736"/>
            <a:ext cx="8229600" cy="5544616"/>
          </a:xfrm>
        </p:spPr>
        <p:txBody>
          <a:bodyPr>
            <a:normAutofit fontScale="92500" lnSpcReduction="20000"/>
          </a:bodyPr>
          <a:lstStyle/>
          <a:p>
            <a:r>
              <a:rPr lang="en-GB" sz="3000" b="1" dirty="0">
                <a:solidFill>
                  <a:schemeClr val="accent5">
                    <a:lumMod val="75000"/>
                  </a:schemeClr>
                </a:solidFill>
              </a:rPr>
              <a:t>Multi – Beneficiary Grant Agreement</a:t>
            </a:r>
            <a:endParaRPr lang="el-GR" sz="3000" b="1" dirty="0">
              <a:solidFill>
                <a:schemeClr val="accent5">
                  <a:lumMod val="75000"/>
                </a:schemeClr>
              </a:solidFill>
            </a:endParaRPr>
          </a:p>
          <a:p>
            <a:r>
              <a:rPr lang="en-GB" sz="3000" dirty="0" smtClean="0"/>
              <a:t>Annex </a:t>
            </a:r>
            <a:r>
              <a:rPr lang="en-GB" sz="3000" dirty="0"/>
              <a:t>I  – General Conditions</a:t>
            </a:r>
          </a:p>
          <a:p>
            <a:r>
              <a:rPr lang="en-GB" sz="3000" b="1" dirty="0">
                <a:solidFill>
                  <a:schemeClr val="accent5">
                    <a:lumMod val="75000"/>
                  </a:schemeClr>
                </a:solidFill>
              </a:rPr>
              <a:t>Annex II – Description and estimated budget of the project</a:t>
            </a:r>
          </a:p>
          <a:p>
            <a:r>
              <a:rPr lang="en-GB" sz="3000" dirty="0"/>
              <a:t>Annex III  – Financial</a:t>
            </a:r>
            <a:r>
              <a:rPr lang="el-GR" sz="3000" dirty="0" smtClean="0"/>
              <a:t> </a:t>
            </a:r>
            <a:r>
              <a:rPr lang="en-GB" sz="3000" dirty="0" smtClean="0"/>
              <a:t>and </a:t>
            </a:r>
            <a:r>
              <a:rPr lang="en-GB" sz="3000" dirty="0"/>
              <a:t>contractual rules</a:t>
            </a:r>
          </a:p>
          <a:p>
            <a:r>
              <a:rPr lang="en-GB" sz="3000" dirty="0"/>
              <a:t>Annex IV  – Applicable</a:t>
            </a:r>
            <a:r>
              <a:rPr lang="el-GR" sz="3000" dirty="0" smtClean="0"/>
              <a:t> </a:t>
            </a:r>
            <a:r>
              <a:rPr lang="en-GB" sz="3000" dirty="0" smtClean="0"/>
              <a:t>rates</a:t>
            </a:r>
            <a:r>
              <a:rPr lang="el-GR" sz="3000" dirty="0" smtClean="0"/>
              <a:t> </a:t>
            </a:r>
            <a:endParaRPr lang="en-GB" sz="3000" dirty="0"/>
          </a:p>
          <a:p>
            <a:r>
              <a:rPr lang="en-GB" sz="3000" dirty="0"/>
              <a:t>Annex V </a:t>
            </a:r>
            <a:r>
              <a:rPr lang="en-GB" sz="3000" dirty="0" smtClean="0"/>
              <a:t>– Mandates</a:t>
            </a:r>
            <a:r>
              <a:rPr lang="el-GR" sz="3000" dirty="0" smtClean="0"/>
              <a:t> </a:t>
            </a:r>
            <a:endParaRPr lang="en-GB" sz="3000" dirty="0"/>
          </a:p>
          <a:p>
            <a:r>
              <a:rPr lang="en-US" sz="3000" dirty="0"/>
              <a:t>Annex </a:t>
            </a:r>
            <a:r>
              <a:rPr lang="en-US" sz="3000" dirty="0" smtClean="0"/>
              <a:t>VI</a:t>
            </a:r>
            <a:r>
              <a:rPr lang="el-GR" sz="3000" dirty="0" smtClean="0"/>
              <a:t> </a:t>
            </a:r>
            <a:r>
              <a:rPr lang="en-GB" sz="3000" dirty="0"/>
              <a:t>– Staff</a:t>
            </a:r>
          </a:p>
          <a:p>
            <a:pPr lvl="2"/>
            <a:r>
              <a:rPr lang="en-GB" dirty="0"/>
              <a:t>Grant Agreement</a:t>
            </a:r>
          </a:p>
          <a:p>
            <a:pPr lvl="2"/>
            <a:r>
              <a:rPr lang="en-GB" dirty="0"/>
              <a:t>Mobility Agreement  </a:t>
            </a:r>
            <a:endParaRPr lang="el-GR" dirty="0"/>
          </a:p>
          <a:p>
            <a:r>
              <a:rPr lang="en-GB" sz="3000" dirty="0"/>
              <a:t>Annex V – Student </a:t>
            </a:r>
          </a:p>
          <a:p>
            <a:pPr lvl="2"/>
            <a:r>
              <a:rPr lang="en-GB" dirty="0"/>
              <a:t>Grant Agreement</a:t>
            </a:r>
          </a:p>
          <a:p>
            <a:pPr lvl="2"/>
            <a:r>
              <a:rPr lang="en-GB" dirty="0"/>
              <a:t>Learning Agreement  </a:t>
            </a:r>
            <a:endParaRPr lang="el-GR" dirty="0"/>
          </a:p>
        </p:txBody>
      </p:sp>
    </p:spTree>
    <p:extLst>
      <p:ext uri="{BB962C8B-B14F-4D97-AF65-F5344CB8AC3E}">
        <p14:creationId xmlns:p14="http://schemas.microsoft.com/office/powerpoint/2010/main" val="1514244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OLS</a:t>
            </a:r>
            <a:r>
              <a:rPr lang="el-GR" dirty="0" smtClean="0"/>
              <a:t> </a:t>
            </a:r>
            <a:endParaRPr lang="en-GB" dirty="0"/>
          </a:p>
        </p:txBody>
      </p:sp>
      <p:sp>
        <p:nvSpPr>
          <p:cNvPr id="5" name="Content Placeholder 4"/>
          <p:cNvSpPr>
            <a:spLocks noGrp="1"/>
          </p:cNvSpPr>
          <p:nvPr>
            <p:ph idx="1"/>
          </p:nvPr>
        </p:nvSpPr>
        <p:spPr/>
        <p:txBody>
          <a:bodyPr>
            <a:normAutofit fontScale="85000" lnSpcReduction="20000"/>
          </a:bodyPr>
          <a:lstStyle/>
          <a:p>
            <a:pPr marL="0" marR="193675" indent="0">
              <a:spcBef>
                <a:spcPts val="434"/>
              </a:spcBef>
              <a:buNone/>
              <a:tabLst>
                <a:tab pos="342265" algn="l"/>
                <a:tab pos="355600" algn="l"/>
              </a:tabLst>
            </a:pPr>
            <a:r>
              <a:rPr lang="el-GR" b="1" spc="-5" dirty="0" smtClean="0">
                <a:cs typeface="Calibri"/>
              </a:rPr>
              <a:t>Διευκρινίσεις για πρώτη γλωσσική αξιολόγηση</a:t>
            </a:r>
          </a:p>
          <a:p>
            <a:pPr marL="342265" marR="193675" indent="-342265">
              <a:spcBef>
                <a:spcPts val="434"/>
              </a:spcBef>
              <a:buFont typeface="Arial"/>
              <a:buChar char="•"/>
              <a:tabLst>
                <a:tab pos="342265" algn="l"/>
                <a:tab pos="355600" algn="l"/>
              </a:tabLst>
            </a:pPr>
            <a:r>
              <a:rPr lang="el-GR" spc="-5" dirty="0" smtClean="0">
                <a:cs typeface="Calibri"/>
              </a:rPr>
              <a:t>Τα </a:t>
            </a:r>
            <a:r>
              <a:rPr lang="el-GR" spc="-10" dirty="0">
                <a:cs typeface="Calibri"/>
              </a:rPr>
              <a:t>αποτελέσματα </a:t>
            </a:r>
            <a:r>
              <a:rPr lang="el-GR" spc="-5" dirty="0">
                <a:cs typeface="Calibri"/>
              </a:rPr>
              <a:t>της </a:t>
            </a:r>
            <a:r>
              <a:rPr lang="el-GR" spc="-10" dirty="0">
                <a:cs typeface="Calibri"/>
              </a:rPr>
              <a:t>αξιολόγησης </a:t>
            </a:r>
            <a:r>
              <a:rPr lang="el-GR" dirty="0">
                <a:cs typeface="Calibri"/>
              </a:rPr>
              <a:t>δεν </a:t>
            </a:r>
            <a:r>
              <a:rPr lang="el-GR" spc="-5" dirty="0">
                <a:cs typeface="Calibri"/>
              </a:rPr>
              <a:t>αποτρέπουν τη συμμετοχή </a:t>
            </a:r>
            <a:r>
              <a:rPr lang="el-GR" dirty="0">
                <a:cs typeface="Calibri"/>
              </a:rPr>
              <a:t>σε</a:t>
            </a:r>
            <a:r>
              <a:rPr lang="el-GR" spc="225" dirty="0">
                <a:cs typeface="Calibri"/>
              </a:rPr>
              <a:t> </a:t>
            </a:r>
            <a:r>
              <a:rPr lang="el-GR" spc="-20" dirty="0" smtClean="0">
                <a:cs typeface="Calibri"/>
              </a:rPr>
              <a:t>κινητικότητα. </a:t>
            </a:r>
            <a:r>
              <a:rPr lang="el-GR" spc="-5" dirty="0">
                <a:cs typeface="Calibri"/>
              </a:rPr>
              <a:t>Ανάλογα με τη </a:t>
            </a:r>
            <a:r>
              <a:rPr lang="el-GR" spc="-15" dirty="0">
                <a:cs typeface="Calibri"/>
              </a:rPr>
              <a:t>γλωσσική </a:t>
            </a:r>
            <a:r>
              <a:rPr lang="el-GR" spc="-10" dirty="0">
                <a:cs typeface="Calibri"/>
              </a:rPr>
              <a:t>τους επάρκεια </a:t>
            </a:r>
            <a:r>
              <a:rPr lang="el-GR" spc="-5" dirty="0">
                <a:cs typeface="Calibri"/>
              </a:rPr>
              <a:t>οι </a:t>
            </a:r>
            <a:r>
              <a:rPr lang="el-GR" spc="-10" dirty="0">
                <a:cs typeface="Calibri"/>
              </a:rPr>
              <a:t>συμμετέχοντες</a:t>
            </a:r>
            <a:r>
              <a:rPr lang="el-GR" spc="225" dirty="0">
                <a:cs typeface="Calibri"/>
              </a:rPr>
              <a:t> </a:t>
            </a:r>
            <a:r>
              <a:rPr lang="el-GR" spc="-15" dirty="0">
                <a:cs typeface="Calibri"/>
              </a:rPr>
              <a:t>παρακολουθούν </a:t>
            </a:r>
            <a:r>
              <a:rPr lang="el-GR" b="1" spc="-10" dirty="0">
                <a:cs typeface="Calibri"/>
              </a:rPr>
              <a:t>διαδικτυακά </a:t>
            </a:r>
            <a:r>
              <a:rPr lang="el-GR" b="1" spc="-20" dirty="0">
                <a:cs typeface="Calibri"/>
              </a:rPr>
              <a:t>γλωσσικά </a:t>
            </a:r>
            <a:r>
              <a:rPr lang="el-GR" b="1" spc="-5" dirty="0">
                <a:cs typeface="Calibri"/>
              </a:rPr>
              <a:t>μαθήματα </a:t>
            </a:r>
            <a:r>
              <a:rPr lang="el-GR" spc="-10" dirty="0">
                <a:cs typeface="Calibri"/>
              </a:rPr>
              <a:t>πριν </a:t>
            </a:r>
            <a:r>
              <a:rPr lang="el-GR" spc="-25" dirty="0">
                <a:cs typeface="Calibri"/>
              </a:rPr>
              <a:t>και κατά </a:t>
            </a:r>
            <a:r>
              <a:rPr lang="el-GR" spc="-5" dirty="0">
                <a:cs typeface="Calibri"/>
              </a:rPr>
              <a:t>τη </a:t>
            </a:r>
            <a:r>
              <a:rPr lang="el-GR" spc="-10" dirty="0">
                <a:cs typeface="Calibri"/>
              </a:rPr>
              <a:t>διάρκεια </a:t>
            </a:r>
            <a:r>
              <a:rPr lang="el-GR" spc="-5" dirty="0">
                <a:cs typeface="Calibri"/>
              </a:rPr>
              <a:t>της</a:t>
            </a:r>
            <a:r>
              <a:rPr lang="el-GR" spc="195" dirty="0">
                <a:cs typeface="Calibri"/>
              </a:rPr>
              <a:t> </a:t>
            </a:r>
            <a:r>
              <a:rPr lang="el-GR" spc="-20" dirty="0">
                <a:cs typeface="Calibri"/>
              </a:rPr>
              <a:t>κινητικότητας</a:t>
            </a:r>
            <a:endParaRPr lang="en-GB" dirty="0"/>
          </a:p>
          <a:p>
            <a:pPr marL="342265" marR="193675" indent="-342265">
              <a:spcBef>
                <a:spcPts val="434"/>
              </a:spcBef>
              <a:buFont typeface="Arial"/>
              <a:buChar char="•"/>
              <a:tabLst>
                <a:tab pos="342265" algn="l"/>
                <a:tab pos="355600" algn="l"/>
              </a:tabLst>
            </a:pPr>
            <a:r>
              <a:rPr lang="el-GR" spc="-5" dirty="0" smtClean="0">
                <a:cs typeface="Calibri"/>
              </a:rPr>
              <a:t>Για </a:t>
            </a:r>
            <a:r>
              <a:rPr lang="el-GR" spc="-10" dirty="0">
                <a:cs typeface="Calibri"/>
              </a:rPr>
              <a:t>τα </a:t>
            </a:r>
            <a:r>
              <a:rPr lang="el-GR" spc="-20" dirty="0">
                <a:cs typeface="Calibri"/>
              </a:rPr>
              <a:t>γλωσσικά </a:t>
            </a:r>
            <a:r>
              <a:rPr lang="el-GR" spc="-5" dirty="0">
                <a:cs typeface="Calibri"/>
              </a:rPr>
              <a:t>επίπεδα </a:t>
            </a:r>
            <a:r>
              <a:rPr lang="el-GR" dirty="0">
                <a:cs typeface="Calibri"/>
              </a:rPr>
              <a:t>Α1-Β1 </a:t>
            </a:r>
            <a:r>
              <a:rPr lang="el-GR" spc="-10" dirty="0">
                <a:cs typeface="Calibri"/>
              </a:rPr>
              <a:t>τα </a:t>
            </a:r>
            <a:r>
              <a:rPr lang="el-GR" spc="-15" dirty="0" err="1">
                <a:cs typeface="Calibri"/>
              </a:rPr>
              <a:t>course</a:t>
            </a:r>
            <a:r>
              <a:rPr lang="el-GR" spc="-15" dirty="0">
                <a:cs typeface="Calibri"/>
              </a:rPr>
              <a:t> </a:t>
            </a:r>
            <a:r>
              <a:rPr lang="el-GR" spc="-5" dirty="0" err="1">
                <a:cs typeface="Calibri"/>
              </a:rPr>
              <a:t>licenses</a:t>
            </a:r>
            <a:r>
              <a:rPr lang="el-GR" spc="-5" dirty="0">
                <a:cs typeface="Calibri"/>
              </a:rPr>
              <a:t> </a:t>
            </a:r>
            <a:r>
              <a:rPr lang="el-GR" spc="-10" dirty="0">
                <a:cs typeface="Calibri"/>
              </a:rPr>
              <a:t>παραχωρούνται</a:t>
            </a:r>
            <a:r>
              <a:rPr lang="el-GR" spc="215" dirty="0">
                <a:cs typeface="Calibri"/>
              </a:rPr>
              <a:t> </a:t>
            </a:r>
            <a:r>
              <a:rPr lang="el-GR" spc="-10" dirty="0" smtClean="0">
                <a:cs typeface="Calibri"/>
              </a:rPr>
              <a:t>αυτόματα στους φοιτητές</a:t>
            </a:r>
            <a:endParaRPr lang="el-GR" dirty="0">
              <a:cs typeface="Calibri"/>
            </a:endParaRPr>
          </a:p>
          <a:p>
            <a:pPr marL="355600" marR="5080">
              <a:spcBef>
                <a:spcPts val="430"/>
              </a:spcBef>
              <a:buFont typeface="Arial"/>
              <a:buChar char="•"/>
              <a:tabLst>
                <a:tab pos="354965" algn="l"/>
                <a:tab pos="355600" algn="l"/>
              </a:tabLst>
            </a:pPr>
            <a:r>
              <a:rPr lang="el-GR" dirty="0" smtClean="0">
                <a:cs typeface="Calibri"/>
              </a:rPr>
              <a:t>Σε περίπτωση επάρκειας επιπέδου Β2 κατά την πρώτη αξιολόγηση, ο </a:t>
            </a:r>
            <a:r>
              <a:rPr lang="el-GR" spc="-10" dirty="0">
                <a:cs typeface="Calibri"/>
              </a:rPr>
              <a:t>φοιτητής </a:t>
            </a:r>
            <a:r>
              <a:rPr lang="el-GR" spc="-15" dirty="0">
                <a:cs typeface="Calibri"/>
              </a:rPr>
              <a:t>δικαιούται </a:t>
            </a:r>
            <a:r>
              <a:rPr lang="el-GR" dirty="0">
                <a:cs typeface="Calibri"/>
              </a:rPr>
              <a:t>να </a:t>
            </a:r>
            <a:r>
              <a:rPr lang="el-GR" spc="-5" dirty="0">
                <a:cs typeface="Calibri"/>
              </a:rPr>
              <a:t>επιλέξει </a:t>
            </a:r>
            <a:r>
              <a:rPr lang="el-GR" spc="-15" dirty="0" err="1">
                <a:cs typeface="Calibri"/>
              </a:rPr>
              <a:t>course</a:t>
            </a:r>
            <a:r>
              <a:rPr lang="el-GR" spc="-15" dirty="0">
                <a:cs typeface="Calibri"/>
              </a:rPr>
              <a:t> </a:t>
            </a:r>
            <a:r>
              <a:rPr lang="el-GR" spc="-10" dirty="0">
                <a:cs typeface="Calibri"/>
              </a:rPr>
              <a:t>εάν το </a:t>
            </a:r>
            <a:r>
              <a:rPr lang="el-GR" spc="-5" dirty="0" smtClean="0">
                <a:cs typeface="Calibri"/>
              </a:rPr>
              <a:t>επιθυμεί, </a:t>
            </a:r>
            <a:r>
              <a:rPr lang="el-GR" spc="5" dirty="0">
                <a:cs typeface="Calibri"/>
              </a:rPr>
              <a:t>στη </a:t>
            </a:r>
            <a:r>
              <a:rPr lang="el-GR" spc="-15" dirty="0">
                <a:cs typeface="Calibri"/>
              </a:rPr>
              <a:t>γλώσσα </a:t>
            </a:r>
            <a:r>
              <a:rPr lang="el-GR" spc="-5" dirty="0">
                <a:cs typeface="Calibri"/>
              </a:rPr>
              <a:t>της </a:t>
            </a:r>
            <a:r>
              <a:rPr lang="el-GR" spc="-10" dirty="0">
                <a:cs typeface="Calibri"/>
              </a:rPr>
              <a:t>χώρας εάν  </a:t>
            </a:r>
            <a:r>
              <a:rPr lang="el-GR" spc="-5" dirty="0">
                <a:cs typeface="Calibri"/>
              </a:rPr>
              <a:t>αυτή διαφέρει από τη </a:t>
            </a:r>
            <a:r>
              <a:rPr lang="el-GR" spc="-15" dirty="0">
                <a:cs typeface="Calibri"/>
              </a:rPr>
              <a:t>γλώσσα επικοινωνίας </a:t>
            </a:r>
            <a:r>
              <a:rPr lang="el-GR" dirty="0">
                <a:cs typeface="Calibri"/>
              </a:rPr>
              <a:t>στον </a:t>
            </a:r>
            <a:r>
              <a:rPr lang="el-GR" spc="-10" dirty="0">
                <a:cs typeface="Calibri"/>
              </a:rPr>
              <a:t>οργανισμό</a:t>
            </a:r>
            <a:r>
              <a:rPr lang="el-GR" spc="185" dirty="0">
                <a:cs typeface="Calibri"/>
              </a:rPr>
              <a:t> </a:t>
            </a:r>
            <a:r>
              <a:rPr lang="el-GR" dirty="0" smtClean="0">
                <a:cs typeface="Calibri"/>
              </a:rPr>
              <a:t>υποδοχής</a:t>
            </a:r>
            <a:endParaRPr lang="en-GB" dirty="0"/>
          </a:p>
        </p:txBody>
      </p:sp>
    </p:spTree>
    <p:extLst>
      <p:ext uri="{BB962C8B-B14F-4D97-AF65-F5344CB8AC3E}">
        <p14:creationId xmlns:p14="http://schemas.microsoft.com/office/powerpoint/2010/main" val="1819785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OLS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l-GR" b="1" dirty="0"/>
              <a:t>Διευκρινίσεις για δεύτερη γλωσσική αξιολόγηση</a:t>
            </a:r>
          </a:p>
          <a:p>
            <a:r>
              <a:rPr lang="el-GR" dirty="0"/>
              <a:t>Το ίδρυμα αποστολής μπορεί να αποφασίσει εάν θα συμπεριλάβει  τη δεύτερη γλωσσική αξιολόγηση στα απαραίτητα έντυπα για την  τελική δόση. Εάν ναι, θα πρέπει να διευκρινιστεί στο άρθρο 6.3 της συμφωνίας  επιχορήγησης.</a:t>
            </a:r>
          </a:p>
          <a:p>
            <a:r>
              <a:rPr lang="el-GR" dirty="0"/>
              <a:t>Το αποτέλεσμα της δεύτερης αξιολόγησης δεν έχει καμία επίπτωση  στην επιχορήγηση που λαμβάνει ο φοιτητής.</a:t>
            </a:r>
          </a:p>
          <a:p>
            <a:r>
              <a:rPr lang="el-GR" dirty="0"/>
              <a:t>Το αποτέλεσμα δεν επιφέρει αλλαγές στις πιστωτικές μονάδες που  λαμβάνει ο φοιτητής μετά το πέρας της κινητικότητας</a:t>
            </a:r>
          </a:p>
          <a:p>
            <a:endParaRPr lang="en-GB" dirty="0"/>
          </a:p>
        </p:txBody>
      </p:sp>
    </p:spTree>
    <p:extLst>
      <p:ext uri="{BB962C8B-B14F-4D97-AF65-F5344CB8AC3E}">
        <p14:creationId xmlns:p14="http://schemas.microsoft.com/office/powerpoint/2010/main" val="4057274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37457" y="186893"/>
            <a:ext cx="888365" cy="697230"/>
          </a:xfrm>
          <a:prstGeom prst="rect">
            <a:avLst/>
          </a:prstGeom>
        </p:spPr>
        <p:txBody>
          <a:bodyPr vert="horz" wrap="square" lIns="0" tIns="13335" rIns="0" bIns="0" rtlCol="0">
            <a:spAutoFit/>
          </a:bodyPr>
          <a:lstStyle/>
          <a:p>
            <a:pPr marL="12700">
              <a:lnSpc>
                <a:spcPct val="100000"/>
              </a:lnSpc>
              <a:spcBef>
                <a:spcPts val="105"/>
              </a:spcBef>
            </a:pPr>
            <a:r>
              <a:rPr sz="4400" spc="-5" dirty="0">
                <a:latin typeface="Calibri"/>
                <a:cs typeface="Calibri"/>
              </a:rPr>
              <a:t>OLS</a:t>
            </a:r>
            <a:endParaRPr sz="4400">
              <a:latin typeface="Calibri"/>
              <a:cs typeface="Calibri"/>
            </a:endParaRPr>
          </a:p>
        </p:txBody>
      </p:sp>
      <p:sp>
        <p:nvSpPr>
          <p:cNvPr id="3" name="object 3"/>
          <p:cNvSpPr/>
          <p:nvPr/>
        </p:nvSpPr>
        <p:spPr>
          <a:xfrm>
            <a:off x="0" y="764666"/>
            <a:ext cx="9144000" cy="517893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8567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14300"/>
            <a:ext cx="8229600" cy="1008112"/>
          </a:xfrm>
        </p:spPr>
        <p:txBody>
          <a:bodyPr>
            <a:normAutofit/>
          </a:bodyPr>
          <a:lstStyle/>
          <a:p>
            <a:r>
              <a:rPr lang="el-GR" spc="-10" dirty="0" smtClean="0"/>
              <a:t>OLS </a:t>
            </a:r>
            <a:r>
              <a:rPr lang="el-GR" spc="-10" dirty="0"/>
              <a:t>για</a:t>
            </a:r>
            <a:r>
              <a:rPr lang="el-GR" spc="20" dirty="0"/>
              <a:t> </a:t>
            </a:r>
            <a:r>
              <a:rPr lang="el-GR" spc="-10" dirty="0"/>
              <a:t>Πρόσφυγες</a:t>
            </a:r>
            <a:endParaRPr lang="en-GB" dirty="0"/>
          </a:p>
        </p:txBody>
      </p:sp>
      <p:sp>
        <p:nvSpPr>
          <p:cNvPr id="4" name="Content Placeholder 3"/>
          <p:cNvSpPr>
            <a:spLocks noGrp="1"/>
          </p:cNvSpPr>
          <p:nvPr>
            <p:ph idx="1"/>
          </p:nvPr>
        </p:nvSpPr>
        <p:spPr>
          <a:xfrm>
            <a:off x="467544" y="908720"/>
            <a:ext cx="8229600" cy="4929411"/>
          </a:xfrm>
        </p:spPr>
        <p:txBody>
          <a:bodyPr>
            <a:noAutofit/>
          </a:bodyPr>
          <a:lstStyle/>
          <a:p>
            <a:pPr marL="12700" marR="5080">
              <a:lnSpc>
                <a:spcPts val="3240"/>
              </a:lnSpc>
              <a:spcBef>
                <a:spcPts val="509"/>
              </a:spcBef>
            </a:pPr>
            <a:r>
              <a:rPr lang="el-GR" sz="2500" spc="-10" dirty="0">
                <a:cs typeface="Calibri"/>
              </a:rPr>
              <a:t>H  πρωτοβουλία OLS για Πρόσφυγες  λήγει τον Ιούνιο του 2019. Η πρόσβαση στην πλατφόρμα OLS, </a:t>
            </a:r>
            <a:r>
              <a:rPr lang="el-GR" sz="2500" spc="-10" dirty="0" smtClean="0">
                <a:cs typeface="Calibri"/>
              </a:rPr>
              <a:t>συμπεριλαμβανομένης </a:t>
            </a:r>
            <a:r>
              <a:rPr lang="el-GR" sz="2500" spc="-10" dirty="0">
                <a:cs typeface="Calibri"/>
              </a:rPr>
              <a:t>και της πλατφόρμας γλωσσικών μαθημάτων, θα είναι διαθέσιμη μέχρι τις 22/11/2019.</a:t>
            </a:r>
          </a:p>
          <a:p>
            <a:pPr marL="12700" marR="5080">
              <a:lnSpc>
                <a:spcPts val="3240"/>
              </a:lnSpc>
              <a:spcBef>
                <a:spcPts val="509"/>
              </a:spcBef>
            </a:pPr>
            <a:r>
              <a:rPr lang="el-GR" sz="2500" spc="-10" dirty="0">
                <a:cs typeface="Calibri"/>
              </a:rPr>
              <a:t>Συγκεκριμένα, </a:t>
            </a:r>
            <a:r>
              <a:rPr lang="el-GR" sz="2500" spc="-15" dirty="0">
                <a:cs typeface="Calibri"/>
              </a:rPr>
              <a:t>δικαιούνται </a:t>
            </a:r>
            <a:r>
              <a:rPr lang="el-GR" sz="2500" dirty="0">
                <a:cs typeface="Calibri"/>
              </a:rPr>
              <a:t>να </a:t>
            </a:r>
            <a:r>
              <a:rPr lang="el-GR" sz="2500" spc="-10" dirty="0">
                <a:cs typeface="Calibri"/>
              </a:rPr>
              <a:t>χρησιμοποιήσουν </a:t>
            </a:r>
            <a:r>
              <a:rPr lang="el-GR" sz="2500" spc="-5" dirty="0">
                <a:cs typeface="Calibri"/>
              </a:rPr>
              <a:t>τις  </a:t>
            </a:r>
            <a:r>
              <a:rPr lang="el-GR" sz="2500" spc="-10" dirty="0">
                <a:cs typeface="Calibri"/>
              </a:rPr>
              <a:t>άδειες </a:t>
            </a:r>
            <a:r>
              <a:rPr lang="el-GR" sz="2500" spc="-5" dirty="0">
                <a:cs typeface="Calibri"/>
              </a:rPr>
              <a:t>οι</a:t>
            </a:r>
            <a:r>
              <a:rPr lang="el-GR" sz="2500" spc="-15" dirty="0">
                <a:cs typeface="Calibri"/>
              </a:rPr>
              <a:t> </a:t>
            </a:r>
            <a:r>
              <a:rPr lang="el-GR" sz="2500" spc="-20" dirty="0">
                <a:cs typeface="Calibri"/>
              </a:rPr>
              <a:t>ακόλουθοι:</a:t>
            </a:r>
            <a:endParaRPr lang="el-GR" sz="2500" dirty="0">
              <a:cs typeface="Calibri"/>
            </a:endParaRPr>
          </a:p>
          <a:p>
            <a:pPr marL="12700">
              <a:lnSpc>
                <a:spcPct val="100000"/>
              </a:lnSpc>
              <a:spcBef>
                <a:spcPts val="310"/>
              </a:spcBef>
            </a:pPr>
            <a:r>
              <a:rPr lang="el-GR" sz="2500" spc="-5" dirty="0" smtClean="0">
                <a:cs typeface="Calibri"/>
              </a:rPr>
              <a:t>Πρόσφυγες</a:t>
            </a:r>
            <a:endParaRPr lang="el-GR" sz="2500" dirty="0">
              <a:cs typeface="Calibri"/>
            </a:endParaRPr>
          </a:p>
          <a:p>
            <a:pPr marL="12700">
              <a:lnSpc>
                <a:spcPct val="100000"/>
              </a:lnSpc>
              <a:spcBef>
                <a:spcPts val="365"/>
              </a:spcBef>
            </a:pPr>
            <a:r>
              <a:rPr lang="el-GR" sz="2500" spc="-5" dirty="0" smtClean="0">
                <a:cs typeface="Calibri"/>
              </a:rPr>
              <a:t>Οργανώσεις </a:t>
            </a:r>
            <a:r>
              <a:rPr lang="el-GR" sz="2500" dirty="0">
                <a:cs typeface="Calibri"/>
              </a:rPr>
              <a:t>που υποστηρίζουν </a:t>
            </a:r>
            <a:r>
              <a:rPr lang="el-GR" sz="2500" spc="-10" dirty="0">
                <a:cs typeface="Calibri"/>
              </a:rPr>
              <a:t>τους</a:t>
            </a:r>
            <a:r>
              <a:rPr lang="el-GR" sz="2500" spc="-60" dirty="0">
                <a:cs typeface="Calibri"/>
              </a:rPr>
              <a:t> </a:t>
            </a:r>
            <a:r>
              <a:rPr lang="el-GR" sz="2500" spc="-5" dirty="0">
                <a:cs typeface="Calibri"/>
              </a:rPr>
              <a:t>πρόσφυγες</a:t>
            </a:r>
            <a:endParaRPr lang="el-GR" sz="2500" dirty="0">
              <a:cs typeface="Calibri"/>
            </a:endParaRPr>
          </a:p>
          <a:p>
            <a:pPr marL="12700" marR="126364">
              <a:lnSpc>
                <a:spcPts val="3240"/>
              </a:lnSpc>
              <a:spcBef>
                <a:spcPts val="765"/>
              </a:spcBef>
            </a:pPr>
            <a:r>
              <a:rPr lang="el-GR" sz="2500" spc="-15" dirty="0" smtClean="0">
                <a:cs typeface="Calibri"/>
              </a:rPr>
              <a:t>Δικαιούχοι </a:t>
            </a:r>
            <a:r>
              <a:rPr lang="el-GR" sz="2500" spc="-10" dirty="0">
                <a:cs typeface="Calibri"/>
              </a:rPr>
              <a:t>οργανισμοί/ιδρύματα </a:t>
            </a:r>
            <a:r>
              <a:rPr lang="el-GR" sz="2500" spc="-5" dirty="0">
                <a:cs typeface="Calibri"/>
              </a:rPr>
              <a:t>στο </a:t>
            </a:r>
            <a:r>
              <a:rPr lang="el-GR" sz="2500" spc="-10" dirty="0">
                <a:cs typeface="Calibri"/>
              </a:rPr>
              <a:t>πλαίσιο </a:t>
            </a:r>
            <a:r>
              <a:rPr lang="el-GR" sz="2500" spc="-15" dirty="0">
                <a:cs typeface="Calibri"/>
              </a:rPr>
              <a:t>του  </a:t>
            </a:r>
            <a:r>
              <a:rPr lang="el-GR" sz="2500" spc="-10" dirty="0">
                <a:cs typeface="Calibri"/>
              </a:rPr>
              <a:t>προγράμματος</a:t>
            </a:r>
            <a:r>
              <a:rPr lang="el-GR" sz="2500" spc="5" dirty="0">
                <a:cs typeface="Calibri"/>
              </a:rPr>
              <a:t> </a:t>
            </a:r>
            <a:r>
              <a:rPr lang="el-GR" sz="2500" spc="-10" dirty="0">
                <a:cs typeface="Calibri"/>
              </a:rPr>
              <a:t>Erasmus+</a:t>
            </a:r>
            <a:endParaRPr lang="el-GR" sz="2500" dirty="0">
              <a:cs typeface="Calibri"/>
            </a:endParaRPr>
          </a:p>
          <a:p>
            <a:pPr marL="355600" marR="67945">
              <a:lnSpc>
                <a:spcPts val="3240"/>
              </a:lnSpc>
              <a:spcBef>
                <a:spcPts val="725"/>
              </a:spcBef>
              <a:buFont typeface="Arial"/>
              <a:buChar char="•"/>
              <a:tabLst>
                <a:tab pos="354965" algn="l"/>
                <a:tab pos="355600" algn="l"/>
              </a:tabLst>
            </a:pPr>
            <a:r>
              <a:rPr lang="el-GR" sz="2500" spc="-5" dirty="0">
                <a:cs typeface="Calibri"/>
              </a:rPr>
              <a:t>Περισσότερες </a:t>
            </a:r>
            <a:r>
              <a:rPr lang="el-GR" sz="2500" dirty="0">
                <a:cs typeface="Calibri"/>
              </a:rPr>
              <a:t>πληροφορίες </a:t>
            </a:r>
            <a:r>
              <a:rPr lang="el-GR" sz="2500" spc="-10" dirty="0">
                <a:cs typeface="Calibri"/>
              </a:rPr>
              <a:t>στην </a:t>
            </a:r>
            <a:r>
              <a:rPr lang="el-GR" sz="2500" spc="-5" dirty="0">
                <a:cs typeface="Calibri"/>
              </a:rPr>
              <a:t>ιστοσελίδα </a:t>
            </a:r>
            <a:r>
              <a:rPr lang="el-GR" sz="2500" spc="-15" dirty="0">
                <a:cs typeface="Calibri"/>
              </a:rPr>
              <a:t>του  </a:t>
            </a:r>
            <a:r>
              <a:rPr lang="el-GR" sz="2500" dirty="0">
                <a:cs typeface="Calibri"/>
              </a:rPr>
              <a:t>ΙΔΕΠ</a:t>
            </a:r>
          </a:p>
          <a:p>
            <a:pPr marL="12700">
              <a:lnSpc>
                <a:spcPct val="100000"/>
              </a:lnSpc>
              <a:spcBef>
                <a:spcPts val="315"/>
              </a:spcBef>
            </a:pPr>
            <a:r>
              <a:rPr lang="el-GR" sz="2500" u="heavy" spc="-10" dirty="0">
                <a:solidFill>
                  <a:srgbClr val="0000FF"/>
                </a:solidFill>
                <a:uFill>
                  <a:solidFill>
                    <a:srgbClr val="0000FF"/>
                  </a:solidFill>
                </a:uFill>
                <a:cs typeface="Calibri"/>
                <a:hlinkClick r:id="rId2"/>
              </a:rPr>
              <a:t>http://erasmusplus.cy/default.aspx?articleid=9818</a:t>
            </a:r>
            <a:endParaRPr lang="el-GR" sz="2500" dirty="0">
              <a:cs typeface="Calibri"/>
            </a:endParaRPr>
          </a:p>
          <a:p>
            <a:endParaRPr lang="en-GB" sz="2500" dirty="0"/>
          </a:p>
        </p:txBody>
      </p:sp>
    </p:spTree>
    <p:extLst>
      <p:ext uri="{BB962C8B-B14F-4D97-AF65-F5344CB8AC3E}">
        <p14:creationId xmlns:p14="http://schemas.microsoft.com/office/powerpoint/2010/main" val="28495002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solidFill>
                  <a:schemeClr val="tx1">
                    <a:lumMod val="75000"/>
                    <a:lumOff val="25000"/>
                  </a:schemeClr>
                </a:solidFill>
              </a:rPr>
              <a:t>Χρήσιμοι Σύνδεσμοι (ιστοσελίδα ΙΔΕΠ)</a:t>
            </a:r>
            <a:endParaRPr lang="en-GB" sz="3600" dirty="0">
              <a:solidFill>
                <a:schemeClr val="tx1">
                  <a:lumMod val="75000"/>
                  <a:lumOff val="25000"/>
                </a:schemeClr>
              </a:solidFill>
            </a:endParaRPr>
          </a:p>
        </p:txBody>
      </p:sp>
      <p:sp>
        <p:nvSpPr>
          <p:cNvPr id="3" name="Content Placeholder 2"/>
          <p:cNvSpPr>
            <a:spLocks noGrp="1"/>
          </p:cNvSpPr>
          <p:nvPr>
            <p:ph idx="1"/>
          </p:nvPr>
        </p:nvSpPr>
        <p:spPr>
          <a:xfrm>
            <a:off x="457200" y="1268760"/>
            <a:ext cx="8229600" cy="4857403"/>
          </a:xfrm>
        </p:spPr>
        <p:txBody>
          <a:bodyPr>
            <a:noAutofit/>
          </a:bodyPr>
          <a:lstStyle/>
          <a:p>
            <a:pPr>
              <a:buFont typeface="Wingdings" panose="05000000000000000000" pitchFamily="2" charset="2"/>
              <a:buChar char="ü"/>
            </a:pPr>
            <a:r>
              <a:rPr lang="el-GR" sz="2800" dirty="0" smtClean="0"/>
              <a:t>Διαχείριση Εγκεκριμένων Σχεδίων </a:t>
            </a:r>
          </a:p>
          <a:p>
            <a:pPr marL="0" indent="0">
              <a:buNone/>
            </a:pPr>
            <a:r>
              <a:rPr lang="en-GB" sz="2800" dirty="0" smtClean="0">
                <a:hlinkClick r:id="rId2"/>
              </a:rPr>
              <a:t>http</a:t>
            </a:r>
            <a:r>
              <a:rPr lang="en-GB" sz="2800" dirty="0">
                <a:hlinkClick r:id="rId2"/>
              </a:rPr>
              <a:t>://</a:t>
            </a:r>
            <a:r>
              <a:rPr lang="en-GB" sz="2800" dirty="0" smtClean="0">
                <a:hlinkClick r:id="rId2"/>
              </a:rPr>
              <a:t>www.erasmusplus.cy/tritovathmia-ekpedefsi-1-management</a:t>
            </a:r>
            <a:endParaRPr lang="en-GB" sz="2800" dirty="0" smtClean="0"/>
          </a:p>
          <a:p>
            <a:pPr marL="0" indent="0">
              <a:buNone/>
            </a:pPr>
            <a:endParaRPr lang="el-GR" sz="2800" dirty="0">
              <a:solidFill>
                <a:prstClr val="black">
                  <a:lumMod val="75000"/>
                  <a:lumOff val="25000"/>
                </a:prstClr>
              </a:solidFill>
            </a:endParaRPr>
          </a:p>
          <a:p>
            <a:pPr>
              <a:buFont typeface="Wingdings" panose="05000000000000000000" pitchFamily="2" charset="2"/>
              <a:buChar char="ü"/>
            </a:pPr>
            <a:r>
              <a:rPr lang="el-GR" sz="2800" dirty="0"/>
              <a:t>Ηλεκτρονικά Εργαλεία</a:t>
            </a:r>
            <a:r>
              <a:rPr lang="en-US" sz="2800" dirty="0"/>
              <a:t>: </a:t>
            </a:r>
            <a:r>
              <a:rPr lang="en-US" sz="2800" dirty="0" smtClean="0">
                <a:solidFill>
                  <a:prstClr val="black">
                    <a:lumMod val="75000"/>
                    <a:lumOff val="25000"/>
                  </a:prstClr>
                </a:solidFill>
                <a:hlinkClick r:id="rId3"/>
              </a:rPr>
              <a:t>http</a:t>
            </a:r>
            <a:r>
              <a:rPr lang="en-US" sz="2800" dirty="0">
                <a:solidFill>
                  <a:prstClr val="black">
                    <a:lumMod val="75000"/>
                    <a:lumOff val="25000"/>
                  </a:prstClr>
                </a:solidFill>
                <a:hlinkClick r:id="rId3"/>
              </a:rPr>
              <a:t>://</a:t>
            </a:r>
            <a:r>
              <a:rPr lang="en-US" sz="2800" dirty="0" smtClean="0">
                <a:solidFill>
                  <a:prstClr val="black">
                    <a:lumMod val="75000"/>
                    <a:lumOff val="25000"/>
                  </a:prstClr>
                </a:solidFill>
                <a:hlinkClick r:id="rId3"/>
              </a:rPr>
              <a:t>www.erasmusplus.cy/Tools</a:t>
            </a:r>
            <a:endParaRPr lang="el-GR" sz="2800" dirty="0" smtClean="0">
              <a:solidFill>
                <a:prstClr val="black">
                  <a:lumMod val="75000"/>
                  <a:lumOff val="25000"/>
                </a:prstClr>
              </a:solidFill>
            </a:endParaRPr>
          </a:p>
          <a:p>
            <a:pPr>
              <a:buFont typeface="Wingdings" panose="05000000000000000000" pitchFamily="2" charset="2"/>
              <a:buChar char="ü"/>
            </a:pPr>
            <a:endParaRPr lang="el-GR" sz="2800" dirty="0" smtClean="0"/>
          </a:p>
          <a:p>
            <a:pPr>
              <a:buFont typeface="Wingdings" panose="05000000000000000000" pitchFamily="2" charset="2"/>
              <a:buChar char="ü"/>
            </a:pPr>
            <a:r>
              <a:rPr lang="el-GR" sz="2800" dirty="0" smtClean="0"/>
              <a:t>Παρουσιάσεις: </a:t>
            </a:r>
            <a:r>
              <a:rPr lang="en-US" sz="2800" dirty="0">
                <a:hlinkClick r:id="rId4"/>
              </a:rPr>
              <a:t>http://</a:t>
            </a:r>
            <a:r>
              <a:rPr lang="en-US" sz="2800" dirty="0" smtClean="0">
                <a:hlinkClick r:id="rId4"/>
              </a:rPr>
              <a:t>www.erasmusplus.cy/default.aspx?articleid=9515</a:t>
            </a:r>
            <a:endParaRPr lang="en-US" sz="2800" dirty="0" smtClean="0"/>
          </a:p>
        </p:txBody>
      </p:sp>
    </p:spTree>
    <p:extLst>
      <p:ext uri="{BB962C8B-B14F-4D97-AF65-F5344CB8AC3E}">
        <p14:creationId xmlns:p14="http://schemas.microsoft.com/office/powerpoint/2010/main" val="10949993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067944" y="980728"/>
            <a:ext cx="4618856" cy="5145435"/>
          </a:xfrm>
        </p:spPr>
        <p:txBody>
          <a:bodyPr>
            <a:normAutofit/>
          </a:bodyPr>
          <a:lstStyle/>
          <a:p>
            <a:r>
              <a:rPr lang="el-GR" sz="2800" dirty="0" smtClean="0">
                <a:solidFill>
                  <a:schemeClr val="tx1">
                    <a:lumMod val="75000"/>
                    <a:lumOff val="25000"/>
                  </a:schemeClr>
                </a:solidFill>
              </a:rPr>
              <a:t>Λογότυπα Προγράμματος</a:t>
            </a:r>
          </a:p>
          <a:p>
            <a:r>
              <a:rPr lang="en-GB" sz="2800" dirty="0" smtClean="0">
                <a:solidFill>
                  <a:schemeClr val="tx1">
                    <a:lumMod val="75000"/>
                    <a:lumOff val="25000"/>
                  </a:schemeClr>
                </a:solidFill>
              </a:rPr>
              <a:t>Projects Results Platform </a:t>
            </a:r>
            <a:endParaRPr lang="el-GR" sz="2800" dirty="0" smtClean="0">
              <a:solidFill>
                <a:schemeClr val="tx1">
                  <a:lumMod val="75000"/>
                  <a:lumOff val="25000"/>
                </a:schemeClr>
              </a:solidFill>
            </a:endParaRPr>
          </a:p>
          <a:p>
            <a:r>
              <a:rPr lang="el-GR" sz="2800" dirty="0" smtClean="0">
                <a:solidFill>
                  <a:schemeClr val="tx1">
                    <a:lumMod val="75000"/>
                    <a:lumOff val="25000"/>
                  </a:schemeClr>
                </a:solidFill>
              </a:rPr>
              <a:t>Μέσα Κοινωνικής Δικτύωσης ΙΔΕΠ </a:t>
            </a:r>
            <a:endParaRPr lang="el-GR" sz="2800" dirty="0">
              <a:solidFill>
                <a:schemeClr val="tx1">
                  <a:lumMod val="75000"/>
                  <a:lumOff val="25000"/>
                </a:schemeClr>
              </a:solidFill>
            </a:endParaRPr>
          </a:p>
          <a:p>
            <a:pPr marL="0" indent="0" algn="l">
              <a:buNone/>
            </a:pPr>
            <a:endParaRPr lang="el-GR" sz="1000" dirty="0" smtClean="0">
              <a:solidFill>
                <a:schemeClr val="tx1">
                  <a:lumMod val="75000"/>
                  <a:lumOff val="25000"/>
                </a:schemeClr>
              </a:solidFill>
            </a:endParaRPr>
          </a:p>
          <a:p>
            <a:pPr algn="l"/>
            <a:endParaRPr lang="en-GB" dirty="0"/>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5</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Διάδοση αποτελεσμάτων</a:t>
            </a:r>
            <a:r>
              <a:rPr lang="en-GB" sz="3600" b="1" dirty="0" smtClean="0">
                <a:solidFill>
                  <a:schemeClr val="accent5">
                    <a:lumMod val="50000"/>
                  </a:schemeClr>
                </a:solidFill>
              </a:rPr>
              <a:t> </a:t>
            </a:r>
            <a:r>
              <a:rPr lang="el-GR" sz="3600" b="1" dirty="0" smtClean="0">
                <a:solidFill>
                  <a:schemeClr val="accent5">
                    <a:lumMod val="50000"/>
                  </a:schemeClr>
                </a:solidFill>
              </a:rPr>
              <a:t>και ΜΚΔ</a:t>
            </a:r>
            <a:endParaRPr lang="en-GB" sz="3600" dirty="0">
              <a:solidFill>
                <a:schemeClr val="accent5">
                  <a:lumMod val="50000"/>
                </a:schemeClr>
              </a:solidFill>
            </a:endParaRPr>
          </a:p>
        </p:txBody>
      </p:sp>
    </p:spTree>
    <p:extLst>
      <p:ext uri="{BB962C8B-B14F-4D97-AF65-F5344CB8AC3E}">
        <p14:creationId xmlns:p14="http://schemas.microsoft.com/office/powerpoint/2010/main" val="18837635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Διάδοση Αποτελεσμάτων &amp; ΜΚΔ</a:t>
            </a:r>
            <a:endParaRPr lang="en-US" dirty="0"/>
          </a:p>
        </p:txBody>
      </p:sp>
      <p:sp>
        <p:nvSpPr>
          <p:cNvPr id="3" name="Content Placeholder 2"/>
          <p:cNvSpPr>
            <a:spLocks noGrp="1"/>
          </p:cNvSpPr>
          <p:nvPr>
            <p:ph idx="1"/>
          </p:nvPr>
        </p:nvSpPr>
        <p:spPr/>
        <p:txBody>
          <a:bodyPr>
            <a:normAutofit fontScale="92500"/>
          </a:bodyPr>
          <a:lstStyle/>
          <a:p>
            <a:r>
              <a:rPr lang="el-GR" sz="2600" dirty="0" smtClean="0"/>
              <a:t>Ο</a:t>
            </a:r>
            <a:r>
              <a:rPr lang="en-US" sz="2600" dirty="0" smtClean="0"/>
              <a:t> </a:t>
            </a:r>
            <a:r>
              <a:rPr lang="el-GR" sz="2600" dirty="0" smtClean="0"/>
              <a:t>δικαιούχος </a:t>
            </a:r>
            <a:r>
              <a:rPr lang="el-GR" sz="2600" dirty="0"/>
              <a:t>μπορεί να χρησιμοποιήσει την </a:t>
            </a:r>
            <a:r>
              <a:rPr lang="en-GB" sz="2600" dirty="0" smtClean="0"/>
              <a:t>Erasmus+ Projects Results Platform </a:t>
            </a:r>
            <a:r>
              <a:rPr lang="el-GR" sz="2600" dirty="0" smtClean="0"/>
              <a:t>του για διάδοση των αποτελεσμάτων του Σχεδίου του (Προαιρετικό)</a:t>
            </a:r>
          </a:p>
          <a:p>
            <a:pPr marL="0" indent="0">
              <a:buNone/>
            </a:pPr>
            <a:r>
              <a:rPr lang="en-US" sz="2600" dirty="0" smtClean="0">
                <a:hlinkClick r:id="rId2"/>
              </a:rPr>
              <a:t>http</a:t>
            </a:r>
            <a:r>
              <a:rPr lang="en-US" sz="2600" dirty="0">
                <a:hlinkClick r:id="rId2"/>
              </a:rPr>
              <a:t>://</a:t>
            </a:r>
            <a:r>
              <a:rPr lang="en-US" sz="2600" dirty="0" smtClean="0">
                <a:hlinkClick r:id="rId2"/>
              </a:rPr>
              <a:t>ec.europa.eu/programmes/erasmus-plus/projects/</a:t>
            </a:r>
            <a:endParaRPr lang="en-US" sz="2600" dirty="0" smtClean="0"/>
          </a:p>
          <a:p>
            <a:r>
              <a:rPr lang="en-US" altLang="en-US" sz="2600" dirty="0"/>
              <a:t>O </a:t>
            </a:r>
            <a:r>
              <a:rPr lang="el-GR" altLang="en-US" sz="2600" dirty="0"/>
              <a:t>δικαιούχος υποχρεούται να γνωστοποιεί την προέλευση της </a:t>
            </a:r>
            <a:r>
              <a:rPr lang="el-GR" altLang="en-US" sz="2600" dirty="0" smtClean="0"/>
              <a:t>επιχορήγησής του στα πλαίσια του Προγράμματος </a:t>
            </a:r>
            <a:r>
              <a:rPr lang="en-GB" altLang="en-US" sz="2600" dirty="0" smtClean="0"/>
              <a:t>Erasmus+ </a:t>
            </a:r>
            <a:r>
              <a:rPr lang="el-GR" altLang="en-US" sz="2600" dirty="0" smtClean="0"/>
              <a:t>στο παραχθέν </a:t>
            </a:r>
            <a:r>
              <a:rPr lang="el-GR" altLang="en-US" sz="2600" dirty="0"/>
              <a:t>επικοινωνιακό/προωθητικό </a:t>
            </a:r>
            <a:r>
              <a:rPr lang="el-GR" altLang="en-US" sz="2600" dirty="0" smtClean="0"/>
              <a:t>υλικό, σε αναφορες, εκδηλώσεις, Μέσα</a:t>
            </a:r>
            <a:r>
              <a:rPr lang="en-GB" altLang="en-US" sz="2600" dirty="0" smtClean="0"/>
              <a:t> </a:t>
            </a:r>
            <a:r>
              <a:rPr lang="el-GR" altLang="en-US" sz="2600" dirty="0" smtClean="0"/>
              <a:t>Κοινωνικής Δικτύωσης κλπ.</a:t>
            </a:r>
          </a:p>
          <a:p>
            <a:pPr marL="0" indent="0">
              <a:buNone/>
            </a:pPr>
            <a:r>
              <a:rPr lang="en-US" altLang="en-US" sz="2400" dirty="0">
                <a:hlinkClick r:id="rId3"/>
              </a:rPr>
              <a:t>https://</a:t>
            </a:r>
            <a:r>
              <a:rPr lang="en-US" altLang="en-US" sz="2400" dirty="0" smtClean="0">
                <a:hlinkClick r:id="rId3"/>
              </a:rPr>
              <a:t>eacea.ec.europa.eu/about-eacea/visual-identity_en</a:t>
            </a:r>
            <a:r>
              <a:rPr lang="en-US" altLang="en-US" sz="2400" dirty="0" smtClean="0"/>
              <a:t> </a:t>
            </a:r>
            <a:endParaRPr lang="el-GR" altLang="en-US" sz="2400" dirty="0" smtClean="0"/>
          </a:p>
          <a:p>
            <a:pPr marL="355600" indent="-343535">
              <a:lnSpc>
                <a:spcPts val="3420"/>
              </a:lnSpc>
              <a:spcBef>
                <a:spcPts val="325"/>
              </a:spcBef>
              <a:buFont typeface="Arial"/>
              <a:buChar char="•"/>
              <a:tabLst>
                <a:tab pos="355600" algn="l"/>
                <a:tab pos="356235" algn="l"/>
              </a:tabLst>
            </a:pPr>
            <a:r>
              <a:rPr lang="el-GR" sz="2400" spc="-5" dirty="0">
                <a:cs typeface="Calibri"/>
              </a:rPr>
              <a:t>Προώθηση </a:t>
            </a:r>
            <a:r>
              <a:rPr lang="el-GR" sz="2400" spc="-10" dirty="0">
                <a:cs typeface="Calibri"/>
              </a:rPr>
              <a:t>των Ψηφιακών </a:t>
            </a:r>
            <a:r>
              <a:rPr lang="el-GR" sz="2400" spc="-15" dirty="0">
                <a:cs typeface="Calibri"/>
              </a:rPr>
              <a:t>Δεξιοτήτων μέσω</a:t>
            </a:r>
            <a:endParaRPr lang="el-GR" sz="2400" dirty="0">
              <a:cs typeface="Calibri"/>
            </a:endParaRPr>
          </a:p>
          <a:p>
            <a:pPr marL="12700" marR="5080" indent="0">
              <a:lnSpc>
                <a:spcPts val="3240"/>
              </a:lnSpc>
              <a:spcBef>
                <a:spcPts val="229"/>
              </a:spcBef>
              <a:buNone/>
              <a:tabLst>
                <a:tab pos="6084570" algn="l"/>
              </a:tabLst>
            </a:pPr>
            <a:r>
              <a:rPr lang="el-GR" sz="2400" dirty="0">
                <a:cs typeface="Calibri"/>
              </a:rPr>
              <a:t>Κ</a:t>
            </a:r>
            <a:r>
              <a:rPr lang="el-GR" sz="2400" spc="-45" dirty="0">
                <a:cs typeface="Calibri"/>
              </a:rPr>
              <a:t>ι</a:t>
            </a:r>
            <a:r>
              <a:rPr lang="el-GR" sz="2400" dirty="0">
                <a:cs typeface="Calibri"/>
              </a:rPr>
              <a:t>ν</a:t>
            </a:r>
            <a:r>
              <a:rPr lang="el-GR" sz="2400" spc="-55" dirty="0">
                <a:cs typeface="Calibri"/>
              </a:rPr>
              <a:t>η</a:t>
            </a:r>
            <a:r>
              <a:rPr lang="el-GR" sz="2400" spc="-5" dirty="0">
                <a:cs typeface="Calibri"/>
              </a:rPr>
              <a:t>τι</a:t>
            </a:r>
            <a:r>
              <a:rPr lang="el-GR" sz="2400" spc="-85" dirty="0">
                <a:cs typeface="Calibri"/>
              </a:rPr>
              <a:t>κ</a:t>
            </a:r>
            <a:r>
              <a:rPr lang="el-GR" sz="2400" spc="-5" dirty="0">
                <a:cs typeface="Calibri"/>
              </a:rPr>
              <a:t>ότ</a:t>
            </a:r>
            <a:r>
              <a:rPr lang="el-GR" sz="2400" spc="-50" dirty="0">
                <a:cs typeface="Calibri"/>
              </a:rPr>
              <a:t>η</a:t>
            </a:r>
            <a:r>
              <a:rPr lang="el-GR" sz="2400" spc="-5" dirty="0">
                <a:cs typeface="Calibri"/>
              </a:rPr>
              <a:t>τα</a:t>
            </a:r>
            <a:r>
              <a:rPr lang="el-GR" sz="2400" dirty="0">
                <a:cs typeface="Calibri"/>
              </a:rPr>
              <a:t>ς</a:t>
            </a:r>
            <a:r>
              <a:rPr lang="el-GR" sz="2400" spc="-5" dirty="0">
                <a:cs typeface="Calibri"/>
              </a:rPr>
              <a:t> </a:t>
            </a:r>
            <a:r>
              <a:rPr lang="el-GR" sz="2400" spc="5" dirty="0">
                <a:cs typeface="Calibri"/>
              </a:rPr>
              <a:t>γ</a:t>
            </a:r>
            <a:r>
              <a:rPr lang="el-GR" sz="2400" spc="-5" dirty="0">
                <a:cs typeface="Calibri"/>
              </a:rPr>
              <a:t>ι</a:t>
            </a:r>
            <a:r>
              <a:rPr lang="el-GR" sz="2400" dirty="0">
                <a:cs typeface="Calibri"/>
              </a:rPr>
              <a:t>α</a:t>
            </a:r>
            <a:r>
              <a:rPr lang="el-GR" sz="2400" spc="-15" dirty="0">
                <a:cs typeface="Calibri"/>
              </a:rPr>
              <a:t> </a:t>
            </a:r>
            <a:r>
              <a:rPr lang="el-GR" sz="2400" spc="-5" dirty="0">
                <a:cs typeface="Calibri"/>
              </a:rPr>
              <a:t>Πρακ</a:t>
            </a:r>
            <a:r>
              <a:rPr lang="el-GR" sz="2400" spc="5" dirty="0">
                <a:cs typeface="Calibri"/>
              </a:rPr>
              <a:t>τ</a:t>
            </a:r>
            <a:r>
              <a:rPr lang="el-GR" sz="2400" spc="-5" dirty="0">
                <a:cs typeface="Calibri"/>
              </a:rPr>
              <a:t>ι</a:t>
            </a:r>
            <a:r>
              <a:rPr lang="el-GR" sz="2400" dirty="0">
                <a:cs typeface="Calibri"/>
              </a:rPr>
              <a:t>κή</a:t>
            </a:r>
            <a:r>
              <a:rPr lang="el-GR" sz="2400" spc="-10" dirty="0">
                <a:cs typeface="Calibri"/>
              </a:rPr>
              <a:t> </a:t>
            </a:r>
            <a:r>
              <a:rPr lang="el-GR" sz="2400" dirty="0">
                <a:cs typeface="Calibri"/>
              </a:rPr>
              <a:t>Άσκηση </a:t>
            </a:r>
            <a:r>
              <a:rPr lang="el-GR" sz="2400" spc="-5" dirty="0">
                <a:cs typeface="Calibri"/>
              </a:rPr>
              <a:t>(ι</a:t>
            </a:r>
            <a:r>
              <a:rPr lang="el-GR" sz="2400" spc="40" dirty="0">
                <a:cs typeface="Calibri"/>
              </a:rPr>
              <a:t>σ</a:t>
            </a:r>
            <a:r>
              <a:rPr lang="el-GR" sz="2400" spc="-25" dirty="0">
                <a:cs typeface="Calibri"/>
              </a:rPr>
              <a:t>τ</a:t>
            </a:r>
            <a:r>
              <a:rPr lang="el-GR" sz="2400" spc="-5" dirty="0">
                <a:cs typeface="Calibri"/>
              </a:rPr>
              <a:t>οσε</a:t>
            </a:r>
            <a:r>
              <a:rPr lang="el-GR" sz="2400" spc="-20" dirty="0">
                <a:cs typeface="Calibri"/>
              </a:rPr>
              <a:t>λ</a:t>
            </a:r>
            <a:r>
              <a:rPr lang="el-GR" sz="2400" spc="-5" dirty="0">
                <a:cs typeface="Calibri"/>
              </a:rPr>
              <a:t>ίδα  Εθνικής</a:t>
            </a:r>
            <a:r>
              <a:rPr lang="el-GR" sz="2400" dirty="0">
                <a:cs typeface="Calibri"/>
              </a:rPr>
              <a:t> </a:t>
            </a:r>
            <a:r>
              <a:rPr lang="el-GR" sz="2400" spc="-10" dirty="0">
                <a:cs typeface="Calibri"/>
              </a:rPr>
              <a:t>Υπηρεσίας</a:t>
            </a:r>
            <a:r>
              <a:rPr lang="el-GR" sz="2400" spc="-10" dirty="0" smtClean="0">
                <a:cs typeface="Calibri"/>
              </a:rPr>
              <a:t>)</a:t>
            </a:r>
            <a:endParaRPr lang="el-GR" sz="2600" dirty="0"/>
          </a:p>
        </p:txBody>
      </p:sp>
    </p:spTree>
    <p:extLst>
      <p:ext uri="{BB962C8B-B14F-4D97-AF65-F5344CB8AC3E}">
        <p14:creationId xmlns:p14="http://schemas.microsoft.com/office/powerpoint/2010/main" val="688459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ΜΚΔ του ΙΔΕΠ </a:t>
            </a:r>
            <a:r>
              <a:rPr lang="en-US" sz="3600" dirty="0" smtClean="0"/>
              <a:t>&amp; </a:t>
            </a:r>
            <a:r>
              <a:rPr lang="el-GR" sz="3600" dirty="0" smtClean="0"/>
              <a:t>Επικοινωνία</a:t>
            </a:r>
            <a:endParaRPr lang="en-US" sz="3600" dirty="0"/>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pPr marL="0" indent="0">
              <a:buNone/>
            </a:pPr>
            <a:r>
              <a:rPr lang="el-GR" b="1" dirty="0" smtClean="0">
                <a:solidFill>
                  <a:schemeClr val="accent5">
                    <a:lumMod val="50000"/>
                  </a:schemeClr>
                </a:solidFill>
              </a:rPr>
              <a:t>Ακολουθείστε μας στο</a:t>
            </a:r>
            <a:r>
              <a:rPr lang="en-GB" b="1" dirty="0" smtClean="0">
                <a:solidFill>
                  <a:schemeClr val="accent5">
                    <a:lumMod val="50000"/>
                  </a:schemeClr>
                </a:solidFill>
              </a:rPr>
              <a:t>…</a:t>
            </a:r>
            <a:endParaRPr lang="en-US" b="1" dirty="0" smtClean="0">
              <a:solidFill>
                <a:schemeClr val="accent5">
                  <a:lumMod val="50000"/>
                </a:schemeClr>
              </a:solidFill>
            </a:endParaRPr>
          </a:p>
          <a:p>
            <a:r>
              <a:rPr lang="en-US" sz="3000" dirty="0" smtClean="0">
                <a:hlinkClick r:id="rId2"/>
              </a:rPr>
              <a:t>Facebook</a:t>
            </a:r>
            <a:endParaRPr lang="en-US" sz="3000" dirty="0" smtClean="0"/>
          </a:p>
          <a:p>
            <a:r>
              <a:rPr lang="en-US" sz="3000" dirty="0" smtClean="0">
                <a:hlinkClick r:id="rId3"/>
              </a:rPr>
              <a:t>Twitter</a:t>
            </a:r>
            <a:r>
              <a:rPr lang="en-US" sz="3000" dirty="0" smtClean="0"/>
              <a:t> </a:t>
            </a:r>
          </a:p>
          <a:p>
            <a:r>
              <a:rPr lang="en-US" sz="3000" dirty="0" smtClean="0">
                <a:hlinkClick r:id="rId4"/>
              </a:rPr>
              <a:t>Instagram</a:t>
            </a:r>
            <a:endParaRPr lang="en-US" sz="3000" dirty="0" smtClean="0"/>
          </a:p>
          <a:p>
            <a:r>
              <a:rPr lang="en-GB" sz="3000" dirty="0" smtClean="0">
                <a:hlinkClick r:id="rId5"/>
              </a:rPr>
              <a:t>Newsletter</a:t>
            </a:r>
            <a:r>
              <a:rPr lang="el-GR" sz="3000" dirty="0" smtClean="0"/>
              <a:t> </a:t>
            </a:r>
            <a:r>
              <a:rPr lang="el-GR" sz="2800" dirty="0" smtClean="0"/>
              <a:t>(εγγραφή </a:t>
            </a:r>
            <a:r>
              <a:rPr lang="el-GR" sz="2800" dirty="0"/>
              <a:t>στη λίστα επαφών του </a:t>
            </a:r>
            <a:r>
              <a:rPr lang="el-GR" sz="2800" dirty="0" smtClean="0"/>
              <a:t>ΙΔΕΠ)</a:t>
            </a:r>
            <a:endParaRPr lang="en-GB" sz="3000" dirty="0" smtClean="0"/>
          </a:p>
          <a:p>
            <a:pPr marL="0" indent="0">
              <a:buNone/>
            </a:pPr>
            <a:endParaRPr lang="el-GR" sz="3000" b="1" dirty="0" smtClean="0">
              <a:solidFill>
                <a:schemeClr val="accent5">
                  <a:lumMod val="50000"/>
                </a:schemeClr>
              </a:solidFill>
            </a:endParaRPr>
          </a:p>
          <a:p>
            <a:pPr marL="0" indent="0">
              <a:buNone/>
            </a:pPr>
            <a:r>
              <a:rPr lang="el-GR" sz="3000" b="1" dirty="0" smtClean="0">
                <a:solidFill>
                  <a:schemeClr val="accent5">
                    <a:lumMod val="50000"/>
                  </a:schemeClr>
                </a:solidFill>
              </a:rPr>
              <a:t>Επικοινωνείστε μαζί μας...</a:t>
            </a:r>
          </a:p>
          <a:p>
            <a:pPr>
              <a:defRPr/>
            </a:pPr>
            <a:r>
              <a:rPr lang="el-GR" altLang="en-US" sz="2800" dirty="0" smtClean="0"/>
              <a:t>Μέσω </a:t>
            </a:r>
            <a:r>
              <a:rPr lang="en-GB" altLang="en-US" sz="2800" dirty="0" smtClean="0"/>
              <a:t>Yammer </a:t>
            </a:r>
            <a:r>
              <a:rPr lang="el-GR" altLang="en-US" sz="2800" dirty="0" smtClean="0"/>
              <a:t>για ερωτήματα που ενδεχομένως αφορούν και άλλα ιδρύματα</a:t>
            </a:r>
            <a:r>
              <a:rPr lang="en-US" altLang="en-US" sz="2800" dirty="0" smtClean="0"/>
              <a:t> </a:t>
            </a:r>
            <a:r>
              <a:rPr lang="en-US" altLang="en-US" sz="2800" dirty="0" smtClean="0"/>
              <a:t>(FAQ)</a:t>
            </a:r>
            <a:endParaRPr lang="el-GR" altLang="en-US" sz="2800" dirty="0" smtClean="0"/>
          </a:p>
          <a:p>
            <a:pPr>
              <a:defRPr/>
            </a:pPr>
            <a:r>
              <a:rPr lang="el-GR" altLang="en-US" sz="2800" dirty="0" smtClean="0"/>
              <a:t>Προσωπικά για ερωτήματα που αφορούν μόνο το δικό σας ίδρυμα (στοιχεία επικοινωνίας </a:t>
            </a:r>
            <a:r>
              <a:rPr lang="el-GR" altLang="en-US" sz="2800" dirty="0"/>
              <a:t>προσωπικού ΙΔΕΠ </a:t>
            </a:r>
          </a:p>
          <a:p>
            <a:pPr marL="0" indent="0">
              <a:buNone/>
              <a:defRPr/>
            </a:pPr>
            <a:r>
              <a:rPr lang="en-GB" sz="2400" dirty="0">
                <a:hlinkClick r:id="rId6"/>
              </a:rPr>
              <a:t>http://</a:t>
            </a:r>
            <a:r>
              <a:rPr lang="en-GB" sz="2400" dirty="0" smtClean="0">
                <a:hlinkClick r:id="rId6"/>
              </a:rPr>
              <a:t>www.erasmusplus.cy/prosopiko</a:t>
            </a:r>
            <a:r>
              <a:rPr lang="en-GB" sz="2400" dirty="0" smtClean="0"/>
              <a:t> </a:t>
            </a:r>
            <a:r>
              <a:rPr lang="el-GR" sz="2400" dirty="0" smtClean="0"/>
              <a:t>)</a:t>
            </a:r>
            <a:endParaRPr lang="en-GB" sz="3000" dirty="0" smtClean="0"/>
          </a:p>
          <a:p>
            <a:endParaRPr lang="en-GB" sz="3000" dirty="0"/>
          </a:p>
          <a:p>
            <a:endParaRPr lang="en-US" dirty="0"/>
          </a:p>
        </p:txBody>
      </p:sp>
    </p:spTree>
    <p:extLst>
      <p:ext uri="{BB962C8B-B14F-4D97-AF65-F5344CB8AC3E}">
        <p14:creationId xmlns:p14="http://schemas.microsoft.com/office/powerpoint/2010/main" val="9561664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4443" y="232613"/>
            <a:ext cx="7308850" cy="574675"/>
          </a:xfrm>
          <a:prstGeom prst="rect">
            <a:avLst/>
          </a:prstGeom>
        </p:spPr>
        <p:txBody>
          <a:bodyPr vert="horz" wrap="square" lIns="0" tIns="12700" rIns="0" bIns="0" rtlCol="0">
            <a:spAutoFit/>
          </a:bodyPr>
          <a:lstStyle/>
          <a:p>
            <a:pPr marL="12700">
              <a:lnSpc>
                <a:spcPct val="100000"/>
              </a:lnSpc>
              <a:spcBef>
                <a:spcPts val="100"/>
              </a:spcBef>
            </a:pPr>
            <a:r>
              <a:rPr sz="3600" dirty="0"/>
              <a:t>ΜΚΔ </a:t>
            </a:r>
            <a:r>
              <a:rPr sz="3600" spc="-5" dirty="0"/>
              <a:t>Εθνικής </a:t>
            </a:r>
            <a:r>
              <a:rPr sz="3600" spc="-10" dirty="0"/>
              <a:t>Υπηρεσίας </a:t>
            </a:r>
            <a:r>
              <a:rPr sz="3600" dirty="0"/>
              <a:t>&amp;</a:t>
            </a:r>
            <a:r>
              <a:rPr sz="3600" spc="-40" dirty="0"/>
              <a:t> </a:t>
            </a:r>
            <a:r>
              <a:rPr sz="3600" spc="-25" dirty="0"/>
              <a:t>Επικοινωνία</a:t>
            </a:r>
            <a:endParaRPr sz="3600"/>
          </a:p>
        </p:txBody>
      </p:sp>
      <p:sp>
        <p:nvSpPr>
          <p:cNvPr id="3" name="object 3"/>
          <p:cNvSpPr txBox="1"/>
          <p:nvPr/>
        </p:nvSpPr>
        <p:spPr>
          <a:xfrm>
            <a:off x="258267" y="835278"/>
            <a:ext cx="8148955" cy="6437660"/>
          </a:xfrm>
          <a:prstGeom prst="rect">
            <a:avLst/>
          </a:prstGeom>
        </p:spPr>
        <p:txBody>
          <a:bodyPr vert="horz" wrap="square" lIns="0" tIns="12700" rIns="0" bIns="0" rtlCol="0">
            <a:spAutoFit/>
          </a:bodyPr>
          <a:lstStyle/>
          <a:p>
            <a:pPr marL="12700">
              <a:lnSpc>
                <a:spcPts val="3595"/>
              </a:lnSpc>
            </a:pPr>
            <a:r>
              <a:rPr lang="el-GR" sz="3000" b="1" spc="-5" dirty="0" smtClean="0">
                <a:latin typeface="Calibri"/>
                <a:cs typeface="Calibri"/>
              </a:rPr>
              <a:t>Ειδοποιήσεις μέσω </a:t>
            </a:r>
            <a:r>
              <a:rPr lang="en-GB" sz="3000" b="1" spc="-5" dirty="0" smtClean="0">
                <a:latin typeface="Calibri"/>
                <a:cs typeface="Calibri"/>
              </a:rPr>
              <a:t>email</a:t>
            </a:r>
            <a:endParaRPr sz="3000" dirty="0">
              <a:latin typeface="Calibri"/>
              <a:cs typeface="Calibri"/>
            </a:endParaRPr>
          </a:p>
          <a:p>
            <a:pPr marL="355600" indent="-342900">
              <a:lnSpc>
                <a:spcPct val="100000"/>
              </a:lnSpc>
              <a:spcBef>
                <a:spcPts val="10"/>
              </a:spcBef>
              <a:buClr>
                <a:srgbClr val="000000"/>
              </a:buClr>
              <a:buFont typeface="Arial"/>
              <a:buChar char="•"/>
              <a:tabLst>
                <a:tab pos="354965" algn="l"/>
                <a:tab pos="355600" algn="l"/>
              </a:tabLst>
            </a:pPr>
            <a:r>
              <a:rPr sz="2800" u="heavy" spc="-20" dirty="0" smtClean="0">
                <a:solidFill>
                  <a:srgbClr val="0000FF"/>
                </a:solidFill>
                <a:uFill>
                  <a:solidFill>
                    <a:srgbClr val="0000FF"/>
                  </a:solidFill>
                </a:uFill>
                <a:latin typeface="Calibri"/>
                <a:cs typeface="Calibri"/>
                <a:hlinkClick r:id="rId2"/>
              </a:rPr>
              <a:t>iros+erasmusplus.cy@yammer.com</a:t>
            </a:r>
            <a:endParaRPr lang="en-US" sz="2800" u="heavy" spc="-20" dirty="0" smtClean="0">
              <a:solidFill>
                <a:srgbClr val="0000FF"/>
              </a:solidFill>
              <a:uFill>
                <a:solidFill>
                  <a:srgbClr val="0000FF"/>
                </a:solidFill>
              </a:uFill>
              <a:latin typeface="Calibri"/>
              <a:cs typeface="Calibri"/>
            </a:endParaRPr>
          </a:p>
          <a:p>
            <a:pPr marL="355600" indent="-342900">
              <a:lnSpc>
                <a:spcPct val="100000"/>
              </a:lnSpc>
              <a:spcBef>
                <a:spcPts val="10"/>
              </a:spcBef>
              <a:buClr>
                <a:srgbClr val="000000"/>
              </a:buClr>
              <a:buFont typeface="Arial"/>
              <a:buChar char="•"/>
              <a:tabLst>
                <a:tab pos="354965" algn="l"/>
                <a:tab pos="355600" algn="l"/>
              </a:tabLst>
            </a:pPr>
            <a:r>
              <a:rPr lang="en-US" sz="2800" u="heavy" spc="-20" dirty="0">
                <a:solidFill>
                  <a:srgbClr val="00B050"/>
                </a:solidFill>
                <a:uFill>
                  <a:solidFill>
                    <a:srgbClr val="0000FF"/>
                  </a:solidFill>
                </a:uFill>
                <a:cs typeface="Calibri"/>
                <a:hlinkClick r:id="rId3"/>
              </a:rPr>
              <a:t>https://</a:t>
            </a:r>
            <a:r>
              <a:rPr lang="en-US" sz="2800" u="heavy" spc="-20" dirty="0" smtClean="0">
                <a:solidFill>
                  <a:srgbClr val="00B050"/>
                </a:solidFill>
                <a:uFill>
                  <a:solidFill>
                    <a:srgbClr val="0000FF"/>
                  </a:solidFill>
                </a:uFill>
                <a:cs typeface="Calibri"/>
                <a:hlinkClick r:id="rId3"/>
              </a:rPr>
              <a:t>bit.ly/2WuDNeC</a:t>
            </a:r>
            <a:endParaRPr lang="en-US" sz="2800" u="heavy" spc="-20" dirty="0" smtClean="0">
              <a:solidFill>
                <a:srgbClr val="00B050"/>
              </a:solidFill>
              <a:uFill>
                <a:solidFill>
                  <a:srgbClr val="0000FF"/>
                </a:solidFill>
              </a:uFill>
              <a:cs typeface="Calibri"/>
            </a:endParaRPr>
          </a:p>
          <a:p>
            <a:pPr marL="355600" indent="-342900">
              <a:lnSpc>
                <a:spcPct val="100000"/>
              </a:lnSpc>
              <a:spcBef>
                <a:spcPts val="10"/>
              </a:spcBef>
              <a:buClr>
                <a:srgbClr val="000000"/>
              </a:buClr>
              <a:buFont typeface="Arial"/>
              <a:buChar char="•"/>
              <a:tabLst>
                <a:tab pos="354965" algn="l"/>
                <a:tab pos="355600" algn="l"/>
              </a:tabLst>
            </a:pPr>
            <a:endParaRPr lang="en-US" sz="2800" u="heavy" spc="-20" dirty="0" smtClean="0">
              <a:solidFill>
                <a:srgbClr val="00B050"/>
              </a:solidFill>
              <a:uFill>
                <a:solidFill>
                  <a:srgbClr val="0000FF"/>
                </a:solidFill>
              </a:uFill>
              <a:latin typeface="Calibri"/>
              <a:cs typeface="Calibri"/>
            </a:endParaRPr>
          </a:p>
          <a:p>
            <a:pPr marL="355600" marR="5080" indent="-342900">
              <a:lnSpc>
                <a:spcPts val="2690"/>
              </a:lnSpc>
              <a:spcBef>
                <a:spcPts val="650"/>
              </a:spcBef>
              <a:buClr>
                <a:srgbClr val="000000"/>
              </a:buClr>
              <a:buFont typeface="Arial"/>
              <a:buChar char="•"/>
              <a:tabLst>
                <a:tab pos="354965" algn="l"/>
                <a:tab pos="355600" algn="l"/>
              </a:tabLst>
            </a:pPr>
            <a:r>
              <a:rPr sz="2800" u="heavy" spc="-10" dirty="0" smtClean="0">
                <a:solidFill>
                  <a:srgbClr val="0000FF"/>
                </a:solidFill>
                <a:uFill>
                  <a:solidFill>
                    <a:srgbClr val="0000FF"/>
                  </a:solidFill>
                </a:uFill>
                <a:latin typeface="Calibri"/>
                <a:cs typeface="Calibri"/>
                <a:hlinkClick r:id="rId4"/>
              </a:rPr>
              <a:t>xnicmworkinggroup107ugmxm+erasmusplus.cy@yam  </a:t>
            </a:r>
            <a:r>
              <a:rPr sz="2800" u="heavy" spc="-50" dirty="0" smtClean="0">
                <a:solidFill>
                  <a:srgbClr val="0000FF"/>
                </a:solidFill>
                <a:uFill>
                  <a:solidFill>
                    <a:srgbClr val="0000FF"/>
                  </a:solidFill>
                </a:uFill>
                <a:latin typeface="Calibri"/>
                <a:cs typeface="Calibri"/>
                <a:hlinkClick r:id="rId4"/>
              </a:rPr>
              <a:t>mer.com</a:t>
            </a:r>
            <a:endParaRPr lang="en-US" sz="2800" u="heavy" spc="-50" dirty="0" smtClean="0">
              <a:solidFill>
                <a:srgbClr val="0000FF"/>
              </a:solidFill>
              <a:uFill>
                <a:solidFill>
                  <a:srgbClr val="0000FF"/>
                </a:solidFill>
              </a:uFill>
              <a:latin typeface="Calibri"/>
              <a:cs typeface="Calibri"/>
            </a:endParaRPr>
          </a:p>
          <a:p>
            <a:pPr marL="355600" marR="5080" indent="-342900">
              <a:lnSpc>
                <a:spcPts val="2690"/>
              </a:lnSpc>
              <a:spcBef>
                <a:spcPts val="650"/>
              </a:spcBef>
              <a:buClr>
                <a:srgbClr val="000000"/>
              </a:buClr>
              <a:buFont typeface="Arial"/>
              <a:buChar char="•"/>
              <a:tabLst>
                <a:tab pos="354965" algn="l"/>
                <a:tab pos="355600" algn="l"/>
              </a:tabLst>
            </a:pPr>
            <a:r>
              <a:rPr lang="en-US" sz="2800" u="heavy" spc="-50" dirty="0">
                <a:solidFill>
                  <a:srgbClr val="00B050"/>
                </a:solidFill>
                <a:uFill>
                  <a:solidFill>
                    <a:srgbClr val="0000FF"/>
                  </a:solidFill>
                </a:uFill>
                <a:cs typeface="Calibri"/>
                <a:hlinkClick r:id="rId5"/>
              </a:rPr>
              <a:t>https://</a:t>
            </a:r>
            <a:r>
              <a:rPr lang="en-US" sz="2800" u="heavy" spc="-50" dirty="0" smtClean="0">
                <a:solidFill>
                  <a:srgbClr val="00B050"/>
                </a:solidFill>
                <a:uFill>
                  <a:solidFill>
                    <a:srgbClr val="0000FF"/>
                  </a:solidFill>
                </a:uFill>
                <a:cs typeface="Calibri"/>
                <a:hlinkClick r:id="rId5"/>
              </a:rPr>
              <a:t>bit.ly/2KKovQC</a:t>
            </a:r>
            <a:endParaRPr lang="en-US" sz="2800" u="heavy" spc="-50" dirty="0" smtClean="0">
              <a:solidFill>
                <a:srgbClr val="00B050"/>
              </a:solidFill>
              <a:uFill>
                <a:solidFill>
                  <a:srgbClr val="0000FF"/>
                </a:solidFill>
              </a:uFill>
              <a:cs typeface="Calibri"/>
            </a:endParaRPr>
          </a:p>
          <a:p>
            <a:pPr marL="355600" marR="5080" indent="-342900">
              <a:lnSpc>
                <a:spcPts val="2690"/>
              </a:lnSpc>
              <a:spcBef>
                <a:spcPts val="650"/>
              </a:spcBef>
              <a:buClr>
                <a:srgbClr val="000000"/>
              </a:buClr>
              <a:buFont typeface="Arial"/>
              <a:buChar char="•"/>
              <a:tabLst>
                <a:tab pos="354965" algn="l"/>
                <a:tab pos="355600" algn="l"/>
              </a:tabLst>
            </a:pPr>
            <a:endParaRPr lang="en-US" sz="2800" u="heavy" spc="-50" dirty="0" smtClean="0">
              <a:solidFill>
                <a:srgbClr val="0000FF"/>
              </a:solidFill>
              <a:uFill>
                <a:solidFill>
                  <a:srgbClr val="0000FF"/>
                </a:solidFill>
              </a:uFill>
              <a:latin typeface="Calibri"/>
              <a:cs typeface="Calibri"/>
            </a:endParaRPr>
          </a:p>
          <a:p>
            <a:pPr marL="355600" indent="-342900">
              <a:lnSpc>
                <a:spcPct val="100000"/>
              </a:lnSpc>
              <a:spcBef>
                <a:spcPts val="20"/>
              </a:spcBef>
              <a:buClr>
                <a:srgbClr val="000000"/>
              </a:buClr>
              <a:buFont typeface="Arial"/>
              <a:buChar char="•"/>
              <a:tabLst>
                <a:tab pos="354965" algn="l"/>
                <a:tab pos="355600" algn="l"/>
              </a:tabLst>
            </a:pPr>
            <a:r>
              <a:rPr sz="2800" u="heavy" spc="-20" dirty="0" smtClean="0">
                <a:solidFill>
                  <a:srgbClr val="0000FF"/>
                </a:solidFill>
                <a:uFill>
                  <a:solidFill>
                    <a:srgbClr val="0000FF"/>
                  </a:solidFill>
                </a:uFill>
                <a:latin typeface="Calibri"/>
                <a:cs typeface="Calibri"/>
                <a:hlinkClick r:id="rId6"/>
              </a:rPr>
              <a:t>faq+erasmusplus.cy@yammer.com</a:t>
            </a:r>
            <a:endParaRPr lang="en-US" sz="2800" u="heavy" spc="-20" dirty="0" smtClean="0">
              <a:solidFill>
                <a:srgbClr val="0000FF"/>
              </a:solidFill>
              <a:uFill>
                <a:solidFill>
                  <a:srgbClr val="0000FF"/>
                </a:solidFill>
              </a:uFill>
              <a:latin typeface="Calibri"/>
              <a:cs typeface="Calibri"/>
            </a:endParaRPr>
          </a:p>
          <a:p>
            <a:pPr marL="355600" indent="-342900">
              <a:lnSpc>
                <a:spcPct val="100000"/>
              </a:lnSpc>
              <a:spcBef>
                <a:spcPts val="20"/>
              </a:spcBef>
              <a:buClr>
                <a:srgbClr val="000000"/>
              </a:buClr>
              <a:buFont typeface="Arial"/>
              <a:buChar char="•"/>
              <a:tabLst>
                <a:tab pos="354965" algn="l"/>
                <a:tab pos="355600" algn="l"/>
              </a:tabLst>
            </a:pPr>
            <a:r>
              <a:rPr lang="en-US" sz="2800" dirty="0">
                <a:cs typeface="Calibri"/>
                <a:hlinkClick r:id="rId7"/>
              </a:rPr>
              <a:t>https://</a:t>
            </a:r>
            <a:r>
              <a:rPr lang="en-US" sz="2800" dirty="0" smtClean="0">
                <a:cs typeface="Calibri"/>
                <a:hlinkClick r:id="rId7"/>
              </a:rPr>
              <a:t>bit.ly/2MBxDd6</a:t>
            </a:r>
            <a:r>
              <a:rPr lang="en-US" sz="2800" dirty="0" smtClean="0">
                <a:cs typeface="Calibri"/>
              </a:rPr>
              <a:t> </a:t>
            </a:r>
          </a:p>
          <a:p>
            <a:pPr marL="355600" indent="-342900">
              <a:lnSpc>
                <a:spcPct val="100000"/>
              </a:lnSpc>
              <a:spcBef>
                <a:spcPts val="20"/>
              </a:spcBef>
              <a:buClr>
                <a:srgbClr val="000000"/>
              </a:buClr>
              <a:buFont typeface="Arial"/>
              <a:buChar char="•"/>
              <a:tabLst>
                <a:tab pos="354965" algn="l"/>
                <a:tab pos="355600" algn="l"/>
              </a:tabLst>
            </a:pPr>
            <a:endParaRPr sz="2800" dirty="0">
              <a:latin typeface="Calibri"/>
              <a:cs typeface="Calibri"/>
            </a:endParaRPr>
          </a:p>
          <a:p>
            <a:pPr marL="355600" indent="-342900">
              <a:lnSpc>
                <a:spcPct val="100000"/>
              </a:lnSpc>
              <a:buClr>
                <a:srgbClr val="000000"/>
              </a:buClr>
              <a:buFont typeface="Arial"/>
              <a:buChar char="•"/>
              <a:tabLst>
                <a:tab pos="354965" algn="l"/>
                <a:tab pos="355600" algn="l"/>
              </a:tabLst>
            </a:pPr>
            <a:r>
              <a:rPr sz="2800" u="heavy" spc="-20" dirty="0" smtClean="0">
                <a:solidFill>
                  <a:srgbClr val="0000FF"/>
                </a:solidFill>
                <a:uFill>
                  <a:solidFill>
                    <a:srgbClr val="0000FF"/>
                  </a:solidFill>
                </a:uFill>
                <a:latin typeface="Calibri"/>
                <a:cs typeface="Calibri"/>
                <a:hlinkClick r:id="rId8"/>
              </a:rPr>
              <a:t>cyhegoingdigital+erasmusplus.cy@yammer.com</a:t>
            </a:r>
            <a:endParaRPr lang="en-US" sz="2800" u="heavy" spc="-20" dirty="0" smtClean="0">
              <a:solidFill>
                <a:srgbClr val="0000FF"/>
              </a:solidFill>
              <a:uFill>
                <a:solidFill>
                  <a:srgbClr val="0000FF"/>
                </a:solidFill>
              </a:uFill>
              <a:latin typeface="Calibri"/>
              <a:cs typeface="Calibri"/>
            </a:endParaRPr>
          </a:p>
          <a:p>
            <a:pPr marL="355600" indent="-342900">
              <a:lnSpc>
                <a:spcPct val="100000"/>
              </a:lnSpc>
              <a:buClr>
                <a:srgbClr val="000000"/>
              </a:buClr>
              <a:buFont typeface="Arial"/>
              <a:buChar char="•"/>
              <a:tabLst>
                <a:tab pos="354965" algn="l"/>
                <a:tab pos="355600" algn="l"/>
              </a:tabLst>
            </a:pPr>
            <a:r>
              <a:rPr lang="en-US" sz="2800" u="heavy" spc="-20" dirty="0">
                <a:solidFill>
                  <a:srgbClr val="0000FF"/>
                </a:solidFill>
                <a:uFill>
                  <a:solidFill>
                    <a:srgbClr val="0000FF"/>
                  </a:solidFill>
                </a:uFill>
                <a:cs typeface="Calibri"/>
              </a:rPr>
              <a:t>https://bit.ly/31obGBJ</a:t>
            </a:r>
            <a:endParaRPr lang="el-GR" sz="2800" u="heavy" spc="-20" dirty="0" smtClean="0">
              <a:solidFill>
                <a:srgbClr val="0000FF"/>
              </a:solidFill>
              <a:uFill>
                <a:solidFill>
                  <a:srgbClr val="0000FF"/>
                </a:solidFill>
              </a:uFill>
              <a:latin typeface="Calibri"/>
              <a:cs typeface="Calibri"/>
            </a:endParaRPr>
          </a:p>
          <a:p>
            <a:pPr marL="355600" indent="-342900">
              <a:lnSpc>
                <a:spcPct val="100000"/>
              </a:lnSpc>
              <a:buClr>
                <a:srgbClr val="000000"/>
              </a:buClr>
              <a:buFont typeface="Arial"/>
              <a:buChar char="•"/>
              <a:tabLst>
                <a:tab pos="354965" algn="l"/>
                <a:tab pos="355600" algn="l"/>
              </a:tabLst>
            </a:pPr>
            <a:endParaRPr lang="el-GR" sz="2800" u="heavy" spc="-20" dirty="0">
              <a:solidFill>
                <a:srgbClr val="0000FF"/>
              </a:solidFill>
              <a:uFill>
                <a:solidFill>
                  <a:srgbClr val="0000FF"/>
                </a:solidFill>
              </a:uFill>
              <a:latin typeface="Calibri"/>
              <a:cs typeface="Calibri"/>
            </a:endParaRPr>
          </a:p>
          <a:p>
            <a:pPr marL="12700">
              <a:lnSpc>
                <a:spcPct val="100000"/>
              </a:lnSpc>
              <a:buClr>
                <a:srgbClr val="000000"/>
              </a:buClr>
              <a:tabLst>
                <a:tab pos="354965" algn="l"/>
                <a:tab pos="355600" algn="l"/>
              </a:tabLst>
            </a:pPr>
            <a:endParaRPr sz="2800" dirty="0">
              <a:latin typeface="Calibri"/>
              <a:cs typeface="Calibri"/>
            </a:endParaRPr>
          </a:p>
        </p:txBody>
      </p:sp>
    </p:spTree>
    <p:extLst>
      <p:ext uri="{BB962C8B-B14F-4D97-AF65-F5344CB8AC3E}">
        <p14:creationId xmlns:p14="http://schemas.microsoft.com/office/powerpoint/2010/main" val="5524552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139952" y="1196752"/>
            <a:ext cx="4618856" cy="3672408"/>
          </a:xfrm>
          <a:ln w="28575">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l-GR" sz="2800" dirty="0" smtClean="0">
                <a:solidFill>
                  <a:schemeClr val="tx1"/>
                </a:solidFill>
              </a:rPr>
              <a:t>Μην ξεχνάτε ότι η καλή τήρηση αρχείου βοηθά και άλλους συναδέλφους να αναλάβουν σε περίπτωση μετακίνησής σας από το  ίδρυμά σας. Διασφαλίζει επίσης τη διαφάνεια σε όλες τις διαδικασίες σας.</a:t>
            </a:r>
            <a:endParaRPr lang="en-GB" dirty="0">
              <a:solidFill>
                <a:schemeClr val="tx1"/>
              </a:solidFill>
            </a:endParaRPr>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6</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Τήρηση αρχείου ίδρυμά σας</a:t>
            </a:r>
            <a:endParaRPr lang="en-GB" sz="3600" dirty="0">
              <a:solidFill>
                <a:schemeClr val="accent5">
                  <a:lumMod val="50000"/>
                </a:schemeClr>
              </a:solidFill>
            </a:endParaRPr>
          </a:p>
        </p:txBody>
      </p:sp>
    </p:spTree>
    <p:extLst>
      <p:ext uri="{BB962C8B-B14F-4D97-AF65-F5344CB8AC3E}">
        <p14:creationId xmlns:p14="http://schemas.microsoft.com/office/powerpoint/2010/main" val="93335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5401"/>
            <a:ext cx="8229600" cy="690574"/>
          </a:xfrm>
          <a:prstGeom prst="rect">
            <a:avLst/>
          </a:prstGeom>
        </p:spPr>
        <p:txBody>
          <a:bodyPr vert="horz" wrap="square" lIns="0" tIns="13335" rIns="0" bIns="0" rtlCol="0">
            <a:spAutoFit/>
          </a:bodyPr>
          <a:lstStyle/>
          <a:p>
            <a:pPr marL="12700">
              <a:lnSpc>
                <a:spcPct val="100000"/>
              </a:lnSpc>
              <a:spcBef>
                <a:spcPts val="105"/>
              </a:spcBef>
            </a:pPr>
            <a:r>
              <a:rPr lang="el-GR" sz="4400" spc="-10" dirty="0" smtClean="0"/>
              <a:t>Επιπρόσθετα δεσμευτικά αρχεία</a:t>
            </a:r>
            <a:endParaRPr sz="4400" dirty="0"/>
          </a:p>
        </p:txBody>
      </p:sp>
      <p:sp>
        <p:nvSpPr>
          <p:cNvPr id="5" name="Content Placeholder 4"/>
          <p:cNvSpPr>
            <a:spLocks noGrp="1"/>
          </p:cNvSpPr>
          <p:nvPr>
            <p:ph idx="1"/>
          </p:nvPr>
        </p:nvSpPr>
        <p:spPr/>
        <p:txBody>
          <a:bodyPr>
            <a:normAutofit/>
          </a:bodyPr>
          <a:lstStyle/>
          <a:p>
            <a:pPr marL="12700" marR="1128395">
              <a:lnSpc>
                <a:spcPts val="2880"/>
              </a:lnSpc>
              <a:spcBef>
                <a:spcPts val="795"/>
              </a:spcBef>
            </a:pPr>
            <a:r>
              <a:rPr lang="en-GB" sz="2800" spc="-10" dirty="0" smtClean="0">
                <a:cs typeface="Calibri"/>
              </a:rPr>
              <a:t>ECHE (and annotated guidelines)</a:t>
            </a:r>
            <a:endParaRPr lang="el-GR" sz="2800" spc="-10" dirty="0" smtClean="0">
              <a:cs typeface="Calibri"/>
            </a:endParaRPr>
          </a:p>
          <a:p>
            <a:pPr marL="12700" marR="1128395">
              <a:lnSpc>
                <a:spcPts val="2880"/>
              </a:lnSpc>
              <a:spcBef>
                <a:spcPts val="795"/>
              </a:spcBef>
            </a:pPr>
            <a:endParaRPr lang="en-GB" sz="2800" spc="-10" dirty="0" smtClean="0">
              <a:cs typeface="Calibri"/>
            </a:endParaRPr>
          </a:p>
          <a:p>
            <a:pPr marL="12700" marR="1128395">
              <a:lnSpc>
                <a:spcPts val="2880"/>
              </a:lnSpc>
              <a:spcBef>
                <a:spcPts val="795"/>
              </a:spcBef>
            </a:pPr>
            <a:r>
              <a:rPr lang="en-GB" sz="2800" spc="-10" dirty="0" smtClean="0">
                <a:cs typeface="Calibri"/>
              </a:rPr>
              <a:t>Erasmus Student Charter </a:t>
            </a:r>
            <a:endParaRPr lang="el-GR" sz="2800" spc="-10" dirty="0" smtClean="0">
              <a:cs typeface="Calibri"/>
            </a:endParaRPr>
          </a:p>
          <a:p>
            <a:pPr marL="12700" marR="1128395">
              <a:lnSpc>
                <a:spcPts val="2880"/>
              </a:lnSpc>
              <a:spcBef>
                <a:spcPts val="795"/>
              </a:spcBef>
            </a:pPr>
            <a:endParaRPr lang="en-GB" sz="2800" spc="-10" dirty="0" smtClean="0">
              <a:cs typeface="Calibri"/>
            </a:endParaRPr>
          </a:p>
          <a:p>
            <a:pPr marL="12700" marR="1128395">
              <a:lnSpc>
                <a:spcPts val="2880"/>
              </a:lnSpc>
              <a:spcBef>
                <a:spcPts val="795"/>
              </a:spcBef>
            </a:pPr>
            <a:r>
              <a:rPr lang="en-GB" sz="2800" spc="-10" dirty="0" smtClean="0">
                <a:cs typeface="Calibri"/>
              </a:rPr>
              <a:t>Guidelines for Learning Agreements</a:t>
            </a:r>
            <a:endParaRPr lang="el-GR" sz="2800" spc="-10" dirty="0" smtClean="0">
              <a:cs typeface="Calibri"/>
            </a:endParaRPr>
          </a:p>
          <a:p>
            <a:pPr marL="12700" marR="1128395">
              <a:lnSpc>
                <a:spcPts val="2880"/>
              </a:lnSpc>
              <a:spcBef>
                <a:spcPts val="795"/>
              </a:spcBef>
            </a:pPr>
            <a:endParaRPr lang="en-GB" sz="2800" spc="-10" dirty="0" smtClean="0">
              <a:cs typeface="Calibri"/>
            </a:endParaRPr>
          </a:p>
          <a:p>
            <a:pPr marL="12700" marR="1128395">
              <a:lnSpc>
                <a:spcPts val="2880"/>
              </a:lnSpc>
              <a:spcBef>
                <a:spcPts val="795"/>
              </a:spcBef>
            </a:pPr>
            <a:r>
              <a:rPr lang="en-GB" sz="2800" spc="-10" dirty="0" smtClean="0">
                <a:cs typeface="Calibri"/>
              </a:rPr>
              <a:t>Inter-institutional Agreements</a:t>
            </a:r>
            <a:endParaRPr lang="el-GR" sz="2800" spc="-10" dirty="0" smtClean="0">
              <a:cs typeface="Calibri"/>
            </a:endParaRPr>
          </a:p>
          <a:p>
            <a:pPr marL="12700" marR="1128395">
              <a:lnSpc>
                <a:spcPts val="2880"/>
              </a:lnSpc>
              <a:spcBef>
                <a:spcPts val="795"/>
              </a:spcBef>
            </a:pPr>
            <a:endParaRPr lang="en-GB" sz="2800" spc="-10" dirty="0" smtClean="0">
              <a:cs typeface="Calibri"/>
            </a:endParaRPr>
          </a:p>
          <a:p>
            <a:pPr marL="12700" marR="1128395">
              <a:lnSpc>
                <a:spcPts val="2880"/>
              </a:lnSpc>
              <a:spcBef>
                <a:spcPts val="795"/>
              </a:spcBef>
            </a:pPr>
            <a:r>
              <a:rPr lang="el-GR" sz="2800" spc="-10" dirty="0" smtClean="0">
                <a:cs typeface="Calibri"/>
              </a:rPr>
              <a:t>Οδηγός Προγράμματος Σχετικής Πρόσκλησης</a:t>
            </a:r>
            <a:endParaRPr lang="en-GB" sz="2800" dirty="0"/>
          </a:p>
        </p:txBody>
      </p:sp>
    </p:spTree>
    <p:extLst>
      <p:ext uri="{BB962C8B-B14F-4D97-AF65-F5344CB8AC3E}">
        <p14:creationId xmlns:p14="http://schemas.microsoft.com/office/powerpoint/2010/main" val="9006616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Τήρηση αρχείου</a:t>
            </a:r>
            <a:endParaRPr lang="en-GB" dirty="0"/>
          </a:p>
        </p:txBody>
      </p:sp>
      <p:sp>
        <p:nvSpPr>
          <p:cNvPr id="3" name="Content Placeholder 2"/>
          <p:cNvSpPr>
            <a:spLocks noGrp="1"/>
          </p:cNvSpPr>
          <p:nvPr>
            <p:ph idx="1"/>
          </p:nvPr>
        </p:nvSpPr>
        <p:spPr/>
        <p:txBody>
          <a:bodyPr>
            <a:normAutofit fontScale="85000" lnSpcReduction="10000"/>
          </a:bodyPr>
          <a:lstStyle/>
          <a:p>
            <a:pPr marL="355600" marR="5080">
              <a:lnSpc>
                <a:spcPct val="90000"/>
              </a:lnSpc>
              <a:spcBef>
                <a:spcPts val="425"/>
              </a:spcBef>
              <a:buFont typeface="Arial"/>
              <a:buChar char="•"/>
              <a:tabLst>
                <a:tab pos="354965" algn="l"/>
                <a:tab pos="355600" algn="l"/>
              </a:tabLst>
            </a:pPr>
            <a:r>
              <a:rPr lang="el-GR" spc="-5" dirty="0">
                <a:cs typeface="Calibri"/>
              </a:rPr>
              <a:t>Κρατάμε </a:t>
            </a:r>
            <a:r>
              <a:rPr lang="el-GR" spc="-10" dirty="0">
                <a:cs typeface="Calibri"/>
              </a:rPr>
              <a:t>πάντοτε αρχείο </a:t>
            </a:r>
            <a:r>
              <a:rPr lang="el-GR" dirty="0">
                <a:cs typeface="Calibri"/>
              </a:rPr>
              <a:t>με </a:t>
            </a:r>
            <a:r>
              <a:rPr lang="el-GR" spc="-15" dirty="0">
                <a:cs typeface="Calibri"/>
              </a:rPr>
              <a:t>τα </a:t>
            </a:r>
            <a:r>
              <a:rPr lang="el-GR" spc="-10" dirty="0">
                <a:cs typeface="Calibri"/>
              </a:rPr>
              <a:t>έντυπα </a:t>
            </a:r>
            <a:r>
              <a:rPr lang="el-GR" dirty="0">
                <a:cs typeface="Calibri"/>
              </a:rPr>
              <a:t>που </a:t>
            </a:r>
            <a:r>
              <a:rPr lang="el-GR" spc="-5" dirty="0">
                <a:cs typeface="Calibri"/>
              </a:rPr>
              <a:t>αφορούν  </a:t>
            </a:r>
            <a:r>
              <a:rPr lang="el-GR" spc="5" dirty="0">
                <a:cs typeface="Calibri"/>
              </a:rPr>
              <a:t>στη </a:t>
            </a:r>
            <a:r>
              <a:rPr lang="el-GR" spc="-5" dirty="0">
                <a:cs typeface="Calibri"/>
              </a:rPr>
              <a:t>διαχείριση </a:t>
            </a:r>
            <a:r>
              <a:rPr lang="el-GR" spc="-25" dirty="0">
                <a:cs typeface="Calibri"/>
              </a:rPr>
              <a:t>κινητικοτήτων </a:t>
            </a:r>
            <a:r>
              <a:rPr lang="el-GR" spc="-5" dirty="0">
                <a:cs typeface="Calibri"/>
              </a:rPr>
              <a:t>συμπεριλαμβανομένων  </a:t>
            </a:r>
            <a:r>
              <a:rPr lang="el-GR" spc="-35" dirty="0">
                <a:cs typeface="Calibri"/>
              </a:rPr>
              <a:t>και </a:t>
            </a:r>
            <a:r>
              <a:rPr lang="el-GR" spc="-10" dirty="0">
                <a:cs typeface="Calibri"/>
              </a:rPr>
              <a:t>των </a:t>
            </a:r>
            <a:r>
              <a:rPr lang="el-GR" spc="-15" dirty="0">
                <a:cs typeface="Calibri"/>
              </a:rPr>
              <a:t>εντολών </a:t>
            </a:r>
            <a:r>
              <a:rPr lang="el-GR" spc="-5" dirty="0">
                <a:cs typeface="Calibri"/>
              </a:rPr>
              <a:t>πληρωμής προς </a:t>
            </a:r>
            <a:r>
              <a:rPr lang="el-GR" spc="-10" dirty="0">
                <a:cs typeface="Calibri"/>
              </a:rPr>
              <a:t>τους </a:t>
            </a:r>
            <a:r>
              <a:rPr lang="el-GR" spc="-15" dirty="0" smtClean="0">
                <a:cs typeface="Calibri"/>
              </a:rPr>
              <a:t>συμμετέχοντες σε κινητικότητα </a:t>
            </a:r>
            <a:r>
              <a:rPr lang="el-GR" spc="-5" dirty="0" smtClean="0">
                <a:cs typeface="Calibri"/>
              </a:rPr>
              <a:t>για </a:t>
            </a:r>
            <a:r>
              <a:rPr lang="el-GR" spc="-15" dirty="0">
                <a:cs typeface="Calibri"/>
              </a:rPr>
              <a:t>τουλάχιστον </a:t>
            </a:r>
            <a:r>
              <a:rPr lang="el-GR" dirty="0">
                <a:cs typeface="Calibri"/>
              </a:rPr>
              <a:t>5 </a:t>
            </a:r>
            <a:r>
              <a:rPr lang="el-GR" spc="-5" dirty="0">
                <a:cs typeface="Calibri"/>
              </a:rPr>
              <a:t>χρόνια </a:t>
            </a:r>
            <a:r>
              <a:rPr lang="el-GR" spc="-5" dirty="0" smtClean="0">
                <a:cs typeface="Calibri"/>
              </a:rPr>
              <a:t>μετά από</a:t>
            </a:r>
            <a:r>
              <a:rPr lang="el-GR" spc="35" dirty="0" smtClean="0">
                <a:cs typeface="Calibri"/>
              </a:rPr>
              <a:t> </a:t>
            </a:r>
            <a:r>
              <a:rPr lang="el-GR" spc="-20" dirty="0" smtClean="0">
                <a:cs typeface="Calibri"/>
              </a:rPr>
              <a:t>το </a:t>
            </a:r>
            <a:r>
              <a:rPr lang="el-GR" spc="-5" dirty="0" smtClean="0">
                <a:cs typeface="Calibri"/>
              </a:rPr>
              <a:t>κλείσιμο </a:t>
            </a:r>
            <a:r>
              <a:rPr lang="el-GR" spc="-10" dirty="0">
                <a:cs typeface="Calibri"/>
              </a:rPr>
              <a:t>του</a:t>
            </a:r>
            <a:r>
              <a:rPr lang="el-GR" spc="-15" dirty="0">
                <a:cs typeface="Calibri"/>
              </a:rPr>
              <a:t> </a:t>
            </a:r>
            <a:r>
              <a:rPr lang="el-GR" spc="-10" dirty="0" smtClean="0">
                <a:cs typeface="Calibri"/>
              </a:rPr>
              <a:t>σχεδίου (5 χρόνια μετά από την επιστολή εκκαθάρισης που αποστέλλεται από το ΙΔΕΠ)</a:t>
            </a:r>
            <a:endParaRPr lang="el-GR" dirty="0">
              <a:cs typeface="Calibri"/>
            </a:endParaRPr>
          </a:p>
          <a:p>
            <a:pPr marL="355600" marR="541655">
              <a:lnSpc>
                <a:spcPts val="2920"/>
              </a:lnSpc>
              <a:spcBef>
                <a:spcPts val="685"/>
              </a:spcBef>
              <a:buFont typeface="Arial"/>
              <a:buChar char="•"/>
              <a:tabLst>
                <a:tab pos="354965" algn="l"/>
                <a:tab pos="355600" algn="l"/>
              </a:tabLst>
            </a:pPr>
            <a:r>
              <a:rPr lang="el-GR" spc="-5" dirty="0">
                <a:cs typeface="Calibri"/>
              </a:rPr>
              <a:t>Διατηρούμε </a:t>
            </a:r>
            <a:r>
              <a:rPr lang="el-GR" spc="-10" dirty="0">
                <a:cs typeface="Calibri"/>
              </a:rPr>
              <a:t>γραπτές </a:t>
            </a:r>
            <a:r>
              <a:rPr lang="el-GR" spc="-35" dirty="0">
                <a:cs typeface="Calibri"/>
              </a:rPr>
              <a:t>και </a:t>
            </a:r>
            <a:r>
              <a:rPr lang="el-GR" spc="-5" dirty="0">
                <a:cs typeface="Calibri"/>
              </a:rPr>
              <a:t>διαφανείς </a:t>
            </a:r>
            <a:r>
              <a:rPr lang="el-GR" spc="-15" dirty="0">
                <a:cs typeface="Calibri"/>
              </a:rPr>
              <a:t>διαδικασίες </a:t>
            </a:r>
            <a:r>
              <a:rPr lang="el-GR" spc="-35" dirty="0">
                <a:cs typeface="Calibri"/>
              </a:rPr>
              <a:t>και  </a:t>
            </a:r>
            <a:r>
              <a:rPr lang="el-GR" spc="-15" dirty="0">
                <a:cs typeface="Calibri"/>
              </a:rPr>
              <a:t>κριτήρια</a:t>
            </a:r>
            <a:r>
              <a:rPr lang="el-GR" spc="10" dirty="0">
                <a:cs typeface="Calibri"/>
              </a:rPr>
              <a:t> </a:t>
            </a:r>
            <a:r>
              <a:rPr lang="el-GR" spc="-5" dirty="0">
                <a:cs typeface="Calibri"/>
              </a:rPr>
              <a:t>επιλογής.</a:t>
            </a:r>
            <a:endParaRPr lang="el-GR" dirty="0">
              <a:cs typeface="Calibri"/>
            </a:endParaRPr>
          </a:p>
          <a:p>
            <a:pPr marL="355600" marR="1013460">
              <a:lnSpc>
                <a:spcPts val="2920"/>
              </a:lnSpc>
              <a:spcBef>
                <a:spcPts val="640"/>
              </a:spcBef>
              <a:buFont typeface="Arial"/>
              <a:buChar char="•"/>
              <a:tabLst>
                <a:tab pos="354965" algn="l"/>
                <a:tab pos="355600" algn="l"/>
              </a:tabLst>
            </a:pPr>
            <a:r>
              <a:rPr lang="el-GR" spc="-5" dirty="0">
                <a:cs typeface="Calibri"/>
              </a:rPr>
              <a:t>Διατηρούμε </a:t>
            </a:r>
            <a:r>
              <a:rPr lang="el-GR" spc="-10" dirty="0">
                <a:cs typeface="Calibri"/>
              </a:rPr>
              <a:t>όλη </a:t>
            </a:r>
            <a:r>
              <a:rPr lang="el-GR" spc="-5" dirty="0">
                <a:cs typeface="Calibri"/>
              </a:rPr>
              <a:t>τη </a:t>
            </a:r>
            <a:r>
              <a:rPr lang="el-GR" spc="-10" dirty="0">
                <a:cs typeface="Calibri"/>
              </a:rPr>
              <a:t>γραπτή </a:t>
            </a:r>
            <a:r>
              <a:rPr lang="el-GR" spc="-15" dirty="0">
                <a:cs typeface="Calibri"/>
              </a:rPr>
              <a:t>επικοινωνία </a:t>
            </a:r>
            <a:r>
              <a:rPr lang="el-GR" dirty="0">
                <a:cs typeface="Calibri"/>
              </a:rPr>
              <a:t>με </a:t>
            </a:r>
            <a:r>
              <a:rPr lang="el-GR" spc="-15" dirty="0">
                <a:cs typeface="Calibri"/>
              </a:rPr>
              <a:t>τους  </a:t>
            </a:r>
            <a:r>
              <a:rPr lang="el-GR" spc="-15" dirty="0" smtClean="0">
                <a:cs typeface="Calibri"/>
              </a:rPr>
              <a:t>συμμετέχοντές </a:t>
            </a:r>
            <a:r>
              <a:rPr lang="el-GR" spc="-10" dirty="0" smtClean="0">
                <a:cs typeface="Calibri"/>
              </a:rPr>
              <a:t>μας</a:t>
            </a:r>
            <a:endParaRPr lang="el-GR" dirty="0">
              <a:cs typeface="Calibri"/>
            </a:endParaRPr>
          </a:p>
          <a:p>
            <a:pPr marL="355600" marR="791845">
              <a:lnSpc>
                <a:spcPts val="2920"/>
              </a:lnSpc>
              <a:spcBef>
                <a:spcPts val="645"/>
              </a:spcBef>
              <a:buFont typeface="Arial"/>
              <a:buChar char="•"/>
              <a:tabLst>
                <a:tab pos="354965" algn="l"/>
                <a:tab pos="355600" algn="l"/>
              </a:tabLst>
            </a:pPr>
            <a:r>
              <a:rPr lang="el-GR" spc="-5" dirty="0">
                <a:cs typeface="Calibri"/>
              </a:rPr>
              <a:t>Ενημερώνουμε </a:t>
            </a:r>
            <a:r>
              <a:rPr lang="el-GR" spc="-10" dirty="0">
                <a:cs typeface="Calibri"/>
              </a:rPr>
              <a:t>άμεσα </a:t>
            </a:r>
            <a:r>
              <a:rPr lang="el-GR" spc="-25" dirty="0">
                <a:cs typeface="Calibri"/>
              </a:rPr>
              <a:t>την </a:t>
            </a:r>
            <a:r>
              <a:rPr lang="el-GR" spc="-5" dirty="0">
                <a:cs typeface="Calibri"/>
              </a:rPr>
              <a:t>Εθνική </a:t>
            </a:r>
            <a:r>
              <a:rPr lang="el-GR" spc="-10" dirty="0">
                <a:cs typeface="Calibri"/>
              </a:rPr>
              <a:t>Υπηρεσία </a:t>
            </a:r>
            <a:r>
              <a:rPr lang="el-GR" spc="-5" dirty="0">
                <a:cs typeface="Calibri"/>
              </a:rPr>
              <a:t>όπου  </a:t>
            </a:r>
            <a:r>
              <a:rPr lang="el-GR" spc="-10" dirty="0" smtClean="0">
                <a:cs typeface="Calibri"/>
              </a:rPr>
              <a:t>χρειάζεται</a:t>
            </a:r>
            <a:endParaRPr lang="en-GB" dirty="0"/>
          </a:p>
        </p:txBody>
      </p:sp>
    </p:spTree>
    <p:extLst>
      <p:ext uri="{BB962C8B-B14F-4D97-AF65-F5344CB8AC3E}">
        <p14:creationId xmlns:p14="http://schemas.microsoft.com/office/powerpoint/2010/main" val="19447744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Τήρηση αρχείου</a:t>
            </a:r>
            <a:endParaRPr lang="en-GB" dirty="0"/>
          </a:p>
        </p:txBody>
      </p:sp>
      <p:sp>
        <p:nvSpPr>
          <p:cNvPr id="3" name="Content Placeholder 2"/>
          <p:cNvSpPr>
            <a:spLocks noGrp="1"/>
          </p:cNvSpPr>
          <p:nvPr>
            <p:ph idx="1"/>
          </p:nvPr>
        </p:nvSpPr>
        <p:spPr/>
        <p:txBody>
          <a:bodyPr>
            <a:normAutofit lnSpcReduction="10000"/>
          </a:bodyPr>
          <a:lstStyle/>
          <a:p>
            <a:pPr marL="355600">
              <a:spcBef>
                <a:spcPts val="434"/>
              </a:spcBef>
              <a:buFont typeface="Arial"/>
              <a:buChar char="•"/>
              <a:tabLst>
                <a:tab pos="354965" algn="l"/>
                <a:tab pos="355600" algn="l"/>
              </a:tabLst>
            </a:pPr>
            <a:r>
              <a:rPr lang="el-GR" sz="2800" spc="-5" dirty="0">
                <a:cs typeface="Calibri"/>
              </a:rPr>
              <a:t>Οι </a:t>
            </a:r>
            <a:r>
              <a:rPr lang="el-GR" sz="2800" spc="-10" dirty="0">
                <a:cs typeface="Calibri"/>
              </a:rPr>
              <a:t>ηλεκτρονικές </a:t>
            </a:r>
            <a:r>
              <a:rPr lang="el-GR" sz="2800" spc="-5" dirty="0">
                <a:cs typeface="Calibri"/>
              </a:rPr>
              <a:t>υπογραφές </a:t>
            </a:r>
            <a:r>
              <a:rPr lang="el-GR" sz="2800" spc="-10" dirty="0">
                <a:cs typeface="Calibri"/>
              </a:rPr>
              <a:t>είναι </a:t>
            </a:r>
            <a:r>
              <a:rPr lang="el-GR" sz="2800" spc="-5" dirty="0">
                <a:cs typeface="Calibri"/>
              </a:rPr>
              <a:t>αποδεκτές για</a:t>
            </a:r>
            <a:endParaRPr lang="el-GR" sz="2800" dirty="0">
              <a:cs typeface="Calibri"/>
            </a:endParaRPr>
          </a:p>
          <a:p>
            <a:pPr marL="756285" lvl="1" indent="-287020">
              <a:spcBef>
                <a:spcPts val="300"/>
              </a:spcBef>
              <a:buFont typeface="Arial"/>
              <a:buChar char="–"/>
              <a:tabLst>
                <a:tab pos="756920" algn="l"/>
              </a:tabLst>
            </a:pPr>
            <a:r>
              <a:rPr lang="el-GR" spc="-5" dirty="0">
                <a:cs typeface="Calibri"/>
              </a:rPr>
              <a:t>τις συμφωνίες </a:t>
            </a:r>
            <a:r>
              <a:rPr lang="el-GR" spc="-15" dirty="0">
                <a:cs typeface="Calibri"/>
              </a:rPr>
              <a:t>επιχορήγησης </a:t>
            </a:r>
            <a:r>
              <a:rPr lang="el-GR" spc="-20" dirty="0">
                <a:cs typeface="Calibri"/>
              </a:rPr>
              <a:t>φοιτητών </a:t>
            </a:r>
            <a:r>
              <a:rPr lang="el-GR" spc="-30" dirty="0">
                <a:cs typeface="Calibri"/>
              </a:rPr>
              <a:t>και</a:t>
            </a:r>
            <a:r>
              <a:rPr lang="el-GR" spc="75" dirty="0">
                <a:cs typeface="Calibri"/>
              </a:rPr>
              <a:t> </a:t>
            </a:r>
            <a:r>
              <a:rPr lang="el-GR" spc="-15" dirty="0">
                <a:cs typeface="Calibri"/>
              </a:rPr>
              <a:t>προσωπικού</a:t>
            </a:r>
            <a:endParaRPr lang="el-GR" dirty="0">
              <a:cs typeface="Calibri"/>
            </a:endParaRPr>
          </a:p>
          <a:p>
            <a:pPr marL="756285" lvl="1" indent="-287020">
              <a:spcBef>
                <a:spcPts val="290"/>
              </a:spcBef>
              <a:buFont typeface="Arial"/>
              <a:buChar char="–"/>
              <a:tabLst>
                <a:tab pos="756920" algn="l"/>
              </a:tabLst>
            </a:pPr>
            <a:r>
              <a:rPr lang="el-GR" spc="-5" dirty="0">
                <a:cs typeface="Calibri"/>
              </a:rPr>
              <a:t>τις διμερείς</a:t>
            </a:r>
            <a:r>
              <a:rPr lang="el-GR" spc="-10" dirty="0">
                <a:cs typeface="Calibri"/>
              </a:rPr>
              <a:t> </a:t>
            </a:r>
            <a:r>
              <a:rPr lang="el-GR" spc="-5" dirty="0">
                <a:cs typeface="Calibri"/>
              </a:rPr>
              <a:t>συμφωνίες</a:t>
            </a:r>
            <a:endParaRPr lang="el-GR" dirty="0">
              <a:cs typeface="Calibri"/>
            </a:endParaRPr>
          </a:p>
          <a:p>
            <a:pPr marL="756285" marR="1509395" lvl="1" indent="-287020">
              <a:lnSpc>
                <a:spcPts val="2590"/>
              </a:lnSpc>
              <a:spcBef>
                <a:spcPts val="620"/>
              </a:spcBef>
              <a:buFont typeface="Arial"/>
              <a:buChar char="–"/>
              <a:tabLst>
                <a:tab pos="756920" algn="l"/>
              </a:tabLst>
            </a:pPr>
            <a:r>
              <a:rPr lang="el-GR" spc="-5" dirty="0">
                <a:cs typeface="Calibri"/>
              </a:rPr>
              <a:t>τις Συμφωνίες </a:t>
            </a:r>
            <a:r>
              <a:rPr lang="el-GR" spc="-10" dirty="0">
                <a:cs typeface="Calibri"/>
              </a:rPr>
              <a:t>εκμάθησης/πρακτικής άσκησης  </a:t>
            </a:r>
            <a:r>
              <a:rPr lang="el-GR" spc="-5" dirty="0">
                <a:cs typeface="Calibri"/>
              </a:rPr>
              <a:t>σπουδαστών</a:t>
            </a:r>
            <a:endParaRPr lang="el-GR" dirty="0">
              <a:cs typeface="Calibri"/>
            </a:endParaRPr>
          </a:p>
          <a:p>
            <a:pPr marL="756285" lvl="1" indent="-287020">
              <a:spcBef>
                <a:spcPts val="250"/>
              </a:spcBef>
              <a:buFont typeface="Arial"/>
              <a:buChar char="–"/>
              <a:tabLst>
                <a:tab pos="756920" algn="l"/>
              </a:tabLst>
            </a:pPr>
            <a:r>
              <a:rPr lang="el-GR" spc="-30" dirty="0">
                <a:cs typeface="Calibri"/>
              </a:rPr>
              <a:t>και </a:t>
            </a:r>
            <a:r>
              <a:rPr lang="el-GR" spc="-10" dirty="0">
                <a:cs typeface="Calibri"/>
              </a:rPr>
              <a:t>τις </a:t>
            </a:r>
            <a:r>
              <a:rPr lang="el-GR" spc="-5" dirty="0">
                <a:cs typeface="Calibri"/>
              </a:rPr>
              <a:t>συμφωνίες </a:t>
            </a:r>
            <a:r>
              <a:rPr lang="el-GR" spc="-25" dirty="0">
                <a:cs typeface="Calibri"/>
              </a:rPr>
              <a:t>κινητικότητας </a:t>
            </a:r>
            <a:r>
              <a:rPr lang="el-GR" spc="-20" dirty="0">
                <a:cs typeface="Calibri"/>
              </a:rPr>
              <a:t>Διδασκαλία </a:t>
            </a:r>
            <a:r>
              <a:rPr lang="el-GR" dirty="0">
                <a:cs typeface="Calibri"/>
              </a:rPr>
              <a:t>/</a:t>
            </a:r>
            <a:r>
              <a:rPr lang="el-GR" spc="114" dirty="0">
                <a:cs typeface="Calibri"/>
              </a:rPr>
              <a:t> </a:t>
            </a:r>
            <a:r>
              <a:rPr lang="el-GR" spc="-10" dirty="0">
                <a:cs typeface="Calibri"/>
              </a:rPr>
              <a:t>Εκπαίδευση</a:t>
            </a:r>
            <a:endParaRPr lang="el-GR" dirty="0">
              <a:cs typeface="Calibri"/>
            </a:endParaRPr>
          </a:p>
          <a:p>
            <a:pPr marL="355600" marR="190500">
              <a:lnSpc>
                <a:spcPts val="2920"/>
              </a:lnSpc>
              <a:spcBef>
                <a:spcPts val="680"/>
              </a:spcBef>
              <a:buFont typeface="Arial"/>
              <a:buChar char="•"/>
              <a:tabLst>
                <a:tab pos="354965" algn="l"/>
                <a:tab pos="355600" algn="l"/>
              </a:tabLst>
            </a:pPr>
            <a:r>
              <a:rPr lang="el-GR" sz="2800" dirty="0">
                <a:cs typeface="Calibri"/>
              </a:rPr>
              <a:t>Η </a:t>
            </a:r>
            <a:r>
              <a:rPr lang="el-GR" sz="2800" spc="-5" dirty="0">
                <a:cs typeface="Calibri"/>
              </a:rPr>
              <a:t>ηλεκτρονική υπογραφή ΔΕΝ είναι </a:t>
            </a:r>
            <a:r>
              <a:rPr lang="el-GR" sz="2800" spc="-15" dirty="0">
                <a:cs typeface="Calibri"/>
              </a:rPr>
              <a:t>απλά </a:t>
            </a:r>
            <a:r>
              <a:rPr lang="el-GR" sz="2800" spc="-5" dirty="0">
                <a:cs typeface="Calibri"/>
              </a:rPr>
              <a:t>typed </a:t>
            </a:r>
            <a:r>
              <a:rPr lang="el-GR" sz="2800" spc="-10" dirty="0">
                <a:cs typeface="Calibri"/>
              </a:rPr>
              <a:t>αλλά  </a:t>
            </a:r>
            <a:r>
              <a:rPr lang="el-GR" sz="2800" dirty="0">
                <a:cs typeface="Calibri"/>
              </a:rPr>
              <a:t>μια σαρωμένη </a:t>
            </a:r>
            <a:r>
              <a:rPr lang="el-GR" sz="2800" spc="-5" dirty="0">
                <a:cs typeface="Calibri"/>
              </a:rPr>
              <a:t>υπογραφή, </a:t>
            </a:r>
            <a:r>
              <a:rPr lang="el-GR" sz="2800" dirty="0">
                <a:cs typeface="Calibri"/>
              </a:rPr>
              <a:t>ή μια</a:t>
            </a:r>
            <a:r>
              <a:rPr lang="el-GR" sz="2800" spc="-20" dirty="0">
                <a:cs typeface="Calibri"/>
              </a:rPr>
              <a:t> </a:t>
            </a:r>
            <a:r>
              <a:rPr lang="el-GR" sz="2800" spc="-5" dirty="0">
                <a:cs typeface="Calibri"/>
              </a:rPr>
              <a:t>κλειδωμένη</a:t>
            </a:r>
            <a:endParaRPr lang="el-GR" sz="2800" dirty="0">
              <a:cs typeface="Calibri"/>
            </a:endParaRPr>
          </a:p>
          <a:p>
            <a:pPr marL="355600">
              <a:lnSpc>
                <a:spcPts val="2870"/>
              </a:lnSpc>
            </a:pPr>
            <a:r>
              <a:rPr lang="el-GR" sz="2800" spc="-5" dirty="0">
                <a:cs typeface="Calibri"/>
              </a:rPr>
              <a:t>υπογραφή </a:t>
            </a:r>
            <a:r>
              <a:rPr lang="el-GR" sz="2800" spc="-70" dirty="0">
                <a:cs typeface="Calibri"/>
              </a:rPr>
              <a:t>PDF, </a:t>
            </a:r>
            <a:r>
              <a:rPr lang="el-GR" sz="2800" dirty="0">
                <a:cs typeface="Calibri"/>
              </a:rPr>
              <a:t>ή </a:t>
            </a:r>
            <a:r>
              <a:rPr lang="el-GR" sz="2800" spc="5" dirty="0">
                <a:cs typeface="Calibri"/>
              </a:rPr>
              <a:t>άλλη </a:t>
            </a:r>
            <a:r>
              <a:rPr lang="el-GR" sz="2800" spc="-10" dirty="0">
                <a:cs typeface="Calibri"/>
              </a:rPr>
              <a:t>μορφή ασφαλούς</a:t>
            </a:r>
            <a:r>
              <a:rPr lang="el-GR" sz="2800" spc="70" dirty="0">
                <a:cs typeface="Calibri"/>
              </a:rPr>
              <a:t> </a:t>
            </a:r>
            <a:r>
              <a:rPr lang="el-GR" sz="2800" spc="-5" dirty="0">
                <a:cs typeface="Calibri"/>
              </a:rPr>
              <a:t>υπογραφής.</a:t>
            </a:r>
            <a:endParaRPr lang="el-GR" sz="2800" dirty="0">
              <a:cs typeface="Calibri"/>
            </a:endParaRPr>
          </a:p>
          <a:p>
            <a:endParaRPr lang="en-GB" dirty="0"/>
          </a:p>
        </p:txBody>
      </p:sp>
    </p:spTree>
    <p:extLst>
      <p:ext uri="{BB962C8B-B14F-4D97-AF65-F5344CB8AC3E}">
        <p14:creationId xmlns:p14="http://schemas.microsoft.com/office/powerpoint/2010/main" val="10066016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139952" y="1196752"/>
            <a:ext cx="4618856" cy="4680520"/>
          </a:xfrm>
          <a:ln w="28575">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oAutofit/>
          </a:bodyPr>
          <a:lstStyle/>
          <a:p>
            <a:pPr marL="12700">
              <a:lnSpc>
                <a:spcPct val="100000"/>
              </a:lnSpc>
              <a:spcBef>
                <a:spcPts val="100"/>
              </a:spcBef>
            </a:pPr>
            <a:r>
              <a:rPr lang="en-GB" sz="2800" spc="-10" dirty="0">
                <a:solidFill>
                  <a:schemeClr val="accent5">
                    <a:lumMod val="50000"/>
                  </a:schemeClr>
                </a:solidFill>
                <a:cs typeface="Calibri"/>
              </a:rPr>
              <a:t>Online Learning </a:t>
            </a:r>
            <a:r>
              <a:rPr lang="en-GB" sz="2800" spc="-10" dirty="0" smtClean="0">
                <a:solidFill>
                  <a:schemeClr val="accent5">
                    <a:lumMod val="50000"/>
                  </a:schemeClr>
                </a:solidFill>
                <a:cs typeface="Calibri"/>
              </a:rPr>
              <a:t>Agreements</a:t>
            </a:r>
            <a:endParaRPr lang="en-GB" sz="2800" dirty="0">
              <a:solidFill>
                <a:schemeClr val="accent5">
                  <a:lumMod val="50000"/>
                </a:schemeClr>
              </a:solidFill>
              <a:cs typeface="Calibri"/>
            </a:endParaRPr>
          </a:p>
          <a:p>
            <a:pPr marL="12700"/>
            <a:r>
              <a:rPr lang="en-GB" sz="2800" spc="-10" dirty="0">
                <a:solidFill>
                  <a:schemeClr val="accent5">
                    <a:lumMod val="50000"/>
                  </a:schemeClr>
                </a:solidFill>
                <a:cs typeface="Calibri"/>
              </a:rPr>
              <a:t>ECHE Self Evaluation </a:t>
            </a:r>
            <a:r>
              <a:rPr lang="en-GB" sz="2800" spc="-10" dirty="0" smtClean="0">
                <a:solidFill>
                  <a:schemeClr val="accent5">
                    <a:lumMod val="50000"/>
                  </a:schemeClr>
                </a:solidFill>
                <a:cs typeface="Calibri"/>
              </a:rPr>
              <a:t>Tool</a:t>
            </a:r>
            <a:r>
              <a:rPr lang="el-GR" sz="2800" spc="-10" dirty="0" smtClean="0">
                <a:solidFill>
                  <a:schemeClr val="accent5">
                    <a:lumMod val="50000"/>
                  </a:schemeClr>
                </a:solidFill>
                <a:cs typeface="Calibri"/>
              </a:rPr>
              <a:t> </a:t>
            </a:r>
            <a:r>
              <a:rPr lang="el-GR" sz="2800" dirty="0" smtClean="0">
                <a:cs typeface="Calibri"/>
              </a:rPr>
              <a:t>Αναμένεται </a:t>
            </a:r>
            <a:r>
              <a:rPr lang="el-GR" sz="2800" dirty="0">
                <a:cs typeface="Calibri"/>
              </a:rPr>
              <a:t>να </a:t>
            </a:r>
            <a:r>
              <a:rPr lang="el-GR" sz="2800" dirty="0" smtClean="0">
                <a:cs typeface="Calibri"/>
              </a:rPr>
              <a:t>εκπονηθεί </a:t>
            </a:r>
            <a:r>
              <a:rPr lang="el-GR" sz="2800" dirty="0">
                <a:cs typeface="Calibri"/>
              </a:rPr>
              <a:t>εντός αυτής της εβδομάδας</a:t>
            </a:r>
            <a:endParaRPr lang="en-GB" sz="2800" dirty="0"/>
          </a:p>
          <a:p>
            <a:pPr marL="12700">
              <a:lnSpc>
                <a:spcPct val="100000"/>
              </a:lnSpc>
            </a:pPr>
            <a:r>
              <a:rPr lang="el-GR" sz="2800" spc="-10" dirty="0" smtClean="0">
                <a:solidFill>
                  <a:schemeClr val="accent5">
                    <a:lumMod val="50000"/>
                  </a:schemeClr>
                </a:solidFill>
                <a:cs typeface="Calibri"/>
              </a:rPr>
              <a:t>Ανανέωση </a:t>
            </a:r>
            <a:r>
              <a:rPr lang="en-GB" sz="2800" spc="-10" dirty="0" smtClean="0">
                <a:solidFill>
                  <a:schemeClr val="accent5">
                    <a:lumMod val="50000"/>
                  </a:schemeClr>
                </a:solidFill>
                <a:cs typeface="Calibri"/>
              </a:rPr>
              <a:t>Charter </a:t>
            </a:r>
            <a:r>
              <a:rPr lang="el-GR" sz="2800" spc="-10" dirty="0" smtClean="0">
                <a:solidFill>
                  <a:schemeClr val="accent5">
                    <a:lumMod val="50000"/>
                  </a:schemeClr>
                </a:solidFill>
                <a:cs typeface="Calibri"/>
              </a:rPr>
              <a:t>για το νέο Πρόγραμμα</a:t>
            </a:r>
            <a:endParaRPr lang="en-US" sz="2800" spc="-10" dirty="0" smtClean="0">
              <a:solidFill>
                <a:schemeClr val="accent5">
                  <a:lumMod val="50000"/>
                </a:schemeClr>
              </a:solidFill>
              <a:cs typeface="Calibri"/>
            </a:endParaRPr>
          </a:p>
          <a:p>
            <a:pPr marL="12700"/>
            <a:r>
              <a:rPr lang="en-GB" sz="2800" b="1" spc="-10" dirty="0" smtClean="0">
                <a:solidFill>
                  <a:schemeClr val="accent5">
                    <a:lumMod val="50000"/>
                  </a:schemeClr>
                </a:solidFill>
                <a:cs typeface="Calibri"/>
              </a:rPr>
              <a:t>TCA</a:t>
            </a:r>
            <a:r>
              <a:rPr lang="en-GB" sz="2800" spc="-10" dirty="0" smtClean="0">
                <a:solidFill>
                  <a:schemeClr val="accent5">
                    <a:lumMod val="50000"/>
                  </a:schemeClr>
                </a:solidFill>
                <a:cs typeface="Calibri"/>
              </a:rPr>
              <a:t>: </a:t>
            </a:r>
            <a:r>
              <a:rPr lang="en-GB" sz="2800" spc="-10" dirty="0">
                <a:solidFill>
                  <a:schemeClr val="accent5">
                    <a:lumMod val="50000"/>
                  </a:schemeClr>
                </a:solidFill>
                <a:cs typeface="Calibri"/>
              </a:rPr>
              <a:t>0</a:t>
            </a:r>
            <a:r>
              <a:rPr lang="el-GR" sz="2800" spc="-10" dirty="0">
                <a:solidFill>
                  <a:schemeClr val="accent5">
                    <a:lumMod val="50000"/>
                  </a:schemeClr>
                </a:solidFill>
                <a:cs typeface="Calibri"/>
              </a:rPr>
              <a:t>6</a:t>
            </a:r>
            <a:r>
              <a:rPr lang="en-GB" sz="2800" spc="-10" dirty="0">
                <a:solidFill>
                  <a:schemeClr val="accent5">
                    <a:lumMod val="50000"/>
                  </a:schemeClr>
                </a:solidFill>
                <a:cs typeface="Calibri"/>
              </a:rPr>
              <a:t> – 0</a:t>
            </a:r>
            <a:r>
              <a:rPr lang="el-GR" sz="2800" spc="-10" dirty="0">
                <a:solidFill>
                  <a:schemeClr val="accent5">
                    <a:lumMod val="50000"/>
                  </a:schemeClr>
                </a:solidFill>
                <a:cs typeface="Calibri"/>
              </a:rPr>
              <a:t>8</a:t>
            </a:r>
            <a:r>
              <a:rPr lang="en-GB" sz="2800" spc="-10" dirty="0">
                <a:solidFill>
                  <a:schemeClr val="accent5">
                    <a:lumMod val="50000"/>
                  </a:schemeClr>
                </a:solidFill>
                <a:cs typeface="Calibri"/>
              </a:rPr>
              <a:t>. 11. 201</a:t>
            </a:r>
            <a:r>
              <a:rPr lang="el-GR" sz="2800" spc="-10" dirty="0">
                <a:solidFill>
                  <a:schemeClr val="accent5">
                    <a:lumMod val="50000"/>
                  </a:schemeClr>
                </a:solidFill>
                <a:cs typeface="Calibri"/>
              </a:rPr>
              <a:t>9 </a:t>
            </a:r>
            <a:r>
              <a:rPr lang="en-US" sz="2800" dirty="0">
                <a:solidFill>
                  <a:schemeClr val="accent5">
                    <a:lumMod val="50000"/>
                  </a:schemeClr>
                </a:solidFill>
              </a:rPr>
              <a:t>"Exchange of good practices among IROs on ICM related issues"</a:t>
            </a:r>
            <a:endParaRPr lang="en-US" sz="2800" spc="-10" dirty="0">
              <a:solidFill>
                <a:schemeClr val="accent5">
                  <a:lumMod val="50000"/>
                </a:schemeClr>
              </a:solidFill>
              <a:cs typeface="Calibri"/>
            </a:endParaRPr>
          </a:p>
          <a:p>
            <a:pPr marL="12700">
              <a:lnSpc>
                <a:spcPct val="100000"/>
              </a:lnSpc>
            </a:pPr>
            <a:endParaRPr lang="en-GB" sz="2800" dirty="0">
              <a:solidFill>
                <a:schemeClr val="accent5">
                  <a:lumMod val="50000"/>
                </a:schemeClr>
              </a:solidFill>
              <a:cs typeface="Calibri"/>
            </a:endParaRPr>
          </a:p>
        </p:txBody>
      </p:sp>
      <p:sp>
        <p:nvSpPr>
          <p:cNvPr id="6" name="Text Placeholder 5"/>
          <p:cNvSpPr>
            <a:spLocks noGrp="1"/>
          </p:cNvSpPr>
          <p:nvPr>
            <p:ph type="body" sz="half" idx="2"/>
          </p:nvPr>
        </p:nvSpPr>
        <p:spPr>
          <a:xfrm>
            <a:off x="457200" y="1052736"/>
            <a:ext cx="3538736" cy="5073427"/>
          </a:xfrm>
        </p:spPr>
        <p:txBody>
          <a:bodyPr>
            <a:normAutofit/>
          </a:bodyPr>
          <a:lstStyle/>
          <a:p>
            <a:pPr algn="ctr"/>
            <a:r>
              <a:rPr lang="el-GR" sz="9600" b="1" dirty="0" smtClean="0">
                <a:solidFill>
                  <a:schemeClr val="accent5">
                    <a:lumMod val="50000"/>
                  </a:schemeClr>
                </a:solidFill>
                <a:latin typeface="Gabriola" panose="04040605051002020D02" pitchFamily="82" charset="0"/>
              </a:rPr>
              <a:t>7</a:t>
            </a:r>
            <a:endParaRPr lang="el-GR" sz="1600" b="1" dirty="0">
              <a:solidFill>
                <a:schemeClr val="accent5">
                  <a:lumMod val="50000"/>
                </a:schemeClr>
              </a:solidFill>
              <a:latin typeface="Gabriola" panose="04040605051002020D02" pitchFamily="82" charset="0"/>
            </a:endParaRPr>
          </a:p>
          <a:p>
            <a:pPr algn="ctr"/>
            <a:r>
              <a:rPr lang="el-GR" sz="3600" b="1" dirty="0" smtClean="0">
                <a:solidFill>
                  <a:schemeClr val="accent5">
                    <a:lumMod val="50000"/>
                  </a:schemeClr>
                </a:solidFill>
              </a:rPr>
              <a:t>Νέα 2019</a:t>
            </a:r>
            <a:endParaRPr lang="en-GB" sz="3600" dirty="0">
              <a:solidFill>
                <a:schemeClr val="accent5">
                  <a:lumMod val="50000"/>
                </a:schemeClr>
              </a:solidFill>
            </a:endParaRPr>
          </a:p>
        </p:txBody>
      </p:sp>
    </p:spTree>
    <p:extLst>
      <p:ext uri="{BB962C8B-B14F-4D97-AF65-F5344CB8AC3E}">
        <p14:creationId xmlns:p14="http://schemas.microsoft.com/office/powerpoint/2010/main" val="28694061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Νέα ιδρύματα και νέα άτομα στην ομάδα σας</a:t>
            </a:r>
            <a:endParaRPr lang="en-GB" sz="3200" dirty="0"/>
          </a:p>
        </p:txBody>
      </p:sp>
      <p:sp>
        <p:nvSpPr>
          <p:cNvPr id="3" name="Content Placeholder 2"/>
          <p:cNvSpPr>
            <a:spLocks noGrp="1"/>
          </p:cNvSpPr>
          <p:nvPr>
            <p:ph idx="1"/>
          </p:nvPr>
        </p:nvSpPr>
        <p:spPr/>
        <p:txBody>
          <a:bodyPr/>
          <a:lstStyle/>
          <a:p>
            <a:r>
              <a:rPr lang="el-GR" dirty="0" smtClean="0"/>
              <a:t>Το ΙΔΕΠ διοργανώνει ημερίδες ειδικά για τα νέα ιδρύματα, με στόχο την επιμόρφωση για σκοπούς ορθής διαχείρισης του Προγράμματος</a:t>
            </a:r>
          </a:p>
          <a:p>
            <a:r>
              <a:rPr lang="el-GR" dirty="0" smtClean="0"/>
              <a:t>Στις ημερίδες αυτές είναι ευπρόσδεκτα και νέα άτομα που εντάσσονται στις ομάδες έμπειρων ιδρυμάτων στο Πρόγραμμα</a:t>
            </a:r>
          </a:p>
          <a:p>
            <a:r>
              <a:rPr lang="el-GR" dirty="0" smtClean="0"/>
              <a:t>Σχετική ενημέρωση αναρτάται στο </a:t>
            </a:r>
            <a:r>
              <a:rPr lang="en-GB" dirty="0" smtClean="0"/>
              <a:t>yammer</a:t>
            </a:r>
            <a:endParaRPr lang="en-GB" dirty="0"/>
          </a:p>
        </p:txBody>
      </p:sp>
    </p:spTree>
    <p:extLst>
      <p:ext uri="{BB962C8B-B14F-4D97-AF65-F5344CB8AC3E}">
        <p14:creationId xmlns:p14="http://schemas.microsoft.com/office/powerpoint/2010/main" val="10550382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19972" y="3190908"/>
            <a:ext cx="3672408" cy="584775"/>
          </a:xfrm>
          <a:prstGeom prst="rect">
            <a:avLst/>
          </a:prstGeom>
          <a:noFill/>
        </p:spPr>
        <p:txBody>
          <a:bodyPr wrap="square" rtlCol="0">
            <a:spAutoFit/>
          </a:bodyPr>
          <a:lstStyle/>
          <a:p>
            <a:pPr algn="ctr"/>
            <a:r>
              <a:rPr lang="el-GR" sz="3200" b="1" dirty="0" smtClean="0">
                <a:solidFill>
                  <a:schemeClr val="accent5">
                    <a:lumMod val="50000"/>
                  </a:schemeClr>
                </a:solidFill>
              </a:rPr>
              <a:t>Ερωτήσεις; </a:t>
            </a:r>
            <a:endParaRPr lang="en-US" sz="3200" b="1" dirty="0">
              <a:solidFill>
                <a:schemeClr val="accent5">
                  <a:lumMod val="50000"/>
                </a:schemeClr>
              </a:solidFill>
            </a:endParaRPr>
          </a:p>
        </p:txBody>
      </p:sp>
      <p:sp>
        <p:nvSpPr>
          <p:cNvPr id="4" name="TextBox 3"/>
          <p:cNvSpPr txBox="1"/>
          <p:nvPr/>
        </p:nvSpPr>
        <p:spPr>
          <a:xfrm>
            <a:off x="1043608" y="644344"/>
            <a:ext cx="4176464" cy="1077218"/>
          </a:xfrm>
          <a:prstGeom prst="rect">
            <a:avLst/>
          </a:prstGeom>
          <a:noFill/>
        </p:spPr>
        <p:txBody>
          <a:bodyPr wrap="square" rtlCol="0">
            <a:spAutoFit/>
          </a:bodyPr>
          <a:lstStyle/>
          <a:p>
            <a:r>
              <a:rPr lang="el-GR" sz="3200" b="1" dirty="0" smtClean="0">
                <a:solidFill>
                  <a:schemeClr val="accent5">
                    <a:lumMod val="50000"/>
                  </a:schemeClr>
                </a:solidFill>
              </a:rPr>
              <a:t>Σας ευχαριστούμε για την προσοχή σας! </a:t>
            </a:r>
            <a:endParaRPr lang="en-US" sz="3200" b="1" dirty="0">
              <a:solidFill>
                <a:schemeClr val="accent5">
                  <a:lumMod val="50000"/>
                </a:schemeClr>
              </a:solidFill>
            </a:endParaRPr>
          </a:p>
        </p:txBody>
      </p:sp>
      <p:sp>
        <p:nvSpPr>
          <p:cNvPr id="3" name="Cloud Callout 2"/>
          <p:cNvSpPr/>
          <p:nvPr/>
        </p:nvSpPr>
        <p:spPr>
          <a:xfrm>
            <a:off x="4067944" y="2420888"/>
            <a:ext cx="4176464" cy="2124816"/>
          </a:xfrm>
          <a:prstGeom prst="cloudCallou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2045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Ορόσημα Συμφ.Επιχορήγησης (1/2)</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pPr marL="742950" indent="-742950">
              <a:buFont typeface="+mj-lt"/>
              <a:buAutoNum type="arabicPeriod"/>
            </a:pPr>
            <a:r>
              <a:rPr lang="el-GR" sz="3600" b="1" dirty="0" smtClean="0"/>
              <a:t>Υπογραφή της Συμφωνίας Επιχορήγησης</a:t>
            </a:r>
            <a:r>
              <a:rPr lang="el-GR" sz="3600" dirty="0" smtClean="0"/>
              <a:t> </a:t>
            </a:r>
            <a:r>
              <a:rPr lang="el-GR" sz="3600" dirty="0" smtClean="0">
                <a:sym typeface="Wingdings" panose="05000000000000000000" pitchFamily="2" charset="2"/>
              </a:rPr>
              <a:t> </a:t>
            </a:r>
            <a:r>
              <a:rPr lang="el-GR" sz="3600" dirty="0" smtClean="0"/>
              <a:t>Τίθεται σε ισχύ μετά και από την υπογραφή του ΙΔΕΠ – </a:t>
            </a:r>
          </a:p>
          <a:p>
            <a:pPr marL="0" indent="0">
              <a:buNone/>
            </a:pPr>
            <a:r>
              <a:rPr lang="el-GR" sz="3600" dirty="0"/>
              <a:t>	</a:t>
            </a:r>
            <a:r>
              <a:rPr lang="el-GR" sz="3600" dirty="0" smtClean="0"/>
              <a:t>Έναρξη Σχεδίου: 01.06.2019</a:t>
            </a:r>
          </a:p>
          <a:p>
            <a:pPr marL="742950" indent="-742950">
              <a:buFont typeface="+mj-lt"/>
              <a:buAutoNum type="arabicPeriod" startAt="2"/>
            </a:pPr>
            <a:r>
              <a:rPr lang="el-GR" sz="3600" b="1" dirty="0" smtClean="0"/>
              <a:t>Πρώτη προκαταβολή: </a:t>
            </a:r>
            <a:r>
              <a:rPr lang="el-GR" sz="3600" dirty="0" smtClean="0"/>
              <a:t>εντός 30 ημερών από την υπογραφή της Συμφωνίας (60% επί του συνόλου)</a:t>
            </a:r>
          </a:p>
          <a:p>
            <a:pPr marL="742950" indent="-742950">
              <a:buFont typeface="+mj-lt"/>
              <a:buAutoNum type="arabicPeriod" startAt="2"/>
            </a:pPr>
            <a:r>
              <a:rPr lang="en-GB" sz="3600" b="1" dirty="0" smtClean="0"/>
              <a:t>Interim Report</a:t>
            </a:r>
            <a:r>
              <a:rPr lang="en-GB" sz="3600" dirty="0" smtClean="0"/>
              <a:t>: </a:t>
            </a:r>
            <a:r>
              <a:rPr lang="el-GR" sz="3600" b="1" dirty="0" smtClean="0">
                <a:solidFill>
                  <a:schemeClr val="accent5">
                    <a:lumMod val="50000"/>
                  </a:schemeClr>
                </a:solidFill>
              </a:rPr>
              <a:t>28</a:t>
            </a:r>
            <a:r>
              <a:rPr lang="en-GB" sz="3600" b="1" dirty="0" smtClean="0">
                <a:solidFill>
                  <a:schemeClr val="accent5">
                    <a:lumMod val="50000"/>
                  </a:schemeClr>
                </a:solidFill>
              </a:rPr>
              <a:t>.0</a:t>
            </a:r>
            <a:r>
              <a:rPr lang="el-GR" sz="3600" b="1" dirty="0" smtClean="0">
                <a:solidFill>
                  <a:schemeClr val="accent5">
                    <a:lumMod val="50000"/>
                  </a:schemeClr>
                </a:solidFill>
              </a:rPr>
              <a:t>2</a:t>
            </a:r>
            <a:r>
              <a:rPr lang="en-GB" sz="3600" b="1" dirty="0" smtClean="0">
                <a:solidFill>
                  <a:schemeClr val="accent5">
                    <a:lumMod val="50000"/>
                  </a:schemeClr>
                </a:solidFill>
              </a:rPr>
              <a:t>.2020 </a:t>
            </a:r>
            <a:r>
              <a:rPr lang="en-GB" sz="3600" dirty="0" smtClean="0"/>
              <a:t>(</a:t>
            </a:r>
            <a:r>
              <a:rPr lang="el-GR" sz="3600" dirty="0" smtClean="0"/>
              <a:t>ταυτόχρονα αίτημα για δεύτερη προκαταβολή, σε πέρίπτωση που έχει δαπανηθεί το 70% της πρώτης δόσης</a:t>
            </a:r>
            <a:r>
              <a:rPr lang="el-GR" sz="3600" dirty="0" smtClean="0">
                <a:sym typeface="Wingdings" panose="05000000000000000000" pitchFamily="2" charset="2"/>
              </a:rPr>
              <a:t> ενημερωμένο ΜΤ</a:t>
            </a:r>
            <a:endParaRPr lang="el-GR" sz="3600" dirty="0" smtClean="0"/>
          </a:p>
        </p:txBody>
      </p:sp>
    </p:spTree>
    <p:extLst>
      <p:ext uri="{BB962C8B-B14F-4D97-AF65-F5344CB8AC3E}">
        <p14:creationId xmlns:p14="http://schemas.microsoft.com/office/powerpoint/2010/main" val="3770200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4081</TotalTime>
  <Words>4683</Words>
  <Application>Microsoft Office PowerPoint</Application>
  <PresentationFormat>On-screen Show (4:3)</PresentationFormat>
  <Paragraphs>556</Paragraphs>
  <Slides>84</Slides>
  <Notes>12</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Custom Design</vt:lpstr>
      <vt:lpstr>3_Custom Design</vt:lpstr>
      <vt:lpstr>Ημερίδα  Παράδοσης Συμφωνιών  Επιχορήγησης Τριτοβάθμιας Εκπαίδευσης  Κινητικότητα μεταξύ Χωρών του Προγράμματος (ΚΑ103)</vt:lpstr>
      <vt:lpstr>Δομή παρουσίασης</vt:lpstr>
      <vt:lpstr>PowerPoint Presentation</vt:lpstr>
      <vt:lpstr>Συμφωνία και Παραρτήματα</vt:lpstr>
      <vt:lpstr>Έλεγχος ορθότητας στοιχείων Συμφωνίας</vt:lpstr>
      <vt:lpstr>Συμφωνία &amp; Παραρτήματα Mono-beneficiary Agreement</vt:lpstr>
      <vt:lpstr>Συμφωνία &amp; Παραρτήματα για Κοινοπραξίες Multi-beneficiary Agreement</vt:lpstr>
      <vt:lpstr>Επιπρόσθετα δεσμευτικά αρχεία</vt:lpstr>
      <vt:lpstr>Ορόσημα Συμφ.Επιχορήγησης (1/2)</vt:lpstr>
      <vt:lpstr>Ορόσημα Συμφ. Επιχορήγησης</vt:lpstr>
      <vt:lpstr>PowerPoint Presentation</vt:lpstr>
      <vt:lpstr>Ορόσημα Συμφ. Επιχορήγησης</vt:lpstr>
      <vt:lpstr>Σημειώσεις</vt:lpstr>
      <vt:lpstr>Αλλαγή στις εγκριθείσες κινητικότητες (1/2)</vt:lpstr>
      <vt:lpstr>Προσοχή! </vt:lpstr>
      <vt:lpstr>Μεταφορές κονδυλίων χωρίς τροποποίηση</vt:lpstr>
      <vt:lpstr>Μεταφορές κονδυλίων που απαιτούν τροποποίηση της Συμφωνίας</vt:lpstr>
      <vt:lpstr>Άλλες τροποποιήσεις της Συμφωνίας</vt:lpstr>
      <vt:lpstr>PowerPoint Presentation</vt:lpstr>
      <vt:lpstr>Άλλοι περιορισμοί</vt:lpstr>
      <vt:lpstr>BREXIT</vt:lpstr>
      <vt:lpstr>PowerPoint Presentation</vt:lpstr>
      <vt:lpstr>Γενικές πληροφορίες για τη Διαχείριση Σχεδίου </vt:lpstr>
      <vt:lpstr>Έντυπα πριν από την Κινητικότητας</vt:lpstr>
      <vt:lpstr>PowerPoint Presentation</vt:lpstr>
      <vt:lpstr>PowerPoint Presentation</vt:lpstr>
      <vt:lpstr>Συντομογραφίες κινητικοτήτων</vt:lpstr>
      <vt:lpstr>Κινητικότητα Φοιτητών</vt:lpstr>
      <vt:lpstr>SMS</vt:lpstr>
      <vt:lpstr>SMP</vt:lpstr>
      <vt:lpstr>SMP – Νέοι Απόφοιτοι</vt:lpstr>
      <vt:lpstr>Επιλέξιμοι Οργανισμοί Υποδοχής SMP</vt:lpstr>
      <vt:lpstr>Μη επιλέξιμοι Οργανισμοί Υποδοχής SMP</vt:lpstr>
      <vt:lpstr>SMP in Digital Skills</vt:lpstr>
      <vt:lpstr>Εισερχόμενοι φοιτητές</vt:lpstr>
      <vt:lpstr>Κινητικότητα προσωπικού</vt:lpstr>
      <vt:lpstr>STA</vt:lpstr>
      <vt:lpstr>STT</vt:lpstr>
      <vt:lpstr>Ασφάλεια</vt:lpstr>
      <vt:lpstr>Χρηματοδότηση</vt:lpstr>
      <vt:lpstr>Χρηματοδότηση</vt:lpstr>
      <vt:lpstr>Οργανωτικά έξοδα</vt:lpstr>
      <vt:lpstr>Επιλέξιμες Δαπάνες OS</vt:lpstr>
      <vt:lpstr>Ταξιδιωτικά έξοδα φοιτητών και προσωπικού</vt:lpstr>
      <vt:lpstr>Σημαντικό για την κάλυψη ταξιδιωτικών εξόδων φοιτητών</vt:lpstr>
      <vt:lpstr>Έξοδα διαβίωσης προσωπικού</vt:lpstr>
      <vt:lpstr>Έξοδα διαβίωσης φοιτητών</vt:lpstr>
      <vt:lpstr>Επιχορήγηση ατόμων με ειδικές ανάγκες (1/2)</vt:lpstr>
      <vt:lpstr>Επιχορήγηση ατόμων με ειδικές ανάγκες (2/2)</vt:lpstr>
      <vt:lpstr>Ειδικές Δαπάνες</vt:lpstr>
      <vt:lpstr>Διαχείριση Κινητικοτήτων Μετά την κινητικότητα (1/3)</vt:lpstr>
      <vt:lpstr>Διαχείριση Κινητικοτήτων Μετά την κινητικότητα (2/3)</vt:lpstr>
      <vt:lpstr>Διαχείριση Κινητικοτήτων Μετά την κινητικότητα (3/3)</vt:lpstr>
      <vt:lpstr>PowerPoint Presentation</vt:lpstr>
      <vt:lpstr>Πρωτογενείς Έλεγχοι (Primary Checks)</vt:lpstr>
      <vt:lpstr>Είδη Ελέγχων</vt:lpstr>
      <vt:lpstr>Risk-based checks</vt:lpstr>
      <vt:lpstr>Συμμόρφωση με ECHE</vt:lpstr>
      <vt:lpstr>PowerPoint Presentation</vt:lpstr>
      <vt:lpstr>EU Login</vt:lpstr>
      <vt:lpstr>Mobility Tool (1/7)</vt:lpstr>
      <vt:lpstr>Mobility Tool (2/7)</vt:lpstr>
      <vt:lpstr>Mobility Tool (3/7)</vt:lpstr>
      <vt:lpstr>Mobility Tool (4/7) Καταχώρηση οργανισμών υποδοχής στο ΜΤ</vt:lpstr>
      <vt:lpstr>Mobility Tool (5/7) Καταχώρηση κινητικοτήτων στο ΜΤ</vt:lpstr>
      <vt:lpstr>Mobility Tool (6/7) Υποβολή Τελικής Έκθεσης (Mobility Tool)</vt:lpstr>
      <vt:lpstr>Υποβολή Τελικής Έκθεσης</vt:lpstr>
      <vt:lpstr>Mobility Tool (7/7) Υποστηρικτικά αρχεία Τελικής Έκθεσης</vt:lpstr>
      <vt:lpstr>OLS</vt:lpstr>
      <vt:lpstr>OLS </vt:lpstr>
      <vt:lpstr>OLS</vt:lpstr>
      <vt:lpstr>PowerPoint Presentation</vt:lpstr>
      <vt:lpstr>OLS για Πρόσφυγες</vt:lpstr>
      <vt:lpstr>Χρήσιμοι Σύνδεσμοι (ιστοσελίδα ΙΔΕΠ)</vt:lpstr>
      <vt:lpstr>PowerPoint Presentation</vt:lpstr>
      <vt:lpstr>Διάδοση Αποτελεσμάτων &amp; ΜΚΔ</vt:lpstr>
      <vt:lpstr>ΜΚΔ του ΙΔΕΠ &amp; Επικοινωνία</vt:lpstr>
      <vt:lpstr>ΜΚΔ Εθνικής Υπηρεσίας &amp; Επικοινωνία</vt:lpstr>
      <vt:lpstr>PowerPoint Presentation</vt:lpstr>
      <vt:lpstr>Τήρηση αρχείου</vt:lpstr>
      <vt:lpstr>Τήρηση αρχείου</vt:lpstr>
      <vt:lpstr>PowerPoint Presentation</vt:lpstr>
      <vt:lpstr>Νέα ιδρύματα και νέα άτομα στην ομάδα σας</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Maria XGeorgiou</cp:lastModifiedBy>
  <cp:revision>1069</cp:revision>
  <cp:lastPrinted>2019-06-10T11:00:43Z</cp:lastPrinted>
  <dcterms:created xsi:type="dcterms:W3CDTF">2018-05-25T11:27:46Z</dcterms:created>
  <dcterms:modified xsi:type="dcterms:W3CDTF">2019-06-10T11:16:55Z</dcterms:modified>
</cp:coreProperties>
</file>