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74"/>
  </p:notesMasterIdLst>
  <p:handoutMasterIdLst>
    <p:handoutMasterId r:id="rId75"/>
  </p:handoutMasterIdLst>
  <p:sldIdLst>
    <p:sldId id="506" r:id="rId3"/>
    <p:sldId id="271" r:id="rId4"/>
    <p:sldId id="279" r:id="rId5"/>
    <p:sldId id="272" r:id="rId6"/>
    <p:sldId id="396" r:id="rId7"/>
    <p:sldId id="443" r:id="rId8"/>
    <p:sldId id="471" r:id="rId9"/>
    <p:sldId id="397" r:id="rId10"/>
    <p:sldId id="398" r:id="rId11"/>
    <p:sldId id="487" r:id="rId12"/>
    <p:sldId id="490" r:id="rId13"/>
    <p:sldId id="538" r:id="rId14"/>
    <p:sldId id="491" r:id="rId15"/>
    <p:sldId id="539" r:id="rId16"/>
    <p:sldId id="492" r:id="rId17"/>
    <p:sldId id="540" r:id="rId18"/>
    <p:sldId id="541" r:id="rId19"/>
    <p:sldId id="542" r:id="rId20"/>
    <p:sldId id="543" r:id="rId21"/>
    <p:sldId id="544" r:id="rId22"/>
    <p:sldId id="557" r:id="rId23"/>
    <p:sldId id="556" r:id="rId24"/>
    <p:sldId id="573" r:id="rId25"/>
    <p:sldId id="555" r:id="rId26"/>
    <p:sldId id="558" r:id="rId27"/>
    <p:sldId id="559" r:id="rId28"/>
    <p:sldId id="571" r:id="rId29"/>
    <p:sldId id="560" r:id="rId30"/>
    <p:sldId id="561" r:id="rId31"/>
    <p:sldId id="572" r:id="rId32"/>
    <p:sldId id="513" r:id="rId33"/>
    <p:sldId id="547" r:id="rId34"/>
    <p:sldId id="548" r:id="rId35"/>
    <p:sldId id="574" r:id="rId36"/>
    <p:sldId id="514" r:id="rId37"/>
    <p:sldId id="549" r:id="rId38"/>
    <p:sldId id="554" r:id="rId39"/>
    <p:sldId id="552" r:id="rId40"/>
    <p:sldId id="550" r:id="rId41"/>
    <p:sldId id="553" r:id="rId42"/>
    <p:sldId id="545" r:id="rId43"/>
    <p:sldId id="465" r:id="rId44"/>
    <p:sldId id="563" r:id="rId45"/>
    <p:sldId id="564" r:id="rId46"/>
    <p:sldId id="565" r:id="rId47"/>
    <p:sldId id="566" r:id="rId48"/>
    <p:sldId id="562" r:id="rId49"/>
    <p:sldId id="469" r:id="rId50"/>
    <p:sldId id="520" r:id="rId51"/>
    <p:sldId id="567" r:id="rId52"/>
    <p:sldId id="417" r:id="rId53"/>
    <p:sldId id="535" r:id="rId54"/>
    <p:sldId id="532" r:id="rId55"/>
    <p:sldId id="418" r:id="rId56"/>
    <p:sldId id="467" r:id="rId57"/>
    <p:sldId id="533" r:id="rId58"/>
    <p:sldId id="534" r:id="rId59"/>
    <p:sldId id="575" r:id="rId60"/>
    <p:sldId id="569" r:id="rId61"/>
    <p:sldId id="421" r:id="rId62"/>
    <p:sldId id="466" r:id="rId63"/>
    <p:sldId id="422" r:id="rId64"/>
    <p:sldId id="428" r:id="rId65"/>
    <p:sldId id="429" r:id="rId66"/>
    <p:sldId id="430" r:id="rId67"/>
    <p:sldId id="432" r:id="rId68"/>
    <p:sldId id="434" r:id="rId69"/>
    <p:sldId id="439" r:id="rId70"/>
    <p:sldId id="537" r:id="rId71"/>
    <p:sldId id="440" r:id="rId72"/>
    <p:sldId id="570" r:id="rId73"/>
  </p:sldIdLst>
  <p:sldSz cx="12192000" cy="6858000"/>
  <p:notesSz cx="6797675" cy="987425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879"/>
    <a:srgbClr val="01A6C7"/>
    <a:srgbClr val="20BAA8"/>
    <a:srgbClr val="FF6600"/>
    <a:srgbClr val="20376A"/>
    <a:srgbClr val="B27DE7"/>
    <a:srgbClr val="01AED1"/>
    <a:srgbClr val="01C9F1"/>
    <a:srgbClr val="17D3CF"/>
    <a:srgbClr val="5EE3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2" autoAdjust="0"/>
    <p:restoredTop sz="91762" autoAdjust="0"/>
  </p:normalViewPr>
  <p:slideViewPr>
    <p:cSldViewPr>
      <p:cViewPr varScale="1">
        <p:scale>
          <a:sx n="73" d="100"/>
          <a:sy n="73" d="100"/>
        </p:scale>
        <p:origin x="494"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DBA05E-17B3-44FB-A7E6-AF06509B866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81DDC80-8C12-44D9-8950-C6F6074319BE}">
      <dgm:prSet/>
      <dgm:spPr/>
      <dgm:t>
        <a:bodyPr/>
        <a:lstStyle/>
        <a:p>
          <a:r>
            <a:rPr lang="el-GR"/>
            <a:t>Πραγματοποιείται στις εγκαταστάσεις του ΙΔΕΠ, για να προσδιοριστεί το τελικό ποσό επιχορήγησης που δικαιούται ο δικαιούχος.</a:t>
          </a:r>
          <a:endParaRPr lang="en-US"/>
        </a:p>
      </dgm:t>
    </dgm:pt>
    <dgm:pt modelId="{869AFAA8-FDA4-4F24-922D-36FE7960EA17}" type="parTrans" cxnId="{3D01A3D1-FBE4-44EF-B9E8-FAEAEFEE79B6}">
      <dgm:prSet/>
      <dgm:spPr/>
      <dgm:t>
        <a:bodyPr/>
        <a:lstStyle/>
        <a:p>
          <a:endParaRPr lang="en-US"/>
        </a:p>
      </dgm:t>
    </dgm:pt>
    <dgm:pt modelId="{F49C347C-3F5C-48EA-BED8-7BC27122994E}" type="sibTrans" cxnId="{3D01A3D1-FBE4-44EF-B9E8-FAEAEFEE79B6}">
      <dgm:prSet/>
      <dgm:spPr/>
      <dgm:t>
        <a:bodyPr/>
        <a:lstStyle/>
        <a:p>
          <a:endParaRPr lang="en-US"/>
        </a:p>
      </dgm:t>
    </dgm:pt>
    <dgm:pt modelId="{FD21D658-E707-490B-A2CE-686A8EDEDE05}">
      <dgm:prSet/>
      <dgm:spPr/>
      <dgm:t>
        <a:bodyPr/>
        <a:lstStyle/>
        <a:p>
          <a:r>
            <a:rPr lang="el-GR"/>
            <a:t>Διενεργείται στη βάση της τελικής έκθεσης του δικαιούχου και των αναρτημένων αποτελεσμάτων του Σχεδίου του στην Πλατφόρμα Διάδοσης Αποτελεσμάτων</a:t>
          </a:r>
          <a:endParaRPr lang="en-US"/>
        </a:p>
      </dgm:t>
    </dgm:pt>
    <dgm:pt modelId="{7B3EFFA1-3561-4642-800D-B347F0FDBB0F}" type="parTrans" cxnId="{B34A5952-9E24-48FD-91AE-9C15C253AD47}">
      <dgm:prSet/>
      <dgm:spPr/>
      <dgm:t>
        <a:bodyPr/>
        <a:lstStyle/>
        <a:p>
          <a:endParaRPr lang="en-US"/>
        </a:p>
      </dgm:t>
    </dgm:pt>
    <dgm:pt modelId="{FA8978E3-3B4B-4D48-A9A4-115610F81D82}" type="sibTrans" cxnId="{B34A5952-9E24-48FD-91AE-9C15C253AD47}">
      <dgm:prSet/>
      <dgm:spPr/>
      <dgm:t>
        <a:bodyPr/>
        <a:lstStyle/>
        <a:p>
          <a:endParaRPr lang="en-US"/>
        </a:p>
      </dgm:t>
    </dgm:pt>
    <dgm:pt modelId="{E76C669B-3561-4A72-A2E5-CC32C7D6F24B}" type="pres">
      <dgm:prSet presAssocID="{91DBA05E-17B3-44FB-A7E6-AF06509B8663}" presName="hierChild1" presStyleCnt="0">
        <dgm:presLayoutVars>
          <dgm:chPref val="1"/>
          <dgm:dir/>
          <dgm:animOne val="branch"/>
          <dgm:animLvl val="lvl"/>
          <dgm:resizeHandles/>
        </dgm:presLayoutVars>
      </dgm:prSet>
      <dgm:spPr/>
    </dgm:pt>
    <dgm:pt modelId="{7895357D-6C8B-47C6-801D-60C309B7169D}" type="pres">
      <dgm:prSet presAssocID="{D81DDC80-8C12-44D9-8950-C6F6074319BE}" presName="hierRoot1" presStyleCnt="0"/>
      <dgm:spPr/>
    </dgm:pt>
    <dgm:pt modelId="{26C94DD2-305B-4337-BAB4-B6416D1B66D5}" type="pres">
      <dgm:prSet presAssocID="{D81DDC80-8C12-44D9-8950-C6F6074319BE}" presName="composite" presStyleCnt="0"/>
      <dgm:spPr/>
    </dgm:pt>
    <dgm:pt modelId="{FD5ED74B-1EA4-4F31-B59D-93B9943922DE}" type="pres">
      <dgm:prSet presAssocID="{D81DDC80-8C12-44D9-8950-C6F6074319BE}" presName="background" presStyleLbl="node0" presStyleIdx="0" presStyleCnt="2"/>
      <dgm:spPr>
        <a:solidFill>
          <a:srgbClr val="308879"/>
        </a:solidFill>
      </dgm:spPr>
    </dgm:pt>
    <dgm:pt modelId="{BDF7AF1C-1D8C-43C1-8DDC-F88C39318D9B}" type="pres">
      <dgm:prSet presAssocID="{D81DDC80-8C12-44D9-8950-C6F6074319BE}" presName="text" presStyleLbl="fgAcc0" presStyleIdx="0" presStyleCnt="2">
        <dgm:presLayoutVars>
          <dgm:chPref val="3"/>
        </dgm:presLayoutVars>
      </dgm:prSet>
      <dgm:spPr/>
    </dgm:pt>
    <dgm:pt modelId="{F72187D4-90B1-4AFF-9008-323AEB938FB1}" type="pres">
      <dgm:prSet presAssocID="{D81DDC80-8C12-44D9-8950-C6F6074319BE}" presName="hierChild2" presStyleCnt="0"/>
      <dgm:spPr/>
    </dgm:pt>
    <dgm:pt modelId="{2FFF5687-2C56-43CC-81B7-3A28AD285D94}" type="pres">
      <dgm:prSet presAssocID="{FD21D658-E707-490B-A2CE-686A8EDEDE05}" presName="hierRoot1" presStyleCnt="0"/>
      <dgm:spPr/>
    </dgm:pt>
    <dgm:pt modelId="{E213DF97-0ACA-434D-8C2A-A7FB9DBEADD8}" type="pres">
      <dgm:prSet presAssocID="{FD21D658-E707-490B-A2CE-686A8EDEDE05}" presName="composite" presStyleCnt="0"/>
      <dgm:spPr/>
    </dgm:pt>
    <dgm:pt modelId="{73E13904-855D-4347-B2CA-1664DA483DD4}" type="pres">
      <dgm:prSet presAssocID="{FD21D658-E707-490B-A2CE-686A8EDEDE05}" presName="background" presStyleLbl="node0" presStyleIdx="1" presStyleCnt="2"/>
      <dgm:spPr>
        <a:solidFill>
          <a:srgbClr val="308879"/>
        </a:solidFill>
      </dgm:spPr>
    </dgm:pt>
    <dgm:pt modelId="{017695CE-787F-4D68-9812-E6F315EA9349}" type="pres">
      <dgm:prSet presAssocID="{FD21D658-E707-490B-A2CE-686A8EDEDE05}" presName="text" presStyleLbl="fgAcc0" presStyleIdx="1" presStyleCnt="2">
        <dgm:presLayoutVars>
          <dgm:chPref val="3"/>
        </dgm:presLayoutVars>
      </dgm:prSet>
      <dgm:spPr/>
    </dgm:pt>
    <dgm:pt modelId="{264360F4-7B48-469C-A274-1EE7D59469FE}" type="pres">
      <dgm:prSet presAssocID="{FD21D658-E707-490B-A2CE-686A8EDEDE05}" presName="hierChild2" presStyleCnt="0"/>
      <dgm:spPr/>
    </dgm:pt>
  </dgm:ptLst>
  <dgm:cxnLst>
    <dgm:cxn modelId="{F91DC11D-5942-43A9-8B5C-B6842A11B1DA}" type="presOf" srcId="{91DBA05E-17B3-44FB-A7E6-AF06509B8663}" destId="{E76C669B-3561-4A72-A2E5-CC32C7D6F24B}" srcOrd="0" destOrd="0" presId="urn:microsoft.com/office/officeart/2005/8/layout/hierarchy1"/>
    <dgm:cxn modelId="{B34A5952-9E24-48FD-91AE-9C15C253AD47}" srcId="{91DBA05E-17B3-44FB-A7E6-AF06509B8663}" destId="{FD21D658-E707-490B-A2CE-686A8EDEDE05}" srcOrd="1" destOrd="0" parTransId="{7B3EFFA1-3561-4642-800D-B347F0FDBB0F}" sibTransId="{FA8978E3-3B4B-4D48-A9A4-115610F81D82}"/>
    <dgm:cxn modelId="{C3CFD287-E42B-46C5-A500-8999C6E360E9}" type="presOf" srcId="{FD21D658-E707-490B-A2CE-686A8EDEDE05}" destId="{017695CE-787F-4D68-9812-E6F315EA9349}" srcOrd="0" destOrd="0" presId="urn:microsoft.com/office/officeart/2005/8/layout/hierarchy1"/>
    <dgm:cxn modelId="{26EA459A-0D92-4A5A-B32B-20FC227A5C80}" type="presOf" srcId="{D81DDC80-8C12-44D9-8950-C6F6074319BE}" destId="{BDF7AF1C-1D8C-43C1-8DDC-F88C39318D9B}" srcOrd="0" destOrd="0" presId="urn:microsoft.com/office/officeart/2005/8/layout/hierarchy1"/>
    <dgm:cxn modelId="{3D01A3D1-FBE4-44EF-B9E8-FAEAEFEE79B6}" srcId="{91DBA05E-17B3-44FB-A7E6-AF06509B8663}" destId="{D81DDC80-8C12-44D9-8950-C6F6074319BE}" srcOrd="0" destOrd="0" parTransId="{869AFAA8-FDA4-4F24-922D-36FE7960EA17}" sibTransId="{F49C347C-3F5C-48EA-BED8-7BC27122994E}"/>
    <dgm:cxn modelId="{1AF15FA3-E873-4148-9B59-131509AAF2C5}" type="presParOf" srcId="{E76C669B-3561-4A72-A2E5-CC32C7D6F24B}" destId="{7895357D-6C8B-47C6-801D-60C309B7169D}" srcOrd="0" destOrd="0" presId="urn:microsoft.com/office/officeart/2005/8/layout/hierarchy1"/>
    <dgm:cxn modelId="{33DC65BF-1DB6-4C9D-AE32-CE91EF99896B}" type="presParOf" srcId="{7895357D-6C8B-47C6-801D-60C309B7169D}" destId="{26C94DD2-305B-4337-BAB4-B6416D1B66D5}" srcOrd="0" destOrd="0" presId="urn:microsoft.com/office/officeart/2005/8/layout/hierarchy1"/>
    <dgm:cxn modelId="{0BE81053-7966-4AD0-B455-D34BD61DFFF1}" type="presParOf" srcId="{26C94DD2-305B-4337-BAB4-B6416D1B66D5}" destId="{FD5ED74B-1EA4-4F31-B59D-93B9943922DE}" srcOrd="0" destOrd="0" presId="urn:microsoft.com/office/officeart/2005/8/layout/hierarchy1"/>
    <dgm:cxn modelId="{92B52E73-91C4-461A-9AA1-FE2A0474DD52}" type="presParOf" srcId="{26C94DD2-305B-4337-BAB4-B6416D1B66D5}" destId="{BDF7AF1C-1D8C-43C1-8DDC-F88C39318D9B}" srcOrd="1" destOrd="0" presId="urn:microsoft.com/office/officeart/2005/8/layout/hierarchy1"/>
    <dgm:cxn modelId="{9E663C37-EC53-45A7-94DE-5B8F842DA6B9}" type="presParOf" srcId="{7895357D-6C8B-47C6-801D-60C309B7169D}" destId="{F72187D4-90B1-4AFF-9008-323AEB938FB1}" srcOrd="1" destOrd="0" presId="urn:microsoft.com/office/officeart/2005/8/layout/hierarchy1"/>
    <dgm:cxn modelId="{7A56DCCE-4453-4711-A428-9006CF928386}" type="presParOf" srcId="{E76C669B-3561-4A72-A2E5-CC32C7D6F24B}" destId="{2FFF5687-2C56-43CC-81B7-3A28AD285D94}" srcOrd="1" destOrd="0" presId="urn:microsoft.com/office/officeart/2005/8/layout/hierarchy1"/>
    <dgm:cxn modelId="{3DD8F5BE-5768-4CFD-8B7E-2735D755DF3B}" type="presParOf" srcId="{2FFF5687-2C56-43CC-81B7-3A28AD285D94}" destId="{E213DF97-0ACA-434D-8C2A-A7FB9DBEADD8}" srcOrd="0" destOrd="0" presId="urn:microsoft.com/office/officeart/2005/8/layout/hierarchy1"/>
    <dgm:cxn modelId="{D1F75839-B022-4164-BE9D-5E2ED3A01B7B}" type="presParOf" srcId="{E213DF97-0ACA-434D-8C2A-A7FB9DBEADD8}" destId="{73E13904-855D-4347-B2CA-1664DA483DD4}" srcOrd="0" destOrd="0" presId="urn:microsoft.com/office/officeart/2005/8/layout/hierarchy1"/>
    <dgm:cxn modelId="{1A156806-8EF0-4768-AE90-09183164491B}" type="presParOf" srcId="{E213DF97-0ACA-434D-8C2A-A7FB9DBEADD8}" destId="{017695CE-787F-4D68-9812-E6F315EA9349}" srcOrd="1" destOrd="0" presId="urn:microsoft.com/office/officeart/2005/8/layout/hierarchy1"/>
    <dgm:cxn modelId="{783D8140-0AC2-4A26-B663-82C78E05BDBD}" type="presParOf" srcId="{2FFF5687-2C56-43CC-81B7-3A28AD285D94}" destId="{264360F4-7B48-469C-A274-1EE7D59469F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D74B-1EA4-4F31-B59D-93B9943922DE}">
      <dsp:nvSpPr>
        <dsp:cNvPr id="0" name=""/>
        <dsp:cNvSpPr/>
      </dsp:nvSpPr>
      <dsp:spPr>
        <a:xfrm>
          <a:off x="1380"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F7AF1C-1D8C-43C1-8DDC-F88C39318D9B}">
      <dsp:nvSpPr>
        <dsp:cNvPr id="0" name=""/>
        <dsp:cNvSpPr/>
      </dsp:nvSpPr>
      <dsp:spPr>
        <a:xfrm>
          <a:off x="539620"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Πραγματοποιείται στις εγκαταστάσεις του ΙΔΕΠ, για να προσδιοριστεί το τελικό ποσό επιχορήγησης που δικαιούται ο δικαιούχος.</a:t>
          </a:r>
          <a:endParaRPr lang="en-US" sz="2700" kern="1200"/>
        </a:p>
      </dsp:txBody>
      <dsp:txXfrm>
        <a:off x="629714" y="854449"/>
        <a:ext cx="4663979" cy="2895858"/>
      </dsp:txXfrm>
    </dsp:sp>
    <dsp:sp modelId="{73E13904-855D-4347-B2CA-1664DA483DD4}">
      <dsp:nvSpPr>
        <dsp:cNvPr id="0" name=""/>
        <dsp:cNvSpPr/>
      </dsp:nvSpPr>
      <dsp:spPr>
        <a:xfrm>
          <a:off x="5922028" y="253026"/>
          <a:ext cx="4844167" cy="3076046"/>
        </a:xfrm>
        <a:prstGeom prst="roundRect">
          <a:avLst>
            <a:gd name="adj" fmla="val 10000"/>
          </a:avLst>
        </a:prstGeom>
        <a:solidFill>
          <a:srgbClr val="3088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695CE-787F-4D68-9812-E6F315EA9349}">
      <dsp:nvSpPr>
        <dsp:cNvPr id="0" name=""/>
        <dsp:cNvSpPr/>
      </dsp:nvSpPr>
      <dsp:spPr>
        <a:xfrm>
          <a:off x="6460269" y="764355"/>
          <a:ext cx="4844167" cy="3076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Διενεργείται στη βάση της τελικής έκθεσης του δικαιούχου και των αναρτημένων αποτελεσμάτων του Σχεδίου του στην Πλατφόρμα Διάδοσης Αποτελεσμάτων</a:t>
          </a:r>
          <a:endParaRPr lang="en-US" sz="2700" kern="1200"/>
        </a:p>
      </dsp:txBody>
      <dsp:txXfrm>
        <a:off x="6550363" y="854449"/>
        <a:ext cx="4663979" cy="289585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27/04/2023</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27/04/2023</a:t>
            </a:fld>
            <a:endParaRPr lang="en-GB"/>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a:t>
            </a:fld>
            <a:endParaRPr lang="en-GB"/>
          </a:p>
        </p:txBody>
      </p:sp>
    </p:spTree>
    <p:extLst>
      <p:ext uri="{BB962C8B-B14F-4D97-AF65-F5344CB8AC3E}">
        <p14:creationId xmlns:p14="http://schemas.microsoft.com/office/powerpoint/2010/main" val="2125925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16</a:t>
            </a:fld>
            <a:endParaRPr lang="en-GB"/>
          </a:p>
        </p:txBody>
      </p:sp>
    </p:spTree>
    <p:extLst>
      <p:ext uri="{BB962C8B-B14F-4D97-AF65-F5344CB8AC3E}">
        <p14:creationId xmlns:p14="http://schemas.microsoft.com/office/powerpoint/2010/main" val="2796546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17</a:t>
            </a:fld>
            <a:endParaRPr lang="en-GB"/>
          </a:p>
        </p:txBody>
      </p:sp>
    </p:spTree>
    <p:extLst>
      <p:ext uri="{BB962C8B-B14F-4D97-AF65-F5344CB8AC3E}">
        <p14:creationId xmlns:p14="http://schemas.microsoft.com/office/powerpoint/2010/main" val="4287554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18</a:t>
            </a:fld>
            <a:endParaRPr lang="en-GB"/>
          </a:p>
        </p:txBody>
      </p:sp>
    </p:spTree>
    <p:extLst>
      <p:ext uri="{BB962C8B-B14F-4D97-AF65-F5344CB8AC3E}">
        <p14:creationId xmlns:p14="http://schemas.microsoft.com/office/powerpoint/2010/main" val="3745348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19</a:t>
            </a:fld>
            <a:endParaRPr lang="en-GB"/>
          </a:p>
        </p:txBody>
      </p:sp>
    </p:spTree>
    <p:extLst>
      <p:ext uri="{BB962C8B-B14F-4D97-AF65-F5344CB8AC3E}">
        <p14:creationId xmlns:p14="http://schemas.microsoft.com/office/powerpoint/2010/main" val="116165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20</a:t>
            </a:fld>
            <a:endParaRPr lang="en-GB"/>
          </a:p>
        </p:txBody>
      </p:sp>
    </p:spTree>
    <p:extLst>
      <p:ext uri="{BB962C8B-B14F-4D97-AF65-F5344CB8AC3E}">
        <p14:creationId xmlns:p14="http://schemas.microsoft.com/office/powerpoint/2010/main" val="863978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21</a:t>
            </a:fld>
            <a:endParaRPr lang="en-GB"/>
          </a:p>
        </p:txBody>
      </p:sp>
    </p:spTree>
    <p:extLst>
      <p:ext uri="{BB962C8B-B14F-4D97-AF65-F5344CB8AC3E}">
        <p14:creationId xmlns:p14="http://schemas.microsoft.com/office/powerpoint/2010/main" val="2510947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22</a:t>
            </a:fld>
            <a:endParaRPr lang="en-GB"/>
          </a:p>
        </p:txBody>
      </p:sp>
    </p:spTree>
    <p:extLst>
      <p:ext uri="{BB962C8B-B14F-4D97-AF65-F5344CB8AC3E}">
        <p14:creationId xmlns:p14="http://schemas.microsoft.com/office/powerpoint/2010/main" val="380988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23</a:t>
            </a:fld>
            <a:endParaRPr lang="en-GB"/>
          </a:p>
        </p:txBody>
      </p:sp>
    </p:spTree>
    <p:extLst>
      <p:ext uri="{BB962C8B-B14F-4D97-AF65-F5344CB8AC3E}">
        <p14:creationId xmlns:p14="http://schemas.microsoft.com/office/powerpoint/2010/main" val="234479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24</a:t>
            </a:fld>
            <a:endParaRPr lang="en-GB"/>
          </a:p>
        </p:txBody>
      </p:sp>
    </p:spTree>
    <p:extLst>
      <p:ext uri="{BB962C8B-B14F-4D97-AF65-F5344CB8AC3E}">
        <p14:creationId xmlns:p14="http://schemas.microsoft.com/office/powerpoint/2010/main" val="1594565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25</a:t>
            </a:fld>
            <a:endParaRPr lang="en-GB"/>
          </a:p>
        </p:txBody>
      </p:sp>
    </p:spTree>
    <p:extLst>
      <p:ext uri="{BB962C8B-B14F-4D97-AF65-F5344CB8AC3E}">
        <p14:creationId xmlns:p14="http://schemas.microsoft.com/office/powerpoint/2010/main" val="54493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6</a:t>
            </a:fld>
            <a:endParaRPr lang="en-GB"/>
          </a:p>
        </p:txBody>
      </p:sp>
    </p:spTree>
    <p:extLst>
      <p:ext uri="{BB962C8B-B14F-4D97-AF65-F5344CB8AC3E}">
        <p14:creationId xmlns:p14="http://schemas.microsoft.com/office/powerpoint/2010/main" val="228710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1346582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2007844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31358381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1576014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696508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20622397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41490931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38478918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1081371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106315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8</a:t>
            </a:fld>
            <a:endParaRPr lang="en-GB"/>
          </a:p>
        </p:txBody>
      </p:sp>
    </p:spTree>
    <p:extLst>
      <p:ext uri="{BB962C8B-B14F-4D97-AF65-F5344CB8AC3E}">
        <p14:creationId xmlns:p14="http://schemas.microsoft.com/office/powerpoint/2010/main" val="3006492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439513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616344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3491892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1264233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1841633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3327412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Σημείωση:</a:t>
            </a:r>
            <a:r>
              <a:rPr lang="el-GR" baseline="0" dirty="0"/>
              <a:t> Η ΕΥ αποφασίζει κατά πόσον η τροποποίηση θα υπογράφεται μόνο από την ίδια ή και από τα δύο συμβαλλόμενα μέρη. Δεν υπάρχουν στην ιστοσελίδα μας ειδικά έντυπα για υποβολή αιτήματος τροποποίησης μίας Συμφωνίας Σχεδίου ΚΑ210</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2006974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50</a:t>
            </a:fld>
            <a:endParaRPr lang="en-GB"/>
          </a:p>
        </p:txBody>
      </p:sp>
    </p:spTree>
    <p:extLst>
      <p:ext uri="{BB962C8B-B14F-4D97-AF65-F5344CB8AC3E}">
        <p14:creationId xmlns:p14="http://schemas.microsoft.com/office/powerpoint/2010/main" val="3990751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51</a:t>
            </a:fld>
            <a:endParaRPr lang="en-GB"/>
          </a:p>
        </p:txBody>
      </p:sp>
    </p:spTree>
    <p:extLst>
      <p:ext uri="{BB962C8B-B14F-4D97-AF65-F5344CB8AC3E}">
        <p14:creationId xmlns:p14="http://schemas.microsoft.com/office/powerpoint/2010/main" val="3192009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52</a:t>
            </a:fld>
            <a:endParaRPr lang="en-GB"/>
          </a:p>
        </p:txBody>
      </p:sp>
    </p:spTree>
    <p:extLst>
      <p:ext uri="{BB962C8B-B14F-4D97-AF65-F5344CB8AC3E}">
        <p14:creationId xmlns:p14="http://schemas.microsoft.com/office/powerpoint/2010/main" val="22006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9</a:t>
            </a:fld>
            <a:endParaRPr lang="en-GB"/>
          </a:p>
        </p:txBody>
      </p:sp>
    </p:spTree>
    <p:extLst>
      <p:ext uri="{BB962C8B-B14F-4D97-AF65-F5344CB8AC3E}">
        <p14:creationId xmlns:p14="http://schemas.microsoft.com/office/powerpoint/2010/main" val="4187502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53</a:t>
            </a:fld>
            <a:endParaRPr lang="en-GB"/>
          </a:p>
        </p:txBody>
      </p:sp>
    </p:spTree>
    <p:extLst>
      <p:ext uri="{BB962C8B-B14F-4D97-AF65-F5344CB8AC3E}">
        <p14:creationId xmlns:p14="http://schemas.microsoft.com/office/powerpoint/2010/main" val="2378949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54</a:t>
            </a:fld>
            <a:endParaRPr lang="en-GB"/>
          </a:p>
        </p:txBody>
      </p:sp>
    </p:spTree>
    <p:extLst>
      <p:ext uri="{BB962C8B-B14F-4D97-AF65-F5344CB8AC3E}">
        <p14:creationId xmlns:p14="http://schemas.microsoft.com/office/powerpoint/2010/main" val="30828879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Ακόμα</a:t>
            </a:r>
            <a:r>
              <a:rPr lang="el-GR" baseline="0" dirty="0"/>
              <a:t> και στην περίπτωση που ελέγχονται τα καταχωρημένα έξοδα του Σχεδίου στο λογιστικό σύστημα του δικαιούχου, ο έλεγχος που λαμβάνει χώρα κατά την υλοποίηση του Σχεδίου δεν αποσκοπεί στην εύρεση οικονομικών τεκμηρίων, αλλά στην αξιολόγηση και βελτίωση της ποιότητας των διαδικασιών που ακολουθούνται.</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56</a:t>
            </a:fld>
            <a:endParaRPr lang="en-GB"/>
          </a:p>
        </p:txBody>
      </p:sp>
    </p:spTree>
    <p:extLst>
      <p:ext uri="{BB962C8B-B14F-4D97-AF65-F5344CB8AC3E}">
        <p14:creationId xmlns:p14="http://schemas.microsoft.com/office/powerpoint/2010/main" val="2687499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59</a:t>
            </a:fld>
            <a:endParaRPr lang="en-GB"/>
          </a:p>
        </p:txBody>
      </p:sp>
    </p:spTree>
    <p:extLst>
      <p:ext uri="{BB962C8B-B14F-4D97-AF65-F5344CB8AC3E}">
        <p14:creationId xmlns:p14="http://schemas.microsoft.com/office/powerpoint/2010/main" val="2386627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70</a:t>
            </a:fld>
            <a:endParaRPr lang="en-GB"/>
          </a:p>
        </p:txBody>
      </p:sp>
    </p:spTree>
    <p:extLst>
      <p:ext uri="{BB962C8B-B14F-4D97-AF65-F5344CB8AC3E}">
        <p14:creationId xmlns:p14="http://schemas.microsoft.com/office/powerpoint/2010/main" val="16058931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71</a:t>
            </a:fld>
            <a:endParaRPr lang="en-GB"/>
          </a:p>
        </p:txBody>
      </p:sp>
    </p:spTree>
    <p:extLst>
      <p:ext uri="{BB962C8B-B14F-4D97-AF65-F5344CB8AC3E}">
        <p14:creationId xmlns:p14="http://schemas.microsoft.com/office/powerpoint/2010/main" val="400734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10</a:t>
            </a:fld>
            <a:endParaRPr lang="en-GB"/>
          </a:p>
        </p:txBody>
      </p:sp>
    </p:spTree>
    <p:extLst>
      <p:ext uri="{BB962C8B-B14F-4D97-AF65-F5344CB8AC3E}">
        <p14:creationId xmlns:p14="http://schemas.microsoft.com/office/powerpoint/2010/main" val="191339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12</a:t>
            </a:fld>
            <a:endParaRPr lang="en-GB"/>
          </a:p>
        </p:txBody>
      </p:sp>
    </p:spTree>
    <p:extLst>
      <p:ext uri="{BB962C8B-B14F-4D97-AF65-F5344CB8AC3E}">
        <p14:creationId xmlns:p14="http://schemas.microsoft.com/office/powerpoint/2010/main" val="4046777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13</a:t>
            </a:fld>
            <a:endParaRPr lang="en-GB"/>
          </a:p>
        </p:txBody>
      </p:sp>
    </p:spTree>
    <p:extLst>
      <p:ext uri="{BB962C8B-B14F-4D97-AF65-F5344CB8AC3E}">
        <p14:creationId xmlns:p14="http://schemas.microsoft.com/office/powerpoint/2010/main" val="34750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r>
              <a:rPr lang="el-GR" dirty="0"/>
              <a:t>Για την Πρόσκληση του 2022, τα ΚΑ210 Σχέδια είναι ήδη διαθέσιμα στο ΒΜ</a:t>
            </a:r>
            <a:endParaRPr lang="en-GB" dirty="0"/>
          </a:p>
        </p:txBody>
      </p:sp>
      <p:sp>
        <p:nvSpPr>
          <p:cNvPr id="4" name="Slide Number Placeholder 3"/>
          <p:cNvSpPr>
            <a:spLocks noGrp="1"/>
          </p:cNvSpPr>
          <p:nvPr>
            <p:ph type="sldNum" sz="quarter" idx="10"/>
          </p:nvPr>
        </p:nvSpPr>
        <p:spPr/>
        <p:txBody>
          <a:bodyPr/>
          <a:lstStyle/>
          <a:p>
            <a:fld id="{556035BE-9121-418A-8AD8-15B5A0C3EC7C}" type="slidenum">
              <a:rPr lang="en-GB" smtClean="0"/>
              <a:t>14</a:t>
            </a:fld>
            <a:endParaRPr lang="en-GB"/>
          </a:p>
        </p:txBody>
      </p:sp>
    </p:spTree>
    <p:extLst>
      <p:ext uri="{BB962C8B-B14F-4D97-AF65-F5344CB8AC3E}">
        <p14:creationId xmlns:p14="http://schemas.microsoft.com/office/powerpoint/2010/main" val="55375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6035BE-9121-418A-8AD8-15B5A0C3EC7C}" type="slidenum">
              <a:rPr lang="en-GB" smtClean="0"/>
              <a:t>15</a:t>
            </a:fld>
            <a:endParaRPr lang="en-GB"/>
          </a:p>
        </p:txBody>
      </p:sp>
    </p:spTree>
    <p:extLst>
      <p:ext uri="{BB962C8B-B14F-4D97-AF65-F5344CB8AC3E}">
        <p14:creationId xmlns:p14="http://schemas.microsoft.com/office/powerpoint/2010/main" val="3805354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04/27/2023</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pic>
        <p:nvPicPr>
          <p:cNvPr id="7" name="Picture 6" descr="Shape, rectangle&#10;&#10;Description automatically generated">
            <a:extLst>
              <a:ext uri="{FF2B5EF4-FFF2-40B4-BE49-F238E27FC236}">
                <a16:creationId xmlns:a16="http://schemas.microsoft.com/office/drawing/2014/main" id="{94280839-D00A-1D44-B483-865F54D351FD}"/>
              </a:ext>
            </a:extLst>
          </p:cNvPr>
          <p:cNvPicPr>
            <a:picLocks noChangeAspect="1"/>
          </p:cNvPicPr>
          <p:nvPr userDrawn="1"/>
        </p:nvPicPr>
        <p:blipFill>
          <a:blip r:embed="rId2"/>
          <a:stretch>
            <a:fillRect/>
          </a:stretch>
        </p:blipFill>
        <p:spPr>
          <a:xfrm>
            <a:off x="3" y="2"/>
            <a:ext cx="12264887" cy="6905665"/>
          </a:xfrm>
          <a:prstGeom prst="rect">
            <a:avLst/>
          </a:prstGeom>
        </p:spPr>
      </p:pic>
    </p:spTree>
    <p:extLst>
      <p:ext uri="{BB962C8B-B14F-4D97-AF65-F5344CB8AC3E}">
        <p14:creationId xmlns:p14="http://schemas.microsoft.com/office/powerpoint/2010/main" val="123533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04/27/2023</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52698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E0504-FCBB-B54D-9B0E-6D767AE4A781}" type="datetimeFigureOut">
              <a:rPr lang="en-CY" smtClean="0"/>
              <a:t>04/27/2023</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47429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90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355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27/04/2023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649670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27/04/2023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91009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0C3B7B-DF59-4FE9-B761-8741D943DA6D}"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555725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0C3B7B-DF59-4FE9-B761-8741D943DA6D}" type="datetimeFigureOut">
              <a:rPr lang="en-GB" smtClean="0"/>
              <a:t>27/04/2023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598337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0C3B7B-DF59-4FE9-B761-8741D943DA6D}" type="datetimeFigureOut">
              <a:rPr lang="en-GB" smtClean="0"/>
              <a:t>27/04/2023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430652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27/04/2023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7424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6908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8680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27/04/2023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31984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27/04/2023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03069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0C3B7B-DF59-4FE9-B761-8741D943DA6D}" type="datetimeFigureOut">
              <a:rPr lang="en-GB" smtClean="0"/>
              <a:t>27/04/2023</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78038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39" y="188640"/>
            <a:ext cx="10515600" cy="255562"/>
          </a:xfrm>
        </p:spPr>
        <p:txBody>
          <a:bodyPr/>
          <a:lstStyle/>
          <a:p>
            <a:endParaRPr lang="en-GB" dirty="0"/>
          </a:p>
        </p:txBody>
      </p:sp>
      <p:sp>
        <p:nvSpPr>
          <p:cNvPr id="16" name="Title 1"/>
          <p:cNvSpPr txBox="1">
            <a:spLocks/>
          </p:cNvSpPr>
          <p:nvPr userDrawn="1"/>
        </p:nvSpPr>
        <p:spPr>
          <a:xfrm>
            <a:off x="381000" y="188640"/>
            <a:ext cx="109728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sz="4400"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AE0504-FCBB-B54D-9B0E-6D767AE4A781}" type="datetimeFigureOut">
              <a:rPr lang="en-CY" smtClean="0"/>
              <a:t>04/27/2023</a:t>
            </a:fld>
            <a:endParaRPr lang="en-CY"/>
          </a:p>
        </p:txBody>
      </p:sp>
      <p:sp>
        <p:nvSpPr>
          <p:cNvPr id="5" name="Footer Placeholder 4"/>
          <p:cNvSpPr>
            <a:spLocks noGrp="1"/>
          </p:cNvSpPr>
          <p:nvPr>
            <p:ph type="ftr" sz="quarter" idx="11"/>
          </p:nvPr>
        </p:nvSpPr>
        <p:spPr/>
        <p:txBody>
          <a:bodyPr/>
          <a:lstStyle/>
          <a:p>
            <a:endParaRPr lang="en-CY"/>
          </a:p>
        </p:txBody>
      </p:sp>
      <p:sp>
        <p:nvSpPr>
          <p:cNvPr id="6" name="Slide Number Placeholder 5"/>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428414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E0504-FCBB-B54D-9B0E-6D767AE4A781}" type="datetimeFigureOut">
              <a:rPr lang="en-CY" smtClean="0"/>
              <a:t>04/27/2023</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296795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E0504-FCBB-B54D-9B0E-6D767AE4A781}" type="datetimeFigureOut">
              <a:rPr lang="en-CY" smtClean="0"/>
              <a:t>04/27/2023</a:t>
            </a:fld>
            <a:endParaRPr lang="en-CY"/>
          </a:p>
        </p:txBody>
      </p:sp>
      <p:sp>
        <p:nvSpPr>
          <p:cNvPr id="8" name="Footer Placeholder 7"/>
          <p:cNvSpPr>
            <a:spLocks noGrp="1"/>
          </p:cNvSpPr>
          <p:nvPr>
            <p:ph type="ftr" sz="quarter" idx="11"/>
          </p:nvPr>
        </p:nvSpPr>
        <p:spPr/>
        <p:txBody>
          <a:bodyPr/>
          <a:lstStyle/>
          <a:p>
            <a:endParaRPr lang="en-CY"/>
          </a:p>
        </p:txBody>
      </p:sp>
      <p:sp>
        <p:nvSpPr>
          <p:cNvPr id="9" name="Slide Number Placeholder 8"/>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38300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AE0504-FCBB-B54D-9B0E-6D767AE4A781}" type="datetimeFigureOut">
              <a:rPr lang="en-CY" smtClean="0"/>
              <a:t>04/27/2023</a:t>
            </a:fld>
            <a:endParaRPr lang="en-CY"/>
          </a:p>
        </p:txBody>
      </p:sp>
      <p:sp>
        <p:nvSpPr>
          <p:cNvPr id="4" name="Footer Placeholder 3"/>
          <p:cNvSpPr>
            <a:spLocks noGrp="1"/>
          </p:cNvSpPr>
          <p:nvPr>
            <p:ph type="ftr" sz="quarter" idx="11"/>
          </p:nvPr>
        </p:nvSpPr>
        <p:spPr/>
        <p:txBody>
          <a:bodyPr/>
          <a:lstStyle/>
          <a:p>
            <a:endParaRPr lang="en-CY"/>
          </a:p>
        </p:txBody>
      </p:sp>
      <p:sp>
        <p:nvSpPr>
          <p:cNvPr id="5" name="Slide Number Placeholder 4"/>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86313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E0504-FCBB-B54D-9B0E-6D767AE4A781}" type="datetimeFigureOut">
              <a:rPr lang="en-CY" smtClean="0"/>
              <a:t>04/27/2023</a:t>
            </a:fld>
            <a:endParaRPr lang="en-CY"/>
          </a:p>
        </p:txBody>
      </p:sp>
      <p:sp>
        <p:nvSpPr>
          <p:cNvPr id="3" name="Footer Placeholder 2"/>
          <p:cNvSpPr>
            <a:spLocks noGrp="1"/>
          </p:cNvSpPr>
          <p:nvPr>
            <p:ph type="ftr" sz="quarter" idx="11"/>
          </p:nvPr>
        </p:nvSpPr>
        <p:spPr/>
        <p:txBody>
          <a:bodyPr/>
          <a:lstStyle/>
          <a:p>
            <a:endParaRPr lang="en-CY"/>
          </a:p>
        </p:txBody>
      </p:sp>
      <p:sp>
        <p:nvSpPr>
          <p:cNvPr id="4" name="Slide Number Placeholder 3"/>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397755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04/27/2023</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2300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AE0504-FCBB-B54D-9B0E-6D767AE4A781}" type="datetimeFigureOut">
              <a:rPr lang="en-CY" smtClean="0"/>
              <a:t>04/27/2023</a:t>
            </a:fld>
            <a:endParaRPr lang="en-CY"/>
          </a:p>
        </p:txBody>
      </p:sp>
      <p:sp>
        <p:nvSpPr>
          <p:cNvPr id="6" name="Footer Placeholder 5"/>
          <p:cNvSpPr>
            <a:spLocks noGrp="1"/>
          </p:cNvSpPr>
          <p:nvPr>
            <p:ph type="ftr" sz="quarter" idx="11"/>
          </p:nvPr>
        </p:nvSpPr>
        <p:spPr/>
        <p:txBody>
          <a:bodyPr/>
          <a:lstStyle/>
          <a:p>
            <a:endParaRPr lang="en-CY"/>
          </a:p>
        </p:txBody>
      </p:sp>
      <p:sp>
        <p:nvSpPr>
          <p:cNvPr id="7" name="Slide Number Placeholder 6"/>
          <p:cNvSpPr>
            <a:spLocks noGrp="1"/>
          </p:cNvSpPr>
          <p:nvPr>
            <p:ph type="sldNum" sz="quarter" idx="12"/>
          </p:nvPr>
        </p:nvSpPr>
        <p:spPr/>
        <p:txBody>
          <a:bodyPr/>
          <a:lstStyle/>
          <a:p>
            <a:fld id="{5AB58446-FDEA-7943-905A-8120C5AA5753}" type="slidenum">
              <a:rPr lang="en-CY" smtClean="0"/>
              <a:t>‹#›</a:t>
            </a:fld>
            <a:endParaRPr lang="en-CY"/>
          </a:p>
        </p:txBody>
      </p:sp>
    </p:spTree>
    <p:extLst>
      <p:ext uri="{BB962C8B-B14F-4D97-AF65-F5344CB8AC3E}">
        <p14:creationId xmlns:p14="http://schemas.microsoft.com/office/powerpoint/2010/main" val="111337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27/04/2023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descr="Logo, company name&#10;&#10;Description automatically generated">
            <a:extLst>
              <a:ext uri="{FF2B5EF4-FFF2-40B4-BE49-F238E27FC236}">
                <a16:creationId xmlns:a16="http://schemas.microsoft.com/office/drawing/2014/main" id="{3504FB8A-8652-4341-8586-79CD5E16DF6C}"/>
              </a:ext>
            </a:extLst>
          </p:cNvPr>
          <p:cNvPicPr>
            <a:picLocks noChangeAspect="1"/>
          </p:cNvPicPr>
          <p:nvPr userDrawn="1"/>
        </p:nvPicPr>
        <p:blipFill>
          <a:blip r:embed="rId14"/>
          <a:stretch>
            <a:fillRect/>
          </a:stretch>
        </p:blipFill>
        <p:spPr>
          <a:xfrm>
            <a:off x="0" y="0"/>
            <a:ext cx="12165496" cy="6849704"/>
          </a:xfrm>
          <a:prstGeom prst="rect">
            <a:avLst/>
          </a:prstGeom>
        </p:spPr>
      </p:pic>
    </p:spTree>
    <p:extLst>
      <p:ext uri="{BB962C8B-B14F-4D97-AF65-F5344CB8AC3E}">
        <p14:creationId xmlns:p14="http://schemas.microsoft.com/office/powerpoint/2010/main" val="3659237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27/04/2023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7" name="Picture 6"/>
          <p:cNvPicPr>
            <a:picLocks noChangeAspect="1"/>
          </p:cNvPicPr>
          <p:nvPr userDrawn="1"/>
        </p:nvPicPr>
        <p:blipFill>
          <a:blip r:embed="rId14"/>
          <a:stretch>
            <a:fillRect/>
          </a:stretch>
        </p:blipFill>
        <p:spPr>
          <a:xfrm>
            <a:off x="-432726" y="0"/>
            <a:ext cx="13057451" cy="6858000"/>
          </a:xfrm>
          <a:prstGeom prst="rect">
            <a:avLst/>
          </a:prstGeom>
        </p:spPr>
      </p:pic>
    </p:spTree>
    <p:extLst>
      <p:ext uri="{BB962C8B-B14F-4D97-AF65-F5344CB8AC3E}">
        <p14:creationId xmlns:p14="http://schemas.microsoft.com/office/powerpoint/2010/main" val="361458056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hyperlink" Target="https://webgate.ec.europa.eu/erasmus-esc/index/"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erasmus-plus.ec.europa.eu/projects"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rasmus-plus.ec.europa.eu/communication-package-for-erasmus-2021-2027/communication-package-for-erasmus-2021-2027#third"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idep.org.cy/erasmus/diacheirisi-egkekrimenon-schedion-2/schedia-mikris-klimakas/"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hyperlink" Target="https://webgate.ec.europa.eu/erasmus-esc/home/organisations/register-my-organisation" TargetMode="Externa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8" Type="http://schemas.openxmlformats.org/officeDocument/2006/relationships/hyperlink" Target="https://idep.org.cy/wp-content/uploads/FAQ-lump-sumsv1.pdf" TargetMode="External"/><Relationship Id="rId3" Type="http://schemas.openxmlformats.org/officeDocument/2006/relationships/hyperlink" Target="https://erasmus-plus.ec.europa.eu/projects" TargetMode="External"/><Relationship Id="rId7" Type="http://schemas.openxmlformats.org/officeDocument/2006/relationships/hyperlink" Target="https://idep.org.cy/wp-content/uploads/Handbook-on-KA2-lump-sums.pdf" TargetMode="External"/><Relationship Id="rId2" Type="http://schemas.openxmlformats.org/officeDocument/2006/relationships/hyperlink" Target="https://idep.org.cy/erasmus/diacheirisi-egkekrimenon-schedion-2/schedia-mikris-klimakas/" TargetMode="External"/><Relationship Id="rId1" Type="http://schemas.openxmlformats.org/officeDocument/2006/relationships/slideLayout" Target="../slideLayouts/slideLayout19.xml"/><Relationship Id="rId6" Type="http://schemas.openxmlformats.org/officeDocument/2006/relationships/hyperlink" Target="https://idep.org.cy/project/odigies-gia-diadosi-ton-apotelesmaton-ton-egkekrimenon-erasmus-schedion/" TargetMode="External"/><Relationship Id="rId5" Type="http://schemas.openxmlformats.org/officeDocument/2006/relationships/hyperlink" Target="https://webgate.ec.europa.eu/beneficiary-module/project/" TargetMode="External"/><Relationship Id="rId4" Type="http://schemas.openxmlformats.org/officeDocument/2006/relationships/hyperlink" Target="https://idep.org.cy/wp-content/uploads/EPRP-Guide-for-Beneficiaries-2022.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idep.org.cy/wp-content/uploads/fich_sign_ba_gb_en_0.pdf" TargetMode="Externa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hyperlink" Target="mailto:sarnaouti@idep.org.cy" TargetMode="External"/><Relationship Id="rId2" Type="http://schemas.openxmlformats.org/officeDocument/2006/relationships/notesSlide" Target="../notesSlides/notesSlide44.xml"/><Relationship Id="rId1" Type="http://schemas.openxmlformats.org/officeDocument/2006/relationships/slideLayout" Target="../slideLayouts/slideLayout19.xml"/><Relationship Id="rId5" Type="http://schemas.openxmlformats.org/officeDocument/2006/relationships/image" Target="../media/image22.png"/><Relationship Id="rId4" Type="http://schemas.openxmlformats.org/officeDocument/2006/relationships/hyperlink" Target="mailto:sleonidou@llp.org.cy"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6F8AAC-2DAA-0346-B3D2-B832D159BF4C}"/>
              </a:ext>
            </a:extLst>
          </p:cNvPr>
          <p:cNvSpPr txBox="1"/>
          <p:nvPr/>
        </p:nvSpPr>
        <p:spPr>
          <a:xfrm flipH="1">
            <a:off x="3575720" y="4797152"/>
            <a:ext cx="5040560" cy="2939266"/>
          </a:xfrm>
          <a:prstGeom prst="rect">
            <a:avLst/>
          </a:prstGeom>
          <a:noFill/>
        </p:spPr>
        <p:txBody>
          <a:bodyPr wrap="square" rtlCol="0">
            <a:spAutoFit/>
          </a:bodyPr>
          <a:lstStyle/>
          <a:p>
            <a:pPr algn="ctr" defTabSz="685800"/>
            <a:r>
              <a:rPr lang="el-GR" altLang="en-US" sz="2000" b="1" i="1" dirty="0">
                <a:solidFill>
                  <a:schemeClr val="tx1">
                    <a:lumMod val="75000"/>
                    <a:lumOff val="25000"/>
                  </a:schemeClr>
                </a:solidFill>
              </a:rPr>
              <a:t>Συμπράξεις</a:t>
            </a:r>
            <a:r>
              <a:rPr lang="en-GB" altLang="en-US" sz="2000" b="1" i="1" dirty="0">
                <a:solidFill>
                  <a:schemeClr val="tx1">
                    <a:lumMod val="75000"/>
                    <a:lumOff val="25000"/>
                  </a:schemeClr>
                </a:solidFill>
              </a:rPr>
              <a:t> </a:t>
            </a:r>
            <a:r>
              <a:rPr lang="el-GR" altLang="en-US" sz="2000" b="1" i="1" dirty="0">
                <a:solidFill>
                  <a:schemeClr val="tx1">
                    <a:lumMod val="75000"/>
                    <a:lumOff val="25000"/>
                  </a:schemeClr>
                </a:solidFill>
              </a:rPr>
              <a:t>Μικρής Κλίμακας -</a:t>
            </a:r>
          </a:p>
          <a:p>
            <a:pPr algn="ctr" defTabSz="685800"/>
            <a:r>
              <a:rPr lang="el-GR" altLang="en-US" sz="1700" b="1" dirty="0">
                <a:solidFill>
                  <a:schemeClr val="tx1">
                    <a:lumMod val="75000"/>
                    <a:lumOff val="25000"/>
                  </a:schemeClr>
                </a:solidFill>
              </a:rPr>
              <a:t>Σχολική Εκπαίδευση, Επαγγελματική Εκπαίδευση και Κατάρτιση, Εκπαίδευση Ενηλίκων</a:t>
            </a:r>
          </a:p>
          <a:p>
            <a:pPr algn="ctr" defTabSz="685800"/>
            <a:r>
              <a:rPr lang="el-GR" altLang="en-US" sz="1800" b="1" i="1" dirty="0">
                <a:solidFill>
                  <a:schemeClr val="accent6">
                    <a:lumMod val="75000"/>
                  </a:schemeClr>
                </a:solidFill>
              </a:rPr>
              <a:t>28 Απριλίου 2023</a:t>
            </a:r>
            <a:endParaRPr lang="en-US" altLang="en-US" sz="1800" b="1" i="1" dirty="0">
              <a:solidFill>
                <a:schemeClr val="accent6">
                  <a:lumMod val="75000"/>
                </a:schemeClr>
              </a:solidFill>
            </a:endParaRPr>
          </a:p>
          <a:p>
            <a:pPr algn="ctr" defTabSz="685800"/>
            <a:r>
              <a:rPr lang="el-GR" altLang="en-US" b="1" dirty="0">
                <a:solidFill>
                  <a:srgbClr val="FF6600"/>
                </a:solidFill>
              </a:rPr>
              <a:t>Διαδικτυακή Ημερίδα Ενημέρωσης - Διαχείριση Εγκεκριμένων Σχεδίων</a:t>
            </a:r>
            <a:r>
              <a:rPr lang="en-US" altLang="en-US" b="1" dirty="0">
                <a:solidFill>
                  <a:srgbClr val="FF6600"/>
                </a:solidFill>
              </a:rPr>
              <a:t> </a:t>
            </a:r>
            <a:r>
              <a:rPr lang="el-GR" altLang="en-US" b="1" dirty="0">
                <a:solidFill>
                  <a:srgbClr val="FF6600"/>
                </a:solidFill>
              </a:rPr>
              <a:t>Πρόσκλησης 202</a:t>
            </a:r>
            <a:r>
              <a:rPr lang="en-GB" altLang="en-US" b="1" dirty="0">
                <a:solidFill>
                  <a:srgbClr val="FF6600"/>
                </a:solidFill>
              </a:rPr>
              <a:t>2</a:t>
            </a:r>
            <a:r>
              <a:rPr lang="el-GR" altLang="en-US" b="1" dirty="0">
                <a:solidFill>
                  <a:srgbClr val="FF6600"/>
                </a:solidFill>
              </a:rPr>
              <a:t> </a:t>
            </a:r>
            <a:r>
              <a:rPr lang="el-GR" altLang="en-US" sz="1400" b="1" dirty="0">
                <a:solidFill>
                  <a:srgbClr val="FF6600"/>
                </a:solidFill>
              </a:rPr>
              <a:t>Καταληκτική Ημερομηνία Υποβολής Αιτήσεων: 04/10/2022</a:t>
            </a:r>
          </a:p>
          <a:p>
            <a:endParaRPr lang="en-US" sz="1600" b="1" i="1" dirty="0">
              <a:solidFill>
                <a:srgbClr val="01A6C7"/>
              </a:solidFill>
            </a:endParaRPr>
          </a:p>
          <a:p>
            <a:pPr algn="ctr" defTabSz="685800"/>
            <a:br>
              <a:rPr lang="el-GR" altLang="en-US" sz="1600" b="1" i="1" dirty="0">
                <a:solidFill>
                  <a:srgbClr val="01A6C7"/>
                </a:solidFill>
              </a:rPr>
            </a:br>
            <a:br>
              <a:rPr lang="el-GR" altLang="en-US" sz="1600" b="1" i="1" dirty="0">
                <a:solidFill>
                  <a:srgbClr val="20376A"/>
                </a:solidFill>
              </a:rPr>
            </a:br>
            <a:endParaRPr lang="en-CY" sz="1500" dirty="0">
              <a:solidFill>
                <a:prstClr val="black"/>
              </a:solidFill>
              <a:latin typeface="Calibri" panose="020F0502020204030204"/>
            </a:endParaRPr>
          </a:p>
        </p:txBody>
      </p:sp>
    </p:spTree>
    <p:extLst>
      <p:ext uri="{BB962C8B-B14F-4D97-AF65-F5344CB8AC3E}">
        <p14:creationId xmlns:p14="http://schemas.microsoft.com/office/powerpoint/2010/main" val="29195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0884" y="775289"/>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151445"/>
            <a:ext cx="12025336" cy="5740033"/>
          </a:xfrm>
          <a:prstGeom prst="rect">
            <a:avLst/>
          </a:prstGeom>
          <a:noFill/>
        </p:spPr>
        <p:txBody>
          <a:bodyPr wrap="square" rtlCol="0">
            <a:spAutoFit/>
          </a:bodyPr>
          <a:lstStyle/>
          <a:p>
            <a:pPr lvl="0"/>
            <a:r>
              <a:rPr lang="el-GR" sz="1900" dirty="0"/>
              <a:t> </a:t>
            </a:r>
            <a:r>
              <a:rPr lang="el-GR" sz="2000" b="1" u="sng" dirty="0"/>
              <a:t>Άρθρο Ι.4.</a:t>
            </a:r>
            <a:r>
              <a:rPr lang="el-GR" sz="2000" b="1" dirty="0"/>
              <a:t> – Υποβολή Εκθέσεων και Ρυθμίσεις Πληρωμής: </a:t>
            </a:r>
            <a:endParaRPr lang="en-US" sz="2000" b="1" dirty="0"/>
          </a:p>
          <a:p>
            <a:pPr algn="just"/>
            <a:endParaRPr lang="el-GR" sz="2200" b="1" dirty="0"/>
          </a:p>
          <a:p>
            <a:pPr marL="285750" indent="-285750" algn="just">
              <a:buFont typeface="Wingdings" panose="05000000000000000000" pitchFamily="2" charset="2"/>
              <a:buChar char="§"/>
            </a:pPr>
            <a:r>
              <a:rPr lang="el-GR" dirty="0"/>
              <a:t>Το ΙΔΕΠ πρέπει να καταβάλει στον δικαιούχο 2 πληρωμές </a:t>
            </a:r>
            <a:r>
              <a:rPr lang="el-GR" b="1" u="sng" dirty="0"/>
              <a:t>σε Ευρώ</a:t>
            </a:r>
            <a:r>
              <a:rPr lang="el-GR" dirty="0"/>
              <a:t>:</a:t>
            </a:r>
          </a:p>
          <a:p>
            <a:endParaRPr lang="en-US" sz="2200" dirty="0"/>
          </a:p>
          <a:p>
            <a:pPr marL="285750" indent="-285750" algn="just">
              <a:buFont typeface="Wingdings" panose="05000000000000000000" pitchFamily="2" charset="2"/>
              <a:buChar char="ü"/>
            </a:pPr>
            <a:r>
              <a:rPr lang="el-GR" u="sng" dirty="0"/>
              <a:t>Πληρωμή προχρηματοδότησης</a:t>
            </a:r>
            <a:r>
              <a:rPr lang="el-GR" dirty="0"/>
              <a:t>: Ανέρχεται στο </a:t>
            </a:r>
            <a:r>
              <a:rPr lang="el-GR" u="sng" dirty="0"/>
              <a:t>80% της συνολικής επιχορήγησης</a:t>
            </a:r>
            <a:r>
              <a:rPr lang="el-GR" dirty="0"/>
              <a:t> και κατατίθεται στον τραπεζικό λογαριασμό του δικαιούχου </a:t>
            </a:r>
            <a:r>
              <a:rPr lang="el-GR" u="sng" dirty="0"/>
              <a:t>εντός 30 ημερών από την ημερομηνία έναρξης ισχύος</a:t>
            </a:r>
            <a:r>
              <a:rPr lang="el-GR" dirty="0"/>
              <a:t> της Συμφωνίας. Η πληρωμή αυτή παραμένει ιδιοκτησία της Εθνική Υπηρεσίας, μέχρι και το ξεκαθάρισμα του τελικού ποσού επιχορήγησης.</a:t>
            </a:r>
          </a:p>
          <a:p>
            <a:pPr algn="just"/>
            <a:endParaRPr lang="el-GR" sz="2200" dirty="0"/>
          </a:p>
          <a:p>
            <a:pPr marL="285750" indent="-285750" algn="just">
              <a:buFont typeface="Wingdings" panose="05000000000000000000" pitchFamily="2" charset="2"/>
              <a:buChar char="ü"/>
            </a:pPr>
            <a:r>
              <a:rPr lang="el-GR" u="sng" dirty="0"/>
              <a:t>Πληρωμή του υπόλοιπου ποσού επιχορήγησης</a:t>
            </a:r>
            <a:r>
              <a:rPr lang="el-GR" dirty="0"/>
              <a:t>: Κατατίθεται στον τραπεζικό λογαριασμό του δικαιούχου </a:t>
            </a:r>
            <a:r>
              <a:rPr lang="el-GR" u="sng" dirty="0"/>
              <a:t>εντός 60 ημερών από την υποβολή της Τελικής Έκθεσης του Σχεδίου</a:t>
            </a:r>
            <a:r>
              <a:rPr lang="el-GR" dirty="0"/>
              <a:t>, η οποία συμπληρώνεται είτε στην ελληνική είτε στην αγγλική γλώσσα και συνιστά το </a:t>
            </a:r>
            <a:r>
              <a:rPr lang="el-GR" u="sng" dirty="0"/>
              <a:t>αίτημα πληρωμής του υπολοίπου που πρέπει να υποβάλλεται σε Ευρώ</a:t>
            </a:r>
          </a:p>
          <a:p>
            <a:pPr algn="just"/>
            <a:endParaRPr lang="el-GR" sz="2200" dirty="0"/>
          </a:p>
          <a:p>
            <a:pPr algn="just"/>
            <a:r>
              <a:rPr lang="el-GR" sz="1700" i="1" u="sng" dirty="0"/>
              <a:t>Σημειώσεις</a:t>
            </a:r>
            <a:r>
              <a:rPr lang="el-GR" sz="1700" i="1" dirty="0"/>
              <a:t>: </a:t>
            </a:r>
          </a:p>
          <a:p>
            <a:pPr algn="just"/>
            <a:r>
              <a:rPr lang="el-GR" sz="1700" i="1" dirty="0"/>
              <a:t>1. Το διάστημα των 60 ημερών </a:t>
            </a:r>
            <a:r>
              <a:rPr lang="el-GR" sz="1700" i="1" u="sng" dirty="0"/>
              <a:t>ενδέχεται να παραταθεί</a:t>
            </a:r>
            <a:r>
              <a:rPr lang="el-GR" sz="1700" i="1" dirty="0"/>
              <a:t>, εάν σημειωθούν παραλείψεις από πλευράς δικαιούχου σε σχέση με την υποβολή της τελικής έκθεσης </a:t>
            </a:r>
          </a:p>
          <a:p>
            <a:pPr algn="just"/>
            <a:r>
              <a:rPr lang="el-GR" sz="1700" i="1" dirty="0"/>
              <a:t>2. Η πληρωμή του υπόλοιπου ποσού επιχορήγησης μπορεί να λάβει τη μορφή </a:t>
            </a:r>
            <a:r>
              <a:rPr lang="el-GR" sz="1700" i="1" u="sng" dirty="0"/>
              <a:t>επιστροφής χρημάτων από τον </a:t>
            </a:r>
            <a:r>
              <a:rPr lang="el-GR" sz="1700" i="1" u="sng" dirty="0" err="1"/>
              <a:t>αιτητή</a:t>
            </a:r>
            <a:r>
              <a:rPr lang="el-GR" sz="1700" i="1" dirty="0"/>
              <a:t>, </a:t>
            </a:r>
          </a:p>
          <a:p>
            <a:pPr algn="just"/>
            <a:r>
              <a:rPr lang="el-GR" sz="1700" i="1" dirty="0"/>
              <a:t>όταν το συνολικό επιλέξιμο ποσό που έχει ξοδευτεί είναι χαμηλότερο από το ποσό της προχρηματοδότησης</a:t>
            </a:r>
          </a:p>
          <a:p>
            <a:pPr algn="just"/>
            <a:endParaRPr lang="el-GR" sz="1700" i="1" dirty="0"/>
          </a:p>
          <a:p>
            <a:endParaRPr lang="el-GR" sz="1400" i="1" u="sng" dirty="0"/>
          </a:p>
          <a:p>
            <a:endParaRPr lang="en-US" sz="1700" dirty="0"/>
          </a:p>
        </p:txBody>
      </p:sp>
      <p:sp>
        <p:nvSpPr>
          <p:cNvPr id="7" name="Title 1">
            <a:extLst>
              <a:ext uri="{FF2B5EF4-FFF2-40B4-BE49-F238E27FC236}">
                <a16:creationId xmlns:a16="http://schemas.microsoft.com/office/drawing/2014/main" id="{95520820-307C-2940-00E3-77A88F87DCD2}"/>
              </a:ext>
            </a:extLst>
          </p:cNvPr>
          <p:cNvSpPr txBox="1">
            <a:spLocks/>
          </p:cNvSpPr>
          <p:nvPr/>
        </p:nvSpPr>
        <p:spPr>
          <a:xfrm>
            <a:off x="-1067079" y="2580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(3/9)</a:t>
            </a:r>
            <a:endParaRPr lang="en-GB" sz="2800" b="1" dirty="0">
              <a:solidFill>
                <a:schemeClr val="bg1"/>
              </a:solidFill>
              <a:ea typeface="+mj-ea"/>
              <a:cs typeface="+mj-cs"/>
            </a:endParaRPr>
          </a:p>
        </p:txBody>
      </p:sp>
    </p:spTree>
    <p:extLst>
      <p:ext uri="{BB962C8B-B14F-4D97-AF65-F5344CB8AC3E}">
        <p14:creationId xmlns:p14="http://schemas.microsoft.com/office/powerpoint/2010/main" val="375923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344" y="1002906"/>
            <a:ext cx="10945216" cy="2923877"/>
          </a:xfrm>
          <a:prstGeom prst="rect">
            <a:avLst/>
          </a:prstGeom>
        </p:spPr>
        <p:txBody>
          <a:bodyPr wrap="square">
            <a:spAutoFit/>
          </a:bodyPr>
          <a:lstStyle/>
          <a:p>
            <a:pPr algn="just"/>
            <a:endParaRPr lang="el-GR" sz="2000" b="1" dirty="0"/>
          </a:p>
          <a:p>
            <a:pPr marL="285750" indent="-285750" algn="just">
              <a:buFont typeface="Wingdings" panose="05000000000000000000" pitchFamily="2" charset="2"/>
              <a:buChar char="§"/>
            </a:pPr>
            <a:r>
              <a:rPr lang="el-GR" b="1" dirty="0"/>
              <a:t>Πληρωμές από τον συντονιστή εταίρο στους υπόλοιπους εταίρους:</a:t>
            </a:r>
            <a:endParaRPr lang="el-GR" sz="2000" dirty="0"/>
          </a:p>
          <a:p>
            <a:pPr algn="just"/>
            <a:endParaRPr lang="el-GR" sz="1600" dirty="0"/>
          </a:p>
          <a:p>
            <a:pPr marL="285750" indent="-285750">
              <a:buFont typeface="Wingdings" panose="05000000000000000000" pitchFamily="2" charset="2"/>
              <a:buChar char="ü"/>
            </a:pPr>
            <a:r>
              <a:rPr lang="el-GR" dirty="0"/>
              <a:t>Ο συντονιστής εταίρος υποχρεούται να καταβάλει στον κάθε ένα από τους υπόλοιπους εταίρους το ποσό που του αναλογεί </a:t>
            </a:r>
            <a:r>
              <a:rPr lang="el-GR" u="sng" dirty="0"/>
              <a:t>μέσω τραπεζικής εντολής</a:t>
            </a:r>
            <a:r>
              <a:rPr lang="el-GR" dirty="0"/>
              <a:t>.</a:t>
            </a:r>
          </a:p>
          <a:p>
            <a:endParaRPr lang="el-GR" dirty="0"/>
          </a:p>
          <a:p>
            <a:pPr marL="285750" indent="-285750">
              <a:buFont typeface="Wingdings" panose="05000000000000000000" pitchFamily="2" charset="2"/>
              <a:buChar char="ü"/>
            </a:pPr>
            <a:r>
              <a:rPr lang="el-GR" dirty="0"/>
              <a:t>Για κάθε τραπεζική μεταφορά, ο συντονιστής εταίρος θα πρέπει να διαθέτει τα </a:t>
            </a:r>
            <a:r>
              <a:rPr lang="el-GR" u="sng" dirty="0"/>
              <a:t>απαραίτητα αποδεικτικά</a:t>
            </a:r>
            <a:r>
              <a:rPr lang="el-GR" dirty="0"/>
              <a:t>, στην περίπτωση που του ζητηθούν κατά τη διάρκεια ελέγχων από την ΕΥ ή την ΕΕ.</a:t>
            </a:r>
          </a:p>
          <a:p>
            <a:pPr marL="285750" indent="-285750">
              <a:buFont typeface="Wingdings" panose="05000000000000000000" pitchFamily="2" charset="2"/>
              <a:buChar char="ü"/>
            </a:pPr>
            <a:endParaRPr lang="el-GR" sz="1700" i="1" dirty="0"/>
          </a:p>
          <a:p>
            <a:endParaRPr lang="el-GR" sz="2300" dirty="0"/>
          </a:p>
        </p:txBody>
      </p:sp>
      <p:sp>
        <p:nvSpPr>
          <p:cNvPr id="3" name="Title 1"/>
          <p:cNvSpPr txBox="1">
            <a:spLocks/>
          </p:cNvSpPr>
          <p:nvPr/>
        </p:nvSpPr>
        <p:spPr>
          <a:xfrm>
            <a:off x="2207568" y="771607"/>
            <a:ext cx="8064896" cy="926519"/>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4" name="AutoShape 2" descr="What Are The Requirements of an Online Money Transfer Process? -  goldrattschools"/>
          <p:cNvSpPr>
            <a:spLocks noChangeAspect="1" noChangeArrowheads="1"/>
          </p:cNvSpPr>
          <p:nvPr/>
        </p:nvSpPr>
        <p:spPr bwMode="auto">
          <a:xfrm>
            <a:off x="5015880" y="3633632"/>
            <a:ext cx="1296144" cy="12961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4194604" y="4393155"/>
            <a:ext cx="2619375" cy="1743075"/>
          </a:xfrm>
          <a:prstGeom prst="rect">
            <a:avLst/>
          </a:prstGeom>
        </p:spPr>
      </p:pic>
      <p:sp>
        <p:nvSpPr>
          <p:cNvPr id="6" name="Rectangle 5"/>
          <p:cNvSpPr/>
          <p:nvPr/>
        </p:nvSpPr>
        <p:spPr>
          <a:xfrm>
            <a:off x="263352" y="4753341"/>
            <a:ext cx="6096000" cy="703911"/>
          </a:xfrm>
          <a:prstGeom prst="rect">
            <a:avLst/>
          </a:prstGeom>
        </p:spPr>
        <p:txBody>
          <a:bodyPr>
            <a:spAutoFit/>
          </a:bodyPr>
          <a:lstStyle/>
          <a:p>
            <a:pPr algn="just">
              <a:lnSpc>
                <a:spcPct val="115000"/>
              </a:lnSpc>
              <a:spcAft>
                <a:spcPts val="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endParaRPr lang="el-GR"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D8E52205-762C-1D83-1587-E6A0989DEC50}"/>
              </a:ext>
            </a:extLst>
          </p:cNvPr>
          <p:cNvSpPr txBox="1">
            <a:spLocks/>
          </p:cNvSpPr>
          <p:nvPr/>
        </p:nvSpPr>
        <p:spPr>
          <a:xfrm>
            <a:off x="-985464" y="23162"/>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(4/9 )</a:t>
            </a:r>
            <a:endParaRPr lang="en-GB" sz="2800" b="1" dirty="0">
              <a:solidFill>
                <a:schemeClr val="bg1"/>
              </a:solidFill>
              <a:ea typeface="+mj-ea"/>
              <a:cs typeface="+mj-cs"/>
            </a:endParaRPr>
          </a:p>
        </p:txBody>
      </p:sp>
    </p:spTree>
    <p:extLst>
      <p:ext uri="{BB962C8B-B14F-4D97-AF65-F5344CB8AC3E}">
        <p14:creationId xmlns:p14="http://schemas.microsoft.com/office/powerpoint/2010/main" val="247514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7647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78230"/>
            <a:ext cx="11624990" cy="5201424"/>
          </a:xfrm>
          <a:prstGeom prst="rect">
            <a:avLst/>
          </a:prstGeom>
          <a:noFill/>
        </p:spPr>
        <p:txBody>
          <a:bodyPr wrap="square" rtlCol="0">
            <a:spAutoFit/>
          </a:bodyPr>
          <a:lstStyle/>
          <a:p>
            <a:pPr lvl="0" algn="just"/>
            <a:r>
              <a:rPr lang="el-GR" sz="2000" b="1" u="sng" dirty="0"/>
              <a:t>Άρθρο Ι.7</a:t>
            </a:r>
            <a:r>
              <a:rPr lang="el-GR" sz="2000" b="1" dirty="0"/>
              <a:t> – Επιπρόσθετες Διατάξεις ως προς την Προστασία Προσωπικών Δεδομένων από τους δικαιούχους: </a:t>
            </a:r>
            <a:endParaRPr lang="en-US" sz="2000" b="1" dirty="0"/>
          </a:p>
          <a:p>
            <a:pPr algn="just"/>
            <a:endParaRPr lang="el-GR" sz="2200" dirty="0"/>
          </a:p>
          <a:p>
            <a:pPr marL="285750" indent="-285750" algn="just">
              <a:buFont typeface="Wingdings" panose="05000000000000000000" pitchFamily="2" charset="2"/>
              <a:buChar char="§"/>
            </a:pPr>
            <a:r>
              <a:rPr lang="el-GR" dirty="0">
                <a:effectLst/>
                <a:ea typeface="Times New Roman" panose="02020603050405020304" pitchFamily="18" charset="0"/>
              </a:rPr>
              <a:t>Οι δικαιούχοι πρέπει να εφαρμόσουν μέτρα, προκειμένου οι διαδικασίες τους για επεξεργασία προσωπικών δεδομένων να συμβαδίζουν με:</a:t>
            </a:r>
          </a:p>
          <a:p>
            <a:pPr marL="285750" indent="-285750" algn="just">
              <a:buFont typeface="Wingdings" panose="05000000000000000000" pitchFamily="2" charset="2"/>
              <a:buChar char="ü"/>
            </a:pPr>
            <a:r>
              <a:rPr lang="el-GR" dirty="0">
                <a:ea typeface="Times New Roman" panose="02020603050405020304" pitchFamily="18" charset="0"/>
              </a:rPr>
              <a:t>Τ</a:t>
            </a:r>
            <a:r>
              <a:rPr lang="el-GR" dirty="0">
                <a:effectLst/>
                <a:ea typeface="Times New Roman" panose="02020603050405020304" pitchFamily="18" charset="0"/>
              </a:rPr>
              <a:t>ον ακόλουθο </a:t>
            </a:r>
            <a:r>
              <a:rPr lang="el-GR" u="sng" dirty="0">
                <a:effectLst/>
                <a:ea typeface="Times New Roman" panose="02020603050405020304" pitchFamily="18" charset="0"/>
              </a:rPr>
              <a:t>Ευρωπαϊκό Κανονισμό: </a:t>
            </a:r>
            <a:r>
              <a:rPr lang="en-GB" dirty="0">
                <a:effectLst/>
                <a:ea typeface="Times New Roman" panose="02020603050405020304" pitchFamily="18" charset="0"/>
              </a:rPr>
              <a:t>Regulation (EU) 2018/1725 of the European Parliament and of the Council of 23 October 2018 on the protection of natural persons with regard to the processing of personal data by the Union institutions, bodies, offices and agencies and on the free movement of such data, and repealing Regulation (EC) No 45/2001 and Decision No 1247/2002/EC.</a:t>
            </a:r>
          </a:p>
          <a:p>
            <a:pPr marL="285750" indent="-285750" algn="just">
              <a:buFont typeface="Wingdings" panose="05000000000000000000" pitchFamily="2" charset="2"/>
              <a:buChar char="ü"/>
            </a:pPr>
            <a:r>
              <a:rPr lang="el-GR" dirty="0">
                <a:effectLst/>
                <a:ea typeface="Times New Roman" panose="02020603050405020304" pitchFamily="18" charset="0"/>
              </a:rPr>
              <a:t>Τις Εθνικές τους Νομοθεσίες</a:t>
            </a:r>
          </a:p>
          <a:p>
            <a:pPr marL="285750" indent="-285750" algn="just">
              <a:buFont typeface="Wingdings" panose="05000000000000000000" pitchFamily="2" charset="2"/>
              <a:buChar char="ü"/>
            </a:pPr>
            <a:r>
              <a:rPr lang="el-GR" dirty="0">
                <a:effectLst/>
                <a:ea typeface="Times New Roman" panose="02020603050405020304" pitchFamily="18" charset="0"/>
              </a:rPr>
              <a:t>Τις υποχρεώσεις που προκύπτουν από το </a:t>
            </a:r>
            <a:r>
              <a:rPr lang="el-GR" u="sng" dirty="0">
                <a:effectLst/>
                <a:ea typeface="Times New Roman" panose="02020603050405020304" pitchFamily="18" charset="0"/>
              </a:rPr>
              <a:t>Άρθρο </a:t>
            </a:r>
            <a:r>
              <a:rPr lang="en-GB" u="sng" dirty="0">
                <a:effectLst/>
                <a:ea typeface="Times New Roman" panose="02020603050405020304" pitchFamily="18" charset="0"/>
              </a:rPr>
              <a:t>II.7.2 </a:t>
            </a:r>
            <a:r>
              <a:rPr lang="el-GR" u="sng" dirty="0">
                <a:effectLst/>
                <a:ea typeface="Times New Roman" panose="02020603050405020304" pitchFamily="18" charset="0"/>
              </a:rPr>
              <a:t>του Παραρτήματος Ι </a:t>
            </a:r>
            <a:r>
              <a:rPr lang="el-GR" dirty="0">
                <a:effectLst/>
                <a:ea typeface="Times New Roman" panose="02020603050405020304" pitchFamily="18" charset="0"/>
              </a:rPr>
              <a:t>της Συμφωνίας Επιχορήγησης</a:t>
            </a:r>
            <a:endParaRPr lang="el-GR" dirty="0">
              <a:solidFill>
                <a:srgbClr val="FF0000"/>
              </a:solidFill>
            </a:endParaRPr>
          </a:p>
          <a:p>
            <a:pPr algn="just"/>
            <a:endParaRPr lang="en-US" sz="2200" dirty="0">
              <a:solidFill>
                <a:srgbClr val="FF0000"/>
              </a:solidFill>
            </a:endParaRPr>
          </a:p>
          <a:p>
            <a:pPr marL="285750" indent="-285750" algn="just">
              <a:buFont typeface="Wingdings" panose="05000000000000000000" pitchFamily="2" charset="2"/>
              <a:buChar char="§"/>
            </a:pPr>
            <a:r>
              <a:rPr lang="el-GR" dirty="0"/>
              <a:t>Τ</a:t>
            </a:r>
            <a:r>
              <a:rPr lang="el-GR" dirty="0">
                <a:ea typeface="Times New Roman" panose="02020603050405020304" pitchFamily="18" charset="0"/>
              </a:rPr>
              <a:t>ο προσωπικό και οι εκπαιδευόμενοι των δικαιούχων οργανισμών που θα συμμετάσχουν στις δραστηριότητες του Σχεδίου πρέπει να ενημερωθούν εκ των προτέρων για </a:t>
            </a:r>
            <a:r>
              <a:rPr lang="el-GR" u="sng" dirty="0">
                <a:ea typeface="Times New Roman" panose="02020603050405020304" pitchFamily="18" charset="0"/>
              </a:rPr>
              <a:t>τον τρόπο διαχείρισης των προσωπικών τους δεδομένων</a:t>
            </a:r>
            <a:r>
              <a:rPr lang="el-GR" dirty="0">
                <a:ea typeface="Times New Roman" panose="02020603050405020304" pitchFamily="18" charset="0"/>
              </a:rPr>
              <a:t>  (</a:t>
            </a:r>
            <a:r>
              <a:rPr lang="en-GB" dirty="0"/>
              <a:t>Privacy Statement for processing personal data</a:t>
            </a:r>
            <a:r>
              <a:rPr lang="el-GR" dirty="0"/>
              <a:t>)</a:t>
            </a:r>
            <a:endParaRPr lang="el-GR" dirty="0">
              <a:effectLst/>
              <a:ea typeface="Times New Roman" panose="02020603050405020304" pitchFamily="18" charset="0"/>
            </a:endParaRPr>
          </a:p>
          <a:p>
            <a:pPr algn="just"/>
            <a:endParaRPr lang="en-GB" dirty="0"/>
          </a:p>
          <a:p>
            <a:pPr algn="just"/>
            <a:endParaRPr lang="en-GB" dirty="0">
              <a:solidFill>
                <a:srgbClr val="FF0000"/>
              </a:solidFill>
            </a:endParaRPr>
          </a:p>
          <a:p>
            <a:pPr lvl="0" algn="just"/>
            <a:endParaRPr lang="el-GR" sz="1400" i="1" u="sng" dirty="0">
              <a:solidFill>
                <a:srgbClr val="FF0000"/>
              </a:solidFill>
            </a:endParaRPr>
          </a:p>
        </p:txBody>
      </p:sp>
      <p:sp>
        <p:nvSpPr>
          <p:cNvPr id="7" name="Title 1">
            <a:extLst>
              <a:ext uri="{FF2B5EF4-FFF2-40B4-BE49-F238E27FC236}">
                <a16:creationId xmlns:a16="http://schemas.microsoft.com/office/drawing/2014/main" id="{178C297E-7F71-47ED-74B6-175CD5DE1704}"/>
              </a:ext>
            </a:extLst>
          </p:cNvPr>
          <p:cNvSpPr txBox="1">
            <a:spLocks/>
          </p:cNvSpPr>
          <p:nvPr/>
        </p:nvSpPr>
        <p:spPr>
          <a:xfrm>
            <a:off x="-960784" y="5305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(5/9 )</a:t>
            </a:r>
            <a:endParaRPr lang="en-GB" sz="2800" b="1" dirty="0">
              <a:solidFill>
                <a:schemeClr val="bg1"/>
              </a:solidFill>
              <a:ea typeface="+mj-ea"/>
              <a:cs typeface="+mj-cs"/>
            </a:endParaRPr>
          </a:p>
        </p:txBody>
      </p:sp>
      <p:pic>
        <p:nvPicPr>
          <p:cNvPr id="1026" name="Picture 2" descr="Logo general data protection regulation banner Vector Image">
            <a:extLst>
              <a:ext uri="{FF2B5EF4-FFF2-40B4-BE49-F238E27FC236}">
                <a16:creationId xmlns:a16="http://schemas.microsoft.com/office/drawing/2014/main" id="{DD903061-F906-0D07-DF45-5DACD09AB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66" y="5805264"/>
            <a:ext cx="802210" cy="80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406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83332" y="1246819"/>
            <a:ext cx="12025336" cy="5262979"/>
          </a:xfrm>
          <a:prstGeom prst="rect">
            <a:avLst/>
          </a:prstGeom>
          <a:noFill/>
        </p:spPr>
        <p:txBody>
          <a:bodyPr wrap="square" rtlCol="0">
            <a:spAutoFit/>
          </a:bodyPr>
          <a:lstStyle/>
          <a:p>
            <a:pPr lvl="0"/>
            <a:r>
              <a:rPr lang="el-GR" sz="1900" dirty="0"/>
              <a:t> </a:t>
            </a:r>
            <a:r>
              <a:rPr lang="el-GR" sz="2000" b="1" u="sng" dirty="0"/>
              <a:t>Άρθρο Ι.8</a:t>
            </a:r>
            <a:r>
              <a:rPr lang="el-GR" sz="2000" b="1" dirty="0"/>
              <a:t> – Προστασία και ασφάλεια των συμμετεχόντων: </a:t>
            </a:r>
            <a:endParaRPr lang="en-US" sz="2000" b="1" dirty="0"/>
          </a:p>
          <a:p>
            <a:endParaRPr lang="el-GR" sz="2200" dirty="0"/>
          </a:p>
          <a:p>
            <a:pPr marL="285750" indent="-285750">
              <a:buFont typeface="Wingdings" panose="05000000000000000000" pitchFamily="2" charset="2"/>
              <a:buChar char="§"/>
            </a:pPr>
            <a:r>
              <a:rPr lang="el-GR" dirty="0"/>
              <a:t>Οι δικαιούχοι πρέπει να εφαρμόζουν αποτελεσματικές διαδικασίες για την ασφάλεια και την προστασία των συμμετεχόντων στο Σχέδιο. Οι δικαιούχοι πρέπει τουλάχιστον να:</a:t>
            </a:r>
            <a:endParaRPr lang="en-GB" dirty="0"/>
          </a:p>
          <a:p>
            <a:endParaRPr lang="el-GR" sz="1500" dirty="0">
              <a:solidFill>
                <a:srgbClr val="FF0000"/>
              </a:solidFill>
            </a:endParaRPr>
          </a:p>
          <a:p>
            <a:endParaRPr lang="en-US" sz="1500" dirty="0">
              <a:solidFill>
                <a:srgbClr val="FF0000"/>
              </a:solidFill>
            </a:endParaRPr>
          </a:p>
          <a:p>
            <a:pPr marL="285750" indent="-285750">
              <a:buFont typeface="Wingdings" panose="05000000000000000000" pitchFamily="2" charset="2"/>
              <a:buChar char="ü"/>
            </a:pPr>
            <a:r>
              <a:rPr lang="el-GR" dirty="0"/>
              <a:t> Παρέχουν </a:t>
            </a:r>
            <a:r>
              <a:rPr lang="el-GR" u="sng" dirty="0"/>
              <a:t>ασφαλιστική κάλυψη</a:t>
            </a:r>
            <a:r>
              <a:rPr lang="el-GR" dirty="0"/>
              <a:t> στους συμμετέχοντες σε δραστηριότητες στο εξωτερικό</a:t>
            </a:r>
          </a:p>
          <a:p>
            <a:endParaRPr lang="el-GR" dirty="0"/>
          </a:p>
          <a:p>
            <a:pPr marL="361950" indent="-361950">
              <a:buFont typeface="Wingdings" panose="05000000000000000000" pitchFamily="2" charset="2"/>
              <a:buChar char="ü"/>
            </a:pPr>
            <a:r>
              <a:rPr lang="el-GR" dirty="0"/>
              <a:t>Τηρούν πλήρως </a:t>
            </a:r>
            <a:r>
              <a:rPr lang="el-GR" u="sng" dirty="0"/>
              <a:t>τον εφαρμοστέο κανονισμό για την προστασία και την ασφάλεια των ανηλίκων</a:t>
            </a:r>
            <a:r>
              <a:rPr lang="el-GR" dirty="0"/>
              <a:t>, όπως ορίζεται από την ισχύουσα νομοθεσία στις χώρες αποστολής και υποδοχής. Ανάμεσα σε άλλα, θα πρέπει να εφαρμόζουν τις διατάξεις που αφορούν τα εξής:</a:t>
            </a:r>
          </a:p>
          <a:p>
            <a:endParaRPr lang="el-GR" dirty="0"/>
          </a:p>
          <a:p>
            <a:pPr marL="285750" indent="-285750">
              <a:buFontTx/>
              <a:buChar char="-"/>
            </a:pPr>
            <a:r>
              <a:rPr lang="el-GR" dirty="0"/>
              <a:t>Συγκατάθεση γονέα ή κηδεμόνα</a:t>
            </a:r>
          </a:p>
          <a:p>
            <a:pPr marL="285750" indent="-285750">
              <a:buFontTx/>
              <a:buChar char="-"/>
            </a:pPr>
            <a:r>
              <a:rPr lang="el-GR" dirty="0"/>
              <a:t>Όρια ηλικίας</a:t>
            </a:r>
            <a:endParaRPr lang="en-GB" dirty="0"/>
          </a:p>
          <a:p>
            <a:r>
              <a:rPr lang="el-GR" dirty="0"/>
              <a:t> </a:t>
            </a:r>
            <a:endParaRPr lang="en-GB" dirty="0"/>
          </a:p>
          <a:p>
            <a:r>
              <a:rPr lang="el-GR" dirty="0"/>
              <a:t> </a:t>
            </a:r>
            <a:endParaRPr lang="en-GB" dirty="0"/>
          </a:p>
          <a:p>
            <a:r>
              <a:rPr lang="el-GR" dirty="0"/>
              <a:t> </a:t>
            </a:r>
            <a:endParaRPr lang="en-GB" dirty="0"/>
          </a:p>
          <a:p>
            <a:endParaRPr lang="en-GB" dirty="0">
              <a:solidFill>
                <a:srgbClr val="FF0000"/>
              </a:solidFill>
            </a:endParaRPr>
          </a:p>
          <a:p>
            <a:pPr lvl="0"/>
            <a:endParaRPr lang="el-GR" sz="1400" i="1" u="sng" dirty="0">
              <a:solidFill>
                <a:srgbClr val="FF0000"/>
              </a:solidFill>
            </a:endParaRPr>
          </a:p>
        </p:txBody>
      </p:sp>
      <p:sp>
        <p:nvSpPr>
          <p:cNvPr id="7" name="Title 1">
            <a:extLst>
              <a:ext uri="{FF2B5EF4-FFF2-40B4-BE49-F238E27FC236}">
                <a16:creationId xmlns:a16="http://schemas.microsoft.com/office/drawing/2014/main" id="{858539A9-5A40-0C3C-9468-AD0DC66E4AF7}"/>
              </a:ext>
            </a:extLst>
          </p:cNvPr>
          <p:cNvSpPr txBox="1">
            <a:spLocks/>
          </p:cNvSpPr>
          <p:nvPr/>
        </p:nvSpPr>
        <p:spPr>
          <a:xfrm>
            <a:off x="-1032792" y="4168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(6/9)</a:t>
            </a:r>
            <a:endParaRPr lang="en-GB" sz="2800" b="1" dirty="0">
              <a:solidFill>
                <a:schemeClr val="bg1"/>
              </a:solidFill>
              <a:ea typeface="+mj-ea"/>
              <a:cs typeface="+mj-cs"/>
            </a:endParaRPr>
          </a:p>
        </p:txBody>
      </p:sp>
    </p:spTree>
    <p:extLst>
      <p:ext uri="{BB962C8B-B14F-4D97-AF65-F5344CB8AC3E}">
        <p14:creationId xmlns:p14="http://schemas.microsoft.com/office/powerpoint/2010/main" val="73090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47874" y="132056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83332" y="1246819"/>
            <a:ext cx="12025336" cy="6017032"/>
          </a:xfrm>
          <a:prstGeom prst="rect">
            <a:avLst/>
          </a:prstGeom>
          <a:noFill/>
        </p:spPr>
        <p:txBody>
          <a:bodyPr wrap="square" rtlCol="0">
            <a:spAutoFit/>
          </a:bodyPr>
          <a:lstStyle/>
          <a:p>
            <a:pPr lvl="0"/>
            <a:r>
              <a:rPr lang="el-GR" sz="1900" dirty="0"/>
              <a:t> </a:t>
            </a:r>
            <a:r>
              <a:rPr lang="el-GR" sz="2000" b="1" u="sng" dirty="0"/>
              <a:t>Άρθρο Ι.10</a:t>
            </a:r>
            <a:r>
              <a:rPr lang="el-GR" sz="2000" b="1" dirty="0"/>
              <a:t> – Χρήση Ηλεκτρονικών Εργαλείων: </a:t>
            </a:r>
            <a:endParaRPr lang="en-US" sz="2000" b="1" dirty="0"/>
          </a:p>
          <a:p>
            <a:endParaRPr lang="el-GR" sz="2200" dirty="0"/>
          </a:p>
          <a:p>
            <a:pPr marL="285750" indent="-285750">
              <a:buFont typeface="Wingdings" panose="05000000000000000000" pitchFamily="2" charset="2"/>
              <a:buChar char="§"/>
            </a:pPr>
            <a:r>
              <a:rPr lang="el-GR" dirty="0"/>
              <a:t>Οι δικαιούχοι υποχρεούνται  να χρησιμοποιήσουν το Ευρωπαϊκό εργαλείο </a:t>
            </a:r>
            <a:r>
              <a:rPr lang="en-GB" u="sng" dirty="0"/>
              <a:t>Beneficiary Module</a:t>
            </a:r>
            <a:r>
              <a:rPr lang="en-GB" dirty="0"/>
              <a:t> </a:t>
            </a:r>
            <a:r>
              <a:rPr lang="el-GR" dirty="0"/>
              <a:t>για την:</a:t>
            </a:r>
          </a:p>
          <a:p>
            <a:pPr marL="285750" indent="-285750">
              <a:buFont typeface="Wingdings" panose="05000000000000000000" pitchFamily="2" charset="2"/>
              <a:buChar char="ü"/>
            </a:pPr>
            <a:r>
              <a:rPr lang="el-GR" u="sng" dirty="0"/>
              <a:t>Καταχώρηση των δραστηριοτήτων και των αντίστοιχων εξόδων </a:t>
            </a:r>
            <a:r>
              <a:rPr lang="el-GR" dirty="0"/>
              <a:t>των Σχεδίων τους, κατά τη διάρκεια υλοποίησής τους</a:t>
            </a:r>
          </a:p>
          <a:p>
            <a:pPr marL="285750" indent="-285750">
              <a:buFont typeface="Wingdings" panose="05000000000000000000" pitchFamily="2" charset="2"/>
              <a:buChar char="ü"/>
            </a:pPr>
            <a:r>
              <a:rPr lang="el-GR" dirty="0"/>
              <a:t>Την </a:t>
            </a:r>
            <a:r>
              <a:rPr lang="el-GR" u="sng" dirty="0"/>
              <a:t>υποβολή της τελικής έκθεσης</a:t>
            </a:r>
            <a:r>
              <a:rPr lang="el-GR" dirty="0"/>
              <a:t> του Σχεδίου τους</a:t>
            </a:r>
          </a:p>
          <a:p>
            <a:endParaRPr lang="el-GR" sz="1500" dirty="0">
              <a:solidFill>
                <a:srgbClr val="FF0000"/>
              </a:solidFill>
            </a:endParaRPr>
          </a:p>
          <a:p>
            <a:r>
              <a:rPr lang="el-GR" sz="1700" i="1" u="sng" dirty="0"/>
              <a:t>Σημειώσει</a:t>
            </a:r>
            <a:r>
              <a:rPr lang="el-GR" sz="1700" i="1" dirty="0"/>
              <a:t>ς: </a:t>
            </a:r>
          </a:p>
          <a:p>
            <a:pPr marL="273050" indent="-273050">
              <a:buAutoNum type="arabicPeriod"/>
            </a:pPr>
            <a:r>
              <a:rPr lang="el-GR" sz="1700" i="1" dirty="0"/>
              <a:t>Για πρόσβαση στο εργαλείο διαχείρισης εκθέσεων, οι δικαιούχοι κάνουν </a:t>
            </a:r>
            <a:r>
              <a:rPr lang="el-GR" sz="1700" i="1" dirty="0" err="1"/>
              <a:t>log</a:t>
            </a:r>
            <a:r>
              <a:rPr lang="el-GR" sz="1700" i="1" dirty="0"/>
              <a:t> in στην Πλατφόρμα</a:t>
            </a:r>
            <a:r>
              <a:rPr lang="el-GR" sz="1700" b="0" i="1" dirty="0">
                <a:solidFill>
                  <a:srgbClr val="7A7A7A"/>
                </a:solidFill>
                <a:effectLst/>
                <a:latin typeface="Poppins" panose="00000500000000000000" pitchFamily="2" charset="0"/>
              </a:rPr>
              <a:t> </a:t>
            </a:r>
            <a:r>
              <a:rPr lang="el-GR" sz="1700" b="0" i="1" u="none" strike="noStrike" dirty="0">
                <a:effectLst/>
                <a:hlinkClick r:id="rId3"/>
              </a:rPr>
              <a:t>Erasmus+ and European </a:t>
            </a:r>
            <a:r>
              <a:rPr lang="el-GR" sz="1700" b="0" i="1" u="none" strike="noStrike" dirty="0" err="1">
                <a:effectLst/>
                <a:hlinkClick r:id="rId3"/>
              </a:rPr>
              <a:t>Solidarity</a:t>
            </a:r>
            <a:r>
              <a:rPr lang="el-GR" sz="1700" b="0" i="1" u="none" strike="noStrike" dirty="0">
                <a:effectLst/>
                <a:hlinkClick r:id="rId3"/>
              </a:rPr>
              <a:t> </a:t>
            </a:r>
            <a:r>
              <a:rPr lang="el-GR" sz="1700" b="0" i="1" u="none" strike="noStrike" dirty="0" err="1">
                <a:effectLst/>
                <a:hlinkClick r:id="rId3"/>
              </a:rPr>
              <a:t>Corps</a:t>
            </a:r>
            <a:r>
              <a:rPr lang="el-GR" sz="1700" b="0" i="1" u="none" strike="noStrike" dirty="0">
                <a:effectLst/>
                <a:hlinkClick r:id="rId3"/>
              </a:rPr>
              <a:t> </a:t>
            </a:r>
            <a:r>
              <a:rPr lang="el-GR" sz="1700" b="0" i="1" u="none" strike="noStrike" dirty="0" err="1">
                <a:effectLst/>
                <a:hlinkClick r:id="rId3"/>
              </a:rPr>
              <a:t>Platform</a:t>
            </a:r>
            <a:r>
              <a:rPr lang="el-GR" sz="1700" b="0" i="1" dirty="0">
                <a:solidFill>
                  <a:srgbClr val="7A7A7A"/>
                </a:solidFill>
                <a:effectLst/>
              </a:rPr>
              <a:t> </a:t>
            </a:r>
            <a:r>
              <a:rPr lang="el-GR" sz="1700" i="1" dirty="0"/>
              <a:t>και στη συνέχεια, από το αριστερό μενού επιλέγουν Projects και </a:t>
            </a:r>
            <a:r>
              <a:rPr lang="el-GR" sz="1700" i="1" dirty="0" err="1"/>
              <a:t>My</a:t>
            </a:r>
            <a:r>
              <a:rPr lang="el-GR" sz="1700" i="1" dirty="0"/>
              <a:t> Projects</a:t>
            </a:r>
          </a:p>
          <a:p>
            <a:pPr marL="273050" indent="-273050">
              <a:buAutoNum type="arabicPeriod"/>
            </a:pPr>
            <a:r>
              <a:rPr lang="el-GR" sz="1700" i="1" dirty="0"/>
              <a:t>Όταν ένα Σχέδιο  δημιουργηθεί μέσα στο </a:t>
            </a:r>
            <a:r>
              <a:rPr lang="en-GB" sz="1700" i="1" dirty="0"/>
              <a:t>Beneficiary Module, </a:t>
            </a:r>
            <a:r>
              <a:rPr lang="el-GR" sz="1700" i="1" dirty="0"/>
              <a:t>όλα τα βασικά πρόσωπα επικοινωνίας των εταίρων οργανισμών (όχι οι νόμιμοι εκπρόσωποι), όπως δηλώθηκαν μέσα στην αίτηση για επιχορήγηση, λαμβάνουν σχετική αυτόματη ειδοποίηση από το σύστημα</a:t>
            </a:r>
          </a:p>
          <a:p>
            <a:pPr marL="273050" indent="-273050">
              <a:buAutoNum type="arabicPeriod"/>
            </a:pPr>
            <a:r>
              <a:rPr lang="el-GR" sz="1700" i="1" dirty="0"/>
              <a:t>Την ευθύνη για την καταχώρηση των πληροφοριών στο εργαλείο και την υποβολή της τελικής έκθεσης την φέρει ο συντονιστής του Σχεδίου</a:t>
            </a:r>
          </a:p>
          <a:p>
            <a:pPr marL="342900" indent="-342900">
              <a:buAutoNum type="arabicPeriod"/>
            </a:pPr>
            <a:endParaRPr lang="el-GR" sz="1700" i="1" dirty="0"/>
          </a:p>
          <a:p>
            <a:pPr marL="273050" indent="-273050">
              <a:buFont typeface="Wingdings" panose="05000000000000000000" pitchFamily="2" charset="2"/>
              <a:buChar char="§"/>
            </a:pPr>
            <a:r>
              <a:rPr lang="el-GR" sz="1800" dirty="0">
                <a:effectLst/>
                <a:ea typeface="Calibri" panose="020F0502020204030204" pitchFamily="34" charset="0"/>
              </a:rPr>
              <a:t>Ο συντονιστής του Σχεδίου είναι ο μόνος που έχει πρόσβαση και έχει την υποχρέωση να αναρτήσει </a:t>
            </a:r>
            <a:r>
              <a:rPr lang="el-GR" sz="1800" u="sng" dirty="0">
                <a:effectLst/>
                <a:ea typeface="Calibri" panose="020F0502020204030204" pitchFamily="34" charset="0"/>
              </a:rPr>
              <a:t>τα αποτελέσματα του Σχεδίου</a:t>
            </a:r>
            <a:r>
              <a:rPr lang="el-GR" sz="1800" dirty="0">
                <a:effectLst/>
                <a:ea typeface="Calibri" panose="020F0502020204030204" pitchFamily="34" charset="0"/>
              </a:rPr>
              <a:t> στην </a:t>
            </a:r>
            <a:r>
              <a:rPr lang="el-GR" sz="1800" dirty="0">
                <a:effectLst/>
                <a:ea typeface="Calibri" panose="020F0502020204030204" pitchFamily="34" charset="0"/>
                <a:hlinkClick r:id="rId4"/>
              </a:rPr>
              <a:t>Πλατφόρμα Διάδοσης των Αποτελεσμάτων του Σχεδίου</a:t>
            </a:r>
            <a:r>
              <a:rPr lang="el-GR" sz="1800" dirty="0">
                <a:effectLst/>
                <a:ea typeface="Calibri" panose="020F0502020204030204" pitchFamily="34" charset="0"/>
              </a:rPr>
              <a:t> (</a:t>
            </a:r>
            <a:r>
              <a:rPr lang="en-GB" sz="1800" dirty="0">
                <a:effectLst/>
                <a:ea typeface="Calibri" panose="020F0502020204030204" pitchFamily="34" charset="0"/>
              </a:rPr>
              <a:t>Erasmus+ Project Results Platform</a:t>
            </a:r>
            <a:r>
              <a:rPr lang="el-GR" sz="1800" dirty="0">
                <a:effectLst/>
                <a:ea typeface="Calibri" panose="020F0502020204030204" pitchFamily="34" charset="0"/>
              </a:rPr>
              <a:t>). Η </a:t>
            </a:r>
          </a:p>
          <a:p>
            <a:r>
              <a:rPr lang="el-GR" dirty="0">
                <a:ea typeface="Calibri" panose="020F0502020204030204" pitchFamily="34" charset="0"/>
              </a:rPr>
              <a:t>     </a:t>
            </a:r>
            <a:r>
              <a:rPr lang="el-GR" sz="1800" dirty="0">
                <a:effectLst/>
                <a:ea typeface="Calibri" panose="020F0502020204030204" pitchFamily="34" charset="0"/>
              </a:rPr>
              <a:t>ενέργεια αυτή αποτελεί </a:t>
            </a:r>
            <a:r>
              <a:rPr lang="el-GR" sz="1800" u="sng" dirty="0">
                <a:effectLst/>
                <a:ea typeface="Calibri" panose="020F0502020204030204" pitchFamily="34" charset="0"/>
              </a:rPr>
              <a:t>προϋπόθεση έναρξης της διαδικασίας αξιολόγησης της Τελικής Έκθεσης</a:t>
            </a:r>
            <a:r>
              <a:rPr lang="el-GR" sz="1800" dirty="0">
                <a:effectLst/>
                <a:ea typeface="Calibri" panose="020F0502020204030204" pitchFamily="34" charset="0"/>
              </a:rPr>
              <a:t> του Σχεδίου </a:t>
            </a:r>
          </a:p>
          <a:p>
            <a:r>
              <a:rPr lang="el-GR" dirty="0">
                <a:ea typeface="Calibri" panose="020F0502020204030204" pitchFamily="34" charset="0"/>
              </a:rPr>
              <a:t>     </a:t>
            </a:r>
            <a:r>
              <a:rPr lang="el-GR" sz="1800" dirty="0">
                <a:effectLst/>
                <a:ea typeface="Calibri" panose="020F0502020204030204" pitchFamily="34" charset="0"/>
              </a:rPr>
              <a:t>από την Εθνική Υπηρεσία.</a:t>
            </a:r>
            <a:r>
              <a:rPr lang="el-GR" sz="1700" i="1" dirty="0"/>
              <a:t> </a:t>
            </a:r>
            <a:endParaRPr lang="en-GB" sz="1700" i="1" dirty="0"/>
          </a:p>
          <a:p>
            <a:r>
              <a:rPr lang="el-GR" sz="1700" i="1" dirty="0"/>
              <a:t> </a:t>
            </a:r>
            <a:endParaRPr lang="en-GB" sz="1700" i="1" dirty="0"/>
          </a:p>
          <a:p>
            <a:endParaRPr lang="en-GB" dirty="0">
              <a:solidFill>
                <a:srgbClr val="FF0000"/>
              </a:solidFill>
            </a:endParaRPr>
          </a:p>
          <a:p>
            <a:pPr lvl="0"/>
            <a:endParaRPr lang="el-GR" sz="1400" i="1" u="sng" dirty="0">
              <a:solidFill>
                <a:srgbClr val="FF0000"/>
              </a:solidFill>
            </a:endParaRPr>
          </a:p>
        </p:txBody>
      </p:sp>
      <p:sp>
        <p:nvSpPr>
          <p:cNvPr id="7" name="Title 1">
            <a:extLst>
              <a:ext uri="{FF2B5EF4-FFF2-40B4-BE49-F238E27FC236}">
                <a16:creationId xmlns:a16="http://schemas.microsoft.com/office/drawing/2014/main" id="{858539A9-5A40-0C3C-9468-AD0DC66E4AF7}"/>
              </a:ext>
            </a:extLst>
          </p:cNvPr>
          <p:cNvSpPr txBox="1">
            <a:spLocks/>
          </p:cNvSpPr>
          <p:nvPr/>
        </p:nvSpPr>
        <p:spPr>
          <a:xfrm>
            <a:off x="-960784" y="2103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(7/9)</a:t>
            </a:r>
            <a:endParaRPr lang="en-GB" sz="2800" b="1" dirty="0">
              <a:solidFill>
                <a:schemeClr val="bg1"/>
              </a:solidFill>
              <a:ea typeface="+mj-ea"/>
              <a:cs typeface="+mj-cs"/>
            </a:endParaRPr>
          </a:p>
        </p:txBody>
      </p:sp>
    </p:spTree>
    <p:extLst>
      <p:ext uri="{BB962C8B-B14F-4D97-AF65-F5344CB8AC3E}">
        <p14:creationId xmlns:p14="http://schemas.microsoft.com/office/powerpoint/2010/main" val="189444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1146464"/>
            <a:ext cx="11881320" cy="7294305"/>
          </a:xfrm>
          <a:prstGeom prst="rect">
            <a:avLst/>
          </a:prstGeom>
          <a:noFill/>
        </p:spPr>
        <p:txBody>
          <a:bodyPr wrap="square" rtlCol="0">
            <a:spAutoFit/>
          </a:bodyPr>
          <a:lstStyle/>
          <a:p>
            <a:r>
              <a:rPr lang="el-GR" sz="2000" b="1" u="sng" dirty="0"/>
              <a:t>Άρθρο Ι.12</a:t>
            </a:r>
            <a:r>
              <a:rPr lang="el-GR" sz="2000" b="1" dirty="0"/>
              <a:t> – Προβολή της Ευρωπαϊκής Χρηματοδότησης</a:t>
            </a:r>
          </a:p>
          <a:p>
            <a:pPr marL="342900" indent="-342900">
              <a:buFont typeface="Wingdings" panose="05000000000000000000" pitchFamily="2" charset="2"/>
              <a:buChar char="q"/>
            </a:pPr>
            <a:endParaRPr lang="el-GR" sz="2000" b="1" u="sng" dirty="0"/>
          </a:p>
          <a:p>
            <a:pPr marL="285750" indent="-285750">
              <a:buFont typeface="Wingdings" panose="05000000000000000000" pitchFamily="2" charset="2"/>
              <a:buChar char="§"/>
            </a:pPr>
            <a:r>
              <a:rPr lang="el-GR" dirty="0"/>
              <a:t>Οι δικαιούχοι </a:t>
            </a:r>
            <a:r>
              <a:rPr lang="el-GR" u="sng" dirty="0"/>
              <a:t>πρέπει να γνωστοποιούν τη στήριξη που έλαβαν μέσω του Προγράμματος </a:t>
            </a:r>
            <a:r>
              <a:rPr lang="en-GB" u="sng" dirty="0"/>
              <a:t>Erasmus+</a:t>
            </a:r>
            <a:r>
              <a:rPr lang="en-GB" dirty="0"/>
              <a:t> </a:t>
            </a:r>
            <a:r>
              <a:rPr lang="el-GR" dirty="0"/>
              <a:t>στις ακόλουθες περιπτώσεις:</a:t>
            </a:r>
          </a:p>
          <a:p>
            <a:endParaRPr lang="el-GR" b="1" dirty="0">
              <a:solidFill>
                <a:srgbClr val="FF0000"/>
              </a:solidFill>
            </a:endParaRPr>
          </a:p>
          <a:p>
            <a:pPr marL="285750" indent="-285750">
              <a:buFont typeface="Wingdings" panose="05000000000000000000" pitchFamily="2" charset="2"/>
              <a:buChar char="ü"/>
            </a:pPr>
            <a:r>
              <a:rPr lang="el-GR" dirty="0"/>
              <a:t>Σε όλο το υλικό επικοινωνίας και προώθησης του Σχεδίου</a:t>
            </a:r>
          </a:p>
          <a:p>
            <a:pPr marL="285750" indent="-285750">
              <a:buFont typeface="Wingdings" panose="05000000000000000000" pitchFamily="2" charset="2"/>
              <a:buChar char="ü"/>
            </a:pPr>
            <a:r>
              <a:rPr lang="el-GR" dirty="0"/>
              <a:t>Στην ιστοσελίδα του Σχεδίου</a:t>
            </a:r>
          </a:p>
          <a:p>
            <a:pPr marL="285750" indent="-285750">
              <a:buFont typeface="Wingdings" panose="05000000000000000000" pitchFamily="2" charset="2"/>
              <a:buChar char="ü"/>
            </a:pPr>
            <a:r>
              <a:rPr lang="el-GR" dirty="0"/>
              <a:t>Στις ιστοσελίδες των εταίρων οργανισμών, όταν αυτές περιέχουν αναφορές στο Σχέδιο/υλικό του Σχεδίου</a:t>
            </a:r>
          </a:p>
          <a:p>
            <a:pPr marL="285750" indent="-285750">
              <a:buFont typeface="Wingdings" panose="05000000000000000000" pitchFamily="2" charset="2"/>
              <a:buChar char="ü"/>
            </a:pPr>
            <a:r>
              <a:rPr lang="el-GR" dirty="0"/>
              <a:t>Στις δημοσιεύσεις στα μέσα Κοινωνικής Δικτύωσης</a:t>
            </a:r>
          </a:p>
          <a:p>
            <a:endParaRPr lang="el-GR" b="1" dirty="0">
              <a:solidFill>
                <a:srgbClr val="FF0000"/>
              </a:solidFill>
            </a:endParaRPr>
          </a:p>
          <a:p>
            <a:endParaRPr lang="el-GR" b="1" dirty="0">
              <a:solidFill>
                <a:srgbClr val="FF0000"/>
              </a:solidFill>
            </a:endParaRPr>
          </a:p>
          <a:p>
            <a:endParaRPr lang="el-GR" b="1" dirty="0">
              <a:solidFill>
                <a:srgbClr val="FF0000"/>
              </a:solidFill>
            </a:endParaRPr>
          </a:p>
          <a:p>
            <a:r>
              <a:rPr lang="el-GR" sz="1700" i="1" u="sng" dirty="0"/>
              <a:t>Σημείωση</a:t>
            </a:r>
            <a:r>
              <a:rPr lang="el-GR" sz="1700" i="1" dirty="0"/>
              <a:t>: Οι επίσημες οδηγίες (λογότυπα που πρέπει να χρησιμοποιούνται κτλ.) βρίσκονται </a:t>
            </a:r>
          </a:p>
          <a:p>
            <a:r>
              <a:rPr lang="el-GR" sz="1700" i="1" dirty="0"/>
              <a:t>στον ακόλουθο σύνδεσμο:</a:t>
            </a:r>
            <a:r>
              <a:rPr lang="el-GR" dirty="0">
                <a:solidFill>
                  <a:srgbClr val="FF0000"/>
                </a:solidFill>
              </a:rPr>
              <a:t> </a:t>
            </a:r>
            <a:r>
              <a:rPr lang="en-GB" sz="1700" u="sng" dirty="0">
                <a:hlinkClick r:id="rId3"/>
              </a:rPr>
              <a:t>https://erasmus-plus.ec.europa.eu/communication-package-for-erasmus-2021-2027/communication-package-for-erasmus-2021-2027#third</a:t>
            </a:r>
            <a:r>
              <a:rPr lang="en-GB" sz="1700" u="sng" dirty="0"/>
              <a:t> – Visual Guide</a:t>
            </a:r>
          </a:p>
          <a:p>
            <a:endParaRPr lang="en-GB" sz="1700" dirty="0"/>
          </a:p>
          <a:p>
            <a:pPr marL="180975" indent="-180975"/>
            <a:endParaRPr lang="el-GR" sz="1700" dirty="0"/>
          </a:p>
          <a:p>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pic>
        <p:nvPicPr>
          <p:cNvPr id="7" name="Picture 6"/>
          <p:cNvPicPr>
            <a:picLocks noChangeAspect="1"/>
          </p:cNvPicPr>
          <p:nvPr/>
        </p:nvPicPr>
        <p:blipFill>
          <a:blip r:embed="rId4"/>
          <a:stretch>
            <a:fillRect/>
          </a:stretch>
        </p:blipFill>
        <p:spPr>
          <a:xfrm>
            <a:off x="10410950" y="2492896"/>
            <a:ext cx="1888651" cy="2671418"/>
          </a:xfrm>
          <a:prstGeom prst="rect">
            <a:avLst/>
          </a:prstGeom>
        </p:spPr>
      </p:pic>
      <p:sp>
        <p:nvSpPr>
          <p:cNvPr id="8" name="Title 1">
            <a:extLst>
              <a:ext uri="{FF2B5EF4-FFF2-40B4-BE49-F238E27FC236}">
                <a16:creationId xmlns:a16="http://schemas.microsoft.com/office/drawing/2014/main" id="{3E33B2E2-BABD-ABB2-B2B1-8B6611FB6825}"/>
              </a:ext>
            </a:extLst>
          </p:cNvPr>
          <p:cNvSpPr txBox="1">
            <a:spLocks/>
          </p:cNvSpPr>
          <p:nvPr/>
        </p:nvSpPr>
        <p:spPr>
          <a:xfrm>
            <a:off x="-1032792" y="2734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(8/9)</a:t>
            </a:r>
            <a:endParaRPr lang="en-GB" sz="2800" b="1" dirty="0">
              <a:solidFill>
                <a:schemeClr val="bg1"/>
              </a:solidFill>
              <a:ea typeface="+mj-ea"/>
              <a:cs typeface="+mj-cs"/>
            </a:endParaRPr>
          </a:p>
        </p:txBody>
      </p:sp>
    </p:spTree>
    <p:extLst>
      <p:ext uri="{BB962C8B-B14F-4D97-AF65-F5344CB8AC3E}">
        <p14:creationId xmlns:p14="http://schemas.microsoft.com/office/powerpoint/2010/main" val="29102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1135953"/>
            <a:ext cx="11881320" cy="6678751"/>
          </a:xfrm>
          <a:prstGeom prst="rect">
            <a:avLst/>
          </a:prstGeom>
          <a:noFill/>
        </p:spPr>
        <p:txBody>
          <a:bodyPr wrap="square" rtlCol="0">
            <a:spAutoFit/>
          </a:bodyPr>
          <a:lstStyle/>
          <a:p>
            <a:pPr algn="just"/>
            <a:r>
              <a:rPr lang="el-GR" sz="2000" b="1" u="sng" dirty="0"/>
              <a:t>Άρθρο Ι.15</a:t>
            </a:r>
            <a:r>
              <a:rPr lang="el-GR" sz="2000" b="1" dirty="0"/>
              <a:t> – Οικονομική ευθύνη δικαιούχων</a:t>
            </a:r>
          </a:p>
          <a:p>
            <a:pPr algn="just"/>
            <a:endParaRPr lang="el-GR" sz="2200" b="1" u="sng" dirty="0"/>
          </a:p>
          <a:p>
            <a:pPr marL="285750" indent="-285750" algn="just">
              <a:buFont typeface="Wingdings" panose="05000000000000000000" pitchFamily="2" charset="2"/>
              <a:buChar char="§"/>
            </a:pPr>
            <a:r>
              <a:rPr lang="el-GR" dirty="0"/>
              <a:t>Οι δικαιούχοι, πέραν του συντονιστή, φέρουν ευθύνη </a:t>
            </a:r>
            <a:r>
              <a:rPr lang="el-GR" u="sng" dirty="0"/>
              <a:t>μόνο για το ποσό που τους αντιστοιχεί για τις δραστηριότητες που θα υλοποιήσουν</a:t>
            </a:r>
            <a:r>
              <a:rPr lang="el-GR" dirty="0"/>
              <a:t>, το συνολικό δηλαδή ποσό που </a:t>
            </a:r>
            <a:r>
              <a:rPr lang="el-GR" dirty="0" err="1"/>
              <a:t>εμβάστηκε</a:t>
            </a:r>
            <a:r>
              <a:rPr lang="el-GR" dirty="0"/>
              <a:t> στον τραπεζικό λογαριασμό τους από τον συντονιστή της κοινοπραξίας</a:t>
            </a:r>
          </a:p>
          <a:p>
            <a:pPr algn="just"/>
            <a:endParaRPr lang="el-GR" sz="2200" dirty="0"/>
          </a:p>
          <a:p>
            <a:pPr marL="285750" indent="-285750" algn="just">
              <a:buFont typeface="Wingdings" panose="05000000000000000000" pitchFamily="2" charset="2"/>
              <a:buChar char="§"/>
            </a:pPr>
            <a:r>
              <a:rPr lang="el-GR" dirty="0"/>
              <a:t>Ο συντονιστής οργανισμός φέρει ευθύνη </a:t>
            </a:r>
            <a:r>
              <a:rPr lang="el-GR" u="sng" dirty="0"/>
              <a:t>για το συνολικό ποσό επιχορήγησης</a:t>
            </a:r>
            <a:r>
              <a:rPr lang="el-GR" dirty="0"/>
              <a:t>, το ποσό δηλαδή που </a:t>
            </a:r>
            <a:r>
              <a:rPr lang="el-GR" dirty="0" err="1"/>
              <a:t>εμβάστηκε</a:t>
            </a:r>
            <a:r>
              <a:rPr lang="el-GR" dirty="0"/>
              <a:t> από την Εθνική Υπηρεσία της χώρας του στον τραπεζικό του λογαριασμό</a:t>
            </a:r>
          </a:p>
          <a:p>
            <a:pPr algn="just"/>
            <a:endParaRPr lang="el-GR" sz="2200" dirty="0"/>
          </a:p>
          <a:p>
            <a:pPr algn="just"/>
            <a:endParaRPr lang="el-GR" sz="2200" dirty="0"/>
          </a:p>
          <a:p>
            <a:pPr algn="just"/>
            <a:r>
              <a:rPr lang="el-GR" sz="1700" i="1" u="sng" dirty="0"/>
              <a:t>Σημείωση</a:t>
            </a:r>
            <a:r>
              <a:rPr lang="el-GR" sz="1700" i="1" dirty="0"/>
              <a:t>: Όλοι οι εταίροι που συναποτελούν την Κοινοπραξία (ανεξαρτήτως του ρόλου τους) φέρουν ευθύνη - όλοι μαζί και ο καθένας ξεχωριστά - για την υλοποίηση των δραστηριοτήτων του Σχεδίου και την ανάπτυξη των αποτελεσμάτων του, στη βάση της Συμφωνίας Επιχορήγησης. Ως εκ τούτου, </a:t>
            </a:r>
            <a:r>
              <a:rPr lang="el-GR" sz="1700" i="1" u="sng" dirty="0"/>
              <a:t>εάν ένας εξ’ αυτών αποτύχει να υλοποιήσει τις δραστηριότητες που του έχουν ανατεθεί, όλοι οι υπόλοιποι εταίροι γίνονται αυτομάτως υπεύθυνοι για την υλοποίησή τους</a:t>
            </a:r>
          </a:p>
          <a:p>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0"/>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(9/9)</a:t>
            </a:r>
            <a:endParaRPr lang="en-GB" sz="2800" b="1" dirty="0">
              <a:solidFill>
                <a:schemeClr val="bg1"/>
              </a:solidFill>
              <a:ea typeface="+mj-ea"/>
              <a:cs typeface="+mj-cs"/>
            </a:endParaRPr>
          </a:p>
        </p:txBody>
      </p:sp>
    </p:spTree>
    <p:extLst>
      <p:ext uri="{BB962C8B-B14F-4D97-AF65-F5344CB8AC3E}">
        <p14:creationId xmlns:p14="http://schemas.microsoft.com/office/powerpoint/2010/main" val="5157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55340" y="908720"/>
            <a:ext cx="11881320" cy="7294305"/>
          </a:xfrm>
          <a:prstGeom prst="rect">
            <a:avLst/>
          </a:prstGeom>
          <a:noFill/>
        </p:spPr>
        <p:txBody>
          <a:bodyPr wrap="square" rtlCol="0">
            <a:spAutoFit/>
          </a:bodyPr>
          <a:lstStyle/>
          <a:p>
            <a:pPr algn="just"/>
            <a:r>
              <a:rPr lang="el-GR" sz="2000" b="1" u="sng" dirty="0"/>
              <a:t>Άρθρο ΙΙ.2.3</a:t>
            </a:r>
            <a:r>
              <a:rPr lang="el-GR" sz="2000" b="1" dirty="0"/>
              <a:t> – Γενικές Υποχρεώσεις και ρόλος του συντονιστή</a:t>
            </a:r>
          </a:p>
          <a:p>
            <a:pPr algn="just"/>
            <a:endParaRPr lang="el-GR" sz="2000" b="1" dirty="0"/>
          </a:p>
          <a:p>
            <a:pPr algn="just"/>
            <a:r>
              <a:rPr lang="el-GR" sz="2000" b="1" dirty="0"/>
              <a:t>Ο συντονιστής:</a:t>
            </a:r>
          </a:p>
          <a:p>
            <a:pPr algn="just"/>
            <a:endParaRPr lang="el-GR" sz="2200" b="1" u="sng" dirty="0"/>
          </a:p>
          <a:p>
            <a:pPr marL="285750" indent="-285750" algn="just">
              <a:buFont typeface="Wingdings" panose="05000000000000000000" pitchFamily="2" charset="2"/>
              <a:buChar char="§"/>
            </a:pPr>
            <a:r>
              <a:rPr lang="el-GR" dirty="0"/>
              <a:t>Παρακολουθεί την υλοποίηση των δραστηριοτήτων του Σχεδίου, ούτως ώστε να διασφαλίσει ότι υλοποιούνται στη βάση της Συμφωνίας Επιχορήγησης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Εκτελεί χρέη διαμεσολαβητή μεταξύ των υπόλοιπων εταίρων και της συντονιστικής Εθνικής Υπηρεσίας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Υποχρεούται να ενημερώσει την Εθνική Υπηρεσία της χώρας του, στην περίπτωση που:</a:t>
            </a:r>
          </a:p>
          <a:p>
            <a:pPr algn="just"/>
            <a:endParaRPr lang="el-GR" dirty="0"/>
          </a:p>
          <a:p>
            <a:pPr marL="285750" indent="-285750" algn="just">
              <a:buFont typeface="Wingdings" panose="05000000000000000000" pitchFamily="2" charset="2"/>
              <a:buChar char="ü"/>
            </a:pPr>
            <a:r>
              <a:rPr lang="el-GR" dirty="0"/>
              <a:t>Προκύπτει αλλαγή στην επίσημη ονομασία, τη διεύθυνση ή τον νόμιμο εκπρόσωπο ενός εκ των εταίρων</a:t>
            </a:r>
          </a:p>
          <a:p>
            <a:pPr marL="285750" indent="-285750" algn="just">
              <a:buFont typeface="Wingdings" panose="05000000000000000000" pitchFamily="2" charset="2"/>
              <a:buChar char="ü"/>
            </a:pPr>
            <a:r>
              <a:rPr lang="el-GR" dirty="0"/>
              <a:t>Αλλάζει η νομική, οικονομική, οργανωτική κατάσταση ή η κατάσταση ιδιοκτησίας ενός εκ των εταίρων</a:t>
            </a:r>
          </a:p>
          <a:p>
            <a:pPr marL="285750" indent="-285750" algn="just">
              <a:buFont typeface="Wingdings" panose="05000000000000000000" pitchFamily="2" charset="2"/>
              <a:buChar char="ü"/>
            </a:pPr>
            <a:r>
              <a:rPr lang="el-GR" dirty="0"/>
              <a:t>Έχουν δημιουργηθεί συνθήκες που ενδέχεται να καθυστερήσουν ή να επηρεάσουν την υλοποίηση του Σχεδίου</a:t>
            </a:r>
          </a:p>
          <a:p>
            <a:pPr marL="285750" indent="-285750" algn="just">
              <a:buFont typeface="Wingdings" panose="05000000000000000000" pitchFamily="2" charset="2"/>
              <a:buChar char="ü"/>
            </a:pPr>
            <a:r>
              <a:rPr lang="el-GR" dirty="0"/>
              <a:t>Ένας εκ των εταίρων οργανισμών περιέρχεται σε κατάσταση αποκλεισμού από το Πρόγραμμα ή επιθυμεί να αποχωρήσει από το Σχέδιο</a:t>
            </a:r>
          </a:p>
          <a:p>
            <a:pPr marL="285750" indent="-285750" algn="just">
              <a:buFont typeface="Wingdings" panose="05000000000000000000" pitchFamily="2" charset="2"/>
              <a:buChar char="ü"/>
            </a:pPr>
            <a:endParaRPr lang="el-GR" dirty="0"/>
          </a:p>
          <a:p>
            <a:pPr marL="285750" indent="-285750" algn="just">
              <a:buFont typeface="Wingdings" panose="05000000000000000000" pitchFamily="2" charset="2"/>
              <a:buChar char="§"/>
            </a:pPr>
            <a:r>
              <a:rPr lang="el-GR" dirty="0"/>
              <a:t>Φέρει την ευθύνη επικύρωσης της πληροφόρησης και των αποδεικτικών στοιχείων που συλλέγει από τους </a:t>
            </a:r>
          </a:p>
          <a:p>
            <a:pPr algn="just"/>
            <a:r>
              <a:rPr lang="el-GR" dirty="0"/>
              <a:t>     εταίρους του, προτού δοθούν στην Εθνική Υπηρεσία</a:t>
            </a:r>
          </a:p>
          <a:p>
            <a:pPr marL="285750" indent="-285750" algn="just">
              <a:buFont typeface="Wingdings" panose="05000000000000000000" pitchFamily="2" charset="2"/>
              <a:buChar char="§"/>
            </a:pPr>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32193"/>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(1/3)</a:t>
            </a:r>
            <a:endParaRPr lang="en-GB" sz="2800" b="1" dirty="0">
              <a:solidFill>
                <a:schemeClr val="bg1"/>
              </a:solidFill>
              <a:ea typeface="+mj-ea"/>
              <a:cs typeface="+mj-cs"/>
            </a:endParaRPr>
          </a:p>
        </p:txBody>
      </p:sp>
    </p:spTree>
    <p:extLst>
      <p:ext uri="{BB962C8B-B14F-4D97-AF65-F5344CB8AC3E}">
        <p14:creationId xmlns:p14="http://schemas.microsoft.com/office/powerpoint/2010/main" val="1679960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5061" y="802542"/>
            <a:ext cx="11881320" cy="4985980"/>
          </a:xfrm>
          <a:prstGeom prst="rect">
            <a:avLst/>
          </a:prstGeom>
          <a:noFill/>
        </p:spPr>
        <p:txBody>
          <a:bodyPr wrap="square" rtlCol="0">
            <a:spAutoFit/>
          </a:bodyPr>
          <a:lstStyle/>
          <a:p>
            <a:pPr algn="just"/>
            <a:endParaRPr lang="el-GR" sz="2200" b="1" u="sng" dirty="0"/>
          </a:p>
          <a:p>
            <a:pPr marL="285750" indent="-285750" algn="just">
              <a:buFont typeface="Wingdings" panose="05000000000000000000" pitchFamily="2" charset="2"/>
              <a:buChar char="§"/>
            </a:pPr>
            <a:r>
              <a:rPr lang="el-GR" dirty="0"/>
              <a:t>Πραγματοποιεί έγκαιρα τις πληρωμές προς τους εταίρους του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Υποβάλλει αίτημα για τροποποίηση της Συμφωνίας Επιχορήγησης (όπου ισχύει)</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Υποβάλλει έγκαιρα το αίτημα για αποπληρωμή του τελικού ποσού επιχορήγησης, στη βάση των διατάξεων της Συμφωνίας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Παρέχει στην Εθνική Υπηρεσία ή στην ΕΕ τα απαιτούμενα έντυπα για τη διενέργεια ποιοτικών και οικονομικών ελέγχων, κατά τη διάρκεια της υλοποίησης του Σχεδίου και μετά τη λήξη του</a:t>
            </a:r>
          </a:p>
          <a:p>
            <a:pPr marL="285750" indent="-285750" algn="just">
              <a:buFont typeface="Wingdings" panose="05000000000000000000" pitchFamily="2" charset="2"/>
              <a:buChar char="§"/>
            </a:pPr>
            <a:endParaRPr lang="el-GR" dirty="0"/>
          </a:p>
          <a:p>
            <a:pPr algn="just"/>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2197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(2/3)</a:t>
            </a:r>
            <a:endParaRPr lang="en-GB" sz="2800" b="1" dirty="0">
              <a:solidFill>
                <a:schemeClr val="bg1"/>
              </a:solidFill>
              <a:ea typeface="+mj-ea"/>
              <a:cs typeface="+mj-cs"/>
            </a:endParaRPr>
          </a:p>
        </p:txBody>
      </p:sp>
      <p:pic>
        <p:nvPicPr>
          <p:cNvPr id="2050" name="Picture 2" descr="Anatomy of a Training Coordinator: Q&amp;A With Geri McArdle | ATD">
            <a:extLst>
              <a:ext uri="{FF2B5EF4-FFF2-40B4-BE49-F238E27FC236}">
                <a16:creationId xmlns:a16="http://schemas.microsoft.com/office/drawing/2014/main" id="{542676C8-F53E-C24C-008A-46EE6322F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870" y="4096820"/>
            <a:ext cx="3756260" cy="2499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489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3273" y="80254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3452" y="1149371"/>
            <a:ext cx="11881320" cy="3724096"/>
          </a:xfrm>
          <a:prstGeom prst="rect">
            <a:avLst/>
          </a:prstGeom>
          <a:noFill/>
        </p:spPr>
        <p:txBody>
          <a:bodyPr wrap="square" rtlCol="0">
            <a:spAutoFit/>
          </a:bodyPr>
          <a:lstStyle/>
          <a:p>
            <a:pPr algn="just"/>
            <a:r>
              <a:rPr lang="el-GR" sz="2000" b="1" u="sng" dirty="0"/>
              <a:t>Άρθρο ΙΙ.27.2</a:t>
            </a:r>
            <a:r>
              <a:rPr lang="el-GR" sz="2000" b="1" dirty="0"/>
              <a:t> – Τήρηση εγγράφων</a:t>
            </a:r>
          </a:p>
          <a:p>
            <a:pPr algn="just"/>
            <a:endParaRPr lang="el-GR" sz="2000" b="1" dirty="0"/>
          </a:p>
          <a:p>
            <a:pPr algn="just"/>
            <a:r>
              <a:rPr lang="el-GR" sz="2000" b="1" dirty="0"/>
              <a:t>Τα πρωτότυπα αποδεικτικά/Τα ηλεκτρονικά και λογιστικά αρχεία που σχετίζονται με την υλοποίηση του Σχεδίου τηρούνται στις εγκαταστάσεις του συντονιστή οργανισμού για:</a:t>
            </a:r>
          </a:p>
          <a:p>
            <a:pPr algn="just"/>
            <a:endParaRPr lang="el-GR" sz="2200" dirty="0"/>
          </a:p>
          <a:p>
            <a:pPr marL="285750" indent="-285750" algn="just">
              <a:buFont typeface="Wingdings" panose="05000000000000000000" pitchFamily="2" charset="2"/>
              <a:buChar char="§"/>
            </a:pPr>
            <a:r>
              <a:rPr lang="el-GR" b="1" dirty="0"/>
              <a:t>3 χρόνια</a:t>
            </a:r>
            <a:r>
              <a:rPr lang="el-GR" dirty="0"/>
              <a:t>, από την ημερομηνία αποπληρωμής του τελικού ποσού επιχορήγησης</a:t>
            </a:r>
            <a:endParaRPr lang="el-GR" u="sng" dirty="0"/>
          </a:p>
          <a:p>
            <a:pPr algn="just"/>
            <a:endParaRPr lang="el-GR" dirty="0"/>
          </a:p>
          <a:p>
            <a:pPr algn="just"/>
            <a:endParaRPr lang="el-GR" dirty="0"/>
          </a:p>
          <a:p>
            <a:pPr algn="just"/>
            <a:endParaRPr lang="el-GR" dirty="0"/>
          </a:p>
          <a:p>
            <a:pPr algn="just"/>
            <a:endParaRPr lang="el-GR" sz="2200" dirty="0"/>
          </a:p>
          <a:p>
            <a:pPr algn="just"/>
            <a:endParaRPr lang="el-GR" sz="2200" dirty="0"/>
          </a:p>
          <a:p>
            <a:endParaRPr lang="en-US" dirty="0"/>
          </a:p>
        </p:txBody>
      </p:sp>
      <p:sp>
        <p:nvSpPr>
          <p:cNvPr id="8" name="Title 1">
            <a:extLst>
              <a:ext uri="{FF2B5EF4-FFF2-40B4-BE49-F238E27FC236}">
                <a16:creationId xmlns:a16="http://schemas.microsoft.com/office/drawing/2014/main" id="{3E33B2E2-BABD-ABB2-B2B1-8B6611FB6825}"/>
              </a:ext>
            </a:extLst>
          </p:cNvPr>
          <p:cNvSpPr txBox="1">
            <a:spLocks/>
          </p:cNvSpPr>
          <p:nvPr/>
        </p:nvSpPr>
        <p:spPr>
          <a:xfrm>
            <a:off x="-960784" y="1989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Γενικών Διατάξεων (3/3)</a:t>
            </a:r>
            <a:endParaRPr lang="en-GB" sz="2800" b="1" dirty="0">
              <a:solidFill>
                <a:schemeClr val="bg1"/>
              </a:solidFill>
              <a:ea typeface="+mj-ea"/>
              <a:cs typeface="+mj-cs"/>
            </a:endParaRPr>
          </a:p>
        </p:txBody>
      </p:sp>
      <p:pic>
        <p:nvPicPr>
          <p:cNvPr id="3074" name="Picture 2" descr="Employee records: How long should your business keep them? - Shred Right">
            <a:extLst>
              <a:ext uri="{FF2B5EF4-FFF2-40B4-BE49-F238E27FC236}">
                <a16:creationId xmlns:a16="http://schemas.microsoft.com/office/drawing/2014/main" id="{7255EF12-804F-779A-1072-A2857A07A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7" y="4077072"/>
            <a:ext cx="3662755" cy="2437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7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42820" y="748618"/>
            <a:ext cx="8064896" cy="31428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endParaRPr lang="en-GB" sz="3600" b="1" dirty="0">
              <a:solidFill>
                <a:srgbClr val="20376A"/>
              </a:solidFill>
              <a:ea typeface="+mj-ea"/>
              <a:cs typeface="+mj-cs"/>
            </a:endParaRPr>
          </a:p>
        </p:txBody>
      </p:sp>
      <p:sp>
        <p:nvSpPr>
          <p:cNvPr id="3" name="Content Placeholder 2"/>
          <p:cNvSpPr txBox="1">
            <a:spLocks/>
          </p:cNvSpPr>
          <p:nvPr/>
        </p:nvSpPr>
        <p:spPr>
          <a:xfrm>
            <a:off x="2117668" y="1161669"/>
            <a:ext cx="7992888" cy="4643597"/>
          </a:xfrm>
          <a:prstGeom prst="rect">
            <a:avLst/>
          </a:prstGeom>
        </p:spPr>
        <p:txBody>
          <a:bodyPr/>
          <a:lstStyle/>
          <a:p>
            <a:pPr algn="ctr"/>
            <a:r>
              <a:rPr lang="el-GR" sz="2400" b="1">
                <a:solidFill>
                  <a:schemeClr val="bg1"/>
                </a:solidFill>
              </a:rPr>
              <a:t>ΠΕΡΙΕΧΟΜΕΝΑ</a:t>
            </a:r>
            <a:endParaRPr lang="en-GB" sz="2400" b="1" dirty="0">
              <a:solidFill>
                <a:schemeClr val="bg1"/>
              </a:solidFill>
            </a:endParaRPr>
          </a:p>
        </p:txBody>
      </p:sp>
      <p:sp>
        <p:nvSpPr>
          <p:cNvPr id="7" name="TextBox 6"/>
          <p:cNvSpPr txBox="1"/>
          <p:nvPr/>
        </p:nvSpPr>
        <p:spPr>
          <a:xfrm>
            <a:off x="335360" y="1698115"/>
            <a:ext cx="10369152" cy="4462760"/>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400" b="1" dirty="0">
                <a:solidFill>
                  <a:srgbClr val="308879"/>
                </a:solidFill>
              </a:rPr>
              <a:t> Συμφωνία Επιχορήγησης</a:t>
            </a:r>
          </a:p>
          <a:p>
            <a:pPr marL="285750" indent="-285750">
              <a:buFont typeface="Wingdings" panose="05000000000000000000" pitchFamily="2" charset="2"/>
              <a:buChar char="Ø"/>
            </a:pPr>
            <a:endParaRPr lang="el-GR" sz="2400" b="1" dirty="0">
              <a:solidFill>
                <a:srgbClr val="308879"/>
              </a:solidFill>
            </a:endParaRPr>
          </a:p>
          <a:p>
            <a:pPr marL="285750" indent="-285750">
              <a:buFont typeface="Wingdings" panose="05000000000000000000" pitchFamily="2" charset="2"/>
              <a:buChar char="Ø"/>
            </a:pPr>
            <a:r>
              <a:rPr lang="el-GR" sz="2400" b="1" dirty="0">
                <a:solidFill>
                  <a:srgbClr val="308879"/>
                </a:solidFill>
              </a:rPr>
              <a:t> Τελική Έκθεση</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Αποκοπές στον Τελικό Προϋπολογισμό</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Τροποποιήσεις Συμφωνιών Επιχορήγησης</a:t>
            </a:r>
          </a:p>
          <a:p>
            <a:r>
              <a:rPr lang="el-GR" sz="2400" dirty="0">
                <a:solidFill>
                  <a:srgbClr val="308879"/>
                </a:solidFill>
              </a:rPr>
              <a:t> </a:t>
            </a:r>
          </a:p>
          <a:p>
            <a:pPr marL="285750" indent="-285750">
              <a:buFont typeface="Wingdings" panose="05000000000000000000" pitchFamily="2" charset="2"/>
              <a:buChar char="Ø"/>
            </a:pPr>
            <a:r>
              <a:rPr lang="el-GR" sz="2400" b="1" dirty="0">
                <a:solidFill>
                  <a:srgbClr val="308879"/>
                </a:solidFill>
              </a:rPr>
              <a:t> Έλεγχοι </a:t>
            </a:r>
          </a:p>
          <a:p>
            <a:endParaRPr lang="el-GR" sz="2400" dirty="0">
              <a:solidFill>
                <a:srgbClr val="308879"/>
              </a:solidFill>
            </a:endParaRPr>
          </a:p>
          <a:p>
            <a:pPr marL="285750" indent="-285750">
              <a:buFont typeface="Wingdings" panose="05000000000000000000" pitchFamily="2" charset="2"/>
              <a:buChar char="Ø"/>
            </a:pPr>
            <a:r>
              <a:rPr lang="el-GR" sz="2400" b="1" dirty="0">
                <a:solidFill>
                  <a:srgbClr val="308879"/>
                </a:solidFill>
              </a:rPr>
              <a:t> Οργανωτικά και Πρακτικά Θέματα</a:t>
            </a:r>
          </a:p>
        </p:txBody>
      </p:sp>
      <p:sp>
        <p:nvSpPr>
          <p:cNvPr id="6" name="Title 1"/>
          <p:cNvSpPr txBox="1">
            <a:spLocks/>
          </p:cNvSpPr>
          <p:nvPr/>
        </p:nvSpPr>
        <p:spPr>
          <a:xfrm>
            <a:off x="2167476" y="64548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ΠΕΡΙΕΧΟΜΕΝΑ</a:t>
            </a:r>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ΤΕΛΙΚΗ ΕΚΘΕΣΗ</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97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548457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ΟΙ ΔΙΚΑΙΟΥΧΟΙ ΠΡΕΠΕΙ ΝΑ ΥΠΟΒΑΛΟΥΝ ΤΗΝ ΤΕΛΙΚΗ ΤΟΥΣ ΕΚΘΕΣΗ ΕΝΤΟΣ   60 ΗΜΕΡΩΝ ΑΠΟ ΤΗΝ ΕΠΙΣΗΜΗ ΗΜΕΡΟΜΗΝΙΑ ΛΗΞΗΣ ΤΟΥ ΣΧΕΔΙΟΥ, ΟΠΩΣ ΑΥΤΗ ΚΑΘΟΡΙΖΕΤΑΙ ΣΤΗ ΣΥΜΦΩΝΙΑ ΕΠΙΧΟΡΗΓΗΣΗΣ</a:t>
            </a:r>
          </a:p>
          <a:p>
            <a:pPr algn="ctr">
              <a:spcBef>
                <a:spcPct val="20000"/>
              </a:spcBef>
              <a:defRPr/>
            </a:pPr>
            <a:endParaRPr lang="el-GR" sz="2400" b="1" dirty="0">
              <a:sym typeface="Wingdings" panose="05000000000000000000" pitchFamily="2" charset="2"/>
            </a:endParaRPr>
          </a:p>
          <a:p>
            <a:pPr algn="ctr">
              <a:spcBef>
                <a:spcPct val="20000"/>
              </a:spcBef>
              <a:defRPr/>
            </a:pPr>
            <a:r>
              <a:rPr lang="el-GR" sz="2400" b="1" dirty="0">
                <a:sym typeface="Wingdings" panose="05000000000000000000" pitchFamily="2" charset="2"/>
              </a:rPr>
              <a:t>Η ΤΕΛΙΚΗ ΕΚΘΕΣΗ ΑΞΙΟΛΟΓΕΙΤΑΙ ΜΟΝΟ ΑΠΟ ΤΗΝ ΕΘΝΙΚΗ ΥΠΗΡΕΣΙΑ ΣΤΗΝ ΟΠΟΙΑ ΥΠΟΒΑΛΛΕΤΑΙ</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536848" y="21021"/>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Υποβολή και Αξιολόγηση Τελικής Έκθεσης</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1055440" y="2132856"/>
            <a:ext cx="9865096" cy="309634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1558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900143"/>
            <a:ext cx="11965313" cy="9473363"/>
          </a:xfrm>
          <a:prstGeom prst="rect">
            <a:avLst/>
          </a:prstGeom>
        </p:spPr>
        <p:txBody>
          <a:bodyPr wrap="square">
            <a:spAutoFit/>
          </a:bodyPr>
          <a:lstStyle/>
          <a:p>
            <a:r>
              <a:rPr lang="el-GR" sz="2000" b="1" i="0" u="none" strike="noStrike" baseline="0" dirty="0">
                <a:solidFill>
                  <a:srgbClr val="000000"/>
                </a:solidFill>
                <a:latin typeface="Calibri" panose="020F0502020204030204" pitchFamily="34" charset="0"/>
              </a:rPr>
              <a:t>Η τελική έκθεση διαθέτει </a:t>
            </a:r>
            <a:r>
              <a:rPr lang="el-GR" sz="2000" b="1" i="0" u="sng" strike="noStrike" baseline="0" dirty="0">
                <a:solidFill>
                  <a:srgbClr val="000000"/>
                </a:solidFill>
                <a:latin typeface="Calibri" panose="020F0502020204030204" pitchFamily="34" charset="0"/>
              </a:rPr>
              <a:t>παρόμοια δομή με την αίτηση</a:t>
            </a:r>
            <a:r>
              <a:rPr lang="el-GR" sz="2000" b="1" i="0" u="none" strike="noStrike" baseline="0" dirty="0">
                <a:solidFill>
                  <a:srgbClr val="000000"/>
                </a:solidFill>
                <a:latin typeface="Calibri" panose="020F0502020204030204" pitchFamily="34" charset="0"/>
              </a:rPr>
              <a:t> για επιχορήγηση. Ως εκ τούτου, </a:t>
            </a:r>
            <a:r>
              <a:rPr lang="el-GR" sz="2000" b="1" i="0" u="sng" strike="noStrike" baseline="0" dirty="0">
                <a:solidFill>
                  <a:srgbClr val="000000"/>
                </a:solidFill>
                <a:latin typeface="Calibri" panose="020F0502020204030204" pitchFamily="34" charset="0"/>
              </a:rPr>
              <a:t>η αξιολόγησή της γίνεται στη βάση των 4 κριτηρίων που χρησιμοποιήθηκαν για την αίτηση</a:t>
            </a:r>
            <a:r>
              <a:rPr lang="el-GR" sz="2000" b="1" i="0" u="none" strike="noStrike" baseline="0" dirty="0">
                <a:solidFill>
                  <a:srgbClr val="000000"/>
                </a:solidFill>
                <a:latin typeface="Calibri" panose="020F0502020204030204" pitchFamily="34" charset="0"/>
              </a:rPr>
              <a:t>. Επειδή, όμως, η αξιολόγηση της τελικής έκθεσης γίνεται κατόπιν της υλοποίησης του Σχεδίου, </a:t>
            </a:r>
            <a:r>
              <a:rPr lang="el-GR" sz="2000" b="1" i="0" u="sng" strike="noStrike" baseline="0" dirty="0">
                <a:solidFill>
                  <a:srgbClr val="000000"/>
                </a:solidFill>
                <a:latin typeface="Calibri" panose="020F0502020204030204" pitchFamily="34" charset="0"/>
              </a:rPr>
              <a:t>η ανάλυση των 4 βασικών κριτηρίων </a:t>
            </a:r>
            <a:r>
              <a:rPr lang="el-GR" sz="2000" b="1" u="sng" dirty="0">
                <a:solidFill>
                  <a:srgbClr val="000000"/>
                </a:solidFill>
                <a:latin typeface="Calibri" panose="020F0502020204030204" pitchFamily="34" charset="0"/>
              </a:rPr>
              <a:t>διαφοροποιείται ελαφρά</a:t>
            </a:r>
            <a:r>
              <a:rPr lang="el-GR" sz="2000" b="1" dirty="0">
                <a:solidFill>
                  <a:srgbClr val="000000"/>
                </a:solidFill>
                <a:latin typeface="Calibri" panose="020F0502020204030204" pitchFamily="34" charset="0"/>
              </a:rPr>
              <a:t> </a:t>
            </a:r>
            <a:r>
              <a:rPr lang="el-GR" sz="2000" b="1" i="0" u="none" strike="noStrike" baseline="0" dirty="0">
                <a:solidFill>
                  <a:srgbClr val="000000"/>
                </a:solidFill>
                <a:latin typeface="Calibri" panose="020F0502020204030204" pitchFamily="34" charset="0"/>
              </a:rPr>
              <a:t>ως εξής</a:t>
            </a:r>
            <a:r>
              <a:rPr lang="el-GR" sz="1800" b="0" i="0" u="none" strike="noStrike" baseline="0" dirty="0">
                <a:solidFill>
                  <a:srgbClr val="000000"/>
                </a:solidFill>
                <a:latin typeface="Calibri" panose="020F0502020204030204" pitchFamily="34" charset="0"/>
              </a:rPr>
              <a:t>:</a:t>
            </a: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marL="285750" indent="-285750" algn="l">
              <a:buFont typeface="Wingdings" panose="05000000000000000000" pitchFamily="2" charset="2"/>
              <a:buChar char="§"/>
            </a:pPr>
            <a:r>
              <a:rPr lang="el-GR" sz="2000" b="1" dirty="0">
                <a:solidFill>
                  <a:srgbClr val="000000"/>
                </a:solidFill>
                <a:latin typeface="Calibri" panose="020F0502020204030204" pitchFamily="34" charset="0"/>
              </a:rPr>
              <a:t>Συνάφεια του Σχεδίου</a:t>
            </a:r>
            <a:r>
              <a:rPr lang="el-GR" sz="2000" dirty="0">
                <a:solidFill>
                  <a:srgbClr val="000000"/>
                </a:solidFill>
                <a:latin typeface="Calibri" panose="020F0502020204030204" pitchFamily="34" charset="0"/>
              </a:rPr>
              <a:t> (20 μονάδες)</a:t>
            </a:r>
            <a:r>
              <a:rPr lang="en-GB" sz="2000" dirty="0">
                <a:solidFill>
                  <a:srgbClr val="000000"/>
                </a:solidFill>
                <a:latin typeface="Calibri" panose="020F0502020204030204" pitchFamily="34" charset="0"/>
              </a:rPr>
              <a:t> </a:t>
            </a:r>
            <a:endParaRPr lang="en-GB" sz="2000" b="0" i="0" u="none" strike="noStrike" baseline="0" dirty="0">
              <a:solidFill>
                <a:srgbClr val="000000"/>
              </a:solidFill>
              <a:latin typeface="Calibri" panose="020F0502020204030204" pitchFamily="34" charset="0"/>
            </a:endParaRPr>
          </a:p>
          <a:p>
            <a:pPr marL="285750" indent="-285750">
              <a:buFont typeface="Wingdings" panose="05000000000000000000" pitchFamily="2" charset="2"/>
              <a:buChar char="ü"/>
            </a:pPr>
            <a:r>
              <a:rPr lang="el-GR" dirty="0">
                <a:solidFill>
                  <a:srgbClr val="000000"/>
                </a:solidFill>
                <a:latin typeface="Calibri" panose="020F0502020204030204" pitchFamily="34" charset="0"/>
              </a:rPr>
              <a:t>Έχει το Σχέδιο αποτελεσματικά απευθυνθεί στους στόχους και της προτεραιότητες της δράσης; </a:t>
            </a:r>
          </a:p>
          <a:p>
            <a:pPr marL="285750" indent="-285750">
              <a:buFont typeface="Wingdings" panose="05000000000000000000" pitchFamily="2" charset="2"/>
              <a:buChar char="ü"/>
            </a:pPr>
            <a:r>
              <a:rPr lang="el-GR" dirty="0">
                <a:solidFill>
                  <a:srgbClr val="000000"/>
                </a:solidFill>
                <a:latin typeface="Calibri" panose="020F0502020204030204" pitchFamily="34" charset="0"/>
              </a:rPr>
              <a:t>Έχει συμβάλει στο να αποκτήσουν οι συμμετέχοντες οργανισμοί ικανότητα για διακρατική συνεργασία</a:t>
            </a:r>
          </a:p>
          <a:p>
            <a:pPr marL="285750" indent="-285750">
              <a:buFont typeface="Wingdings" panose="05000000000000000000" pitchFamily="2" charset="2"/>
              <a:buChar char="ü"/>
            </a:pPr>
            <a:r>
              <a:rPr lang="el-GR" dirty="0">
                <a:solidFill>
                  <a:srgbClr val="000000"/>
                </a:solidFill>
                <a:latin typeface="Calibri" panose="020F0502020204030204" pitchFamily="34" charset="0"/>
              </a:rPr>
              <a:t>Υπάρχει προστιθέμενη αξία σε εθνικό και ευρωπαϊκό επίπεδο;</a:t>
            </a: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l-GR" sz="2000" b="1" dirty="0">
                <a:solidFill>
                  <a:srgbClr val="000000"/>
                </a:solidFill>
                <a:latin typeface="Calibri" panose="020F0502020204030204" pitchFamily="34" charset="0"/>
              </a:rPr>
              <a:t>Ποιότητα της Υλοποίησης του Σχεδίου </a:t>
            </a:r>
            <a:r>
              <a:rPr lang="el-GR" sz="2000" dirty="0">
                <a:solidFill>
                  <a:srgbClr val="000000"/>
                </a:solidFill>
                <a:latin typeface="Calibri" panose="020F0502020204030204" pitchFamily="34" charset="0"/>
              </a:rPr>
              <a:t>(30 μονάδες)</a:t>
            </a:r>
          </a:p>
          <a:p>
            <a:pPr marL="342900" indent="-342900">
              <a:buFont typeface="Wingdings" panose="05000000000000000000" pitchFamily="2" charset="2"/>
              <a:buChar char="ü"/>
            </a:pPr>
            <a:r>
              <a:rPr lang="el-GR" dirty="0">
                <a:solidFill>
                  <a:srgbClr val="000000"/>
                </a:solidFill>
                <a:latin typeface="Calibri" panose="020F0502020204030204" pitchFamily="34" charset="0"/>
              </a:rPr>
              <a:t>Το Σχέδιο κρίνεται ως ποιοτικό ως προς τις δραστηριότητές του; Οι δραστηριότητες του Σχεδίου συνέβαλαν στην επίτευξη των στόχων του Σχεδίου, όπως είχαν τεθεί στην αίτηση για επιχορήγηση;</a:t>
            </a:r>
          </a:p>
          <a:p>
            <a:pPr marL="342900" indent="-342900">
              <a:buFont typeface="Wingdings" panose="05000000000000000000" pitchFamily="2" charset="2"/>
              <a:buChar char="ü"/>
            </a:pPr>
            <a:r>
              <a:rPr lang="el-GR" dirty="0">
                <a:solidFill>
                  <a:srgbClr val="000000"/>
                </a:solidFill>
                <a:latin typeface="Calibri" panose="020F0502020204030204" pitchFamily="34" charset="0"/>
              </a:rPr>
              <a:t>Τα αποτελέσματα του Σχεδίου είναι ποιοτικά και αποδοτικά από άποψη κόστους; Έχουν συμβάλει ουσιαστικά στην υλοποίηση των στόχων του Σχεδίου;</a:t>
            </a: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l"/>
            <a:endParaRPr lang="en-GB"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105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(1/3)</a:t>
            </a:r>
            <a:endParaRPr lang="en-GB" sz="2800" b="1" dirty="0">
              <a:solidFill>
                <a:schemeClr val="bg1"/>
              </a:solidFill>
              <a:ea typeface="+mj-ea"/>
              <a:cs typeface="+mj-cs"/>
            </a:endParaRPr>
          </a:p>
        </p:txBody>
      </p:sp>
    </p:spTree>
    <p:extLst>
      <p:ext uri="{BB962C8B-B14F-4D97-AF65-F5344CB8AC3E}">
        <p14:creationId xmlns:p14="http://schemas.microsoft.com/office/powerpoint/2010/main" val="213274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900143"/>
            <a:ext cx="11965313" cy="8796254"/>
          </a:xfrm>
          <a:prstGeom prst="rect">
            <a:avLst/>
          </a:prstGeom>
        </p:spPr>
        <p:txBody>
          <a:bodyPr wrap="square">
            <a:spAutoFit/>
          </a:bodyPr>
          <a:lstStyle/>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pPr marL="273050" indent="-273050">
              <a:buFont typeface="Wingdings" panose="05000000000000000000" pitchFamily="2" charset="2"/>
              <a:buChar char="§"/>
            </a:pPr>
            <a:r>
              <a:rPr lang="el-GR" sz="2000" b="1" dirty="0">
                <a:solidFill>
                  <a:srgbClr val="000000"/>
                </a:solidFill>
                <a:latin typeface="Calibri" panose="020F0502020204030204" pitchFamily="34" charset="0"/>
              </a:rPr>
              <a:t>Ποιότητα της Κοινοπραξίας </a:t>
            </a:r>
            <a:r>
              <a:rPr lang="el-GR" sz="2000" dirty="0">
                <a:solidFill>
                  <a:srgbClr val="000000"/>
                </a:solidFill>
                <a:latin typeface="Calibri" panose="020F0502020204030204" pitchFamily="34" charset="0"/>
              </a:rPr>
              <a:t>(20 μονάδες)</a:t>
            </a:r>
          </a:p>
          <a:p>
            <a:pPr marL="285750" indent="-285750" algn="l">
              <a:buFont typeface="Wingdings" panose="05000000000000000000" pitchFamily="2" charset="2"/>
              <a:buChar char="ü"/>
            </a:pPr>
            <a:r>
              <a:rPr lang="el-GR" sz="1800" b="0" i="0" u="none" strike="noStrike" baseline="0" dirty="0">
                <a:solidFill>
                  <a:srgbClr val="000000"/>
                </a:solidFill>
                <a:latin typeface="Calibri" panose="020F0502020204030204" pitchFamily="34" charset="0"/>
              </a:rPr>
              <a:t>Η συνεργασία μετα</a:t>
            </a:r>
            <a:r>
              <a:rPr lang="el-GR" dirty="0">
                <a:solidFill>
                  <a:srgbClr val="000000"/>
                </a:solidFill>
                <a:latin typeface="Calibri" panose="020F0502020204030204" pitchFamily="34" charset="0"/>
              </a:rPr>
              <a:t>ξύ εταίρων για την υλοποίηση του Σχεδίου ήταν ποιοτική και αποτελεσματική; </a:t>
            </a:r>
          </a:p>
          <a:p>
            <a:pPr marL="285750" indent="-285750" algn="l">
              <a:buFont typeface="Wingdings" panose="05000000000000000000" pitchFamily="2" charset="2"/>
              <a:buChar char="ü"/>
            </a:pPr>
            <a:r>
              <a:rPr lang="el-GR" sz="1800" b="0" i="0" u="none" strike="noStrike" baseline="0" dirty="0">
                <a:solidFill>
                  <a:srgbClr val="000000"/>
                </a:solidFill>
                <a:latin typeface="Calibri" panose="020F0502020204030204" pitchFamily="34" charset="0"/>
              </a:rPr>
              <a:t>Το χρονοδιάγραμμα του έργου τηρήθηκε;</a:t>
            </a:r>
          </a:p>
          <a:p>
            <a:pPr marL="285750" indent="-285750" algn="l">
              <a:buFont typeface="Wingdings" panose="05000000000000000000" pitchFamily="2" charset="2"/>
              <a:buChar char="ü"/>
            </a:pPr>
            <a:r>
              <a:rPr lang="el-GR" dirty="0">
                <a:solidFill>
                  <a:srgbClr val="000000"/>
                </a:solidFill>
                <a:latin typeface="Calibri" panose="020F0502020204030204" pitchFamily="34" charset="0"/>
              </a:rPr>
              <a:t>Οι δραστηριότητες που αφορούσαν τη διαχείριση του Σχεδίου ήταν ποιοτικές και αποτελεσματικές; Υλοποιήθηκαν σύμφωνα με την αίτηση για επιχορήγηση;</a:t>
            </a:r>
            <a:endParaRPr lang="en-GB"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n-GB" dirty="0">
              <a:solidFill>
                <a:srgbClr val="000000"/>
              </a:solidFill>
              <a:latin typeface="Calibri" panose="020F0502020204030204" pitchFamily="34" charset="0"/>
            </a:endParaRPr>
          </a:p>
          <a:p>
            <a:pPr marL="273050" indent="-273050">
              <a:buFont typeface="Wingdings" panose="05000000000000000000" pitchFamily="2" charset="2"/>
              <a:buChar char="§"/>
            </a:pPr>
            <a:r>
              <a:rPr lang="el-GR" sz="2000" b="1" dirty="0">
                <a:solidFill>
                  <a:srgbClr val="000000"/>
                </a:solidFill>
                <a:latin typeface="Calibri" panose="020F0502020204030204" pitchFamily="34" charset="0"/>
              </a:rPr>
              <a:t>Αντίκτυπος </a:t>
            </a:r>
            <a:r>
              <a:rPr lang="el-GR" sz="2000" dirty="0">
                <a:solidFill>
                  <a:srgbClr val="000000"/>
                </a:solidFill>
                <a:latin typeface="Calibri" panose="020F0502020204030204" pitchFamily="34" charset="0"/>
              </a:rPr>
              <a:t>(30 μονάδες)</a:t>
            </a:r>
          </a:p>
          <a:p>
            <a:pPr marL="285750" indent="-285750" algn="l">
              <a:buFont typeface="Wingdings" panose="05000000000000000000" pitchFamily="2" charset="2"/>
              <a:buChar char="ü"/>
            </a:pPr>
            <a:r>
              <a:rPr lang="el-GR" sz="1800" b="0" i="0" u="none" strike="noStrike" baseline="0" dirty="0">
                <a:latin typeface="Calibri" panose="020F0502020204030204" pitchFamily="34" charset="0"/>
              </a:rPr>
              <a:t>Τα παραχθέντα αποτελέσματα ενσωματώθηκαν στις εργασίες των συμμετεχόντων οργανισμών;</a:t>
            </a:r>
          </a:p>
          <a:p>
            <a:pPr marL="285750" indent="-285750" algn="l">
              <a:buFont typeface="Wingdings" panose="05000000000000000000" pitchFamily="2" charset="2"/>
              <a:buChar char="ü"/>
            </a:pPr>
            <a:r>
              <a:rPr lang="el-GR" sz="1800" b="0" i="0" u="none" strike="noStrike" baseline="0" dirty="0">
                <a:latin typeface="Calibri" panose="020F0502020204030204" pitchFamily="34" charset="0"/>
              </a:rPr>
              <a:t>Υπάρχει η δυνατότητα μεταφοράς τους σε άλλους εμπλεκόμενους</a:t>
            </a:r>
            <a:r>
              <a:rPr lang="el-GR" dirty="0">
                <a:latin typeface="Calibri" panose="020F0502020204030204" pitchFamily="34" charset="0"/>
              </a:rPr>
              <a:t>/ενδιαφερόμενους οργανισμούς και Τομείς;</a:t>
            </a:r>
            <a:endParaRPr lang="el-GR" sz="1800" b="0" i="0" u="none" strike="noStrike" baseline="0" dirty="0">
              <a:latin typeface="Calibri" panose="020F0502020204030204" pitchFamily="34" charset="0"/>
            </a:endParaRPr>
          </a:p>
          <a:p>
            <a:pPr marL="285750" indent="-285750" algn="l">
              <a:buFont typeface="Wingdings" panose="05000000000000000000" pitchFamily="2" charset="2"/>
              <a:buChar char="ü"/>
            </a:pPr>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sz="1800" b="0" i="0" u="none" strike="noStrike" baseline="0"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endParaRPr lang="el-GR" dirty="0">
              <a:solidFill>
                <a:srgbClr val="000000"/>
              </a:solidFill>
              <a:latin typeface="Calibri" panose="020F0502020204030204" pitchFamily="34" charset="0"/>
            </a:endParaRPr>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1051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(2/3)</a:t>
            </a:r>
            <a:endParaRPr lang="en-GB" sz="2800" b="1" dirty="0">
              <a:solidFill>
                <a:schemeClr val="bg1"/>
              </a:solidFill>
              <a:ea typeface="+mj-ea"/>
              <a:cs typeface="+mj-cs"/>
            </a:endParaRPr>
          </a:p>
        </p:txBody>
      </p:sp>
    </p:spTree>
    <p:extLst>
      <p:ext uri="{BB962C8B-B14F-4D97-AF65-F5344CB8AC3E}">
        <p14:creationId xmlns:p14="http://schemas.microsoft.com/office/powerpoint/2010/main" val="1394032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343" y="1268760"/>
            <a:ext cx="11965313" cy="1040285"/>
          </a:xfrm>
          <a:prstGeom prst="rect">
            <a:avLst/>
          </a:prstGeom>
        </p:spPr>
        <p:txBody>
          <a:bodyPr wrap="square">
            <a:spAutoFit/>
          </a:bodyPr>
          <a:lstStyle/>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824880"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Ποιοτικής Αξιολόγησης (3/3)</a:t>
            </a:r>
            <a:endParaRPr lang="en-GB" sz="2800" b="1" dirty="0">
              <a:solidFill>
                <a:schemeClr val="bg1"/>
              </a:solidFill>
              <a:ea typeface="+mj-ea"/>
              <a:cs typeface="+mj-cs"/>
            </a:endParaRPr>
          </a:p>
        </p:txBody>
      </p:sp>
      <p:sp>
        <p:nvSpPr>
          <p:cNvPr id="5" name="TextBox 4">
            <a:extLst>
              <a:ext uri="{FF2B5EF4-FFF2-40B4-BE49-F238E27FC236}">
                <a16:creationId xmlns:a16="http://schemas.microsoft.com/office/drawing/2014/main" id="{86D1FC18-59C3-4313-E5C5-44F801558A9D}"/>
              </a:ext>
            </a:extLst>
          </p:cNvPr>
          <p:cNvSpPr txBox="1"/>
          <p:nvPr/>
        </p:nvSpPr>
        <p:spPr>
          <a:xfrm>
            <a:off x="-11679" y="836712"/>
            <a:ext cx="11965313" cy="5862759"/>
          </a:xfrm>
          <a:prstGeom prst="rect">
            <a:avLst/>
          </a:prstGeom>
          <a:noFill/>
        </p:spPr>
        <p:txBody>
          <a:bodyPr wrap="square">
            <a:spAutoFit/>
          </a:bodyPr>
          <a:lstStyle/>
          <a:p>
            <a:pPr algn="just">
              <a:lnSpc>
                <a:spcPct val="115000"/>
              </a:lnSpc>
              <a:spcAft>
                <a:spcPts val="1000"/>
              </a:spcAft>
            </a:pPr>
            <a:r>
              <a:rPr lang="el-GR" sz="2000" b="1" dirty="0">
                <a:effectLst/>
                <a:ea typeface="Calibri" panose="020F0502020204030204" pitchFamily="34" charset="0"/>
                <a:cs typeface="Times New Roman" panose="02020603050405020304" pitchFamily="18" charset="0"/>
              </a:rPr>
              <a:t>Πιο αναλυτικά, η ποιοτική αξιολόγηση της Τελικής Έκθεσης επικεντρώνεται στα εξής:</a:t>
            </a:r>
            <a:endParaRPr lang="en-GB" sz="2000" b="1"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υλοποιήθηκε με βάση την εγκεκριμένη αίτηση για επιχορήγηση</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των δραστηριοτήτων που υλοποιήθηκαν και τον βαθμό συμβολής τους στην επίτευξη των στόχων του Σχεδίου</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των αποτελεσμάτων που παράχθηκαν</a:t>
            </a:r>
            <a:r>
              <a:rPr lang="en-GB" dirty="0">
                <a:effectLst/>
                <a:ea typeface="Calibri" panose="020F0502020204030204" pitchFamily="34" charset="0"/>
                <a:cs typeface="Times New Roman" panose="02020603050405020304" pitchFamily="18" charset="0"/>
              </a:rPr>
              <a:t> </a:t>
            </a: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Στα μαθησιακά αποτελέσματα που απέκτησαν οι συμμετέχοντες και στον αντίκτυπο που είχε πάνω τους το Σχέδιο</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αποδείχθηκε καινοτόμο/συμπληρωματικό σε άλλες πρωτοβουλίες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προστιθέμενη ευρωπα</a:t>
            </a:r>
            <a:r>
              <a:rPr lang="el-GR" dirty="0">
                <a:ea typeface="Calibri" panose="020F0502020204030204" pitchFamily="34" charset="0"/>
                <a:cs typeface="Times New Roman" panose="02020603050405020304" pitchFamily="18" charset="0"/>
              </a:rPr>
              <a:t>ϊκή αξία του Σχεδίου</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βαθμό στον οποίο το Σχέδιο εφάρμοσε αποτελεσματικά μέτρα για τη διασφάλιση της ποιότητας και μέτρα για την αξιολόγηση των αποτελεσμάτων </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αντίκτυπο στους συμμετέχοντες οργανισμούς</a:t>
            </a: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Στην ποιότητα και την έκταση των δραστηριοτήτων διάδοσης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r>
              <a:rPr lang="el-GR" dirty="0">
                <a:effectLst/>
                <a:ea typeface="Calibri" panose="020F0502020204030204" pitchFamily="34" charset="0"/>
                <a:cs typeface="Times New Roman" panose="02020603050405020304" pitchFamily="18" charset="0"/>
              </a:rPr>
              <a:t>Στον πιθανό ευρύτερο αντίκτυπο του Σχεδίου σε άτομα και οργανισμούς εκτός της Σύμπραξης</a:t>
            </a:r>
            <a:endParaRPr lang="en-GB" dirty="0">
              <a:effectLst/>
              <a:ea typeface="Calibri" panose="020F0502020204030204" pitchFamily="34" charset="0"/>
              <a:cs typeface="Times New Roman" panose="02020603050405020304" pitchFamily="18" charset="0"/>
            </a:endParaRPr>
          </a:p>
          <a:p>
            <a:pPr marL="742950" lvl="1" indent="-285750" algn="just">
              <a:lnSpc>
                <a:spcPct val="115000"/>
              </a:lnSpc>
              <a:spcAft>
                <a:spcPts val="10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4178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93032" y="17567"/>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(1/6)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0" y="943665"/>
            <a:ext cx="12360696" cy="2246769"/>
          </a:xfrm>
          <a:prstGeom prst="rect">
            <a:avLst/>
          </a:prstGeom>
          <a:noFill/>
        </p:spPr>
        <p:txBody>
          <a:bodyPr wrap="square">
            <a:spAutoFit/>
          </a:bodyPr>
          <a:lstStyle/>
          <a:p>
            <a:r>
              <a:rPr lang="en-GB" sz="2000" b="1" dirty="0">
                <a:solidFill>
                  <a:srgbClr val="000000"/>
                </a:solidFill>
                <a:latin typeface="Calibri" panose="020F0502020204030204" pitchFamily="34" charset="0"/>
              </a:rPr>
              <a:t>T</a:t>
            </a:r>
            <a:r>
              <a:rPr lang="el-GR" sz="2000" b="1" dirty="0">
                <a:solidFill>
                  <a:srgbClr val="000000"/>
                </a:solidFill>
                <a:latin typeface="Calibri" panose="020F0502020204030204" pitchFamily="34" charset="0"/>
              </a:rPr>
              <a:t>ο έντυπο Τελικής Έκθεσης των </a:t>
            </a:r>
            <a:r>
              <a:rPr lang="el-GR" sz="2000" b="1" u="sng" dirty="0">
                <a:solidFill>
                  <a:srgbClr val="000000"/>
                </a:solidFill>
                <a:latin typeface="Calibri" panose="020F0502020204030204" pitchFamily="34" charset="0"/>
              </a:rPr>
              <a:t>Σχεδίων ΚΑ210 που εγκρίθηκαν στα πλαίσια της Πρόσκλησης του 202</a:t>
            </a:r>
            <a:r>
              <a:rPr lang="en-GB" sz="2000" b="1" u="sng" dirty="0">
                <a:solidFill>
                  <a:srgbClr val="000000"/>
                </a:solidFill>
                <a:latin typeface="Calibri" panose="020F0502020204030204" pitchFamily="34" charset="0"/>
              </a:rPr>
              <a:t>2</a:t>
            </a:r>
            <a:r>
              <a:rPr lang="el-GR" sz="2000" b="1" dirty="0">
                <a:solidFill>
                  <a:srgbClr val="000000"/>
                </a:solidFill>
                <a:latin typeface="Calibri" panose="020F0502020204030204" pitchFamily="34" charset="0"/>
              </a:rPr>
              <a:t> διαθέτει την ακόλουθη δομή</a:t>
            </a:r>
            <a:r>
              <a:rPr lang="el-GR" sz="2000" dirty="0">
                <a:solidFill>
                  <a:srgbClr val="000000"/>
                </a:solidFill>
                <a:latin typeface="Calibri" panose="020F0502020204030204" pitchFamily="34" charset="0"/>
              </a:rPr>
              <a:t>:</a:t>
            </a:r>
          </a:p>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Context – Project Details</a:t>
            </a:r>
            <a:r>
              <a:rPr lang="el-GR" sz="2000" b="1"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 </a:t>
            </a:r>
            <a:r>
              <a:rPr lang="el-GR" sz="2000" dirty="0" err="1">
                <a:solidFill>
                  <a:srgbClr val="000000"/>
                </a:solidFill>
                <a:latin typeface="Calibri" panose="020F0502020204030204" pitchFamily="34" charset="0"/>
              </a:rPr>
              <a:t>Προσυμπληρωμένα</a:t>
            </a:r>
            <a:r>
              <a:rPr lang="el-GR" sz="2000" dirty="0">
                <a:solidFill>
                  <a:srgbClr val="000000"/>
                </a:solidFill>
                <a:latin typeface="Calibri" panose="020F0502020204030204" pitchFamily="34" charset="0"/>
              </a:rPr>
              <a:t> πεδία – Άντληση πληροφόρησης από την αίτηση</a:t>
            </a:r>
          </a:p>
          <a:p>
            <a:pPr marL="342900" indent="-342900">
              <a:buFont typeface="Wingdings" panose="05000000000000000000" pitchFamily="2" charset="2"/>
              <a:buChar char="§"/>
            </a:pPr>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i="0" u="none" strike="noStrike" baseline="0" dirty="0">
                <a:solidFill>
                  <a:srgbClr val="000000"/>
                </a:solidFill>
                <a:latin typeface="Calibri" panose="020F0502020204030204" pitchFamily="34" charset="0"/>
              </a:rPr>
              <a:t>Project Summary</a:t>
            </a:r>
            <a:r>
              <a:rPr lang="el-GR" sz="2000" b="1" i="0" u="none" strike="noStrike" baseline="0" dirty="0">
                <a:solidFill>
                  <a:srgbClr val="000000"/>
                </a:solidFill>
                <a:latin typeface="Calibri" panose="020F0502020204030204" pitchFamily="34" charset="0"/>
              </a:rPr>
              <a:t> </a:t>
            </a:r>
            <a:r>
              <a:rPr lang="el-GR" sz="2000" b="0" i="0" u="none" strike="noStrike" baseline="0" dirty="0">
                <a:solidFill>
                  <a:srgbClr val="000000"/>
                </a:solidFill>
                <a:latin typeface="Calibri" panose="020F0502020204030204" pitchFamily="34" charset="0"/>
              </a:rPr>
              <a:t>=</a:t>
            </a:r>
            <a:r>
              <a:rPr lang="en-GB"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Ερωτήσεις που απαιτούν σύντομες απαντήσεις:</a:t>
            </a:r>
          </a:p>
          <a:p>
            <a:endParaRPr lang="el-GR" sz="2000" b="0" i="0" u="none" strike="noStrike" baseline="0" dirty="0">
              <a:solidFill>
                <a:srgbClr val="000000"/>
              </a:solidFill>
              <a:latin typeface="Calibri" panose="020F0502020204030204" pitchFamily="34" charset="0"/>
            </a:endParaRPr>
          </a:p>
        </p:txBody>
      </p:sp>
      <p:pic>
        <p:nvPicPr>
          <p:cNvPr id="8" name="Picture 7">
            <a:extLst>
              <a:ext uri="{FF2B5EF4-FFF2-40B4-BE49-F238E27FC236}">
                <a16:creationId xmlns:a16="http://schemas.microsoft.com/office/drawing/2014/main" id="{CFCED804-7CD4-CC18-7CFE-4720E1F41F0E}"/>
              </a:ext>
            </a:extLst>
          </p:cNvPr>
          <p:cNvPicPr>
            <a:picLocks noChangeAspect="1"/>
          </p:cNvPicPr>
          <p:nvPr/>
        </p:nvPicPr>
        <p:blipFill>
          <a:blip r:embed="rId3"/>
          <a:stretch>
            <a:fillRect/>
          </a:stretch>
        </p:blipFill>
        <p:spPr>
          <a:xfrm>
            <a:off x="407368" y="2996953"/>
            <a:ext cx="10441160" cy="2945170"/>
          </a:xfrm>
          <a:prstGeom prst="rect">
            <a:avLst/>
          </a:prstGeom>
        </p:spPr>
      </p:pic>
    </p:spTree>
    <p:extLst>
      <p:ext uri="{BB962C8B-B14F-4D97-AF65-F5344CB8AC3E}">
        <p14:creationId xmlns:p14="http://schemas.microsoft.com/office/powerpoint/2010/main" val="1204817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a:t>
            </a:r>
            <a:r>
              <a:rPr lang="en-GB" sz="2800" b="1" dirty="0">
                <a:solidFill>
                  <a:schemeClr val="bg1"/>
                </a:solidFill>
                <a:ea typeface="+mj-ea"/>
                <a:cs typeface="+mj-cs"/>
              </a:rPr>
              <a:t>2</a:t>
            </a:r>
            <a:r>
              <a:rPr lang="el-GR" sz="2800" b="1" dirty="0">
                <a:solidFill>
                  <a:schemeClr val="bg1"/>
                </a:solidFill>
                <a:ea typeface="+mj-ea"/>
                <a:cs typeface="+mj-cs"/>
              </a:rPr>
              <a:t>/6)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86834" y="499105"/>
            <a:ext cx="12360696" cy="1015663"/>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Project Description:</a:t>
            </a:r>
          </a:p>
          <a:p>
            <a:endParaRPr lang="el-GR" sz="2000" b="0" i="0" u="none" strike="noStrike" baseline="0" dirty="0">
              <a:solidFill>
                <a:srgbClr val="000000"/>
              </a:solidFill>
              <a:latin typeface="Calibri" panose="020F0502020204030204" pitchFamily="34" charset="0"/>
            </a:endParaRPr>
          </a:p>
        </p:txBody>
      </p:sp>
      <p:pic>
        <p:nvPicPr>
          <p:cNvPr id="5" name="Picture 4">
            <a:extLst>
              <a:ext uri="{FF2B5EF4-FFF2-40B4-BE49-F238E27FC236}">
                <a16:creationId xmlns:a16="http://schemas.microsoft.com/office/drawing/2014/main" id="{2023BE5B-61B9-B20A-D980-1E5214349F2F}"/>
              </a:ext>
            </a:extLst>
          </p:cNvPr>
          <p:cNvPicPr>
            <a:picLocks noChangeAspect="1"/>
          </p:cNvPicPr>
          <p:nvPr/>
        </p:nvPicPr>
        <p:blipFill>
          <a:blip r:embed="rId3"/>
          <a:stretch>
            <a:fillRect/>
          </a:stretch>
        </p:blipFill>
        <p:spPr>
          <a:xfrm>
            <a:off x="479376" y="1213686"/>
            <a:ext cx="11467530" cy="5644314"/>
          </a:xfrm>
          <a:prstGeom prst="rect">
            <a:avLst/>
          </a:prstGeom>
        </p:spPr>
      </p:pic>
    </p:spTree>
    <p:extLst>
      <p:ext uri="{BB962C8B-B14F-4D97-AF65-F5344CB8AC3E}">
        <p14:creationId xmlns:p14="http://schemas.microsoft.com/office/powerpoint/2010/main" val="3607636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2477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a:t>
            </a:r>
            <a:r>
              <a:rPr lang="en-GB" sz="2800" b="1" dirty="0">
                <a:solidFill>
                  <a:schemeClr val="bg1"/>
                </a:solidFill>
                <a:ea typeface="+mj-ea"/>
                <a:cs typeface="+mj-cs"/>
              </a:rPr>
              <a:t>3</a:t>
            </a:r>
            <a:r>
              <a:rPr lang="el-GR" sz="2800" b="1" dirty="0">
                <a:solidFill>
                  <a:schemeClr val="bg1"/>
                </a:solidFill>
                <a:ea typeface="+mj-ea"/>
                <a:cs typeface="+mj-cs"/>
              </a:rPr>
              <a:t>/6)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227348" y="856434"/>
            <a:ext cx="11737304" cy="1908215"/>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Summary of Participating Organisations </a:t>
            </a:r>
            <a:r>
              <a:rPr lang="en-GB" sz="2000" dirty="0">
                <a:solidFill>
                  <a:srgbClr val="000000"/>
                </a:solidFill>
                <a:latin typeface="Calibri" panose="020F0502020204030204" pitchFamily="34" charset="0"/>
              </a:rPr>
              <a:t>= </a:t>
            </a:r>
            <a:r>
              <a:rPr lang="el-GR" sz="2000" dirty="0">
                <a:solidFill>
                  <a:srgbClr val="000000"/>
                </a:solidFill>
                <a:latin typeface="Calibri" panose="020F0502020204030204" pitchFamily="34" charset="0"/>
              </a:rPr>
              <a:t>Προ-συμπληρωμένη ενότητα</a:t>
            </a:r>
            <a:endParaRPr lang="en-GB" sz="2000" dirty="0">
              <a:solidFill>
                <a:srgbClr val="000000"/>
              </a:solidFill>
              <a:latin typeface="Calibri" panose="020F0502020204030204" pitchFamily="34" charset="0"/>
            </a:endParaRPr>
          </a:p>
          <a:p>
            <a:pPr marL="342900" indent="-342900">
              <a:buFont typeface="Wingdings" panose="05000000000000000000" pitchFamily="2" charset="2"/>
              <a:buChar char="§"/>
            </a:pPr>
            <a:endParaRPr lang="en-GB" sz="2000" b="1" dirty="0">
              <a:solidFill>
                <a:srgbClr val="000000"/>
              </a:solidFill>
              <a:latin typeface="Calibri" panose="020F0502020204030204" pitchFamily="34" charset="0"/>
            </a:endParaRPr>
          </a:p>
          <a:p>
            <a:pPr marL="342900" indent="-342900">
              <a:buFont typeface="Wingdings" panose="05000000000000000000" pitchFamily="2" charset="2"/>
              <a:buChar char="§"/>
            </a:pPr>
            <a:endParaRPr lang="en-GB" sz="2000" b="1"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Cooperation Arrangements</a:t>
            </a:r>
            <a:endParaRPr lang="el-GR" sz="2000" b="1"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A73FF735-82A4-1DBC-6E4B-FC984CE6DAAB}"/>
              </a:ext>
            </a:extLst>
          </p:cNvPr>
          <p:cNvPicPr>
            <a:picLocks noChangeAspect="1"/>
          </p:cNvPicPr>
          <p:nvPr/>
        </p:nvPicPr>
        <p:blipFill>
          <a:blip r:embed="rId3"/>
          <a:stretch>
            <a:fillRect/>
          </a:stretch>
        </p:blipFill>
        <p:spPr>
          <a:xfrm>
            <a:off x="619492" y="2715473"/>
            <a:ext cx="10517068" cy="2038635"/>
          </a:xfrm>
          <a:prstGeom prst="rect">
            <a:avLst/>
          </a:prstGeom>
        </p:spPr>
      </p:pic>
    </p:spTree>
    <p:extLst>
      <p:ext uri="{BB962C8B-B14F-4D97-AF65-F5344CB8AC3E}">
        <p14:creationId xmlns:p14="http://schemas.microsoft.com/office/powerpoint/2010/main" val="3454567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2477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(4/6)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119336" y="551289"/>
            <a:ext cx="11737304" cy="6032421"/>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Implementation – Overview of Activities</a:t>
            </a:r>
            <a:r>
              <a:rPr lang="el-GR" sz="2000" b="1"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Για τις δραστηριότητες που δηλώθηκαν στην αίτηση για επιχορήγηση οι </a:t>
            </a:r>
            <a:r>
              <a:rPr kumimoji="0" lang="en-GB"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5</a:t>
            </a:r>
            <a:r>
              <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 πρώτες ερωτήσεις είναι προ-συμπληρωμένες στο έντυπο της τελικής έκθεσης (αυτόματη μεταφορά από την αίτηση). Για όσες προστέθηκαν κατά την υλοποίηση του Σχεδίου, οι ερωτήσεις αυτές δεν </a:t>
            </a:r>
            <a:r>
              <a:rPr lang="el-GR" i="1" u="sng" dirty="0">
                <a:solidFill>
                  <a:srgbClr val="000000"/>
                </a:solidFill>
                <a:latin typeface="Calibri" panose="020F0502020204030204" pitchFamily="34" charset="0"/>
              </a:rPr>
              <a:t>μπορούν να </a:t>
            </a:r>
            <a:r>
              <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rPr>
              <a:t>είναι προ-συμπληρωμένες. </a:t>
            </a:r>
          </a:p>
          <a:p>
            <a:endParaRPr lang="el-GR" sz="2000" b="1" dirty="0">
              <a:solidFill>
                <a:srgbClr val="000000"/>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Describe the content of the proposed activity.</a:t>
            </a:r>
            <a:endParaRPr lang="el-GR" dirty="0">
              <a:solidFill>
                <a:srgbClr val="308879"/>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Describe the target group for this activity. Who is going to take part and who is going to benefit from the results</a:t>
            </a:r>
            <a:endParaRPr lang="el-GR" dirty="0">
              <a:solidFill>
                <a:srgbClr val="308879"/>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Explain how is this activity going to help to reach the project objectives.</a:t>
            </a:r>
            <a:endParaRPr lang="el-GR" dirty="0">
              <a:solidFill>
                <a:srgbClr val="308879"/>
              </a:solidFill>
              <a:latin typeface="Calibri" panose="020F0502020204030204" pitchFamily="34" charset="0"/>
            </a:endParaRPr>
          </a:p>
          <a:p>
            <a:pPr marL="285750" indent="-285750">
              <a:buFont typeface="Wingdings" panose="05000000000000000000" pitchFamily="2" charset="2"/>
              <a:buChar char="ü"/>
            </a:pPr>
            <a:r>
              <a:rPr lang="en-GB" dirty="0">
                <a:solidFill>
                  <a:srgbClr val="308879"/>
                </a:solidFill>
                <a:latin typeface="Calibri" panose="020F0502020204030204" pitchFamily="34" charset="0"/>
              </a:rPr>
              <a:t>Describe the expected results of the activity</a:t>
            </a:r>
          </a:p>
          <a:p>
            <a:pPr marL="285750" indent="-285750">
              <a:buFont typeface="Wingdings" panose="05000000000000000000" pitchFamily="2" charset="2"/>
              <a:buChar char="ü"/>
            </a:pPr>
            <a:r>
              <a:rPr lang="en-GB" dirty="0">
                <a:solidFill>
                  <a:srgbClr val="308879"/>
                </a:solidFill>
                <a:latin typeface="Calibri" panose="020F0502020204030204" pitchFamily="34" charset="0"/>
              </a:rPr>
              <a:t>Please, explain how did you determine the grant amount allocated to this activity?</a:t>
            </a:r>
            <a:endParaRPr lang="el-GR" dirty="0">
              <a:solidFill>
                <a:srgbClr val="308879"/>
              </a:solidFill>
              <a:latin typeface="Calibri" panose="020F0502020204030204" pitchFamily="34" charset="0"/>
            </a:endParaRPr>
          </a:p>
          <a:p>
            <a:endParaRPr lang="el-GR" sz="2000" b="0" i="0" dirty="0">
              <a:solidFill>
                <a:srgbClr val="333333"/>
              </a:solidFill>
              <a:effectLst/>
              <a:latin typeface="eui-default"/>
            </a:endParaRPr>
          </a:p>
          <a:p>
            <a:r>
              <a:rPr lang="el-GR" i="1" u="sng" dirty="0">
                <a:solidFill>
                  <a:srgbClr val="333333"/>
                </a:solidFill>
                <a:latin typeface="eui-default"/>
              </a:rPr>
              <a:t>Οι πιο κάτω ερωτήσεις πρέπει να απαντηθούν για όλες τις δραστηριότητες, είτε είχαν δηλωθεί στην αίτηση για επιχορήγηση είτε προστέθηκαν μετά:</a:t>
            </a:r>
          </a:p>
          <a:p>
            <a:endParaRPr lang="el-GR" b="0" i="1" u="sng" dirty="0">
              <a:solidFill>
                <a:srgbClr val="308879"/>
              </a:solidFill>
              <a:effectLst/>
              <a:latin typeface="eui-default"/>
            </a:endParaRPr>
          </a:p>
          <a:p>
            <a:pPr marL="285750" indent="-285750">
              <a:buFont typeface="Wingdings" panose="05000000000000000000" pitchFamily="2" charset="2"/>
              <a:buChar char="ü"/>
            </a:pPr>
            <a:r>
              <a:rPr lang="en-GB" b="0" i="0" dirty="0">
                <a:solidFill>
                  <a:srgbClr val="308879"/>
                </a:solidFill>
                <a:effectLst/>
              </a:rPr>
              <a:t>Was the grant amount allocated to this activity sufficient?</a:t>
            </a:r>
            <a:endParaRPr lang="el-GR" b="0" i="0" dirty="0">
              <a:solidFill>
                <a:srgbClr val="308879"/>
              </a:solidFill>
              <a:effectLst/>
            </a:endParaRPr>
          </a:p>
          <a:p>
            <a:pPr marL="285750" indent="-285750">
              <a:buFont typeface="Wingdings" panose="05000000000000000000" pitchFamily="2" charset="2"/>
              <a:buChar char="ü"/>
            </a:pPr>
            <a:r>
              <a:rPr lang="en-GB" dirty="0">
                <a:solidFill>
                  <a:srgbClr val="308879"/>
                </a:solidFill>
              </a:rPr>
              <a:t>Please describe the content of implemented activity if activity deviated from the content of the proposed activity</a:t>
            </a:r>
          </a:p>
          <a:p>
            <a:pPr marL="285750" indent="-285750">
              <a:buFont typeface="Wingdings" panose="05000000000000000000" pitchFamily="2" charset="2"/>
              <a:buChar char="ü"/>
            </a:pPr>
            <a:r>
              <a:rPr lang="en-GB" b="1" dirty="0">
                <a:solidFill>
                  <a:srgbClr val="308879"/>
                </a:solidFill>
              </a:rPr>
              <a:t>How satisfied were you with the results of implemented activity? Please rate it on a scale from 1 to 10, 1 being the worst grade and 10 being the best</a:t>
            </a:r>
            <a:r>
              <a:rPr lang="el-GR" b="1" dirty="0">
                <a:solidFill>
                  <a:srgbClr val="308879"/>
                </a:solidFill>
              </a:rPr>
              <a:t> </a:t>
            </a:r>
            <a:r>
              <a:rPr lang="el-GR" b="1" dirty="0">
                <a:sym typeface="Wingdings" panose="05000000000000000000" pitchFamily="2" charset="2"/>
              </a:rPr>
              <a:t> Αυτό-αξιολόγηση</a:t>
            </a:r>
            <a:endParaRPr lang="en-GB" b="1" dirty="0"/>
          </a:p>
          <a:p>
            <a:pPr marL="285750" indent="-285750">
              <a:buFont typeface="Wingdings" panose="05000000000000000000" pitchFamily="2" charset="2"/>
              <a:buChar char="ü"/>
            </a:pPr>
            <a:r>
              <a:rPr lang="en-GB" b="0" i="0" u="none" strike="noStrike" baseline="0" dirty="0">
                <a:solidFill>
                  <a:srgbClr val="308879"/>
                </a:solidFill>
              </a:rPr>
              <a:t>If you wish, give additional comments about the satisfaction for this activity</a:t>
            </a:r>
            <a:endParaRPr lang="el-GR" b="0" i="0" u="none" strike="noStrike" baseline="0" dirty="0">
              <a:solidFill>
                <a:srgbClr val="308879"/>
              </a:solidFill>
            </a:endParaRPr>
          </a:p>
        </p:txBody>
      </p:sp>
    </p:spTree>
    <p:extLst>
      <p:ext uri="{BB962C8B-B14F-4D97-AF65-F5344CB8AC3E}">
        <p14:creationId xmlns:p14="http://schemas.microsoft.com/office/powerpoint/2010/main" val="2718950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(5/6)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5488" y="576063"/>
            <a:ext cx="11737304" cy="1261884"/>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Impact and Follow-up</a:t>
            </a:r>
            <a:r>
              <a:rPr lang="el-GR" sz="2000" b="1"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5" name="Picture 4">
            <a:extLst>
              <a:ext uri="{FF2B5EF4-FFF2-40B4-BE49-F238E27FC236}">
                <a16:creationId xmlns:a16="http://schemas.microsoft.com/office/drawing/2014/main" id="{0F7D5484-52A4-5F65-C78E-671A71C5FE77}"/>
              </a:ext>
            </a:extLst>
          </p:cNvPr>
          <p:cNvPicPr>
            <a:picLocks noChangeAspect="1"/>
          </p:cNvPicPr>
          <p:nvPr/>
        </p:nvPicPr>
        <p:blipFill>
          <a:blip r:embed="rId3"/>
          <a:stretch>
            <a:fillRect/>
          </a:stretch>
        </p:blipFill>
        <p:spPr>
          <a:xfrm>
            <a:off x="407368" y="1556792"/>
            <a:ext cx="11029349" cy="4342338"/>
          </a:xfrm>
          <a:prstGeom prst="rect">
            <a:avLst/>
          </a:prstGeom>
        </p:spPr>
      </p:pic>
    </p:spTree>
    <p:extLst>
      <p:ext uri="{BB962C8B-B14F-4D97-AF65-F5344CB8AC3E}">
        <p14:creationId xmlns:p14="http://schemas.microsoft.com/office/powerpoint/2010/main" val="280279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747258" y="3284984"/>
            <a:ext cx="6946575"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 –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ΣΥΜΦΩΝΙΑ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8" descr="Image result for Agreements icons">
            <a:extLst>
              <a:ext uri="{FF2B5EF4-FFF2-40B4-BE49-F238E27FC236}">
                <a16:creationId xmlns:a16="http://schemas.microsoft.com/office/drawing/2014/main" id="{C6212D49-7683-5755-CDA1-2F2B782ED6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9690" y="932507"/>
            <a:ext cx="2198271" cy="219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987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5440" y="1628800"/>
            <a:ext cx="9721080" cy="304698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ctr">
              <a:spcBef>
                <a:spcPct val="20000"/>
              </a:spcBef>
              <a:defRPr/>
            </a:pPr>
            <a:r>
              <a:rPr lang="el-GR" sz="2400" b="1" dirty="0">
                <a:sym typeface="Wingdings" panose="05000000000000000000" pitchFamily="2" charset="2"/>
              </a:rPr>
              <a:t>  </a:t>
            </a:r>
          </a:p>
          <a:p>
            <a:pPr algn="ctr">
              <a:spcBef>
                <a:spcPct val="20000"/>
              </a:spcBef>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31210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Δομή Έντυπου (6/6)</a:t>
            </a:r>
            <a:endParaRPr lang="en-GB" sz="2800" b="1" dirty="0">
              <a:solidFill>
                <a:schemeClr val="bg1"/>
              </a:solidFill>
              <a:ea typeface="+mj-ea"/>
              <a:cs typeface="+mj-cs"/>
            </a:endParaRPr>
          </a:p>
        </p:txBody>
      </p:sp>
      <p:sp>
        <p:nvSpPr>
          <p:cNvPr id="6" name="TextBox 5">
            <a:extLst>
              <a:ext uri="{FF2B5EF4-FFF2-40B4-BE49-F238E27FC236}">
                <a16:creationId xmlns:a16="http://schemas.microsoft.com/office/drawing/2014/main" id="{CAC5EEDE-8F59-C717-C311-C1E8B2C4F425}"/>
              </a:ext>
            </a:extLst>
          </p:cNvPr>
          <p:cNvSpPr txBox="1"/>
          <p:nvPr/>
        </p:nvSpPr>
        <p:spPr>
          <a:xfrm>
            <a:off x="47328" y="426965"/>
            <a:ext cx="11737304" cy="1261884"/>
          </a:xfrm>
          <a:prstGeom prst="rect">
            <a:avLst/>
          </a:prstGeom>
          <a:noFill/>
        </p:spPr>
        <p:txBody>
          <a:bodyPr wrap="square">
            <a:spAutoFit/>
          </a:bodyPr>
          <a:lstStyle/>
          <a:p>
            <a:endParaRPr lang="el-GR" sz="2000" b="0" i="0" u="none" strike="noStrike" baseline="0" dirty="0">
              <a:solidFill>
                <a:srgbClr val="000000"/>
              </a:solidFill>
              <a:latin typeface="Calibri" panose="020F0502020204030204" pitchFamily="34" charset="0"/>
            </a:endParaRPr>
          </a:p>
          <a:p>
            <a:pPr marL="342900" indent="-342900">
              <a:buFont typeface="Wingdings" panose="05000000000000000000" pitchFamily="2" charset="2"/>
              <a:buChar char="§"/>
            </a:pPr>
            <a:r>
              <a:rPr lang="en-GB" sz="2000" b="1" dirty="0">
                <a:solidFill>
                  <a:srgbClr val="000000"/>
                </a:solidFill>
                <a:latin typeface="Calibri" panose="020F0502020204030204" pitchFamily="34" charset="0"/>
              </a:rPr>
              <a:t>European Language Label</a:t>
            </a:r>
            <a:r>
              <a:rPr lang="el-GR" sz="2000" b="1" dirty="0">
                <a:solidFill>
                  <a:srgbClr val="000000"/>
                </a:solidFill>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1"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9E077E9D-7064-384E-2984-F3893A037A06}"/>
              </a:ext>
            </a:extLst>
          </p:cNvPr>
          <p:cNvSpPr txBox="1"/>
          <p:nvPr/>
        </p:nvSpPr>
        <p:spPr>
          <a:xfrm>
            <a:off x="47328" y="4864167"/>
            <a:ext cx="10657183" cy="1200329"/>
          </a:xfrm>
          <a:prstGeom prst="rect">
            <a:avLst/>
          </a:prstGeom>
          <a:noFill/>
        </p:spPr>
        <p:txBody>
          <a:bodyPr wrap="square">
            <a:spAutoFit/>
          </a:bodyPr>
          <a:lstStyle/>
          <a:p>
            <a:pPr marL="273050" indent="-273050">
              <a:buFont typeface="Wingdings" panose="05000000000000000000" pitchFamily="2" charset="2"/>
              <a:buChar char="§"/>
            </a:pPr>
            <a:r>
              <a:rPr lang="el-GR" sz="1800" b="1" dirty="0">
                <a:solidFill>
                  <a:srgbClr val="000000"/>
                </a:solidFill>
                <a:latin typeface="Calibri" panose="020F0502020204030204" pitchFamily="34" charset="0"/>
              </a:rPr>
              <a:t> </a:t>
            </a:r>
            <a:r>
              <a:rPr lang="en-GB" sz="1800" b="1" dirty="0">
                <a:solidFill>
                  <a:srgbClr val="000000"/>
                </a:solidFill>
                <a:latin typeface="Calibri" panose="020F0502020204030204" pitchFamily="34" charset="0"/>
              </a:rPr>
              <a:t>Annexes: </a:t>
            </a:r>
            <a:r>
              <a:rPr lang="el-GR" sz="1800" b="1" dirty="0">
                <a:solidFill>
                  <a:srgbClr val="000000"/>
                </a:solidFill>
                <a:latin typeface="Calibri" panose="020F0502020204030204" pitchFamily="34" charset="0"/>
              </a:rPr>
              <a:t>Δυνατότητα ανάρτησης αρχείων </a:t>
            </a:r>
            <a:r>
              <a:rPr lang="el-GR" sz="1800" b="1" dirty="0">
                <a:solidFill>
                  <a:srgbClr val="000000"/>
                </a:solidFill>
                <a:latin typeface="Calibri" panose="020F0502020204030204" pitchFamily="34" charset="0"/>
                <a:sym typeface="Wingdings" panose="05000000000000000000" pitchFamily="2" charset="2"/>
              </a:rPr>
              <a:t></a:t>
            </a:r>
            <a:r>
              <a:rPr lang="el-GR" sz="1800" b="1" dirty="0">
                <a:solidFill>
                  <a:srgbClr val="000000"/>
                </a:solidFill>
                <a:latin typeface="Calibri" panose="020F0502020204030204" pitchFamily="34" charset="0"/>
              </a:rPr>
              <a:t> </a:t>
            </a:r>
            <a:r>
              <a:rPr lang="en-GB" sz="1800" b="1" dirty="0">
                <a:solidFill>
                  <a:srgbClr val="000000"/>
                </a:solidFill>
                <a:latin typeface="Calibri" panose="020F0502020204030204" pitchFamily="34" charset="0"/>
              </a:rPr>
              <a:t>Declaration On Honour </a:t>
            </a:r>
            <a:r>
              <a:rPr lang="el-GR" sz="1800" b="1" dirty="0">
                <a:solidFill>
                  <a:srgbClr val="000000"/>
                </a:solidFill>
                <a:latin typeface="Calibri" panose="020F0502020204030204" pitchFamily="34" charset="0"/>
              </a:rPr>
              <a:t>και </a:t>
            </a:r>
            <a:r>
              <a:rPr lang="en-GB" sz="1800" b="1" dirty="0">
                <a:solidFill>
                  <a:srgbClr val="000000"/>
                </a:solidFill>
                <a:latin typeface="Calibri" panose="020F0502020204030204" pitchFamily="34" charset="0"/>
              </a:rPr>
              <a:t>Y</a:t>
            </a:r>
            <a:r>
              <a:rPr lang="el-GR" sz="1800" b="1" dirty="0" err="1">
                <a:solidFill>
                  <a:srgbClr val="000000"/>
                </a:solidFill>
                <a:latin typeface="Calibri" panose="020F0502020204030204" pitchFamily="34" charset="0"/>
              </a:rPr>
              <a:t>ποστηρικτικά</a:t>
            </a:r>
            <a:r>
              <a:rPr lang="el-GR" sz="1800" b="1" dirty="0">
                <a:solidFill>
                  <a:srgbClr val="000000"/>
                </a:solidFill>
                <a:latin typeface="Calibri" panose="020F0502020204030204" pitchFamily="34" charset="0"/>
              </a:rPr>
              <a:t> Έγγραφα</a:t>
            </a:r>
          </a:p>
          <a:p>
            <a:endParaRPr lang="el-GR" b="1" dirty="0">
              <a:solidFill>
                <a:srgbClr val="000000"/>
              </a:solidFill>
              <a:latin typeface="Calibri" panose="020F0502020204030204" pitchFamily="34" charset="0"/>
            </a:endParaRPr>
          </a:p>
          <a:p>
            <a:endParaRPr lang="el-GR" b="1" dirty="0">
              <a:solidFill>
                <a:srgbClr val="000000"/>
              </a:solidFill>
              <a:latin typeface="Calibri" panose="020F0502020204030204" pitchFamily="34" charset="0"/>
            </a:endParaRPr>
          </a:p>
          <a:p>
            <a:pPr marL="273050" indent="-273050">
              <a:buFont typeface="Wingdings" panose="05000000000000000000" pitchFamily="2" charset="2"/>
              <a:buChar char="§"/>
            </a:pPr>
            <a:r>
              <a:rPr lang="el-GR" b="1" dirty="0">
                <a:solidFill>
                  <a:srgbClr val="000000"/>
                </a:solidFill>
                <a:latin typeface="Calibri" panose="020F0502020204030204" pitchFamily="34" charset="0"/>
              </a:rPr>
              <a:t> </a:t>
            </a:r>
            <a:r>
              <a:rPr lang="en-GB" b="1" dirty="0">
                <a:solidFill>
                  <a:srgbClr val="000000"/>
                </a:solidFill>
                <a:latin typeface="Calibri" panose="020F0502020204030204" pitchFamily="34" charset="0"/>
              </a:rPr>
              <a:t>Checklist: </a:t>
            </a:r>
            <a:r>
              <a:rPr lang="el-GR" b="1" dirty="0">
                <a:solidFill>
                  <a:srgbClr val="000000"/>
                </a:solidFill>
                <a:latin typeface="Calibri" panose="020F0502020204030204" pitchFamily="34" charset="0"/>
              </a:rPr>
              <a:t>Κουτάκια που πρέπει να επιλεγούν </a:t>
            </a:r>
            <a:r>
              <a:rPr lang="el-GR" b="1" dirty="0">
                <a:solidFill>
                  <a:srgbClr val="000000"/>
                </a:solidFill>
                <a:latin typeface="Calibri" panose="020F0502020204030204" pitchFamily="34" charset="0"/>
                <a:sym typeface="Wingdings" panose="05000000000000000000" pitchFamily="2" charset="2"/>
              </a:rPr>
              <a:t> Ελάχιστες απαιτήσεις για υποβολή της Τελικής Έκθεσης</a:t>
            </a:r>
            <a:endParaRPr lang="el-GR" sz="1800" b="1" dirty="0">
              <a:solidFill>
                <a:srgbClr val="000000"/>
              </a:solidFill>
              <a:latin typeface="Calibri" panose="020F0502020204030204" pitchFamily="34" charset="0"/>
            </a:endParaRPr>
          </a:p>
        </p:txBody>
      </p:sp>
      <p:pic>
        <p:nvPicPr>
          <p:cNvPr id="7" name="Picture 6">
            <a:extLst>
              <a:ext uri="{FF2B5EF4-FFF2-40B4-BE49-F238E27FC236}">
                <a16:creationId xmlns:a16="http://schemas.microsoft.com/office/drawing/2014/main" id="{86902838-3CA1-92DB-32E4-1157C6B27840}"/>
              </a:ext>
            </a:extLst>
          </p:cNvPr>
          <p:cNvPicPr>
            <a:picLocks noChangeAspect="1"/>
          </p:cNvPicPr>
          <p:nvPr/>
        </p:nvPicPr>
        <p:blipFill>
          <a:blip r:embed="rId3"/>
          <a:stretch>
            <a:fillRect/>
          </a:stretch>
        </p:blipFill>
        <p:spPr>
          <a:xfrm>
            <a:off x="457847" y="1412776"/>
            <a:ext cx="10688542" cy="3096057"/>
          </a:xfrm>
          <a:prstGeom prst="rect">
            <a:avLst/>
          </a:prstGeom>
        </p:spPr>
      </p:pic>
    </p:spTree>
    <p:extLst>
      <p:ext uri="{BB962C8B-B14F-4D97-AF65-F5344CB8AC3E}">
        <p14:creationId xmlns:p14="http://schemas.microsoft.com/office/powerpoint/2010/main" val="37993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52736"/>
            <a:ext cx="11965313" cy="6149376"/>
          </a:xfrm>
          <a:prstGeom prst="rect">
            <a:avLst/>
          </a:prstGeom>
        </p:spPr>
        <p:txBody>
          <a:bodyPr wrap="square">
            <a:spAutoFit/>
          </a:bodyPr>
          <a:lstStyle/>
          <a:p>
            <a:pPr algn="just">
              <a:spcBef>
                <a:spcPct val="20000"/>
              </a:spcBef>
              <a:defRPr/>
            </a:pPr>
            <a:r>
              <a:rPr lang="el-GR" sz="2000" b="1" u="sng" dirty="0"/>
              <a:t>Κατά την αξιολόγηση της τελικής έκθεσης ενός Σχεδίου, μία δραστηριότητα θεωρείται επιλέξιμη όταν</a:t>
            </a:r>
            <a:r>
              <a:rPr lang="el-GR" sz="2000" b="1" dirty="0"/>
              <a:t>:</a:t>
            </a:r>
          </a:p>
          <a:p>
            <a:pPr algn="just">
              <a:spcBef>
                <a:spcPct val="20000"/>
              </a:spcBef>
              <a:defRPr/>
            </a:pPr>
            <a:endParaRPr lang="el-GR" sz="2200" b="1" u="sng" dirty="0"/>
          </a:p>
          <a:p>
            <a:pPr marL="285750" indent="-285750" algn="just">
              <a:buFont typeface="Wingdings" panose="05000000000000000000" pitchFamily="2" charset="2"/>
              <a:buChar char="§"/>
              <a:defRPr/>
            </a:pPr>
            <a:r>
              <a:rPr lang="el-GR" dirty="0"/>
              <a:t>Συμβαδίζει με τα κριτήρια επιλεξιμότητας, </a:t>
            </a:r>
            <a:r>
              <a:rPr lang="el-GR" u="sng" dirty="0"/>
              <a:t>όπως αυτά ορίζονται στον Οδηγό του Προγράμματος</a:t>
            </a:r>
            <a:r>
              <a:rPr lang="el-GR" dirty="0"/>
              <a:t>,, δηλαδή:</a:t>
            </a:r>
          </a:p>
          <a:p>
            <a:pPr algn="just">
              <a:defRPr/>
            </a:pPr>
            <a:endParaRPr lang="el-GR" sz="2200" dirty="0"/>
          </a:p>
          <a:p>
            <a:pPr marL="285750" indent="-285750" algn="just">
              <a:buFont typeface="Wingdings" panose="05000000000000000000" pitchFamily="2" charset="2"/>
              <a:buChar char="ü"/>
              <a:defRPr/>
            </a:pPr>
            <a:r>
              <a:rPr lang="el-GR" dirty="0"/>
              <a:t>Έχει διεξαχθεί σε μία από τις Χώρες των οργανισμών που συμμετέχουν στο Σχέδιο </a:t>
            </a:r>
            <a:r>
              <a:rPr lang="el-GR" b="1" dirty="0"/>
              <a:t>ή</a:t>
            </a:r>
          </a:p>
          <a:p>
            <a:pPr marL="285750" indent="-285750" algn="just">
              <a:buFont typeface="Wingdings" panose="05000000000000000000" pitchFamily="2" charset="2"/>
              <a:buChar char="ü"/>
              <a:defRPr/>
            </a:pPr>
            <a:r>
              <a:rPr lang="el-GR" dirty="0"/>
              <a:t>Έχει διεξαχθεί στην έδρα ενός Οργανισμού της Ευρωπαϊκής Ένωσης (Βρυξέλλες, Φρανκφούρτη, Λουξεμβούργο, Στρασβούργο, Χάγη)</a:t>
            </a:r>
          </a:p>
          <a:p>
            <a:pPr algn="just">
              <a:defRPr/>
            </a:pPr>
            <a:endParaRPr lang="el-GR" sz="2200" dirty="0"/>
          </a:p>
          <a:p>
            <a:pPr marL="285750" indent="-285750" algn="just">
              <a:buFont typeface="Wingdings" panose="05000000000000000000" pitchFamily="2" charset="2"/>
              <a:buChar char="§"/>
              <a:defRPr/>
            </a:pPr>
            <a:r>
              <a:rPr lang="el-GR" dirty="0"/>
              <a:t>Έχει ολοκληρωθεί εντός του χρονικού πλαισίου υλοποίησης του Σχεδίου, όπως αυτό καθορίστηκε στη Συμφωνία/στην τροποποιημένη Συμφωνία Επιχορήγησης</a:t>
            </a:r>
          </a:p>
          <a:p>
            <a:pPr algn="just">
              <a:defRPr/>
            </a:pPr>
            <a:endParaRPr lang="el-GR" sz="2200" dirty="0"/>
          </a:p>
          <a:p>
            <a:pPr marL="285750" indent="-285750" algn="just">
              <a:buFont typeface="Wingdings" panose="05000000000000000000" pitchFamily="2" charset="2"/>
              <a:buChar char="§"/>
              <a:defRPr/>
            </a:pPr>
            <a:r>
              <a:rPr lang="el-GR" dirty="0"/>
              <a:t>Είναι καταχωρημένη στο Παράρτημα ΙΙ της Συμφωνίας Επιχορήγησης </a:t>
            </a:r>
            <a:r>
              <a:rPr lang="el-GR" dirty="0">
                <a:sym typeface="Wingdings" panose="05000000000000000000" pitchFamily="2" charset="2"/>
              </a:rPr>
              <a:t></a:t>
            </a:r>
            <a:r>
              <a:rPr lang="el-GR" dirty="0"/>
              <a:t> Εάν η Συμφωνία έχει υποστεί τροποποίηση, τότε λαμβάνεται υπόψη το τροποποιημένο Παράρτημα ΙΙ</a:t>
            </a:r>
          </a:p>
          <a:p>
            <a:pPr marL="285750" indent="-285750" algn="just">
              <a:buFont typeface="Wingdings" panose="05000000000000000000" pitchFamily="2" charset="2"/>
              <a:buChar char="§"/>
              <a:defRPr/>
            </a:pPr>
            <a:endParaRPr lang="el-GR" dirty="0"/>
          </a:p>
          <a:p>
            <a:pPr marL="285750" indent="-285750" algn="just">
              <a:buFont typeface="Wingdings" panose="05000000000000000000" pitchFamily="2" charset="2"/>
              <a:buChar char="§"/>
              <a:defRPr/>
            </a:pPr>
            <a:r>
              <a:rPr lang="el-GR" dirty="0"/>
              <a:t>Συνοδεύεται από </a:t>
            </a:r>
            <a:r>
              <a:rPr lang="el-GR" u="sng" dirty="0"/>
              <a:t>υποστηρικτικά έγγραφα, τα οποία επιβεβαιώνουν ότι όντως υλοποιήθηκε, </a:t>
            </a:r>
            <a:r>
              <a:rPr lang="el-GR" dirty="0"/>
              <a:t>ανταποκρινόμενη στα πρότυπα ποιότητας που τέθηκαν στην αίτηση για επιχορήγηση</a:t>
            </a:r>
          </a:p>
          <a:p>
            <a:pPr algn="just">
              <a:defRPr/>
            </a:pPr>
            <a:endParaRPr lang="el-GR" dirty="0"/>
          </a:p>
          <a:p>
            <a:pPr algn="just">
              <a:defRPr/>
            </a:pPr>
            <a:endParaRPr lang="el-GR" sz="2200" dirty="0"/>
          </a:p>
          <a:p>
            <a:pPr algn="just">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53684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Κριτήρια </a:t>
            </a:r>
            <a:r>
              <a:rPr lang="el-GR" sz="2800" b="1" dirty="0" err="1">
                <a:solidFill>
                  <a:schemeClr val="bg1"/>
                </a:solidFill>
                <a:ea typeface="+mj-ea"/>
                <a:cs typeface="+mj-cs"/>
              </a:rPr>
              <a:t>Επιλεξιμότητας</a:t>
            </a:r>
            <a:r>
              <a:rPr lang="el-GR" sz="2800" b="1" dirty="0">
                <a:solidFill>
                  <a:schemeClr val="bg1"/>
                </a:solidFill>
                <a:ea typeface="+mj-ea"/>
                <a:cs typeface="+mj-cs"/>
              </a:rPr>
              <a:t> Δραστηριοτήτων</a:t>
            </a:r>
            <a:endParaRPr lang="en-GB" sz="2800" b="1" dirty="0">
              <a:solidFill>
                <a:schemeClr val="bg1"/>
              </a:solidFill>
              <a:ea typeface="+mj-ea"/>
              <a:cs typeface="+mj-cs"/>
            </a:endParaRPr>
          </a:p>
        </p:txBody>
      </p:sp>
    </p:spTree>
    <p:extLst>
      <p:ext uri="{BB962C8B-B14F-4D97-AF65-F5344CB8AC3E}">
        <p14:creationId xmlns:p14="http://schemas.microsoft.com/office/powerpoint/2010/main" val="4218827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8696" y="1628800"/>
            <a:ext cx="11965313" cy="5066002"/>
          </a:xfrm>
          <a:prstGeom prst="rect">
            <a:avLst/>
          </a:prstGeom>
        </p:spPr>
        <p:txBody>
          <a:bodyPr wrap="square">
            <a:spAutoFit/>
          </a:bodyPr>
          <a:lstStyle/>
          <a:p>
            <a:pPr marL="285750" indent="-285750" algn="just">
              <a:buFont typeface="Wingdings" panose="05000000000000000000" pitchFamily="2" charset="2"/>
              <a:buChar char="§"/>
              <a:defRPr/>
            </a:pPr>
            <a:r>
              <a:rPr lang="el-GR" dirty="0"/>
              <a:t>Είναι συμβατή με τους </a:t>
            </a:r>
            <a:r>
              <a:rPr lang="el-GR" u="sng" dirty="0"/>
              <a:t>γενικούς στόχους της Δράσης</a:t>
            </a:r>
            <a:r>
              <a:rPr lang="el-GR" dirty="0"/>
              <a:t>, </a:t>
            </a:r>
            <a:r>
              <a:rPr lang="el-GR" dirty="0" err="1"/>
              <a:t>π.χ</a:t>
            </a:r>
            <a:r>
              <a:rPr lang="el-GR" dirty="0"/>
              <a:t>:</a:t>
            </a:r>
            <a:endParaRPr lang="el-GR" sz="2200" dirty="0"/>
          </a:p>
          <a:p>
            <a:pPr marL="285750" indent="-285750" algn="just">
              <a:buFont typeface="Wingdings" panose="05000000000000000000" pitchFamily="2" charset="2"/>
              <a:buChar char="ü"/>
              <a:defRPr/>
            </a:pPr>
            <a:r>
              <a:rPr lang="el-GR" dirty="0"/>
              <a:t>Υποστηρίζει την ένταξη των ομάδων-στόχων με λιγότερες ευκαιρίες μάθησης</a:t>
            </a:r>
          </a:p>
          <a:p>
            <a:pPr marL="285750" indent="-285750" algn="just">
              <a:buFont typeface="Wingdings" panose="05000000000000000000" pitchFamily="2" charset="2"/>
              <a:buChar char="ü"/>
              <a:defRPr/>
            </a:pPr>
            <a:r>
              <a:rPr lang="el-GR" dirty="0"/>
              <a:t>Προάγει την Ευρωπαϊκή διάσταση σε τοπικό επίπεδο</a:t>
            </a:r>
          </a:p>
          <a:p>
            <a:pPr marL="285750" indent="-285750" algn="just">
              <a:buFont typeface="Wingdings" panose="05000000000000000000" pitchFamily="2" charset="2"/>
              <a:buChar char="ü"/>
              <a:defRPr/>
            </a:pPr>
            <a:r>
              <a:rPr lang="el-GR" dirty="0"/>
              <a:t>Ενισχύει την ποιότητα στην εργασία/στις πρακτικές των συμμετεχόντων οργανισμών/ιδρυμάτων</a:t>
            </a:r>
          </a:p>
          <a:p>
            <a:pPr marL="285750" indent="-285750" algn="just">
              <a:buFont typeface="Wingdings" panose="05000000000000000000" pitchFamily="2" charset="2"/>
              <a:buChar char="ü"/>
              <a:defRPr/>
            </a:pPr>
            <a:r>
              <a:rPr lang="el-GR" dirty="0"/>
              <a:t>Ενισχύει τη διεθνοποίηση των συμμετεχόντων οργανισμών/ιδρυμάτων κτλ.</a:t>
            </a:r>
          </a:p>
          <a:p>
            <a:pPr algn="just">
              <a:defRPr/>
            </a:pPr>
            <a:endParaRPr lang="el-GR" sz="2200" dirty="0"/>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Έχει </a:t>
            </a: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συνάφεια με τους στόχους και τα αποτελέσματα του Σχεδίου</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έχοντας συμβάλει στην επίτευξή τους/Έχει προστιθέμενη αξία</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spcBef>
                <a:spcPct val="20000"/>
              </a:spcBef>
              <a:defRPr/>
            </a:pPr>
            <a:endParaRPr lang="el-GR" sz="2200" u="sng" dirty="0"/>
          </a:p>
          <a:p>
            <a:pPr marL="285750" indent="-285750" algn="just">
              <a:spcBef>
                <a:spcPct val="20000"/>
              </a:spcBef>
              <a:buFont typeface="Wingdings" panose="05000000000000000000" pitchFamily="2" charset="2"/>
              <a:buChar char="§"/>
              <a:defRPr/>
            </a:pPr>
            <a:r>
              <a:rPr lang="el-GR" u="sng" dirty="0"/>
              <a:t>Περιγράφεται λεπτομερώς</a:t>
            </a:r>
            <a:r>
              <a:rPr lang="en-GB" dirty="0"/>
              <a:t> </a:t>
            </a:r>
            <a:r>
              <a:rPr lang="el-GR" dirty="0"/>
              <a:t>στην τελική έκθεση:</a:t>
            </a:r>
          </a:p>
          <a:p>
            <a:pPr marL="285750" indent="-285750" algn="just">
              <a:spcBef>
                <a:spcPct val="20000"/>
              </a:spcBef>
              <a:buFont typeface="Wingdings" panose="05000000000000000000" pitchFamily="2" charset="2"/>
              <a:buChar char="ü"/>
              <a:defRPr/>
            </a:pPr>
            <a:r>
              <a:rPr lang="el-GR" dirty="0">
                <a:sym typeface="Wingdings" panose="05000000000000000000" pitchFamily="2" charset="2"/>
              </a:rPr>
              <a:t>Τα στάδια υλοποίησής της παρουσιάζονται και αναλύονται ξεχωριστά</a:t>
            </a:r>
          </a:p>
          <a:p>
            <a:pPr marL="285750" indent="-285750" algn="just">
              <a:spcBef>
                <a:spcPct val="20000"/>
              </a:spcBef>
              <a:buFont typeface="Wingdings" panose="05000000000000000000" pitchFamily="2" charset="2"/>
              <a:buChar char="ü"/>
              <a:defRPr/>
            </a:pPr>
            <a:r>
              <a:rPr lang="el-GR" dirty="0">
                <a:sym typeface="Wingdings" panose="05000000000000000000" pitchFamily="2" charset="2"/>
              </a:rPr>
              <a:t>Το περιεχόμενό της δεν αποκλίνει σημαντικά από αυτό της προγραμματισμένης δραστηριότητας</a:t>
            </a:r>
            <a:r>
              <a:rPr lang="el-GR" dirty="0"/>
              <a:t>                                                                                 </a:t>
            </a:r>
            <a:endParaRPr lang="en-GB" dirty="0"/>
          </a:p>
          <a:p>
            <a:pPr algn="just">
              <a:spcBef>
                <a:spcPct val="20000"/>
              </a:spcBef>
              <a:defRPr/>
            </a:pPr>
            <a:endParaRPr lang="en-GB" sz="2200" dirty="0"/>
          </a:p>
          <a:p>
            <a:pPr algn="just">
              <a:defRPr/>
            </a:pPr>
            <a:endParaRPr lang="el-GR" dirty="0"/>
          </a:p>
          <a:p>
            <a:pPr marL="285750" indent="-285750" algn="just">
              <a:buFont typeface="Wingdings" panose="05000000000000000000" pitchFamily="2" charset="2"/>
              <a:buChar char="ü"/>
              <a:defRPr/>
            </a:pPr>
            <a:endParaRPr lang="el-GR" dirty="0"/>
          </a:p>
          <a:p>
            <a:pPr algn="just">
              <a:spcBef>
                <a:spcPct val="20000"/>
              </a:spcBef>
              <a:defRPr/>
            </a:pPr>
            <a:endParaRPr lang="en-GB" dirty="0"/>
          </a:p>
        </p:txBody>
      </p:sp>
      <p:sp>
        <p:nvSpPr>
          <p:cNvPr id="3" name="Title 1">
            <a:extLst>
              <a:ext uri="{FF2B5EF4-FFF2-40B4-BE49-F238E27FC236}">
                <a16:creationId xmlns:a16="http://schemas.microsoft.com/office/drawing/2014/main" id="{C50B5D19-74C3-4CC4-A49C-0852C6ACD93C}"/>
              </a:ext>
            </a:extLst>
          </p:cNvPr>
          <p:cNvSpPr txBox="1">
            <a:spLocks/>
          </p:cNvSpPr>
          <p:nvPr/>
        </p:nvSpPr>
        <p:spPr>
          <a:xfrm>
            <a:off x="-1104800" y="0"/>
            <a:ext cx="9865096" cy="576063"/>
          </a:xfrm>
          <a:prstGeom prst="rect">
            <a:avLst/>
          </a:prstGeom>
        </p:spPr>
        <p:txBody>
          <a:bodyPr vert="horz" lIns="91440" tIns="45720" rIns="91440" bIns="45720" rtlCol="0" anchor="ctr">
            <a:noAutofit/>
          </a:bodyPr>
          <a:lstStyle/>
          <a:p>
            <a:pPr marL="1344613">
              <a:spcBef>
                <a:spcPct val="0"/>
              </a:spcBef>
              <a:defRPr/>
            </a:pPr>
            <a:r>
              <a:rPr lang="el-GR" sz="2800" b="1" dirty="0">
                <a:solidFill>
                  <a:schemeClr val="bg1"/>
                </a:solidFill>
                <a:ea typeface="+mj-ea"/>
                <a:cs typeface="+mj-cs"/>
              </a:rPr>
              <a:t>Ποιοτική Αξιολόγηση Δραστηριοτήτων (1/2)</a:t>
            </a:r>
            <a:endParaRPr lang="en-GB" sz="2800" b="1" dirty="0">
              <a:solidFill>
                <a:schemeClr val="bg1"/>
              </a:solidFill>
              <a:ea typeface="+mj-ea"/>
              <a:cs typeface="+mj-cs"/>
            </a:endParaRPr>
          </a:p>
        </p:txBody>
      </p:sp>
      <p:pic>
        <p:nvPicPr>
          <p:cNvPr id="1026" name="Picture 2" descr="Activity word on whiteboard Stock Photo by ©mhatzapa 9762205">
            <a:extLst>
              <a:ext uri="{FF2B5EF4-FFF2-40B4-BE49-F238E27FC236}">
                <a16:creationId xmlns:a16="http://schemas.microsoft.com/office/drawing/2014/main" id="{3BDDBBC9-58F0-3C00-A651-8CC79EC0FF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5417840"/>
            <a:ext cx="2026892"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88DC87-1D47-BC6E-029E-9B747B6DEA51}"/>
              </a:ext>
            </a:extLst>
          </p:cNvPr>
          <p:cNvSpPr txBox="1"/>
          <p:nvPr/>
        </p:nvSpPr>
        <p:spPr>
          <a:xfrm>
            <a:off x="-168696" y="980728"/>
            <a:ext cx="11305256" cy="400110"/>
          </a:xfrm>
          <a:prstGeom prst="rect">
            <a:avLst/>
          </a:prstGeom>
          <a:noFill/>
        </p:spPr>
        <p:txBody>
          <a:bodyPr wrap="square">
            <a:spAutoFit/>
          </a:bodyPr>
          <a:lstStyle/>
          <a:p>
            <a:pPr algn="just">
              <a:spcBef>
                <a:spcPct val="20000"/>
              </a:spcBef>
              <a:defRPr/>
            </a:pPr>
            <a:r>
              <a:rPr lang="el-GR" sz="2000" b="1" u="sng" dirty="0"/>
              <a:t>Μία δραστηριότητα θεωρείται ποιοτική, όταν</a:t>
            </a:r>
            <a:r>
              <a:rPr lang="el-GR" sz="2000" b="1" dirty="0"/>
              <a:t>:</a:t>
            </a:r>
          </a:p>
        </p:txBody>
      </p:sp>
    </p:spTree>
    <p:extLst>
      <p:ext uri="{BB962C8B-B14F-4D97-AF65-F5344CB8AC3E}">
        <p14:creationId xmlns:p14="http://schemas.microsoft.com/office/powerpoint/2010/main" val="14974571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336" y="404664"/>
            <a:ext cx="11593288" cy="5567678"/>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dirty="0"/>
              <a:t>Είναι </a:t>
            </a:r>
            <a:r>
              <a:rPr lang="el-GR" u="sng" dirty="0"/>
              <a:t>όσο γίνεται </a:t>
            </a:r>
            <a:r>
              <a:rPr lang="el-GR" u="sng" dirty="0" err="1"/>
              <a:t>προσβάσιμη</a:t>
            </a:r>
            <a:r>
              <a:rPr lang="el-GR" u="sng" dirty="0"/>
              <a:t>/περιληπτική</a:t>
            </a:r>
            <a:r>
              <a:rPr lang="el-GR" dirty="0"/>
              <a:t>, ενσωματώνει – στο μέγιστο δυνατό βαθμό - τη </a:t>
            </a:r>
            <a:r>
              <a:rPr lang="el-GR" u="sng" dirty="0"/>
              <a:t>χρήση ψηφιακών μέσων και</a:t>
            </a:r>
            <a:r>
              <a:rPr lang="el-GR" dirty="0"/>
              <a:t> είναι </a:t>
            </a:r>
            <a:r>
              <a:rPr lang="el-GR" u="sng" dirty="0"/>
              <a:t>όσο γίνεται  σχεδιασμένη με τρόπο φιλικό προς το περιβάλλον</a:t>
            </a:r>
          </a:p>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dirty="0"/>
              <a:t>Είναι – από πλευράς κόστους – </a:t>
            </a:r>
            <a:r>
              <a:rPr lang="el-GR" u="sng" dirty="0"/>
              <a:t>οικονομική και αποδοτική</a:t>
            </a:r>
          </a:p>
          <a:p>
            <a:pPr algn="just">
              <a:spcBef>
                <a:spcPct val="20000"/>
              </a:spcBef>
              <a:defRPr/>
            </a:pPr>
            <a:endParaRPr lang="el-GR" u="sng" dirty="0"/>
          </a:p>
          <a:p>
            <a:pPr algn="just">
              <a:spcBef>
                <a:spcPct val="20000"/>
              </a:spcBef>
              <a:defRPr/>
            </a:pPr>
            <a:endParaRPr lang="el-GR" u="sng" dirty="0"/>
          </a:p>
          <a:p>
            <a:pPr algn="just">
              <a:spcBef>
                <a:spcPct val="20000"/>
              </a:spcBef>
              <a:defRPr/>
            </a:pPr>
            <a:r>
              <a:rPr lang="el-GR" sz="1700" i="1" u="sng" dirty="0"/>
              <a:t>Σημειώσεις</a:t>
            </a:r>
            <a:r>
              <a:rPr lang="el-GR" sz="1700" i="1" dirty="0"/>
              <a:t>:</a:t>
            </a:r>
          </a:p>
          <a:p>
            <a:pPr marL="273050" indent="-273050" algn="just">
              <a:spcBef>
                <a:spcPct val="20000"/>
              </a:spcBef>
              <a:buAutoNum type="arabicPeriod"/>
              <a:defRPr/>
            </a:pPr>
            <a:r>
              <a:rPr lang="el-GR" sz="1700" i="1" dirty="0"/>
              <a:t>Οι δραστηριότητες μπορεί να είναι </a:t>
            </a:r>
            <a:r>
              <a:rPr lang="el-GR" sz="1700" i="1" u="sng" dirty="0"/>
              <a:t>μόνο φυσικές</a:t>
            </a:r>
            <a:r>
              <a:rPr lang="el-GR" sz="1700" i="1" dirty="0"/>
              <a:t>, </a:t>
            </a:r>
            <a:r>
              <a:rPr lang="el-GR" sz="1700" i="1" u="sng" dirty="0"/>
              <a:t>μόνο εικονικές</a:t>
            </a:r>
            <a:r>
              <a:rPr lang="el-GR" sz="1700" i="1" dirty="0"/>
              <a:t>, </a:t>
            </a:r>
            <a:r>
              <a:rPr lang="el-GR" sz="1700" i="1" u="sng" dirty="0"/>
              <a:t>υβριδικές</a:t>
            </a:r>
            <a:r>
              <a:rPr lang="el-GR" sz="1700" i="1" dirty="0"/>
              <a:t> (=ταυτόχρονα φυσικές και εικονικές, με κάποιους από τους συμμετέχοντες να λαμβάνουν μέρος με φυσικό και κάποιους με εικονικό τρόπο) ή </a:t>
            </a:r>
            <a:r>
              <a:rPr lang="el-GR" sz="1700" i="1" u="sng" dirty="0"/>
              <a:t>μεικτές</a:t>
            </a:r>
            <a:r>
              <a:rPr lang="el-GR" sz="1700" i="1" dirty="0"/>
              <a:t> (=ένα μέρος της δραστηριότητας να υλοποιείται με φυσική παρουσία των συμμετεχόντων και άλλο μέρος της με εικονική παρουσία τους, όχι ταυτόχρονα)</a:t>
            </a:r>
          </a:p>
          <a:p>
            <a:pPr algn="just">
              <a:spcBef>
                <a:spcPct val="20000"/>
              </a:spcBef>
              <a:defRPr/>
            </a:pPr>
            <a:endParaRPr lang="el-GR" sz="1700" i="1" dirty="0"/>
          </a:p>
          <a:p>
            <a:pPr marL="273050" indent="-273050" algn="just">
              <a:spcBef>
                <a:spcPct val="20000"/>
              </a:spcBef>
              <a:buAutoNum type="arabicPeriod"/>
              <a:defRPr/>
            </a:pPr>
            <a:r>
              <a:rPr lang="el-GR" sz="1700" i="1" dirty="0"/>
              <a:t>Οι δραστηριότητες μπορεί να είναι είτε </a:t>
            </a:r>
            <a:r>
              <a:rPr lang="el-GR" sz="1700" i="1" u="sng" dirty="0"/>
              <a:t>εθνικές</a:t>
            </a:r>
            <a:r>
              <a:rPr lang="el-GR" sz="1700" i="1" dirty="0"/>
              <a:t> είτε </a:t>
            </a:r>
            <a:r>
              <a:rPr lang="el-GR" sz="1700" i="1" u="sng" dirty="0"/>
              <a:t>διακρατικές</a:t>
            </a:r>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320824"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Ποιοτική Αξιολόγηση Δραστηριοτήτων (2/2)</a:t>
            </a:r>
            <a:endParaRPr lang="en-GB" sz="2800" b="1" dirty="0">
              <a:solidFill>
                <a:schemeClr val="bg1"/>
              </a:solidFill>
              <a:ea typeface="+mj-ea"/>
              <a:cs typeface="+mj-cs"/>
            </a:endParaRPr>
          </a:p>
        </p:txBody>
      </p:sp>
    </p:spTree>
    <p:extLst>
      <p:ext uri="{BB962C8B-B14F-4D97-AF65-F5344CB8AC3E}">
        <p14:creationId xmlns:p14="http://schemas.microsoft.com/office/powerpoint/2010/main" val="287461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37" y="-16769"/>
            <a:ext cx="11593288" cy="7088094"/>
          </a:xfrm>
          <a:prstGeom prst="rect">
            <a:avLst/>
          </a:prstGeom>
        </p:spPr>
        <p:txBody>
          <a:bodyPr wrap="square">
            <a:spAutoFit/>
          </a:bodyPr>
          <a:lstStyle/>
          <a:p>
            <a:pPr algn="just">
              <a:spcBef>
                <a:spcPct val="20000"/>
              </a:spcBef>
              <a:defRPr/>
            </a:pPr>
            <a:endParaRPr lang="el-GR" sz="1200" b="1" u="sng" dirty="0"/>
          </a:p>
          <a:p>
            <a:pPr algn="just">
              <a:spcBef>
                <a:spcPct val="20000"/>
              </a:spcBef>
              <a:defRPr/>
            </a:pPr>
            <a:r>
              <a:rPr lang="el-GR" u="sng" dirty="0"/>
              <a:t> </a:t>
            </a:r>
          </a:p>
          <a:p>
            <a:pPr algn="just">
              <a:spcBef>
                <a:spcPct val="20000"/>
              </a:spcBef>
              <a:defRPr/>
            </a:pPr>
            <a:endParaRPr lang="el-GR" dirty="0"/>
          </a:p>
          <a:p>
            <a:pPr algn="just">
              <a:spcBef>
                <a:spcPct val="20000"/>
              </a:spcBef>
              <a:defRPr/>
            </a:pPr>
            <a:endParaRPr lang="el-GR" dirty="0"/>
          </a:p>
          <a:p>
            <a:pPr marL="342900" indent="-342900" algn="just">
              <a:spcBef>
                <a:spcPct val="20000"/>
              </a:spcBef>
              <a:buFont typeface="Wingdings" panose="05000000000000000000" pitchFamily="2" charset="2"/>
              <a:buChar char="§"/>
              <a:defRPr/>
            </a:pPr>
            <a:r>
              <a:rPr lang="el-GR" sz="2000" b="1" u="sng" dirty="0"/>
              <a:t>Οι δικαιούχοι καλούνται να προβούν σε αυτό-αξιολόγηση σε σχέση με τις δραστηριότητες που έχουν υλοποιήσει στα πλαίσια του Σχεδίου, απαντώντας – ανά δραστηριότητα - στην ερώτηση</a:t>
            </a:r>
            <a:r>
              <a:rPr lang="el-GR" sz="2000" b="1" dirty="0"/>
              <a:t>: </a:t>
            </a:r>
            <a:r>
              <a:rPr lang="en-GB" sz="2000" b="1" dirty="0">
                <a:solidFill>
                  <a:srgbClr val="308879"/>
                </a:solidFill>
              </a:rPr>
              <a:t>How satisfied were you with the results of implemented activity? </a:t>
            </a:r>
            <a:endParaRPr lang="el-GR" sz="2000" b="1" dirty="0">
              <a:solidFill>
                <a:srgbClr val="308879"/>
              </a:solidFill>
            </a:endParaRPr>
          </a:p>
          <a:p>
            <a:pPr algn="just">
              <a:spcBef>
                <a:spcPct val="20000"/>
              </a:spcBef>
              <a:defRPr/>
            </a:pPr>
            <a:endParaRPr lang="el-GR" sz="2000" b="1" dirty="0"/>
          </a:p>
          <a:p>
            <a:pPr marL="357188" algn="just">
              <a:spcBef>
                <a:spcPct val="20000"/>
              </a:spcBef>
              <a:defRPr/>
            </a:pPr>
            <a:r>
              <a:rPr lang="el-GR" sz="2000" b="1" dirty="0"/>
              <a:t>Εδώ θα πρέπει να αναφερθούν σε αυτά που έχουν επιτύχει αλλά και σε δυσκολίες που αντιμετώπισαν κατά την υλοποίηση των δραστηριοτήτων/ στους λόγους που οδήγησαν σε αποκλίσεις από την αρχική αίτηση</a:t>
            </a:r>
          </a:p>
          <a:p>
            <a:pPr algn="just">
              <a:spcBef>
                <a:spcPct val="20000"/>
              </a:spcBef>
              <a:defRPr/>
            </a:pPr>
            <a:endParaRPr lang="el-GR" sz="2000" b="1" dirty="0">
              <a:solidFill>
                <a:srgbClr val="308879"/>
              </a:solidFill>
            </a:endParaRPr>
          </a:p>
          <a:p>
            <a:pPr marL="342900" indent="-342900" algn="just">
              <a:spcBef>
                <a:spcPct val="20000"/>
              </a:spcBef>
              <a:buFont typeface="Wingdings" panose="05000000000000000000" pitchFamily="2" charset="2"/>
              <a:buChar char="§"/>
              <a:defRPr/>
            </a:pPr>
            <a:r>
              <a:rPr lang="el-GR" sz="2000" b="1" u="sng" dirty="0"/>
              <a:t>Στη συνέχεια, καλούνται να δώσουν μία βαθμολογία στην εκάστοτε δραστηριότητα, ως εξής:</a:t>
            </a:r>
          </a:p>
          <a:p>
            <a:pPr marL="357188" algn="just">
              <a:spcBef>
                <a:spcPct val="20000"/>
              </a:spcBef>
              <a:defRPr/>
            </a:pPr>
            <a:r>
              <a:rPr lang="en-GB" sz="2000" b="1" dirty="0">
                <a:solidFill>
                  <a:srgbClr val="308879"/>
                </a:solidFill>
              </a:rPr>
              <a:t>Please rate it on a scale from 1 to 10, 1 being the worst grade and 10 being the best</a:t>
            </a:r>
            <a:endParaRPr lang="el-GR" sz="2000" b="1" dirty="0">
              <a:solidFill>
                <a:srgbClr val="308879"/>
              </a:solidFill>
            </a:endParaRPr>
          </a:p>
          <a:p>
            <a:pPr marL="357188" algn="just">
              <a:spcBef>
                <a:spcPct val="20000"/>
              </a:spcBef>
              <a:defRPr/>
            </a:pPr>
            <a:endParaRPr lang="el-GR" sz="2000" b="1" dirty="0">
              <a:solidFill>
                <a:srgbClr val="308879"/>
              </a:solidFill>
            </a:endParaRPr>
          </a:p>
          <a:p>
            <a:pPr marL="357188" algn="just">
              <a:spcBef>
                <a:spcPct val="20000"/>
              </a:spcBef>
              <a:defRPr/>
            </a:pPr>
            <a:endParaRPr lang="el-GR" sz="2000" b="1" dirty="0">
              <a:solidFill>
                <a:srgbClr val="308879"/>
              </a:solidFill>
            </a:endParaRPr>
          </a:p>
          <a:p>
            <a:pPr marL="357188" algn="just">
              <a:spcBef>
                <a:spcPct val="20000"/>
              </a:spcBef>
              <a:defRPr/>
            </a:pPr>
            <a:r>
              <a:rPr lang="el-GR" sz="1700" i="1" u="sng" dirty="0"/>
              <a:t>Σημείωση</a:t>
            </a:r>
            <a:r>
              <a:rPr lang="el-GR" sz="1700" i="1" dirty="0"/>
              <a:t>: Η αυτό-αξιολόγηση στην οποία προβαίνει ο δικαιούχος </a:t>
            </a:r>
            <a:r>
              <a:rPr lang="el-GR" sz="1700" i="1" u="sng" dirty="0"/>
              <a:t>λαμβάνεται υπόψη από τους </a:t>
            </a:r>
            <a:r>
              <a:rPr lang="el-GR" sz="1700" i="1" u="sng" dirty="0" err="1"/>
              <a:t>αξιολογητές</a:t>
            </a:r>
            <a:r>
              <a:rPr lang="el-GR" sz="1700" i="1" dirty="0"/>
              <a:t> κατά την ποιοτική αξιολόγηση της τελικής έκθεσης</a:t>
            </a:r>
          </a:p>
          <a:p>
            <a:pPr algn="just">
              <a:spcBef>
                <a:spcPct val="20000"/>
              </a:spcBef>
              <a:defRPr/>
            </a:pPr>
            <a:endParaRPr lang="el-GR" sz="1700" i="1" dirty="0">
              <a:solidFill>
                <a:srgbClr val="308879"/>
              </a:solidFill>
            </a:endParaRPr>
          </a:p>
          <a:p>
            <a:pPr algn="just">
              <a:spcBef>
                <a:spcPct val="20000"/>
              </a:spcBef>
              <a:defRPr/>
            </a:pPr>
            <a:endParaRPr lang="el-GR" sz="2000" b="1" dirty="0">
              <a:solidFill>
                <a:srgbClr val="308879"/>
              </a:solidFill>
            </a:endParaRPr>
          </a:p>
          <a:p>
            <a:pPr algn="just">
              <a:spcBef>
                <a:spcPct val="20000"/>
              </a:spcBef>
              <a:defRPr/>
            </a:pPr>
            <a:endParaRPr lang="el-GR" sz="2000"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608856" y="44624"/>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Αυτό-αξιολόγηση (</a:t>
            </a:r>
            <a:r>
              <a:rPr lang="en-GB" sz="2800" b="1" dirty="0">
                <a:solidFill>
                  <a:schemeClr val="bg1"/>
                </a:solidFill>
                <a:ea typeface="+mj-ea"/>
                <a:cs typeface="+mj-cs"/>
              </a:rPr>
              <a:t>lesson learnt exercise)</a:t>
            </a:r>
          </a:p>
        </p:txBody>
      </p:sp>
    </p:spTree>
    <p:extLst>
      <p:ext uri="{BB962C8B-B14F-4D97-AF65-F5344CB8AC3E}">
        <p14:creationId xmlns:p14="http://schemas.microsoft.com/office/powerpoint/2010/main" val="422081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840" y="576063"/>
            <a:ext cx="9865096" cy="7146572"/>
          </a:xfrm>
          <a:prstGeom prst="rect">
            <a:avLst/>
          </a:prstGeom>
        </p:spPr>
        <p:txBody>
          <a:bodyPr wrap="square">
            <a:spAutoFit/>
          </a:bodyPr>
          <a:lstStyle/>
          <a:p>
            <a:pPr algn="ctr">
              <a:spcBef>
                <a:spcPct val="20000"/>
              </a:spcBef>
              <a:defRPr/>
            </a:pPr>
            <a:endParaRPr lang="el-GR" sz="1200" b="1" u="sng" dirty="0">
              <a:sym typeface="Wingdings" panose="05000000000000000000" pitchFamily="2" charset="2"/>
            </a:endParaRPr>
          </a:p>
          <a:p>
            <a:pPr algn="ctr">
              <a:spcBef>
                <a:spcPct val="20000"/>
              </a:spcBef>
              <a:defRPr/>
            </a:pPr>
            <a:endParaRPr lang="el-GR" sz="2000" b="1" dirty="0">
              <a:sym typeface="Wingdings" panose="05000000000000000000" pitchFamily="2" charset="2"/>
            </a:endParaRPr>
          </a:p>
          <a:p>
            <a:pPr algn="ctr">
              <a:spcBef>
                <a:spcPct val="20000"/>
              </a:spcBef>
              <a:defRPr/>
            </a:pPr>
            <a:r>
              <a:rPr lang="el-GR" sz="2000" b="1" dirty="0">
                <a:sym typeface="Wingdings" panose="05000000000000000000" pitchFamily="2" charset="2"/>
              </a:rPr>
              <a:t>ΚΑΤΑ ΓΕΝΙΚΟ ΚΑΝΟΝΑ:</a:t>
            </a:r>
          </a:p>
          <a:p>
            <a:pPr algn="ctr">
              <a:spcBef>
                <a:spcPct val="20000"/>
              </a:spcBef>
              <a:defRPr/>
            </a:pPr>
            <a:endParaRPr lang="el-GR" sz="2000"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ΟΤΑΝ ΜΙΑ ΔΡΑΣΤΗΡΙΟΤΗΤΑ ΠΛΗΡΟΙ ΤΑ ΚΡΙΤΗΡΙΑ ΕΠΙΛΕΞΙΜΟΤΗΤΑΣ ΠΟΥ ΙΣΧΥΟΥΝ, ΤΟΤΕ ΚΑΙ ΤΑ ΑΝΤΙΣΤΟΙΧΑ ΕΞΟΔΑ ΠΟΥ ΕΧΟΥΝ ΓΙΝΕΙ ΓΙΑ ΤΗΝ ΥΛΟΠΟΙΗΣΗ ΤΗΣ ΘΕΩΡΟΥΝΤΑΙ ΚΑΤΑ ΚΑΝΟΝΑ ΕΠΙΛΕΞΙΜΑ</a:t>
            </a:r>
          </a:p>
          <a:p>
            <a:pPr algn="ctr">
              <a:spcBef>
                <a:spcPct val="20000"/>
              </a:spcBef>
              <a:defRPr/>
            </a:pPr>
            <a:endParaRPr lang="el-GR" b="1" dirty="0">
              <a:sym typeface="Wingdings" panose="05000000000000000000" pitchFamily="2" charset="2"/>
            </a:endParaRPr>
          </a:p>
          <a:p>
            <a:pPr marL="342900" indent="-342900" algn="ctr">
              <a:spcBef>
                <a:spcPct val="20000"/>
              </a:spcBef>
              <a:buFont typeface="Wingdings" panose="05000000000000000000" pitchFamily="2" charset="2"/>
              <a:buChar char="§"/>
              <a:defRPr/>
            </a:pPr>
            <a:r>
              <a:rPr lang="el-GR" b="1" dirty="0">
                <a:sym typeface="Wingdings" panose="05000000000000000000" pitchFamily="2" charset="2"/>
              </a:rPr>
              <a:t>Η ΧΡΗΜΑΤΟΔΟΤΗΣΗ ΠΟΥ ΑΠΑΙΤΕΙΤΑΙ ΓΙΑ ΤΗΝ ΥΛΟΠΟΙΗΣΗ ΕΝΟΣ ΣΧΕΔΙΟΥ ΔΕΝ ΠΑΡΕΧΕΤΑΙ ΑΠΟΚΛΕΙΣΤΙΚΑ ΑΠΟ ΤΟ ΠΡΟΓΡΑΜΜΑ. ΣΤΗΝ ΠΕΡΙΠΤΩΣΗ ΠΟΥ ΟΙ ΔΡΑΣΤΗΡΙΟΤΗΤΕΣ ΠΟΥ ΥΛΟΠΟΙΟΥΝΤΑΙ ΣΤΑ ΠΛΑΙΣΙΑ ΕΝΟΣ ΚΑ210 ΣΧΕΔΙΟΥ ΕΧΟΥΝ ΚΟΣΤΟΣ ΜΕΓΑΛΥΤΕΡΟ ΤΟΥ ΚΑΤ’ ΑΠΟΚΟΠΗΝ ΠΟΣΟΥ, ΤΟ ΕΠΙΠΛΕΟΝ ΑΥΤΟ ΚΟΣΤΟΣ ΔΕ ΘΑ ΚΑΛΥΦΘΕΙ ΑΠΟ ΚΟΙΝΟΤΙΚΑ ΚΟΝΔΥΛΙΑ  ΤΟ ΤΕΛΙΚΟ ΠΟΣΟ ΕΠΙΧΟΡΗΓΗΣΗΣ ΚΑΘΕ ΔΡΑΣΤΗΡΙΟΤΗΤΑΣ ΘΑ ΕΙΝΑΙ ΠΑΝΤΟΤΕ ΤΟ ΙΔΙΟ ΜΕ ΑΥΤΟ ΠΟΥ ΠΕΡΙΛΑΜΒΑΝΕΤΑΙ ΣΤΟ ΠΑΡΑΡΤΗΜΑ ΙΙ ΤΗΣ ΣΥΜΦΩΝΙΑΣ ΕΠΙΧΟΡΗΓΗΣΗΣ, ΝΟΟΥΜΕΝΟΥ ΟΤΙ ΑΥΤΗ ΠΛΗΡΕΙ ΤΑ ΠΡΟΤΥΠΑ ΠΟΙΟΤΗΤΑΣ ΠΟΥ ΕΙΧΑΝ ΤΕΘΕΙ</a:t>
            </a: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marL="342900" indent="-342900" algn="ctr">
              <a:spcBef>
                <a:spcPct val="20000"/>
              </a:spcBef>
              <a:buFont typeface="Wingdings" panose="05000000000000000000" pitchFamily="2" charset="2"/>
              <a:buChar char="§"/>
              <a:defRPr/>
            </a:pPr>
            <a:endParaRPr lang="el-GR" sz="2400" b="1" dirty="0">
              <a:sym typeface="Wingdings" panose="05000000000000000000" pitchFamily="2" charset="2"/>
            </a:endParaRPr>
          </a:p>
          <a:p>
            <a:pPr algn="ctr">
              <a:spcBef>
                <a:spcPct val="20000"/>
              </a:spcBef>
              <a:defRPr/>
            </a:pPr>
            <a:endParaRPr lang="el-GR" sz="2400" b="1" dirty="0">
              <a:sym typeface="Wingdings" panose="05000000000000000000" pitchFamily="2" charset="2"/>
            </a:endParaRPr>
          </a:p>
          <a:p>
            <a:pPr algn="ctr">
              <a:spcBef>
                <a:spcPct val="20000"/>
              </a:spcBef>
              <a:defRPr/>
            </a:pPr>
            <a:endParaRPr lang="en-GB" sz="2400"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56728" y="0"/>
            <a:ext cx="986509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a:t>
            </a:r>
            <a:r>
              <a:rPr lang="el-GR" sz="2800" b="1" dirty="0" err="1">
                <a:solidFill>
                  <a:schemeClr val="bg1"/>
                </a:solidFill>
                <a:ea typeface="+mj-ea"/>
                <a:cs typeface="+mj-cs"/>
              </a:rPr>
              <a:t>Επιλεξιμότητας</a:t>
            </a:r>
            <a:r>
              <a:rPr lang="el-GR" sz="2800" b="1" dirty="0">
                <a:solidFill>
                  <a:schemeClr val="bg1"/>
                </a:solidFill>
                <a:ea typeface="+mj-ea"/>
                <a:cs typeface="+mj-cs"/>
              </a:rPr>
              <a:t> Εξόδων - Τι ισχύει γενικά  </a:t>
            </a:r>
            <a:endParaRPr lang="en-GB" sz="2800" b="1" dirty="0">
              <a:solidFill>
                <a:schemeClr val="bg1"/>
              </a:solidFill>
              <a:ea typeface="+mj-ea"/>
              <a:cs typeface="+mj-cs"/>
            </a:endParaRPr>
          </a:p>
        </p:txBody>
      </p:sp>
      <p:sp>
        <p:nvSpPr>
          <p:cNvPr id="5" name="Rectangle: Rounded Corners 4">
            <a:extLst>
              <a:ext uri="{FF2B5EF4-FFF2-40B4-BE49-F238E27FC236}">
                <a16:creationId xmlns:a16="http://schemas.microsoft.com/office/drawing/2014/main" id="{9BCBA726-0117-0680-5BFD-93F6CF26D04E}"/>
              </a:ext>
            </a:extLst>
          </p:cNvPr>
          <p:cNvSpPr/>
          <p:nvPr/>
        </p:nvSpPr>
        <p:spPr>
          <a:xfrm>
            <a:off x="434248" y="1152126"/>
            <a:ext cx="10670712" cy="4070696"/>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384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4201144"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Υποστηρικτικά Έγγραφα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13343" y="945462"/>
            <a:ext cx="11965313" cy="5327612"/>
          </a:xfrm>
          <a:prstGeom prst="rect">
            <a:avLst/>
          </a:prstGeom>
        </p:spPr>
        <p:txBody>
          <a:bodyPr wrap="square">
            <a:spAutoFit/>
          </a:bodyPr>
          <a:lstStyle/>
          <a:p>
            <a:pPr algn="just">
              <a:spcBef>
                <a:spcPct val="20000"/>
              </a:spcBef>
              <a:defRPr/>
            </a:pPr>
            <a:r>
              <a:rPr lang="el-GR" sz="2000" b="1" dirty="0"/>
              <a:t>Τα αποδεικτικά που προσκομίζονται μαζί με την Τελική Έκθεση, προκειμένου μία δραστηριότητα και τα αντίστοιχα έξοδά της να θεωρηθούν επιλέξιμα είναι:</a:t>
            </a:r>
          </a:p>
          <a:p>
            <a:pPr algn="just">
              <a:spcBef>
                <a:spcPct val="20000"/>
              </a:spcBef>
              <a:defRPr/>
            </a:pPr>
            <a:endParaRPr lang="el-GR" sz="2200" b="1" u="sng" dirty="0"/>
          </a:p>
          <a:p>
            <a:pPr marL="285750" indent="-285750" algn="just">
              <a:buFont typeface="Wingdings" panose="05000000000000000000" pitchFamily="2" charset="2"/>
              <a:buChar char="§"/>
              <a:defRPr/>
            </a:pPr>
            <a:r>
              <a:rPr lang="el-GR" u="sng" dirty="0"/>
              <a:t>Αντίγραφα εγγράφων και αρχείων που αποδεικνύουν ότι η υπό εξέταση δραστηριότητα έχει όντως υλοποιηθεί </a:t>
            </a:r>
          </a:p>
          <a:p>
            <a:pPr algn="just">
              <a:defRPr/>
            </a:pPr>
            <a:endParaRPr lang="el-GR" sz="2200" dirty="0"/>
          </a:p>
          <a:p>
            <a:pPr marR="0" lvl="0" algn="l" defTabSz="914400" rtl="0" eaLnBrk="1" fontAlgn="auto" latinLnBrk="0" hangingPunct="1">
              <a:lnSpc>
                <a:spcPct val="100000"/>
              </a:lnSpc>
              <a:spcBef>
                <a:spcPts val="0"/>
              </a:spcBef>
              <a:spcAft>
                <a:spcPts val="0"/>
              </a:spcAft>
              <a:buClrTx/>
              <a:buSzTx/>
              <a:tabLst/>
              <a:defRPr/>
            </a:pP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Παράδειγμα: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Δραστηριότητα</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Συνάντηση για σκοπούς συντονισμού του Σχεδίου</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l-GR" sz="1800" b="0" i="0" u="sng" strike="noStrike" kern="1200" cap="none" spc="0" normalizeH="0" baseline="0" noProof="0" dirty="0">
                <a:ln>
                  <a:noFill/>
                </a:ln>
                <a:solidFill>
                  <a:prstClr val="black"/>
                </a:solidFill>
                <a:effectLst/>
                <a:uLnTx/>
                <a:uFillTx/>
                <a:latin typeface="Calibri" panose="020F0502020204030204"/>
                <a:ea typeface="+mn-ea"/>
                <a:cs typeface="+mn-cs"/>
              </a:rPr>
              <a:t>Κατάλληλα αποδεικτικά</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Λίστα συμμετεχόντων/Ημερήσια διάταξη/Πρακτικά συνάντησης/Φωτογραφίες και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videos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/Έγγραφα που χρησιμοποιήθηκαν/Έγγραφα που παράχθηκαν</a:t>
            </a:r>
          </a:p>
          <a:p>
            <a:pPr algn="just">
              <a:defRPr/>
            </a:pPr>
            <a:endParaRPr lang="el-GR" sz="2200" dirty="0"/>
          </a:p>
          <a:p>
            <a:pPr algn="just">
              <a:defRPr/>
            </a:pPr>
            <a:endParaRPr lang="el-GR" dirty="0"/>
          </a:p>
          <a:p>
            <a:pPr algn="just">
              <a:spcBef>
                <a:spcPct val="20000"/>
              </a:spcBef>
              <a:defRPr/>
            </a:pPr>
            <a:r>
              <a:rPr lang="el-GR" sz="1700" i="1" u="sng" dirty="0"/>
              <a:t>Σημειώσεις</a:t>
            </a:r>
            <a:r>
              <a:rPr lang="el-GR" sz="1700" i="1" dirty="0"/>
              <a:t>: </a:t>
            </a:r>
          </a:p>
          <a:p>
            <a:pPr algn="just">
              <a:spcBef>
                <a:spcPct val="20000"/>
              </a:spcBef>
              <a:defRPr/>
            </a:pPr>
            <a:r>
              <a:rPr lang="el-GR" sz="1700" i="1" dirty="0"/>
              <a:t>1. Για κάθε συμμετέχοντα σε δραστηριότητα του Σχεδίου θα πρέπει να μπορεί να αποδειχθεί η επίσημη σχέση με τον οργανισμό-εταίρο, εάν ζητηθεί</a:t>
            </a:r>
          </a:p>
          <a:p>
            <a:pPr algn="just">
              <a:defRPr/>
            </a:pPr>
            <a:r>
              <a:rPr lang="el-GR" sz="1700" i="1" dirty="0"/>
              <a:t>2. Αποδεικτικά των εξόδων που έχουν πραγματοποιηθεί (π.χ. αποδείξεις και τιμολόγια) δεν απαιτούνται</a:t>
            </a:r>
            <a:r>
              <a:rPr lang="en-GB" sz="1700" i="1" dirty="0"/>
              <a:t> </a:t>
            </a:r>
            <a:r>
              <a:rPr lang="el-GR" sz="1700" i="1" dirty="0"/>
              <a:t>στο στάδιο </a:t>
            </a:r>
          </a:p>
          <a:p>
            <a:pPr algn="just">
              <a:defRPr/>
            </a:pPr>
            <a:r>
              <a:rPr lang="el-GR" sz="1700" i="1" dirty="0"/>
              <a:t>υποβολής τελικής έκθεσης, θα πρέπει όμως να φυλάγονται σε φάκελο στις εγκαταστάσεις του δικαιούχου οργανισμού</a:t>
            </a:r>
          </a:p>
        </p:txBody>
      </p:sp>
    </p:spTree>
    <p:extLst>
      <p:ext uri="{BB962C8B-B14F-4D97-AF65-F5344CB8AC3E}">
        <p14:creationId xmlns:p14="http://schemas.microsoft.com/office/powerpoint/2010/main" val="399133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ΑΠΟΚΟΠΕΣ ΣΤΟΝ ΤΕΛΙΚΟ ΠΡΟΫΠΟΛΟΓΙΣΜΟ</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59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54496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από την Εθνική Υπηρεσία</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738508" cy="4862870"/>
          </a:xfrm>
          <a:prstGeom prst="rect">
            <a:avLst/>
          </a:prstGeom>
        </p:spPr>
        <p:txBody>
          <a:bodyPr wrap="square">
            <a:spAutoFit/>
          </a:bodyPr>
          <a:lstStyle/>
          <a:p>
            <a:pPr algn="just">
              <a:spcBef>
                <a:spcPct val="20000"/>
              </a:spcBef>
              <a:defRPr/>
            </a:pPr>
            <a:r>
              <a:rPr lang="el-GR" sz="2000" b="1" dirty="0"/>
              <a:t>Η Εθνική Υπηρεσία οφείλει να διασφαλίσει ότι το τελικό ποσό επιχορήγησης θα είναι ανάλογο της ποιότητας-έκτασης των δραστηριοτήτων που υλοποιήθηκαν στα πλαίσια του Σχεδίου. Έτσι, εφαρμόζει – όπου χρειάζεται – αποκοπές, αναλογικά στο τι έχει επιτευχθεί, βασισμένη σε πληροφόρηση που λαμβάνει από:</a:t>
            </a:r>
            <a:endParaRPr lang="en-GB" sz="2000" b="1" dirty="0"/>
          </a:p>
          <a:p>
            <a:pPr algn="just">
              <a:spcBef>
                <a:spcPct val="20000"/>
              </a:spcBef>
              <a:defRPr/>
            </a:pPr>
            <a:endParaRPr lang="el-GR" sz="2200" b="1" dirty="0"/>
          </a:p>
          <a:p>
            <a:pPr marL="285750" indent="-285750" algn="just">
              <a:spcBef>
                <a:spcPct val="20000"/>
              </a:spcBef>
              <a:buFont typeface="Wingdings" panose="05000000000000000000" pitchFamily="2" charset="2"/>
              <a:buChar char="ü"/>
              <a:defRPr/>
            </a:pPr>
            <a:r>
              <a:rPr lang="el-GR" dirty="0"/>
              <a:t>Την τελική έκθεση του Σχεδίου</a:t>
            </a:r>
          </a:p>
          <a:p>
            <a:pPr marL="285750" indent="-285750" algn="just">
              <a:spcBef>
                <a:spcPct val="20000"/>
              </a:spcBef>
              <a:buFont typeface="Wingdings" panose="05000000000000000000" pitchFamily="2" charset="2"/>
              <a:buChar char="ü"/>
              <a:defRPr/>
            </a:pPr>
            <a:r>
              <a:rPr lang="el-GR" dirty="0"/>
              <a:t>Τα αναρτημένα αποτελέσματα στην Πλατφόρμα Διάδοσης των Αποτελεσμάτων του Σχεδίου</a:t>
            </a:r>
          </a:p>
          <a:p>
            <a:pPr marL="285750" indent="-285750" algn="just">
              <a:spcBef>
                <a:spcPct val="20000"/>
              </a:spcBef>
              <a:buFont typeface="Wingdings" panose="05000000000000000000" pitchFamily="2" charset="2"/>
              <a:buChar char="ü"/>
              <a:defRPr/>
            </a:pPr>
            <a:r>
              <a:rPr lang="el-GR" dirty="0"/>
              <a:t>Επί τόπου ελέγχους που διενεργούνται κατά τη διάρκεια και/ή μετά τη λήξη του Σχεδίου (</a:t>
            </a:r>
            <a:r>
              <a:rPr lang="en-GB" dirty="0"/>
              <a:t>On-the-spot checks)</a:t>
            </a:r>
            <a:endParaRPr lang="el-GR" dirty="0"/>
          </a:p>
          <a:p>
            <a:pPr marL="285750" indent="-285750" algn="just">
              <a:spcBef>
                <a:spcPct val="20000"/>
              </a:spcBef>
              <a:buFont typeface="Wingdings" panose="05000000000000000000" pitchFamily="2" charset="2"/>
              <a:buChar char="ü"/>
              <a:defRPr/>
            </a:pPr>
            <a:r>
              <a:rPr lang="el-GR" dirty="0"/>
              <a:t>Εις βάθος έλεγχο επιπλέον υποστηρικτικών εγγράφων που διενεργείται μετά από την αξιολόγηση της Τελικής Έκθεσης </a:t>
            </a:r>
            <a:r>
              <a:rPr lang="en-GB" dirty="0"/>
              <a:t>(Desk</a:t>
            </a:r>
            <a:r>
              <a:rPr lang="el-GR" dirty="0"/>
              <a:t> </a:t>
            </a:r>
            <a:r>
              <a:rPr lang="en-GB" dirty="0"/>
              <a:t>check)</a:t>
            </a:r>
            <a:endParaRPr lang="el-GR" dirty="0"/>
          </a:p>
          <a:p>
            <a:pPr marL="285750" indent="-285750" algn="just">
              <a:spcBef>
                <a:spcPct val="20000"/>
              </a:spcBef>
              <a:buFont typeface="Wingdings" panose="05000000000000000000" pitchFamily="2" charset="2"/>
              <a:buChar char="ü"/>
              <a:defRPr/>
            </a:pPr>
            <a:endParaRPr lang="en-GB" dirty="0"/>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l-GR"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Βασική προϋπόθεση για τη μη εφαρμογή αποκοπών είναι η υλοποίηση όλων των δραστηριοτήτων του Σχεδίου, όπως αυτές περιγράφηκαν στην αίτηση για επιχορήγηση (περιεχόμενο και ποιότητα)</a:t>
            </a:r>
          </a:p>
          <a:p>
            <a:pPr marL="285750" indent="-285750" algn="just">
              <a:spcBef>
                <a:spcPct val="20000"/>
              </a:spcBef>
              <a:buFont typeface="Wingdings" panose="05000000000000000000" pitchFamily="2" charset="2"/>
              <a:buChar char="ü"/>
              <a:defRPr/>
            </a:pPr>
            <a:endParaRPr lang="en-GB" dirty="0"/>
          </a:p>
        </p:txBody>
      </p:sp>
      <p:sp>
        <p:nvSpPr>
          <p:cNvPr id="5" name="Rectangle: Rounded Corners 4">
            <a:extLst>
              <a:ext uri="{FF2B5EF4-FFF2-40B4-BE49-F238E27FC236}">
                <a16:creationId xmlns:a16="http://schemas.microsoft.com/office/drawing/2014/main" id="{F7C8D085-F955-D87D-FAEC-1DCE67720AF3}"/>
              </a:ext>
            </a:extLst>
          </p:cNvPr>
          <p:cNvSpPr/>
          <p:nvPr/>
        </p:nvSpPr>
        <p:spPr>
          <a:xfrm>
            <a:off x="442770" y="4869160"/>
            <a:ext cx="11377264" cy="864096"/>
          </a:xfrm>
          <a:prstGeom prst="roundRect">
            <a:avLst>
              <a:gd name="adj" fmla="val 26164"/>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37781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2256928"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σε επίπεδο δραστηριοτήτων</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262148" y="1196752"/>
            <a:ext cx="11593288" cy="2689967"/>
          </a:xfrm>
          <a:prstGeom prst="rect">
            <a:avLst/>
          </a:prstGeom>
        </p:spPr>
        <p:txBody>
          <a:bodyPr wrap="square">
            <a:spAutoFit/>
          </a:bodyPr>
          <a:lstStyle/>
          <a:p>
            <a:pPr algn="just">
              <a:spcBef>
                <a:spcPct val="20000"/>
              </a:spcBef>
              <a:defRPr/>
            </a:pPr>
            <a:r>
              <a:rPr lang="el-GR" sz="2000" b="1" dirty="0"/>
              <a:t>Για να εφαρμοστούν αποκοπές σε αυτό το επίπεδο, θα πρέπει μία ή περισσότερες δραστηριότητες να:</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dirty="0"/>
              <a:t>Μην έχουν υλοποιηθεί καθόλου και να μην έχουν αντικατασταθεί από άλλες αντίστοιχες ως προς τη συνεισφορά στην επίτευξη των στόχων του Σχεδίου και ως προς το κονδύλι</a:t>
            </a:r>
          </a:p>
          <a:p>
            <a:pPr marL="285750" indent="-285750" algn="just">
              <a:spcBef>
                <a:spcPct val="20000"/>
              </a:spcBef>
              <a:buFont typeface="Wingdings" panose="05000000000000000000" pitchFamily="2" charset="2"/>
              <a:buChar char="ü"/>
              <a:defRPr/>
            </a:pPr>
            <a:r>
              <a:rPr lang="el-GR" dirty="0"/>
              <a:t>Έχουν υλοποιηθεί μερικώς </a:t>
            </a:r>
          </a:p>
          <a:p>
            <a:pPr marL="285750" indent="-285750" algn="just">
              <a:spcBef>
                <a:spcPct val="20000"/>
              </a:spcBef>
              <a:buFont typeface="Wingdings" panose="05000000000000000000" pitchFamily="2" charset="2"/>
              <a:buChar char="ü"/>
              <a:defRPr/>
            </a:pPr>
            <a:r>
              <a:rPr lang="el-GR" dirty="0"/>
              <a:t>Έχουν υλοποιηθεί όντως και να είναι επιλέξιμες, αλλά να έχουν κριθεί μη ικανοποιητικές ως προς την ποιότητά τους/τη συμβολή τους στην επίτευξη των στόχων του Σχεδίου</a:t>
            </a:r>
          </a:p>
          <a:p>
            <a:pPr algn="just">
              <a:spcBef>
                <a:spcPct val="20000"/>
              </a:spcBef>
              <a:defRPr/>
            </a:pPr>
            <a:endParaRPr lang="en-GB" sz="2000" b="1" dirty="0"/>
          </a:p>
        </p:txBody>
      </p:sp>
      <p:sp>
        <p:nvSpPr>
          <p:cNvPr id="6" name="TextBox 5">
            <a:extLst>
              <a:ext uri="{FF2B5EF4-FFF2-40B4-BE49-F238E27FC236}">
                <a16:creationId xmlns:a16="http://schemas.microsoft.com/office/drawing/2014/main" id="{F7582055-9DEC-D8D8-FAEA-9BE4A3CB9988}"/>
              </a:ext>
            </a:extLst>
          </p:cNvPr>
          <p:cNvSpPr txBox="1"/>
          <p:nvPr/>
        </p:nvSpPr>
        <p:spPr>
          <a:xfrm>
            <a:off x="429706" y="4071623"/>
            <a:ext cx="11138902" cy="1116459"/>
          </a:xfrm>
          <a:prstGeom prst="rect">
            <a:avLst/>
          </a:prstGeom>
          <a:noFill/>
        </p:spPr>
        <p:txBody>
          <a:bodyPr wrap="square">
            <a:spAutoFit/>
          </a:bodyPr>
          <a:lstStyle/>
          <a:p>
            <a:pPr algn="ctr">
              <a:lnSpc>
                <a:spcPct val="113000"/>
              </a:lnSpc>
              <a:spcAft>
                <a:spcPts val="1000"/>
              </a:spcAft>
            </a:pPr>
            <a:r>
              <a:rPr lang="el-GR" sz="2000" b="1" dirty="0">
                <a:effectLst/>
                <a:ea typeface="Calibri" panose="020F0502020204030204" pitchFamily="34" charset="0"/>
                <a:cs typeface="Times New Roman" panose="02020603050405020304" pitchFamily="18" charset="0"/>
              </a:rPr>
              <a:t>Στις περιπτώσεις αυτές η Εθνική Υπηρεσία θα μειώσει το ποσό επιχορήγησης κατά το ποσό που αντιστοιχεί στην δραστηριότητα/τα ποσά που αντιστοιχούν στις δραστηριότητες, όπως αυτό είναι καταχωρημένο/αυτά είναι καταχωρημένα στο Παράρτημα ΙΙ της Συμφωνίας Επιχορήγησης</a:t>
            </a:r>
            <a:endParaRPr lang="en-GB" sz="2000" b="1" dirty="0">
              <a:effectLs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F14A8CE1-31E7-1979-5DD3-1A0E0D0767EF}"/>
              </a:ext>
            </a:extLst>
          </p:cNvPr>
          <p:cNvSpPr/>
          <p:nvPr/>
        </p:nvSpPr>
        <p:spPr>
          <a:xfrm>
            <a:off x="429705" y="4071623"/>
            <a:ext cx="11066895" cy="1197553"/>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79084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6728" y="2360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(1/</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
        <p:nvSpPr>
          <p:cNvPr id="3" name="Content Placeholder 2"/>
          <p:cNvSpPr txBox="1">
            <a:spLocks/>
          </p:cNvSpPr>
          <p:nvPr/>
        </p:nvSpPr>
        <p:spPr>
          <a:xfrm>
            <a:off x="2089431" y="112474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836712"/>
            <a:ext cx="11940949" cy="6294031"/>
          </a:xfrm>
          <a:prstGeom prst="rect">
            <a:avLst/>
          </a:prstGeom>
          <a:noFill/>
        </p:spPr>
        <p:txBody>
          <a:bodyPr wrap="square" rtlCol="0">
            <a:spAutoFit/>
          </a:bodyPr>
          <a:lstStyle/>
          <a:p>
            <a:endParaRPr lang="el-GR" sz="2200" dirty="0"/>
          </a:p>
          <a:p>
            <a:r>
              <a:rPr lang="el-GR" sz="2200" dirty="0"/>
              <a:t>Η Συμφωνία Επιχορήγησης αποτελείται από τα εξής μέρ</a:t>
            </a:r>
            <a:r>
              <a:rPr lang="el-GR" sz="2100" dirty="0"/>
              <a:t>η:</a:t>
            </a:r>
          </a:p>
          <a:p>
            <a:endParaRPr lang="el-GR" sz="2200" dirty="0"/>
          </a:p>
          <a:p>
            <a:r>
              <a:rPr lang="el-GR" sz="2000" b="1" u="sng" dirty="0"/>
              <a:t>Ειδικές Διατάξεις</a:t>
            </a:r>
            <a:r>
              <a:rPr lang="el-GR" sz="2000" b="1" dirty="0"/>
              <a:t>: </a:t>
            </a:r>
          </a:p>
          <a:p>
            <a:endParaRPr lang="el-GR" sz="1700" b="1" dirty="0"/>
          </a:p>
          <a:p>
            <a:pPr marL="285750" indent="-285750" algn="just">
              <a:buFont typeface="Wingdings" panose="05000000000000000000" pitchFamily="2" charset="2"/>
              <a:buChar char="§"/>
            </a:pPr>
            <a:r>
              <a:rPr lang="el-GR" dirty="0"/>
              <a:t>Έντυπο που αποστέλλεται ηλεκτρονικά στον νόμιμο εκπρόσωπο του δικαιούχου οργανισμού</a:t>
            </a:r>
            <a:endParaRPr lang="en-GB" dirty="0"/>
          </a:p>
          <a:p>
            <a:pPr marL="285750" indent="-285750" algn="just">
              <a:buFont typeface="Wingdings" panose="05000000000000000000" pitchFamily="2" charset="2"/>
              <a:buChar char="§"/>
            </a:pPr>
            <a:r>
              <a:rPr lang="el-GR" dirty="0"/>
              <a:t>Στο αρχείο που περιλαμβάνονται οι Ειδικές Διατάξεις περιλαμβάνονται επίσης τα Παραρτήματα ΙΙ και </a:t>
            </a:r>
            <a:r>
              <a:rPr lang="en-GB" dirty="0"/>
              <a:t>V</a:t>
            </a:r>
            <a:endParaRPr lang="el-GR" u="sng" dirty="0"/>
          </a:p>
          <a:p>
            <a:pPr marL="285750" indent="-285750" algn="just">
              <a:buFont typeface="Wingdings" panose="05000000000000000000" pitchFamily="2" charset="2"/>
              <a:buChar char="§"/>
            </a:pPr>
            <a:r>
              <a:rPr lang="el-GR" dirty="0"/>
              <a:t>Ο νόμιμος εκπρόσωπος υπογράφει ηλεκτρονικά το έντυπο </a:t>
            </a:r>
            <a:r>
              <a:rPr lang="el-GR" dirty="0">
                <a:sym typeface="Wingdings" panose="05000000000000000000" pitchFamily="2" charset="2"/>
              </a:rPr>
              <a:t> </a:t>
            </a:r>
            <a:r>
              <a:rPr lang="el-GR" dirty="0"/>
              <a:t>Για την ηλεκτρονική υπογραφή του εντύπου δεν χρησιμοποιείται </a:t>
            </a:r>
            <a:r>
              <a:rPr lang="en-GB" sz="1800" i="1" dirty="0"/>
              <a:t>Qualified Electronic Signature (QES)</a:t>
            </a:r>
            <a:r>
              <a:rPr lang="el-GR" i="1" dirty="0"/>
              <a:t>. </a:t>
            </a:r>
            <a:r>
              <a:rPr lang="el-GR" sz="1800" dirty="0"/>
              <a:t>Είναι, όμως, απαραίτητο να δοθεί ένας αριθμός κινητού τηλεφώνου, στον οποίο να έχει πρόσβαση ο νόμιμος εκπρόσωπος, ούτως ώστε να είναι εφικτή η ολοκλήρωση της διαδικασίας (αποστολή </a:t>
            </a:r>
            <a:r>
              <a:rPr lang="en-GB" sz="1800" dirty="0"/>
              <a:t>OTPs</a:t>
            </a:r>
            <a:r>
              <a:rPr lang="el-GR" dirty="0"/>
              <a:t>: Το πρώτο αφορά το άνοιγμα του εντύπου και το δεύτερο την τοποθέτηση της υπογραφής)</a:t>
            </a:r>
          </a:p>
          <a:p>
            <a:pPr marL="285750" indent="-285750" algn="just">
              <a:buFont typeface="Wingdings" panose="05000000000000000000" pitchFamily="2" charset="2"/>
              <a:buChar char="§"/>
            </a:pPr>
            <a:r>
              <a:rPr lang="el-GR" sz="1800" dirty="0"/>
              <a:t>Μόλις ο νόμιμο</a:t>
            </a:r>
            <a:r>
              <a:rPr lang="el-GR" dirty="0"/>
              <a:t>ς εκπρόσωπος υπογράψει, το έγγραφο κλείνει μόνο του και δε χρειάζεται οποιαδήποτε άλλη ενέργεια</a:t>
            </a:r>
          </a:p>
          <a:p>
            <a:pPr marL="285750" indent="-285750" algn="just">
              <a:buFont typeface="Wingdings" panose="05000000000000000000" pitchFamily="2" charset="2"/>
              <a:buChar char="§"/>
            </a:pPr>
            <a:r>
              <a:rPr lang="el-GR" sz="1800" dirty="0"/>
              <a:t>Στη συνέχεια, ο νόμιμος εκπρόσωπος αλλά και το βασικό άτομο επαφής του οργανισμού </a:t>
            </a:r>
            <a:r>
              <a:rPr lang="el-GR" dirty="0"/>
              <a:t>παραλαμβάνουν </a:t>
            </a:r>
            <a:r>
              <a:rPr lang="el-GR" sz="1800" dirty="0"/>
              <a:t>ηλεκτρονικά το τελικό αρχείο, το οποίο είναι υπογεγραμμένο επιπρόσθετα από τον Διευθυντή του ΙΔΕΠ</a:t>
            </a:r>
          </a:p>
          <a:p>
            <a:pPr algn="just"/>
            <a:endParaRPr lang="el-GR" sz="1700" i="1" u="sng" dirty="0">
              <a:sym typeface="Wingdings" panose="05000000000000000000" pitchFamily="2" charset="2"/>
            </a:endParaRPr>
          </a:p>
          <a:p>
            <a:pPr algn="just"/>
            <a:r>
              <a:rPr lang="el-GR" sz="1700" i="1" u="sng" dirty="0">
                <a:sym typeface="Wingdings" panose="05000000000000000000" pitchFamily="2" charset="2"/>
              </a:rPr>
              <a:t>Σημειώσεις</a:t>
            </a:r>
            <a:r>
              <a:rPr lang="el-GR" sz="1700" i="1" dirty="0">
                <a:sym typeface="Wingdings" panose="05000000000000000000" pitchFamily="2" charset="2"/>
              </a:rPr>
              <a:t>:  </a:t>
            </a:r>
          </a:p>
          <a:p>
            <a:pPr algn="just"/>
            <a:r>
              <a:rPr lang="el-GR" sz="1700" i="1" dirty="0">
                <a:sym typeface="Wingdings" panose="05000000000000000000" pitchFamily="2" charset="2"/>
              </a:rPr>
              <a:t>1. Οι Ειδικές Διατάξεις της Συμφωνίας Επιχορήγησης </a:t>
            </a:r>
            <a:r>
              <a:rPr lang="el-GR" sz="1700" i="1" u="sng" dirty="0">
                <a:sym typeface="Wingdings" panose="05000000000000000000" pitchFamily="2" charset="2"/>
              </a:rPr>
              <a:t>υπερισχύουν</a:t>
            </a:r>
            <a:r>
              <a:rPr lang="el-GR" sz="1700" i="1" dirty="0">
                <a:sym typeface="Wingdings" panose="05000000000000000000" pitchFamily="2" charset="2"/>
              </a:rPr>
              <a:t> έναντι των διατάξεων των υπόλοιπων Παραρτημάτων της Συμφωνίας</a:t>
            </a:r>
          </a:p>
          <a:p>
            <a:r>
              <a:rPr lang="el-GR" sz="1700" i="1" dirty="0">
                <a:sym typeface="Wingdings" panose="05000000000000000000" pitchFamily="2" charset="2"/>
              </a:rPr>
              <a:t>2. Ό</a:t>
            </a:r>
            <a:r>
              <a:rPr lang="el-GR" sz="1700" i="1" dirty="0"/>
              <a:t>λα τα επίσημα έγγραφα ενός Σχεδίου που απαιτούν υπογραφές υπογράφονται πάντοτε από τον νόμιμο εκπρόσωπο του συντονιστικού οργανισμού</a:t>
            </a: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344" y="1700808"/>
            <a:ext cx="11593288" cy="1588127"/>
          </a:xfrm>
          <a:prstGeom prst="rect">
            <a:avLst/>
          </a:prstGeom>
        </p:spPr>
        <p:txBody>
          <a:bodyPr wrap="square">
            <a:spAutoFit/>
          </a:bodyPr>
          <a:lstStyle/>
          <a:p>
            <a:pPr algn="just">
              <a:spcBef>
                <a:spcPct val="20000"/>
              </a:spcBef>
              <a:defRPr/>
            </a:pPr>
            <a:endParaRPr lang="el-GR" sz="1200" b="1" u="sng" dirty="0"/>
          </a:p>
          <a:p>
            <a:pPr algn="just">
              <a:spcBef>
                <a:spcPct val="20000"/>
              </a:spcBef>
              <a:defRPr/>
            </a:pPr>
            <a:endParaRPr lang="el-GR" u="sng" dirty="0"/>
          </a:p>
          <a:p>
            <a:pPr algn="just">
              <a:spcBef>
                <a:spcPct val="20000"/>
              </a:spcBef>
              <a:defRPr/>
            </a:pPr>
            <a:endParaRPr lang="el-GR" dirty="0"/>
          </a:p>
          <a:p>
            <a:pPr algn="just">
              <a:spcBef>
                <a:spcPct val="20000"/>
              </a:spcBef>
              <a:defRPr/>
            </a:pPr>
            <a:endParaRPr lang="el-GR" sz="1700" b="1" u="sng" dirty="0"/>
          </a:p>
          <a:p>
            <a:pPr algn="just">
              <a:spcBef>
                <a:spcPct val="20000"/>
              </a:spcBef>
              <a:defRPr/>
            </a:pPr>
            <a:endParaRPr lang="el-GR" dirty="0"/>
          </a:p>
        </p:txBody>
      </p:sp>
      <p:sp>
        <p:nvSpPr>
          <p:cNvPr id="2" name="Title 1">
            <a:extLst>
              <a:ext uri="{FF2B5EF4-FFF2-40B4-BE49-F238E27FC236}">
                <a16:creationId xmlns:a16="http://schemas.microsoft.com/office/drawing/2014/main" id="{F2018080-9530-8C39-0486-B64BC1B3521C}"/>
              </a:ext>
            </a:extLst>
          </p:cNvPr>
          <p:cNvSpPr txBox="1">
            <a:spLocks/>
          </p:cNvSpPr>
          <p:nvPr/>
        </p:nvSpPr>
        <p:spPr>
          <a:xfrm>
            <a:off x="-139283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Εφαρμογές αποκοπών στο συνολικό τελικό ποσό επιχορήγησης</a:t>
            </a:r>
            <a:endParaRPr lang="en-GB" sz="2800" b="1" dirty="0">
              <a:solidFill>
                <a:schemeClr val="bg1"/>
              </a:solidFill>
              <a:ea typeface="+mj-ea"/>
              <a:cs typeface="+mj-cs"/>
            </a:endParaRPr>
          </a:p>
        </p:txBody>
      </p:sp>
      <p:sp>
        <p:nvSpPr>
          <p:cNvPr id="3" name="Rectangle 2">
            <a:extLst>
              <a:ext uri="{FF2B5EF4-FFF2-40B4-BE49-F238E27FC236}">
                <a16:creationId xmlns:a16="http://schemas.microsoft.com/office/drawing/2014/main" id="{7E7C6623-83D3-EE5C-EFE2-926FDAAE2A1D}"/>
              </a:ext>
            </a:extLst>
          </p:cNvPr>
          <p:cNvSpPr/>
          <p:nvPr/>
        </p:nvSpPr>
        <p:spPr>
          <a:xfrm>
            <a:off x="191344" y="1348404"/>
            <a:ext cx="11018428" cy="3881062"/>
          </a:xfrm>
          <a:prstGeom prst="rect">
            <a:avLst/>
          </a:prstGeom>
        </p:spPr>
        <p:txBody>
          <a:bodyPr wrap="square">
            <a:spAutoFit/>
          </a:bodyPr>
          <a:lstStyle/>
          <a:p>
            <a:pPr algn="just">
              <a:spcBef>
                <a:spcPct val="20000"/>
              </a:spcBef>
              <a:defRPr/>
            </a:pPr>
            <a:r>
              <a:rPr lang="el-GR" sz="2000" b="1" dirty="0"/>
              <a:t>Αν η τελική έκθεση λάβει βαθμολογία κατώτερη των 60 μονάδων (ανώτατη συνολική βαθμολογία: 100)</a:t>
            </a:r>
            <a:r>
              <a:rPr lang="en-GB" sz="2000" b="1" dirty="0"/>
              <a:t>, </a:t>
            </a:r>
            <a:r>
              <a:rPr lang="el-GR" sz="2000" b="1" dirty="0"/>
              <a:t>η Εθνική Υπηρεσία διατηρεί το δικαίωμα να εφαρμόσει αποκοπές στο συνολικό τελικό ποσό επιχορήγησης, ως ακολούθως:</a:t>
            </a:r>
          </a:p>
          <a:p>
            <a:pPr algn="just">
              <a:spcBef>
                <a:spcPct val="20000"/>
              </a:spcBef>
              <a:defRPr/>
            </a:pPr>
            <a:endParaRPr lang="el-GR" sz="2200" b="1" dirty="0"/>
          </a:p>
          <a:p>
            <a:pPr marL="342900" indent="-342900" algn="just">
              <a:spcBef>
                <a:spcPct val="20000"/>
              </a:spcBef>
              <a:buFont typeface="Wingdings" panose="05000000000000000000" pitchFamily="2" charset="2"/>
              <a:buChar char="ü"/>
              <a:defRPr/>
            </a:pPr>
            <a:r>
              <a:rPr lang="en-GB" dirty="0"/>
              <a:t>10% </a:t>
            </a:r>
            <a:r>
              <a:rPr lang="el-GR" dirty="0"/>
              <a:t>αν η τελική έκθεση λάβει βαθμολογία μεταξύ 45 και 59 μονάδων</a:t>
            </a:r>
          </a:p>
          <a:p>
            <a:pPr marL="342900" indent="-342900" algn="just">
              <a:spcBef>
                <a:spcPct val="20000"/>
              </a:spcBef>
              <a:buFont typeface="Wingdings" panose="05000000000000000000" pitchFamily="2" charset="2"/>
              <a:buChar char="ü"/>
              <a:defRPr/>
            </a:pPr>
            <a:r>
              <a:rPr lang="el-GR" dirty="0"/>
              <a:t>3</a:t>
            </a:r>
            <a:r>
              <a:rPr lang="en-GB" dirty="0"/>
              <a:t>0% </a:t>
            </a:r>
            <a:r>
              <a:rPr lang="el-GR" dirty="0"/>
              <a:t>αν η τελική έκθεση λάβει βαθμολογία μεταξύ 30 και 44 μονάδων</a:t>
            </a:r>
          </a:p>
          <a:p>
            <a:pPr marL="342900" indent="-342900" algn="just">
              <a:spcBef>
                <a:spcPct val="20000"/>
              </a:spcBef>
              <a:buFont typeface="Wingdings" panose="05000000000000000000" pitchFamily="2" charset="2"/>
              <a:buChar char="ü"/>
              <a:defRPr/>
            </a:pPr>
            <a:r>
              <a:rPr lang="el-GR" dirty="0"/>
              <a:t>70% αν η τελική έκθεση λάβει βαθμολογία μεταξύ 0 και 29 μονάδων</a:t>
            </a:r>
          </a:p>
          <a:p>
            <a:pPr algn="just">
              <a:spcBef>
                <a:spcPct val="20000"/>
              </a:spcBef>
              <a:defRPr/>
            </a:pPr>
            <a:endParaRPr lang="en-GB" sz="2200" b="1" dirty="0"/>
          </a:p>
          <a:p>
            <a:pPr algn="just">
              <a:spcBef>
                <a:spcPct val="20000"/>
              </a:spcBef>
              <a:defRPr/>
            </a:pPr>
            <a:endParaRPr lang="el-GR" sz="2200" b="1" dirty="0"/>
          </a:p>
          <a:p>
            <a:pPr algn="just">
              <a:spcBef>
                <a:spcPct val="20000"/>
              </a:spcBef>
              <a:defRPr/>
            </a:pPr>
            <a:r>
              <a:rPr lang="el-GR" sz="1700" i="1" u="sng" dirty="0"/>
              <a:t>Σημείωση</a:t>
            </a:r>
            <a:r>
              <a:rPr lang="el-GR" sz="1700" i="1" dirty="0"/>
              <a:t>: Οι πιο πάνω αποκοπές εφαρμόζονται στη βάση της βαθμολογίας της Τελικής Έκθεσης, ακόμα και αν όλες οι δραστηριότητες του Σχεδίου έχουν όντως πραγματοποιηθεί και είναι επιλέξιμες</a:t>
            </a:r>
            <a:endParaRPr lang="en-GB" sz="1700" i="1" dirty="0"/>
          </a:p>
        </p:txBody>
      </p:sp>
    </p:spTree>
    <p:extLst>
      <p:ext uri="{BB962C8B-B14F-4D97-AF65-F5344CB8AC3E}">
        <p14:creationId xmlns:p14="http://schemas.microsoft.com/office/powerpoint/2010/main" val="3400479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1343472" y="3284984"/>
            <a:ext cx="8712968"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ΤΡΟΠΟΠΟΙΗΣΕΙΣ ΣΥΜΦΩΝΙΩΝ ΕΠΙΧΟΡΗΓΗΣΗΣ</a:t>
            </a:r>
            <a:endParaRPr kumimoji="0" lang="en-US" sz="3400" b="1" i="0" u="none" strike="noStrike" kern="0" cap="none" spc="0" normalizeH="0" baseline="0" noProof="0" dirty="0">
              <a:ln>
                <a:noFill/>
              </a:ln>
              <a:solidFill>
                <a:srgbClr val="1EA292"/>
              </a:solidFill>
              <a:effectLst/>
              <a:uLnTx/>
              <a:uFillTx/>
            </a:endParaRPr>
          </a:p>
        </p:txBody>
      </p:sp>
      <p:pic>
        <p:nvPicPr>
          <p:cNvPr id="2" name="Picture 2" descr="Image result for Grant Agreements  Images">
            <a:extLst>
              <a:ext uri="{FF2B5EF4-FFF2-40B4-BE49-F238E27FC236}">
                <a16:creationId xmlns:a16="http://schemas.microsoft.com/office/drawing/2014/main" id="{9AAD7CD6-38C9-46E7-9190-79A6805D9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760" y="1196752"/>
            <a:ext cx="3441497" cy="238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049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17668" y="143560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402280"/>
            <a:ext cx="11305256" cy="5109091"/>
          </a:xfrm>
          <a:prstGeom prst="rect">
            <a:avLst/>
          </a:prstGeom>
          <a:noFill/>
        </p:spPr>
        <p:txBody>
          <a:bodyPr wrap="square" rtlCol="0">
            <a:spAutoFit/>
          </a:bodyPr>
          <a:lstStyle/>
          <a:p>
            <a:pPr algn="just"/>
            <a:r>
              <a:rPr lang="el-GR" sz="2000" b="1" dirty="0"/>
              <a:t>Οι περιπτώσεις στις οποίες απαιτείται Τροποποίηση Συμφωνίας Επιχορήγησης είναι οι ακόλουθες:</a:t>
            </a:r>
            <a:endParaRPr lang="en-GB" sz="2000" b="1" dirty="0"/>
          </a:p>
          <a:p>
            <a:pPr algn="just"/>
            <a:endParaRPr lang="el-GR" sz="2000" dirty="0"/>
          </a:p>
          <a:p>
            <a:pPr marL="285750" indent="-285750" algn="just">
              <a:buFont typeface="Wingdings" panose="05000000000000000000" pitchFamily="2" charset="2"/>
              <a:buChar char="§"/>
            </a:pPr>
            <a:r>
              <a:rPr lang="el-GR" dirty="0"/>
              <a:t>Μεταφορά ποσού από μία δραστηριότητα σε άλλη (Για αλλαγές στην κατανομή κονδυλίου εντός μίας δραστηριότητας δε χρειάζεται να ενημερώνεται η Εθνική Υπηρεσία)</a:t>
            </a:r>
          </a:p>
          <a:p>
            <a:pPr algn="just"/>
            <a:endParaRPr lang="el-GR" dirty="0"/>
          </a:p>
          <a:p>
            <a:pPr marL="285750" indent="-285750" algn="just">
              <a:buFont typeface="Wingdings" panose="05000000000000000000" pitchFamily="2" charset="2"/>
              <a:buChar char="§"/>
            </a:pPr>
            <a:r>
              <a:rPr lang="el-GR" dirty="0"/>
              <a:t>Αποχώρηση εταίρου</a:t>
            </a:r>
          </a:p>
          <a:p>
            <a:pPr algn="just"/>
            <a:endParaRPr lang="en-GB" dirty="0"/>
          </a:p>
          <a:p>
            <a:pPr marL="285750" indent="-285750" algn="just">
              <a:buFont typeface="Wingdings" panose="05000000000000000000" pitchFamily="2" charset="2"/>
              <a:buChar char="§"/>
            </a:pPr>
            <a:r>
              <a:rPr lang="el-GR" dirty="0"/>
              <a:t>Προσθήκη/Αντικατάσταση εταίρου</a:t>
            </a:r>
          </a:p>
          <a:p>
            <a:pPr algn="just"/>
            <a:endParaRPr lang="en-GB" dirty="0"/>
          </a:p>
          <a:p>
            <a:pPr marL="285750" indent="-285750" algn="just">
              <a:buFont typeface="Wingdings" panose="05000000000000000000" pitchFamily="2" charset="2"/>
              <a:buChar char="§"/>
            </a:pPr>
            <a:r>
              <a:rPr lang="el-GR" dirty="0"/>
              <a:t>Αλλαγή στοιχείων Τραπεζικού Λογαριασμού του Συντονιστή (να ανεβαίνουν και στην Υπηρεσία </a:t>
            </a:r>
            <a:r>
              <a:rPr lang="en-US" dirty="0"/>
              <a:t>ORS)</a:t>
            </a:r>
            <a:endParaRPr lang="el-GR" dirty="0"/>
          </a:p>
          <a:p>
            <a:pPr algn="just"/>
            <a:endParaRPr lang="en-GB" dirty="0"/>
          </a:p>
          <a:p>
            <a:pPr marL="285750" indent="-285750" algn="just">
              <a:buFont typeface="Wingdings" panose="05000000000000000000" pitchFamily="2" charset="2"/>
              <a:buChar char="§"/>
            </a:pPr>
            <a:r>
              <a:rPr lang="el-GR" dirty="0"/>
              <a:t>Αλλαγή διάρκειας Σχεδίου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Τεχνική Αλλαγή Συντονιστή Κοινοπραξίας</a:t>
            </a:r>
            <a:endParaRPr lang="en-GB" dirty="0"/>
          </a:p>
          <a:p>
            <a:pPr algn="just"/>
            <a:endParaRPr lang="en-GB" dirty="0"/>
          </a:p>
          <a:p>
            <a:pPr algn="just"/>
            <a:r>
              <a:rPr lang="el-GR" sz="1700" i="1" u="sng" dirty="0"/>
              <a:t>Σημείωση</a:t>
            </a:r>
            <a:r>
              <a:rPr lang="el-GR" sz="1700" i="1" dirty="0"/>
              <a:t>: Η τροποποίηση μπορεί είτε να λάβει τη μορφή μίας επιστολής, υπογεγραμμένης μόνο από την ΕΥ, ή </a:t>
            </a:r>
          </a:p>
          <a:p>
            <a:pPr algn="just"/>
            <a:r>
              <a:rPr lang="el-GR" sz="1700" i="1" dirty="0"/>
              <a:t>μίας επίσημης τροποποίησης της Συμφωνίας Επιχορήγησης, υπογεγραμμένης και από τα δύο συμβαλλόμενη μέρη </a:t>
            </a:r>
            <a:endParaRPr lang="en-GB" sz="1700" i="1" dirty="0"/>
          </a:p>
          <a:p>
            <a:endParaRPr lang="el-GR" dirty="0"/>
          </a:p>
        </p:txBody>
      </p:sp>
      <p:sp>
        <p:nvSpPr>
          <p:cNvPr id="8" name="Title 1"/>
          <p:cNvSpPr txBox="1">
            <a:spLocks/>
          </p:cNvSpPr>
          <p:nvPr/>
        </p:nvSpPr>
        <p:spPr>
          <a:xfrm>
            <a:off x="1990986" y="643000"/>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F37766D7-808F-563E-014C-2192C6519F06}"/>
              </a:ext>
            </a:extLst>
          </p:cNvPr>
          <p:cNvSpPr txBox="1">
            <a:spLocks/>
          </p:cNvSpPr>
          <p:nvPr/>
        </p:nvSpPr>
        <p:spPr>
          <a:xfrm>
            <a:off x="-2706868" y="3855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8724"/>
            <a:ext cx="11562836" cy="4770537"/>
          </a:xfrm>
          <a:prstGeom prst="rect">
            <a:avLst/>
          </a:prstGeom>
          <a:noFill/>
        </p:spPr>
        <p:txBody>
          <a:bodyPr wrap="square" rtlCol="0">
            <a:spAutoFit/>
          </a:bodyPr>
          <a:lstStyle/>
          <a:p>
            <a:r>
              <a:rPr lang="el-GR" sz="2000" b="1" dirty="0"/>
              <a:t>Στην περίπτωση όπου ένας εταίρος αποχωρεί, χωρίς να αντικαθίσταται από κάποιον άλλο, ισχύουν τα εξής:</a:t>
            </a:r>
          </a:p>
          <a:p>
            <a:endParaRPr lang="el-GR" sz="2000" b="1" dirty="0"/>
          </a:p>
          <a:p>
            <a:pPr marL="285750" indent="-285750">
              <a:buFont typeface="Wingdings" panose="05000000000000000000" pitchFamily="2" charset="2"/>
              <a:buChar char="§"/>
            </a:pPr>
            <a:r>
              <a:rPr lang="el-GR" dirty="0"/>
              <a:t>Αν ο εταίρος έχει ήδη συμβάλει στην υλοποίηση κάποιων εκ των δραστηριοτήτων της κοινοπραξίας, δικαιούται να λάβει το ποσό της επιχορήγησης που του αναλογεί, βάσει της συνεισφοράς του μέχρι τη στιγμή της αποχώρησής του. Η κοινοπραξία θα πρέπει να συμπεριλάβει το ποσό αυτό στο αίτημα για τροποποίηση της Συμφωνίας, ούτως ώστε να το εγκρίνει η Εθνική Υπηρεσία. </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Αν ο εταίρος δεν έχει συνεισφέρει καθόλου στις δραστηριότητες του Σχεδίου μέχρι τη στιγμή της αποχώρησής του, δε δικαιούται να λάβει κανένα ποσό.</a:t>
            </a:r>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r>
              <a:rPr lang="el-GR" dirty="0"/>
              <a:t>Το ποσό που ο </a:t>
            </a:r>
            <a:r>
              <a:rPr lang="el-GR" dirty="0" err="1"/>
              <a:t>αποχωρήσας</a:t>
            </a:r>
            <a:r>
              <a:rPr lang="el-GR" dirty="0"/>
              <a:t> εταίρος δε θα λάβει με την αποχώρησή του θα ανακατανεμηθεί στους υπόλοιπους εταίρους, στη βάση του επιπρόσθετου φόρτου που θα προκύψει για τον καθένα. Η προτεινόμενη ανακατανομή πρέπει να παρουσιαστεί στο αίτημα για επιχορήγηση, ούτως ώστε να εξεταστεί και να εγκριθεί από την Εθνική Υπηρεσία.</a:t>
            </a:r>
          </a:p>
          <a:p>
            <a:endParaRPr lang="el-GR" sz="800"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558696" y="4358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Αποχώρηση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2851370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7080" y="883820"/>
            <a:ext cx="11562836" cy="5847755"/>
          </a:xfrm>
          <a:prstGeom prst="rect">
            <a:avLst/>
          </a:prstGeom>
          <a:noFill/>
        </p:spPr>
        <p:txBody>
          <a:bodyPr wrap="square" rtlCol="0">
            <a:spAutoFit/>
          </a:bodyPr>
          <a:lstStyle/>
          <a:p>
            <a:r>
              <a:rPr lang="el-GR" sz="2000" b="1" dirty="0"/>
              <a:t>Στην περίπτωση όπου ένας εταίρος αποχωρεί, αλλά αντικαθίσταται από κάποιον άλλο, ισχύουν τα εξής:</a:t>
            </a:r>
          </a:p>
          <a:p>
            <a:endParaRPr lang="el-GR" sz="2000" b="1" dirty="0"/>
          </a:p>
          <a:p>
            <a:pPr marL="285750" indent="-285750" algn="just">
              <a:buFont typeface="Wingdings" panose="05000000000000000000" pitchFamily="2" charset="2"/>
              <a:buChar char="§"/>
            </a:pPr>
            <a:r>
              <a:rPr lang="el-GR" dirty="0"/>
              <a:t>Αν ο εταίρος που αποχωρεί έχει ήδη συμβάλει στην υλοποίηση κάποιων εκ των δραστηριοτήτων της κοινοπραξίας, δικαιούται να λάβει το ποσό της επιχορήγησης που του αναλογεί, βάσει της συνεισφοράς του μέχρι τη στιγμή της αποχώρησής του. Η κοινοπραξία θα πρέπει να συμπεριλάβει το ποσό αυτό στο αίτημα για τροποποίηση της Συμφωνίας, ούτως ώστε να το εγκρίνει η Εθνική Υπηρεσία. </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Αν ο </a:t>
            </a:r>
            <a:r>
              <a:rPr lang="el-GR" dirty="0" err="1"/>
              <a:t>αποχωρήσας</a:t>
            </a:r>
            <a:r>
              <a:rPr lang="el-GR" dirty="0"/>
              <a:t> εταίρος δεν έχει συνεισφέρει καθόλου στις δραστηριότητες του Σχεδίου μέχρι τη στιγμή της αποχώρησής του, δε δικαιούται να λάβει κανένα ποσό.</a:t>
            </a:r>
          </a:p>
          <a:p>
            <a:pPr marL="285750" indent="-285750">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Εάν ο εταίρος που αντικαθιστά τον </a:t>
            </a:r>
            <a:r>
              <a:rPr lang="el-GR" dirty="0" err="1"/>
              <a:t>αποχωρήσαντα</a:t>
            </a:r>
            <a:r>
              <a:rPr lang="el-GR" dirty="0"/>
              <a:t> αναλαμβάνει όλες τις υπολειπόμενες εργασίες που αντιστοιχούσαν στον τελευταίο, τότε ολόκληρο το υπολειπόμενο ποσό του εταίρου που αποχώρησε θα κατανεμηθεί στον νέο εταίρο.</a:t>
            </a:r>
          </a:p>
          <a:p>
            <a:pPr marL="285750" indent="-285750">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Εάν ο εταίρος που αντικαθιστά τον </a:t>
            </a:r>
            <a:r>
              <a:rPr lang="el-GR" dirty="0" err="1"/>
              <a:t>αποχωρήσαντα</a:t>
            </a:r>
            <a:r>
              <a:rPr lang="el-GR" dirty="0"/>
              <a:t> δεν αναλαμβάνει αυτούσιες τις υπολειπόμενες εργασίες που αντιστοιχούσαν στον τελευταίο, θα γίνει ανακατανομή του υπολειπόμενου κονδυλίου στους εταίρους που θα τις αναλάβουν, συμπεριλαμβανομένου και του νέου εταίρου, στη βάση του (επιπρόσθετου) φόρτου που θα προκύψει για τον καθένα. Η προτεινόμενη ανακατανομή πρέπει να παρουσιαστεί στο αίτημα για επιχορήγηση, ούτως ώστε </a:t>
            </a:r>
          </a:p>
          <a:p>
            <a:pPr algn="just"/>
            <a:r>
              <a:rPr lang="el-GR" dirty="0"/>
              <a:t>      να εξεταστεί και να εγκριθεί από την Εθνική Υπηρεσία.</a:t>
            </a:r>
          </a:p>
          <a:p>
            <a:pPr algn="just"/>
            <a:endParaRPr lang="el-GR" sz="800"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291044" y="5757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Αντικατάσταση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3470268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161664"/>
            <a:ext cx="11562836" cy="4216539"/>
          </a:xfrm>
          <a:prstGeom prst="rect">
            <a:avLst/>
          </a:prstGeom>
          <a:noFill/>
        </p:spPr>
        <p:txBody>
          <a:bodyPr wrap="square" rtlCol="0">
            <a:spAutoFit/>
          </a:bodyPr>
          <a:lstStyle/>
          <a:p>
            <a:r>
              <a:rPr lang="el-GR" sz="2000" b="1" dirty="0"/>
              <a:t>Στην περίπτωση που προστίθεται ένας εταίρος στην Κοινοπραξία, χωρίς να αποχωρεί κάποιος άλλος, ισχύουν τα εξής:</a:t>
            </a:r>
          </a:p>
          <a:p>
            <a:endParaRPr lang="el-GR" sz="2200" b="1" dirty="0"/>
          </a:p>
          <a:p>
            <a:pPr marL="285750" indent="-285750" algn="just">
              <a:buFont typeface="Wingdings" panose="05000000000000000000" pitchFamily="2" charset="2"/>
              <a:buChar char="§"/>
            </a:pPr>
            <a:r>
              <a:rPr lang="el-GR" dirty="0"/>
              <a:t>Η προσθήκη εταίρου γίνεται αποδεκτή, εφόσον αποδεδειγμένα ενισχύει την ποιότητα/αποτελεσματικότητα της κοινοπραξίας.</a:t>
            </a:r>
          </a:p>
          <a:p>
            <a:pPr algn="just"/>
            <a:endParaRPr lang="el-GR" sz="2200" dirty="0"/>
          </a:p>
          <a:p>
            <a:pPr marL="285750" indent="-285750" algn="just">
              <a:buFont typeface="Wingdings" panose="05000000000000000000" pitchFamily="2" charset="2"/>
              <a:buChar char="§"/>
            </a:pPr>
            <a:r>
              <a:rPr lang="el-GR" dirty="0"/>
              <a:t>Στο αίτημα για τροποποίηση πρέπει να δηλώνεται ξεκάθαρα η ημερομηνία κατά την οποία ο νέος εταίρος θα γίνει ενεργός και να περιγράφεται η ακριβής συνεισφορά του στην υλοποίηση των δραστηριοτήτων του Σχεδίου.</a:t>
            </a:r>
          </a:p>
          <a:p>
            <a:pPr algn="just"/>
            <a:endParaRPr lang="el-GR" sz="2200" dirty="0"/>
          </a:p>
          <a:p>
            <a:pPr marL="285750" indent="-285750" algn="just">
              <a:buFont typeface="Wingdings" panose="05000000000000000000" pitchFamily="2" charset="2"/>
              <a:buChar char="§"/>
            </a:pPr>
            <a:r>
              <a:rPr lang="el-GR" dirty="0"/>
              <a:t>Στο αίτημα για τροποποίηση πρέπει, επίσης, να δηλώνονται το ενδεικτικό ποσό που θα διατεθεί στον καινούριο εταίρο και οι αλλαγές που θα προκύψουν στα κονδύλια που αντιστοιχούν στους υπόλοιπους εταίρους, ως αποτέλεσμα της ανάληψης κάποιων εργασιών από τον καινούριο εταίρο.</a:t>
            </a:r>
          </a:p>
          <a:p>
            <a:pPr algn="l"/>
            <a:endParaRPr lang="en-GB" sz="1800" b="0" i="0" u="none" strike="noStrike" baseline="0" dirty="0">
              <a:solidFill>
                <a:srgbClr val="000000"/>
              </a:solidFill>
              <a:latin typeface="Calibri" panose="020F0502020204030204" pitchFamily="34" charset="0"/>
            </a:endParaRPr>
          </a:p>
          <a:p>
            <a:r>
              <a:rPr lang="en-GB" sz="1800" b="0" i="0" u="none" strike="noStrike" baseline="0" dirty="0">
                <a:solidFill>
                  <a:srgbClr val="000000"/>
                </a:solidFill>
                <a:latin typeface="Calibri" panose="020F0502020204030204" pitchFamily="34" charset="0"/>
              </a:rPr>
              <a:t> </a:t>
            </a: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4634557" y="2928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Προσθήκη εταίρου</a:t>
            </a:r>
            <a:endParaRPr lang="en-GB" sz="2800" b="1" dirty="0">
              <a:solidFill>
                <a:schemeClr val="bg1"/>
              </a:solidFill>
              <a:ea typeface="+mj-ea"/>
              <a:cs typeface="+mj-cs"/>
            </a:endParaRPr>
          </a:p>
        </p:txBody>
      </p:sp>
    </p:spTree>
    <p:extLst>
      <p:ext uri="{BB962C8B-B14F-4D97-AF65-F5344CB8AC3E}">
        <p14:creationId xmlns:p14="http://schemas.microsoft.com/office/powerpoint/2010/main" val="2482916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3352" y="1156686"/>
            <a:ext cx="11233248" cy="5447645"/>
          </a:xfrm>
          <a:prstGeom prst="rect">
            <a:avLst/>
          </a:prstGeom>
          <a:noFill/>
        </p:spPr>
        <p:txBody>
          <a:bodyPr wrap="square" rtlCol="0">
            <a:spAutoFit/>
          </a:bodyPr>
          <a:lstStyle/>
          <a:p>
            <a:pPr algn="just"/>
            <a:r>
              <a:rPr lang="el-GR" sz="2000" b="1" dirty="0"/>
              <a:t>Οι εταίροι που προστίθενται στην κοινοπραξία, είτε αντικαθιστώντας κάποιον άλλον εταίρο που αποχωρεί είτε όχι, πρέπει να:</a:t>
            </a:r>
          </a:p>
          <a:p>
            <a:pPr algn="just"/>
            <a:endParaRPr lang="el-GR" sz="2200" b="1" dirty="0"/>
          </a:p>
          <a:p>
            <a:pPr marL="285750" indent="-285750" algn="just">
              <a:buFont typeface="Wingdings" panose="05000000000000000000" pitchFamily="2" charset="2"/>
              <a:buChar char="§"/>
            </a:pPr>
            <a:r>
              <a:rPr lang="el-GR" dirty="0"/>
              <a:t>Είναι επιλέξιμοι για συμμετοχή στη δράση</a:t>
            </a:r>
          </a:p>
          <a:p>
            <a:pPr algn="just"/>
            <a:endParaRPr lang="el-GR" sz="2200" dirty="0"/>
          </a:p>
          <a:p>
            <a:pPr marL="285750" indent="-285750" algn="just">
              <a:buFont typeface="Wingdings" panose="05000000000000000000" pitchFamily="2" charset="2"/>
              <a:buChar char="§"/>
            </a:pPr>
            <a:r>
              <a:rPr lang="el-GR" dirty="0"/>
              <a:t>Είναι κάτοχοι ενός μοναδικού αναγνωριστικού κωδικού </a:t>
            </a:r>
            <a:r>
              <a:rPr lang="en-GB" dirty="0"/>
              <a:t>OID, </a:t>
            </a:r>
            <a:r>
              <a:rPr lang="el-GR" dirty="0"/>
              <a:t>τα στοιχεία του οποίου να έχουν επικυρωθεί από την Εθνική Υπηρεσία της χώρας όπου εδρεύει</a:t>
            </a:r>
          </a:p>
          <a:p>
            <a:pPr algn="just"/>
            <a:endParaRPr lang="el-GR" sz="2200" dirty="0"/>
          </a:p>
          <a:p>
            <a:pPr marL="285750" indent="-285750" algn="just">
              <a:buFont typeface="Wingdings" panose="05000000000000000000" pitchFamily="2" charset="2"/>
              <a:buChar char="§"/>
            </a:pPr>
            <a:r>
              <a:rPr lang="el-GR" dirty="0"/>
              <a:t>Έχουν υπογράψει έντυπο εξουσιοδότησης (</a:t>
            </a:r>
            <a:r>
              <a:rPr lang="en-GB" dirty="0"/>
              <a:t>mandate), </a:t>
            </a:r>
            <a:r>
              <a:rPr lang="el-GR" dirty="0"/>
              <a:t>αντίστοιχο με αυτό που υπέγραψαν οι εταίροι που συμπεριλήφθηκαν στην αίτηση για επιχορήγηση. Το έντυπο αυτό θα πρέπει να συμπεριληφθεί στο αίτημα για τροποποίηση της Συμφωνίας Επιχορήγησης.</a:t>
            </a:r>
          </a:p>
          <a:p>
            <a:pPr marL="285750" indent="-285750" algn="just">
              <a:buFont typeface="Wingdings" panose="05000000000000000000" pitchFamily="2" charset="2"/>
              <a:buChar char="§"/>
            </a:pPr>
            <a:endParaRPr lang="el-GR" dirty="0"/>
          </a:p>
          <a:p>
            <a:pPr algn="just"/>
            <a:endParaRPr lang="el-GR" sz="800" dirty="0"/>
          </a:p>
          <a:p>
            <a:pPr algn="l"/>
            <a:endParaRPr lang="en-GB" sz="1800" b="0" i="0" u="none" strike="noStrike" baseline="0" dirty="0">
              <a:solidFill>
                <a:srgbClr val="000000"/>
              </a:solidFill>
              <a:latin typeface="Calibri" panose="020F0502020204030204" pitchFamily="34" charset="0"/>
            </a:endParaRPr>
          </a:p>
          <a:p>
            <a:pPr algn="l"/>
            <a:r>
              <a:rPr lang="en-GB"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 </a:t>
            </a:r>
          </a:p>
          <a:p>
            <a:endParaRPr lang="en-GB" sz="1800" b="0" i="0" u="none" strike="noStrike" baseline="0" dirty="0">
              <a:solidFill>
                <a:srgbClr val="000000"/>
              </a:solidFill>
              <a:latin typeface="Calibri" panose="020F0502020204030204" pitchFamily="34" charset="0"/>
            </a:endParaRPr>
          </a:p>
          <a:p>
            <a:endParaRPr lang="en-GB" sz="1800" b="0" i="0" u="none" strike="noStrike" baseline="0" dirty="0">
              <a:solidFill>
                <a:srgbClr val="000000"/>
              </a:solidFill>
              <a:latin typeface="Calibri" panose="020F0502020204030204" pitchFamily="34" charset="0"/>
            </a:endParaRPr>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256928" y="23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Προϋποθέσεις συμμετοχής προστιθέμενων εταίρων</a:t>
            </a:r>
            <a:endParaRPr lang="en-GB" sz="2800" b="1" dirty="0">
              <a:solidFill>
                <a:schemeClr val="bg1"/>
              </a:solidFill>
              <a:ea typeface="+mj-ea"/>
              <a:cs typeface="+mj-cs"/>
            </a:endParaRPr>
          </a:p>
        </p:txBody>
      </p:sp>
    </p:spTree>
    <p:extLst>
      <p:ext uri="{BB962C8B-B14F-4D97-AF65-F5344CB8AC3E}">
        <p14:creationId xmlns:p14="http://schemas.microsoft.com/office/powerpoint/2010/main" val="3140100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542029"/>
            <a:ext cx="11562836" cy="3631763"/>
          </a:xfrm>
          <a:prstGeom prst="rect">
            <a:avLst/>
          </a:prstGeom>
          <a:noFill/>
        </p:spPr>
        <p:txBody>
          <a:bodyPr wrap="square" rtlCol="0">
            <a:spAutoFit/>
          </a:bodyPr>
          <a:lstStyle/>
          <a:p>
            <a:pPr marL="342900" indent="-342900" algn="just">
              <a:buFont typeface="Wingdings" panose="05000000000000000000" pitchFamily="2" charset="2"/>
              <a:buChar char="§"/>
            </a:pPr>
            <a:r>
              <a:rPr lang="el-GR" sz="2000" dirty="0"/>
              <a:t>Η αλλαγή συντονιστή, δηλαδή η αντικατάσταση του συντονιστή οργανισμού από κάποιον άλλο οργανισμό, επιτρέπεται </a:t>
            </a:r>
            <a:r>
              <a:rPr lang="el-GR" sz="2000" b="1" dirty="0"/>
              <a:t>μόνο πριν από την Υπογραφή της Συμφωνίας επιχορήγησης</a:t>
            </a:r>
            <a:r>
              <a:rPr lang="el-GR" sz="2000" dirty="0"/>
              <a:t>, νοουμένου ότι ο οργανισμός που τον αντικαθιστά εδρεύει στην ίδια χώρα και ανήκει ήδη στην κοινοπραξία</a:t>
            </a:r>
          </a:p>
          <a:p>
            <a:pPr algn="just"/>
            <a:endParaRPr lang="el-GR" sz="2200" dirty="0"/>
          </a:p>
          <a:p>
            <a:pPr algn="just"/>
            <a:endParaRPr lang="el-GR" sz="2200" dirty="0"/>
          </a:p>
          <a:p>
            <a:pPr marL="342900" indent="-342900" algn="just">
              <a:buFont typeface="Wingdings" panose="05000000000000000000" pitchFamily="2" charset="2"/>
              <a:buChar char="§"/>
            </a:pPr>
            <a:r>
              <a:rPr lang="el-GR" sz="2000" dirty="0"/>
              <a:t>Η </a:t>
            </a:r>
            <a:r>
              <a:rPr lang="el-GR" sz="2000" b="1" dirty="0"/>
              <a:t>τεχνική αλλαγή συντονιστή</a:t>
            </a:r>
            <a:r>
              <a:rPr lang="el-GR" sz="2000" dirty="0"/>
              <a:t>, που προκύπτει από κάποιον επανακαθορισμό της δομής του οργανισμού (π.χ. συγχώνευση με άλλον οργανισμό), </a:t>
            </a:r>
            <a:r>
              <a:rPr lang="el-GR" sz="2000" b="1" dirty="0"/>
              <a:t>επιτρέπεται και κατά τη διάρκεια της υλοποίησης του Σχεδίου</a:t>
            </a:r>
            <a:r>
              <a:rPr lang="el-GR" sz="2000" dirty="0"/>
              <a:t>. Στην περίπτωση αυτή, ο συντονιστής οργανισμός παραμένει ουσιαστικά ο ίδιος με αυτόν που αιτήθηκε την επιχορήγηση εκ μέρους της κοινοπραξίας</a:t>
            </a:r>
          </a:p>
          <a:p>
            <a:endParaRPr lang="el-GR" sz="2000" dirty="0"/>
          </a:p>
          <a:p>
            <a:endParaRPr lang="el-GR" sz="800" dirty="0"/>
          </a:p>
          <a:p>
            <a:pPr lvl="1"/>
            <a:endParaRPr lang="el-GR"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3625080"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Αλλαγή Συντονιστή Κοινοπραξίας</a:t>
            </a:r>
            <a:endParaRPr lang="en-GB" sz="2800" b="1" dirty="0">
              <a:solidFill>
                <a:schemeClr val="bg1"/>
              </a:solidFill>
              <a:ea typeface="+mj-ea"/>
              <a:cs typeface="+mj-cs"/>
            </a:endParaRPr>
          </a:p>
        </p:txBody>
      </p:sp>
    </p:spTree>
    <p:extLst>
      <p:ext uri="{BB962C8B-B14F-4D97-AF65-F5344CB8AC3E}">
        <p14:creationId xmlns:p14="http://schemas.microsoft.com/office/powerpoint/2010/main" val="683570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1198724"/>
            <a:ext cx="11562836" cy="4124206"/>
          </a:xfrm>
          <a:prstGeom prst="rect">
            <a:avLst/>
          </a:prstGeom>
          <a:noFill/>
        </p:spPr>
        <p:txBody>
          <a:bodyPr wrap="square" rtlCol="0">
            <a:spAutoFit/>
          </a:bodyPr>
          <a:lstStyle/>
          <a:p>
            <a:r>
              <a:rPr lang="el-GR" sz="2000" b="1" dirty="0"/>
              <a:t>Οι περιπτώσεις στις οποίες </a:t>
            </a:r>
            <a:r>
              <a:rPr lang="el-GR" sz="2000" b="1" u="sng" dirty="0"/>
              <a:t>δεν απαιτείται Τροποποίηση Συμφωνίας Επιχορήγησης αλλά οπωσδήποτε ενημέρωση της Εθνικής Υπηρεσίας</a:t>
            </a:r>
            <a:r>
              <a:rPr lang="el-GR" sz="2000" b="1" dirty="0"/>
              <a:t> είναι οι ακόλουθες:</a:t>
            </a:r>
          </a:p>
          <a:p>
            <a:endParaRPr lang="el-GR" sz="2000" dirty="0"/>
          </a:p>
          <a:p>
            <a:endParaRPr lang="el-GR" sz="800" dirty="0"/>
          </a:p>
          <a:p>
            <a:pPr marL="742950" lvl="1" indent="-285750">
              <a:buFont typeface="Wingdings" panose="05000000000000000000" pitchFamily="2" charset="2"/>
              <a:buChar char="§"/>
            </a:pPr>
            <a:r>
              <a:rPr lang="el-GR" dirty="0"/>
              <a:t>Παράταση για την υποβολή της τελικής έκθεσης</a:t>
            </a:r>
          </a:p>
          <a:p>
            <a:pPr lvl="1"/>
            <a:endParaRPr lang="el-GR" sz="2200" dirty="0"/>
          </a:p>
          <a:p>
            <a:pPr marL="742950" lvl="1" indent="-285750">
              <a:buFont typeface="Wingdings" panose="05000000000000000000" pitchFamily="2" charset="2"/>
              <a:buChar char="§"/>
            </a:pPr>
            <a:r>
              <a:rPr lang="el-GR" dirty="0"/>
              <a:t>Αλλαγή νόμιμου εκπροσώπου του συντονιστή οργανισμού ή κάποιου εκ των υπόλοιπων οργανισμών</a:t>
            </a:r>
          </a:p>
          <a:p>
            <a:pPr lvl="1"/>
            <a:endParaRPr lang="el-GR" sz="2200" dirty="0"/>
          </a:p>
          <a:p>
            <a:pPr marL="742950" lvl="1" indent="-285750">
              <a:buFont typeface="Wingdings" panose="05000000000000000000" pitchFamily="2" charset="2"/>
              <a:buChar char="§"/>
            </a:pPr>
            <a:r>
              <a:rPr lang="el-GR" dirty="0"/>
              <a:t>Αλλαγή βασικού προσώπου επαφής του συντονιστή οργανισμού ή κάποιου εκ των υπόλοιπων οργανισμών</a:t>
            </a:r>
          </a:p>
          <a:p>
            <a:pPr lvl="1"/>
            <a:endParaRPr lang="el-GR" sz="2200" dirty="0"/>
          </a:p>
          <a:p>
            <a:pPr marL="742950" lvl="1" indent="-285750">
              <a:buFont typeface="Wingdings" panose="05000000000000000000" pitchFamily="2" charset="2"/>
              <a:buChar char="§"/>
            </a:pPr>
            <a:r>
              <a:rPr lang="el-GR" dirty="0"/>
              <a:t>Αλλαγές στο Πρόγραμμα Εργασίας, που δεν επιφέρουν αλλαγές στην αρχική κατανομή κονδυλίου (π.χ. αλλαγή της σειράς υλοποίησης των δραστηριοτήτων του Σχεδίου) </a:t>
            </a:r>
          </a:p>
          <a:p>
            <a:pPr marL="742950" lvl="1" indent="-285750">
              <a:buFont typeface="Wingdings" panose="05000000000000000000" pitchFamily="2" charset="2"/>
              <a:buChar char="§"/>
            </a:pPr>
            <a:endParaRPr lang="el-GR" dirty="0"/>
          </a:p>
          <a:p>
            <a:pPr lvl="1">
              <a:tabLst>
                <a:tab pos="361950" algn="l"/>
              </a:tabLst>
            </a:pPr>
            <a:endParaRPr lang="el-GR" sz="2000" dirty="0"/>
          </a:p>
        </p:txBody>
      </p:sp>
      <p:sp>
        <p:nvSpPr>
          <p:cNvPr id="8" name="Title 1"/>
          <p:cNvSpPr txBox="1">
            <a:spLocks/>
          </p:cNvSpPr>
          <p:nvPr/>
        </p:nvSpPr>
        <p:spPr>
          <a:xfrm>
            <a:off x="1774155"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2" name="Title 1">
            <a:extLst>
              <a:ext uri="{FF2B5EF4-FFF2-40B4-BE49-F238E27FC236}">
                <a16:creationId xmlns:a16="http://schemas.microsoft.com/office/drawing/2014/main" id="{1B2E9F42-0417-4A6E-5252-D495ADEE9F65}"/>
              </a:ext>
            </a:extLst>
          </p:cNvPr>
          <p:cNvSpPr txBox="1">
            <a:spLocks/>
          </p:cNvSpPr>
          <p:nvPr/>
        </p:nvSpPr>
        <p:spPr>
          <a:xfrm>
            <a:off x="-2348369" y="-355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Πότε ΔΕΝ απαιτείται Τροποποίηση της Συμφωνίας; </a:t>
            </a:r>
            <a:endParaRPr lang="en-GB" sz="2800" b="1" dirty="0">
              <a:solidFill>
                <a:schemeClr val="bg1"/>
              </a:solidFill>
              <a:ea typeface="+mj-ea"/>
              <a:cs typeface="+mj-cs"/>
            </a:endParaRPr>
          </a:p>
        </p:txBody>
      </p:sp>
    </p:spTree>
    <p:extLst>
      <p:ext uri="{BB962C8B-B14F-4D97-AF65-F5344CB8AC3E}">
        <p14:creationId xmlns:p14="http://schemas.microsoft.com/office/powerpoint/2010/main" val="3810370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67103" y="702915"/>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839416" y="1470976"/>
            <a:ext cx="7992888" cy="4392488"/>
          </a:xfrm>
          <a:prstGeom prst="rect">
            <a:avLst/>
          </a:prstGeom>
        </p:spPr>
        <p:txBody>
          <a:bodyPr/>
          <a:lstStyle/>
          <a:p>
            <a:pPr marL="800100" lvl="1"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1344" y="1141157"/>
            <a:ext cx="10594863" cy="5278368"/>
          </a:xfrm>
          <a:prstGeom prst="rect">
            <a:avLst/>
          </a:prstGeom>
          <a:noFill/>
        </p:spPr>
        <p:txBody>
          <a:bodyPr wrap="square" rtlCol="0">
            <a:spAutoFit/>
          </a:bodyPr>
          <a:lstStyle/>
          <a:p>
            <a:pPr algn="just"/>
            <a:r>
              <a:rPr lang="el-GR" sz="2000" b="1" dirty="0"/>
              <a:t>Όλα τα αιτήματα για τροποποίηση της Συμφωνίας Επιχορήγησης πρέπει να υποβάλλονται γραπτώς στο ΙΔΕΠ Διά Βίου Μάθησης από τον συντονιστή της κοινοπραξίας:</a:t>
            </a:r>
          </a:p>
          <a:p>
            <a:pPr algn="just"/>
            <a:endParaRPr lang="el-GR" sz="2200" dirty="0"/>
          </a:p>
          <a:p>
            <a:pPr marL="285750" indent="-285750" algn="just">
              <a:buFont typeface="Wingdings" panose="05000000000000000000" pitchFamily="2" charset="2"/>
              <a:buChar char="§"/>
            </a:pPr>
            <a:r>
              <a:rPr lang="el-GR" dirty="0"/>
              <a:t>Με τη σύμφωνη γνώμη όλων των εταίρων</a:t>
            </a:r>
            <a:endParaRPr lang="en-GB" dirty="0"/>
          </a:p>
          <a:p>
            <a:pPr marL="285750" indent="-285750" algn="just">
              <a:buFont typeface="Wingdings" panose="05000000000000000000" pitchFamily="2" charset="2"/>
              <a:buChar char="§"/>
            </a:pPr>
            <a:r>
              <a:rPr lang="el-GR" dirty="0"/>
              <a:t>Νοουμένου ότι εξυπηρετούν το γενικό συμφέρον του Σχεδίου</a:t>
            </a:r>
            <a:endParaRPr lang="en-GB" dirty="0"/>
          </a:p>
          <a:p>
            <a:pPr marL="285750" indent="-285750" algn="just">
              <a:buFont typeface="Wingdings" panose="05000000000000000000" pitchFamily="2" charset="2"/>
              <a:buChar char="§"/>
            </a:pPr>
            <a:r>
              <a:rPr lang="el-GR" dirty="0"/>
              <a:t>Με την προϋπόθεση ότι αιτιολογούνται επαρκώς</a:t>
            </a:r>
            <a:endParaRPr lang="en-GB" dirty="0"/>
          </a:p>
          <a:p>
            <a:pPr marL="285750" indent="-285750" algn="just">
              <a:buFont typeface="Wingdings" panose="05000000000000000000" pitchFamily="2" charset="2"/>
              <a:buChar char="§"/>
            </a:pPr>
            <a:r>
              <a:rPr lang="el-GR" dirty="0"/>
              <a:t>Αρκετά </a:t>
            </a:r>
            <a:r>
              <a:rPr lang="el-GR" i="1" dirty="0"/>
              <a:t>πριν από την ημερομηνία εφαρμογής</a:t>
            </a:r>
            <a:r>
              <a:rPr lang="el-GR" dirty="0"/>
              <a:t> της αιτούμενης αλλαγής</a:t>
            </a:r>
            <a:endParaRPr lang="en-GB" dirty="0"/>
          </a:p>
          <a:p>
            <a:pPr marL="285750" indent="-285750" algn="just">
              <a:buFont typeface="Wingdings" panose="05000000000000000000" pitchFamily="2" charset="2"/>
              <a:buChar char="§"/>
            </a:pPr>
            <a:r>
              <a:rPr lang="el-GR" i="1" dirty="0"/>
              <a:t>Τουλάχιστον ένα μήνα πριν από την ολοκλήρωση του Σχεδίου</a:t>
            </a:r>
          </a:p>
          <a:p>
            <a:pPr marL="285750" indent="-285750" algn="just">
              <a:buFont typeface="Wingdings" panose="05000000000000000000" pitchFamily="2" charset="2"/>
              <a:buChar char="§"/>
            </a:pPr>
            <a:r>
              <a:rPr lang="el-GR" i="1" dirty="0"/>
              <a:t>Μέσω έντυπης επιστολής ή ηλεκτρονικού ταχυδρομείου: Το αίτημα πρέπει πάντοτε να προέρχεται από τον νόμιμο εκπρόσωπο του συντονιστή εταίρου </a:t>
            </a:r>
            <a:r>
              <a:rPr lang="el-GR" i="1" dirty="0">
                <a:sym typeface="Wingdings" panose="05000000000000000000" pitchFamily="2" charset="2"/>
              </a:rPr>
              <a:t> Έντυπη επιστολή: Υπογεγραμμένη και σφραγισμένη από τον νόμιμο εκπρόσωπο / </a:t>
            </a:r>
            <a:r>
              <a:rPr lang="en-GB" i="1" dirty="0">
                <a:sym typeface="Wingdings" panose="05000000000000000000" pitchFamily="2" charset="2"/>
              </a:rPr>
              <a:t>Email: </a:t>
            </a:r>
            <a:r>
              <a:rPr lang="el-GR" i="1" dirty="0">
                <a:sym typeface="Wingdings" panose="05000000000000000000" pitchFamily="2" charset="2"/>
              </a:rPr>
              <a:t>Αποστολή από την επίσημη διεύθυνση του οργανισμού και κοινοποίηση στον νόμιμο εκπρόσωπο</a:t>
            </a:r>
            <a:endParaRPr lang="el-GR" sz="1700" i="1" dirty="0"/>
          </a:p>
          <a:p>
            <a:pPr algn="just"/>
            <a:endParaRPr lang="el-GR" sz="2200" dirty="0"/>
          </a:p>
          <a:p>
            <a:pPr algn="just"/>
            <a:endParaRPr lang="en-GB" sz="2200" dirty="0"/>
          </a:p>
          <a:p>
            <a:pPr algn="just"/>
            <a:r>
              <a:rPr lang="el-GR" sz="1700" i="1" u="sng" dirty="0"/>
              <a:t>Σημείωση</a:t>
            </a:r>
            <a:r>
              <a:rPr lang="el-GR" sz="1700" i="1" dirty="0"/>
              <a:t>: Για να θεωρείται έγκυρη οποιαδήποτε τροποποίηση της Συμφωνίας Επιχορήγησης, αυτή θα πρέπει να </a:t>
            </a:r>
          </a:p>
          <a:p>
            <a:pPr algn="just"/>
            <a:r>
              <a:rPr lang="el-GR" sz="1700" i="1" dirty="0"/>
              <a:t>έχει εκδοθεί και τεθεί σε ισχύ από την ΕΥ πριν από τη λήξη του Σχεδίου</a:t>
            </a:r>
            <a:endParaRPr lang="en-US" sz="1700" i="1" dirty="0"/>
          </a:p>
          <a:p>
            <a:pPr algn="just"/>
            <a:endParaRPr lang="en-US" sz="1700" i="1" dirty="0"/>
          </a:p>
          <a:p>
            <a:pPr algn="just"/>
            <a:endParaRPr lang="en-US" dirty="0"/>
          </a:p>
        </p:txBody>
      </p:sp>
      <p:sp>
        <p:nvSpPr>
          <p:cNvPr id="7" name="Title 1">
            <a:extLst>
              <a:ext uri="{FF2B5EF4-FFF2-40B4-BE49-F238E27FC236}">
                <a16:creationId xmlns:a16="http://schemas.microsoft.com/office/drawing/2014/main" id="{B8B59D6C-BE00-0AEE-FCBE-B366F2613009}"/>
              </a:ext>
            </a:extLst>
          </p:cNvPr>
          <p:cNvSpPr txBox="1">
            <a:spLocks/>
          </p:cNvSpPr>
          <p:nvPr/>
        </p:nvSpPr>
        <p:spPr>
          <a:xfrm>
            <a:off x="-2554468" y="2720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Υποβολή Αιτημάτων προς την Εθνική Υπηρεσία</a:t>
            </a:r>
            <a:endParaRPr lang="en-GB" sz="2800" b="1" dirty="0">
              <a:solidFill>
                <a:schemeClr val="bg1"/>
              </a:solidFill>
              <a:ea typeface="+mj-ea"/>
              <a:cs typeface="+mj-cs"/>
            </a:endParaRPr>
          </a:p>
        </p:txBody>
      </p:sp>
    </p:spTree>
    <p:extLst>
      <p:ext uri="{BB962C8B-B14F-4D97-AF65-F5344CB8AC3E}">
        <p14:creationId xmlns:p14="http://schemas.microsoft.com/office/powerpoint/2010/main" val="3470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4064" y="892138"/>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19336" y="908579"/>
            <a:ext cx="12072664" cy="6971139"/>
          </a:xfrm>
          <a:prstGeom prst="rect">
            <a:avLst/>
          </a:prstGeom>
          <a:noFill/>
        </p:spPr>
        <p:txBody>
          <a:bodyPr wrap="square" rtlCol="0">
            <a:spAutoFit/>
          </a:bodyPr>
          <a:lstStyle/>
          <a:p>
            <a:endParaRPr lang="el-GR" sz="2400" dirty="0"/>
          </a:p>
          <a:p>
            <a:r>
              <a:rPr lang="el-GR" sz="2000" b="1" u="sng" dirty="0"/>
              <a:t>Παραρτήματα</a:t>
            </a:r>
            <a:r>
              <a:rPr lang="el-GR" sz="2000" b="1" dirty="0"/>
              <a:t>:</a:t>
            </a:r>
          </a:p>
          <a:p>
            <a:endParaRPr lang="el-GR" sz="2200" dirty="0"/>
          </a:p>
          <a:p>
            <a:pPr marL="285750" indent="-285750">
              <a:buFont typeface="Wingdings" panose="05000000000000000000" pitchFamily="2" charset="2"/>
              <a:buChar char="§"/>
            </a:pPr>
            <a:r>
              <a:rPr lang="el-GR" b="1" u="sng" dirty="0"/>
              <a:t>Παράρτημα Ι</a:t>
            </a:r>
            <a:r>
              <a:rPr lang="el-GR" dirty="0"/>
              <a:t> </a:t>
            </a:r>
            <a:r>
              <a:rPr lang="el-GR" b="1" dirty="0"/>
              <a:t>– </a:t>
            </a:r>
            <a:r>
              <a:rPr lang="en-US" b="1" dirty="0"/>
              <a:t>General Conditions</a:t>
            </a:r>
            <a:r>
              <a:rPr lang="el-GR" b="1" dirty="0"/>
              <a:t> </a:t>
            </a:r>
            <a:r>
              <a:rPr lang="el-GR" dirty="0">
                <a:sym typeface="Wingdings" panose="05000000000000000000" pitchFamily="2" charset="2"/>
              </a:rPr>
              <a:t></a:t>
            </a:r>
            <a:r>
              <a:rPr lang="en-US" dirty="0"/>
              <a:t> </a:t>
            </a:r>
            <a:r>
              <a:rPr lang="el-GR" dirty="0"/>
              <a:t>Οι Γενικές Διατάξεις της Συμφωνίας Επιχορήγησης, που είναι κοινές για όλα τα Σχέδια και περιλαμβάνουν τις:</a:t>
            </a:r>
          </a:p>
          <a:p>
            <a:pPr marL="285750" indent="-285750">
              <a:buFont typeface="Wingdings" panose="05000000000000000000" pitchFamily="2" charset="2"/>
              <a:buChar char="ü"/>
            </a:pPr>
            <a:r>
              <a:rPr lang="el-GR" dirty="0"/>
              <a:t>Νομικές και Διοικητικές Διατάξεις (</a:t>
            </a:r>
            <a:r>
              <a:rPr lang="en-GB" dirty="0"/>
              <a:t>Legal and Administrative Provisions</a:t>
            </a:r>
            <a:r>
              <a:rPr lang="el-GR" dirty="0"/>
              <a:t>)</a:t>
            </a:r>
            <a:endParaRPr lang="en-GB" dirty="0"/>
          </a:p>
          <a:p>
            <a:pPr marL="285750" indent="-285750">
              <a:buFont typeface="Wingdings" panose="05000000000000000000" pitchFamily="2" charset="2"/>
              <a:buChar char="ü"/>
            </a:pPr>
            <a:r>
              <a:rPr lang="el-GR" dirty="0"/>
              <a:t>Οικονομικές Διατάξεις (</a:t>
            </a:r>
            <a:r>
              <a:rPr lang="en-GB" dirty="0"/>
              <a:t>Financial Provisions</a:t>
            </a:r>
            <a:r>
              <a:rPr lang="el-GR" dirty="0"/>
              <a:t>)</a:t>
            </a:r>
          </a:p>
          <a:p>
            <a:endParaRPr lang="el-GR" sz="2200" dirty="0"/>
          </a:p>
          <a:p>
            <a:pPr marL="285750" indent="-285750">
              <a:buFont typeface="Wingdings" panose="05000000000000000000" pitchFamily="2" charset="2"/>
              <a:buChar char="§"/>
            </a:pPr>
            <a:r>
              <a:rPr lang="el-GR" b="1" u="sng" dirty="0"/>
              <a:t>Παράρτημα ΙΙ</a:t>
            </a:r>
            <a:r>
              <a:rPr lang="el-GR" dirty="0"/>
              <a:t> </a:t>
            </a:r>
            <a:r>
              <a:rPr lang="el-GR" b="1" dirty="0"/>
              <a:t>– </a:t>
            </a:r>
            <a:r>
              <a:rPr lang="en-US" b="1" dirty="0"/>
              <a:t>Description of the Project;</a:t>
            </a:r>
            <a:r>
              <a:rPr lang="en-GB" b="1" dirty="0"/>
              <a:t>Estimated budget of the project</a:t>
            </a:r>
            <a:r>
              <a:rPr lang="en-US" b="1" dirty="0"/>
              <a:t>;List of other Beneficiaries</a:t>
            </a:r>
            <a:r>
              <a:rPr lang="el-GR" b="1" dirty="0"/>
              <a:t> </a:t>
            </a:r>
            <a:r>
              <a:rPr lang="el-GR" dirty="0">
                <a:sym typeface="Wingdings" panose="05000000000000000000" pitchFamily="2" charset="2"/>
              </a:rPr>
              <a:t></a:t>
            </a:r>
            <a:r>
              <a:rPr lang="en-US" dirty="0"/>
              <a:t> </a:t>
            </a:r>
            <a:r>
              <a:rPr lang="el-GR" dirty="0"/>
              <a:t>Περιλαμβάνει:</a:t>
            </a:r>
          </a:p>
          <a:p>
            <a:pPr marL="285750" indent="-285750">
              <a:buFont typeface="Wingdings" panose="05000000000000000000" pitchFamily="2" charset="2"/>
              <a:buChar char="ü"/>
            </a:pPr>
            <a:r>
              <a:rPr lang="el-GR" dirty="0"/>
              <a:t>Γενικές πληροφορίες για το Σχέδιο</a:t>
            </a:r>
          </a:p>
          <a:p>
            <a:pPr marL="285750" indent="-285750">
              <a:buFont typeface="Wingdings" panose="05000000000000000000" pitchFamily="2" charset="2"/>
              <a:buChar char="ü"/>
            </a:pPr>
            <a:r>
              <a:rPr lang="el-GR" dirty="0"/>
              <a:t>Παρουσίαση εγκεκριμένου κονδυλίου (Ανά Δραστηριότητα</a:t>
            </a:r>
            <a:r>
              <a:rPr lang="en-GB" dirty="0"/>
              <a:t>)</a:t>
            </a:r>
            <a:endParaRPr lang="el-GR" dirty="0"/>
          </a:p>
          <a:p>
            <a:pPr marL="285750" indent="-285750">
              <a:buFont typeface="Wingdings" panose="05000000000000000000" pitchFamily="2" charset="2"/>
              <a:buChar char="ü"/>
            </a:pPr>
            <a:r>
              <a:rPr lang="el-GR" dirty="0"/>
              <a:t>Βασικές πληροφορίες για κάθε συμμετέχοντα οργανισμό</a:t>
            </a:r>
          </a:p>
          <a:p>
            <a:pPr marL="266700"/>
            <a:endParaRPr lang="el-GR" sz="2200" dirty="0"/>
          </a:p>
          <a:p>
            <a:pPr marL="266700"/>
            <a:endParaRPr lang="el-GR" sz="2200" i="1" u="sng" dirty="0"/>
          </a:p>
          <a:p>
            <a:pPr>
              <a:tabLst>
                <a:tab pos="447675" algn="l"/>
              </a:tabLst>
            </a:pPr>
            <a:r>
              <a:rPr lang="el-GR" sz="1700" i="1" u="sng" dirty="0" err="1"/>
              <a:t>Σημείωσεις</a:t>
            </a:r>
            <a:r>
              <a:rPr lang="el-GR" sz="1700" i="1" dirty="0"/>
              <a:t>: </a:t>
            </a:r>
          </a:p>
          <a:p>
            <a:pPr marL="342900" indent="-342900">
              <a:buAutoNum type="arabicPeriod"/>
              <a:tabLst>
                <a:tab pos="447675" algn="l"/>
              </a:tabLst>
            </a:pPr>
            <a:r>
              <a:rPr lang="el-GR" sz="1700" i="1" u="sng" dirty="0"/>
              <a:t>Το Παράρτημα ΙΙ, μαζί με τις Ειδικές Διατάξεις, το Παράρτημα </a:t>
            </a:r>
            <a:r>
              <a:rPr lang="en-GB" sz="1700" i="1" u="sng" dirty="0"/>
              <a:t>IV-Mandates</a:t>
            </a:r>
            <a:r>
              <a:rPr lang="el-GR" sz="1700" i="1" u="sng" dirty="0"/>
              <a:t> και το Παράρτημα </a:t>
            </a:r>
            <a:r>
              <a:rPr lang="en-GB" sz="1700" i="1" u="sng" dirty="0"/>
              <a:t>V-</a:t>
            </a:r>
            <a:r>
              <a:rPr lang="el-GR" sz="1700" i="1" u="sng" dirty="0"/>
              <a:t>Τραπεζικά Στοιχεία Δικαιούχου</a:t>
            </a:r>
            <a:r>
              <a:rPr lang="en-GB" sz="1700" i="1" dirty="0"/>
              <a:t>,</a:t>
            </a:r>
            <a:r>
              <a:rPr lang="el-GR" sz="1700" i="1" dirty="0"/>
              <a:t> αποτελούν τα τέσσερα έγγραφα που περιλαμβάνονται στο πακέτο της Συμφωνίας και είναι </a:t>
            </a:r>
            <a:r>
              <a:rPr lang="el-GR" sz="1700" i="1" u="sng" dirty="0"/>
              <a:t>μοναδικά για κάθε Σχέδιο</a:t>
            </a:r>
            <a:r>
              <a:rPr lang="el-GR" sz="1700" u="sng" dirty="0"/>
              <a:t>.</a:t>
            </a:r>
          </a:p>
          <a:p>
            <a:pPr marL="342900" indent="-342900">
              <a:buAutoNum type="arabicPeriod"/>
              <a:tabLst>
                <a:tab pos="447675" algn="l"/>
              </a:tabLst>
            </a:pPr>
            <a:r>
              <a:rPr lang="el-GR" sz="1700" i="1" dirty="0"/>
              <a:t>Τα Παραρτήματα της Συμφωνίας που είναι </a:t>
            </a:r>
            <a:r>
              <a:rPr lang="el-GR" sz="1700" i="1" u="sng" dirty="0"/>
              <a:t>κοινά</a:t>
            </a:r>
            <a:r>
              <a:rPr lang="el-GR" sz="1700" i="1" dirty="0"/>
              <a:t> για όλα τα Σχέδια είναι </a:t>
            </a:r>
            <a:r>
              <a:rPr lang="el-GR" sz="1700" i="1" u="sng" dirty="0"/>
              <a:t>αναρτημένα στην ιστοσελίδα του ΙΔΕΠ, </a:t>
            </a:r>
            <a:r>
              <a:rPr lang="el-GR" sz="1700" i="1" u="sng" dirty="0">
                <a:hlinkClick r:id="rId3"/>
              </a:rPr>
              <a:t>εδώ</a:t>
            </a:r>
            <a:endParaRPr lang="el-GR" sz="1700" i="1" u="sng" dirty="0"/>
          </a:p>
          <a:p>
            <a:endParaRPr lang="el-GR" sz="1600" i="1"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E82EDB88-76D6-D63E-4A89-FB1247484195}"/>
              </a:ext>
            </a:extLst>
          </p:cNvPr>
          <p:cNvSpPr txBox="1">
            <a:spLocks/>
          </p:cNvSpPr>
          <p:nvPr/>
        </p:nvSpPr>
        <p:spPr>
          <a:xfrm>
            <a:off x="-384720" y="36264"/>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(2/</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315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algn="ctr">
              <a:defRPr/>
            </a:pPr>
            <a:endParaRPr kumimoji="0" lang="el-GR" sz="24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3400" b="1" i="0" u="none" strike="noStrike" kern="0" cap="none" spc="0" normalizeH="0" baseline="0" noProof="0" dirty="0">
                <a:ln>
                  <a:noFill/>
                </a:ln>
                <a:solidFill>
                  <a:srgbClr val="1EA292"/>
                </a:solidFill>
                <a:effectLst/>
                <a:uLnTx/>
                <a:uFillTx/>
              </a:rPr>
              <a:t>ΕΛΕΓΧΟΙ </a:t>
            </a:r>
            <a:endParaRPr kumimoji="0" lang="en-US" sz="3400" b="1" i="0" u="none" strike="noStrike" kern="0" cap="none" spc="0" normalizeH="0" baseline="0" noProof="0" dirty="0">
              <a:ln>
                <a:noFill/>
              </a:ln>
              <a:solidFill>
                <a:srgbClr val="1EA292"/>
              </a:solidFill>
              <a:effectLst/>
              <a:uLnTx/>
              <a:uFillTx/>
            </a:endParaRPr>
          </a:p>
        </p:txBody>
      </p:sp>
      <p:pic>
        <p:nvPicPr>
          <p:cNvPr id="4" name="Picture 2" descr="See the source image">
            <a:extLst>
              <a:ext uri="{FF2B5EF4-FFF2-40B4-BE49-F238E27FC236}">
                <a16:creationId xmlns:a16="http://schemas.microsoft.com/office/drawing/2014/main" id="{23CC915B-253D-AD98-4985-AD4AC59A8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0" y="815752"/>
            <a:ext cx="4587168" cy="261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146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0068" y="652644"/>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07368" y="836712"/>
            <a:ext cx="10776520" cy="6032421"/>
          </a:xfrm>
          <a:prstGeom prst="rect">
            <a:avLst/>
          </a:prstGeom>
          <a:noFill/>
        </p:spPr>
        <p:txBody>
          <a:bodyPr wrap="square" rtlCol="0">
            <a:spAutoFit/>
          </a:bodyPr>
          <a:lstStyle/>
          <a:p>
            <a:endParaRPr lang="el-GR" dirty="0"/>
          </a:p>
          <a:p>
            <a:r>
              <a:rPr lang="el-GR" sz="2000" b="1" u="sng" dirty="0"/>
              <a:t>Οι πρωτογενείς έλεγχοι στους οποίους υπόκεινται τα εγκεκριμένα Σχέδια:</a:t>
            </a:r>
          </a:p>
          <a:p>
            <a:endParaRPr lang="el-GR" sz="2000" b="1" u="sng" dirty="0"/>
          </a:p>
          <a:p>
            <a:endParaRPr lang="el-GR" sz="2000" b="1" u="sng" dirty="0"/>
          </a:p>
          <a:p>
            <a:pPr marL="285750" indent="-285750">
              <a:buFont typeface="Wingdings" panose="05000000000000000000" pitchFamily="2" charset="2"/>
              <a:buChar char="§"/>
            </a:pPr>
            <a:r>
              <a:rPr lang="el-GR" dirty="0"/>
              <a:t>Διεξάγονται για σκοπούς επαλήθευσης της ποιότητας</a:t>
            </a:r>
            <a:r>
              <a:rPr lang="en-GB" dirty="0"/>
              <a:t>, </a:t>
            </a:r>
            <a:r>
              <a:rPr lang="el-GR" dirty="0"/>
              <a:t>της </a:t>
            </a:r>
            <a:r>
              <a:rPr lang="el-GR" dirty="0" err="1"/>
              <a:t>επιλεξιμότητας</a:t>
            </a:r>
            <a:r>
              <a:rPr lang="el-GR" dirty="0"/>
              <a:t> και της υλοποίησης των δραστηριοτήτων του Σχεδίου</a:t>
            </a:r>
          </a:p>
          <a:p>
            <a:endParaRPr lang="el-GR" dirty="0"/>
          </a:p>
          <a:p>
            <a:pPr marL="285750" indent="-285750">
              <a:buFont typeface="Wingdings" panose="05000000000000000000" pitchFamily="2" charset="2"/>
              <a:buChar char="§"/>
            </a:pPr>
            <a:r>
              <a:rPr lang="el-GR" dirty="0"/>
              <a:t>Διεξάγονται για να διαπιστωθεί κατά πόσον οι διαδικασίες που ακολουθήθηκαν συμβαδίζουν με τους όρους της Συμφωνίας Επιχορήγησης (</a:t>
            </a:r>
            <a:r>
              <a:rPr lang="el-GR" dirty="0" err="1"/>
              <a:t>π.χ</a:t>
            </a:r>
            <a:r>
              <a:rPr lang="el-GR" dirty="0"/>
              <a:t> όροι σχετικοί με πνευματικά δικαιώματα, όροι σχετικοί με την προβολή Ευρωπαϊκής χρηματοδότησης κτλ.) και είναι σωστά καταγεγραμμένες και τεκμηριωμένες</a:t>
            </a:r>
          </a:p>
          <a:p>
            <a:endParaRPr lang="el-GR" dirty="0"/>
          </a:p>
          <a:p>
            <a:pPr marL="285750" indent="-285750">
              <a:buFont typeface="Wingdings" panose="05000000000000000000" pitchFamily="2" charset="2"/>
              <a:buChar char="§"/>
            </a:pPr>
            <a:r>
              <a:rPr lang="el-GR" dirty="0"/>
              <a:t>Δρουν υποστηρικτικά στη διαδικασία της αξιολόγησης της ποιότητας των Σχεδίων από την ΕΥ</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
            </a:pPr>
            <a:r>
              <a:rPr lang="el-GR" dirty="0"/>
              <a:t>Καθορίζουν το συνολικό τελικό ποσό επιχορήγησης </a:t>
            </a:r>
            <a:r>
              <a:rPr lang="el-GR" dirty="0">
                <a:sym typeface="Wingdings" panose="05000000000000000000" pitchFamily="2" charset="2"/>
              </a:rPr>
              <a:t> </a:t>
            </a:r>
            <a:r>
              <a:rPr lang="el-GR" dirty="0"/>
              <a:t>Το τελικό ποσό επιχορήγησης προκύπτει ως αποτέλεσμα όλων των ελέγχων στους οποίους υπόκειται ένα Σχέδιο.</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algn="just"/>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DC596C94-A934-0C09-8A01-33F3D74C9FF8}"/>
              </a:ext>
            </a:extLst>
          </p:cNvPr>
          <p:cNvSpPr txBox="1">
            <a:spLocks/>
          </p:cNvSpPr>
          <p:nvPr/>
        </p:nvSpPr>
        <p:spPr>
          <a:xfrm>
            <a:off x="-4849216" y="38038"/>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Σκοπός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893594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847528" y="774006"/>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351584" y="1792553"/>
            <a:ext cx="7488832" cy="3508653"/>
          </a:xfrm>
          <a:prstGeom prst="rect">
            <a:avLst/>
          </a:prstGeom>
          <a:noFill/>
        </p:spPr>
        <p:txBody>
          <a:bodyPr wrap="square" rtlCol="0">
            <a:spAutoFit/>
          </a:bodyPr>
          <a:lstStyle/>
          <a:p>
            <a:endParaRPr lang="el-GR" dirty="0"/>
          </a:p>
          <a:p>
            <a:endParaRPr lang="el-GR" dirty="0"/>
          </a:p>
          <a:p>
            <a:pPr algn="ctr"/>
            <a:r>
              <a:rPr lang="el-GR" sz="2200" dirty="0"/>
              <a:t>Βάσει του Άρθρου ΙΙ.27 των Γενικών Διατάξεων της Συμφωνίας Επιχορήγησης (Παράρτημα Ι), «για οποιοδήποτε είδος ελέγχου, η ΕΥ έχει το δικαίωμα να ζητήσει από τον δικαιούχο την προσκόμιση επιπλέον υποστηρικτικών εγγράφων, τα οποία κανονικά απαιτούνται για τη διεξαγωγή κάποιου άλλου είδους ελέγχου»</a:t>
            </a:r>
          </a:p>
          <a:p>
            <a:endParaRPr lang="el-GR" dirty="0"/>
          </a:p>
          <a:p>
            <a:endParaRPr lang="el-GR" dirty="0"/>
          </a:p>
          <a:p>
            <a:endParaRPr lang="en-US" dirty="0"/>
          </a:p>
        </p:txBody>
      </p:sp>
      <p:sp>
        <p:nvSpPr>
          <p:cNvPr id="7" name="Rounded Rectangle 6"/>
          <p:cNvSpPr/>
          <p:nvPr/>
        </p:nvSpPr>
        <p:spPr>
          <a:xfrm>
            <a:off x="1929044" y="2060848"/>
            <a:ext cx="8424936" cy="2736304"/>
          </a:xfrm>
          <a:prstGeom prst="roundRect">
            <a:avLst/>
          </a:prstGeom>
          <a:noFill/>
          <a:ln>
            <a:solidFill>
              <a:srgbClr val="3088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D7185C20-AF0A-FEF5-99B4-4DFFCE855F15}"/>
              </a:ext>
            </a:extLst>
          </p:cNvPr>
          <p:cNvSpPr txBox="1">
            <a:spLocks/>
          </p:cNvSpPr>
          <p:nvPr/>
        </p:nvSpPr>
        <p:spPr>
          <a:xfrm>
            <a:off x="-2571326" y="4554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Άρθρο ΙΙ.27 – Υποστηρικτικά έγγραφα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600167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8453" y="774007"/>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431259" y="908720"/>
            <a:ext cx="11497389" cy="5816977"/>
          </a:xfrm>
          <a:prstGeom prst="rect">
            <a:avLst/>
          </a:prstGeom>
          <a:noFill/>
        </p:spPr>
        <p:txBody>
          <a:bodyPr wrap="square" rtlCol="0">
            <a:spAutoFit/>
          </a:bodyPr>
          <a:lstStyle/>
          <a:p>
            <a:r>
              <a:rPr lang="el-GR" sz="2000" b="1" u="sng" dirty="0">
                <a:solidFill>
                  <a:srgbClr val="308879"/>
                </a:solidFill>
              </a:rPr>
              <a:t>Υποχρεωτικοί Έλεγχοι</a:t>
            </a:r>
            <a:r>
              <a:rPr lang="el-GR" sz="2000" dirty="0">
                <a:solidFill>
                  <a:srgbClr val="308879"/>
                </a:solidFill>
              </a:rPr>
              <a:t>:</a:t>
            </a:r>
          </a:p>
          <a:p>
            <a:endParaRPr lang="el-GR" sz="2000" dirty="0"/>
          </a:p>
          <a:p>
            <a:pPr marL="285750" indent="-285750">
              <a:buFont typeface="Wingdings" panose="05000000000000000000" pitchFamily="2" charset="2"/>
              <a:buChar char="§"/>
            </a:pPr>
            <a:r>
              <a:rPr lang="el-GR" b="1" dirty="0"/>
              <a:t>Έλεγχος Τελικής Έκθεσης </a:t>
            </a:r>
            <a:r>
              <a:rPr lang="el-GR" dirty="0"/>
              <a:t>(</a:t>
            </a:r>
            <a:r>
              <a:rPr lang="en-GB" dirty="0"/>
              <a:t>Final Report Check)</a:t>
            </a:r>
            <a:endParaRPr lang="el-GR" dirty="0"/>
          </a:p>
          <a:p>
            <a:endParaRPr lang="el-GR" sz="2000" b="1" dirty="0"/>
          </a:p>
          <a:p>
            <a:endParaRPr lang="el-GR" sz="2000" b="1" dirty="0"/>
          </a:p>
          <a:p>
            <a:r>
              <a:rPr lang="el-GR" sz="2000" b="1" u="sng" dirty="0">
                <a:solidFill>
                  <a:srgbClr val="308879"/>
                </a:solidFill>
              </a:rPr>
              <a:t>Μη Υποχρεωτικοί Έλεγχοι</a:t>
            </a:r>
            <a:r>
              <a:rPr lang="el-GR" sz="2000" b="1" dirty="0">
                <a:solidFill>
                  <a:srgbClr val="308879"/>
                </a:solidFill>
              </a:rPr>
              <a:t>:</a:t>
            </a:r>
          </a:p>
          <a:p>
            <a:r>
              <a:rPr lang="el-GR" dirty="0"/>
              <a:t>Έλεγχοι που γίνονται είτε </a:t>
            </a:r>
            <a:r>
              <a:rPr lang="el-GR" dirty="0" err="1"/>
              <a:t>στοχευμένα</a:t>
            </a:r>
            <a:r>
              <a:rPr lang="el-GR" dirty="0"/>
              <a:t>, ως αποτέλεσμα του ελέγχου αξιολόγησης κινδύνου που διενεργεί η ΕΥ, είτε επειδή ένα Σχέδιο περιλαμβάνεται στο δείγμα της Εθνικής Υπηρεσίας που απαιτείται από την Ευρωπαϊκή Επιτροπή</a:t>
            </a:r>
          </a:p>
          <a:p>
            <a:endParaRPr lang="el-GR" dirty="0"/>
          </a:p>
          <a:p>
            <a:pPr marL="285750" indent="-285750">
              <a:buFont typeface="Wingdings" panose="05000000000000000000" pitchFamily="2" charset="2"/>
              <a:buChar char="§"/>
            </a:pPr>
            <a:r>
              <a:rPr lang="el-GR" b="1" dirty="0"/>
              <a:t>Έλεγχος επιπλέον υποστηρικτικών εγγράφων </a:t>
            </a:r>
            <a:r>
              <a:rPr lang="el-GR" dirty="0"/>
              <a:t>(</a:t>
            </a:r>
            <a:r>
              <a:rPr lang="en-GB" dirty="0"/>
              <a:t>Desk check</a:t>
            </a:r>
            <a:r>
              <a:rPr lang="el-GR" dirty="0"/>
              <a:t>)</a:t>
            </a:r>
          </a:p>
          <a:p>
            <a:endParaRPr lang="el-GR" dirty="0"/>
          </a:p>
          <a:p>
            <a:pPr marL="285750" indent="-285750">
              <a:buFont typeface="Wingdings" panose="05000000000000000000" pitchFamily="2" charset="2"/>
              <a:buChar char="§"/>
            </a:pPr>
            <a:r>
              <a:rPr lang="el-GR" b="1" dirty="0"/>
              <a:t>Επιτόπιος Έλεγχος</a:t>
            </a:r>
            <a:endParaRPr lang="el-GR" dirty="0"/>
          </a:p>
          <a:p>
            <a:pPr marL="285750" indent="-285750">
              <a:buFont typeface="Wingdings" panose="05000000000000000000" pitchFamily="2" charset="2"/>
              <a:buChar char="ü"/>
            </a:pPr>
            <a:r>
              <a:rPr lang="el-GR" dirty="0"/>
              <a:t>Κατά την υλοποίηση του Σχεδίου (</a:t>
            </a:r>
            <a:r>
              <a:rPr lang="en-GB" dirty="0"/>
              <a:t>On-the-spot check during project implementation</a:t>
            </a:r>
            <a:r>
              <a:rPr lang="el-GR" dirty="0"/>
              <a:t>)</a:t>
            </a:r>
          </a:p>
          <a:p>
            <a:pPr marL="285750" indent="-285750">
              <a:buFont typeface="Wingdings" panose="05000000000000000000" pitchFamily="2" charset="2"/>
              <a:buChar char="ü"/>
            </a:pPr>
            <a:r>
              <a:rPr lang="el-GR" dirty="0"/>
              <a:t>Μετά τη λήξη του Σχεδίου και την αξιολόγηση της Τελικής Έκθεσης(</a:t>
            </a:r>
            <a:r>
              <a:rPr lang="en-GB" dirty="0"/>
              <a:t>On-the-spot check after completion of the project</a:t>
            </a:r>
            <a:r>
              <a:rPr lang="el-GR" dirty="0"/>
              <a:t>)</a:t>
            </a:r>
          </a:p>
          <a:p>
            <a:endParaRPr lang="el-GR" dirty="0"/>
          </a:p>
          <a:p>
            <a:pPr marL="285750" indent="-285750">
              <a:buFont typeface="Wingdings" panose="05000000000000000000" pitchFamily="2" charset="2"/>
              <a:buChar char="§"/>
            </a:pPr>
            <a:r>
              <a:rPr lang="en-GB" b="1" dirty="0"/>
              <a:t>Audit</a:t>
            </a:r>
            <a:r>
              <a:rPr lang="el-GR" b="1" dirty="0"/>
              <a:t>: </a:t>
            </a:r>
            <a:r>
              <a:rPr lang="el-GR" dirty="0"/>
              <a:t>Δε διεξάγεται από την ΕΥ αλλά είτε από την ΕΕ είτε από ανεξάρτητο σώμα ελεγκτών</a:t>
            </a:r>
            <a:endParaRPr lang="en-GB" b="1" dirty="0"/>
          </a:p>
          <a:p>
            <a:pPr marL="285750" indent="-285750" algn="just">
              <a:buFont typeface="Wingdings" panose="05000000000000000000" pitchFamily="2" charset="2"/>
              <a:buChar char="q"/>
            </a:pPr>
            <a:endParaRPr lang="el-GR" sz="2000" dirty="0"/>
          </a:p>
          <a:p>
            <a:endParaRPr lang="el-GR" dirty="0"/>
          </a:p>
          <a:p>
            <a:pPr marL="285750" indent="-285750">
              <a:buFont typeface="Wingdings" panose="05000000000000000000" pitchFamily="2" charset="2"/>
              <a:buChar char="q"/>
            </a:pPr>
            <a:endParaRPr lang="el-GR" dirty="0"/>
          </a:p>
          <a:p>
            <a:endParaRPr lang="en-US" dirty="0"/>
          </a:p>
        </p:txBody>
      </p:sp>
      <p:sp>
        <p:nvSpPr>
          <p:cNvPr id="7" name="Title 1">
            <a:extLst>
              <a:ext uri="{FF2B5EF4-FFF2-40B4-BE49-F238E27FC236}">
                <a16:creationId xmlns:a16="http://schemas.microsoft.com/office/drawing/2014/main" id="{7388E1D4-E607-6D43-D735-84956C781EDC}"/>
              </a:ext>
            </a:extLst>
          </p:cNvPr>
          <p:cNvSpPr txBox="1">
            <a:spLocks/>
          </p:cNvSpPr>
          <p:nvPr/>
        </p:nvSpPr>
        <p:spPr>
          <a:xfrm>
            <a:off x="-5065240" y="2341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Είδη ελέγχων</a:t>
            </a:r>
            <a:endParaRPr lang="en-GB" sz="2800" b="1" dirty="0">
              <a:solidFill>
                <a:schemeClr val="bg1"/>
              </a:solidFill>
              <a:ea typeface="+mj-ea"/>
              <a:cs typeface="+mj-cs"/>
            </a:endParaRPr>
          </a:p>
        </p:txBody>
      </p:sp>
    </p:spTree>
    <p:extLst>
      <p:ext uri="{BB962C8B-B14F-4D97-AF65-F5344CB8AC3E}">
        <p14:creationId xmlns:p14="http://schemas.microsoft.com/office/powerpoint/2010/main" val="4108734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itle 1">
            <a:extLst>
              <a:ext uri="{FF2B5EF4-FFF2-40B4-BE49-F238E27FC236}">
                <a16:creationId xmlns:a16="http://schemas.microsoft.com/office/drawing/2014/main" id="{5030A26B-C84D-4FF9-75FF-04D48ABC8440}"/>
              </a:ext>
            </a:extLst>
          </p:cNvPr>
          <p:cNvSpPr txBox="1">
            <a:spLocks/>
          </p:cNvSpPr>
          <p:nvPr/>
        </p:nvSpPr>
        <p:spPr>
          <a:xfrm>
            <a:off x="-4138644" y="11942"/>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Έλεγχος Τελικής Έκθεσης</a:t>
            </a:r>
            <a:endParaRPr lang="en-GB" sz="2800" b="1" dirty="0">
              <a:solidFill>
                <a:schemeClr val="bg1"/>
              </a:solidFill>
              <a:ea typeface="+mj-ea"/>
              <a:cs typeface="+mj-cs"/>
            </a:endParaRPr>
          </a:p>
        </p:txBody>
      </p:sp>
      <p:pic>
        <p:nvPicPr>
          <p:cNvPr id="1028" name="Picture 4" descr="The Art of Consulting – The Final Report – Adam Bager">
            <a:extLst>
              <a:ext uri="{FF2B5EF4-FFF2-40B4-BE49-F238E27FC236}">
                <a16:creationId xmlns:a16="http://schemas.microsoft.com/office/drawing/2014/main" id="{023C5099-112B-1042-C4E5-B6749477EC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827" y="4114841"/>
            <a:ext cx="2743200" cy="2743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Box 3">
            <a:extLst>
              <a:ext uri="{FF2B5EF4-FFF2-40B4-BE49-F238E27FC236}">
                <a16:creationId xmlns:a16="http://schemas.microsoft.com/office/drawing/2014/main" id="{BF35551A-5507-128A-2017-3032448A1AA6}"/>
              </a:ext>
            </a:extLst>
          </p:cNvPr>
          <p:cNvGraphicFramePr/>
          <p:nvPr>
            <p:extLst>
              <p:ext uri="{D42A27DB-BD31-4B8C-83A1-F6EECF244321}">
                <p14:modId xmlns:p14="http://schemas.microsoft.com/office/powerpoint/2010/main" val="239996828"/>
              </p:ext>
            </p:extLst>
          </p:nvPr>
        </p:nvGraphicFramePr>
        <p:xfrm>
          <a:off x="191344" y="1478357"/>
          <a:ext cx="11305817" cy="40934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3863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789737"/>
            <a:ext cx="10801200" cy="5740033"/>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u="sng" dirty="0"/>
              <a:t>Σε βάθος έλεγχος των υποστηρικτικών εγγράφων</a:t>
            </a:r>
            <a:r>
              <a:rPr lang="el-GR" sz="2000" dirty="0"/>
              <a:t>/αποδεικτικών υλοποίησης των δραστηριοτήτων, ο οποίος </a:t>
            </a:r>
            <a:r>
              <a:rPr lang="el-GR" sz="2000" u="sng" dirty="0"/>
              <a:t>διεξάγεται στις εγκαταστάσεις της Εθνικής Υπηρεσίας</a:t>
            </a:r>
            <a:r>
              <a:rPr lang="el-GR" sz="2000" dirty="0"/>
              <a:t>, μετά από την ποιοτική αξιολόγηση της τελικής έκθεσης. Στόχος του είναι να επιβεβαιωθεί ότι οι δραστηριότητες που περιγράφονται στην Τελική Έκθεση έλαβαν πράγματι χώρα</a:t>
            </a:r>
            <a:r>
              <a:rPr lang="el-GR" dirty="0"/>
              <a:t>.</a:t>
            </a:r>
            <a:endParaRPr lang="en-GB" dirty="0"/>
          </a:p>
          <a:p>
            <a:pPr marL="285750" indent="-285750">
              <a:buFont typeface="Wingdings" panose="05000000000000000000" pitchFamily="2" charset="2"/>
              <a:buChar char="ü"/>
            </a:pPr>
            <a:endParaRPr lang="en-GB" dirty="0"/>
          </a:p>
          <a:p>
            <a:pPr marL="285750" indent="-285750">
              <a:buFont typeface="Wingdings" panose="05000000000000000000" pitchFamily="2" charset="2"/>
              <a:buChar char="ü"/>
            </a:pPr>
            <a:endParaRPr lang="el-GR" dirty="0"/>
          </a:p>
          <a:p>
            <a:pPr marL="285750" indent="-285750" algn="just">
              <a:buFont typeface="Wingdings" panose="05000000000000000000" pitchFamily="2" charset="2"/>
              <a:buChar char="§"/>
            </a:pPr>
            <a:r>
              <a:rPr lang="el-GR" sz="2000" dirty="0"/>
              <a:t>Ο δικαιούχος δε γνωρίζει πριν από τη λήξη του Σχεδίου ότι αυτό έχει επιλεγεί για έλεγχο επιπλέον υποστηρικτικών εγγράφων. </a:t>
            </a:r>
            <a:r>
              <a:rPr lang="el-GR" sz="2000" u="sng" dirty="0"/>
              <a:t>Ο δικαιούχος λαμβάνει επιστολή ειδοποίησης από το οικονομικό Τμήμα του ΙΔΕΠ, μετά από την υποβολή της Τελικής Έκθεσης</a:t>
            </a:r>
            <a:r>
              <a:rPr lang="el-GR" sz="2000" dirty="0"/>
              <a:t>. Στην επιστολή αναγράφονται αναλυτικά τα επιπλέον αποδεικτικά/υποστηρικτικά έγγραφα που θα πρέπει να υποβληθούν (εκτός αυτών που ήδη υποβλήθηκαν μαζί με την  τελική έκθεση), εντός καθορισμένου χρονικού διαστήματος.  </a:t>
            </a:r>
          </a:p>
          <a:p>
            <a:pPr marL="285750" indent="-285750" algn="just">
              <a:buFont typeface="Wingdings" panose="05000000000000000000" pitchFamily="2" charset="2"/>
              <a:buChar char="§"/>
            </a:pPr>
            <a:endParaRPr lang="el-GR" sz="2000" dirty="0"/>
          </a:p>
          <a:p>
            <a:pPr algn="just"/>
            <a:r>
              <a:rPr lang="el-GR" sz="1700" i="1" u="sng" dirty="0"/>
              <a:t>Σημείωση</a:t>
            </a:r>
            <a:r>
              <a:rPr lang="el-GR" sz="1700" i="1" dirty="0"/>
              <a:t>: Για τη διεξαγωγή των ελέγχων τελικής έκθεσης και επιπλέον υποστηρικτικών εγγράφων κανονικά ο δικαιούχος προσκομίζει αντίγραφα των υποστηρικτικών εγγράφων. Εάν του ζητηθεί – για οποιοδήποτε λόγο – να προσκομίσει αυθεντικά υποστηρικτικά έγγραφα, αυτά του επιστρέφονται με το πέρας της διεξαγωγής του ελέγχου </a:t>
            </a:r>
          </a:p>
          <a:p>
            <a:pPr marL="285750" indent="-285750">
              <a:buFont typeface="Wingdings" panose="05000000000000000000" pitchFamily="2" charset="2"/>
              <a:buChar char="q"/>
            </a:pPr>
            <a:endParaRPr lang="el-GR" dirty="0"/>
          </a:p>
          <a:p>
            <a:endParaRPr lang="en-US" dirty="0"/>
          </a:p>
        </p:txBody>
      </p:sp>
      <p:sp>
        <p:nvSpPr>
          <p:cNvPr id="7" name="Title 1"/>
          <p:cNvSpPr txBox="1">
            <a:spLocks/>
          </p:cNvSpPr>
          <p:nvPr/>
        </p:nvSpPr>
        <p:spPr>
          <a:xfrm>
            <a:off x="2121860" y="68523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2" name="Title 1">
            <a:extLst>
              <a:ext uri="{FF2B5EF4-FFF2-40B4-BE49-F238E27FC236}">
                <a16:creationId xmlns:a16="http://schemas.microsoft.com/office/drawing/2014/main" id="{6A21C76E-3681-6643-49D3-CC972128F354}"/>
              </a:ext>
            </a:extLst>
          </p:cNvPr>
          <p:cNvSpPr txBox="1">
            <a:spLocks/>
          </p:cNvSpPr>
          <p:nvPr/>
        </p:nvSpPr>
        <p:spPr>
          <a:xfrm>
            <a:off x="-2630668" y="45206"/>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Έλεγχος επιπλέον υποστηρικτικών εγγράφων</a:t>
            </a:r>
            <a:endParaRPr lang="en-GB" sz="2800" b="1" dirty="0">
              <a:solidFill>
                <a:schemeClr val="bg1"/>
              </a:solidFill>
              <a:ea typeface="+mj-ea"/>
              <a:cs typeface="+mj-cs"/>
            </a:endParaRPr>
          </a:p>
        </p:txBody>
      </p:sp>
    </p:spTree>
    <p:extLst>
      <p:ext uri="{BB962C8B-B14F-4D97-AF65-F5344CB8AC3E}">
        <p14:creationId xmlns:p14="http://schemas.microsoft.com/office/powerpoint/2010/main" val="2307571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98060" y="819171"/>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85792" y="576063"/>
            <a:ext cx="12006208" cy="7725192"/>
          </a:xfrm>
          <a:prstGeom prst="rect">
            <a:avLst/>
          </a:prstGeom>
          <a:noFill/>
        </p:spPr>
        <p:txBody>
          <a:bodyPr wrap="square" rtlCol="0">
            <a:spAutoFit/>
          </a:bodyPr>
          <a:lstStyle/>
          <a:p>
            <a:pPr algn="just"/>
            <a:endParaRPr lang="el-GR" dirty="0"/>
          </a:p>
          <a:p>
            <a:pPr algn="just"/>
            <a:r>
              <a:rPr lang="el-GR" sz="2000" b="1" dirty="0"/>
              <a:t>Κατά τη διεξαγωγή των επί-τόπου ελέγχων, ο δικαιούχος πρέπει να:</a:t>
            </a:r>
          </a:p>
          <a:p>
            <a:pPr algn="just"/>
            <a:endParaRPr lang="el-GR" sz="2000" b="1" dirty="0"/>
          </a:p>
          <a:p>
            <a:pPr marL="285750" indent="-285750" algn="just">
              <a:buFont typeface="Wingdings" panose="05000000000000000000" pitchFamily="2" charset="2"/>
              <a:buChar char="§"/>
            </a:pPr>
            <a:r>
              <a:rPr lang="el-GR" dirty="0"/>
              <a:t>Θέσει στη διάθεση της Εθνικής Υπηρεσίας τα </a:t>
            </a:r>
            <a:r>
              <a:rPr lang="el-GR" u="sng" dirty="0"/>
              <a:t>αυθεντικά αποδεικτικά/υποστηρικτικά έγγραφα</a:t>
            </a:r>
            <a:r>
              <a:rPr lang="el-GR" dirty="0"/>
              <a:t>, που αποδεικνύουν ότι οι δραστηριότητες του Σχεδίου έχουν όντως υλοποιηθεί</a:t>
            </a:r>
          </a:p>
          <a:p>
            <a:pPr algn="just"/>
            <a:endParaRPr lang="el-GR" dirty="0"/>
          </a:p>
          <a:p>
            <a:pPr marL="285750" indent="-285750" algn="just">
              <a:buFont typeface="Wingdings" panose="05000000000000000000" pitchFamily="2" charset="2"/>
              <a:buChar char="§"/>
            </a:pPr>
            <a:r>
              <a:rPr lang="el-GR" dirty="0"/>
              <a:t>Παρέχει πρόσβαση στην ΕΥ στην </a:t>
            </a:r>
            <a:r>
              <a:rPr lang="el-GR" u="sng" dirty="0"/>
              <a:t>καταχώρηση των εξόδων του Σχεδίου στο λογιστικό του σύστημα</a:t>
            </a:r>
            <a:r>
              <a:rPr lang="en-GB" dirty="0"/>
              <a:t> </a:t>
            </a:r>
            <a:r>
              <a:rPr lang="el-GR" dirty="0"/>
              <a:t>και στα </a:t>
            </a:r>
            <a:r>
              <a:rPr lang="el-GR" u="sng" dirty="0"/>
              <a:t>αρχεία προσωπικού </a:t>
            </a:r>
            <a:r>
              <a:rPr lang="el-GR" dirty="0"/>
              <a:t>του</a:t>
            </a:r>
          </a:p>
          <a:p>
            <a:pPr marL="285750" indent="-285750" algn="just">
              <a:buFont typeface="Wingdings" panose="05000000000000000000" pitchFamily="2" charset="2"/>
              <a:buChar char="§"/>
            </a:pPr>
            <a:endParaRPr lang="el-GR" dirty="0"/>
          </a:p>
          <a:p>
            <a:pPr algn="just"/>
            <a:r>
              <a:rPr lang="el-GR" sz="2000" b="1" dirty="0"/>
              <a:t>Για τους επιτόπιους ελέγχους ισχύουν τα ακόλουθα:</a:t>
            </a:r>
          </a:p>
          <a:p>
            <a:pPr algn="just"/>
            <a:endParaRPr lang="el-GR" sz="2000" b="1" dirty="0"/>
          </a:p>
          <a:p>
            <a:pPr marL="342900" indent="-342900" algn="just">
              <a:buFont typeface="Wingdings" panose="05000000000000000000" pitchFamily="2" charset="2"/>
              <a:buChar char="§"/>
            </a:pPr>
            <a:r>
              <a:rPr lang="el-GR" dirty="0"/>
              <a:t>Διενεργούνται κανονικά </a:t>
            </a:r>
            <a:r>
              <a:rPr lang="el-GR" u="sng" dirty="0"/>
              <a:t>στις εγκαταστάσεις του συντονιστή του Σχεδίου</a:t>
            </a:r>
            <a:r>
              <a:rPr lang="el-GR" dirty="0"/>
              <a:t> (λόγω πανδημίας, συχνά πλέον υλοποιούνται διαδικτυακά)</a:t>
            </a:r>
          </a:p>
          <a:p>
            <a:pPr algn="just"/>
            <a:r>
              <a:rPr lang="el-GR" dirty="0"/>
              <a:t> </a:t>
            </a:r>
          </a:p>
          <a:p>
            <a:pPr marL="342900" indent="-342900" algn="just">
              <a:buFont typeface="Wingdings" panose="05000000000000000000" pitchFamily="2" charset="2"/>
              <a:buChar char="§"/>
            </a:pPr>
            <a:r>
              <a:rPr lang="el-GR" dirty="0"/>
              <a:t>Διενεργούνται </a:t>
            </a:r>
            <a:r>
              <a:rPr lang="el-GR" u="sng" dirty="0"/>
              <a:t>προκειμένου να εξακριβωθεί</a:t>
            </a:r>
            <a:r>
              <a:rPr lang="el-GR" dirty="0"/>
              <a:t>:</a:t>
            </a:r>
          </a:p>
          <a:p>
            <a:pPr marL="285750" indent="-285750" algn="just">
              <a:buFont typeface="Wingdings" panose="05000000000000000000" pitchFamily="2" charset="2"/>
              <a:buChar char="ü"/>
            </a:pPr>
            <a:r>
              <a:rPr lang="el-GR" dirty="0"/>
              <a:t> Κατά πόσον πράγματι υλοποιήθηκαν οι δραστηριότητες του Σχεδίου με βάση τον αρχικό προγραμματισμό</a:t>
            </a:r>
          </a:p>
          <a:p>
            <a:pPr marL="285750" indent="-285750" algn="just">
              <a:buFont typeface="Wingdings" panose="05000000000000000000" pitchFamily="2" charset="2"/>
              <a:buChar char="ü"/>
            </a:pPr>
            <a:r>
              <a:rPr lang="el-GR" dirty="0"/>
              <a:t> Κατά πόσον οι δραστηριότητες είναι επιλέξιμες και ποιοτικές</a:t>
            </a:r>
          </a:p>
          <a:p>
            <a:pPr marL="357188" indent="-357188" algn="just">
              <a:buFont typeface="Wingdings" panose="05000000000000000000" pitchFamily="2" charset="2"/>
              <a:buChar char="ü"/>
            </a:pPr>
            <a:r>
              <a:rPr lang="el-GR" dirty="0"/>
              <a:t>Εάν οι συμμετέχοντες στις δραστηριότητες είναι επιλέξιμοι </a:t>
            </a:r>
            <a:r>
              <a:rPr lang="el-GR" dirty="0">
                <a:sym typeface="Wingdings" panose="05000000000000000000" pitchFamily="2" charset="2"/>
              </a:rPr>
              <a:t>(Απόδειξη επίσημης σχέσης συμμετεχόντων με εταίρους οργανισμούς)</a:t>
            </a:r>
            <a:endParaRPr lang="el-GR" dirty="0"/>
          </a:p>
          <a:p>
            <a:pPr marL="342900" indent="-342900" algn="just">
              <a:buFont typeface="Wingdings" panose="05000000000000000000" pitchFamily="2" charset="2"/>
              <a:buChar char="§"/>
            </a:pPr>
            <a:endParaRPr lang="el-GR" dirty="0"/>
          </a:p>
          <a:p>
            <a:pPr marL="342900" indent="-342900" algn="just">
              <a:buFont typeface="Wingdings" panose="05000000000000000000" pitchFamily="2" charset="2"/>
              <a:buChar char="§"/>
            </a:pPr>
            <a:r>
              <a:rPr lang="el-GR" dirty="0"/>
              <a:t>Διεξάγονται </a:t>
            </a:r>
            <a:r>
              <a:rPr lang="el-GR" u="sng" dirty="0"/>
              <a:t>μετά από έγκαιρη γραπτή ενημέρωση του δικαιούχου</a:t>
            </a:r>
            <a:r>
              <a:rPr lang="el-GR" dirty="0"/>
              <a:t> και από κοινού καθορισμό ημερομηνίας </a:t>
            </a:r>
          </a:p>
          <a:p>
            <a:pPr marL="363538" indent="-363538" algn="just"/>
            <a:r>
              <a:rPr lang="el-GR" dirty="0"/>
              <a:t>       διεξαγωγής του Ελέγχου</a:t>
            </a:r>
          </a:p>
          <a:p>
            <a:pPr algn="just"/>
            <a:endParaRPr lang="el-GR" sz="2000" b="1" dirty="0"/>
          </a:p>
          <a:p>
            <a:pPr algn="just"/>
            <a:endParaRPr lang="el-GR" dirty="0"/>
          </a:p>
          <a:p>
            <a:pPr algn="just"/>
            <a:endParaRPr lang="el-GR" dirty="0"/>
          </a:p>
          <a:p>
            <a:pPr>
              <a:tabLst>
                <a:tab pos="2427288" algn="l"/>
              </a:tabLst>
            </a:pPr>
            <a:endParaRPr lang="en-GB" dirty="0"/>
          </a:p>
          <a:p>
            <a:endParaRPr lang="en-US" dirty="0"/>
          </a:p>
        </p:txBody>
      </p:sp>
      <p:sp>
        <p:nvSpPr>
          <p:cNvPr id="7" name="Title 1">
            <a:extLst>
              <a:ext uri="{FF2B5EF4-FFF2-40B4-BE49-F238E27FC236}">
                <a16:creationId xmlns:a16="http://schemas.microsoft.com/office/drawing/2014/main" id="{2430D404-33D4-165A-7F5F-60F5A3A7697D}"/>
              </a:ext>
            </a:extLst>
          </p:cNvPr>
          <p:cNvSpPr txBox="1">
            <a:spLocks/>
          </p:cNvSpPr>
          <p:nvPr/>
        </p:nvSpPr>
        <p:spPr>
          <a:xfrm>
            <a:off x="-4777207"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Επιτόπιοι Έλεγχοι</a:t>
            </a:r>
            <a:endParaRPr lang="en-GB" sz="2800" b="1" dirty="0">
              <a:solidFill>
                <a:schemeClr val="bg1"/>
              </a:solidFill>
              <a:ea typeface="+mj-ea"/>
              <a:cs typeface="+mj-cs"/>
            </a:endParaRPr>
          </a:p>
        </p:txBody>
      </p:sp>
    </p:spTree>
    <p:extLst>
      <p:ext uri="{BB962C8B-B14F-4D97-AF65-F5344CB8AC3E}">
        <p14:creationId xmlns:p14="http://schemas.microsoft.com/office/powerpoint/2010/main" val="91847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720866"/>
            <a:ext cx="8064896" cy="1080120"/>
          </a:xfrm>
          <a:prstGeom prst="rect">
            <a:avLst/>
          </a:prstGeom>
        </p:spPr>
        <p:txBody>
          <a:bodyPr vert="horz" lIns="91440" tIns="45720" rIns="91440" bIns="45720" rtlCol="0" anchor="ctr">
            <a:noAutofit/>
          </a:bodyPr>
          <a:lstStyle/>
          <a:p>
            <a:pPr algn="ctr">
              <a:spcBef>
                <a:spcPct val="0"/>
              </a:spcBef>
              <a:defRPr/>
            </a:pPr>
            <a:endParaRPr lang="en-GB"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35360" y="1028043"/>
            <a:ext cx="10585176" cy="4493538"/>
          </a:xfrm>
          <a:prstGeom prst="rect">
            <a:avLst/>
          </a:prstGeom>
          <a:noFill/>
        </p:spPr>
        <p:txBody>
          <a:bodyPr wrap="square" rtlCol="0">
            <a:spAutoFit/>
          </a:bodyPr>
          <a:lstStyle/>
          <a:p>
            <a:pPr algn="just"/>
            <a:r>
              <a:rPr lang="el-GR" sz="2000" b="1" dirty="0"/>
              <a:t>Ο έλεγχος αυτός:</a:t>
            </a:r>
          </a:p>
          <a:p>
            <a:pPr algn="just"/>
            <a:endParaRPr lang="el-GR" u="sng" dirty="0"/>
          </a:p>
          <a:p>
            <a:pPr marL="285750" indent="-285750" algn="just">
              <a:buFont typeface="Wingdings" panose="05000000000000000000" pitchFamily="2" charset="2"/>
              <a:buChar char="§"/>
            </a:pPr>
            <a:r>
              <a:rPr lang="el-GR" dirty="0"/>
              <a:t>Γίνεται μετά από το κλείσιμο του Σχεδίου και εντός 3 χρόνων μετά από την αποπληρωμή του τελικού ποσού επιχορήγησης</a:t>
            </a:r>
            <a:endParaRPr lang="en-GB" dirty="0"/>
          </a:p>
          <a:p>
            <a:pPr marL="285750" indent="-285750" algn="just">
              <a:buFont typeface="Wingdings" panose="05000000000000000000" pitchFamily="2" charset="2"/>
              <a:buChar char="§"/>
            </a:pPr>
            <a:r>
              <a:rPr lang="el-GR" dirty="0"/>
              <a:t>Διεξάγεται, αφού προηγουμένως ενημερωθεί ο δικαιούχος (ο δικαιούχος ενημερώνεται για το τι ακριβώς θα ελεγχθεί)</a:t>
            </a:r>
            <a:endParaRPr lang="en-GB" dirty="0"/>
          </a:p>
          <a:p>
            <a:pPr marL="285750" indent="-285750" algn="just">
              <a:buFont typeface="Wingdings" panose="05000000000000000000" pitchFamily="2" charset="2"/>
              <a:buChar char="§"/>
            </a:pPr>
            <a:r>
              <a:rPr lang="el-GR" dirty="0"/>
              <a:t>Δεν αποσκοπεί κανονικά στο να εξετάσει τα έξοδα που πραγματοποιήθηκαν, αλλά στο να επιβεβαιώσει ότι οι δραστηριότητες έχουν όντως υλοποιηθεί και τα αποτελέσματα έχουν παραχθεί, βάσει του αρχικού προγραμματισμού. </a:t>
            </a:r>
          </a:p>
          <a:p>
            <a:pPr algn="just"/>
            <a:endParaRPr lang="el-GR" sz="2000" dirty="0"/>
          </a:p>
          <a:p>
            <a:pPr algn="just"/>
            <a:r>
              <a:rPr lang="el-GR" sz="1700" b="1" i="1" u="sng" dirty="0"/>
              <a:t>Σημειώσεις:</a:t>
            </a:r>
          </a:p>
          <a:p>
            <a:pPr algn="just"/>
            <a:r>
              <a:rPr lang="el-GR" sz="1700" dirty="0"/>
              <a:t>1. </a:t>
            </a:r>
            <a:r>
              <a:rPr lang="el-GR" sz="1700" i="1" dirty="0"/>
              <a:t>Οι ελεγκτές διατηρούν το δικαίωμα να ελέγξουν έγγραφα που σχετίζονται με τα παραχθέντα έξοδα των δραστηριοτήτων, όταν σκοπός του ελέγχου είναι η αξιολόγηση και αναθεώρηση του χρηματοδοτικού μοντέλου που χρησιμοποιείται. Ακόμη, όμως, και στην περίπτωση που ελέγχονται, σκοπός του ελέγχου είναι η αξιολόγηση της αποδοτικότητας του χρηματοδοτικού μοντέλου και τα ευρήματα που προκύπτουν δεν έχουν οικονομικές επιπτώσεις στον δικαιούχο (εκτός σε εξαιρετικές περιπτώσεις όπου υπάρχει υπόνοια απάτης/κατάχρησης).</a:t>
            </a:r>
          </a:p>
        </p:txBody>
      </p:sp>
      <p:sp>
        <p:nvSpPr>
          <p:cNvPr id="7" name="Title 1">
            <a:extLst>
              <a:ext uri="{FF2B5EF4-FFF2-40B4-BE49-F238E27FC236}">
                <a16:creationId xmlns:a16="http://schemas.microsoft.com/office/drawing/2014/main" id="{A555BDE1-A48E-6E75-F52E-462A2584E5CB}"/>
              </a:ext>
            </a:extLst>
          </p:cNvPr>
          <p:cNvSpPr txBox="1">
            <a:spLocks/>
          </p:cNvSpPr>
          <p:nvPr/>
        </p:nvSpPr>
        <p:spPr>
          <a:xfrm>
            <a:off x="-5209256" y="14871"/>
            <a:ext cx="12817424" cy="576063"/>
          </a:xfrm>
          <a:prstGeom prst="rect">
            <a:avLst/>
          </a:prstGeom>
        </p:spPr>
        <p:txBody>
          <a:bodyPr vert="horz" lIns="91440" tIns="45720" rIns="91440" bIns="45720" rtlCol="0" anchor="ctr">
            <a:noAutofit/>
          </a:bodyPr>
          <a:lstStyle/>
          <a:p>
            <a:pPr algn="ctr">
              <a:spcBef>
                <a:spcPct val="0"/>
              </a:spcBef>
              <a:defRPr/>
            </a:pPr>
            <a:r>
              <a:rPr lang="en-GB" sz="2800" b="1" dirty="0">
                <a:solidFill>
                  <a:schemeClr val="bg1"/>
                </a:solidFill>
                <a:ea typeface="+mj-ea"/>
                <a:cs typeface="+mj-cs"/>
              </a:rPr>
              <a:t>Audit Check</a:t>
            </a:r>
          </a:p>
        </p:txBody>
      </p:sp>
    </p:spTree>
    <p:extLst>
      <p:ext uri="{BB962C8B-B14F-4D97-AF65-F5344CB8AC3E}">
        <p14:creationId xmlns:p14="http://schemas.microsoft.com/office/powerpoint/2010/main" val="1384471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6B01B2-0EC9-B3DC-3DE6-60FAEC69466B}"/>
              </a:ext>
            </a:extLst>
          </p:cNvPr>
          <p:cNvSpPr txBox="1"/>
          <p:nvPr/>
        </p:nvSpPr>
        <p:spPr>
          <a:xfrm>
            <a:off x="695400" y="1772816"/>
            <a:ext cx="10441160" cy="2739211"/>
          </a:xfrm>
          <a:prstGeom prst="rect">
            <a:avLst/>
          </a:prstGeom>
          <a:noFill/>
        </p:spPr>
        <p:txBody>
          <a:bodyPr wrap="square">
            <a:spAutoFit/>
          </a:bodyPr>
          <a:lstStyle/>
          <a:p>
            <a:pPr algn="ctr"/>
            <a:r>
              <a:rPr lang="el-GR" sz="2200" dirty="0"/>
              <a:t>Οι δικαιούχοι πρέπει να ακολουθούν τις </a:t>
            </a:r>
            <a:r>
              <a:rPr lang="el-GR" sz="2200" i="1" dirty="0"/>
              <a:t>λογιστικές πρακτικές</a:t>
            </a:r>
            <a:r>
              <a:rPr lang="el-GR" sz="2200" dirty="0"/>
              <a:t> που συμβαδίζουν με την </a:t>
            </a:r>
            <a:r>
              <a:rPr lang="el-GR" sz="2200" i="1" dirty="0"/>
              <a:t>Εθνική Νομοθεσία</a:t>
            </a:r>
            <a:r>
              <a:rPr lang="el-GR" sz="2200" dirty="0"/>
              <a:t> και τα </a:t>
            </a:r>
            <a:r>
              <a:rPr lang="el-GR" sz="2200" i="1" dirty="0"/>
              <a:t>διεθνή πρότυπα</a:t>
            </a:r>
            <a:r>
              <a:rPr lang="el-GR" sz="2200" dirty="0"/>
              <a:t>.</a:t>
            </a:r>
          </a:p>
          <a:p>
            <a:pPr algn="ctr"/>
            <a:endParaRPr lang="el-GR" sz="2000" dirty="0"/>
          </a:p>
          <a:p>
            <a:pPr algn="ctr"/>
            <a:endParaRPr lang="el-GR" sz="2000" dirty="0"/>
          </a:p>
          <a:p>
            <a:pPr algn="ctr"/>
            <a:r>
              <a:rPr lang="el-GR" sz="2200" dirty="0"/>
              <a:t>Αν και οι δικαιούχοι </a:t>
            </a:r>
            <a:r>
              <a:rPr lang="el-GR" sz="2200" i="1" dirty="0"/>
              <a:t>δεν έχουν συμβατική υποχρέωση για φύλαξη αποδείξεων</a:t>
            </a:r>
            <a:r>
              <a:rPr lang="el-GR" sz="2200" dirty="0"/>
              <a:t>, τιμολογίων κτλ., είναι υποχρεωμένοι να συμβαδίζουν με τους όρους φύλαξης αρχείων που προκύπτουν είτε από τις </a:t>
            </a:r>
            <a:r>
              <a:rPr lang="el-GR" sz="2200" i="1" dirty="0"/>
              <a:t>Εθνικές τους Νομοθεσίες</a:t>
            </a:r>
            <a:r>
              <a:rPr lang="el-GR" sz="2200" dirty="0"/>
              <a:t> είτε από τις </a:t>
            </a:r>
            <a:r>
              <a:rPr lang="el-GR" sz="2200" i="1" dirty="0"/>
              <a:t>εσωτερικές τους διαδικασίες</a:t>
            </a:r>
          </a:p>
        </p:txBody>
      </p:sp>
      <p:sp>
        <p:nvSpPr>
          <p:cNvPr id="4" name="Title 1">
            <a:extLst>
              <a:ext uri="{FF2B5EF4-FFF2-40B4-BE49-F238E27FC236}">
                <a16:creationId xmlns:a16="http://schemas.microsoft.com/office/drawing/2014/main" id="{11341167-5FFC-3010-C8F5-E04281691500}"/>
              </a:ext>
            </a:extLst>
          </p:cNvPr>
          <p:cNvSpPr txBox="1">
            <a:spLocks/>
          </p:cNvSpPr>
          <p:nvPr/>
        </p:nvSpPr>
        <p:spPr>
          <a:xfrm>
            <a:off x="-1176808"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Συμμόρφωση με κανονισμούς εκτός της Συμφωνίας Επιχορήγησης</a:t>
            </a:r>
            <a:endParaRPr lang="en-GB" sz="2800" b="1" dirty="0">
              <a:solidFill>
                <a:schemeClr val="bg1"/>
              </a:solidFill>
              <a:ea typeface="+mj-ea"/>
              <a:cs typeface="+mj-cs"/>
            </a:endParaRPr>
          </a:p>
        </p:txBody>
      </p:sp>
    </p:spTree>
    <p:extLst>
      <p:ext uri="{BB962C8B-B14F-4D97-AF65-F5344CB8AC3E}">
        <p14:creationId xmlns:p14="http://schemas.microsoft.com/office/powerpoint/2010/main" val="39807354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2868" y="1295834"/>
            <a:ext cx="9093645" cy="1828193"/>
          </a:xfrm>
          <a:prstGeom prst="rect">
            <a:avLst/>
          </a:prstGeom>
        </p:spPr>
        <p:txBody>
          <a:bodyPr wrap="square">
            <a:spAutoFit/>
          </a:bodyPr>
          <a:lstStyle/>
          <a:p>
            <a:pPr marL="0" lvl="1" defTabSz="1061355">
              <a:lnSpc>
                <a:spcPct val="90000"/>
              </a:lnSpc>
              <a:spcBef>
                <a:spcPct val="0"/>
              </a:spcBef>
              <a:spcAft>
                <a:spcPct val="15000"/>
              </a:spcAft>
            </a:pPr>
            <a:endParaRPr lang="en-GB" sz="2000" dirty="0">
              <a:solidFill>
                <a:srgbClr val="002060"/>
              </a:solidFill>
              <a:cs typeface="Calibri" pitchFamily="34" charset="0"/>
            </a:endParaRP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r>
              <a:rPr lang="en-GB" b="1" dirty="0">
                <a:solidFill>
                  <a:schemeClr val="bg1"/>
                </a:solidFill>
              </a:rPr>
              <a:t>LOREM IPSUM</a:t>
            </a:r>
          </a:p>
          <a:p>
            <a:pPr lvl="1" indent="-457200" defTabSz="1061355">
              <a:lnSpc>
                <a:spcPct val="90000"/>
              </a:lnSpc>
              <a:spcBef>
                <a:spcPct val="0"/>
              </a:spcBef>
              <a:spcAft>
                <a:spcPct val="15000"/>
              </a:spcAft>
              <a:buFont typeface="+mj-lt"/>
              <a:buAutoNum type="arabicPeriod"/>
            </a:pPr>
            <a:endParaRPr lang="en-GB" dirty="0">
              <a:solidFill>
                <a:srgbClr val="1F497D">
                  <a:lumMod val="75000"/>
                </a:srgbClr>
              </a:solidFill>
              <a:cs typeface="Calibri" pitchFamily="34" charset="0"/>
            </a:endParaRPr>
          </a:p>
          <a:p>
            <a:pPr marL="0" lvl="1" defTabSz="1061355">
              <a:lnSpc>
                <a:spcPct val="90000"/>
              </a:lnSpc>
              <a:spcBef>
                <a:spcPct val="0"/>
              </a:spcBef>
              <a:spcAft>
                <a:spcPct val="15000"/>
              </a:spcAft>
            </a:pPr>
            <a:endParaRPr lang="en-US" dirty="0">
              <a:solidFill>
                <a:srgbClr val="1F497D">
                  <a:lumMod val="75000"/>
                </a:srgbClr>
              </a:solidFill>
              <a:cs typeface="Calibri" pitchFamily="34" charset="0"/>
            </a:endParaRPr>
          </a:p>
        </p:txBody>
      </p:sp>
      <p:sp>
        <p:nvSpPr>
          <p:cNvPr id="6" name="TextBox 5">
            <a:extLst>
              <a:ext uri="{FF2B5EF4-FFF2-40B4-BE49-F238E27FC236}">
                <a16:creationId xmlns:a16="http://schemas.microsoft.com/office/drawing/2014/main" id="{CEF231F0-92B8-48DB-9CBF-8DFC382460C2}"/>
              </a:ext>
            </a:extLst>
          </p:cNvPr>
          <p:cNvSpPr txBox="1"/>
          <p:nvPr/>
        </p:nvSpPr>
        <p:spPr>
          <a:xfrm>
            <a:off x="263352" y="3518480"/>
            <a:ext cx="10729192" cy="28931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1EA292"/>
                </a:solidFill>
                <a:effectLst/>
                <a:uLnTx/>
                <a:uFillTx/>
              </a:rPr>
              <a:t>Συμπράξεις Μικρής Κλίμακας</a:t>
            </a:r>
            <a:endParaRPr kumimoji="0" lang="en-GB"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400" b="1" i="0" u="none" strike="noStrike" kern="0" cap="none" spc="0" normalizeH="0" baseline="0" noProof="0" dirty="0">
              <a:ln>
                <a:noFill/>
              </a:ln>
              <a:solidFill>
                <a:srgbClr val="1EA29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0" cap="none" spc="0" normalizeH="0" baseline="0" noProof="0" dirty="0">
                <a:ln>
                  <a:noFill/>
                </a:ln>
                <a:solidFill>
                  <a:srgbClr val="FF6600"/>
                </a:solidFill>
                <a:effectLst/>
                <a:uLnTx/>
                <a:uFillTx/>
              </a:rPr>
              <a:t>Διαχείριση Εγκεκριμένων Σχεδίων Πρόσκλησης 2022 </a:t>
            </a:r>
          </a:p>
          <a:p>
            <a:pPr algn="ctr">
              <a:defRPr/>
            </a:pPr>
            <a:r>
              <a:rPr kumimoji="0" lang="el-GR" sz="2400" b="1" i="0" u="none" strike="noStrike" kern="0" cap="none" spc="0" normalizeH="0" baseline="0" noProof="0" dirty="0">
                <a:ln>
                  <a:noFill/>
                </a:ln>
                <a:solidFill>
                  <a:srgbClr val="FF6600"/>
                </a:solidFill>
                <a:effectLst/>
                <a:uLnTx/>
                <a:uFillTx/>
              </a:rPr>
              <a:t>– 2</a:t>
            </a:r>
            <a:r>
              <a:rPr kumimoji="0" lang="el-GR" sz="2400" b="1" i="0" u="none" strike="noStrike" kern="0" cap="none" spc="0" normalizeH="0" baseline="30000" noProof="0" dirty="0">
                <a:ln>
                  <a:noFill/>
                </a:ln>
                <a:solidFill>
                  <a:srgbClr val="FF6600"/>
                </a:solidFill>
                <a:effectLst/>
                <a:uLnTx/>
                <a:uFillTx/>
              </a:rPr>
              <a:t>η</a:t>
            </a:r>
            <a:r>
              <a:rPr kumimoji="0" lang="el-GR" sz="2400" b="1" i="0" u="none" strike="noStrike" kern="0" cap="none" spc="0" normalizeH="0" baseline="0" noProof="0" dirty="0">
                <a:ln>
                  <a:noFill/>
                </a:ln>
                <a:solidFill>
                  <a:srgbClr val="FF6600"/>
                </a:solidFill>
                <a:effectLst/>
                <a:uLnTx/>
                <a:uFillTx/>
              </a:rPr>
              <a:t> Καταληκτική Ημερομηνία</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2800" b="1" i="0" u="none" strike="noStrike" kern="0" cap="none" spc="0" normalizeH="0" baseline="0" noProof="0" dirty="0">
              <a:ln>
                <a:noFill/>
              </a:ln>
              <a:solidFill>
                <a:srgbClr val="FF66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l-GR" sz="3400" b="1" kern="0" dirty="0">
                <a:solidFill>
                  <a:srgbClr val="1EA292"/>
                </a:solidFill>
              </a:rPr>
              <a:t>ΟΡΓΑΝΩΤΙΚΑ ΚΑΙ ΠΡΑΚΤΙΚΑ ΘΕΜΑΤΑ</a:t>
            </a:r>
            <a:r>
              <a:rPr kumimoji="0" lang="el-GR" sz="3400" b="1" i="0" u="none" strike="noStrike" kern="0" cap="none" spc="0" normalizeH="0" baseline="0" noProof="0" dirty="0">
                <a:ln>
                  <a:noFill/>
                </a:ln>
                <a:solidFill>
                  <a:srgbClr val="1EA292"/>
                </a:solidFill>
                <a:effectLst/>
                <a:uLnTx/>
                <a:uFillTx/>
              </a:rPr>
              <a:t> </a:t>
            </a:r>
            <a:endParaRPr kumimoji="0" lang="en-US" sz="3400" b="1" i="0" u="none" strike="noStrike" kern="0" cap="none" spc="0" normalizeH="0" baseline="0" noProof="0" dirty="0">
              <a:ln>
                <a:noFill/>
              </a:ln>
              <a:solidFill>
                <a:srgbClr val="1EA292"/>
              </a:solidFill>
              <a:effectLst/>
              <a:uLnTx/>
              <a:uFillTx/>
            </a:endParaRPr>
          </a:p>
        </p:txBody>
      </p:sp>
      <p:pic>
        <p:nvPicPr>
          <p:cNvPr id="2" name="Picture 12" descr="news image">
            <a:extLst>
              <a:ext uri="{FF2B5EF4-FFF2-40B4-BE49-F238E27FC236}">
                <a16:creationId xmlns:a16="http://schemas.microsoft.com/office/drawing/2014/main" id="{86D8E84B-7B0C-B8B0-1AAD-A19737539A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728" y="1295834"/>
            <a:ext cx="3194439" cy="235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082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4436" y="937622"/>
            <a:ext cx="8064896" cy="971054"/>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486093" y="1242975"/>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348903"/>
            <a:ext cx="11640616" cy="5740033"/>
          </a:xfrm>
          <a:prstGeom prst="rect">
            <a:avLst/>
          </a:prstGeom>
          <a:noFill/>
        </p:spPr>
        <p:txBody>
          <a:bodyPr wrap="square" rtlCol="0">
            <a:spAutoFit/>
          </a:bodyPr>
          <a:lstStyle/>
          <a:p>
            <a:pPr marL="285750" indent="-285750">
              <a:buFont typeface="Wingdings" panose="05000000000000000000" pitchFamily="2" charset="2"/>
              <a:buChar char="§"/>
            </a:pPr>
            <a:r>
              <a:rPr lang="el-GR" sz="2000" b="1" u="sng" dirty="0"/>
              <a:t>Παράρτημα ΙΙΙ</a:t>
            </a:r>
            <a:r>
              <a:rPr lang="el-GR" sz="2000" dirty="0"/>
              <a:t> </a:t>
            </a:r>
            <a:r>
              <a:rPr lang="el-GR" sz="2000" b="1" dirty="0"/>
              <a:t>– </a:t>
            </a:r>
            <a:r>
              <a:rPr lang="en-US" sz="2000" b="1" dirty="0"/>
              <a:t>Financial and Contractual Rules</a:t>
            </a:r>
            <a:r>
              <a:rPr lang="el-GR" sz="2000" dirty="0">
                <a:sym typeface="Wingdings" panose="05000000000000000000" pitchFamily="2" charset="2"/>
              </a:rPr>
              <a:t></a:t>
            </a:r>
            <a:r>
              <a:rPr lang="el-GR" sz="2000" dirty="0"/>
              <a:t> Κοινό παράρτημα για όλα τα</a:t>
            </a:r>
            <a:r>
              <a:rPr lang="en-GB" sz="2000" dirty="0"/>
              <a:t> KA210</a:t>
            </a:r>
            <a:r>
              <a:rPr lang="el-GR" sz="2000" dirty="0"/>
              <a:t> Σχέδια και περιλαμβάνει:</a:t>
            </a:r>
            <a:endParaRPr lang="en-GB" sz="2000" dirty="0"/>
          </a:p>
          <a:p>
            <a:endParaRPr lang="el-GR" sz="2000" dirty="0"/>
          </a:p>
          <a:p>
            <a:pPr marL="355600" indent="-355600" algn="just">
              <a:buFont typeface="Wingdings" panose="05000000000000000000" pitchFamily="2" charset="2"/>
              <a:buChar char="ü"/>
              <a:tabLst>
                <a:tab pos="538163" algn="l"/>
              </a:tabLst>
            </a:pPr>
            <a:r>
              <a:rPr lang="el-GR" dirty="0"/>
              <a:t>Τους κανονισμούς που διέπουν τις Δράσεις που βασίζονται σε επιχορήγηση που λαμβάνει μορφή κατ’ </a:t>
            </a:r>
            <a:r>
              <a:rPr lang="el-GR" dirty="0" err="1"/>
              <a:t>αποκοπήν</a:t>
            </a:r>
            <a:r>
              <a:rPr lang="el-GR" dirty="0"/>
              <a:t> ποσού</a:t>
            </a:r>
            <a:endParaRPr lang="en-GB" dirty="0"/>
          </a:p>
          <a:p>
            <a:pPr marL="285750" indent="-285750" algn="just">
              <a:buFont typeface="Wingdings" panose="05000000000000000000" pitchFamily="2" charset="2"/>
              <a:buChar char="ü"/>
            </a:pPr>
            <a:r>
              <a:rPr lang="el-GR" dirty="0"/>
              <a:t> Τις προϋποθέσεις επιλεξιμότητας των δραστηριοτήτων των Σχεδίων</a:t>
            </a:r>
          </a:p>
          <a:p>
            <a:pPr marL="285750" indent="-285750" algn="just">
              <a:buFont typeface="Wingdings" panose="05000000000000000000" pitchFamily="2" charset="2"/>
              <a:buChar char="ü"/>
            </a:pPr>
            <a:r>
              <a:rPr lang="el-GR" dirty="0"/>
              <a:t> Πληροφόρηση για τη δυνατότητα τροποποίησης των διατάξεων των Συμφωνιών Επιχορήγησης</a:t>
            </a:r>
            <a:r>
              <a:rPr lang="en-GB" dirty="0"/>
              <a:t>	</a:t>
            </a:r>
          </a:p>
          <a:p>
            <a:pPr marL="285750" indent="-285750" algn="just">
              <a:buFont typeface="Wingdings" panose="05000000000000000000" pitchFamily="2" charset="2"/>
              <a:buChar char="ü"/>
            </a:pPr>
            <a:r>
              <a:rPr lang="el-GR" dirty="0"/>
              <a:t> Τα ποιοτικά κριτήρια που χρησιμοποιούνται για την αξιολόγηση των Τελικών Εκθέσεων</a:t>
            </a:r>
            <a:r>
              <a:rPr lang="en-GB" dirty="0"/>
              <a:t>	</a:t>
            </a:r>
          </a:p>
          <a:p>
            <a:pPr marL="355600" indent="-355600" algn="just">
              <a:buFont typeface="Wingdings" panose="05000000000000000000" pitchFamily="2" charset="2"/>
              <a:buChar char="ü"/>
            </a:pPr>
            <a:r>
              <a:rPr lang="el-GR" dirty="0"/>
              <a:t>Πληροφόρηση για τις συνθήκες μείωσης της επιχορήγησης λόγω ελλιπούς, μερικής ή καθυστερημένης υλοποίησης των Σχεδίων</a:t>
            </a:r>
            <a:endParaRPr lang="en-GB" dirty="0"/>
          </a:p>
          <a:p>
            <a:pPr marL="285750" indent="-285750" algn="just">
              <a:buFont typeface="Wingdings" panose="05000000000000000000" pitchFamily="2" charset="2"/>
              <a:buChar char="ü"/>
            </a:pPr>
            <a:r>
              <a:rPr lang="el-GR" dirty="0"/>
              <a:t> Αναφορά στους ελέγχους των δικαιούχων και στα αντίστοιχα απαιτούμενα υποστηρικτικά έγγραφα</a:t>
            </a:r>
            <a:endParaRPr lang="en-GB" dirty="0"/>
          </a:p>
          <a:p>
            <a:pPr marL="285750" indent="-285750" algn="just">
              <a:buFont typeface="Wingdings" panose="05000000000000000000" pitchFamily="2" charset="2"/>
              <a:buChar char="ü"/>
            </a:pPr>
            <a:endParaRPr lang="en-GB" dirty="0"/>
          </a:p>
          <a:p>
            <a:pPr algn="just"/>
            <a:endParaRPr lang="en-GB" dirty="0"/>
          </a:p>
          <a:p>
            <a:pPr marL="285750" indent="-285750">
              <a:buFont typeface="Wingdings" panose="05000000000000000000" pitchFamily="2" charset="2"/>
              <a:buChar char="§"/>
            </a:pPr>
            <a:r>
              <a:rPr lang="el-GR" b="1" u="sng" dirty="0">
                <a:sym typeface="Wingdings" panose="05000000000000000000" pitchFamily="2" charset="2"/>
              </a:rPr>
              <a:t>Παράρτημα </a:t>
            </a:r>
            <a:r>
              <a:rPr lang="en-GB" b="1" u="sng" dirty="0">
                <a:sym typeface="Wingdings" panose="05000000000000000000" pitchFamily="2" charset="2"/>
              </a:rPr>
              <a:t>I</a:t>
            </a:r>
            <a:r>
              <a:rPr lang="en-US" b="1" u="sng" dirty="0">
                <a:sym typeface="Wingdings" panose="05000000000000000000" pitchFamily="2" charset="2"/>
              </a:rPr>
              <a:t>V</a:t>
            </a:r>
            <a:r>
              <a:rPr lang="en-US" b="1" dirty="0">
                <a:sym typeface="Wingdings" panose="05000000000000000000" pitchFamily="2" charset="2"/>
              </a:rPr>
              <a:t> – Mandates  </a:t>
            </a:r>
            <a:r>
              <a:rPr lang="el-GR" dirty="0">
                <a:sym typeface="Wingdings" panose="05000000000000000000" pitchFamily="2" charset="2"/>
              </a:rPr>
              <a:t>Είναι οι </a:t>
            </a:r>
            <a:r>
              <a:rPr lang="el-GR" u="sng" dirty="0">
                <a:sym typeface="Wingdings" panose="05000000000000000000" pitchFamily="2" charset="2"/>
              </a:rPr>
              <a:t>εξουσιοδοτήσεις</a:t>
            </a:r>
            <a:r>
              <a:rPr lang="el-GR" dirty="0">
                <a:sym typeface="Wingdings" panose="05000000000000000000" pitchFamily="2" charset="2"/>
              </a:rPr>
              <a:t> που παραχώρησαν στον συντονιστή οι υπόλοιποι εταίροι της Σύμπραξης, κατά το στάδιο υποβολής της αίτησης, προκειμένου να δρα εξ’ ονόματός τους. Είναι μοναδικό παράρτημα για κάθε Σχέδιο.</a:t>
            </a:r>
            <a:endParaRPr lang="en-GB" dirty="0">
              <a:sym typeface="Wingdings" panose="05000000000000000000" pitchFamily="2" charset="2"/>
            </a:endParaRPr>
          </a:p>
          <a:p>
            <a:endParaRPr lang="en-GB" b="1" dirty="0">
              <a:sym typeface="Wingdings" panose="05000000000000000000" pitchFamily="2" charset="2"/>
            </a:endParaRPr>
          </a:p>
          <a:p>
            <a:pPr algn="just"/>
            <a:endParaRPr lang="en-GB" dirty="0"/>
          </a:p>
          <a:p>
            <a:pPr marL="285750" indent="-285750" algn="just">
              <a:buFont typeface="Wingdings" panose="05000000000000000000" pitchFamily="2" charset="2"/>
              <a:buChar char="ü"/>
            </a:pPr>
            <a:endParaRPr lang="el-GR" dirty="0"/>
          </a:p>
          <a:p>
            <a:endParaRPr lang="el-GR" sz="1900" dirty="0"/>
          </a:p>
        </p:txBody>
      </p:sp>
      <p:sp>
        <p:nvSpPr>
          <p:cNvPr id="7" name="Title 1">
            <a:extLst>
              <a:ext uri="{FF2B5EF4-FFF2-40B4-BE49-F238E27FC236}">
                <a16:creationId xmlns:a16="http://schemas.microsoft.com/office/drawing/2014/main" id="{7A94D5CB-387A-F419-C362-23A3FE08C655}"/>
              </a:ext>
            </a:extLst>
          </p:cNvPr>
          <p:cNvSpPr txBox="1">
            <a:spLocks/>
          </p:cNvSpPr>
          <p:nvPr/>
        </p:nvSpPr>
        <p:spPr>
          <a:xfrm>
            <a:off x="-456728" y="28655"/>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(3/</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2268" y="876997"/>
            <a:ext cx="8382230" cy="1080120"/>
          </a:xfrm>
          <a:prstGeom prst="rect">
            <a:avLst/>
          </a:prstGeom>
        </p:spPr>
        <p:txBody>
          <a:bodyPr vert="horz" lIns="91440" tIns="45720" rIns="91440" bIns="45720" rtlCol="0" anchor="ctr">
            <a:noAutofit/>
          </a:bodyPr>
          <a:lstStyle/>
          <a:p>
            <a:pPr>
              <a:spcBef>
                <a:spcPct val="0"/>
              </a:spcBef>
              <a:defRPr/>
            </a:pPr>
            <a:r>
              <a:rPr lang="el-GR" sz="2000" b="1" dirty="0">
                <a:ea typeface="+mj-ea"/>
                <a:cs typeface="+mj-cs"/>
              </a:rPr>
              <a:t>Οικονομική Διαχείριση Σχεδίου</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512268" y="1953145"/>
            <a:ext cx="10984332" cy="2308324"/>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εμβάσματα προς τους υπόλοιπους εταίρους, αναλόγως των δραστηριοτήτων που έχουν υλοποιήσει/θα υλοποιήσουν (τα εμβάσματα αυτά είναι πιθανόν να ελεγχθούν, κατά τη διάρκεια επιτόπιων ελέγχων). </a:t>
            </a:r>
          </a:p>
          <a:p>
            <a:endParaRPr lang="el-GR" dirty="0"/>
          </a:p>
          <a:p>
            <a:pPr marL="285750" indent="-285750" algn="just">
              <a:buFont typeface="Wingdings" panose="05000000000000000000" pitchFamily="2" charset="2"/>
              <a:buChar char="§"/>
            </a:pPr>
            <a:r>
              <a:rPr lang="el-GR" dirty="0"/>
              <a:t>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 Δε σημαίνει, π.χ. ότι επειδή ένα διετές Σχέδιο εγκρίθηκε για 60 000 Ευρώ, θα πρέπει κάθε χρόνο να ξοδεύει 30 000 Ευρώ.</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5130304"/>
            <a:ext cx="2189514" cy="1457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5990553B-7CA4-9DAD-F7D8-185B99A7138E}"/>
              </a:ext>
            </a:extLst>
          </p:cNvPr>
          <p:cNvSpPr txBox="1">
            <a:spLocks/>
          </p:cNvSpPr>
          <p:nvPr/>
        </p:nvSpPr>
        <p:spPr>
          <a:xfrm>
            <a:off x="-3553072" y="-2784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552209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714" y="859824"/>
            <a:ext cx="8064896" cy="1080120"/>
          </a:xfrm>
          <a:prstGeom prst="rect">
            <a:avLst/>
          </a:prstGeom>
        </p:spPr>
        <p:txBody>
          <a:bodyPr vert="horz" lIns="91440" tIns="45720" rIns="91440" bIns="45720" rtlCol="0" anchor="ctr">
            <a:noAutofit/>
          </a:bodyPr>
          <a:lstStyle/>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461484" y="1503211"/>
            <a:ext cx="11305256" cy="4231928"/>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Πρέπει να τηρείται φυσικός φάκελος του Σχεδίου, στις εγκαταστάσεις του συντονιστή, με</a:t>
            </a:r>
            <a:r>
              <a:rPr lang="el-GR" dirty="0"/>
              <a:t>:</a:t>
            </a:r>
          </a:p>
          <a:p>
            <a:pPr algn="just"/>
            <a:endParaRPr lang="el-GR" dirty="0"/>
          </a:p>
          <a:p>
            <a:pPr marL="742950" lvl="1" indent="-285750" algn="just">
              <a:buFont typeface="Wingdings" panose="05000000000000000000" pitchFamily="2" charset="2"/>
              <a:buChar char="ü"/>
            </a:pPr>
            <a:r>
              <a:rPr lang="el-GR" dirty="0"/>
              <a:t>Τα στοιχεία του </a:t>
            </a:r>
            <a:r>
              <a:rPr lang="en-US" dirty="0"/>
              <a:t>EU Login Account </a:t>
            </a:r>
            <a:r>
              <a:rPr lang="el-GR" dirty="0"/>
              <a:t>που χρησιμοποιήθηκε για την </a:t>
            </a:r>
            <a:r>
              <a:rPr lang="el-GR" dirty="0">
                <a:hlinkClick r:id="rId2"/>
              </a:rPr>
              <a:t>εγγραφή του οργανισμού </a:t>
            </a:r>
            <a:r>
              <a:rPr lang="el-GR" dirty="0"/>
              <a:t>στην Πλατφόρμα </a:t>
            </a:r>
            <a:r>
              <a:rPr lang="en-GB" dirty="0"/>
              <a:t>EESCP</a:t>
            </a:r>
            <a:r>
              <a:rPr lang="el-GR" dirty="0"/>
              <a:t> (</a:t>
            </a:r>
            <a:r>
              <a:rPr lang="en-GB" dirty="0"/>
              <a:t>ORS)</a:t>
            </a:r>
            <a:endParaRPr lang="el-GR" dirty="0"/>
          </a:p>
          <a:p>
            <a:pPr marL="742950" lvl="1" indent="-285750" algn="just">
              <a:buFont typeface="Wingdings" panose="05000000000000000000" pitchFamily="2" charset="2"/>
              <a:buChar char="ü"/>
            </a:pPr>
            <a:r>
              <a:rPr lang="el-GR" dirty="0"/>
              <a:t>Τα στοιχεία του </a:t>
            </a:r>
            <a:r>
              <a:rPr lang="en-US" dirty="0"/>
              <a:t>EU Login Account</a:t>
            </a:r>
            <a:r>
              <a:rPr lang="el-GR" dirty="0"/>
              <a:t> που χρησιμοποιούνται για πρόσβαση στο </a:t>
            </a:r>
            <a:r>
              <a:rPr lang="en-US" dirty="0"/>
              <a:t>Beneficiary Module (</a:t>
            </a:r>
            <a:r>
              <a:rPr lang="el-GR" dirty="0"/>
              <a:t>αν διαφέρουν από τα προηγούμενα)</a:t>
            </a:r>
          </a:p>
          <a:p>
            <a:pPr marL="742950" lvl="1" indent="-285750" algn="just">
              <a:buFont typeface="Wingdings" panose="05000000000000000000" pitchFamily="2" charset="2"/>
              <a:buChar char="ü"/>
            </a:pPr>
            <a:r>
              <a:rPr lang="el-GR" dirty="0"/>
              <a:t>Την αίτηση για επιχορήγηση</a:t>
            </a:r>
          </a:p>
          <a:p>
            <a:pPr marL="742950" lvl="1" indent="-285750" algn="just">
              <a:buFont typeface="Wingdings" panose="05000000000000000000" pitchFamily="2" charset="2"/>
              <a:buChar char="ü"/>
            </a:pPr>
            <a:r>
              <a:rPr lang="el-GR" dirty="0"/>
              <a:t>Τη Συμφωνία Επιχορήγησης με τα Παραρτήματά της και </a:t>
            </a:r>
          </a:p>
          <a:p>
            <a:pPr marL="742950" lvl="1" indent="-285750" algn="just">
              <a:buFont typeface="Wingdings" panose="05000000000000000000" pitchFamily="2" charset="2"/>
              <a:buChar char="ü"/>
            </a:pPr>
            <a:r>
              <a:rPr lang="el-GR" dirty="0"/>
              <a:t>Όλα τα αποδεικτικά έγγραφα που σχετίζονται με τις επιλέξιμες δραστηριότητες του Σχεδίου, ακόμη και αυτά που δε θα αναρτηθούν στην τελική έκθεση, αρχειοθετημένα (στην περίπτωση των εξόδων που αφορούν υπεργολαβίες, καλό είναι να τηρούνται οι αντίστοιχες αποδείξεις/τα αντίστοιχα τιμολόγια). </a:t>
            </a:r>
          </a:p>
          <a:p>
            <a:pPr algn="just"/>
            <a:endParaRPr lang="el-GR" dirty="0"/>
          </a:p>
          <a:p>
            <a:pPr algn="just"/>
            <a:endParaRPr lang="el-GR" sz="1900" dirty="0"/>
          </a:p>
          <a:p>
            <a:pPr algn="just"/>
            <a:endParaRPr lang="el-GR" sz="1600" dirty="0"/>
          </a:p>
          <a:p>
            <a:pPr algn="just"/>
            <a:endParaRPr lang="el-GR" sz="1600" dirty="0"/>
          </a:p>
        </p:txBody>
      </p:sp>
      <p:sp>
        <p:nvSpPr>
          <p:cNvPr id="4" name="Title 1">
            <a:extLst>
              <a:ext uri="{FF2B5EF4-FFF2-40B4-BE49-F238E27FC236}">
                <a16:creationId xmlns:a16="http://schemas.microsoft.com/office/drawing/2014/main" id="{37B04729-13DC-3A97-084A-936254E81FDE}"/>
              </a:ext>
            </a:extLst>
          </p:cNvPr>
          <p:cNvSpPr txBox="1">
            <a:spLocks/>
          </p:cNvSpPr>
          <p:nvPr/>
        </p:nvSpPr>
        <p:spPr>
          <a:xfrm>
            <a:off x="-3625080" y="2754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416735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71384" y="1138027"/>
            <a:ext cx="8064896" cy="829011"/>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867217" y="1732460"/>
            <a:ext cx="10493789" cy="3262432"/>
          </a:xfrm>
          <a:prstGeom prst="rect">
            <a:avLst/>
          </a:prstGeom>
          <a:noFill/>
        </p:spPr>
        <p:txBody>
          <a:bodyPr wrap="square" rtlCol="0">
            <a:spAutoFit/>
          </a:bodyPr>
          <a:lstStyle/>
          <a:p>
            <a:pPr marL="285750" indent="-285750" algn="just">
              <a:buFont typeface="Wingdings" panose="05000000000000000000" pitchFamily="2" charset="2"/>
              <a:buChar char="§"/>
            </a:pPr>
            <a:r>
              <a:rPr lang="el-GR" dirty="0"/>
              <a:t>Είναι απαραίτητο να τηρείται </a:t>
            </a:r>
            <a:r>
              <a:rPr lang="en-US" dirty="0"/>
              <a:t>Excel File, </a:t>
            </a:r>
            <a:r>
              <a:rPr lang="el-GR" dirty="0"/>
              <a:t>στο οποίο να καταγράφονται όλα τα δαπανηθέντα ποσά </a:t>
            </a:r>
          </a:p>
          <a:p>
            <a:pPr algn="just"/>
            <a:endParaRPr lang="el-GR" sz="2200" dirty="0"/>
          </a:p>
          <a:p>
            <a:pPr marL="285750" indent="-285750" algn="just">
              <a:buFont typeface="Wingdings" panose="05000000000000000000" pitchFamily="2" charset="2"/>
              <a:buChar char="§"/>
            </a:pPr>
            <a:r>
              <a:rPr lang="el-GR" dirty="0"/>
              <a:t>Για μεγάλες δαπάνες συστήνεται όπως οι δικαιούχοι μπαίνουν σε διαδικασία προσφορών (π.χ. για την αγορά αεροπορικών εισιτηρίων), ούτως ώστε να διαχειρίζονται αποτελεσματικά τα επιχορηγημένα κονδύλια αλλά και να μπορούν να απευθυνθούν κάπου, στην περίπτωση ακύρωσης συμμετοχών κτλ.</a:t>
            </a:r>
          </a:p>
          <a:p>
            <a:pPr algn="just"/>
            <a:endParaRPr lang="el-GR" sz="2200" dirty="0"/>
          </a:p>
          <a:p>
            <a:pPr marL="285750" indent="-285750" algn="just">
              <a:buFont typeface="Wingdings" panose="05000000000000000000" pitchFamily="2" charset="2"/>
              <a:buChar char="§"/>
            </a:pPr>
            <a:r>
              <a:rPr lang="el-GR" dirty="0"/>
              <a:t>Στην περίπτωση αλλαγής στοιχείων Τραπεζικού Λογαριασμού του συντονιστή, θα πρέπει (επιπρόσθετα στην υποβολή αιτήματος για Τροποποίηση της Συμφωνίας) τα επικαιροποιημένα στοιχεία Τραπεζικού Λογαριασμού να αναρτούνται  στην Υπηρεσία </a:t>
            </a:r>
            <a:r>
              <a:rPr lang="en-US" dirty="0"/>
              <a:t>ORS.</a:t>
            </a:r>
          </a:p>
          <a:p>
            <a:endParaRPr lang="el-GR" dirty="0"/>
          </a:p>
          <a:p>
            <a:endParaRPr lang="en-US" dirty="0"/>
          </a:p>
        </p:txBody>
      </p:sp>
      <p:sp>
        <p:nvSpPr>
          <p:cNvPr id="4" name="Title 1">
            <a:extLst>
              <a:ext uri="{FF2B5EF4-FFF2-40B4-BE49-F238E27FC236}">
                <a16:creationId xmlns:a16="http://schemas.microsoft.com/office/drawing/2014/main" id="{95CA3133-9BA4-28D1-C7A4-BBD220F05F39}"/>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500699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50041"/>
            <a:ext cx="8064896" cy="912544"/>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39988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263352" y="1193189"/>
            <a:ext cx="11017224" cy="4555093"/>
          </a:xfrm>
          <a:prstGeom prst="rect">
            <a:avLst/>
          </a:prstGeom>
          <a:noFill/>
        </p:spPr>
        <p:txBody>
          <a:bodyPr wrap="square" rtlCol="0">
            <a:spAutoFit/>
          </a:bodyPr>
          <a:lstStyle/>
          <a:p>
            <a:r>
              <a:rPr lang="el-GR" sz="2000" b="1" dirty="0"/>
              <a:t>Πρακτικές Πληροφορίες:</a:t>
            </a:r>
          </a:p>
          <a:p>
            <a:endParaRPr lang="el-GR" sz="2000" b="1" dirty="0"/>
          </a:p>
          <a:p>
            <a:r>
              <a:rPr lang="el-GR" sz="2000" b="1" u="sng" dirty="0"/>
              <a:t>Σε επίπεδο οργανισμού</a:t>
            </a:r>
            <a:r>
              <a:rPr lang="el-GR" sz="2000" b="1" dirty="0"/>
              <a:t>:</a:t>
            </a:r>
          </a:p>
          <a:p>
            <a:endParaRPr lang="el-GR" sz="800" dirty="0"/>
          </a:p>
          <a:p>
            <a:pPr marL="285750" indent="-285750">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a:t>
            </a:r>
            <a:endParaRPr lang="el-GR" dirty="0">
              <a:solidFill>
                <a:srgbClr val="FF0000"/>
              </a:solidFill>
            </a:endParaRPr>
          </a:p>
          <a:p>
            <a:endParaRPr lang="el-GR" sz="800" dirty="0"/>
          </a:p>
          <a:p>
            <a:pPr marL="285750" indent="-285750">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endParaRPr lang="el-GR" sz="800" dirty="0"/>
          </a:p>
          <a:p>
            <a:pPr marL="285750" indent="-285750">
              <a:buFont typeface="Wingdings" panose="05000000000000000000" pitchFamily="2" charset="2"/>
              <a:buChar char="§"/>
            </a:pPr>
            <a:r>
              <a:rPr lang="el-GR" dirty="0"/>
              <a:t>Οι τοπικές δραστηριότητες μπορούν να υλοποιούνται με την εμπλοκή των Μέσων Μαζικής Επικοινωνίας, των τοπικών αρχών και των υπευθύνων λήψης αποφάσεων για τα θέματα που άπτονται του Σχεδίου.</a:t>
            </a:r>
          </a:p>
          <a:p>
            <a:endParaRPr lang="el-GR" sz="800" dirty="0"/>
          </a:p>
          <a:p>
            <a:pPr marL="285750" indent="-285750">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a:t>
            </a:r>
          </a:p>
          <a:p>
            <a:r>
              <a:rPr lang="el-GR" dirty="0"/>
              <a:t>     του Προγράμματος και να του εξασφαλίσει πλήρη πρόσβαση στα απαιτούμενα εργαλεία. </a:t>
            </a:r>
          </a:p>
        </p:txBody>
      </p:sp>
      <p:sp>
        <p:nvSpPr>
          <p:cNvPr id="4" name="Title 1">
            <a:extLst>
              <a:ext uri="{FF2B5EF4-FFF2-40B4-BE49-F238E27FC236}">
                <a16:creationId xmlns:a16="http://schemas.microsoft.com/office/drawing/2014/main" id="{4E64898D-4870-2342-8488-659286C6E46B}"/>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5339633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986154"/>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533492" y="1303845"/>
            <a:ext cx="11251140" cy="4939814"/>
          </a:xfrm>
          <a:prstGeom prst="rect">
            <a:avLst/>
          </a:prstGeom>
          <a:noFill/>
        </p:spPr>
        <p:txBody>
          <a:bodyPr wrap="square" rtlCol="0">
            <a:spAutoFit/>
          </a:bodyPr>
          <a:lstStyle/>
          <a:p>
            <a:r>
              <a:rPr lang="el-GR" sz="2000" b="1" dirty="0"/>
              <a:t>Πρακτικές Πληροφορίες:</a:t>
            </a:r>
          </a:p>
          <a:p>
            <a:pPr marL="285750" indent="-285750">
              <a:buFont typeface="Wingdings" panose="05000000000000000000" pitchFamily="2" charset="2"/>
              <a:buChar char="q"/>
            </a:pPr>
            <a:endParaRPr lang="el-GR" sz="2000" b="1" u="sng" dirty="0"/>
          </a:p>
          <a:p>
            <a:r>
              <a:rPr lang="el-GR" sz="2000" b="1" u="sng" dirty="0"/>
              <a:t>Σε ό,τι αφορά τους συμμετέχοντες στις διακρατικές δραστηριότητες του Σχεδίου (Οργανισμός Αποστολής):</a:t>
            </a:r>
          </a:p>
          <a:p>
            <a:endParaRPr lang="el-GR" sz="2000" dirty="0"/>
          </a:p>
          <a:p>
            <a:pPr marL="285750" indent="-285750" algn="just">
              <a:buFont typeface="Wingdings" panose="05000000000000000000" pitchFamily="2" charset="2"/>
              <a:buChar char="§"/>
            </a:pPr>
            <a:r>
              <a:rPr lang="el-GR" dirty="0"/>
              <a:t>Θα πρέπει να παρέχεται επαρκής στήριξη και προετοιμασία στους συμμετέχοντες, ειδικά στους συμμετέχοντες με μειωμένες ευκαιρίες</a:t>
            </a:r>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r>
              <a:rPr lang="el-GR" dirty="0"/>
              <a:t>Θα πρέπει να τηρούνται διαφανείς διαδικασίες για την επιλογή των συμμετεχόντων στις δραστηριότητες, οι οποίες να στηρίζονται σε προκαθορισμένα κριτήρια</a:t>
            </a:r>
          </a:p>
          <a:p>
            <a:pPr algn="just"/>
            <a:endParaRPr lang="el-GR" dirty="0"/>
          </a:p>
          <a:p>
            <a:pPr marL="285750" indent="-285750" algn="just">
              <a:buFont typeface="Wingdings" panose="05000000000000000000" pitchFamily="2" charset="2"/>
              <a:buChar char="§"/>
            </a:pPr>
            <a:r>
              <a:rPr lang="el-GR" dirty="0"/>
              <a:t>Συστήνεται όπως υπογράφονται εκ των προτέρων συμφωνίες μεταξύ των δύο συμβαλλόμενων μερών (οργανισμού αποστολής και συμμετέχοντα), οι οποίες θα περιλαμβάνουν τις υποχρεώσεις τους πριν, κατά τη διάρκεια και μετά τις δραστηριότητες</a:t>
            </a:r>
          </a:p>
          <a:p>
            <a:endParaRPr lang="el-GR" sz="1700" dirty="0"/>
          </a:p>
          <a:p>
            <a:pPr marL="285750" indent="-285750">
              <a:buFont typeface="Wingdings" panose="05000000000000000000" pitchFamily="2" charset="2"/>
              <a:buChar char="§"/>
            </a:pPr>
            <a:endParaRPr lang="el-GR" dirty="0"/>
          </a:p>
          <a:p>
            <a:endParaRPr lang="en-US" dirty="0"/>
          </a:p>
        </p:txBody>
      </p:sp>
      <p:sp>
        <p:nvSpPr>
          <p:cNvPr id="6" name="Title 1">
            <a:extLst>
              <a:ext uri="{FF2B5EF4-FFF2-40B4-BE49-F238E27FC236}">
                <a16:creationId xmlns:a16="http://schemas.microsoft.com/office/drawing/2014/main" id="{17289F7C-382C-FBE8-DA67-2B4AD3067904}"/>
              </a:ext>
            </a:extLst>
          </p:cNvPr>
          <p:cNvSpPr txBox="1">
            <a:spLocks/>
          </p:cNvSpPr>
          <p:nvPr/>
        </p:nvSpPr>
        <p:spPr>
          <a:xfrm>
            <a:off x="-3553072" y="26589"/>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8734555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81664" y="980728"/>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839416" y="1414512"/>
            <a:ext cx="11017224" cy="4647426"/>
          </a:xfrm>
          <a:prstGeom prst="rect">
            <a:avLst/>
          </a:prstGeom>
          <a:noFill/>
        </p:spPr>
        <p:txBody>
          <a:bodyPr wrap="square" rtlCol="0">
            <a:spAutoFit/>
          </a:bodyPr>
          <a:lstStyle/>
          <a:p>
            <a:pPr marL="285750" indent="-285750">
              <a:buFont typeface="Wingdings" panose="05000000000000000000" pitchFamily="2" charset="2"/>
              <a:buChar char="§"/>
            </a:pPr>
            <a:r>
              <a:rPr lang="el-GR" dirty="0"/>
              <a:t>Συστήνεται η χρήση του Ευρωπαϊκού Εργαλείου Διαφάνειας </a:t>
            </a:r>
            <a:r>
              <a:rPr lang="en-US" dirty="0" err="1"/>
              <a:t>Europass</a:t>
            </a:r>
            <a:r>
              <a:rPr lang="en-US" dirty="0"/>
              <a:t> (</a:t>
            </a:r>
            <a:r>
              <a:rPr lang="en-US" dirty="0" err="1"/>
              <a:t>Europass</a:t>
            </a:r>
            <a:r>
              <a:rPr lang="en-US" dirty="0"/>
              <a:t> </a:t>
            </a:r>
            <a:r>
              <a:rPr lang="el-GR" dirty="0"/>
              <a:t> </a:t>
            </a:r>
            <a:r>
              <a:rPr lang="en-US" dirty="0"/>
              <a:t>Mobility Certificate) </a:t>
            </a:r>
            <a:r>
              <a:rPr lang="el-GR" dirty="0"/>
              <a:t>για την αναγνώριση/επικύρωση των μαθησιακών αποτελεσμάτων που αποκτούν οι συμμετέχοντες</a:t>
            </a:r>
          </a:p>
          <a:p>
            <a:endParaRPr lang="el-GR" sz="2200" dirty="0"/>
          </a:p>
          <a:p>
            <a:pPr marL="285750" indent="-285750">
              <a:buFont typeface="Wingdings" panose="05000000000000000000" pitchFamily="2" charset="2"/>
              <a:buChar char="§"/>
            </a:pPr>
            <a:r>
              <a:rPr lang="el-GR" dirty="0"/>
              <a:t>Οι εταίροι πρέπει να εφαρμόζουν αποτελεσματικές διαδικασίες για την ασφάλεια και την προστασία των συμμετεχόντων</a:t>
            </a:r>
          </a:p>
          <a:p>
            <a:endParaRPr lang="el-GR" sz="2200" dirty="0"/>
          </a:p>
          <a:p>
            <a:pPr marL="285750" indent="-285750">
              <a:buFont typeface="Wingdings" panose="05000000000000000000" pitchFamily="2" charset="2"/>
              <a:buChar char="§"/>
            </a:pPr>
            <a:r>
              <a:rPr lang="el-GR" dirty="0"/>
              <a:t>Ο δικαιούχος πρέπει να μεριμνά για την ασφαλιστική κάλυψη των συμμετεχόντων</a:t>
            </a:r>
          </a:p>
          <a:p>
            <a:endParaRPr lang="el-GR" sz="2200" dirty="0"/>
          </a:p>
          <a:p>
            <a:pPr marL="285750" indent="-285750">
              <a:buFont typeface="Wingdings" panose="05000000000000000000" pitchFamily="2" charset="2"/>
              <a:buChar char="§"/>
            </a:pPr>
            <a:r>
              <a:rPr lang="el-GR"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dirty="0"/>
              <a:t>GDPR</a:t>
            </a:r>
            <a:r>
              <a:rPr lang="el-GR" dirty="0"/>
              <a:t>,</a:t>
            </a:r>
            <a:r>
              <a:rPr lang="en-GB" dirty="0"/>
              <a:t> </a:t>
            </a:r>
            <a:r>
              <a:rPr lang="el-GR" dirty="0"/>
              <a:t>ούτως ώστε να είναι δυνατή η προώθηση σχετικού φωτογραφικού υλικού στην  ΕΥ ή η ανάρτησή του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
        <p:nvSpPr>
          <p:cNvPr id="4" name="Title 1">
            <a:extLst>
              <a:ext uri="{FF2B5EF4-FFF2-40B4-BE49-F238E27FC236}">
                <a16:creationId xmlns:a16="http://schemas.microsoft.com/office/drawing/2014/main" id="{3E8E6330-F416-5F63-0468-A45A5EC8FE11}"/>
              </a:ext>
            </a:extLst>
          </p:cNvPr>
          <p:cNvSpPr txBox="1">
            <a:spLocks/>
          </p:cNvSpPr>
          <p:nvPr/>
        </p:nvSpPr>
        <p:spPr>
          <a:xfrm>
            <a:off x="-3481064" y="-712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9543284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17668" y="102312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802851" y="1674266"/>
            <a:ext cx="10369152" cy="4308872"/>
          </a:xfrm>
          <a:prstGeom prst="rect">
            <a:avLst/>
          </a:prstGeom>
          <a:noFill/>
        </p:spPr>
        <p:txBody>
          <a:bodyPr wrap="square" rtlCol="0">
            <a:spAutoFit/>
          </a:bodyPr>
          <a:lstStyle/>
          <a:p>
            <a:r>
              <a:rPr lang="el-GR" sz="2000" b="1" u="sng" dirty="0"/>
              <a:t>Σε ό,τι αφορά την υλοποίηση διακρατικών δραστηριοτήτων (οργανισμός υποδοχής)</a:t>
            </a:r>
            <a:r>
              <a:rPr lang="el-GR" sz="2000" b="1" dirty="0"/>
              <a:t>:</a:t>
            </a:r>
          </a:p>
          <a:p>
            <a:endParaRPr lang="el-GR" sz="2000" dirty="0"/>
          </a:p>
          <a:p>
            <a:pPr marL="285750" indent="-285750" algn="just">
              <a:buFont typeface="Wingdings" panose="05000000000000000000" pitchFamily="2" charset="2"/>
              <a:buChar char="§"/>
            </a:pPr>
            <a:r>
              <a:rPr lang="el-GR"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dirty="0"/>
          </a:p>
          <a:p>
            <a:pPr marL="285750" indent="-285750" algn="just">
              <a:buFont typeface="Wingdings" panose="05000000000000000000" pitchFamily="2" charset="2"/>
              <a:buChar char="§"/>
            </a:pPr>
            <a:r>
              <a:rPr lang="el-GR" dirty="0"/>
              <a:t>Παροχή στήριξης στους εισερχόμενους εταίρους σχετικά με την εξεύρεση διαμονής</a:t>
            </a:r>
          </a:p>
          <a:p>
            <a:pPr algn="just"/>
            <a:endParaRPr lang="el-GR" dirty="0"/>
          </a:p>
          <a:p>
            <a:pPr marL="285750" indent="-285750" algn="just">
              <a:buFont typeface="Wingdings" panose="05000000000000000000" pitchFamily="2" charset="2"/>
              <a:buChar char="§"/>
            </a:pPr>
            <a:r>
              <a:rPr lang="el-GR"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dirty="0"/>
          </a:p>
          <a:p>
            <a:pPr marL="285750" indent="-285750" algn="just">
              <a:buFont typeface="Wingdings" panose="05000000000000000000" pitchFamily="2" charset="2"/>
              <a:buChar char="§"/>
            </a:pPr>
            <a:r>
              <a:rPr lang="el-GR" dirty="0"/>
              <a:t>Διοργάνωση πολιτιστικών δραστηριοτήτων </a:t>
            </a:r>
          </a:p>
          <a:p>
            <a:pPr algn="just"/>
            <a:endParaRPr lang="el-GR" dirty="0"/>
          </a:p>
          <a:p>
            <a:pPr marL="285750" indent="-285750" algn="just">
              <a:buFont typeface="Wingdings" panose="05000000000000000000" pitchFamily="2" charset="2"/>
              <a:buChar char="§"/>
            </a:pPr>
            <a:r>
              <a:rPr lang="el-GR" dirty="0"/>
              <a:t>Στην περίπτωση εισερχόμενων μαθητών, καλό είναι να γίνεται προσπάθεια οι μαθητές να τοποθετούνται σε οικογένειες φιλοξενίας (ενίσχυση της διαπολιτισμικής διάστασης των Σχεδίων)</a:t>
            </a:r>
          </a:p>
        </p:txBody>
      </p:sp>
      <p:sp>
        <p:nvSpPr>
          <p:cNvPr id="6" name="Title 1">
            <a:extLst>
              <a:ext uri="{FF2B5EF4-FFF2-40B4-BE49-F238E27FC236}">
                <a16:creationId xmlns:a16="http://schemas.microsoft.com/office/drawing/2014/main" id="{FE99C687-2D7A-7C55-8226-F9665636F360}"/>
              </a:ext>
            </a:extLst>
          </p:cNvPr>
          <p:cNvSpPr txBox="1">
            <a:spLocks/>
          </p:cNvSpPr>
          <p:nvPr/>
        </p:nvSpPr>
        <p:spPr>
          <a:xfrm>
            <a:off x="-3481064" y="22887"/>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
        <p:nvSpPr>
          <p:cNvPr id="8" name="TextBox 7">
            <a:extLst>
              <a:ext uri="{FF2B5EF4-FFF2-40B4-BE49-F238E27FC236}">
                <a16:creationId xmlns:a16="http://schemas.microsoft.com/office/drawing/2014/main" id="{4031B70C-0761-D7CA-8537-3FFCED3475AA}"/>
              </a:ext>
            </a:extLst>
          </p:cNvPr>
          <p:cNvSpPr txBox="1"/>
          <p:nvPr/>
        </p:nvSpPr>
        <p:spPr>
          <a:xfrm>
            <a:off x="767408" y="1095085"/>
            <a:ext cx="8053754" cy="400110"/>
          </a:xfrm>
          <a:prstGeom prst="rect">
            <a:avLst/>
          </a:prstGeom>
          <a:noFill/>
        </p:spPr>
        <p:txBody>
          <a:bodyPr wrap="square">
            <a:spAutoFit/>
          </a:bodyPr>
          <a:lstStyle/>
          <a:p>
            <a:r>
              <a:rPr lang="el-GR" sz="2000" b="1" dirty="0"/>
              <a:t>Πρακτικές Πληροφορίες:</a:t>
            </a:r>
          </a:p>
        </p:txBody>
      </p:sp>
    </p:spTree>
    <p:extLst>
      <p:ext uri="{BB962C8B-B14F-4D97-AF65-F5344CB8AC3E}">
        <p14:creationId xmlns:p14="http://schemas.microsoft.com/office/powerpoint/2010/main" val="24319902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18975" y="1040562"/>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695400" y="1228249"/>
            <a:ext cx="11356632" cy="5386090"/>
          </a:xfrm>
          <a:prstGeom prst="rect">
            <a:avLst/>
          </a:prstGeom>
          <a:noFill/>
        </p:spPr>
        <p:txBody>
          <a:bodyPr wrap="square" rtlCol="0">
            <a:spAutoFit/>
          </a:bodyPr>
          <a:lstStyle/>
          <a:p>
            <a:r>
              <a:rPr lang="el-GR" sz="2000" b="1" dirty="0"/>
              <a:t>Πρακτικές Πληροφορίες:</a:t>
            </a:r>
          </a:p>
          <a:p>
            <a:endParaRPr lang="el-GR" sz="2000" b="1" u="sng" dirty="0"/>
          </a:p>
          <a:p>
            <a:r>
              <a:rPr lang="el-GR" sz="2000" b="1" u="sng" dirty="0"/>
              <a:t>Σε ό,τι αφορά τη συνεργασία μεταξύ εταίρων</a:t>
            </a:r>
            <a:r>
              <a:rPr lang="el-GR" sz="2000" b="1" dirty="0"/>
              <a:t>:</a:t>
            </a:r>
          </a:p>
          <a:p>
            <a:endParaRPr lang="el-GR" sz="1400" dirty="0"/>
          </a:p>
          <a:p>
            <a:pPr marL="285750" indent="-285750">
              <a:buFont typeface="Wingdings" panose="05000000000000000000" pitchFamily="2" charset="2"/>
              <a:buChar char="§"/>
            </a:pPr>
            <a:r>
              <a:rPr lang="el-GR" dirty="0"/>
              <a:t>Συνεχής επικοινωνία μεταξύ εταίρων</a:t>
            </a:r>
            <a:r>
              <a:rPr lang="en-US" dirty="0"/>
              <a:t>. </a:t>
            </a:r>
            <a:r>
              <a:rPr lang="el-GR" dirty="0"/>
              <a:t>Καθορισμός εκ των προτέρων των μέσων και της συχνότητας επικοινωνίας.</a:t>
            </a:r>
          </a:p>
          <a:p>
            <a:endParaRPr lang="el-GR" dirty="0"/>
          </a:p>
          <a:p>
            <a:pPr marL="285750" indent="-285750">
              <a:buFont typeface="Wingdings" panose="05000000000000000000" pitchFamily="2" charset="2"/>
              <a:buChar char="§"/>
            </a:pPr>
            <a:r>
              <a:rPr lang="el-GR" dirty="0"/>
              <a:t>Ισομερής κατανομή καθηκόντων μεταξύ των εταίρων, που να λαμβάνει υπόψη τις ιδιαιτερότητες και την εξειδίκευση του καθενός</a:t>
            </a:r>
          </a:p>
          <a:p>
            <a:endParaRPr lang="el-GR" dirty="0"/>
          </a:p>
          <a:p>
            <a:pPr marL="285750" indent="-285750">
              <a:buFont typeface="Wingdings" panose="05000000000000000000" pitchFamily="2" charset="2"/>
              <a:buChar char="§"/>
            </a:pPr>
            <a:r>
              <a:rPr lang="el-GR" dirty="0"/>
              <a:t>Δημιουργία κοινόχρηστου ηλεκτρονικού φακέλου για καταχώρηση του υλικού που σχετίζεται με το Πρόγραμμα (για παράδειγμα, </a:t>
            </a:r>
            <a:r>
              <a:rPr lang="en-US" dirty="0"/>
              <a:t>Google Drive)</a:t>
            </a:r>
            <a:endParaRPr lang="el-GR" dirty="0"/>
          </a:p>
          <a:p>
            <a:endParaRPr lang="el-GR" dirty="0"/>
          </a:p>
          <a:p>
            <a:pPr marL="285750" indent="-285750">
              <a:buFont typeface="Wingdings" panose="05000000000000000000" pitchFamily="2" charset="2"/>
              <a:buChar char="§"/>
            </a:pPr>
            <a:r>
              <a:rPr lang="el-GR" dirty="0"/>
              <a:t>Λήψη μέτρων για τη διασφάλιση της ποιοτικής υλοποίησης του Σχεδίου και την αποτελεσματική διαχείριση του Σχεδίου</a:t>
            </a:r>
          </a:p>
          <a:p>
            <a:endParaRPr lang="el-GR" dirty="0"/>
          </a:p>
          <a:p>
            <a:pPr marL="285750" indent="-285750">
              <a:buFont typeface="Wingdings" panose="05000000000000000000" pitchFamily="2" charset="2"/>
              <a:buChar char="§"/>
            </a:pPr>
            <a:r>
              <a:rPr lang="el-GR" dirty="0"/>
              <a:t>Συνεχής αξιολόγηση της προόδου του Σχεδίου και των παραδοτέων του</a:t>
            </a:r>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
        <p:nvSpPr>
          <p:cNvPr id="6" name="Title 1">
            <a:extLst>
              <a:ext uri="{FF2B5EF4-FFF2-40B4-BE49-F238E27FC236}">
                <a16:creationId xmlns:a16="http://schemas.microsoft.com/office/drawing/2014/main" id="{DCE19420-BC33-214A-0B3C-64C39A009FF2}"/>
              </a:ext>
            </a:extLst>
          </p:cNvPr>
          <p:cNvSpPr txBox="1">
            <a:spLocks/>
          </p:cNvSpPr>
          <p:nvPr/>
        </p:nvSpPr>
        <p:spPr>
          <a:xfrm>
            <a:off x="-355307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988344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03311" y="688189"/>
            <a:ext cx="8064896"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0" y="1249021"/>
            <a:ext cx="10945216" cy="4739759"/>
          </a:xfrm>
          <a:prstGeom prst="rect">
            <a:avLst/>
          </a:prstGeom>
          <a:noFill/>
        </p:spPr>
        <p:txBody>
          <a:bodyPr wrap="square" rtlCol="0">
            <a:spAutoFit/>
          </a:bodyPr>
          <a:lstStyle/>
          <a:p>
            <a:r>
              <a:rPr lang="el-GR" sz="2000" b="1" dirty="0"/>
              <a:t>Χρήση των εργαλείων </a:t>
            </a:r>
            <a:r>
              <a:rPr lang="en-US" sz="2000" b="1" dirty="0"/>
              <a:t>Beneficiary Module </a:t>
            </a:r>
            <a:r>
              <a:rPr lang="el-GR" sz="2000" b="1" dirty="0"/>
              <a:t>και </a:t>
            </a:r>
            <a:r>
              <a:rPr lang="en-GB" sz="2000" b="1" dirty="0"/>
              <a:t>Erasmus+ </a:t>
            </a:r>
            <a:r>
              <a:rPr lang="en-US" sz="2000" b="1" dirty="0"/>
              <a:t>Project Results Platform</a:t>
            </a:r>
            <a:r>
              <a:rPr lang="el-GR" sz="2000" b="1" dirty="0"/>
              <a:t>: </a:t>
            </a:r>
          </a:p>
          <a:p>
            <a:endParaRPr lang="el-GR" sz="2000" b="1" dirty="0"/>
          </a:p>
          <a:p>
            <a:endParaRPr lang="el-GR" sz="10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2200" dirty="0"/>
          </a:p>
          <a:p>
            <a:pPr marL="285750" indent="-285750" algn="just">
              <a:buFont typeface="Wingdings" panose="05000000000000000000" pitchFamily="2" charset="2"/>
              <a:buChar char="§"/>
            </a:pPr>
            <a:r>
              <a:rPr lang="el-GR" dirty="0"/>
              <a:t>Στο εργαλείο </a:t>
            </a:r>
            <a:r>
              <a:rPr lang="en-US" dirty="0"/>
              <a:t>Beneficiary Module</a:t>
            </a:r>
            <a:r>
              <a:rPr lang="el-GR" dirty="0"/>
              <a:t> είναι διαθέσιμα τα Σχέδια της Πρόσκλησης του 2022</a:t>
            </a:r>
          </a:p>
          <a:p>
            <a:pPr algn="just"/>
            <a:endParaRPr lang="el-GR" sz="2200" dirty="0"/>
          </a:p>
          <a:p>
            <a:pPr marL="285750" indent="-285750" algn="just">
              <a:buFont typeface="Wingdings" panose="05000000000000000000" pitchFamily="2" charset="2"/>
              <a:buChar char="§"/>
            </a:pPr>
            <a:r>
              <a:rPr lang="el-GR" dirty="0"/>
              <a:t>Την Πλατφόρμα </a:t>
            </a:r>
            <a:r>
              <a:rPr lang="en-GB" dirty="0"/>
              <a:t>Erasmus+ </a:t>
            </a:r>
            <a:r>
              <a:rPr lang="en-US" dirty="0"/>
              <a:t>Project Results Platform </a:t>
            </a:r>
            <a:r>
              <a:rPr lang="el-GR" dirty="0"/>
              <a:t>μπορείτε να ξεκινήσετε να τη χρησιμοποιείτε ακόμα και πριν από την παραγωγή αποτελεσμάτων</a:t>
            </a:r>
            <a:r>
              <a:rPr lang="en-GB" dirty="0"/>
              <a:t>,</a:t>
            </a:r>
            <a:r>
              <a:rPr lang="el-GR" dirty="0"/>
              <a:t> για την καταχώρηση των στοιχείων των εταίρων σας και των βασικών στοιχείων του Σχεδίου (π.χ. ιστοσελίδα, λογότυπο)</a:t>
            </a:r>
          </a:p>
          <a:p>
            <a:endParaRPr lang="el-GR" sz="1000" dirty="0"/>
          </a:p>
          <a:p>
            <a:endParaRPr lang="el-GR" b="1" dirty="0"/>
          </a:p>
          <a:p>
            <a:endParaRPr lang="el-GR" b="1" dirty="0"/>
          </a:p>
          <a:p>
            <a:endParaRPr lang="el-GR" dirty="0"/>
          </a:p>
          <a:p>
            <a:endParaRPr lang="el-GR" dirty="0"/>
          </a:p>
          <a:p>
            <a:endParaRPr lang="el-GR" dirty="0"/>
          </a:p>
        </p:txBody>
      </p:sp>
      <p:sp>
        <p:nvSpPr>
          <p:cNvPr id="6" name="Title 1">
            <a:extLst>
              <a:ext uri="{FF2B5EF4-FFF2-40B4-BE49-F238E27FC236}">
                <a16:creationId xmlns:a16="http://schemas.microsoft.com/office/drawing/2014/main" id="{60A65D3F-C6B3-446D-CB60-C1D008C6090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30142064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99515" y="688189"/>
            <a:ext cx="8629193" cy="1080120"/>
          </a:xfrm>
          <a:prstGeom prst="rect">
            <a:avLst/>
          </a:prstGeom>
        </p:spPr>
        <p:txBody>
          <a:bodyPr vert="horz" lIns="91440" tIns="45720" rIns="91440" bIns="45720" rtlCol="0" anchor="ctr">
            <a:noAutofit/>
          </a:bodyPr>
          <a:lstStyle/>
          <a:p>
            <a:pPr algn="ctr">
              <a:spcBef>
                <a:spcPct val="0"/>
              </a:spcBef>
              <a:defRPr/>
            </a:pPr>
            <a:endParaRPr lang="el-GR"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263352" y="992372"/>
            <a:ext cx="11017224" cy="5478423"/>
          </a:xfrm>
          <a:prstGeom prst="rect">
            <a:avLst/>
          </a:prstGeom>
          <a:noFill/>
        </p:spPr>
        <p:txBody>
          <a:bodyPr wrap="square" rtlCol="0">
            <a:spAutoFit/>
          </a:bodyPr>
          <a:lstStyle/>
          <a:p>
            <a:pPr algn="just"/>
            <a:r>
              <a:rPr lang="el-GR" sz="2200" b="1" dirty="0">
                <a:sym typeface="Wingdings" panose="05000000000000000000" pitchFamily="2" charset="2"/>
              </a:rPr>
              <a:t>Χρήσιμοι Σύνδεσμοι:</a:t>
            </a:r>
          </a:p>
          <a:p>
            <a:pPr algn="just"/>
            <a:endParaRPr lang="el-GR" sz="2000" b="1" i="1" dirty="0">
              <a:sym typeface="Wingdings" panose="05000000000000000000" pitchFamily="2" charset="2"/>
            </a:endParaRPr>
          </a:p>
          <a:p>
            <a:pPr algn="just"/>
            <a:r>
              <a:rPr lang="el-GR" sz="2000" b="1" i="1" dirty="0">
                <a:solidFill>
                  <a:srgbClr val="308879"/>
                </a:solidFill>
                <a:sym typeface="Wingdings" panose="05000000000000000000" pitchFamily="2" charset="2"/>
                <a:hlinkClick r:id="rId2">
                  <a:extLst>
                    <a:ext uri="{A12FA001-AC4F-418D-AE19-62706E023703}">
                      <ahyp:hlinkClr xmlns:ahyp="http://schemas.microsoft.com/office/drawing/2018/hyperlinkcolor" val="tx"/>
                    </a:ext>
                  </a:extLst>
                </a:hlinkClick>
              </a:rPr>
              <a:t>Συμφωνία Επιχορήγησης και Παραρτήματα (</a:t>
            </a:r>
            <a:r>
              <a:rPr lang="en-GB" sz="2000" b="1" i="1" dirty="0">
                <a:solidFill>
                  <a:srgbClr val="308879"/>
                </a:solidFill>
                <a:sym typeface="Wingdings" panose="05000000000000000000" pitchFamily="2" charset="2"/>
                <a:hlinkClick r:id="rId2">
                  <a:extLst>
                    <a:ext uri="{A12FA001-AC4F-418D-AE19-62706E023703}">
                      <ahyp:hlinkClr xmlns:ahyp="http://schemas.microsoft.com/office/drawing/2018/hyperlinkcolor" val="tx"/>
                    </a:ext>
                  </a:extLst>
                </a:hlinkClick>
              </a:rPr>
              <a:t>Templates)</a:t>
            </a:r>
            <a:r>
              <a:rPr lang="el-GR" sz="2000" b="1" i="1" dirty="0">
                <a:solidFill>
                  <a:srgbClr val="308879"/>
                </a:solidFill>
                <a:sym typeface="Wingdings" panose="05000000000000000000" pitchFamily="2" charset="2"/>
              </a:rPr>
              <a:t> </a:t>
            </a:r>
            <a:r>
              <a:rPr lang="el-GR" dirty="0">
                <a:solidFill>
                  <a:srgbClr val="308879"/>
                </a:solidFill>
                <a:sym typeface="Wingdings" panose="05000000000000000000" pitchFamily="2" charset="2"/>
              </a:rPr>
              <a:t> Έτος Συμφωνίας Επιχορήγησης 2022│ΚΑ210</a:t>
            </a:r>
            <a:endParaRPr lang="en-GB" dirty="0">
              <a:solidFill>
                <a:srgbClr val="308879"/>
              </a:solidFill>
              <a:sym typeface="Wingdings" panose="05000000000000000000" pitchFamily="2" charset="2"/>
            </a:endParaRPr>
          </a:p>
          <a:p>
            <a:pPr lvl="0" algn="just"/>
            <a:endParaRPr lang="en-GB" dirty="0">
              <a:solidFill>
                <a:srgbClr val="308879"/>
              </a:solidFill>
              <a:sym typeface="Wingdings" panose="05000000000000000000" pitchFamily="2" charset="2"/>
            </a:endParaRPr>
          </a:p>
          <a:p>
            <a:pPr algn="just"/>
            <a:r>
              <a:rPr lang="el-GR" sz="2000" b="1" i="1" dirty="0">
                <a:solidFill>
                  <a:srgbClr val="308879"/>
                </a:solidFill>
                <a:sym typeface="Wingdings" panose="05000000000000000000" pitchFamily="2" charset="2"/>
                <a:hlinkClick r:id="rId3">
                  <a:extLst>
                    <a:ext uri="{A12FA001-AC4F-418D-AE19-62706E023703}">
                      <ahyp:hlinkClr xmlns:ahyp="http://schemas.microsoft.com/office/drawing/2018/hyperlinkcolor" val="tx"/>
                    </a:ext>
                  </a:extLst>
                </a:hlinkClick>
              </a:rPr>
              <a:t>Πλατφόρμα Διάδοσης των Αποτελεσμάτων των Σχεδίων </a:t>
            </a:r>
            <a:r>
              <a:rPr lang="en-GB" sz="2000" b="1" i="1" dirty="0">
                <a:solidFill>
                  <a:srgbClr val="308879"/>
                </a:solidFill>
                <a:sym typeface="Wingdings" panose="05000000000000000000" pitchFamily="2" charset="2"/>
                <a:hlinkClick r:id="rId3">
                  <a:extLst>
                    <a:ext uri="{A12FA001-AC4F-418D-AE19-62706E023703}">
                      <ahyp:hlinkClr xmlns:ahyp="http://schemas.microsoft.com/office/drawing/2018/hyperlinkcolor" val="tx"/>
                    </a:ext>
                  </a:extLst>
                </a:hlinkClick>
              </a:rPr>
              <a:t>– Erasmus+ Project Results Platform</a:t>
            </a:r>
            <a:endParaRPr lang="el-GR" sz="2000" b="1" i="1" dirty="0">
              <a:solidFill>
                <a:srgbClr val="308879"/>
              </a:solidFill>
            </a:endParaRPr>
          </a:p>
          <a:p>
            <a:pPr algn="just"/>
            <a:endParaRPr lang="el-GR" sz="2000" b="1" i="1" dirty="0">
              <a:solidFill>
                <a:srgbClr val="308879"/>
              </a:solidFill>
            </a:endParaRPr>
          </a:p>
          <a:p>
            <a:pPr lvl="0" algn="just"/>
            <a:r>
              <a:rPr lang="el-GR" sz="2000" b="1" i="1" dirty="0">
                <a:solidFill>
                  <a:srgbClr val="308879"/>
                </a:solidFill>
                <a:hlinkClick r:id="rId4">
                  <a:extLst>
                    <a:ext uri="{A12FA001-AC4F-418D-AE19-62706E023703}">
                      <ahyp:hlinkClr xmlns:ahyp="http://schemas.microsoft.com/office/drawing/2018/hyperlinkcolor" val="tx"/>
                    </a:ext>
                  </a:extLst>
                </a:hlinkClick>
              </a:rPr>
              <a:t>Οδηγός χρήσης της Πλατφόρμας Διάδοσης των Αποτελεσμάτων των Σχεδίων</a:t>
            </a:r>
            <a:endParaRPr lang="en-GB" sz="2000" b="1" i="1" dirty="0">
              <a:solidFill>
                <a:srgbClr val="308879"/>
              </a:solidFill>
            </a:endParaRPr>
          </a:p>
          <a:p>
            <a:pPr lvl="0" algn="just"/>
            <a:endParaRPr lang="en-GB" b="1" i="1" dirty="0">
              <a:solidFill>
                <a:srgbClr val="308879"/>
              </a:solidFill>
              <a:sym typeface="Wingdings" panose="05000000000000000000" pitchFamily="2" charset="2"/>
            </a:endParaRPr>
          </a:p>
          <a:p>
            <a:pPr algn="just"/>
            <a:r>
              <a:rPr lang="en-GB" sz="2000" b="1" i="1" dirty="0">
                <a:solidFill>
                  <a:srgbClr val="308879"/>
                </a:solidFill>
                <a:sym typeface="Wingdings" panose="05000000000000000000" pitchFamily="2" charset="2"/>
                <a:hlinkClick r:id="rId5">
                  <a:extLst>
                    <a:ext uri="{A12FA001-AC4F-418D-AE19-62706E023703}">
                      <ahyp:hlinkClr xmlns:ahyp="http://schemas.microsoft.com/office/drawing/2018/hyperlinkcolor" val="tx"/>
                    </a:ext>
                  </a:extLst>
                </a:hlinkClick>
              </a:rPr>
              <a:t>Beneficiary Module </a:t>
            </a:r>
            <a:endParaRPr lang="el-GR" sz="2000" b="1" i="1" dirty="0">
              <a:solidFill>
                <a:srgbClr val="308879"/>
              </a:solidFill>
              <a:sym typeface="Wingdings" panose="05000000000000000000" pitchFamily="2" charset="2"/>
            </a:endParaRPr>
          </a:p>
          <a:p>
            <a:pPr marL="263525" lvl="0" algn="just"/>
            <a:endParaRPr lang="el-GR" b="1" i="1" dirty="0">
              <a:solidFill>
                <a:srgbClr val="308879"/>
              </a:solidFill>
              <a:sym typeface="Wingdings" panose="05000000000000000000" pitchFamily="2" charset="2"/>
            </a:endParaRPr>
          </a:p>
          <a:p>
            <a:pPr lvl="0" algn="just"/>
            <a:r>
              <a:rPr lang="el-GR" sz="2000" b="1" i="1" dirty="0">
                <a:solidFill>
                  <a:srgbClr val="308879"/>
                </a:solidFill>
                <a:sym typeface="Wingdings" panose="05000000000000000000" pitchFamily="2" charset="2"/>
                <a:hlinkClick r:id="rId6">
                  <a:extLst>
                    <a:ext uri="{A12FA001-AC4F-418D-AE19-62706E023703}">
                      <ahyp:hlinkClr xmlns:ahyp="http://schemas.microsoft.com/office/drawing/2018/hyperlinkcolor" val="tx"/>
                    </a:ext>
                  </a:extLst>
                </a:hlinkClick>
              </a:rPr>
              <a:t>Οδηγός για Δικαιούχους για Προβολή των Σχεδίων τους και Διάδοση των Αποτελεσμάτων τους </a:t>
            </a:r>
            <a:endParaRPr lang="el-GR" sz="2000" b="1" i="1" dirty="0">
              <a:solidFill>
                <a:srgbClr val="308879"/>
              </a:solidFill>
              <a:sym typeface="Wingdings" panose="05000000000000000000" pitchFamily="2" charset="2"/>
            </a:endParaRPr>
          </a:p>
          <a:p>
            <a:pPr lvl="0" algn="just"/>
            <a:r>
              <a:rPr lang="el-GR" sz="2000" b="1" i="1" dirty="0">
                <a:solidFill>
                  <a:srgbClr val="308879"/>
                </a:solidFill>
                <a:sym typeface="Wingdings" panose="05000000000000000000" pitchFamily="2" charset="2"/>
              </a:rPr>
              <a:t>     </a:t>
            </a:r>
            <a:endParaRPr lang="el-GR" dirty="0">
              <a:solidFill>
                <a:srgbClr val="308879"/>
              </a:solidFill>
            </a:endParaRPr>
          </a:p>
          <a:p>
            <a:pPr lvl="0" algn="just"/>
            <a:r>
              <a:rPr lang="el-GR" sz="2000" b="1" i="1" dirty="0">
                <a:solidFill>
                  <a:srgbClr val="308879"/>
                </a:solidFill>
                <a:sym typeface="Wingdings" panose="05000000000000000000" pitchFamily="2" charset="2"/>
                <a:hlinkClick r:id="rId7">
                  <a:extLst>
                    <a:ext uri="{A12FA001-AC4F-418D-AE19-62706E023703}">
                      <ahyp:hlinkClr xmlns:ahyp="http://schemas.microsoft.com/office/drawing/2018/hyperlinkcolor" val="tx"/>
                    </a:ext>
                  </a:extLst>
                </a:hlinkClick>
              </a:rPr>
              <a:t>Οδηγός για τη χρήση του χρηματοδοτικού μοντέλου που βασίζεται σε κατ’ </a:t>
            </a:r>
            <a:r>
              <a:rPr lang="el-GR" sz="2000" b="1" i="1" dirty="0" err="1">
                <a:solidFill>
                  <a:srgbClr val="308879"/>
                </a:solidFill>
                <a:sym typeface="Wingdings" panose="05000000000000000000" pitchFamily="2" charset="2"/>
                <a:hlinkClick r:id="rId7">
                  <a:extLst>
                    <a:ext uri="{A12FA001-AC4F-418D-AE19-62706E023703}">
                      <ahyp:hlinkClr xmlns:ahyp="http://schemas.microsoft.com/office/drawing/2018/hyperlinkcolor" val="tx"/>
                    </a:ext>
                  </a:extLst>
                </a:hlinkClick>
              </a:rPr>
              <a:t>αποκοπήν</a:t>
            </a:r>
            <a:r>
              <a:rPr lang="el-GR" sz="2000" b="1" i="1" dirty="0">
                <a:solidFill>
                  <a:srgbClr val="308879"/>
                </a:solidFill>
                <a:sym typeface="Wingdings" panose="05000000000000000000" pitchFamily="2" charset="2"/>
                <a:hlinkClick r:id="rId7">
                  <a:extLst>
                    <a:ext uri="{A12FA001-AC4F-418D-AE19-62706E023703}">
                      <ahyp:hlinkClr xmlns:ahyp="http://schemas.microsoft.com/office/drawing/2018/hyperlinkcolor" val="tx"/>
                    </a:ext>
                  </a:extLst>
                </a:hlinkClick>
              </a:rPr>
              <a:t> ποσά </a:t>
            </a:r>
            <a:endParaRPr lang="en-GB" sz="2000" b="1" i="1" dirty="0">
              <a:solidFill>
                <a:srgbClr val="308879"/>
              </a:solidFill>
              <a:sym typeface="Wingdings" panose="05000000000000000000" pitchFamily="2" charset="2"/>
            </a:endParaRPr>
          </a:p>
          <a:p>
            <a:pPr lvl="0" algn="just"/>
            <a:endParaRPr lang="el-GR" dirty="0">
              <a:solidFill>
                <a:srgbClr val="308879"/>
              </a:solidFill>
              <a:sym typeface="Wingdings" panose="05000000000000000000" pitchFamily="2" charset="2"/>
            </a:endParaRPr>
          </a:p>
          <a:p>
            <a:pPr lvl="0" algn="just"/>
            <a:r>
              <a:rPr lang="el-GR" sz="2000" b="1" i="1" dirty="0">
                <a:solidFill>
                  <a:srgbClr val="308879"/>
                </a:solidFill>
                <a:sym typeface="Wingdings" panose="05000000000000000000" pitchFamily="2" charset="2"/>
                <a:hlinkClick r:id="rId8">
                  <a:extLst>
                    <a:ext uri="{A12FA001-AC4F-418D-AE19-62706E023703}">
                      <ahyp:hlinkClr xmlns:ahyp="http://schemas.microsoft.com/office/drawing/2018/hyperlinkcolor" val="tx"/>
                    </a:ext>
                  </a:extLst>
                </a:hlinkClick>
              </a:rPr>
              <a:t>Συνήθεις ερωτήσεις για τη χρήση του χρηματοδοτικού μοντέλου που βασίζεται σε κατ' </a:t>
            </a:r>
            <a:r>
              <a:rPr lang="el-GR" sz="2000" b="1" i="1" dirty="0" err="1">
                <a:solidFill>
                  <a:srgbClr val="308879"/>
                </a:solidFill>
                <a:sym typeface="Wingdings" panose="05000000000000000000" pitchFamily="2" charset="2"/>
                <a:hlinkClick r:id="rId8">
                  <a:extLst>
                    <a:ext uri="{A12FA001-AC4F-418D-AE19-62706E023703}">
                      <ahyp:hlinkClr xmlns:ahyp="http://schemas.microsoft.com/office/drawing/2018/hyperlinkcolor" val="tx"/>
                    </a:ext>
                  </a:extLst>
                </a:hlinkClick>
              </a:rPr>
              <a:t>αποκοπήν</a:t>
            </a:r>
            <a:r>
              <a:rPr lang="el-GR" sz="2000" b="1" i="1" dirty="0">
                <a:solidFill>
                  <a:srgbClr val="308879"/>
                </a:solidFill>
                <a:sym typeface="Wingdings" panose="05000000000000000000" pitchFamily="2" charset="2"/>
                <a:hlinkClick r:id="rId8">
                  <a:extLst>
                    <a:ext uri="{A12FA001-AC4F-418D-AE19-62706E023703}">
                      <ahyp:hlinkClr xmlns:ahyp="http://schemas.microsoft.com/office/drawing/2018/hyperlinkcolor" val="tx"/>
                    </a:ext>
                  </a:extLst>
                </a:hlinkClick>
              </a:rPr>
              <a:t> ποσά</a:t>
            </a:r>
            <a:endParaRPr lang="el-GR" sz="2000" b="1" i="1" dirty="0">
              <a:solidFill>
                <a:srgbClr val="308879"/>
              </a:solidFill>
              <a:sym typeface="Wingdings" panose="05000000000000000000" pitchFamily="2" charset="2"/>
            </a:endParaRPr>
          </a:p>
          <a:p>
            <a:pPr marL="263525" indent="-263525" algn="just"/>
            <a:endParaRPr lang="en-GB" b="1" i="1" dirty="0">
              <a:sym typeface="Wingdings" panose="05000000000000000000" pitchFamily="2" charset="2"/>
            </a:endParaRPr>
          </a:p>
          <a:p>
            <a:pPr algn="just"/>
            <a:endParaRPr lang="el-GR" dirty="0"/>
          </a:p>
        </p:txBody>
      </p:sp>
      <p:sp>
        <p:nvSpPr>
          <p:cNvPr id="6" name="Title 1">
            <a:extLst>
              <a:ext uri="{FF2B5EF4-FFF2-40B4-BE49-F238E27FC236}">
                <a16:creationId xmlns:a16="http://schemas.microsoft.com/office/drawing/2014/main" id="{4E6C838E-D72B-DEA8-F658-D632BAA1DA58}"/>
              </a:ext>
            </a:extLst>
          </p:cNvPr>
          <p:cNvSpPr txBox="1">
            <a:spLocks/>
          </p:cNvSpPr>
          <p:nvPr/>
        </p:nvSpPr>
        <p:spPr>
          <a:xfrm>
            <a:off x="-1872893" y="0"/>
            <a:ext cx="7344816"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7" name="Title 1">
            <a:extLst>
              <a:ext uri="{FF2B5EF4-FFF2-40B4-BE49-F238E27FC236}">
                <a16:creationId xmlns:a16="http://schemas.microsoft.com/office/drawing/2014/main" id="{AC8E03BD-9531-A5E0-4A0F-651371A3F6D5}"/>
              </a:ext>
            </a:extLst>
          </p:cNvPr>
          <p:cNvSpPr txBox="1">
            <a:spLocks/>
          </p:cNvSpPr>
          <p:nvPr/>
        </p:nvSpPr>
        <p:spPr>
          <a:xfrm>
            <a:off x="-3481064" y="-11723"/>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
        <p:nvSpPr>
          <p:cNvPr id="8" name="Title 1">
            <a:extLst>
              <a:ext uri="{FF2B5EF4-FFF2-40B4-BE49-F238E27FC236}">
                <a16:creationId xmlns:a16="http://schemas.microsoft.com/office/drawing/2014/main" id="{0773B11E-6A5D-FA2D-8F8E-DD41BD4F7B93}"/>
              </a:ext>
            </a:extLst>
          </p:cNvPr>
          <p:cNvSpPr txBox="1">
            <a:spLocks/>
          </p:cNvSpPr>
          <p:nvPr/>
        </p:nvSpPr>
        <p:spPr>
          <a:xfrm>
            <a:off x="-3553072" y="0"/>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214763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1860" y="763026"/>
            <a:ext cx="8064896" cy="971054"/>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31505" y="155679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85656" y="824493"/>
            <a:ext cx="11066928" cy="5832366"/>
          </a:xfrm>
          <a:prstGeom prst="rect">
            <a:avLst/>
          </a:prstGeom>
          <a:noFill/>
        </p:spPr>
        <p:txBody>
          <a:bodyPr wrap="square" rtlCol="0">
            <a:spAutoFit/>
          </a:bodyPr>
          <a:lstStyle/>
          <a:p>
            <a:endParaRPr lang="en-US" sz="1900" b="1" dirty="0">
              <a:sym typeface="Wingdings" panose="05000000000000000000" pitchFamily="2" charset="2"/>
            </a:endParaRPr>
          </a:p>
          <a:p>
            <a:endParaRPr lang="en-GB" b="1" dirty="0">
              <a:sym typeface="Wingdings" panose="05000000000000000000" pitchFamily="2" charset="2"/>
            </a:endParaRPr>
          </a:p>
          <a:p>
            <a:pPr marL="285750" indent="-285750" algn="just">
              <a:buFont typeface="Wingdings" panose="05000000000000000000" pitchFamily="2" charset="2"/>
              <a:buChar char="§"/>
            </a:pPr>
            <a:r>
              <a:rPr lang="el-GR" b="1" u="sng" dirty="0">
                <a:sym typeface="Wingdings" panose="05000000000000000000" pitchFamily="2" charset="2"/>
              </a:rPr>
              <a:t>Παράρτημα </a:t>
            </a:r>
            <a:r>
              <a:rPr lang="en-US" b="1" u="sng" dirty="0">
                <a:sym typeface="Wingdings" panose="05000000000000000000" pitchFamily="2" charset="2"/>
              </a:rPr>
              <a:t> V</a:t>
            </a:r>
            <a:r>
              <a:rPr lang="en-US" b="1" dirty="0">
                <a:sym typeface="Wingdings" panose="05000000000000000000" pitchFamily="2" charset="2"/>
              </a:rPr>
              <a:t> – Beneficiary’s Bank Account Details  </a:t>
            </a:r>
            <a:r>
              <a:rPr lang="el-GR"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 οργανισμού όπου θα γίνονται τα εμβάσματα από το ΙΔΕΠ και λαμβάνει μία από τις ακόλουθες μορφές:</a:t>
            </a:r>
          </a:p>
          <a:p>
            <a:pPr algn="just"/>
            <a:endParaRPr lang="el-GR" dirty="0">
              <a:sym typeface="Wingdings" panose="05000000000000000000" pitchFamily="2" charset="2"/>
            </a:endParaRPr>
          </a:p>
          <a:p>
            <a:pPr marL="285750" indent="-285750" algn="just">
              <a:buFont typeface="Wingdings" panose="05000000000000000000" pitchFamily="2" charset="2"/>
              <a:buChar char="ü"/>
            </a:pPr>
            <a:r>
              <a:rPr lang="el-GR" u="sng" dirty="0"/>
              <a:t>Έντυπο ΙΒΑΝ</a:t>
            </a:r>
            <a:endParaRPr lang="en-GB" u="sng" dirty="0"/>
          </a:p>
          <a:p>
            <a:pPr marL="285750" indent="-285750" algn="just">
              <a:buFont typeface="Wingdings" panose="05000000000000000000" pitchFamily="2" charset="2"/>
              <a:buChar char="ü"/>
            </a:pPr>
            <a:r>
              <a:rPr lang="el-GR" u="sng" dirty="0"/>
              <a:t>Δελτίο Τραπεζικών Στοιχείων</a:t>
            </a:r>
            <a:endParaRPr lang="en-GB" u="sng" dirty="0"/>
          </a:p>
          <a:p>
            <a:pPr marL="285750" indent="-285750" algn="just">
              <a:buFont typeface="Wingdings" panose="05000000000000000000" pitchFamily="2" charset="2"/>
              <a:buChar char="ü"/>
            </a:pPr>
            <a:endParaRPr lang="en-GB" dirty="0"/>
          </a:p>
          <a:p>
            <a:pPr algn="just"/>
            <a:endParaRPr lang="el-GR" dirty="0">
              <a:solidFill>
                <a:srgbClr val="FF0000"/>
              </a:solidFill>
            </a:endParaRPr>
          </a:p>
          <a:p>
            <a:pPr algn="just"/>
            <a:endParaRPr lang="el-GR" dirty="0">
              <a:solidFill>
                <a:srgbClr val="FF0000"/>
              </a:solidFill>
            </a:endParaRPr>
          </a:p>
          <a:p>
            <a:pPr algn="just"/>
            <a:endParaRPr lang="en-GB" dirty="0">
              <a:solidFill>
                <a:srgbClr val="FF0000"/>
              </a:solidFill>
            </a:endParaRPr>
          </a:p>
          <a:p>
            <a:pPr algn="just"/>
            <a:endParaRPr lang="el-GR" sz="1700" i="1" u="sng" dirty="0"/>
          </a:p>
          <a:p>
            <a:pPr algn="just"/>
            <a:endParaRPr lang="el-GR" sz="1700" i="1" u="sng" dirty="0"/>
          </a:p>
          <a:p>
            <a:pPr algn="just"/>
            <a:endParaRPr lang="el-GR" sz="1700" i="1" u="sng" dirty="0"/>
          </a:p>
          <a:p>
            <a:pPr algn="just"/>
            <a:r>
              <a:rPr lang="el-GR" sz="1700" i="1" u="sng" dirty="0"/>
              <a:t>Σημείωση</a:t>
            </a:r>
            <a:r>
              <a:rPr lang="el-GR" sz="1700" i="1" dirty="0"/>
              <a:t>:</a:t>
            </a:r>
            <a:r>
              <a:rPr lang="el-GR" sz="1700" i="1" dirty="0">
                <a:solidFill>
                  <a:srgbClr val="FF0000"/>
                </a:solidFill>
              </a:rPr>
              <a:t> </a:t>
            </a:r>
            <a:r>
              <a:rPr lang="en-GB" sz="1700" i="1" dirty="0"/>
              <a:t> </a:t>
            </a:r>
            <a:r>
              <a:rPr lang="el-GR" sz="1700" i="1" dirty="0"/>
              <a:t>Τα Τραπεζικά Στοιχεία του Δικαιούχου λαμβάνονται από το σύστημα </a:t>
            </a:r>
            <a:r>
              <a:rPr lang="en-GB" sz="1700" i="1" dirty="0"/>
              <a:t>ORS. </a:t>
            </a:r>
            <a:r>
              <a:rPr lang="el-GR" sz="1700" i="1" dirty="0"/>
              <a:t>Ως εκ τούτου, το πιο </a:t>
            </a:r>
            <a:r>
              <a:rPr lang="el-GR" sz="1700" i="1" dirty="0" err="1"/>
              <a:t>επικαιροποιημένο</a:t>
            </a:r>
            <a:r>
              <a:rPr lang="el-GR" sz="1700" i="1" dirty="0"/>
              <a:t> </a:t>
            </a:r>
            <a:r>
              <a:rPr lang="el-GR" sz="1700" i="1" dirty="0">
                <a:hlinkClick r:id="rId2"/>
              </a:rPr>
              <a:t>Δελτίο Τραπεζικών Στοιχείων</a:t>
            </a:r>
            <a:r>
              <a:rPr lang="el-GR" sz="1700" i="1" dirty="0"/>
              <a:t> πρέπει να είναι αναρτημένο στο σύστημα </a:t>
            </a:r>
            <a:r>
              <a:rPr lang="en-GB" sz="1700" i="1" dirty="0"/>
              <a:t>ORS (Organisation Registration System)</a:t>
            </a:r>
            <a:r>
              <a:rPr lang="el-GR" sz="1700" i="1" dirty="0"/>
              <a:t> πριν από την ετοιμασία των Συμφωνιών Επιχορήγησης</a:t>
            </a:r>
          </a:p>
          <a:p>
            <a:pPr marL="263525"/>
            <a:endParaRPr lang="el-GR" sz="1700" i="1" dirty="0"/>
          </a:p>
          <a:p>
            <a:endParaRPr lang="el-GR" dirty="0">
              <a:solidFill>
                <a:srgbClr val="FF0000"/>
              </a:solidFill>
            </a:endParaRPr>
          </a:p>
          <a:p>
            <a:endParaRPr lang="el-GR" sz="1900" b="1" dirty="0"/>
          </a:p>
        </p:txBody>
      </p:sp>
      <p:sp>
        <p:nvSpPr>
          <p:cNvPr id="7" name="Title 1">
            <a:extLst>
              <a:ext uri="{FF2B5EF4-FFF2-40B4-BE49-F238E27FC236}">
                <a16:creationId xmlns:a16="http://schemas.microsoft.com/office/drawing/2014/main" id="{EE2B5384-E1A8-8A8E-C4D0-E4267CC0C687}"/>
              </a:ext>
            </a:extLst>
          </p:cNvPr>
          <p:cNvSpPr txBox="1">
            <a:spLocks/>
          </p:cNvSpPr>
          <p:nvPr/>
        </p:nvSpPr>
        <p:spPr>
          <a:xfrm>
            <a:off x="-456728" y="-1177"/>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Ειδικές Διατάξεις &amp; Παραρτήματα (4/</a:t>
            </a:r>
            <a:r>
              <a:rPr lang="en-US" sz="2800" b="1" dirty="0">
                <a:solidFill>
                  <a:schemeClr val="bg1"/>
                </a:solidFill>
                <a:ea typeface="+mj-ea"/>
                <a:cs typeface="+mj-cs"/>
              </a:rPr>
              <a:t>4</a:t>
            </a:r>
            <a:r>
              <a:rPr lang="el-GR" sz="2800" b="1" dirty="0">
                <a:solidFill>
                  <a:schemeClr val="bg1"/>
                </a:solidFill>
                <a:ea typeface="+mj-ea"/>
                <a:cs typeface="+mj-cs"/>
              </a:rPr>
              <a:t>)</a:t>
            </a:r>
            <a:endParaRPr lang="en-GB" sz="2800" b="1" dirty="0">
              <a:solidFill>
                <a:schemeClr val="bg1"/>
              </a:solidFill>
              <a:ea typeface="+mj-ea"/>
              <a:cs typeface="+mj-cs"/>
            </a:endParaRPr>
          </a:p>
        </p:txBody>
      </p:sp>
    </p:spTree>
    <p:extLst>
      <p:ext uri="{BB962C8B-B14F-4D97-AF65-F5344CB8AC3E}">
        <p14:creationId xmlns:p14="http://schemas.microsoft.com/office/powerpoint/2010/main" val="26649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88776" y="91630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308879"/>
                </a:solidFill>
              </a:rPr>
              <a:t>Επικοινωνία με ΙΔΕΠ</a:t>
            </a: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383651" y="1331592"/>
            <a:ext cx="8424936" cy="6001643"/>
          </a:xfrm>
          <a:prstGeom prst="rect">
            <a:avLst/>
          </a:prstGeom>
          <a:noFill/>
        </p:spPr>
        <p:txBody>
          <a:bodyPr wrap="square" rtlCol="0">
            <a:spAutoFit/>
          </a:bodyPr>
          <a:lstStyle/>
          <a:p>
            <a:endParaRPr lang="en-GB" dirty="0"/>
          </a:p>
          <a:p>
            <a:endParaRPr lang="en-GB" sz="2000" b="1" dirty="0"/>
          </a:p>
          <a:p>
            <a:endParaRPr lang="el-GR" sz="2000" b="1" dirty="0"/>
          </a:p>
          <a:p>
            <a:pPr marL="285750" indent="-285750">
              <a:buFont typeface="Wingdings" panose="05000000000000000000" pitchFamily="2" charset="2"/>
              <a:buChar char="ü"/>
            </a:pPr>
            <a:r>
              <a:rPr lang="el-GR" sz="2000" b="1" dirty="0"/>
              <a:t> Αρναούτη Σοφία</a:t>
            </a:r>
          </a:p>
          <a:p>
            <a:r>
              <a:rPr lang="el-GR" sz="2000" dirty="0"/>
              <a:t>      Λειτουργός Βασικής Δράσης 2 </a:t>
            </a:r>
          </a:p>
          <a:p>
            <a:r>
              <a:rPr lang="el-GR" sz="2000" dirty="0"/>
              <a:t>      Τηλέφωνο: 22448898</a:t>
            </a:r>
          </a:p>
          <a:p>
            <a:r>
              <a:rPr lang="el-GR" sz="2000" dirty="0"/>
              <a:t>      Ηλεκτρονική Διεύθυνση: </a:t>
            </a:r>
            <a:r>
              <a:rPr lang="en-US" sz="2000" dirty="0" err="1">
                <a:hlinkClick r:id="rId3"/>
              </a:rPr>
              <a:t>sarnaouti</a:t>
            </a:r>
            <a:r>
              <a:rPr lang="en-US" sz="2000" dirty="0">
                <a:hlinkClick r:id="rId3"/>
              </a:rPr>
              <a:t>@</a:t>
            </a:r>
            <a:r>
              <a:rPr lang="en-GB" sz="2000" dirty="0" err="1">
                <a:hlinkClick r:id="rId3"/>
              </a:rPr>
              <a:t>idep</a:t>
            </a:r>
            <a:r>
              <a:rPr lang="en-US" sz="2000" dirty="0">
                <a:hlinkClick r:id="rId3"/>
              </a:rPr>
              <a:t>.org.cy</a:t>
            </a:r>
            <a:endParaRPr lang="en-US" sz="2000" dirty="0"/>
          </a:p>
          <a:p>
            <a:endParaRPr lang="en-US" sz="2000" b="1" dirty="0"/>
          </a:p>
          <a:p>
            <a:endParaRPr lang="en-US" sz="2000" b="1" dirty="0"/>
          </a:p>
          <a:p>
            <a:pPr marL="357188" indent="-357188">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4"/>
              </a:rPr>
              <a:t>sleonidou@idep.org.cy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0296" y="2492896"/>
            <a:ext cx="2096582" cy="2171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Οργανωτικά και Πρακτικά Θέματα</a:t>
            </a:r>
            <a:endParaRPr lang="en-GB" sz="2800" b="1" dirty="0">
              <a:solidFill>
                <a:schemeClr val="bg1"/>
              </a:solidFill>
              <a:ea typeface="+mj-ea"/>
              <a:cs typeface="+mj-cs"/>
            </a:endParaRPr>
          </a:p>
        </p:txBody>
      </p:sp>
    </p:spTree>
    <p:extLst>
      <p:ext uri="{BB962C8B-B14F-4D97-AF65-F5344CB8AC3E}">
        <p14:creationId xmlns:p14="http://schemas.microsoft.com/office/powerpoint/2010/main" val="1456566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00786" y="688189"/>
            <a:ext cx="8064896"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990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75520" y="2099444"/>
            <a:ext cx="9145016" cy="3462486"/>
          </a:xfrm>
          <a:prstGeom prst="rect">
            <a:avLst/>
          </a:prstGeom>
          <a:noFill/>
        </p:spPr>
        <p:txBody>
          <a:bodyPr wrap="square" rtlCol="0">
            <a:spAutoFit/>
          </a:bodyPr>
          <a:lstStyle/>
          <a:p>
            <a:pPr algn="ctr"/>
            <a:endParaRPr lang="en-GB" dirty="0"/>
          </a:p>
          <a:p>
            <a:pPr algn="ctr"/>
            <a:r>
              <a:rPr lang="el-GR" sz="4500" b="1" dirty="0">
                <a:solidFill>
                  <a:srgbClr val="308879"/>
                </a:solidFill>
              </a:rPr>
              <a:t>ΕΥΧΑΡΙΣΤΩ ΓΙΑ ΤΗΝ ΠΡΟΣΟΧΗ ΣΑΣ!</a:t>
            </a:r>
          </a:p>
          <a:p>
            <a:pPr algn="ctr"/>
            <a:r>
              <a:rPr lang="el-GR" sz="5000" b="1" dirty="0">
                <a:solidFill>
                  <a:srgbClr val="308879"/>
                </a:solidFill>
              </a:rPr>
              <a:t>ΕΡΩΤΗΣΕΙΣ;</a:t>
            </a:r>
          </a:p>
          <a:p>
            <a:pPr marL="285750" indent="-285750" algn="ctr">
              <a:buFont typeface="Wingdings" panose="05000000000000000000" pitchFamily="2" charset="2"/>
              <a:buChar char="§"/>
            </a:pPr>
            <a:endParaRPr lang="el-GR" sz="3400" b="1" dirty="0"/>
          </a:p>
          <a:p>
            <a:pPr algn="ctr"/>
            <a:endParaRPr lang="el-GR" b="1" dirty="0"/>
          </a:p>
          <a:p>
            <a:pPr algn="ctr"/>
            <a:endParaRPr lang="el-GR" dirty="0"/>
          </a:p>
          <a:p>
            <a:pPr algn="ctr"/>
            <a:endParaRPr lang="el-GR" dirty="0"/>
          </a:p>
          <a:p>
            <a:pPr algn="ctr"/>
            <a:endParaRPr lang="el-GR" dirty="0"/>
          </a:p>
        </p:txBody>
      </p:sp>
      <p:sp>
        <p:nvSpPr>
          <p:cNvPr id="6" name="Title 1">
            <a:extLst>
              <a:ext uri="{FF2B5EF4-FFF2-40B4-BE49-F238E27FC236}">
                <a16:creationId xmlns:a16="http://schemas.microsoft.com/office/drawing/2014/main" id="{94518262-2F73-E01C-CFAF-72ED08F09AB4}"/>
              </a:ext>
            </a:extLst>
          </p:cNvPr>
          <p:cNvSpPr txBox="1">
            <a:spLocks/>
          </p:cNvSpPr>
          <p:nvPr/>
        </p:nvSpPr>
        <p:spPr>
          <a:xfrm>
            <a:off x="-3553072" y="35611"/>
            <a:ext cx="12817424" cy="576063"/>
          </a:xfrm>
          <a:prstGeom prst="rect">
            <a:avLst/>
          </a:prstGeom>
        </p:spPr>
        <p:txBody>
          <a:bodyPr vert="horz" lIns="91440" tIns="45720" rIns="91440" bIns="45720" rtlCol="0" anchor="ctr">
            <a:noAutofit/>
          </a:bodyPr>
          <a:lstStyle/>
          <a:p>
            <a:pPr algn="ctr">
              <a:spcBef>
                <a:spcPct val="0"/>
              </a:spcBef>
              <a:defRPr/>
            </a:pPr>
            <a:endParaRPr lang="en-GB" sz="2800" b="1" dirty="0">
              <a:solidFill>
                <a:schemeClr val="bg1"/>
              </a:solidFill>
              <a:ea typeface="+mj-ea"/>
              <a:cs typeface="+mj-cs"/>
            </a:endParaRPr>
          </a:p>
        </p:txBody>
      </p:sp>
    </p:spTree>
    <p:extLst>
      <p:ext uri="{BB962C8B-B14F-4D97-AF65-F5344CB8AC3E}">
        <p14:creationId xmlns:p14="http://schemas.microsoft.com/office/powerpoint/2010/main" val="19343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098132" y="705562"/>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82177" y="1772818"/>
            <a:ext cx="8711844" cy="3312369"/>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27348" y="1133690"/>
            <a:ext cx="11737304" cy="5786199"/>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Άρθρο Ι.2.1</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 Έναρξη ισχύος Συμφωνίας </a:t>
            </a:r>
            <a:r>
              <a:rPr kumimoji="0" lang="el-GR" sz="20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Η Συμφωνία τίθεται σε ισχύ, από τη στιγμή που υπογράφεται   από τη Διεύθυνση του ΙΔΕΠ </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gn="just"/>
            <a:endParaRPr lang="el-GR" sz="2000" dirty="0"/>
          </a:p>
          <a:p>
            <a:pPr algn="just">
              <a:tabLst>
                <a:tab pos="357188" algn="l"/>
              </a:tabLst>
            </a:pPr>
            <a:r>
              <a:rPr lang="el-GR" sz="2000" b="1" u="sng" dirty="0"/>
              <a:t>Άρθρο Ι.2.2</a:t>
            </a:r>
            <a:r>
              <a:rPr lang="el-GR" sz="2000" b="1" dirty="0"/>
              <a:t> – Διάρκεια Σχεδίου: </a:t>
            </a:r>
          </a:p>
          <a:p>
            <a:pPr algn="just"/>
            <a:endParaRPr lang="el-GR" sz="2000" b="1" dirty="0"/>
          </a:p>
          <a:p>
            <a:pPr marL="285750" indent="-285750" algn="just">
              <a:buFont typeface="Wingdings" panose="05000000000000000000" pitchFamily="2" charset="2"/>
              <a:buChar char="§"/>
            </a:pPr>
            <a:r>
              <a:rPr lang="el-GR" dirty="0"/>
              <a:t>Συνολική διάρκεια του Σχεδίου σε μήνες </a:t>
            </a:r>
          </a:p>
          <a:p>
            <a:pPr marL="285750" indent="-285750" algn="just">
              <a:buFont typeface="Wingdings" panose="05000000000000000000" pitchFamily="2" charset="2"/>
              <a:buChar char="§"/>
            </a:pPr>
            <a:r>
              <a:rPr lang="el-GR" dirty="0"/>
              <a:t>Ημερομηνίες έναρξης και λήξης του Σχεδίου</a:t>
            </a:r>
          </a:p>
          <a:p>
            <a:pPr algn="just"/>
            <a:endParaRPr lang="el-GR" sz="2000" dirty="0"/>
          </a:p>
          <a:p>
            <a:pPr algn="just"/>
            <a:r>
              <a:rPr lang="el-GR" u="sng" dirty="0"/>
              <a:t>Η διάρκεια ενός Σχεδίου μπορεί – σε εξαιρετικές περιπτώσεις - να παραταθεί, εφόσον</a:t>
            </a:r>
            <a:r>
              <a:rPr lang="el-GR" dirty="0"/>
              <a:t>: </a:t>
            </a:r>
          </a:p>
          <a:p>
            <a:pPr algn="just"/>
            <a:endParaRPr lang="el-GR" dirty="0"/>
          </a:p>
          <a:p>
            <a:pPr marL="285750" indent="-285750" algn="just">
              <a:buFont typeface="Wingdings" panose="05000000000000000000" pitchFamily="2" charset="2"/>
              <a:buChar char="ü"/>
            </a:pPr>
            <a:r>
              <a:rPr lang="el-GR" dirty="0"/>
              <a:t>Η συνολική διάρκεια του Σχεδίου δεν ξεπερνά τους 24 μήνες</a:t>
            </a:r>
          </a:p>
          <a:p>
            <a:pPr marL="285750" indent="-285750" algn="just">
              <a:buFont typeface="Wingdings" panose="05000000000000000000" pitchFamily="2" charset="2"/>
              <a:buChar char="ü"/>
            </a:pPr>
            <a:r>
              <a:rPr lang="el-GR" dirty="0"/>
              <a:t>Όλοι οι εταίροι είναι σύμφωνοι με την αλλαγή</a:t>
            </a:r>
          </a:p>
          <a:p>
            <a:pPr marL="285750" indent="-285750" algn="just">
              <a:buFont typeface="Wingdings" panose="05000000000000000000" pitchFamily="2" charset="2"/>
              <a:buChar char="ü"/>
            </a:pPr>
            <a:r>
              <a:rPr lang="el-GR" dirty="0"/>
              <a:t>Η παράταση εξυπηρετεί το γενικό συμφέρον του Σχεδίου</a:t>
            </a:r>
          </a:p>
          <a:p>
            <a:pPr marL="285750" indent="-285750" algn="just">
              <a:buFont typeface="Wingdings" panose="05000000000000000000" pitchFamily="2" charset="2"/>
              <a:buChar char="ü"/>
            </a:pPr>
            <a:r>
              <a:rPr lang="el-GR" dirty="0"/>
              <a:t>Υποβληθεί επαρκώς αιτιολογημένο γραπτό αίτημα προς την ΕΥ, τουλάχιστον ένα μήνα πριν από τη λήξη του Σχεδίου</a:t>
            </a:r>
          </a:p>
          <a:p>
            <a:pPr marL="285750" indent="-285750" algn="just">
              <a:buFont typeface="Wingdings" panose="05000000000000000000" pitchFamily="2" charset="2"/>
              <a:buChar char="ü"/>
            </a:pPr>
            <a:r>
              <a:rPr lang="el-GR" dirty="0"/>
              <a:t>Το αίτημα για παράταση της διάρκειας και συνεπώς, για τροποποίηση της Συμφωνίας Επιχορήγησης, γίνει αποδεκτό από την ΕΥ</a:t>
            </a:r>
          </a:p>
          <a:p>
            <a:pPr algn="just"/>
            <a:endParaRPr lang="el-GR" sz="1700" i="1" u="sng" dirty="0"/>
          </a:p>
          <a:p>
            <a:pPr algn="just"/>
            <a:r>
              <a:rPr lang="el-GR" sz="1700" i="1" u="sng" dirty="0"/>
              <a:t>Σημείωση</a:t>
            </a:r>
            <a:r>
              <a:rPr lang="el-GR" sz="1700" i="1" dirty="0"/>
              <a:t>: </a:t>
            </a:r>
            <a:r>
              <a:rPr lang="en-GB" sz="1700" i="1" dirty="0"/>
              <a:t>H </a:t>
            </a:r>
            <a:r>
              <a:rPr lang="el-GR" sz="1700" i="1" dirty="0"/>
              <a:t>συνολική επιχορήγηση </a:t>
            </a:r>
            <a:r>
              <a:rPr lang="el-GR" sz="1700" i="1" u="sng" dirty="0"/>
              <a:t>δεν αυξάνεται</a:t>
            </a:r>
            <a:r>
              <a:rPr lang="el-GR" sz="1700" i="1" dirty="0"/>
              <a:t> ως αποτέλεσμα της παράτασης της διάρκειας του Σχεδίου</a:t>
            </a:r>
          </a:p>
          <a:p>
            <a:pPr algn="just"/>
            <a:endParaRPr lang="en-US" dirty="0"/>
          </a:p>
          <a:p>
            <a:pPr algn="just"/>
            <a:endParaRPr lang="el-GR" sz="1600" i="1" u="sng" dirty="0"/>
          </a:p>
        </p:txBody>
      </p:sp>
      <p:sp>
        <p:nvSpPr>
          <p:cNvPr id="7" name="Title 1">
            <a:extLst>
              <a:ext uri="{FF2B5EF4-FFF2-40B4-BE49-F238E27FC236}">
                <a16:creationId xmlns:a16="http://schemas.microsoft.com/office/drawing/2014/main" id="{AB8CD61F-FE8B-F386-D27E-C0F6243EC072}"/>
              </a:ext>
            </a:extLst>
          </p:cNvPr>
          <p:cNvSpPr txBox="1">
            <a:spLocks/>
          </p:cNvSpPr>
          <p:nvPr/>
        </p:nvSpPr>
        <p:spPr>
          <a:xfrm>
            <a:off x="-1078304" y="21021"/>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(1/9)</a:t>
            </a:r>
            <a:endParaRPr lang="en-GB" sz="2800" b="1" dirty="0">
              <a:solidFill>
                <a:schemeClr val="bg1"/>
              </a:solidFill>
              <a:ea typeface="+mj-ea"/>
              <a:cs typeface="+mj-cs"/>
            </a:endParaRPr>
          </a:p>
        </p:txBody>
      </p:sp>
    </p:spTree>
    <p:extLst>
      <p:ext uri="{BB962C8B-B14F-4D97-AF65-F5344CB8AC3E}">
        <p14:creationId xmlns:p14="http://schemas.microsoft.com/office/powerpoint/2010/main" val="316711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87488" y="890225"/>
            <a:ext cx="8064896" cy="1080120"/>
          </a:xfrm>
          <a:prstGeom prst="rect">
            <a:avLst/>
          </a:prstGeom>
        </p:spPr>
        <p:txBody>
          <a:bodyPr vert="horz" lIns="91440" tIns="45720" rIns="91440" bIns="45720" rtlCol="0" anchor="ctr">
            <a:noAutofit/>
          </a:bodyPr>
          <a:lstStyle/>
          <a:p>
            <a:pPr algn="ctr">
              <a:spcBef>
                <a:spcPct val="0"/>
              </a:spcBef>
              <a:defRPr/>
            </a:pPr>
            <a:endParaRPr lang="en-GB" sz="2500" b="1" dirty="0">
              <a:solidFill>
                <a:srgbClr val="20376A"/>
              </a:solidFill>
              <a:ea typeface="+mj-ea"/>
              <a:cs typeface="+mj-cs"/>
            </a:endParaRPr>
          </a:p>
        </p:txBody>
      </p:sp>
      <p:sp>
        <p:nvSpPr>
          <p:cNvPr id="3" name="Content Placeholder 2"/>
          <p:cNvSpPr txBox="1">
            <a:spLocks/>
          </p:cNvSpPr>
          <p:nvPr/>
        </p:nvSpPr>
        <p:spPr>
          <a:xfrm>
            <a:off x="2117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2270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659124" y="1844827"/>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66746" y="1844827"/>
            <a:ext cx="11496600" cy="5970865"/>
          </a:xfrm>
          <a:prstGeom prst="rect">
            <a:avLst/>
          </a:prstGeom>
          <a:noFill/>
        </p:spPr>
        <p:txBody>
          <a:bodyPr wrap="square" rtlCol="0">
            <a:spAutoFit/>
          </a:bodyPr>
          <a:lstStyle/>
          <a:p>
            <a:pPr algn="just"/>
            <a:r>
              <a:rPr lang="el-GR" sz="2000" b="1" u="sng" dirty="0"/>
              <a:t>Άρθρο Ι.3.1</a:t>
            </a:r>
            <a:r>
              <a:rPr lang="el-GR" sz="2000" b="1" dirty="0"/>
              <a:t> – Ανώτατο Ποσό και Μορφή της Επιχορήγησης:</a:t>
            </a:r>
          </a:p>
          <a:p>
            <a:pPr algn="just"/>
            <a:endParaRPr lang="el-GR" sz="2000" dirty="0"/>
          </a:p>
          <a:p>
            <a:pPr marL="285750" indent="-285750" algn="just">
              <a:buFont typeface="Wingdings" panose="05000000000000000000" pitchFamily="2" charset="2"/>
              <a:buChar char="§"/>
            </a:pPr>
            <a:r>
              <a:rPr lang="el-GR" dirty="0"/>
              <a:t>Το συνολικό ανώτατο ποσό επιχορήγησης είναι αυτό που αναγράφεται εδώ. Σε καμία περίπτωση, </a:t>
            </a:r>
            <a:r>
              <a:rPr lang="el-GR" u="sng" dirty="0"/>
              <a:t>δεν μπορεί το ποσό αυτό να αυξηθεί</a:t>
            </a:r>
            <a:r>
              <a:rPr lang="el-GR" dirty="0"/>
              <a:t>.</a:t>
            </a:r>
          </a:p>
          <a:p>
            <a:pPr algn="just"/>
            <a:endParaRPr lang="el-GR" dirty="0"/>
          </a:p>
          <a:p>
            <a:pPr algn="just"/>
            <a:r>
              <a:rPr lang="el-GR" sz="1700" i="1" u="sng" dirty="0"/>
              <a:t>Σημείωση</a:t>
            </a:r>
            <a:r>
              <a:rPr lang="el-GR" sz="1700" i="1" dirty="0"/>
              <a:t>: Εάν, με τη λήξη του Σχεδίου, προκύπτουν επιλέξιμα </a:t>
            </a:r>
            <a:r>
              <a:rPr lang="en-GB" sz="1700" i="1" dirty="0"/>
              <a:t>“force-majeure”</a:t>
            </a:r>
            <a:r>
              <a:rPr lang="el-GR" sz="1700" i="1" dirty="0"/>
              <a:t> έξοδα, αυτά συγκαταλέγονται στον αρχικό εγκεκριμένο προϋπολογισμό</a:t>
            </a:r>
          </a:p>
          <a:p>
            <a:pPr algn="just"/>
            <a:endParaRPr lang="el-GR" dirty="0"/>
          </a:p>
          <a:p>
            <a:pPr algn="just"/>
            <a:r>
              <a:rPr lang="el-GR" sz="2000" b="1" u="sng" dirty="0"/>
              <a:t>Άρθρο Ι.3.2</a:t>
            </a:r>
            <a:r>
              <a:rPr lang="el-GR" sz="2000" dirty="0"/>
              <a:t>: </a:t>
            </a:r>
            <a:r>
              <a:rPr lang="el-GR" sz="2000" b="1" dirty="0"/>
              <a:t>Η επιχορήγηση λαμβάνει τη μορφή κατ’ </a:t>
            </a:r>
            <a:r>
              <a:rPr lang="el-GR" sz="2000" b="1" dirty="0" err="1"/>
              <a:t>αποκοπήν</a:t>
            </a:r>
            <a:r>
              <a:rPr lang="el-GR" sz="2000" b="1" dirty="0"/>
              <a:t> ποσού</a:t>
            </a:r>
            <a:r>
              <a:rPr lang="el-GR" sz="2000" dirty="0"/>
              <a:t>, το οποίο:</a:t>
            </a:r>
          </a:p>
          <a:p>
            <a:pPr algn="just"/>
            <a:endParaRPr lang="el-GR" dirty="0"/>
          </a:p>
          <a:p>
            <a:pPr marL="285750" indent="-285750" algn="just">
              <a:buFont typeface="Wingdings" panose="05000000000000000000" pitchFamily="2" charset="2"/>
              <a:buChar char="§"/>
            </a:pPr>
            <a:r>
              <a:rPr lang="el-GR" dirty="0"/>
              <a:t>Ισοδυναμεί με </a:t>
            </a:r>
            <a:r>
              <a:rPr lang="el-GR" u="sng" dirty="0"/>
              <a:t>το ποσό που αιτήθηκε</a:t>
            </a:r>
            <a:r>
              <a:rPr lang="el-GR" dirty="0"/>
              <a:t> η κοινοπραξία </a:t>
            </a:r>
            <a:r>
              <a:rPr lang="el-GR" dirty="0">
                <a:sym typeface="Wingdings" panose="05000000000000000000" pitchFamily="2" charset="2"/>
              </a:rPr>
              <a:t> </a:t>
            </a:r>
            <a:r>
              <a:rPr lang="el-GR" dirty="0"/>
              <a:t>Κατά το στάδιο έγκρισης, η Εθνική Υπηρεσία δεν έχει τη δυνατότητα αναθεώρησης του αιτούμενου προϋπολογισμού</a:t>
            </a:r>
          </a:p>
          <a:p>
            <a:pPr marL="285750" indent="-285750" algn="just">
              <a:buFont typeface="Wingdings" panose="05000000000000000000" pitchFamily="2" charset="2"/>
              <a:buChar char="§"/>
            </a:pPr>
            <a:r>
              <a:rPr lang="el-GR" dirty="0"/>
              <a:t>Αναμένεται να καλύψει </a:t>
            </a:r>
            <a:r>
              <a:rPr lang="el-GR" u="sng" dirty="0"/>
              <a:t>μέρος των εξόδων </a:t>
            </a:r>
            <a:r>
              <a:rPr lang="el-GR" dirty="0"/>
              <a:t>που συνδέονται με την υλοποίηση των επιλέξιμων δραστηριοτήτων του Σχεδίου </a:t>
            </a:r>
            <a:r>
              <a:rPr lang="el-GR" dirty="0">
                <a:sym typeface="Wingdings" panose="05000000000000000000" pitchFamily="2" charset="2"/>
              </a:rPr>
              <a:t> Αρχή συγχρηματοδότησης</a:t>
            </a:r>
          </a:p>
          <a:p>
            <a:pPr marL="285750" indent="-285750" algn="just">
              <a:buFont typeface="Wingdings" panose="05000000000000000000" pitchFamily="2" charset="2"/>
              <a:buChar char="§"/>
            </a:pPr>
            <a:r>
              <a:rPr lang="el-GR" dirty="0">
                <a:sym typeface="Wingdings" panose="05000000000000000000" pitchFamily="2" charset="2"/>
              </a:rPr>
              <a:t>Δε σημαίνει απαραίτητα ότι είναι το τελικό ποσό που θα λάβει η κοινοπραξία, μετά από την αξιολόγηση της </a:t>
            </a:r>
          </a:p>
          <a:p>
            <a:pPr algn="just"/>
            <a:r>
              <a:rPr lang="el-GR" dirty="0">
                <a:sym typeface="Wingdings" panose="05000000000000000000" pitchFamily="2" charset="2"/>
              </a:rPr>
              <a:t>     Τελικής Έκθεσης </a:t>
            </a:r>
            <a:endParaRPr lang="el-GR" dirty="0"/>
          </a:p>
          <a:p>
            <a:pPr algn="just"/>
            <a:endParaRPr lang="el-GR" dirty="0"/>
          </a:p>
          <a:p>
            <a:pPr algn="just"/>
            <a:endParaRPr lang="el-GR" dirty="0"/>
          </a:p>
          <a:p>
            <a:pPr algn="just"/>
            <a:endParaRPr lang="en-US" dirty="0"/>
          </a:p>
          <a:p>
            <a:pPr marL="285750" indent="-285750" algn="just">
              <a:buFont typeface="Wingdings" panose="05000000000000000000" pitchFamily="2" charset="2"/>
              <a:buChar char="§"/>
            </a:pPr>
            <a:endParaRPr lang="el-GR" dirty="0"/>
          </a:p>
          <a:p>
            <a:pPr marL="285750" indent="-285750" algn="just">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556" y="844446"/>
            <a:ext cx="2220152" cy="1427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a:extLst>
              <a:ext uri="{FF2B5EF4-FFF2-40B4-BE49-F238E27FC236}">
                <a16:creationId xmlns:a16="http://schemas.microsoft.com/office/drawing/2014/main" id="{C72F20BA-1D97-1848-3372-BDBF5E946D31}"/>
              </a:ext>
            </a:extLst>
          </p:cNvPr>
          <p:cNvSpPr txBox="1">
            <a:spLocks/>
          </p:cNvSpPr>
          <p:nvPr/>
        </p:nvSpPr>
        <p:spPr>
          <a:xfrm>
            <a:off x="-1016373" y="14648"/>
            <a:ext cx="7344816" cy="576063"/>
          </a:xfrm>
          <a:prstGeom prst="rect">
            <a:avLst/>
          </a:prstGeom>
        </p:spPr>
        <p:txBody>
          <a:bodyPr vert="horz" lIns="91440" tIns="45720" rIns="91440" bIns="45720" rtlCol="0" anchor="ctr">
            <a:noAutofit/>
          </a:bodyPr>
          <a:lstStyle/>
          <a:p>
            <a:pPr algn="ctr">
              <a:spcBef>
                <a:spcPct val="0"/>
              </a:spcBef>
              <a:defRPr/>
            </a:pPr>
            <a:r>
              <a:rPr lang="el-GR" sz="2800" b="1" dirty="0">
                <a:solidFill>
                  <a:schemeClr val="bg1"/>
                </a:solidFill>
                <a:ea typeface="+mj-ea"/>
                <a:cs typeface="+mj-cs"/>
              </a:rPr>
              <a:t>Άρθρα Ειδικών Διατάξεων (2/9)</a:t>
            </a:r>
            <a:endParaRPr lang="en-GB" sz="2800" b="1" dirty="0">
              <a:solidFill>
                <a:schemeClr val="bg1"/>
              </a:solidFill>
              <a:ea typeface="+mj-ea"/>
              <a:cs typeface="+mj-cs"/>
            </a:endParaRPr>
          </a:p>
        </p:txBody>
      </p:sp>
    </p:spTree>
    <p:extLst>
      <p:ext uri="{BB962C8B-B14F-4D97-AF65-F5344CB8AC3E}">
        <p14:creationId xmlns:p14="http://schemas.microsoft.com/office/powerpoint/2010/main" val="28132340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E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IDEP TEMPLATE</Template>
  <TotalTime>14724</TotalTime>
  <Words>7378</Words>
  <Application>Microsoft Office PowerPoint</Application>
  <PresentationFormat>Widescreen</PresentationFormat>
  <Paragraphs>1053</Paragraphs>
  <Slides>71</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71</vt:i4>
      </vt:variant>
    </vt:vector>
  </HeadingPairs>
  <TitlesOfParts>
    <vt:vector size="81" baseType="lpstr">
      <vt:lpstr>Arial</vt:lpstr>
      <vt:lpstr>Calibri</vt:lpstr>
      <vt:lpstr>Calibri Light</vt:lpstr>
      <vt:lpstr>eui-default</vt:lpstr>
      <vt:lpstr>Poppins</vt:lpstr>
      <vt:lpstr>Symbol</vt:lpstr>
      <vt:lpstr>Times New Roman</vt:lpstr>
      <vt:lpstr>Wingdings</vt:lpstr>
      <vt:lpstr>Office Theme</vt:lpstr>
      <vt:lpstr>IDEP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Stella Leonidou</cp:lastModifiedBy>
  <cp:revision>2609</cp:revision>
  <cp:lastPrinted>2019-09-09T07:06:08Z</cp:lastPrinted>
  <dcterms:created xsi:type="dcterms:W3CDTF">2017-01-13T12:48:53Z</dcterms:created>
  <dcterms:modified xsi:type="dcterms:W3CDTF">2023-04-27T17:53:44Z</dcterms:modified>
</cp:coreProperties>
</file>