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3" r:id="rId76"/>
    <p:sldId id="334" r:id="rId77"/>
    <p:sldId id="330" r:id="rId78"/>
    <p:sldId id="331" r:id="rId79"/>
    <p:sldId id="332" r:id="rId8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482597" y="670051"/>
            <a:ext cx="6178804" cy="10013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404040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30859C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404040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404040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147752"/>
            <a:ext cx="9144000" cy="30130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181213" y="0"/>
            <a:ext cx="961428" cy="81826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994259" y="5863352"/>
            <a:ext cx="1057746" cy="22402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62021" y="604773"/>
            <a:ext cx="4219956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404040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39" y="2534158"/>
            <a:ext cx="8072120" cy="1489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30859C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asmusplus.cy/uploadfiles/IDEP/Diaxeirisi/KA1/2015/Interinstitutional_Agreement_KA103.doc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idep.org.cy/aitisi-gia-prostheti-chrimatodotisi-atomon-me-anapiries-anoteri-ekpaidefsi/" TargetMode="External"/><Relationship Id="rId2" Type="http://schemas.openxmlformats.org/officeDocument/2006/relationships/hyperlink" Target="http://www.erasmusplus.cy/uploadfiles/IDEP/Draseis/KA1/Higher/InstructionsforSpecialNeeds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asmusplus.cy/management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idep.org.cy/wp-content/uploads/%CE%A5%CF%80%CE%BF%CE%B2%CE%BF%CE%BB%CE%B7-%CE%A4%CE%B5%CE%BB%CE%B9%CE%BA%CE%AE%CF%82-%CE%95%CE%BA%CE%B8%CE%B5%CF%83%CE%B7%CF%82-_-%CE%9A%CE%B9%CE%BD%CE%B7%CF%84%CE%B9%CE%BA%CE%BF%CF%84%CE%B7%CF%84%CE%B5%CF%82-%CF%80%CE%BF%CF%85-%CE%B5%CF%80%CE%B7%CF%81%CE%B5%CE%B1%CF%83%CF%84%CE%B7%CE%BA%CE%B1%CE%BD-%CE%B1%CF%80%CE%BF-COVID-19.pdf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covid.uni-foundation.eu/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://staffmobility.eu/staff-week-search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uropa.eu/european-union/about-eu/institutions-bodies_en" TargetMode="Externa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hyperlink" Target="https://eacea.ec.europa.eu/about-eacea/visual-identity_en" TargetMode="External"/><Relationship Id="rId2" Type="http://schemas.openxmlformats.org/officeDocument/2006/relationships/hyperlink" Target="http://ec.europa.eu/programmes/erasmus-plus/projects/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diavioumathisis" TargetMode="External"/><Relationship Id="rId2" Type="http://schemas.openxmlformats.org/officeDocument/2006/relationships/hyperlink" Target="https://teams.microsoft.com/l/team/19%3a78cabf0cba1a42719a81749274ca53d2%40thread.tacv2/conversations?groupId=83090671-dcaa-4a3e-9931-9db381b3f484&amp;tenantId=24167378-fbe8-49f2-8131-3b7cf03d877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rasmusplus.cy/Newsletter" TargetMode="External"/><Relationship Id="rId5" Type="http://schemas.openxmlformats.org/officeDocument/2006/relationships/hyperlink" Target="https://www.instagram.com/idep_erasmusplus/" TargetMode="External"/><Relationship Id="rId4" Type="http://schemas.openxmlformats.org/officeDocument/2006/relationships/hyperlink" Target="https://twitter.com/Erasmus_CY" TargetMode="Externa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5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hyperlink" Target="https://erasmus-plus.ec.europa.eu/sites/default/files/2021-09/bilateral_inter-institutional_agreement_2021-2027.docx" TargetMode="External"/><Relationship Id="rId2" Type="http://schemas.openxmlformats.org/officeDocument/2006/relationships/hyperlink" Target="https://www.erasmus-dashboard.eu/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idep.org.cy/wp-content/uploads/iia-he-international-2021-2027_sept21final_en.docx" TargetMode="External"/><Relationship Id="rId4" Type="http://schemas.openxmlformats.org/officeDocument/2006/relationships/hyperlink" Target="https://erasmus-plus.ec.europa.eu/sites/default/files/2021-09/multilateral_inter-institutional_agreement_2021-2027.docx" TargetMode="External"/></Relationships>
</file>

<file path=ppt/slides/_rels/slide77.xml.rels><?xml version="1.0" encoding="UTF-8" standalone="yes"?>
<Relationships xmlns="http://schemas.openxmlformats.org/package/2006/relationships"><Relationship Id="rId8" Type="http://schemas.openxmlformats.org/officeDocument/2006/relationships/hyperlink" Target="https://idep.org.cy/aitisi-gia-prostheti-chrimatodotisi-atomon-me-anapiries-anoteri-ekpaidefsi/" TargetMode="External"/><Relationship Id="rId3" Type="http://schemas.openxmlformats.org/officeDocument/2006/relationships/hyperlink" Target="https://webgate.ec.europa.eu/eac/mobility/systemLayers/5_FE/dist/index.html#/home" TargetMode="External"/><Relationship Id="rId7" Type="http://schemas.openxmlformats.org/officeDocument/2006/relationships/hyperlink" Target="https://ec.europa.eu/programmes/erasmus-plus/sites/erasmusplus2/files/handbook-erasmus-icm_feb2020_en.pdf" TargetMode="External"/><Relationship Id="rId2" Type="http://schemas.openxmlformats.org/officeDocument/2006/relationships/hyperlink" Target="https://idep.org.cy/erasmus/diacheirisi-egkekrimenon-schedion-2/schedia-kinitikotitas-tritovathmias-ekpaidefsi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c.europa.eu/programmes/erasmus-plus/resources/documents/erasmus-programme-guide-2020_en" TargetMode="External"/><Relationship Id="rId5" Type="http://schemas.openxmlformats.org/officeDocument/2006/relationships/hyperlink" Target="https://idep.org.cy/wp-content/uploads/%CE%97%CE%95-charter-annotated-guidelines-feb2020_en.pdf" TargetMode="External"/><Relationship Id="rId10" Type="http://schemas.openxmlformats.org/officeDocument/2006/relationships/hyperlink" Target="https://www.erasmusplus.org.uk/the-transition-period" TargetMode="External"/><Relationship Id="rId4" Type="http://schemas.openxmlformats.org/officeDocument/2006/relationships/hyperlink" Target="https://app.erasmusplusols.eu/" TargetMode="External"/><Relationship Id="rId9" Type="http://schemas.openxmlformats.org/officeDocument/2006/relationships/hyperlink" Target="https://ec.europa.eu/education/sites/education/files/document-library-docs/ects-users-guide_en.pdf" TargetMode="Externa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hyperlink" Target="mailto:santoniou@llp.org.cy" TargetMode="External"/><Relationship Id="rId2" Type="http://schemas.openxmlformats.org/officeDocument/2006/relationships/hyperlink" Target="mailto:tchristodoulidou@idep.org.cy" TargetMode="Externa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asmusplus.cy/uploadfiles/IDEP/Diaxeirisi/KA1/2015/Interinstitutional_Agreement_KA103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389126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181213" y="0"/>
            <a:ext cx="961428" cy="8182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057729" y="6367403"/>
            <a:ext cx="1057247" cy="2240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316351" y="880617"/>
            <a:ext cx="25095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4AACC5"/>
                </a:solidFill>
              </a:rPr>
              <a:t>E R A S M U S</a:t>
            </a:r>
            <a:r>
              <a:rPr spc="-30" dirty="0">
                <a:solidFill>
                  <a:srgbClr val="4AACC5"/>
                </a:solidFill>
              </a:rPr>
              <a:t> </a:t>
            </a:r>
            <a:r>
              <a:rPr spc="-5" dirty="0">
                <a:solidFill>
                  <a:srgbClr val="4AACC5"/>
                </a:solidFill>
              </a:rPr>
              <a:t>+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679194" y="1673174"/>
            <a:ext cx="6702806" cy="403700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100"/>
              </a:spcBef>
            </a:pPr>
            <a:r>
              <a:rPr sz="2400" u="heavy" spc="-60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Βασική Δράση</a:t>
            </a:r>
            <a:r>
              <a:rPr sz="2400" b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sz="2400" b="1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1</a:t>
            </a:r>
            <a:endParaRPr sz="24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 dirty="0">
              <a:latin typeface="Times New Roman"/>
              <a:cs typeface="Times New Roman"/>
            </a:endParaRPr>
          </a:p>
          <a:p>
            <a:pPr marL="259079" algn="ctr">
              <a:lnSpc>
                <a:spcPct val="100000"/>
              </a:lnSpc>
            </a:pPr>
            <a:r>
              <a:rPr sz="24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Τριτοβάθμια</a:t>
            </a:r>
            <a:r>
              <a:rPr sz="2400" b="1" dirty="0">
                <a:solidFill>
                  <a:srgbClr val="404040"/>
                </a:solidFill>
                <a:latin typeface="Century Gothic"/>
                <a:cs typeface="Century Gothic"/>
              </a:rPr>
              <a:t> Εκπαίδευση</a:t>
            </a:r>
            <a:endParaRPr sz="24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500" dirty="0">
              <a:latin typeface="Times New Roman"/>
              <a:cs typeface="Times New Roman"/>
            </a:endParaRPr>
          </a:p>
          <a:p>
            <a:pPr marL="12700" marR="5080" algn="ctr">
              <a:lnSpc>
                <a:spcPct val="100000"/>
              </a:lnSpc>
            </a:pPr>
            <a:r>
              <a:rPr lang="el-GR" sz="2000" b="1" spc="-5" dirty="0" smtClean="0">
                <a:solidFill>
                  <a:srgbClr val="A6A6A6"/>
                </a:solidFill>
                <a:latin typeface="Century Gothic"/>
                <a:cs typeface="Century Gothic"/>
              </a:rPr>
              <a:t>Εκπαίδευση Νέων Συντονιστών γ</a:t>
            </a:r>
            <a:r>
              <a:rPr sz="2000" b="1" spc="-5" dirty="0" smtClean="0">
                <a:solidFill>
                  <a:srgbClr val="A6A6A6"/>
                </a:solidFill>
                <a:latin typeface="Century Gothic"/>
                <a:cs typeface="Century Gothic"/>
              </a:rPr>
              <a:t>ια </a:t>
            </a:r>
            <a:r>
              <a:rPr sz="2000" b="1" spc="-5" dirty="0">
                <a:solidFill>
                  <a:srgbClr val="A6A6A6"/>
                </a:solidFill>
                <a:latin typeface="Century Gothic"/>
                <a:cs typeface="Century Gothic"/>
              </a:rPr>
              <a:t>τη </a:t>
            </a:r>
            <a:r>
              <a:rPr sz="2000" b="1" dirty="0" err="1">
                <a:solidFill>
                  <a:srgbClr val="A6A6A6"/>
                </a:solidFill>
                <a:latin typeface="Century Gothic"/>
                <a:cs typeface="Century Gothic"/>
              </a:rPr>
              <a:t>Δι</a:t>
            </a:r>
            <a:r>
              <a:rPr sz="2000" b="1" dirty="0">
                <a:solidFill>
                  <a:srgbClr val="A6A6A6"/>
                </a:solidFill>
                <a:latin typeface="Century Gothic"/>
                <a:cs typeface="Century Gothic"/>
              </a:rPr>
              <a:t>αχείριση</a:t>
            </a:r>
            <a:r>
              <a:rPr sz="2000" b="1" spc="-55" dirty="0">
                <a:solidFill>
                  <a:srgbClr val="A6A6A6"/>
                </a:solidFill>
                <a:latin typeface="Century Gothic"/>
                <a:cs typeface="Century Gothic"/>
              </a:rPr>
              <a:t> </a:t>
            </a:r>
            <a:r>
              <a:rPr sz="2000" b="1" dirty="0" smtClean="0">
                <a:solidFill>
                  <a:srgbClr val="A6A6A6"/>
                </a:solidFill>
                <a:latin typeface="Century Gothic"/>
                <a:cs typeface="Century Gothic"/>
              </a:rPr>
              <a:t>Σχεδίων</a:t>
            </a:r>
            <a:r>
              <a:rPr lang="el-GR" sz="2000" b="1" dirty="0" smtClean="0">
                <a:solidFill>
                  <a:srgbClr val="A6A6A6"/>
                </a:solidFill>
                <a:latin typeface="Century Gothic"/>
                <a:cs typeface="Century Gothic"/>
              </a:rPr>
              <a:t> στην</a:t>
            </a:r>
            <a:r>
              <a:rPr sz="2000" b="1" dirty="0" smtClean="0">
                <a:solidFill>
                  <a:srgbClr val="A6A6A6"/>
                </a:solidFill>
                <a:latin typeface="Century Gothic"/>
                <a:cs typeface="Century Gothic"/>
              </a:rPr>
              <a:t> ΚΑ103</a:t>
            </a:r>
            <a:r>
              <a:rPr lang="el-GR" sz="2000" b="1" dirty="0" smtClean="0">
                <a:solidFill>
                  <a:srgbClr val="A6A6A6"/>
                </a:solidFill>
                <a:latin typeface="Century Gothic"/>
                <a:cs typeface="Century Gothic"/>
              </a:rPr>
              <a:t> &amp; ΚΑ107</a:t>
            </a:r>
            <a:endParaRPr lang="en-GB" sz="2000" b="1" dirty="0" smtClean="0">
              <a:solidFill>
                <a:srgbClr val="A6A6A6"/>
              </a:solidFill>
              <a:latin typeface="Century Gothic"/>
              <a:cs typeface="Century Gothic"/>
            </a:endParaRPr>
          </a:p>
          <a:p>
            <a:pPr marL="12700" marR="5080" algn="ctr">
              <a:lnSpc>
                <a:spcPct val="100000"/>
              </a:lnSpc>
            </a:pPr>
            <a:endParaRPr sz="3100" dirty="0">
              <a:latin typeface="Times New Roman"/>
              <a:cs typeface="Times New Roman"/>
            </a:endParaRPr>
          </a:p>
          <a:p>
            <a:pPr marL="1905" algn="ctr">
              <a:lnSpc>
                <a:spcPct val="100000"/>
              </a:lnSpc>
            </a:pPr>
            <a:r>
              <a:rPr lang="el-GR" sz="2000" dirty="0" smtClean="0">
                <a:solidFill>
                  <a:srgbClr val="404040"/>
                </a:solidFill>
                <a:latin typeface="Century Gothic"/>
                <a:cs typeface="Century Gothic"/>
              </a:rPr>
              <a:t>18</a:t>
            </a:r>
            <a:r>
              <a:rPr sz="2000" dirty="0" smtClean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lang="el-GR" sz="2000" spc="-5" dirty="0" smtClean="0">
                <a:solidFill>
                  <a:srgbClr val="404040"/>
                </a:solidFill>
                <a:latin typeface="Century Gothic"/>
                <a:cs typeface="Century Gothic"/>
              </a:rPr>
              <a:t>Μαΐου</a:t>
            </a:r>
            <a:r>
              <a:rPr sz="2000" spc="-30" dirty="0" smtClean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 smtClean="0">
                <a:solidFill>
                  <a:srgbClr val="404040"/>
                </a:solidFill>
                <a:latin typeface="Century Gothic"/>
                <a:cs typeface="Century Gothic"/>
              </a:rPr>
              <a:t>202</a:t>
            </a:r>
            <a:r>
              <a:rPr lang="el-GR" sz="2000" dirty="0" smtClean="0">
                <a:solidFill>
                  <a:srgbClr val="404040"/>
                </a:solidFill>
                <a:latin typeface="Century Gothic"/>
                <a:cs typeface="Century Gothic"/>
              </a:rPr>
              <a:t>2</a:t>
            </a:r>
            <a:endParaRPr sz="20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2540" algn="ctr">
              <a:lnSpc>
                <a:spcPct val="100000"/>
              </a:lnSpc>
            </a:pPr>
            <a:r>
              <a:rPr sz="1800" spc="-10" dirty="0" err="1" smtClean="0">
                <a:solidFill>
                  <a:srgbClr val="404040"/>
                </a:solidFill>
                <a:latin typeface="Century Gothic"/>
                <a:cs typeface="Century Gothic"/>
              </a:rPr>
              <a:t>Στ</a:t>
            </a:r>
            <a:r>
              <a:rPr sz="1800" spc="-10" dirty="0" smtClean="0">
                <a:solidFill>
                  <a:srgbClr val="404040"/>
                </a:solidFill>
                <a:latin typeface="Century Gothic"/>
                <a:cs typeface="Century Gothic"/>
              </a:rPr>
              <a:t>α</a:t>
            </a:r>
            <a:r>
              <a:rPr lang="el-GR" sz="1800" spc="-10" dirty="0" err="1" smtClean="0">
                <a:solidFill>
                  <a:srgbClr val="404040"/>
                </a:solidFill>
                <a:latin typeface="Century Gothic"/>
                <a:cs typeface="Century Gothic"/>
              </a:rPr>
              <a:t>υρούλα</a:t>
            </a:r>
            <a:r>
              <a:rPr lang="el-GR" sz="1800" spc="-10" dirty="0" smtClean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 err="1" smtClean="0">
                <a:solidFill>
                  <a:srgbClr val="404040"/>
                </a:solidFill>
                <a:latin typeface="Century Gothic"/>
                <a:cs typeface="Century Gothic"/>
              </a:rPr>
              <a:t>Αντωνίου</a:t>
            </a:r>
            <a:endParaRPr lang="el-GR" sz="1800" dirty="0" smtClean="0">
              <a:solidFill>
                <a:srgbClr val="404040"/>
              </a:solidFill>
              <a:latin typeface="Century Gothic"/>
              <a:cs typeface="Century Gothic"/>
            </a:endParaRPr>
          </a:p>
          <a:p>
            <a:pPr marL="2540" algn="ctr">
              <a:lnSpc>
                <a:spcPct val="100000"/>
              </a:lnSpc>
            </a:pPr>
            <a:r>
              <a:rPr lang="el-GR" dirty="0" smtClean="0">
                <a:solidFill>
                  <a:srgbClr val="404040"/>
                </a:solidFill>
                <a:latin typeface="Century Gothic"/>
                <a:cs typeface="Century Gothic"/>
              </a:rPr>
              <a:t>Λειτουργός Τριτοβάθμιας Εκπαίδευσης</a:t>
            </a:r>
          </a:p>
          <a:p>
            <a:pPr marL="2540" algn="ctr">
              <a:lnSpc>
                <a:spcPct val="100000"/>
              </a:lnSpc>
            </a:pPr>
            <a:r>
              <a:rPr lang="el-GR" sz="1800" dirty="0" smtClean="0">
                <a:solidFill>
                  <a:srgbClr val="404040"/>
                </a:solidFill>
                <a:latin typeface="Century Gothic"/>
                <a:cs typeface="Century Gothic"/>
              </a:rPr>
              <a:t>ΙΔΕΠ Διά Βίου Μάθησης</a:t>
            </a:r>
            <a:endParaRPr sz="1800" dirty="0">
              <a:latin typeface="Century Gothic"/>
              <a:cs typeface="Century Gothic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39255" y="0"/>
            <a:ext cx="224650" cy="685799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75613" y="3933063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>
                <a:moveTo>
                  <a:pt x="0" y="0"/>
                </a:moveTo>
                <a:lnTo>
                  <a:pt x="6624828" y="0"/>
                </a:lnTo>
              </a:path>
            </a:pathLst>
          </a:custGeom>
          <a:ln w="9525">
            <a:solidFill>
              <a:srgbClr val="4AA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4085" y="689610"/>
            <a:ext cx="44805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Κινητικότητα</a:t>
            </a:r>
            <a:r>
              <a:rPr spc="-30" dirty="0"/>
              <a:t> </a:t>
            </a:r>
            <a:r>
              <a:rPr spc="-5" dirty="0"/>
              <a:t>προσωπικού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70459" y="1439926"/>
            <a:ext cx="8560435" cy="34683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Διάρκεια</a:t>
            </a:r>
            <a:r>
              <a:rPr sz="2000" spc="-5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κινητικότητας:</a:t>
            </a:r>
            <a:endParaRPr sz="2000">
              <a:latin typeface="Century Gothic"/>
              <a:cs typeface="Century Gothic"/>
            </a:endParaRPr>
          </a:p>
          <a:p>
            <a:pPr marL="361315" marR="39370">
              <a:lnSpc>
                <a:spcPts val="2510"/>
              </a:lnSpc>
              <a:spcBef>
                <a:spcPts val="90"/>
              </a:spcBef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2 μέρες – 2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μήνες 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(μη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συμπεριλαμβανομένων των ημερών ταξιδιού)  5 μέρες – 2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μήνες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σε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ότι αφορά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την</a:t>
            </a:r>
            <a:r>
              <a:rPr sz="2000" spc="-7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ΚΑ107</a:t>
            </a:r>
            <a:endParaRPr sz="2000">
              <a:latin typeface="Century Gothic"/>
              <a:cs typeface="Century Gothic"/>
            </a:endParaRPr>
          </a:p>
          <a:p>
            <a:pPr marL="361315">
              <a:lnSpc>
                <a:spcPts val="2390"/>
              </a:lnSpc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Εξαίρεση: Invited staff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from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enterprises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(ελάχιστη διάρκεια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1</a:t>
            </a:r>
            <a:r>
              <a:rPr sz="2000" spc="-14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ημέρα)</a:t>
            </a:r>
            <a:endParaRPr sz="2000">
              <a:latin typeface="Century Gothic"/>
              <a:cs typeface="Century Gothic"/>
            </a:endParaRPr>
          </a:p>
          <a:p>
            <a:pPr marL="355600" marR="97790" indent="-342900">
              <a:lnSpc>
                <a:spcPct val="100000"/>
              </a:lnSpc>
              <a:spcBef>
                <a:spcPts val="14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Επιτρέπονται πολλαπλές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κινητικότητες τόσο για STA όσο και για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STT, 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αλλά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πρέπει </a:t>
            </a:r>
            <a:r>
              <a:rPr sz="2000" spc="10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δίνεται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προτεραιότητα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σε εκείνους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που δεν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έχουν  συμμετάσχει</a:t>
            </a:r>
            <a:r>
              <a:rPr sz="2000" spc="-2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προηγουμένως</a:t>
            </a:r>
            <a:endParaRPr sz="2000">
              <a:latin typeface="Century Gothic"/>
              <a:cs typeface="Century Gothic"/>
            </a:endParaRPr>
          </a:p>
          <a:p>
            <a:pPr marL="355600" marR="5080" indent="-342900">
              <a:lnSpc>
                <a:spcPct val="100000"/>
              </a:lnSpc>
              <a:spcBef>
                <a:spcPts val="13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Τα ποσά επιχορήγησης προσωπικού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πρέπει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καθορίζονται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και</a:t>
            </a:r>
            <a:r>
              <a:rPr sz="2000" spc="-14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να 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ανακοινώνονται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στην ιστοσελίδα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του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ιδρύματος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από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την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αρχή του  Σχεδίου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3364" y="892810"/>
            <a:ext cx="81718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Κινητικότητα Προσωπικού για </a:t>
            </a:r>
            <a:r>
              <a:rPr spc="-5" dirty="0"/>
              <a:t>Διδασκαλία -</a:t>
            </a:r>
            <a:r>
              <a:rPr spc="145" dirty="0"/>
              <a:t> </a:t>
            </a:r>
            <a:r>
              <a:rPr spc="-10" dirty="0"/>
              <a:t>STA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71625"/>
            <a:ext cx="8006080" cy="429577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367665" marR="11430" indent="-343535">
              <a:lnSpc>
                <a:spcPts val="2700"/>
              </a:lnSpc>
              <a:spcBef>
                <a:spcPts val="240"/>
              </a:spcBef>
              <a:buFont typeface="Arial"/>
              <a:buChar char="•"/>
              <a:tabLst>
                <a:tab pos="367665" algn="l"/>
                <a:tab pos="368300" algn="l"/>
                <a:tab pos="2336800" algn="l"/>
              </a:tabLst>
            </a:pP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Απαιτείται 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υπογεγραμμένη</a:t>
            </a:r>
            <a:r>
              <a:rPr sz="2300" spc="-5" dirty="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sz="23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2"/>
              </a:rPr>
              <a:t>Διμερής συμφωνία</a:t>
            </a:r>
            <a:r>
              <a:rPr sz="2300" dirty="0">
                <a:solidFill>
                  <a:srgbClr val="0000FF"/>
                </a:solidFill>
                <a:latin typeface="Century Gothic"/>
                <a:cs typeface="Century Gothic"/>
                <a:hlinkClick r:id="rId2"/>
              </a:rPr>
              <a:t> 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πριν</a:t>
            </a:r>
            <a:r>
              <a:rPr sz="2300" spc="-9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την  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οποιαδήποτε	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κινητικότητα</a:t>
            </a:r>
            <a:endParaRPr sz="2300">
              <a:latin typeface="Century Gothic"/>
              <a:cs typeface="Century Gothic"/>
            </a:endParaRPr>
          </a:p>
          <a:p>
            <a:pPr marL="355600" marR="428625" indent="-343535">
              <a:lnSpc>
                <a:spcPct val="80100"/>
              </a:lnSpc>
              <a:spcBef>
                <a:spcPts val="470"/>
              </a:spcBef>
              <a:buFont typeface="Arial"/>
              <a:buChar char="•"/>
              <a:tabLst>
                <a:tab pos="355600" algn="l"/>
                <a:tab pos="356235" algn="l"/>
                <a:tab pos="954405" algn="l"/>
              </a:tabLst>
            </a:pP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Στην περίπτωση 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προσκεκλημένου 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προσωπικού από  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μια	επιχείρηση/Invited 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Staff 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η 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κινητικότητα  καταγράφεται </a:t>
            </a:r>
            <a:r>
              <a:rPr sz="2300" spc="5" dirty="0">
                <a:solidFill>
                  <a:srgbClr val="404040"/>
                </a:solidFill>
                <a:latin typeface="Century Gothic"/>
                <a:cs typeface="Century Gothic"/>
              </a:rPr>
              <a:t>ως 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κινητικότητα 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για 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διδασκαλία</a:t>
            </a:r>
            <a:r>
              <a:rPr sz="2300" spc="-5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300" spc="-10" dirty="0">
                <a:solidFill>
                  <a:srgbClr val="404040"/>
                </a:solidFill>
                <a:latin typeface="Century Gothic"/>
                <a:cs typeface="Century Gothic"/>
              </a:rPr>
              <a:t>(STA)</a:t>
            </a:r>
            <a:endParaRPr sz="2300">
              <a:latin typeface="Century Gothic"/>
              <a:cs typeface="Century Gothic"/>
            </a:endParaRPr>
          </a:p>
          <a:p>
            <a:pPr marL="355600" marR="5080" indent="-343535">
              <a:lnSpc>
                <a:spcPct val="80000"/>
              </a:lnSpc>
              <a:spcBef>
                <a:spcPts val="555"/>
              </a:spcBef>
              <a:buFont typeface="Arial"/>
              <a:buChar char="•"/>
              <a:tabLst>
                <a:tab pos="355600" algn="l"/>
                <a:tab pos="356235" algn="l"/>
                <a:tab pos="2296160" algn="l"/>
                <a:tab pos="3517900" algn="l"/>
              </a:tabLst>
            </a:pP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Η κινητικότητα 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για 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διδασκαλία 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καλύπτει 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8 ώρες 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ανά  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εβδομάδα και 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ανά 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κινητικότητα. 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Σε περίπτωση  μεγαλύτερης	διάρκειας 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κινητικότητας, η 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αύξηση γίνεται  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ποσοστιαία 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(αριθμός	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ωρών διδασκαλίας 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8/5</a:t>
            </a:r>
            <a:r>
              <a:rPr sz="2300" spc="-10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αριθμός  ημερών σε μια εβδομάδα = </a:t>
            </a:r>
            <a:r>
              <a:rPr sz="2300" spc="-10" dirty="0">
                <a:solidFill>
                  <a:srgbClr val="404040"/>
                </a:solidFill>
                <a:latin typeface="Century Gothic"/>
                <a:cs typeface="Century Gothic"/>
              </a:rPr>
              <a:t>1,6 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ώρες διδασκαλίας 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ανά  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ημέρα)</a:t>
            </a:r>
            <a:endParaRPr sz="2300">
              <a:latin typeface="Century Gothic"/>
              <a:cs typeface="Century Gothic"/>
            </a:endParaRPr>
          </a:p>
          <a:p>
            <a:pPr marL="355600" marR="170180" indent="-343535">
              <a:lnSpc>
                <a:spcPts val="2210"/>
              </a:lnSpc>
              <a:spcBef>
                <a:spcPts val="53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Εξαίρεση: σε περίπτωση συνδυασμένης</a:t>
            </a:r>
            <a:r>
              <a:rPr sz="2300" spc="-14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κινητικότητας  STA και STT ο 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κατώτατος 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αριθμός είναι 4 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ώρες  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διδασκαλίας</a:t>
            </a:r>
            <a:endParaRPr sz="23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3320" y="819404"/>
            <a:ext cx="76377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Κινητικότητα για Εκπαίδευση/Κατάρτιση </a:t>
            </a:r>
            <a:r>
              <a:rPr spc="-5" dirty="0"/>
              <a:t>-</a:t>
            </a:r>
            <a:r>
              <a:rPr spc="100" dirty="0"/>
              <a:t> </a:t>
            </a:r>
            <a:r>
              <a:rPr spc="-10" dirty="0"/>
              <a:t>STT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2665" y="1392911"/>
            <a:ext cx="8060055" cy="315150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475"/>
              </a:spcBef>
              <a:buFont typeface="Arial"/>
              <a:buChar char="•"/>
              <a:tabLst>
                <a:tab pos="355600" algn="l"/>
              </a:tabLst>
            </a:pP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Δεν απαιτείται 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υπογεγραμμένη 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Διμερής</a:t>
            </a:r>
            <a:r>
              <a:rPr sz="2300" spc="-6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Συμφωνία</a:t>
            </a:r>
            <a:endParaRPr sz="2300" dirty="0">
              <a:latin typeface="Century Gothic"/>
              <a:cs typeface="Century Gothic"/>
            </a:endParaRPr>
          </a:p>
          <a:p>
            <a:pPr marL="355600" marR="5080" indent="-342900" algn="just">
              <a:lnSpc>
                <a:spcPct val="112200"/>
              </a:lnSpc>
              <a:spcBef>
                <a:spcPts val="35"/>
              </a:spcBef>
              <a:buFont typeface="Arial"/>
              <a:buChar char="•"/>
              <a:tabLst>
                <a:tab pos="355600" algn="l"/>
              </a:tabLst>
            </a:pP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Η 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κατάρτιση μπορεί </a:t>
            </a:r>
            <a:r>
              <a:rPr sz="2300" spc="5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αφορά 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σκιώδη εργασία,  συμμετοχή σε εκπαιδευτικά εργαστήρια ή 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Staff</a:t>
            </a:r>
            <a:r>
              <a:rPr sz="2300" spc="-8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300" spc="-10" dirty="0">
                <a:solidFill>
                  <a:srgbClr val="404040"/>
                </a:solidFill>
                <a:latin typeface="Century Gothic"/>
                <a:cs typeface="Century Gothic"/>
              </a:rPr>
              <a:t>Weeks</a:t>
            </a:r>
            <a:endParaRPr sz="2300" dirty="0">
              <a:latin typeface="Century Gothic"/>
              <a:cs typeface="Century Gothic"/>
            </a:endParaRPr>
          </a:p>
          <a:p>
            <a:pPr marL="355600" marR="867410" indent="-342900" algn="just">
              <a:lnSpc>
                <a:spcPct val="105200"/>
              </a:lnSpc>
              <a:spcBef>
                <a:spcPts val="745"/>
              </a:spcBef>
              <a:buFont typeface="Arial"/>
              <a:buChar char="•"/>
              <a:tabLst>
                <a:tab pos="355600" algn="l"/>
              </a:tabLst>
            </a:pP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Μπορεί </a:t>
            </a:r>
            <a:r>
              <a:rPr sz="2300" spc="5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πραγματοποιηθεί 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σε 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ΙΤΕ 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ή  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επιχειρήσεις/άλλους οργανισμούς (Χωρών 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του  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Προγράμματος)</a:t>
            </a:r>
            <a:endParaRPr sz="2300" dirty="0">
              <a:latin typeface="Century Gothic"/>
              <a:cs typeface="Century Gothic"/>
            </a:endParaRPr>
          </a:p>
          <a:p>
            <a:pPr marL="355600" marR="695960" indent="-342900" algn="just">
              <a:lnSpc>
                <a:spcPts val="2490"/>
              </a:lnSpc>
              <a:spcBef>
                <a:spcPts val="850"/>
              </a:spcBef>
              <a:buFont typeface="Arial"/>
              <a:buChar char="•"/>
              <a:tabLst>
                <a:tab pos="355600" algn="l"/>
              </a:tabLst>
            </a:pPr>
            <a:r>
              <a:rPr sz="2300" dirty="0">
                <a:solidFill>
                  <a:srgbClr val="FF0000"/>
                </a:solidFill>
                <a:latin typeface="Century Gothic"/>
                <a:cs typeface="Century Gothic"/>
              </a:rPr>
              <a:t>Τα </a:t>
            </a:r>
            <a:r>
              <a:rPr sz="2300" spc="-5" dirty="0">
                <a:solidFill>
                  <a:srgbClr val="FF0000"/>
                </a:solidFill>
                <a:latin typeface="Century Gothic"/>
                <a:cs typeface="Century Gothic"/>
              </a:rPr>
              <a:t>Συνέδρια </a:t>
            </a:r>
            <a:r>
              <a:rPr sz="2300" dirty="0">
                <a:solidFill>
                  <a:srgbClr val="FF0000"/>
                </a:solidFill>
                <a:latin typeface="Century Gothic"/>
                <a:cs typeface="Century Gothic"/>
              </a:rPr>
              <a:t>δεν </a:t>
            </a:r>
            <a:r>
              <a:rPr sz="2300" spc="-5" dirty="0">
                <a:solidFill>
                  <a:srgbClr val="FF0000"/>
                </a:solidFill>
                <a:latin typeface="Century Gothic"/>
                <a:cs typeface="Century Gothic"/>
              </a:rPr>
              <a:t>είναι επιλέξιμες δραστηριότητες  κατάρτισης </a:t>
            </a:r>
            <a:r>
              <a:rPr sz="2300" spc="-10" dirty="0" smtClean="0">
                <a:solidFill>
                  <a:srgbClr val="404040"/>
                </a:solidFill>
                <a:latin typeface="Century Gothic"/>
                <a:cs typeface="Century Gothic"/>
              </a:rPr>
              <a:t>(σε 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περίπτωση 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που</a:t>
            </a:r>
            <a:r>
              <a:rPr sz="2300" spc="9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αφορούν</a:t>
            </a:r>
            <a:endParaRPr sz="2300" dirty="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45565" y="4798314"/>
            <a:ext cx="6237605" cy="376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08300" algn="l"/>
                <a:tab pos="3995420" algn="l"/>
                <a:tab pos="4801870" algn="l"/>
              </a:tabLst>
            </a:pP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χ</a:t>
            </a:r>
            <a:r>
              <a:rPr sz="2300" spc="-10" dirty="0">
                <a:solidFill>
                  <a:srgbClr val="404040"/>
                </a:solidFill>
                <a:latin typeface="Century Gothic"/>
                <a:cs typeface="Century Gothic"/>
              </a:rPr>
              <a:t>ρ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ημα</a:t>
            </a:r>
            <a:r>
              <a:rPr sz="2300" spc="-20" dirty="0">
                <a:solidFill>
                  <a:srgbClr val="404040"/>
                </a:solidFill>
                <a:latin typeface="Century Gothic"/>
                <a:cs typeface="Century Gothic"/>
              </a:rPr>
              <a:t>τ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ο</a:t>
            </a:r>
            <a:r>
              <a:rPr sz="2300" spc="-10" dirty="0">
                <a:solidFill>
                  <a:srgbClr val="404040"/>
                </a:solidFill>
                <a:latin typeface="Century Gothic"/>
                <a:cs typeface="Century Gothic"/>
              </a:rPr>
              <a:t>δο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τη</a:t>
            </a:r>
            <a:r>
              <a:rPr sz="2300" spc="-15" dirty="0">
                <a:solidFill>
                  <a:srgbClr val="404040"/>
                </a:solidFill>
                <a:latin typeface="Century Gothic"/>
                <a:cs typeface="Century Gothic"/>
              </a:rPr>
              <a:t>θ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ούν	</a:t>
            </a:r>
            <a:r>
              <a:rPr sz="2300" spc="-15" dirty="0">
                <a:solidFill>
                  <a:srgbClr val="404040"/>
                </a:solidFill>
                <a:latin typeface="Century Gothic"/>
                <a:cs typeface="Century Gothic"/>
              </a:rPr>
              <a:t>μ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έσω	του	κ</a:t>
            </a:r>
            <a:r>
              <a:rPr sz="2300" spc="-15" dirty="0">
                <a:solidFill>
                  <a:srgbClr val="404040"/>
                </a:solidFill>
                <a:latin typeface="Century Gothic"/>
                <a:cs typeface="Century Gothic"/>
              </a:rPr>
              <a:t>ο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νδυλίου</a:t>
            </a:r>
            <a:endParaRPr sz="23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45565" y="4482846"/>
            <a:ext cx="7026275" cy="692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ts val="2620"/>
              </a:lnSpc>
              <a:spcBef>
                <a:spcPts val="100"/>
              </a:spcBef>
              <a:tabLst>
                <a:tab pos="2555875" algn="l"/>
                <a:tab pos="3375660" algn="l"/>
                <a:tab pos="5012690" algn="l"/>
                <a:tab pos="6636384" algn="l"/>
              </a:tabLst>
            </a:pPr>
            <a:r>
              <a:rPr sz="2300" spc="-10" dirty="0">
                <a:solidFill>
                  <a:srgbClr val="404040"/>
                </a:solidFill>
                <a:latin typeface="Century Gothic"/>
                <a:cs typeface="Century Gothic"/>
              </a:rPr>
              <a:t>δ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ραστ</a:t>
            </a:r>
            <a:r>
              <a:rPr sz="2300" spc="-10" dirty="0">
                <a:solidFill>
                  <a:srgbClr val="404040"/>
                </a:solidFill>
                <a:latin typeface="Century Gothic"/>
                <a:cs typeface="Century Gothic"/>
              </a:rPr>
              <a:t>η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ρι</a:t>
            </a:r>
            <a:r>
              <a:rPr sz="2300" spc="-10" dirty="0">
                <a:solidFill>
                  <a:srgbClr val="404040"/>
                </a:solidFill>
                <a:latin typeface="Century Gothic"/>
                <a:cs typeface="Century Gothic"/>
              </a:rPr>
              <a:t>ό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τητ</a:t>
            </a:r>
            <a:r>
              <a:rPr sz="2300" spc="-10" dirty="0">
                <a:solidFill>
                  <a:srgbClr val="404040"/>
                </a:solidFill>
                <a:latin typeface="Century Gothic"/>
                <a:cs typeface="Century Gothic"/>
              </a:rPr>
              <a:t>ε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ς	</a:t>
            </a:r>
            <a:r>
              <a:rPr sz="2300" spc="-15" dirty="0">
                <a:solidFill>
                  <a:srgbClr val="404040"/>
                </a:solidFill>
                <a:latin typeface="Century Gothic"/>
                <a:cs typeface="Century Gothic"/>
              </a:rPr>
              <a:t>τ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ου	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Er</a:t>
            </a:r>
            <a:r>
              <a:rPr sz="2300" spc="-10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smu</a:t>
            </a:r>
            <a:r>
              <a:rPr sz="2300" spc="-10" dirty="0">
                <a:solidFill>
                  <a:srgbClr val="404040"/>
                </a:solidFill>
                <a:latin typeface="Century Gothic"/>
                <a:cs typeface="Century Gothic"/>
              </a:rPr>
              <a:t>s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+	</a:t>
            </a:r>
            <a:r>
              <a:rPr sz="2300" spc="-15" dirty="0">
                <a:solidFill>
                  <a:srgbClr val="404040"/>
                </a:solidFill>
                <a:latin typeface="Century Gothic"/>
                <a:cs typeface="Century Gothic"/>
              </a:rPr>
              <a:t>μ</a:t>
            </a:r>
            <a:r>
              <a:rPr sz="2300" spc="-10" dirty="0">
                <a:solidFill>
                  <a:srgbClr val="404040"/>
                </a:solidFill>
                <a:latin typeface="Century Gothic"/>
                <a:cs typeface="Century Gothic"/>
              </a:rPr>
              <a:t>πορο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ύ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ν	</a:t>
            </a:r>
            <a:r>
              <a:rPr sz="2300" spc="5" dirty="0">
                <a:solidFill>
                  <a:srgbClr val="404040"/>
                </a:solidFill>
                <a:latin typeface="Century Gothic"/>
                <a:cs typeface="Century Gothic"/>
              </a:rPr>
              <a:t>να</a:t>
            </a:r>
            <a:endParaRPr sz="2300">
              <a:latin typeface="Century Gothic"/>
              <a:cs typeface="Century Gothic"/>
            </a:endParaRPr>
          </a:p>
          <a:p>
            <a:pPr marR="5080" algn="r">
              <a:lnSpc>
                <a:spcPts val="2620"/>
              </a:lnSpc>
            </a:pP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της</a:t>
            </a:r>
            <a:endParaRPr sz="23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45565" y="5113782"/>
            <a:ext cx="3912235" cy="376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Οργανωτικής</a:t>
            </a:r>
            <a:r>
              <a:rPr sz="2300" spc="-114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Υποστήριξης)</a:t>
            </a:r>
            <a:endParaRPr sz="23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8445" y="672211"/>
            <a:ext cx="67087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Αλλαγές </a:t>
            </a:r>
            <a:r>
              <a:rPr spc="-5" dirty="0"/>
              <a:t>στις εγκριθείσες</a:t>
            </a:r>
            <a:r>
              <a:rPr spc="95" dirty="0"/>
              <a:t> </a:t>
            </a:r>
            <a:r>
              <a:rPr spc="-10" dirty="0"/>
              <a:t>κινητικότητες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6303" y="1087374"/>
            <a:ext cx="8074025" cy="4836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6350" indent="-342900" algn="just">
              <a:lnSpc>
                <a:spcPct val="13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Το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ΕΥ έχει εγκρίνει αριθμό κινητικοτήτων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και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κατ’επέκταση ένα  συγκεκριμένο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ποσό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για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κάθε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οικονομικό κεφάλαιο.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Δεν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υποδεικνύει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σε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ποιες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χώρες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θα πραγματοποιηθούν οι κινητικότητες και τη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διάρκεια 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των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κινητικοτήτων</a:t>
            </a:r>
            <a:endParaRPr sz="1800">
              <a:latin typeface="Century Gothic"/>
              <a:cs typeface="Century Gothic"/>
            </a:endParaRPr>
          </a:p>
          <a:p>
            <a:pPr marL="355600" marR="5080" indent="-342900" algn="just">
              <a:lnSpc>
                <a:spcPct val="130000"/>
              </a:lnSpc>
              <a:spcBef>
                <a:spcPts val="430"/>
              </a:spcBef>
              <a:buFont typeface="Arial"/>
              <a:buChar char="•"/>
              <a:tabLst>
                <a:tab pos="355600" algn="l"/>
              </a:tabLst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Οι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αλλαγές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στο είδος,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τη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διάρκεια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και τον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αριθμό των κινητικοτήτων  μπορεί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επιφέρουν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και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διαφοροποιήσεις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στα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οικονομικά κεφάλαια, 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όπως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αυτά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παρουσιάζονται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στο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Παράρτημα 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ΙΙ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(Προϋπολογισμό) της 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Συμφωνίας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σας. Σε τέτοια περίπτωση ισχύουν τα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 ακόλουθα: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806575" algn="l"/>
                <a:tab pos="3148965" algn="l"/>
                <a:tab pos="4002404" algn="l"/>
                <a:tab pos="5679440" algn="l"/>
                <a:tab pos="7107555" algn="l"/>
              </a:tabLst>
            </a:pPr>
            <a:r>
              <a:rPr sz="1800" dirty="0">
                <a:solidFill>
                  <a:srgbClr val="404040"/>
                </a:solidFill>
                <a:latin typeface="Wingdings"/>
                <a:cs typeface="Wingdings"/>
              </a:rPr>
              <a:t>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Μεταφορές	κονδυλίων	</a:t>
            </a:r>
            <a:r>
              <a:rPr sz="18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χωρίς	τροποποίηση	</a:t>
            </a:r>
            <a:r>
              <a:rPr sz="1800" b="1" spc="-10" dirty="0">
                <a:solidFill>
                  <a:srgbClr val="404040"/>
                </a:solidFill>
                <a:latin typeface="Century Gothic"/>
                <a:cs typeface="Century Gothic"/>
              </a:rPr>
              <a:t>Συμφωνίας	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(γίνονται</a:t>
            </a:r>
            <a:endParaRPr sz="1800">
              <a:latin typeface="Century Gothic"/>
              <a:cs typeface="Century Gothic"/>
            </a:endParaRPr>
          </a:p>
          <a:p>
            <a:pPr marL="355600">
              <a:lnSpc>
                <a:spcPct val="100000"/>
              </a:lnSpc>
              <a:spcBef>
                <a:spcPts val="650"/>
              </a:spcBef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χωρίς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ενημέρωση της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ΕΥ)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3016885" algn="l"/>
                <a:tab pos="4725670" algn="l"/>
              </a:tabLst>
            </a:pPr>
            <a:r>
              <a:rPr sz="1800" dirty="0">
                <a:solidFill>
                  <a:srgbClr val="404040"/>
                </a:solidFill>
                <a:latin typeface="Wingdings"/>
                <a:cs typeface="Wingdings"/>
              </a:rPr>
              <a:t>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Μεταφορές </a:t>
            </a:r>
            <a:r>
              <a:rPr sz="1800" spc="1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κονδυλίων	που 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απαιτούν	</a:t>
            </a:r>
            <a:r>
              <a:rPr sz="18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τροποποίηση </a:t>
            </a:r>
            <a:r>
              <a:rPr sz="1800" b="1" dirty="0">
                <a:solidFill>
                  <a:srgbClr val="404040"/>
                </a:solidFill>
                <a:latin typeface="Century Gothic"/>
                <a:cs typeface="Century Gothic"/>
              </a:rPr>
              <a:t>της</a:t>
            </a:r>
            <a:r>
              <a:rPr sz="1800" b="1" spc="42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Century Gothic"/>
                <a:cs typeface="Century Gothic"/>
              </a:rPr>
              <a:t>Συμφωνίας</a:t>
            </a:r>
            <a:endParaRPr sz="1800">
              <a:latin typeface="Century Gothic"/>
              <a:cs typeface="Century Gothic"/>
            </a:endParaRPr>
          </a:p>
          <a:p>
            <a:pPr marL="355600">
              <a:lnSpc>
                <a:spcPct val="100000"/>
              </a:lnSpc>
              <a:spcBef>
                <a:spcPts val="650"/>
              </a:spcBef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και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άρα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προηγούμενη έγκριση της</a:t>
            </a:r>
            <a:r>
              <a:rPr sz="1800" spc="4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ΕΥ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28669" y="1968246"/>
            <a:ext cx="36201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404040"/>
                </a:solidFill>
                <a:latin typeface="Century Gothic"/>
                <a:cs typeface="Century Gothic"/>
              </a:rPr>
              <a:t>Κατηγορίες</a:t>
            </a:r>
            <a:r>
              <a:rPr sz="2400" spc="-8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κονδυλίων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28669" y="2846323"/>
            <a:ext cx="36664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404040"/>
                </a:solidFill>
                <a:latin typeface="Century Gothic"/>
                <a:cs typeface="Century Gothic"/>
              </a:rPr>
              <a:t>Μεταφορές</a:t>
            </a:r>
            <a:r>
              <a:rPr sz="2400" spc="-8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κονδυλίων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54504" y="2088006"/>
            <a:ext cx="3225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5" dirty="0">
                <a:solidFill>
                  <a:srgbClr val="30859C"/>
                </a:solidFill>
                <a:latin typeface="Century Gothic"/>
                <a:cs typeface="Century Gothic"/>
              </a:rPr>
              <a:t>2.</a:t>
            </a:r>
            <a:endParaRPr sz="28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13689" y="2598496"/>
            <a:ext cx="28041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>
                <a:solidFill>
                  <a:srgbClr val="30859C"/>
                </a:solidFill>
              </a:rPr>
              <a:t>Χρηματοδ</a:t>
            </a:r>
            <a:r>
              <a:rPr spc="-15" dirty="0">
                <a:solidFill>
                  <a:srgbClr val="30859C"/>
                </a:solidFill>
              </a:rPr>
              <a:t>ό</a:t>
            </a:r>
            <a:r>
              <a:rPr spc="-5" dirty="0">
                <a:solidFill>
                  <a:srgbClr val="30859C"/>
                </a:solidFill>
              </a:rPr>
              <a:t>τηση</a:t>
            </a:r>
          </a:p>
        </p:txBody>
      </p:sp>
      <p:sp>
        <p:nvSpPr>
          <p:cNvPr id="6" name="object 6"/>
          <p:cNvSpPr/>
          <p:nvPr/>
        </p:nvSpPr>
        <p:spPr>
          <a:xfrm>
            <a:off x="3419855" y="836675"/>
            <a:ext cx="0" cy="4968875"/>
          </a:xfrm>
          <a:custGeom>
            <a:avLst/>
            <a:gdLst/>
            <a:ahLst/>
            <a:cxnLst/>
            <a:rect l="l" t="t" r="r" b="b"/>
            <a:pathLst>
              <a:path h="4968875">
                <a:moveTo>
                  <a:pt x="0" y="0"/>
                </a:moveTo>
                <a:lnTo>
                  <a:pt x="0" y="4968582"/>
                </a:lnTo>
              </a:path>
            </a:pathLst>
          </a:custGeom>
          <a:ln w="53975">
            <a:solidFill>
              <a:srgbClr val="2058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53970" y="604773"/>
            <a:ext cx="391350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Κατηγορίες Κονδυλίων</a:t>
            </a:r>
          </a:p>
        </p:txBody>
      </p:sp>
      <p:sp>
        <p:nvSpPr>
          <p:cNvPr id="3" name="object 3"/>
          <p:cNvSpPr/>
          <p:nvPr/>
        </p:nvSpPr>
        <p:spPr>
          <a:xfrm>
            <a:off x="1506600" y="1294002"/>
            <a:ext cx="6450330" cy="1010919"/>
          </a:xfrm>
          <a:custGeom>
            <a:avLst/>
            <a:gdLst/>
            <a:ahLst/>
            <a:cxnLst/>
            <a:rect l="l" t="t" r="r" b="b"/>
            <a:pathLst>
              <a:path w="6450330" h="1010919">
                <a:moveTo>
                  <a:pt x="6281293" y="0"/>
                </a:moveTo>
                <a:lnTo>
                  <a:pt x="168401" y="0"/>
                </a:lnTo>
                <a:lnTo>
                  <a:pt x="123648" y="6018"/>
                </a:lnTo>
                <a:lnTo>
                  <a:pt x="83424" y="23005"/>
                </a:lnTo>
                <a:lnTo>
                  <a:pt x="49339" y="49355"/>
                </a:lnTo>
                <a:lnTo>
                  <a:pt x="23001" y="83462"/>
                </a:lnTo>
                <a:lnTo>
                  <a:pt x="6018" y="123722"/>
                </a:lnTo>
                <a:lnTo>
                  <a:pt x="0" y="168529"/>
                </a:lnTo>
                <a:lnTo>
                  <a:pt x="0" y="842391"/>
                </a:lnTo>
                <a:lnTo>
                  <a:pt x="6018" y="887197"/>
                </a:lnTo>
                <a:lnTo>
                  <a:pt x="23001" y="927457"/>
                </a:lnTo>
                <a:lnTo>
                  <a:pt x="49339" y="961564"/>
                </a:lnTo>
                <a:lnTo>
                  <a:pt x="83424" y="987914"/>
                </a:lnTo>
                <a:lnTo>
                  <a:pt x="123648" y="1004901"/>
                </a:lnTo>
                <a:lnTo>
                  <a:pt x="168401" y="1010920"/>
                </a:lnTo>
                <a:lnTo>
                  <a:pt x="6281293" y="1010920"/>
                </a:lnTo>
                <a:lnTo>
                  <a:pt x="6326099" y="1004901"/>
                </a:lnTo>
                <a:lnTo>
                  <a:pt x="6366359" y="987914"/>
                </a:lnTo>
                <a:lnTo>
                  <a:pt x="6400466" y="961564"/>
                </a:lnTo>
                <a:lnTo>
                  <a:pt x="6426816" y="927457"/>
                </a:lnTo>
                <a:lnTo>
                  <a:pt x="6443803" y="887197"/>
                </a:lnTo>
                <a:lnTo>
                  <a:pt x="6449822" y="842391"/>
                </a:lnTo>
                <a:lnTo>
                  <a:pt x="6449822" y="168529"/>
                </a:lnTo>
                <a:lnTo>
                  <a:pt x="6443803" y="123722"/>
                </a:lnTo>
                <a:lnTo>
                  <a:pt x="6426816" y="83462"/>
                </a:lnTo>
                <a:lnTo>
                  <a:pt x="6400466" y="49355"/>
                </a:lnTo>
                <a:lnTo>
                  <a:pt x="6366359" y="23005"/>
                </a:lnTo>
                <a:lnTo>
                  <a:pt x="6326099" y="6018"/>
                </a:lnTo>
                <a:lnTo>
                  <a:pt x="6281293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06600" y="3338829"/>
            <a:ext cx="6450330" cy="1010919"/>
          </a:xfrm>
          <a:custGeom>
            <a:avLst/>
            <a:gdLst/>
            <a:ahLst/>
            <a:cxnLst/>
            <a:rect l="l" t="t" r="r" b="b"/>
            <a:pathLst>
              <a:path w="6450330" h="1010920">
                <a:moveTo>
                  <a:pt x="6281293" y="0"/>
                </a:moveTo>
                <a:lnTo>
                  <a:pt x="168401" y="0"/>
                </a:lnTo>
                <a:lnTo>
                  <a:pt x="123648" y="6018"/>
                </a:lnTo>
                <a:lnTo>
                  <a:pt x="83424" y="23005"/>
                </a:lnTo>
                <a:lnTo>
                  <a:pt x="49339" y="49355"/>
                </a:lnTo>
                <a:lnTo>
                  <a:pt x="23001" y="83462"/>
                </a:lnTo>
                <a:lnTo>
                  <a:pt x="6018" y="123722"/>
                </a:lnTo>
                <a:lnTo>
                  <a:pt x="0" y="168529"/>
                </a:lnTo>
                <a:lnTo>
                  <a:pt x="0" y="842518"/>
                </a:lnTo>
                <a:lnTo>
                  <a:pt x="6018" y="887271"/>
                </a:lnTo>
                <a:lnTo>
                  <a:pt x="23001" y="927495"/>
                </a:lnTo>
                <a:lnTo>
                  <a:pt x="49339" y="961580"/>
                </a:lnTo>
                <a:lnTo>
                  <a:pt x="83424" y="987918"/>
                </a:lnTo>
                <a:lnTo>
                  <a:pt x="123648" y="1004901"/>
                </a:lnTo>
                <a:lnTo>
                  <a:pt x="168401" y="1010920"/>
                </a:lnTo>
                <a:lnTo>
                  <a:pt x="6281293" y="1010920"/>
                </a:lnTo>
                <a:lnTo>
                  <a:pt x="6326099" y="1004901"/>
                </a:lnTo>
                <a:lnTo>
                  <a:pt x="6366359" y="987918"/>
                </a:lnTo>
                <a:lnTo>
                  <a:pt x="6400466" y="961580"/>
                </a:lnTo>
                <a:lnTo>
                  <a:pt x="6426816" y="927495"/>
                </a:lnTo>
                <a:lnTo>
                  <a:pt x="6443803" y="887271"/>
                </a:lnTo>
                <a:lnTo>
                  <a:pt x="6449822" y="842518"/>
                </a:lnTo>
                <a:lnTo>
                  <a:pt x="6449822" y="168529"/>
                </a:lnTo>
                <a:lnTo>
                  <a:pt x="6443803" y="123722"/>
                </a:lnTo>
                <a:lnTo>
                  <a:pt x="6426816" y="83462"/>
                </a:lnTo>
                <a:lnTo>
                  <a:pt x="6400466" y="49355"/>
                </a:lnTo>
                <a:lnTo>
                  <a:pt x="6366359" y="23005"/>
                </a:lnTo>
                <a:lnTo>
                  <a:pt x="6326099" y="6018"/>
                </a:lnTo>
                <a:lnTo>
                  <a:pt x="6281293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634998" y="1583893"/>
            <a:ext cx="5417820" cy="3717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Βάσει μοναδιαίου</a:t>
            </a:r>
            <a:r>
              <a:rPr sz="2400" spc="-3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κόστους</a:t>
            </a:r>
            <a:endParaRPr sz="24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300">
              <a:latin typeface="Times New Roman"/>
              <a:cs typeface="Times New Roman"/>
            </a:endParaRPr>
          </a:p>
          <a:p>
            <a:pPr marL="304800" indent="-229235">
              <a:lnSpc>
                <a:spcPct val="100000"/>
              </a:lnSpc>
              <a:buChar char="•"/>
              <a:tabLst>
                <a:tab pos="305435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Οργανωτικά</a:t>
            </a:r>
            <a:r>
              <a:rPr sz="2000" spc="-5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έξοδα</a:t>
            </a:r>
            <a:endParaRPr sz="2000">
              <a:latin typeface="Century Gothic"/>
              <a:cs typeface="Century Gothic"/>
            </a:endParaRPr>
          </a:p>
          <a:p>
            <a:pPr marL="304800" indent="-229235">
              <a:lnSpc>
                <a:spcPct val="100000"/>
              </a:lnSpc>
              <a:spcBef>
                <a:spcPts val="425"/>
              </a:spcBef>
              <a:buChar char="•"/>
              <a:tabLst>
                <a:tab pos="305435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Έξοδα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ταξιδίου</a:t>
            </a:r>
            <a:endParaRPr sz="2000">
              <a:latin typeface="Century Gothic"/>
              <a:cs typeface="Century Gothic"/>
            </a:endParaRPr>
          </a:p>
          <a:p>
            <a:pPr marL="304800" indent="-229235">
              <a:lnSpc>
                <a:spcPct val="100000"/>
              </a:lnSpc>
              <a:spcBef>
                <a:spcPts val="300"/>
              </a:spcBef>
              <a:buChar char="•"/>
              <a:tabLst>
                <a:tab pos="305435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Έξοδα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διαβίωσης</a:t>
            </a:r>
            <a:endParaRPr sz="2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404040"/>
              </a:buClr>
              <a:buFont typeface="Century Gothic"/>
              <a:buChar char="•"/>
            </a:pPr>
            <a:endParaRPr sz="2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Βάσει πραγματικών</a:t>
            </a:r>
            <a:r>
              <a:rPr sz="2400" spc="-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εξόδων</a:t>
            </a:r>
            <a:endParaRPr sz="24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00">
              <a:latin typeface="Times New Roman"/>
              <a:cs typeface="Times New Roman"/>
            </a:endParaRPr>
          </a:p>
          <a:p>
            <a:pPr marL="304800" marR="5080" indent="-228600">
              <a:lnSpc>
                <a:spcPts val="2200"/>
              </a:lnSpc>
              <a:buChar char="•"/>
              <a:tabLst>
                <a:tab pos="305435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Υποστήριξη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συμμετοχής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ατόμων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με ειδικές  ανάγκες</a:t>
            </a:r>
            <a:endParaRPr sz="2000">
              <a:latin typeface="Century Gothic"/>
              <a:cs typeface="Century Gothic"/>
            </a:endParaRPr>
          </a:p>
          <a:p>
            <a:pPr marL="304800" indent="-229235">
              <a:lnSpc>
                <a:spcPct val="100000"/>
              </a:lnSpc>
              <a:spcBef>
                <a:spcPts val="375"/>
              </a:spcBef>
              <a:buChar char="•"/>
              <a:tabLst>
                <a:tab pos="305435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Ειδικές δαπάνες 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(για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ΚΑ103</a:t>
            </a:r>
            <a:r>
              <a:rPr sz="2000" spc="-7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μόνο)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02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Οργανωτικά έξοδα</a:t>
            </a:r>
            <a:r>
              <a:rPr spc="-15" dirty="0"/>
              <a:t> </a:t>
            </a:r>
            <a:r>
              <a:rPr spc="-5" dirty="0"/>
              <a:t>(1/2)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19447" y="1877949"/>
            <a:ext cx="4229100" cy="2526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51765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Κόστος συνδεδεμένο με την 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υλοποίηση του Σχεδίου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και</a:t>
            </a:r>
            <a:r>
              <a:rPr sz="2000" spc="-7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των  κινητικοτήτων</a:t>
            </a:r>
            <a:endParaRPr sz="2000">
              <a:latin typeface="Century Gothic"/>
              <a:cs typeface="Century Gothic"/>
            </a:endParaRPr>
          </a:p>
          <a:p>
            <a:pPr marL="355600" marR="508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FF0000"/>
                </a:solidFill>
                <a:latin typeface="Century Gothic"/>
                <a:cs typeface="Century Gothic"/>
              </a:rPr>
              <a:t>Το </a:t>
            </a:r>
            <a:r>
              <a:rPr sz="2000" spc="-5" dirty="0">
                <a:solidFill>
                  <a:srgbClr val="FF0000"/>
                </a:solidFill>
                <a:latin typeface="Century Gothic"/>
                <a:cs typeface="Century Gothic"/>
              </a:rPr>
              <a:t>ποσό των </a:t>
            </a:r>
            <a:r>
              <a:rPr sz="2000" dirty="0">
                <a:solidFill>
                  <a:srgbClr val="FF0000"/>
                </a:solidFill>
                <a:latin typeface="Century Gothic"/>
                <a:cs typeface="Century Gothic"/>
              </a:rPr>
              <a:t>οργανωτικών  εξόδων </a:t>
            </a:r>
            <a:r>
              <a:rPr sz="2000" spc="-5" dirty="0">
                <a:solidFill>
                  <a:srgbClr val="FF0000"/>
                </a:solidFill>
                <a:latin typeface="Century Gothic"/>
                <a:cs typeface="Century Gothic"/>
              </a:rPr>
              <a:t>που </a:t>
            </a:r>
            <a:r>
              <a:rPr sz="2000" dirty="0">
                <a:solidFill>
                  <a:srgbClr val="FF0000"/>
                </a:solidFill>
                <a:latin typeface="Century Gothic"/>
                <a:cs typeface="Century Gothic"/>
              </a:rPr>
              <a:t>αναγράφεται στη  Συμφωνία </a:t>
            </a:r>
            <a:r>
              <a:rPr sz="2000" spc="-5" dirty="0">
                <a:solidFill>
                  <a:srgbClr val="FF0000"/>
                </a:solidFill>
                <a:latin typeface="Century Gothic"/>
                <a:cs typeface="Century Gothic"/>
              </a:rPr>
              <a:t>δεν αυξάνεται </a:t>
            </a:r>
            <a:r>
              <a:rPr sz="2000" dirty="0">
                <a:solidFill>
                  <a:srgbClr val="FF0000"/>
                </a:solidFill>
                <a:latin typeface="Century Gothic"/>
                <a:cs typeface="Century Gothic"/>
              </a:rPr>
              <a:t>έστω</a:t>
            </a:r>
            <a:r>
              <a:rPr sz="2000" spc="-12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0000"/>
                </a:solidFill>
                <a:latin typeface="Century Gothic"/>
                <a:cs typeface="Century Gothic"/>
              </a:rPr>
              <a:t>κι  αν </a:t>
            </a:r>
            <a:r>
              <a:rPr sz="2000" spc="-5" dirty="0">
                <a:solidFill>
                  <a:srgbClr val="FF0000"/>
                </a:solidFill>
                <a:latin typeface="Century Gothic"/>
                <a:cs typeface="Century Gothic"/>
              </a:rPr>
              <a:t>πραγματοποιήθηκαν  </a:t>
            </a:r>
            <a:r>
              <a:rPr sz="2000" dirty="0">
                <a:solidFill>
                  <a:srgbClr val="FF0000"/>
                </a:solidFill>
                <a:latin typeface="Century Gothic"/>
                <a:cs typeface="Century Gothic"/>
              </a:rPr>
              <a:t>περισσότερες</a:t>
            </a:r>
            <a:r>
              <a:rPr sz="2000" spc="-4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0000"/>
                </a:solidFill>
                <a:latin typeface="Century Gothic"/>
                <a:cs typeface="Century Gothic"/>
              </a:rPr>
              <a:t>κινητικότητες!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9514" y="1494764"/>
            <a:ext cx="3888740" cy="4094479"/>
          </a:xfrm>
          <a:prstGeom prst="rect">
            <a:avLst/>
          </a:prstGeom>
          <a:ln w="38100">
            <a:solidFill>
              <a:srgbClr val="30859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6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350€ </a:t>
            </a:r>
            <a:r>
              <a:rPr sz="1600" dirty="0">
                <a:solidFill>
                  <a:srgbClr val="30859C"/>
                </a:solidFill>
                <a:latin typeface="Century Gothic"/>
                <a:cs typeface="Century Gothic"/>
              </a:rPr>
              <a:t>ανά </a:t>
            </a:r>
            <a:r>
              <a:rPr sz="1600" spc="-5" dirty="0">
                <a:solidFill>
                  <a:srgbClr val="30859C"/>
                </a:solidFill>
                <a:latin typeface="Century Gothic"/>
                <a:cs typeface="Century Gothic"/>
              </a:rPr>
              <a:t>επιλέξιμη</a:t>
            </a:r>
            <a:r>
              <a:rPr sz="1600" spc="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1600" spc="-5" dirty="0">
                <a:solidFill>
                  <a:srgbClr val="30859C"/>
                </a:solidFill>
                <a:latin typeface="Century Gothic"/>
                <a:cs typeface="Century Gothic"/>
              </a:rPr>
              <a:t>κινητικότητα</a:t>
            </a:r>
            <a:endParaRPr sz="1600">
              <a:latin typeface="Century Gothic"/>
              <a:cs typeface="Century Gothic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6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μέχρι </a:t>
            </a:r>
            <a:r>
              <a:rPr sz="16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100</a:t>
            </a:r>
            <a:r>
              <a:rPr sz="1600" b="1" spc="4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κινητικότητες</a:t>
            </a:r>
            <a:endParaRPr sz="16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>
              <a:latin typeface="Times New Roman"/>
              <a:cs typeface="Times New Roman"/>
            </a:endParaRPr>
          </a:p>
          <a:p>
            <a:pPr marL="383540" marR="377825" indent="-1270" algn="ctr">
              <a:lnSpc>
                <a:spcPct val="100000"/>
              </a:lnSpc>
            </a:pPr>
            <a:r>
              <a:rPr sz="16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200€ </a:t>
            </a:r>
            <a:r>
              <a:rPr sz="1600" dirty="0">
                <a:solidFill>
                  <a:srgbClr val="30859C"/>
                </a:solidFill>
                <a:latin typeface="Century Gothic"/>
                <a:cs typeface="Century Gothic"/>
              </a:rPr>
              <a:t>ανά </a:t>
            </a:r>
            <a:r>
              <a:rPr sz="1600" spc="-5" dirty="0">
                <a:solidFill>
                  <a:srgbClr val="30859C"/>
                </a:solidFill>
                <a:latin typeface="Century Gothic"/>
                <a:cs typeface="Century Gothic"/>
              </a:rPr>
              <a:t>επιλέξιμη κινητικότητα  </a:t>
            </a:r>
            <a:r>
              <a:rPr sz="1600" spc="-10" dirty="0">
                <a:solidFill>
                  <a:srgbClr val="30859C"/>
                </a:solidFill>
                <a:latin typeface="Century Gothic"/>
                <a:cs typeface="Century Gothic"/>
              </a:rPr>
              <a:t>από </a:t>
            </a:r>
            <a:r>
              <a:rPr sz="16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101 κινητικότητες και</a:t>
            </a:r>
            <a:r>
              <a:rPr sz="1600" b="1" spc="90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πάνω</a:t>
            </a:r>
            <a:endParaRPr sz="16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>
              <a:latin typeface="Times New Roman"/>
              <a:cs typeface="Times New Roman"/>
            </a:endParaRPr>
          </a:p>
          <a:p>
            <a:pPr marL="129539">
              <a:lnSpc>
                <a:spcPct val="100000"/>
              </a:lnSpc>
            </a:pPr>
            <a:r>
              <a:rPr sz="1100" dirty="0">
                <a:solidFill>
                  <a:srgbClr val="FF0000"/>
                </a:solidFill>
                <a:latin typeface="Century Gothic"/>
                <a:cs typeface="Century Gothic"/>
              </a:rPr>
              <a:t>- Εξαιρούνται οι συνοδοί </a:t>
            </a:r>
            <a:r>
              <a:rPr sz="1100" spc="-5" dirty="0">
                <a:solidFill>
                  <a:srgbClr val="FF0000"/>
                </a:solidFill>
                <a:latin typeface="Century Gothic"/>
                <a:cs typeface="Century Gothic"/>
              </a:rPr>
              <a:t>ατόμων </a:t>
            </a:r>
            <a:r>
              <a:rPr sz="1100" dirty="0">
                <a:solidFill>
                  <a:srgbClr val="FF0000"/>
                </a:solidFill>
                <a:latin typeface="Century Gothic"/>
                <a:cs typeface="Century Gothic"/>
              </a:rPr>
              <a:t>με ειδικές</a:t>
            </a:r>
            <a:r>
              <a:rPr sz="1100" spc="-140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Century Gothic"/>
                <a:cs typeface="Century Gothic"/>
              </a:rPr>
              <a:t>ανάγκες</a:t>
            </a:r>
            <a:endParaRPr sz="11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91440">
              <a:lnSpc>
                <a:spcPct val="100000"/>
              </a:lnSpc>
            </a:pPr>
            <a:r>
              <a:rPr sz="1100" dirty="0">
                <a:solidFill>
                  <a:srgbClr val="FF0000"/>
                </a:solidFill>
                <a:latin typeface="Century Gothic"/>
                <a:cs typeface="Century Gothic"/>
              </a:rPr>
              <a:t>-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44675" y="1669491"/>
            <a:ext cx="998842" cy="9577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02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Οργανωτικά έξοδα</a:t>
            </a:r>
            <a:r>
              <a:rPr spc="-15" dirty="0"/>
              <a:t> </a:t>
            </a:r>
            <a:r>
              <a:rPr spc="-5" dirty="0"/>
              <a:t>(2/2)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6303" y="1385540"/>
            <a:ext cx="7823834" cy="459867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Επισκέψεις σε μελλοντικούς ή υφιστάμενους</a:t>
            </a:r>
            <a:r>
              <a:rPr sz="2000" spc="-9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συνεργάτες</a:t>
            </a:r>
            <a:endParaRPr sz="20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Δημιουργία/επικαιροποίηση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καταλόγου μαθημάτων</a:t>
            </a:r>
            <a:r>
              <a:rPr sz="2000" spc="-8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για</a:t>
            </a:r>
            <a:endParaRPr sz="2000">
              <a:latin typeface="Century Gothic"/>
              <a:cs typeface="Century Gothic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εισερχόμενους</a:t>
            </a:r>
            <a:r>
              <a:rPr sz="2000" spc="-3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φοιτητές</a:t>
            </a:r>
            <a:endParaRPr sz="20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Δραστηριότητες προώθησης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της</a:t>
            </a:r>
            <a:r>
              <a:rPr sz="2000" spc="-4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Δράσης</a:t>
            </a:r>
            <a:endParaRPr sz="20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Παροχή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πληροφοριών/βοήθειας στους</a:t>
            </a:r>
            <a:r>
              <a:rPr sz="2000" spc="-5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φοιτητές/προσωπικό</a:t>
            </a:r>
            <a:endParaRPr sz="2000">
              <a:latin typeface="Century Gothic"/>
              <a:cs typeface="Century Gothic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(Εισερχόμενες και εξερχόμενες</a:t>
            </a:r>
            <a:r>
              <a:rPr sz="2000" spc="-6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κινητικότητες)</a:t>
            </a:r>
            <a:endParaRPr sz="20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Επιλογή φοιτητών και</a:t>
            </a:r>
            <a:r>
              <a:rPr sz="2000" spc="-6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προσωπικού</a:t>
            </a:r>
            <a:endParaRPr sz="20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Γλωσσική και πολιτισμική</a:t>
            </a:r>
            <a:r>
              <a:rPr sz="2000" spc="-9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προετοιμασία</a:t>
            </a:r>
            <a:endParaRPr sz="2000">
              <a:latin typeface="Century Gothic"/>
              <a:cs typeface="Century Gothic"/>
            </a:endParaRPr>
          </a:p>
          <a:p>
            <a:pPr marL="355600" marR="688975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Ειδικές ρυθμίσεις για την εξασφάλιση της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ποιότητας</a:t>
            </a:r>
            <a:r>
              <a:rPr sz="2000" spc="-17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των 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πρακτικών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άσκησης των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σπουδαστών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στις</a:t>
            </a:r>
            <a:r>
              <a:rPr sz="2000" spc="-6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επιχειρήσεις</a:t>
            </a:r>
            <a:endParaRPr sz="20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Δραστηριότητες διάδοσης του</a:t>
            </a:r>
            <a:r>
              <a:rPr sz="2000" spc="-4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Σχεδίου</a:t>
            </a:r>
            <a:endParaRPr sz="20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Δραστηριότητες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για εισερχόμενους</a:t>
            </a:r>
            <a:r>
              <a:rPr sz="2000" spc="-8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φοιτητές</a:t>
            </a:r>
            <a:endParaRPr sz="20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Τραπεζικά</a:t>
            </a:r>
            <a:r>
              <a:rPr sz="2000" spc="-6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έξοδα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59636" y="260680"/>
            <a:ext cx="998842" cy="9577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5466" y="501777"/>
            <a:ext cx="39744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Ταξιδιωτικά έξοδα</a:t>
            </a:r>
            <a:r>
              <a:rPr spc="5" dirty="0"/>
              <a:t> </a:t>
            </a:r>
            <a:r>
              <a:rPr spc="-5" dirty="0"/>
              <a:t>(1/2)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268793"/>
            <a:ext cx="3898900" cy="4857750"/>
          </a:xfrm>
          <a:custGeom>
            <a:avLst/>
            <a:gdLst/>
            <a:ahLst/>
            <a:cxnLst/>
            <a:rect l="l" t="t" r="r" b="b"/>
            <a:pathLst>
              <a:path w="3898900" h="4857750">
                <a:moveTo>
                  <a:pt x="0" y="4857369"/>
                </a:moveTo>
                <a:lnTo>
                  <a:pt x="3898773" y="4857369"/>
                </a:lnTo>
                <a:lnTo>
                  <a:pt x="3898773" y="0"/>
                </a:lnTo>
                <a:lnTo>
                  <a:pt x="0" y="0"/>
                </a:lnTo>
                <a:lnTo>
                  <a:pt x="0" y="4857369"/>
                </a:lnTo>
                <a:close/>
              </a:path>
            </a:pathLst>
          </a:custGeom>
          <a:ln w="38100">
            <a:solidFill>
              <a:srgbClr val="3085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40" y="2457069"/>
            <a:ext cx="3597910" cy="353822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330835" marR="180340" indent="-1905" algn="ctr">
              <a:lnSpc>
                <a:spcPts val="1939"/>
              </a:lnSpc>
              <a:spcBef>
                <a:spcPts val="345"/>
              </a:spcBef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Μοναδιαίο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κόστος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βάσει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χιλιομετρικής απόστασης</a:t>
            </a:r>
            <a:r>
              <a:rPr sz="1800" spc="-4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σε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επίπεδο</a:t>
            </a:r>
            <a:r>
              <a:rPr sz="1800" spc="-2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πόλεων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200">
              <a:latin typeface="Times New Roman"/>
              <a:cs typeface="Times New Roman"/>
            </a:endParaRPr>
          </a:p>
          <a:p>
            <a:pPr marL="76581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Distance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Calculator</a:t>
            </a:r>
            <a:endParaRPr sz="1800">
              <a:latin typeface="Century Gothic"/>
              <a:cs typeface="Century Gothic"/>
            </a:endParaRPr>
          </a:p>
          <a:p>
            <a:pPr marL="355600" marR="31115" indent="-343535">
              <a:lnSpc>
                <a:spcPts val="1939"/>
              </a:lnSpc>
              <a:spcBef>
                <a:spcPts val="465"/>
              </a:spcBef>
              <a:buFont typeface="Wingdings"/>
              <a:buChar char=""/>
              <a:tabLst>
                <a:tab pos="355600" algn="l"/>
                <a:tab pos="356235" algn="l"/>
              </a:tabLst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Πόλη αναχώρησης: έδρα</a:t>
            </a:r>
            <a:r>
              <a:rPr sz="1800" spc="-9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του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οργανισμού</a:t>
            </a:r>
            <a:r>
              <a:rPr sz="1800" spc="-3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αποστολής</a:t>
            </a:r>
            <a:endParaRPr sz="1800">
              <a:latin typeface="Century Gothic"/>
              <a:cs typeface="Century Gothic"/>
            </a:endParaRPr>
          </a:p>
          <a:p>
            <a:pPr marL="355600" marR="725170" indent="-343535">
              <a:lnSpc>
                <a:spcPts val="1939"/>
              </a:lnSpc>
              <a:spcBef>
                <a:spcPts val="445"/>
              </a:spcBef>
              <a:buFont typeface="Wingdings"/>
              <a:buChar char=""/>
              <a:tabLst>
                <a:tab pos="355600" algn="l"/>
                <a:tab pos="356235" algn="l"/>
              </a:tabLst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Πόλη άφιξης: πόλη  οργανισμού</a:t>
            </a:r>
            <a:r>
              <a:rPr sz="1800" spc="-7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υποδοχής</a:t>
            </a:r>
            <a:endParaRPr sz="1800">
              <a:latin typeface="Century Gothic"/>
              <a:cs typeface="Century Gothic"/>
            </a:endParaRPr>
          </a:p>
          <a:p>
            <a:pPr marL="355600" marR="5080" indent="-343535">
              <a:lnSpc>
                <a:spcPct val="90000"/>
              </a:lnSpc>
              <a:spcBef>
                <a:spcPts val="405"/>
              </a:spcBef>
              <a:buFont typeface="Wingdings"/>
              <a:buChar char=""/>
              <a:tabLst>
                <a:tab pos="355600" algn="l"/>
                <a:tab pos="356235" algn="l"/>
              </a:tabLst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Σε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περίπτωση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απόκλισης</a:t>
            </a:r>
            <a:r>
              <a:rPr sz="1800" spc="-10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από  τον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κανόνα,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απαιτείται  τεκμηριωμένη αιτιολόγηση  προς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το 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ΙΔΕΠ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για</a:t>
            </a:r>
            <a:r>
              <a:rPr sz="1800" spc="-7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έγκριση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99895" y="1196708"/>
            <a:ext cx="1222959" cy="12245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427982" y="1262380"/>
          <a:ext cx="4537075" cy="48891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29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7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10640">
                <a:tc>
                  <a:txBody>
                    <a:bodyPr/>
                    <a:lstStyle/>
                    <a:p>
                      <a:pPr marR="2413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2000" b="1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Απόσταση σε</a:t>
                      </a:r>
                      <a:r>
                        <a:rPr sz="2000" b="1" spc="-65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2000" b="1" spc="5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KM</a:t>
                      </a:r>
                      <a:endParaRPr sz="2000">
                        <a:latin typeface="Century Gothic"/>
                        <a:cs typeface="Century Gothic"/>
                      </a:endParaRPr>
                    </a:p>
                  </a:txBody>
                  <a:tcPr marL="0" marR="0" marT="41910" marB="0">
                    <a:lnT w="12700">
                      <a:solidFill>
                        <a:srgbClr val="4AACC5"/>
                      </a:solidFill>
                      <a:prstDash val="solid"/>
                    </a:lnT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469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2000" b="1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Ποσό</a:t>
                      </a:r>
                      <a:endParaRPr sz="2000">
                        <a:latin typeface="Century Gothic"/>
                        <a:cs typeface="Century Gothic"/>
                      </a:endParaRPr>
                    </a:p>
                    <a:p>
                      <a:pPr marL="173355" marR="189230" indent="-12700" algn="just">
                        <a:lnSpc>
                          <a:spcPct val="100000"/>
                        </a:lnSpc>
                      </a:pPr>
                      <a:r>
                        <a:rPr sz="2000" b="1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επιχ</a:t>
                      </a:r>
                      <a:r>
                        <a:rPr sz="2000" b="1" spc="-5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ορή</a:t>
                      </a:r>
                      <a:r>
                        <a:rPr sz="2000" b="1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γ</a:t>
                      </a:r>
                      <a:r>
                        <a:rPr sz="2000" b="1" spc="-5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ησης  </a:t>
                      </a:r>
                      <a:r>
                        <a:rPr sz="2000" b="1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σε </a:t>
                      </a:r>
                      <a:r>
                        <a:rPr sz="2000" b="1" spc="-5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Ευρώ </a:t>
                      </a:r>
                      <a:r>
                        <a:rPr sz="2000" b="1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ανά  συμμετέχοντα</a:t>
                      </a:r>
                      <a:endParaRPr sz="2000">
                        <a:latin typeface="Century Gothic"/>
                        <a:cs typeface="Century Gothic"/>
                      </a:endParaRPr>
                    </a:p>
                  </a:txBody>
                  <a:tcPr marL="0" marR="0" marT="41910" marB="0">
                    <a:lnT w="12700">
                      <a:solidFill>
                        <a:srgbClr val="4AACC5"/>
                      </a:solidFill>
                      <a:prstDash val="solid"/>
                    </a:lnT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301">
                <a:tc>
                  <a:txBody>
                    <a:bodyPr/>
                    <a:lstStyle/>
                    <a:p>
                      <a:pPr marR="266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000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10-99</a:t>
                      </a:r>
                      <a:endParaRPr sz="2000">
                        <a:latin typeface="Century Gothic"/>
                        <a:cs typeface="Century Gothic"/>
                      </a:endParaRPr>
                    </a:p>
                  </a:txBody>
                  <a:tcPr marL="0" marR="0" marT="40640" marB="0">
                    <a:lnT w="12700">
                      <a:solidFill>
                        <a:srgbClr val="4AACC5"/>
                      </a:solidFill>
                      <a:prstDash val="solid"/>
                    </a:lnT>
                    <a:solidFill>
                      <a:srgbClr val="4AACC5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266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000" spc="5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20</a:t>
                      </a:r>
                      <a:endParaRPr sz="2000">
                        <a:latin typeface="Century Gothic"/>
                        <a:cs typeface="Century Gothic"/>
                      </a:endParaRPr>
                    </a:p>
                  </a:txBody>
                  <a:tcPr marL="0" marR="0" marT="40640" marB="0">
                    <a:lnT w="12700">
                      <a:solidFill>
                        <a:srgbClr val="4AACC5"/>
                      </a:solidFill>
                      <a:prstDash val="solid"/>
                    </a:lnT>
                    <a:solidFill>
                      <a:srgbClr val="4AACC5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136">
                <a:tc>
                  <a:txBody>
                    <a:bodyPr/>
                    <a:lstStyle/>
                    <a:p>
                      <a:pPr marR="2540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000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100 -</a:t>
                      </a:r>
                      <a:r>
                        <a:rPr sz="2000" spc="-35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2000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499</a:t>
                      </a:r>
                      <a:endParaRPr sz="2000">
                        <a:latin typeface="Century Gothic"/>
                        <a:cs typeface="Century Gothic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R="2476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000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180</a:t>
                      </a:r>
                      <a:endParaRPr sz="2000">
                        <a:latin typeface="Century Gothic"/>
                        <a:cs typeface="Century Gothic"/>
                      </a:endParaRPr>
                    </a:p>
                  </a:txBody>
                  <a:tcPr marL="0" marR="0" marT="4064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213">
                <a:tc>
                  <a:txBody>
                    <a:bodyPr/>
                    <a:lstStyle/>
                    <a:p>
                      <a:pPr marR="266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000" spc="5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500 </a:t>
                      </a:r>
                      <a:r>
                        <a:rPr sz="2000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-</a:t>
                      </a:r>
                      <a:r>
                        <a:rPr sz="2000" spc="-45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2000" spc="5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1999</a:t>
                      </a:r>
                      <a:endParaRPr sz="2000">
                        <a:latin typeface="Century Gothic"/>
                        <a:cs typeface="Century Gothic"/>
                      </a:endParaRPr>
                    </a:p>
                  </a:txBody>
                  <a:tcPr marL="0" marR="0" marT="40640" marB="0">
                    <a:solidFill>
                      <a:srgbClr val="4AACC5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2476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000" spc="5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275</a:t>
                      </a:r>
                      <a:endParaRPr sz="2000">
                        <a:latin typeface="Century Gothic"/>
                        <a:cs typeface="Century Gothic"/>
                      </a:endParaRPr>
                    </a:p>
                  </a:txBody>
                  <a:tcPr marL="0" marR="0" marT="40640" marB="0">
                    <a:solidFill>
                      <a:srgbClr val="4AACC5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263">
                <a:tc>
                  <a:txBody>
                    <a:bodyPr/>
                    <a:lstStyle/>
                    <a:p>
                      <a:pPr marR="2540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2000" spc="5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2000 </a:t>
                      </a:r>
                      <a:r>
                        <a:rPr sz="2000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-</a:t>
                      </a:r>
                      <a:r>
                        <a:rPr sz="2000" spc="-45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2000" spc="5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2999</a:t>
                      </a:r>
                      <a:endParaRPr sz="2000">
                        <a:latin typeface="Century Gothic"/>
                        <a:cs typeface="Century Gothic"/>
                      </a:endParaRPr>
                    </a:p>
                  </a:txBody>
                  <a:tcPr marL="0" marR="0" marT="41275" marB="0"/>
                </a:tc>
                <a:tc>
                  <a:txBody>
                    <a:bodyPr/>
                    <a:lstStyle/>
                    <a:p>
                      <a:pPr marR="2476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2000" spc="5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360</a:t>
                      </a:r>
                      <a:endParaRPr sz="2000">
                        <a:latin typeface="Century Gothic"/>
                        <a:cs typeface="Century Gothic"/>
                      </a:endParaRPr>
                    </a:p>
                  </a:txBody>
                  <a:tcPr marL="0" marR="0" marT="4127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1213">
                <a:tc>
                  <a:txBody>
                    <a:bodyPr/>
                    <a:lstStyle/>
                    <a:p>
                      <a:pPr marR="2540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2000" spc="5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3000 </a:t>
                      </a:r>
                      <a:r>
                        <a:rPr sz="2000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-</a:t>
                      </a:r>
                      <a:r>
                        <a:rPr sz="2000" spc="-45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2000" spc="5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3999</a:t>
                      </a:r>
                      <a:endParaRPr sz="2000">
                        <a:latin typeface="Century Gothic"/>
                        <a:cs typeface="Century Gothic"/>
                      </a:endParaRPr>
                    </a:p>
                  </a:txBody>
                  <a:tcPr marL="0" marR="0" marT="41275" marB="0">
                    <a:solidFill>
                      <a:srgbClr val="4AACC5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2476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2000" spc="5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530</a:t>
                      </a:r>
                      <a:endParaRPr sz="2000">
                        <a:latin typeface="Century Gothic"/>
                        <a:cs typeface="Century Gothic"/>
                      </a:endParaRPr>
                    </a:p>
                  </a:txBody>
                  <a:tcPr marL="0" marR="0" marT="41275" marB="0">
                    <a:solidFill>
                      <a:srgbClr val="4AACC5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1149">
                <a:tc>
                  <a:txBody>
                    <a:bodyPr/>
                    <a:lstStyle/>
                    <a:p>
                      <a:pPr marR="2540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2000" spc="5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4000 </a:t>
                      </a:r>
                      <a:r>
                        <a:rPr sz="2000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-</a:t>
                      </a:r>
                      <a:r>
                        <a:rPr sz="2000" spc="-45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2000" spc="5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7999</a:t>
                      </a:r>
                      <a:endParaRPr sz="2000">
                        <a:latin typeface="Century Gothic"/>
                        <a:cs typeface="Century Gothic"/>
                      </a:endParaRPr>
                    </a:p>
                  </a:txBody>
                  <a:tcPr marL="0" marR="0" marT="41275" marB="0"/>
                </a:tc>
                <a:tc>
                  <a:txBody>
                    <a:bodyPr/>
                    <a:lstStyle/>
                    <a:p>
                      <a:pPr marR="2476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2000" spc="5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820</a:t>
                      </a:r>
                      <a:endParaRPr sz="2000">
                        <a:latin typeface="Century Gothic"/>
                        <a:cs typeface="Century Gothic"/>
                      </a:endParaRPr>
                    </a:p>
                  </a:txBody>
                  <a:tcPr marL="0" marR="0" marT="4127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1213">
                <a:tc>
                  <a:txBody>
                    <a:bodyPr/>
                    <a:lstStyle/>
                    <a:p>
                      <a:pPr marR="2794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2000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8000</a:t>
                      </a:r>
                      <a:r>
                        <a:rPr sz="2000" spc="-20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2000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+</a:t>
                      </a:r>
                      <a:endParaRPr sz="2000">
                        <a:latin typeface="Century Gothic"/>
                        <a:cs typeface="Century Gothic"/>
                      </a:endParaRPr>
                    </a:p>
                  </a:txBody>
                  <a:tcPr marL="0" marR="0" marT="41275" marB="0">
                    <a:lnB w="12700">
                      <a:solidFill>
                        <a:srgbClr val="4AACC5"/>
                      </a:solidFill>
                      <a:prstDash val="solid"/>
                    </a:lnB>
                    <a:solidFill>
                      <a:srgbClr val="4AACC5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2667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2000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1500</a:t>
                      </a:r>
                      <a:endParaRPr sz="2000">
                        <a:latin typeface="Century Gothic"/>
                        <a:cs typeface="Century Gothic"/>
                      </a:endParaRPr>
                    </a:p>
                  </a:txBody>
                  <a:tcPr marL="0" marR="0" marT="41275" marB="0">
                    <a:lnB w="12700">
                      <a:solidFill>
                        <a:srgbClr val="4AACC5"/>
                      </a:solidFill>
                      <a:prstDash val="solid"/>
                    </a:lnB>
                    <a:solidFill>
                      <a:srgbClr val="4AACC5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7761" y="748741"/>
            <a:ext cx="39744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Ταξιδιωτικά έξοδα</a:t>
            </a:r>
            <a:r>
              <a:rPr spc="10" dirty="0"/>
              <a:t> </a:t>
            </a:r>
            <a:r>
              <a:rPr spc="-10" dirty="0"/>
              <a:t>(2/2)</a:t>
            </a:r>
          </a:p>
        </p:txBody>
      </p:sp>
      <p:sp>
        <p:nvSpPr>
          <p:cNvPr id="3" name="object 3"/>
          <p:cNvSpPr/>
          <p:nvPr/>
        </p:nvSpPr>
        <p:spPr>
          <a:xfrm>
            <a:off x="1108633" y="560905"/>
            <a:ext cx="1222959" cy="867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34339" y="1800225"/>
            <a:ext cx="92075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Εί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ν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α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ι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88311" y="1800225"/>
            <a:ext cx="683514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859914" algn="l"/>
                <a:tab pos="2271395" algn="l"/>
                <a:tab pos="3460115" algn="l"/>
                <a:tab pos="4178300" algn="l"/>
                <a:tab pos="5929630" algn="l"/>
              </a:tabLst>
            </a:pP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υ</a:t>
            </a:r>
            <a:r>
              <a:rPr sz="2000" b="1" spc="-15" dirty="0">
                <a:solidFill>
                  <a:srgbClr val="404040"/>
                </a:solidFill>
                <a:latin typeface="Century Gothic"/>
                <a:cs typeface="Century Gothic"/>
              </a:rPr>
              <a:t>π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οχρε</a:t>
            </a:r>
            <a:r>
              <a:rPr sz="2000" b="1" spc="-10" dirty="0">
                <a:solidFill>
                  <a:srgbClr val="404040"/>
                </a:solidFill>
                <a:latin typeface="Century Gothic"/>
                <a:cs typeface="Century Gothic"/>
              </a:rPr>
              <a:t>ω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τ</a:t>
            </a:r>
            <a:r>
              <a:rPr sz="2000" b="1" spc="-10" dirty="0">
                <a:solidFill>
                  <a:srgbClr val="404040"/>
                </a:solidFill>
                <a:latin typeface="Century Gothic"/>
                <a:cs typeface="Century Gothic"/>
              </a:rPr>
              <a:t>ι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κ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ή	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η	κ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ά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λυψ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η	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τω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ν	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τα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ξ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ι</a:t>
            </a:r>
            <a:r>
              <a:rPr sz="2000" spc="-20" dirty="0">
                <a:solidFill>
                  <a:srgbClr val="404040"/>
                </a:solidFill>
                <a:latin typeface="Century Gothic"/>
                <a:cs typeface="Century Gothic"/>
              </a:rPr>
              <a:t>δ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ι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ω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ι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ώ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ν	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ε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ξό</a:t>
            </a:r>
            <a:r>
              <a:rPr sz="2000" spc="-20" dirty="0">
                <a:solidFill>
                  <a:srgbClr val="404040"/>
                </a:solidFill>
                <a:latin typeface="Century Gothic"/>
                <a:cs typeface="Century Gothic"/>
              </a:rPr>
              <a:t>δ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ω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ν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4339" y="2105025"/>
            <a:ext cx="7990205" cy="2830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algn="just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οποιωνδήποτε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φοιτητών 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ταξιδεύουν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από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Κύπρο. Δεν 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επιτρέπεται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καλύψουμε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μόνο τα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έξοδα διαβίωσης ενός 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φοιτητή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και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έχουμε μηδενική επιχορήγηση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στα ταξιδιωτικά 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έξοδα</a:t>
            </a:r>
            <a:endParaRPr sz="2000">
              <a:latin typeface="Century Gothic"/>
              <a:cs typeface="Century Gothic"/>
            </a:endParaRPr>
          </a:p>
          <a:p>
            <a:pPr marL="355600" marR="92075" indent="-34353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  <a:tab pos="356235" algn="l"/>
                <a:tab pos="287655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Στις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περιπτώσεις που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ο φοιτητής ταξιδεύει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από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χώρα άλλη αντί  από την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Κύπρο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Century Gothic"/>
                <a:cs typeface="Century Gothic"/>
              </a:rPr>
              <a:t>(π.χ	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όταν είναι εξ αποστάσεως φοιτητής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που 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διαμένει σε άλλη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Ευρωπαϊκή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Χώρα)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τότε δεν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δικαιούται</a:t>
            </a:r>
            <a:r>
              <a:rPr sz="2000" spc="-17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κάλυψη 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ταξιδιωτικών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εξόδων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(Εξαίρεση: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Μάλτα, Ισλανδία και Overseas  Countries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and</a:t>
            </a:r>
            <a:r>
              <a:rPr sz="2000" spc="-6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Territories)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53689" y="1036777"/>
            <a:ext cx="30264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Ατζέντα</a:t>
            </a:r>
            <a:r>
              <a:rPr spc="-30" dirty="0"/>
              <a:t> </a:t>
            </a:r>
            <a:r>
              <a:rPr spc="-10" dirty="0"/>
              <a:t>Hμερίδας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8540" y="1835632"/>
            <a:ext cx="7153275" cy="2400657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720"/>
              </a:spcBef>
              <a:buClr>
                <a:srgbClr val="30859C"/>
              </a:buClr>
              <a:buAutoNum type="arabicPeriod"/>
              <a:tabLst>
                <a:tab pos="527685" algn="l"/>
                <a:tab pos="528320" algn="l"/>
              </a:tabLst>
            </a:pPr>
            <a:r>
              <a:rPr sz="2600" dirty="0" err="1" smtClean="0">
                <a:solidFill>
                  <a:srgbClr val="404040"/>
                </a:solidFill>
                <a:latin typeface="Century Gothic"/>
                <a:cs typeface="Century Gothic"/>
              </a:rPr>
              <a:t>Κινητικότητες</a:t>
            </a:r>
            <a:r>
              <a:rPr lang="el-GR" sz="2600" dirty="0">
                <a:latin typeface="Century Gothic"/>
                <a:cs typeface="Century Gothic"/>
              </a:rPr>
              <a:t> </a:t>
            </a:r>
            <a:r>
              <a:rPr lang="el-GR" sz="2600" dirty="0" smtClean="0">
                <a:latin typeface="Century Gothic"/>
                <a:cs typeface="Century Gothic"/>
              </a:rPr>
              <a:t>&amp; </a:t>
            </a:r>
            <a:r>
              <a:rPr sz="2600" spc="-5" dirty="0" err="1" smtClean="0">
                <a:solidFill>
                  <a:srgbClr val="404040"/>
                </a:solidFill>
                <a:latin typeface="Century Gothic"/>
                <a:cs typeface="Century Gothic"/>
              </a:rPr>
              <a:t>Χρημ</a:t>
            </a:r>
            <a:r>
              <a:rPr sz="2600" spc="-5" dirty="0" smtClean="0">
                <a:solidFill>
                  <a:srgbClr val="404040"/>
                </a:solidFill>
                <a:latin typeface="Century Gothic"/>
                <a:cs typeface="Century Gothic"/>
              </a:rPr>
              <a:t>ατοδότηση</a:t>
            </a:r>
            <a:endParaRPr sz="2600" dirty="0">
              <a:latin typeface="Century Gothic"/>
              <a:cs typeface="Century Gothic"/>
            </a:endParaRPr>
          </a:p>
          <a:p>
            <a:pPr marL="527685" indent="-515620">
              <a:lnSpc>
                <a:spcPct val="100000"/>
              </a:lnSpc>
              <a:spcBef>
                <a:spcPts val="625"/>
              </a:spcBef>
              <a:buClr>
                <a:srgbClr val="30859C"/>
              </a:buClr>
              <a:buAutoNum type="arabicPeriod"/>
              <a:tabLst>
                <a:tab pos="527685" algn="l"/>
                <a:tab pos="528320" algn="l"/>
              </a:tabLst>
            </a:pPr>
            <a:r>
              <a:rPr sz="2600" dirty="0">
                <a:solidFill>
                  <a:srgbClr val="404040"/>
                </a:solidFill>
                <a:latin typeface="Century Gothic"/>
                <a:cs typeface="Century Gothic"/>
              </a:rPr>
              <a:t>Συμφωνία </a:t>
            </a:r>
            <a:r>
              <a:rPr sz="2600" spc="-5" dirty="0">
                <a:solidFill>
                  <a:srgbClr val="404040"/>
                </a:solidFill>
                <a:latin typeface="Century Gothic"/>
                <a:cs typeface="Century Gothic"/>
              </a:rPr>
              <a:t>Επιχορήγησης </a:t>
            </a:r>
            <a:r>
              <a:rPr sz="2600" dirty="0">
                <a:solidFill>
                  <a:srgbClr val="404040"/>
                </a:solidFill>
                <a:latin typeface="Century Gothic"/>
                <a:cs typeface="Century Gothic"/>
              </a:rPr>
              <a:t>&amp;</a:t>
            </a:r>
            <a:r>
              <a:rPr sz="2600" spc="-6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600" spc="-5" dirty="0">
                <a:solidFill>
                  <a:srgbClr val="404040"/>
                </a:solidFill>
                <a:latin typeface="Century Gothic"/>
                <a:cs typeface="Century Gothic"/>
              </a:rPr>
              <a:t>Παραρτήματα</a:t>
            </a:r>
            <a:endParaRPr sz="2600" dirty="0">
              <a:latin typeface="Century Gothic"/>
              <a:cs typeface="Century Gothic"/>
            </a:endParaRPr>
          </a:p>
          <a:p>
            <a:pPr marL="527685" indent="-515620">
              <a:lnSpc>
                <a:spcPct val="100000"/>
              </a:lnSpc>
              <a:spcBef>
                <a:spcPts val="625"/>
              </a:spcBef>
              <a:buClr>
                <a:srgbClr val="30859C"/>
              </a:buClr>
              <a:buAutoNum type="arabicPeriod"/>
              <a:tabLst>
                <a:tab pos="527685" algn="l"/>
                <a:tab pos="528320" algn="l"/>
              </a:tabLst>
            </a:pPr>
            <a:r>
              <a:rPr sz="2600" dirty="0">
                <a:solidFill>
                  <a:srgbClr val="404040"/>
                </a:solidFill>
                <a:latin typeface="Century Gothic"/>
                <a:cs typeface="Century Gothic"/>
              </a:rPr>
              <a:t>Διευθετήσεις </a:t>
            </a:r>
            <a:r>
              <a:rPr sz="2600" spc="-5" dirty="0">
                <a:solidFill>
                  <a:srgbClr val="404040"/>
                </a:solidFill>
                <a:latin typeface="Century Gothic"/>
                <a:cs typeface="Century Gothic"/>
              </a:rPr>
              <a:t>λόγω </a:t>
            </a:r>
            <a:r>
              <a:rPr sz="2600" dirty="0">
                <a:solidFill>
                  <a:srgbClr val="404040"/>
                </a:solidFill>
                <a:latin typeface="Century Gothic"/>
                <a:cs typeface="Century Gothic"/>
              </a:rPr>
              <a:t>πανδημίας Covid</a:t>
            </a:r>
            <a:r>
              <a:rPr sz="2600" spc="-9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600" spc="-5" dirty="0" smtClean="0">
                <a:solidFill>
                  <a:srgbClr val="404040"/>
                </a:solidFill>
                <a:latin typeface="Century Gothic"/>
                <a:cs typeface="Century Gothic"/>
              </a:rPr>
              <a:t>19</a:t>
            </a:r>
            <a:endParaRPr lang="el-GR" sz="2600" spc="-5" dirty="0" smtClean="0">
              <a:solidFill>
                <a:srgbClr val="404040"/>
              </a:solidFill>
              <a:latin typeface="Century Gothic"/>
              <a:cs typeface="Century Gothic"/>
            </a:endParaRPr>
          </a:p>
          <a:p>
            <a:pPr marL="527685" indent="-515620">
              <a:lnSpc>
                <a:spcPct val="100000"/>
              </a:lnSpc>
              <a:spcBef>
                <a:spcPts val="625"/>
              </a:spcBef>
              <a:buClr>
                <a:srgbClr val="30859C"/>
              </a:buClr>
              <a:buAutoNum type="arabicPeriod"/>
              <a:tabLst>
                <a:tab pos="527685" algn="l"/>
                <a:tab pos="528320" algn="l"/>
              </a:tabLst>
            </a:pPr>
            <a:r>
              <a:rPr lang="el-GR" sz="2600" spc="-5" dirty="0" err="1" smtClean="0">
                <a:solidFill>
                  <a:srgbClr val="404040"/>
                </a:solidFill>
                <a:latin typeface="Century Gothic"/>
                <a:cs typeface="Century Gothic"/>
              </a:rPr>
              <a:t>Μο</a:t>
            </a:r>
            <a:r>
              <a:rPr lang="en-GB" sz="2600" spc="-5" dirty="0" err="1" smtClean="0">
                <a:solidFill>
                  <a:srgbClr val="404040"/>
                </a:solidFill>
                <a:latin typeface="Century Gothic"/>
                <a:cs typeface="Century Gothic"/>
              </a:rPr>
              <a:t>bility</a:t>
            </a:r>
            <a:r>
              <a:rPr lang="en-GB" sz="2600" spc="-5" dirty="0" smtClean="0">
                <a:solidFill>
                  <a:srgbClr val="404040"/>
                </a:solidFill>
                <a:latin typeface="Century Gothic"/>
                <a:cs typeface="Century Gothic"/>
              </a:rPr>
              <a:t> Tool+ </a:t>
            </a:r>
          </a:p>
          <a:p>
            <a:pPr marL="527685" indent="-515620">
              <a:lnSpc>
                <a:spcPct val="100000"/>
              </a:lnSpc>
              <a:spcBef>
                <a:spcPts val="625"/>
              </a:spcBef>
              <a:buClr>
                <a:srgbClr val="30859C"/>
              </a:buClr>
              <a:buAutoNum type="arabicPeriod"/>
              <a:tabLst>
                <a:tab pos="527685" algn="l"/>
                <a:tab pos="528320" algn="l"/>
              </a:tabLst>
            </a:pPr>
            <a:r>
              <a:rPr lang="el-GR" sz="2600" spc="-5" dirty="0" smtClean="0">
                <a:solidFill>
                  <a:srgbClr val="404040"/>
                </a:solidFill>
                <a:latin typeface="Century Gothic"/>
                <a:cs typeface="Century Gothic"/>
              </a:rPr>
              <a:t>Ε</a:t>
            </a:r>
            <a:r>
              <a:rPr lang="en-GB" sz="2600" spc="-5" dirty="0" err="1" smtClean="0">
                <a:solidFill>
                  <a:srgbClr val="404040"/>
                </a:solidFill>
                <a:latin typeface="Century Gothic"/>
                <a:cs typeface="Century Gothic"/>
              </a:rPr>
              <a:t>rasmus</a:t>
            </a:r>
            <a:r>
              <a:rPr lang="en-GB" sz="2600" spc="-5" dirty="0" smtClean="0">
                <a:solidFill>
                  <a:srgbClr val="404040"/>
                </a:solidFill>
                <a:latin typeface="Century Gothic"/>
                <a:cs typeface="Century Gothic"/>
              </a:rPr>
              <a:t> Dashboard &amp; OLA </a:t>
            </a:r>
            <a:endParaRPr sz="26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7116" y="450342"/>
            <a:ext cx="651255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Έξοδα διαβίωσης προσωπικού</a:t>
            </a:r>
            <a:r>
              <a:rPr spc="30" dirty="0"/>
              <a:t> </a:t>
            </a:r>
            <a:r>
              <a:rPr spc="-15" dirty="0"/>
              <a:t>ΚΑ103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9514" y="1052690"/>
            <a:ext cx="2088514" cy="4897120"/>
          </a:xfrm>
          <a:prstGeom prst="rect">
            <a:avLst/>
          </a:prstGeom>
          <a:ln w="38100">
            <a:solidFill>
              <a:srgbClr val="30859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900">
              <a:latin typeface="Times New Roman"/>
              <a:cs typeface="Times New Roman"/>
            </a:endParaRPr>
          </a:p>
          <a:p>
            <a:pPr marL="91440" marR="85725" indent="1905" algn="ctr">
              <a:lnSpc>
                <a:spcPct val="100000"/>
              </a:lnSpc>
            </a:pP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Μοναδιαίο  κόστος 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ανά 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ημέρα με 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διαφορετικά  ποσά 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ανά</a:t>
            </a:r>
            <a:r>
              <a:rPr sz="1900" spc="-5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χώρα</a:t>
            </a:r>
            <a:endParaRPr sz="1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750">
              <a:latin typeface="Times New Roman"/>
              <a:cs typeface="Times New Roman"/>
            </a:endParaRPr>
          </a:p>
          <a:p>
            <a:pPr marL="125095" marR="114935" indent="-4445" algn="ctr">
              <a:lnSpc>
                <a:spcPct val="100000"/>
              </a:lnSpc>
            </a:pP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Ημέρες 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εργασίας + </a:t>
            </a:r>
            <a:r>
              <a:rPr sz="1900" spc="-20" dirty="0">
                <a:solidFill>
                  <a:srgbClr val="404040"/>
                </a:solidFill>
                <a:latin typeface="Century Gothic"/>
                <a:cs typeface="Century Gothic"/>
              </a:rPr>
              <a:t>(1 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μέρα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πριν ή/και 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1 μέρα μετά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τη 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δρασ</a:t>
            </a:r>
            <a:r>
              <a:rPr sz="1900" spc="-20" dirty="0">
                <a:solidFill>
                  <a:srgbClr val="404040"/>
                </a:solidFill>
                <a:latin typeface="Century Gothic"/>
                <a:cs typeface="Century Gothic"/>
              </a:rPr>
              <a:t>τ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ηρ</a:t>
            </a:r>
            <a:r>
              <a:rPr sz="1900" spc="-15" dirty="0">
                <a:solidFill>
                  <a:srgbClr val="404040"/>
                </a:solidFill>
                <a:latin typeface="Century Gothic"/>
                <a:cs typeface="Century Gothic"/>
              </a:rPr>
              <a:t>ιό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τ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η</a:t>
            </a:r>
            <a:r>
              <a:rPr sz="1900" spc="-15" dirty="0">
                <a:solidFill>
                  <a:srgbClr val="404040"/>
                </a:solidFill>
                <a:latin typeface="Century Gothic"/>
                <a:cs typeface="Century Gothic"/>
              </a:rPr>
              <a:t>τ</a:t>
            </a:r>
            <a:r>
              <a:rPr sz="1900" spc="10" dirty="0">
                <a:solidFill>
                  <a:srgbClr val="404040"/>
                </a:solidFill>
                <a:latin typeface="Century Gothic"/>
                <a:cs typeface="Century Gothic"/>
              </a:rPr>
              <a:t>α</a:t>
            </a:r>
            <a:r>
              <a:rPr sz="1900" spc="-5" dirty="0">
                <a:solidFill>
                  <a:srgbClr val="205868"/>
                </a:solidFill>
                <a:latin typeface="Century Gothic"/>
                <a:cs typeface="Century Gothic"/>
              </a:rPr>
              <a:t>)</a:t>
            </a:r>
            <a:endParaRPr sz="19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11555" y="1169809"/>
            <a:ext cx="1224140" cy="12241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11729" y="5819978"/>
            <a:ext cx="6553200" cy="0"/>
          </a:xfrm>
          <a:custGeom>
            <a:avLst/>
            <a:gdLst/>
            <a:ahLst/>
            <a:cxnLst/>
            <a:rect l="l" t="t" r="r" b="b"/>
            <a:pathLst>
              <a:path w="6553200">
                <a:moveTo>
                  <a:pt x="0" y="0"/>
                </a:moveTo>
                <a:lnTo>
                  <a:pt x="6552819" y="0"/>
                </a:lnTo>
              </a:path>
            </a:pathLst>
          </a:custGeom>
          <a:ln w="12700">
            <a:solidFill>
              <a:srgbClr val="4AA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411729" y="1155572"/>
          <a:ext cx="6553199" cy="42204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53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9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4694">
                <a:tc>
                  <a:txBody>
                    <a:bodyPr/>
                    <a:lstStyle/>
                    <a:p>
                      <a:pPr marL="1112520">
                        <a:lnSpc>
                          <a:spcPct val="100000"/>
                        </a:lnSpc>
                        <a:spcBef>
                          <a:spcPts val="1664"/>
                        </a:spcBef>
                      </a:pPr>
                      <a:r>
                        <a:rPr sz="2000" b="1" dirty="0">
                          <a:latin typeface="Century Gothic"/>
                          <a:cs typeface="Century Gothic"/>
                        </a:rPr>
                        <a:t>Χώρα</a:t>
                      </a:r>
                      <a:r>
                        <a:rPr sz="2000" b="1" spc="-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2000" b="1" spc="-5" dirty="0">
                          <a:latin typeface="Century Gothic"/>
                          <a:cs typeface="Century Gothic"/>
                        </a:rPr>
                        <a:t>Υποδοχής</a:t>
                      </a:r>
                      <a:endParaRPr sz="2000">
                        <a:latin typeface="Century Gothic"/>
                        <a:cs typeface="Century Gothic"/>
                      </a:endParaRPr>
                    </a:p>
                  </a:txBody>
                  <a:tcPr marL="0" marR="0" marT="211454" marB="0">
                    <a:lnT w="12700">
                      <a:solidFill>
                        <a:srgbClr val="4AACC5"/>
                      </a:solidFill>
                      <a:prstDash val="solid"/>
                    </a:lnT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8610" marR="16954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800" b="1" spc="-5" dirty="0">
                          <a:latin typeface="Century Gothic"/>
                          <a:cs typeface="Century Gothic"/>
                        </a:rPr>
                        <a:t>Ημερήσιο </a:t>
                      </a:r>
                      <a:r>
                        <a:rPr sz="1800" b="1" dirty="0">
                          <a:latin typeface="Century Gothic"/>
                          <a:cs typeface="Century Gothic"/>
                        </a:rPr>
                        <a:t>ποσό  </a:t>
                      </a:r>
                      <a:r>
                        <a:rPr sz="1800" b="1" spc="-5" dirty="0">
                          <a:latin typeface="Century Gothic"/>
                          <a:cs typeface="Century Gothic"/>
                        </a:rPr>
                        <a:t>ανά</a:t>
                      </a:r>
                      <a:r>
                        <a:rPr sz="1800" b="1" spc="-8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800" b="1" spc="-5" dirty="0">
                          <a:latin typeface="Century Gothic"/>
                          <a:cs typeface="Century Gothic"/>
                        </a:rPr>
                        <a:t>συμμετέχοντα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88265" marB="0">
                    <a:lnT w="12700">
                      <a:solidFill>
                        <a:srgbClr val="4AACC5"/>
                      </a:solidFill>
                      <a:prstDash val="solid"/>
                    </a:lnT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3521">
                <a:tc>
                  <a:txBody>
                    <a:bodyPr/>
                    <a:lstStyle/>
                    <a:p>
                      <a:pPr marL="87630" marR="305435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sz="1600" spc="-5" dirty="0">
                          <a:latin typeface="Century Gothic"/>
                          <a:cs typeface="Century Gothic"/>
                        </a:rPr>
                        <a:t>Νορβηγία, </a:t>
                      </a:r>
                      <a:r>
                        <a:rPr sz="1600" dirty="0">
                          <a:latin typeface="Century Gothic"/>
                          <a:cs typeface="Century Gothic"/>
                        </a:rPr>
                        <a:t>Δανία, </a:t>
                      </a:r>
                      <a:r>
                        <a:rPr sz="1600" spc="-10" dirty="0">
                          <a:latin typeface="Century Gothic"/>
                          <a:cs typeface="Century Gothic"/>
                        </a:rPr>
                        <a:t>Λουξεμβούργο,  </a:t>
                      </a:r>
                      <a:r>
                        <a:rPr sz="1600" dirty="0">
                          <a:latin typeface="Century Gothic"/>
                          <a:cs typeface="Century Gothic"/>
                        </a:rPr>
                        <a:t>Ηνωμένο </a:t>
                      </a:r>
                      <a:r>
                        <a:rPr sz="1600" spc="-5" dirty="0">
                          <a:latin typeface="Century Gothic"/>
                          <a:cs typeface="Century Gothic"/>
                        </a:rPr>
                        <a:t>Βασίλειο, </a:t>
                      </a:r>
                      <a:r>
                        <a:rPr sz="1600" dirty="0">
                          <a:latin typeface="Century Gothic"/>
                          <a:cs typeface="Century Gothic"/>
                        </a:rPr>
                        <a:t>Ισλανδία,</a:t>
                      </a:r>
                      <a:r>
                        <a:rPr sz="1600" spc="-114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600" spc="-5" dirty="0">
                          <a:latin typeface="Century Gothic"/>
                          <a:cs typeface="Century Gothic"/>
                        </a:rPr>
                        <a:t>Σουηδία,  </a:t>
                      </a:r>
                      <a:r>
                        <a:rPr sz="1600" dirty="0">
                          <a:latin typeface="Century Gothic"/>
                          <a:cs typeface="Century Gothic"/>
                        </a:rPr>
                        <a:t>Ιρλανδία, Φινλανδία,</a:t>
                      </a:r>
                      <a:r>
                        <a:rPr sz="1600" spc="-9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600" spc="-5" dirty="0">
                          <a:latin typeface="Century Gothic"/>
                          <a:cs typeface="Century Gothic"/>
                        </a:rPr>
                        <a:t>Λίχνενσταϊν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T="126364" marB="0">
                    <a:lnT w="12700">
                      <a:solidFill>
                        <a:srgbClr val="4AACC5"/>
                      </a:solidFill>
                      <a:prstDash val="solid"/>
                    </a:lnT>
                    <a:solidFill>
                      <a:srgbClr val="4AACC5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  <a:p>
                      <a:pPr marR="758825" algn="r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entury Gothic"/>
                          <a:cs typeface="Century Gothic"/>
                        </a:rPr>
                        <a:t>80 -</a:t>
                      </a:r>
                      <a:r>
                        <a:rPr sz="1600" spc="-8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600" spc="-5" dirty="0">
                          <a:latin typeface="Century Gothic"/>
                          <a:cs typeface="Century Gothic"/>
                        </a:rPr>
                        <a:t>180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T="5080" marB="0">
                    <a:lnT w="12700">
                      <a:solidFill>
                        <a:srgbClr val="4AACC5"/>
                      </a:solidFill>
                      <a:prstDash val="solid"/>
                    </a:lnT>
                    <a:solidFill>
                      <a:srgbClr val="4AACC5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108">
                <a:tc>
                  <a:txBody>
                    <a:bodyPr/>
                    <a:lstStyle/>
                    <a:p>
                      <a:pPr marL="87630" marR="581025" algn="just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600" spc="-5" dirty="0">
                          <a:latin typeface="Century Gothic"/>
                          <a:cs typeface="Century Gothic"/>
                        </a:rPr>
                        <a:t>Ολλανδία, Αυστρία, Βέλγιο, Γαλλία,  </a:t>
                      </a:r>
                      <a:r>
                        <a:rPr sz="1600" dirty="0">
                          <a:latin typeface="Century Gothic"/>
                          <a:cs typeface="Century Gothic"/>
                        </a:rPr>
                        <a:t>Γερμανία, </a:t>
                      </a:r>
                      <a:r>
                        <a:rPr sz="1600" spc="-5" dirty="0">
                          <a:latin typeface="Century Gothic"/>
                          <a:cs typeface="Century Gothic"/>
                        </a:rPr>
                        <a:t>Ιταλία, </a:t>
                      </a:r>
                      <a:r>
                        <a:rPr sz="1600" dirty="0">
                          <a:latin typeface="Century Gothic"/>
                          <a:cs typeface="Century Gothic"/>
                        </a:rPr>
                        <a:t>Ισπανία, </a:t>
                      </a:r>
                      <a:r>
                        <a:rPr sz="1600" spc="-5" dirty="0">
                          <a:latin typeface="Century Gothic"/>
                          <a:cs typeface="Century Gothic"/>
                        </a:rPr>
                        <a:t>Κύπρος,  </a:t>
                      </a:r>
                      <a:r>
                        <a:rPr sz="1600" spc="-10" dirty="0">
                          <a:latin typeface="Century Gothic"/>
                          <a:cs typeface="Century Gothic"/>
                        </a:rPr>
                        <a:t>Ελλάδα, </a:t>
                      </a:r>
                      <a:r>
                        <a:rPr sz="1600" spc="-5" dirty="0">
                          <a:latin typeface="Century Gothic"/>
                          <a:cs typeface="Century Gothic"/>
                        </a:rPr>
                        <a:t>Μάλτα,</a:t>
                      </a:r>
                      <a:r>
                        <a:rPr sz="1600" spc="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600" spc="-5" dirty="0">
                          <a:latin typeface="Century Gothic"/>
                          <a:cs typeface="Century Gothic"/>
                        </a:rPr>
                        <a:t>Πορτογαλία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T="6159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R="758825" algn="r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entury Gothic"/>
                          <a:cs typeface="Century Gothic"/>
                        </a:rPr>
                        <a:t>70 -</a:t>
                      </a:r>
                      <a:r>
                        <a:rPr sz="1600" spc="-8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600" spc="-5" dirty="0">
                          <a:latin typeface="Century Gothic"/>
                          <a:cs typeface="Century Gothic"/>
                        </a:rPr>
                        <a:t>160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T="635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8171">
                <a:tc>
                  <a:txBody>
                    <a:bodyPr/>
                    <a:lstStyle/>
                    <a:p>
                      <a:pPr marL="87630" marR="300990">
                        <a:lnSpc>
                          <a:spcPct val="100000"/>
                        </a:lnSpc>
                        <a:spcBef>
                          <a:spcPts val="1515"/>
                        </a:spcBef>
                      </a:pPr>
                      <a:r>
                        <a:rPr sz="1600" spc="-5" dirty="0">
                          <a:latin typeface="Century Gothic"/>
                          <a:cs typeface="Century Gothic"/>
                        </a:rPr>
                        <a:t>Σλοβενία, Εσθονία, Λετονία, Κροατία,  Σλοβακία, Τσεχία, </a:t>
                      </a:r>
                      <a:r>
                        <a:rPr sz="1600" dirty="0">
                          <a:latin typeface="Century Gothic"/>
                          <a:cs typeface="Century Gothic"/>
                        </a:rPr>
                        <a:t>Λιθουανία, </a:t>
                      </a:r>
                      <a:r>
                        <a:rPr sz="1600" spc="-5" dirty="0">
                          <a:latin typeface="Century Gothic"/>
                          <a:cs typeface="Century Gothic"/>
                        </a:rPr>
                        <a:t>Τουρκία,  Ουγγαρία, Πολωνία, </a:t>
                      </a:r>
                      <a:r>
                        <a:rPr sz="1600" dirty="0">
                          <a:latin typeface="Century Gothic"/>
                          <a:cs typeface="Century Gothic"/>
                        </a:rPr>
                        <a:t>Ρουμανία,  </a:t>
                      </a:r>
                      <a:r>
                        <a:rPr sz="1600" spc="-10" dirty="0">
                          <a:latin typeface="Century Gothic"/>
                          <a:cs typeface="Century Gothic"/>
                        </a:rPr>
                        <a:t>Βουλγαρία, </a:t>
                      </a:r>
                      <a:r>
                        <a:rPr sz="1600" spc="-5" dirty="0">
                          <a:latin typeface="Century Gothic"/>
                          <a:cs typeface="Century Gothic"/>
                        </a:rPr>
                        <a:t>Βόρεια </a:t>
                      </a:r>
                      <a:r>
                        <a:rPr sz="1600" dirty="0">
                          <a:latin typeface="Century Gothic"/>
                          <a:cs typeface="Century Gothic"/>
                        </a:rPr>
                        <a:t>Μακεδονία,</a:t>
                      </a:r>
                      <a:r>
                        <a:rPr sz="1600" spc="-3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600" spc="-5" dirty="0">
                          <a:latin typeface="Century Gothic"/>
                          <a:cs typeface="Century Gothic"/>
                        </a:rPr>
                        <a:t>Σερβία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T="192405" marB="0">
                    <a:solidFill>
                      <a:srgbClr val="4AACC5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R="731520" algn="r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entury Gothic"/>
                          <a:cs typeface="Century Gothic"/>
                        </a:rPr>
                        <a:t>60 -</a:t>
                      </a:r>
                      <a:r>
                        <a:rPr sz="1600" spc="-8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600" spc="-5" dirty="0">
                          <a:latin typeface="Century Gothic"/>
                          <a:cs typeface="Century Gothic"/>
                        </a:rPr>
                        <a:t>140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solidFill>
                      <a:srgbClr val="4AACC5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992">
                <a:tc gridSpan="2">
                  <a:txBody>
                    <a:bodyPr/>
                    <a:lstStyle/>
                    <a:p>
                      <a:pPr marL="87630">
                        <a:lnSpc>
                          <a:spcPts val="1610"/>
                        </a:lnSpc>
                        <a:spcBef>
                          <a:spcPts val="335"/>
                        </a:spcBef>
                      </a:pPr>
                      <a:r>
                        <a:rPr sz="1400" dirty="0">
                          <a:latin typeface="Century Gothic"/>
                          <a:cs typeface="Century Gothic"/>
                        </a:rPr>
                        <a:t>* Μέχρι τη 14η </a:t>
                      </a:r>
                      <a:r>
                        <a:rPr sz="1400" spc="-5" dirty="0">
                          <a:latin typeface="Century Gothic"/>
                          <a:cs typeface="Century Gothic"/>
                        </a:rPr>
                        <a:t>ημέρα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– 2 </a:t>
                      </a:r>
                      <a:r>
                        <a:rPr sz="1400" spc="-5" dirty="0">
                          <a:latin typeface="Century Gothic"/>
                          <a:cs typeface="Century Gothic"/>
                        </a:rPr>
                        <a:t>μήνες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δίνεται το 70% του </a:t>
                      </a:r>
                      <a:r>
                        <a:rPr sz="1400" spc="-5" dirty="0">
                          <a:latin typeface="Century Gothic"/>
                          <a:cs typeface="Century Gothic"/>
                        </a:rPr>
                        <a:t>συγκεκριμένου</a:t>
                      </a:r>
                      <a:r>
                        <a:rPr sz="1400" spc="-18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ποσού.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4254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28013" y="388747"/>
            <a:ext cx="58902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Έξοδα διαβίωσης φοιτητών</a:t>
            </a:r>
            <a:r>
              <a:rPr spc="-10" dirty="0"/>
              <a:t> ΚΑ103</a:t>
            </a:r>
          </a:p>
        </p:txBody>
      </p:sp>
      <p:sp>
        <p:nvSpPr>
          <p:cNvPr id="3" name="object 3"/>
          <p:cNvSpPr/>
          <p:nvPr/>
        </p:nvSpPr>
        <p:spPr>
          <a:xfrm>
            <a:off x="179514" y="1124800"/>
            <a:ext cx="2088514" cy="4968875"/>
          </a:xfrm>
          <a:custGeom>
            <a:avLst/>
            <a:gdLst/>
            <a:ahLst/>
            <a:cxnLst/>
            <a:rect l="l" t="t" r="r" b="b"/>
            <a:pathLst>
              <a:path w="2088514" h="4968875">
                <a:moveTo>
                  <a:pt x="0" y="4968494"/>
                </a:moveTo>
                <a:lnTo>
                  <a:pt x="2088261" y="4968494"/>
                </a:lnTo>
                <a:lnTo>
                  <a:pt x="2088261" y="0"/>
                </a:lnTo>
                <a:lnTo>
                  <a:pt x="0" y="0"/>
                </a:lnTo>
                <a:lnTo>
                  <a:pt x="0" y="4968494"/>
                </a:lnTo>
                <a:close/>
              </a:path>
            </a:pathLst>
          </a:custGeom>
          <a:ln w="38100">
            <a:solidFill>
              <a:srgbClr val="3085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39343" y="2126056"/>
            <a:ext cx="1770380" cy="37903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95"/>
              </a:spcBef>
            </a:pPr>
            <a:r>
              <a:rPr sz="1900" spc="-10" dirty="0">
                <a:solidFill>
                  <a:srgbClr val="205868"/>
                </a:solidFill>
                <a:latin typeface="Century Gothic"/>
                <a:cs typeface="Century Gothic"/>
              </a:rPr>
              <a:t>Μοναδιαίο  κόστος </a:t>
            </a:r>
            <a:r>
              <a:rPr sz="1900" dirty="0">
                <a:solidFill>
                  <a:srgbClr val="205868"/>
                </a:solidFill>
                <a:latin typeface="Century Gothic"/>
                <a:cs typeface="Century Gothic"/>
              </a:rPr>
              <a:t>ανά  </a:t>
            </a:r>
            <a:r>
              <a:rPr sz="1900" spc="-5" dirty="0">
                <a:solidFill>
                  <a:srgbClr val="205868"/>
                </a:solidFill>
                <a:latin typeface="Century Gothic"/>
                <a:cs typeface="Century Gothic"/>
              </a:rPr>
              <a:t>μήνα με  </a:t>
            </a:r>
            <a:r>
              <a:rPr sz="1900" spc="-10" dirty="0">
                <a:solidFill>
                  <a:srgbClr val="205868"/>
                </a:solidFill>
                <a:latin typeface="Century Gothic"/>
                <a:cs typeface="Century Gothic"/>
              </a:rPr>
              <a:t>διαφορετικό  επίδομα για  τους   </a:t>
            </a:r>
            <a:r>
              <a:rPr sz="1900" spc="-5" dirty="0">
                <a:solidFill>
                  <a:srgbClr val="205868"/>
                </a:solidFill>
                <a:latin typeface="Century Gothic"/>
                <a:cs typeface="Century Gothic"/>
              </a:rPr>
              <a:t>εξερχόμενους  </a:t>
            </a:r>
            <a:r>
              <a:rPr sz="1900" spc="-10" dirty="0">
                <a:solidFill>
                  <a:srgbClr val="205868"/>
                </a:solidFill>
                <a:latin typeface="Century Gothic"/>
                <a:cs typeface="Century Gothic"/>
              </a:rPr>
              <a:t>φοιτητές από  </a:t>
            </a:r>
            <a:r>
              <a:rPr sz="1900" spc="-5" dirty="0">
                <a:solidFill>
                  <a:srgbClr val="205868"/>
                </a:solidFill>
                <a:latin typeface="Century Gothic"/>
                <a:cs typeface="Century Gothic"/>
              </a:rPr>
              <a:t>Κύπρο,</a:t>
            </a:r>
            <a:r>
              <a:rPr sz="1900" spc="-55" dirty="0">
                <a:solidFill>
                  <a:srgbClr val="205868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205868"/>
                </a:solidFill>
                <a:latin typeface="Century Gothic"/>
                <a:cs typeface="Century Gothic"/>
              </a:rPr>
              <a:t>Μάλτα,  Ισλανδία και  Overseas  Countries </a:t>
            </a:r>
            <a:r>
              <a:rPr sz="1900" spc="-10" dirty="0">
                <a:solidFill>
                  <a:srgbClr val="205868"/>
                </a:solidFill>
                <a:latin typeface="Century Gothic"/>
                <a:cs typeface="Century Gothic"/>
              </a:rPr>
              <a:t>and  </a:t>
            </a:r>
            <a:r>
              <a:rPr sz="1900" dirty="0">
                <a:solidFill>
                  <a:srgbClr val="205868"/>
                </a:solidFill>
                <a:latin typeface="Century Gothic"/>
                <a:cs typeface="Century Gothic"/>
              </a:rPr>
              <a:t>Territories</a:t>
            </a:r>
            <a:endParaRPr sz="19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77888" y="1042428"/>
            <a:ext cx="1224140" cy="12241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380742" y="1887715"/>
            <a:ext cx="1092200" cy="1189355"/>
          </a:xfrm>
          <a:custGeom>
            <a:avLst/>
            <a:gdLst/>
            <a:ahLst/>
            <a:cxnLst/>
            <a:rect l="l" t="t" r="r" b="b"/>
            <a:pathLst>
              <a:path w="1092200" h="1189355">
                <a:moveTo>
                  <a:pt x="0" y="1188732"/>
                </a:moveTo>
                <a:lnTo>
                  <a:pt x="1091996" y="1188732"/>
                </a:lnTo>
                <a:lnTo>
                  <a:pt x="1091996" y="0"/>
                </a:lnTo>
                <a:lnTo>
                  <a:pt x="0" y="0"/>
                </a:lnTo>
                <a:lnTo>
                  <a:pt x="0" y="1188732"/>
                </a:lnTo>
                <a:close/>
              </a:path>
            </a:pathLst>
          </a:custGeom>
          <a:solidFill>
            <a:srgbClr val="4AACC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72688" y="1887715"/>
            <a:ext cx="3886200" cy="1189355"/>
          </a:xfrm>
          <a:custGeom>
            <a:avLst/>
            <a:gdLst/>
            <a:ahLst/>
            <a:cxnLst/>
            <a:rect l="l" t="t" r="r" b="b"/>
            <a:pathLst>
              <a:path w="3886200" h="1189355">
                <a:moveTo>
                  <a:pt x="0" y="1188732"/>
                </a:moveTo>
                <a:lnTo>
                  <a:pt x="3885691" y="1188732"/>
                </a:lnTo>
                <a:lnTo>
                  <a:pt x="3885691" y="0"/>
                </a:lnTo>
                <a:lnTo>
                  <a:pt x="0" y="0"/>
                </a:lnTo>
                <a:lnTo>
                  <a:pt x="0" y="1188732"/>
                </a:lnTo>
                <a:close/>
              </a:path>
            </a:pathLst>
          </a:custGeom>
          <a:solidFill>
            <a:srgbClr val="4AACC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358380" y="1887715"/>
            <a:ext cx="1647189" cy="1189355"/>
          </a:xfrm>
          <a:custGeom>
            <a:avLst/>
            <a:gdLst/>
            <a:ahLst/>
            <a:cxnLst/>
            <a:rect l="l" t="t" r="r" b="b"/>
            <a:pathLst>
              <a:path w="1647190" h="1189355">
                <a:moveTo>
                  <a:pt x="0" y="1188732"/>
                </a:moveTo>
                <a:lnTo>
                  <a:pt x="1647062" y="1188732"/>
                </a:lnTo>
                <a:lnTo>
                  <a:pt x="1647062" y="0"/>
                </a:lnTo>
                <a:lnTo>
                  <a:pt x="0" y="0"/>
                </a:lnTo>
                <a:lnTo>
                  <a:pt x="0" y="1188732"/>
                </a:lnTo>
                <a:close/>
              </a:path>
            </a:pathLst>
          </a:custGeom>
          <a:solidFill>
            <a:srgbClr val="4AACC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80742" y="4265104"/>
            <a:ext cx="1092200" cy="1696720"/>
          </a:xfrm>
          <a:custGeom>
            <a:avLst/>
            <a:gdLst/>
            <a:ahLst/>
            <a:cxnLst/>
            <a:rect l="l" t="t" r="r" b="b"/>
            <a:pathLst>
              <a:path w="1092200" h="1696720">
                <a:moveTo>
                  <a:pt x="0" y="1696593"/>
                </a:moveTo>
                <a:lnTo>
                  <a:pt x="1091996" y="1696593"/>
                </a:lnTo>
                <a:lnTo>
                  <a:pt x="1091996" y="0"/>
                </a:lnTo>
                <a:lnTo>
                  <a:pt x="0" y="0"/>
                </a:lnTo>
                <a:lnTo>
                  <a:pt x="0" y="1696593"/>
                </a:lnTo>
                <a:close/>
              </a:path>
            </a:pathLst>
          </a:custGeom>
          <a:solidFill>
            <a:srgbClr val="4AACC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72688" y="4265104"/>
            <a:ext cx="3886200" cy="1696720"/>
          </a:xfrm>
          <a:custGeom>
            <a:avLst/>
            <a:gdLst/>
            <a:ahLst/>
            <a:cxnLst/>
            <a:rect l="l" t="t" r="r" b="b"/>
            <a:pathLst>
              <a:path w="3886200" h="1696720">
                <a:moveTo>
                  <a:pt x="0" y="1696593"/>
                </a:moveTo>
                <a:lnTo>
                  <a:pt x="3885691" y="1696593"/>
                </a:lnTo>
                <a:lnTo>
                  <a:pt x="3885691" y="0"/>
                </a:lnTo>
                <a:lnTo>
                  <a:pt x="0" y="0"/>
                </a:lnTo>
                <a:lnTo>
                  <a:pt x="0" y="1696593"/>
                </a:lnTo>
                <a:close/>
              </a:path>
            </a:pathLst>
          </a:custGeom>
          <a:solidFill>
            <a:srgbClr val="4AACC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358380" y="4265104"/>
            <a:ext cx="1647189" cy="1696720"/>
          </a:xfrm>
          <a:custGeom>
            <a:avLst/>
            <a:gdLst/>
            <a:ahLst/>
            <a:cxnLst/>
            <a:rect l="l" t="t" r="r" b="b"/>
            <a:pathLst>
              <a:path w="1647190" h="1696720">
                <a:moveTo>
                  <a:pt x="0" y="1696593"/>
                </a:moveTo>
                <a:lnTo>
                  <a:pt x="1647062" y="1696593"/>
                </a:lnTo>
                <a:lnTo>
                  <a:pt x="1647062" y="0"/>
                </a:lnTo>
                <a:lnTo>
                  <a:pt x="0" y="0"/>
                </a:lnTo>
                <a:lnTo>
                  <a:pt x="0" y="1696593"/>
                </a:lnTo>
                <a:close/>
              </a:path>
            </a:pathLst>
          </a:custGeom>
          <a:solidFill>
            <a:srgbClr val="4AACC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380742" y="1887601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>
                <a:moveTo>
                  <a:pt x="0" y="0"/>
                </a:moveTo>
                <a:lnTo>
                  <a:pt x="6624701" y="0"/>
                </a:lnTo>
              </a:path>
            </a:pathLst>
          </a:custGeom>
          <a:ln w="12700">
            <a:solidFill>
              <a:srgbClr val="4AA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80742" y="1247521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>
                <a:moveTo>
                  <a:pt x="0" y="0"/>
                </a:moveTo>
                <a:lnTo>
                  <a:pt x="6624701" y="0"/>
                </a:lnTo>
              </a:path>
            </a:pathLst>
          </a:custGeom>
          <a:ln w="12700">
            <a:solidFill>
              <a:srgbClr val="4AA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80742" y="5961697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>
                <a:moveTo>
                  <a:pt x="0" y="0"/>
                </a:moveTo>
                <a:lnTo>
                  <a:pt x="6624701" y="0"/>
                </a:lnTo>
              </a:path>
            </a:pathLst>
          </a:custGeom>
          <a:ln w="12700">
            <a:solidFill>
              <a:srgbClr val="4AA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484370" y="1413509"/>
            <a:ext cx="18649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entury Gothic"/>
                <a:cs typeface="Century Gothic"/>
              </a:rPr>
              <a:t>Χώρα</a:t>
            </a:r>
            <a:r>
              <a:rPr sz="1800" b="1" spc="-80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Υποδοχής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451217" y="1276350"/>
            <a:ext cx="146240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entury Gothic"/>
                <a:cs typeface="Century Gothic"/>
              </a:rPr>
              <a:t>Μηνιαία</a:t>
            </a:r>
            <a:endParaRPr sz="1800">
              <a:latin typeface="Century Gothic"/>
              <a:cs typeface="Century Gothic"/>
            </a:endParaRPr>
          </a:p>
          <a:p>
            <a:pPr algn="ctr">
              <a:lnSpc>
                <a:spcPct val="100000"/>
              </a:lnSpc>
            </a:pPr>
            <a:r>
              <a:rPr sz="1800" b="1" spc="-5" dirty="0">
                <a:latin typeface="Century Gothic"/>
                <a:cs typeface="Century Gothic"/>
              </a:rPr>
              <a:t>επιχορήγηση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474976" y="1916684"/>
            <a:ext cx="914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entury Gothic"/>
                <a:cs typeface="Century Gothic"/>
              </a:rPr>
              <a:t>Group</a:t>
            </a:r>
            <a:r>
              <a:rPr sz="1800" spc="-90" dirty="0">
                <a:latin typeface="Century Gothic"/>
                <a:cs typeface="Century Gothic"/>
              </a:rPr>
              <a:t> </a:t>
            </a:r>
            <a:r>
              <a:rPr sz="1800" dirty="0">
                <a:latin typeface="Century Gothic"/>
                <a:cs typeface="Century Gothic"/>
              </a:rPr>
              <a:t>1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727069" y="1916684"/>
            <a:ext cx="3392804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-1905" algn="ctr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entury Gothic"/>
                <a:cs typeface="Century Gothic"/>
              </a:rPr>
              <a:t>Δανία, Φινλανδία, Ισλανδία,  Ιρλανδία, Λίχνενσταϊν,</a:t>
            </a:r>
            <a:r>
              <a:rPr sz="1800" spc="-160" dirty="0">
                <a:latin typeface="Century Gothic"/>
                <a:cs typeface="Century Gothic"/>
              </a:rPr>
              <a:t> </a:t>
            </a:r>
            <a:r>
              <a:rPr sz="1800" spc="-5" dirty="0">
                <a:latin typeface="Century Gothic"/>
                <a:cs typeface="Century Gothic"/>
              </a:rPr>
              <a:t>Σουηδία,  </a:t>
            </a:r>
            <a:r>
              <a:rPr sz="1800" spc="-10" dirty="0">
                <a:latin typeface="Century Gothic"/>
                <a:cs typeface="Century Gothic"/>
              </a:rPr>
              <a:t>Λουξεμβούργο, </a:t>
            </a:r>
            <a:r>
              <a:rPr sz="1800" dirty="0">
                <a:latin typeface="Century Gothic"/>
                <a:cs typeface="Century Gothic"/>
              </a:rPr>
              <a:t>Ηνωμένο  </a:t>
            </a:r>
            <a:r>
              <a:rPr sz="1800" spc="-5" dirty="0">
                <a:latin typeface="Century Gothic"/>
                <a:cs typeface="Century Gothic"/>
              </a:rPr>
              <a:t>Βασίλειο,</a:t>
            </a:r>
            <a:r>
              <a:rPr sz="1800" spc="-20" dirty="0">
                <a:latin typeface="Century Gothic"/>
                <a:cs typeface="Century Gothic"/>
              </a:rPr>
              <a:t> </a:t>
            </a:r>
            <a:r>
              <a:rPr sz="1800" spc="-5" dirty="0">
                <a:latin typeface="Century Gothic"/>
                <a:cs typeface="Century Gothic"/>
              </a:rPr>
              <a:t>Νορβηγία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991220" y="1916684"/>
            <a:ext cx="3968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entury Gothic"/>
                <a:cs typeface="Century Gothic"/>
              </a:rPr>
              <a:t>770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62276" y="3105658"/>
            <a:ext cx="9271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entury Gothic"/>
                <a:cs typeface="Century Gothic"/>
              </a:rPr>
              <a:t>Group</a:t>
            </a:r>
            <a:r>
              <a:rPr sz="1800" spc="-90" dirty="0">
                <a:latin typeface="Century Gothic"/>
                <a:cs typeface="Century Gothic"/>
              </a:rPr>
              <a:t> </a:t>
            </a:r>
            <a:r>
              <a:rPr sz="1800" dirty="0">
                <a:latin typeface="Century Gothic"/>
                <a:cs typeface="Century Gothic"/>
              </a:rPr>
              <a:t>2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597021" y="3105658"/>
            <a:ext cx="363918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70" algn="ct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entury Gothic"/>
                <a:cs typeface="Century Gothic"/>
              </a:rPr>
              <a:t>Ολλανδία, </a:t>
            </a:r>
            <a:r>
              <a:rPr sz="1800" dirty="0">
                <a:latin typeface="Century Gothic"/>
                <a:cs typeface="Century Gothic"/>
              </a:rPr>
              <a:t>Αυστρία, </a:t>
            </a:r>
            <a:r>
              <a:rPr sz="1800" spc="-5" dirty="0">
                <a:latin typeface="Century Gothic"/>
                <a:cs typeface="Century Gothic"/>
              </a:rPr>
              <a:t>Βέλγιο,  Γαλλία, Γερμανία, </a:t>
            </a:r>
            <a:r>
              <a:rPr sz="1800" dirty="0">
                <a:latin typeface="Century Gothic"/>
                <a:cs typeface="Century Gothic"/>
              </a:rPr>
              <a:t>Ιταλία,</a:t>
            </a:r>
            <a:r>
              <a:rPr sz="1800" spc="-60" dirty="0">
                <a:latin typeface="Century Gothic"/>
                <a:cs typeface="Century Gothic"/>
              </a:rPr>
              <a:t> </a:t>
            </a:r>
            <a:r>
              <a:rPr sz="1800" dirty="0">
                <a:latin typeface="Century Gothic"/>
                <a:cs typeface="Century Gothic"/>
              </a:rPr>
              <a:t>Ισπανία,  </a:t>
            </a:r>
            <a:r>
              <a:rPr sz="1800" spc="-5" dirty="0">
                <a:latin typeface="Century Gothic"/>
                <a:cs typeface="Century Gothic"/>
              </a:rPr>
              <a:t>Κύπρος, Ελλάδα, Μάλτα,  Πορτογαλία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978520" y="3105658"/>
            <a:ext cx="4095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entury Gothic"/>
                <a:cs typeface="Century Gothic"/>
              </a:rPr>
              <a:t>720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474976" y="4294758"/>
            <a:ext cx="914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entury Gothic"/>
                <a:cs typeface="Century Gothic"/>
              </a:rPr>
              <a:t>Group</a:t>
            </a:r>
            <a:r>
              <a:rPr sz="1800" spc="-90" dirty="0">
                <a:latin typeface="Century Gothic"/>
                <a:cs typeface="Century Gothic"/>
              </a:rPr>
              <a:t> </a:t>
            </a:r>
            <a:r>
              <a:rPr sz="1800" dirty="0">
                <a:latin typeface="Century Gothic"/>
                <a:cs typeface="Century Gothic"/>
              </a:rPr>
              <a:t>3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673728" y="4294758"/>
            <a:ext cx="350012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-2540" algn="ct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entury Gothic"/>
                <a:cs typeface="Century Gothic"/>
              </a:rPr>
              <a:t>Σλοβενία, </a:t>
            </a:r>
            <a:r>
              <a:rPr sz="1800" dirty="0">
                <a:latin typeface="Century Gothic"/>
                <a:cs typeface="Century Gothic"/>
              </a:rPr>
              <a:t>Εσθονία, </a:t>
            </a:r>
            <a:r>
              <a:rPr sz="1800" spc="-5" dirty="0">
                <a:latin typeface="Century Gothic"/>
                <a:cs typeface="Century Gothic"/>
              </a:rPr>
              <a:t>Λετονία,  Κροατία, Σλοβακία, Τσεχία,  </a:t>
            </a:r>
            <a:r>
              <a:rPr sz="1800" dirty="0">
                <a:latin typeface="Century Gothic"/>
                <a:cs typeface="Century Gothic"/>
              </a:rPr>
              <a:t>Λιθουανία, </a:t>
            </a:r>
            <a:r>
              <a:rPr sz="1800" spc="-5" dirty="0">
                <a:latin typeface="Century Gothic"/>
                <a:cs typeface="Century Gothic"/>
              </a:rPr>
              <a:t>Τουρκία, Ουγγαρία,  </a:t>
            </a:r>
            <a:r>
              <a:rPr sz="1800" dirty="0">
                <a:latin typeface="Century Gothic"/>
                <a:cs typeface="Century Gothic"/>
              </a:rPr>
              <a:t>Πολωνία, Ρουμανία,</a:t>
            </a:r>
            <a:r>
              <a:rPr sz="1800" spc="-160" dirty="0">
                <a:latin typeface="Century Gothic"/>
                <a:cs typeface="Century Gothic"/>
              </a:rPr>
              <a:t> </a:t>
            </a:r>
            <a:r>
              <a:rPr sz="1800" spc="-5" dirty="0">
                <a:latin typeface="Century Gothic"/>
                <a:cs typeface="Century Gothic"/>
              </a:rPr>
              <a:t>Βουλγαρία,  Βόρεια </a:t>
            </a:r>
            <a:r>
              <a:rPr sz="1800" dirty="0">
                <a:latin typeface="Century Gothic"/>
                <a:cs typeface="Century Gothic"/>
              </a:rPr>
              <a:t>Μακεδονία,</a:t>
            </a:r>
            <a:r>
              <a:rPr sz="1800" spc="-70" dirty="0">
                <a:latin typeface="Century Gothic"/>
                <a:cs typeface="Century Gothic"/>
              </a:rPr>
              <a:t> </a:t>
            </a:r>
            <a:r>
              <a:rPr sz="1800" spc="-5" dirty="0">
                <a:latin typeface="Century Gothic"/>
                <a:cs typeface="Century Gothic"/>
              </a:rPr>
              <a:t>Σερβία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991220" y="4294758"/>
            <a:ext cx="3968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entury Gothic"/>
                <a:cs typeface="Century Gothic"/>
              </a:rPr>
              <a:t>670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13075" y="556641"/>
            <a:ext cx="41808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Έξοδα διαβίωσης</a:t>
            </a:r>
            <a:r>
              <a:rPr spc="-20" dirty="0"/>
              <a:t> </a:t>
            </a:r>
            <a:r>
              <a:rPr spc="-15" dirty="0"/>
              <a:t>KA107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99758" y="1462913"/>
          <a:ext cx="8580120" cy="41061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04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6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72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537335" marR="1524000"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entury Gothic"/>
                          <a:cs typeface="Century Gothic"/>
                        </a:rPr>
                        <a:t>Κ</a:t>
                      </a:r>
                      <a:r>
                        <a:rPr sz="1400" spc="15" dirty="0">
                          <a:latin typeface="Century Gothic"/>
                          <a:cs typeface="Century Gothic"/>
                        </a:rPr>
                        <a:t>ι</a:t>
                      </a:r>
                      <a:r>
                        <a:rPr sz="1400" spc="-5" dirty="0">
                          <a:latin typeface="Century Gothic"/>
                          <a:cs typeface="Century Gothic"/>
                        </a:rPr>
                        <a:t>νη</a:t>
                      </a:r>
                      <a:r>
                        <a:rPr sz="1400" spc="-15" dirty="0">
                          <a:latin typeface="Century Gothic"/>
                          <a:cs typeface="Century Gothic"/>
                        </a:rPr>
                        <a:t>τ</a:t>
                      </a:r>
                      <a:r>
                        <a:rPr sz="1400" spc="5" dirty="0">
                          <a:latin typeface="Century Gothic"/>
                          <a:cs typeface="Century Gothic"/>
                        </a:rPr>
                        <a:t>ι</a:t>
                      </a:r>
                      <a:r>
                        <a:rPr sz="1400" spc="-10" dirty="0">
                          <a:latin typeface="Century Gothic"/>
                          <a:cs typeface="Century Gothic"/>
                        </a:rPr>
                        <a:t>κό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τ</a:t>
                      </a:r>
                      <a:r>
                        <a:rPr sz="1400" spc="-5" dirty="0">
                          <a:latin typeface="Century Gothic"/>
                          <a:cs typeface="Century Gothic"/>
                        </a:rPr>
                        <a:t>η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τα  προς….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marR="32512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dirty="0">
                          <a:latin typeface="Century Gothic"/>
                          <a:cs typeface="Century Gothic"/>
                        </a:rPr>
                        <a:t>Μηνιαία</a:t>
                      </a:r>
                      <a:r>
                        <a:rPr sz="1400" spc="-8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spc="-5" dirty="0">
                          <a:latin typeface="Century Gothic"/>
                          <a:cs typeface="Century Gothic"/>
                        </a:rPr>
                        <a:t>επιχορήγηση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137795" marR="463550" indent="2540"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400" spc="5" dirty="0">
                          <a:latin typeface="Century Gothic"/>
                          <a:cs typeface="Century Gothic"/>
                        </a:rPr>
                        <a:t>για           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φο</a:t>
                      </a:r>
                      <a:r>
                        <a:rPr sz="1400" spc="15" dirty="0">
                          <a:latin typeface="Century Gothic"/>
                          <a:cs typeface="Century Gothic"/>
                        </a:rPr>
                        <a:t>ι</a:t>
                      </a:r>
                      <a:r>
                        <a:rPr sz="1400" spc="-15" dirty="0">
                          <a:latin typeface="Century Gothic"/>
                          <a:cs typeface="Century Gothic"/>
                        </a:rPr>
                        <a:t>τ</a:t>
                      </a:r>
                      <a:r>
                        <a:rPr sz="1400" spc="-5" dirty="0">
                          <a:latin typeface="Century Gothic"/>
                          <a:cs typeface="Century Gothic"/>
                        </a:rPr>
                        <a:t>η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τ</a:t>
                      </a:r>
                      <a:r>
                        <a:rPr sz="1400" spc="-10" dirty="0">
                          <a:latin typeface="Century Gothic"/>
                          <a:cs typeface="Century Gothic"/>
                        </a:rPr>
                        <a:t>έ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ς/απ</a:t>
                      </a:r>
                      <a:r>
                        <a:rPr sz="1400" spc="-10" dirty="0">
                          <a:latin typeface="Century Gothic"/>
                          <a:cs typeface="Century Gothic"/>
                        </a:rPr>
                        <a:t>ό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φ</a:t>
                      </a:r>
                      <a:r>
                        <a:rPr sz="1400" spc="-10" dirty="0">
                          <a:latin typeface="Century Gothic"/>
                          <a:cs typeface="Century Gothic"/>
                        </a:rPr>
                        <a:t>ο</a:t>
                      </a:r>
                      <a:r>
                        <a:rPr sz="1400" spc="-5" dirty="0">
                          <a:latin typeface="Century Gothic"/>
                          <a:cs typeface="Century Gothic"/>
                        </a:rPr>
                        <a:t>ι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τ</a:t>
                      </a:r>
                      <a:r>
                        <a:rPr sz="1400" spc="-10" dirty="0">
                          <a:latin typeface="Century Gothic"/>
                          <a:cs typeface="Century Gothic"/>
                        </a:rPr>
                        <a:t>ου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ς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marR="32448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400" spc="-5" dirty="0">
                          <a:latin typeface="Century Gothic"/>
                          <a:cs typeface="Century Gothic"/>
                        </a:rPr>
                        <a:t>Ημερίσια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196215" marR="519430" indent="-635" algn="ctr">
                        <a:lnSpc>
                          <a:spcPct val="135700"/>
                        </a:lnSpc>
                      </a:pPr>
                      <a:r>
                        <a:rPr sz="1400" spc="-5" dirty="0">
                          <a:latin typeface="Century Gothic"/>
                          <a:cs typeface="Century Gothic"/>
                        </a:rPr>
                        <a:t>επιχορήγηση  </a:t>
                      </a:r>
                      <a:r>
                        <a:rPr sz="1400" spc="5" dirty="0">
                          <a:latin typeface="Century Gothic"/>
                          <a:cs typeface="Century Gothic"/>
                        </a:rPr>
                        <a:t>για</a:t>
                      </a:r>
                      <a:r>
                        <a:rPr sz="1400" spc="-114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προσωπικό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9639">
                <a:tc>
                  <a:txBody>
                    <a:bodyPr/>
                    <a:lstStyle/>
                    <a:p>
                      <a:pPr marL="68580" marR="836294" algn="just">
                        <a:lnSpc>
                          <a:spcPts val="1680"/>
                        </a:lnSpc>
                        <a:spcBef>
                          <a:spcPts val="30"/>
                        </a:spcBef>
                      </a:pPr>
                      <a:r>
                        <a:rPr sz="1400" dirty="0">
                          <a:latin typeface="Century Gothic"/>
                          <a:cs typeface="Century Gothic"/>
                        </a:rPr>
                        <a:t>Δανία, </a:t>
                      </a:r>
                      <a:r>
                        <a:rPr sz="1400" spc="-5" dirty="0">
                          <a:latin typeface="Century Gothic"/>
                          <a:cs typeface="Century Gothic"/>
                        </a:rPr>
                        <a:t>Φινλανδία,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Ισλανδία,</a:t>
                      </a:r>
                      <a:r>
                        <a:rPr sz="1400" spc="-13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Ιρλανδία,  </a:t>
                      </a:r>
                      <a:r>
                        <a:rPr sz="1400" spc="-5" dirty="0">
                          <a:latin typeface="Century Gothic"/>
                          <a:cs typeface="Century Gothic"/>
                        </a:rPr>
                        <a:t>Λίχνενσταϊν,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Σουηδία, Λουξεμβούργο,  Ηνωμένο </a:t>
                      </a:r>
                      <a:r>
                        <a:rPr sz="1400" spc="-5" dirty="0">
                          <a:latin typeface="Century Gothic"/>
                          <a:cs typeface="Century Gothic"/>
                        </a:rPr>
                        <a:t>Βασίλειο,</a:t>
                      </a:r>
                      <a:r>
                        <a:rPr sz="1400" spc="-9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spc="-5" dirty="0">
                          <a:latin typeface="Century Gothic"/>
                          <a:cs typeface="Century Gothic"/>
                        </a:rPr>
                        <a:t>Νορβηγία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entury Gothic"/>
                          <a:cs typeface="Century Gothic"/>
                        </a:rPr>
                        <a:t>€</a:t>
                      </a:r>
                      <a:r>
                        <a:rPr sz="160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600" spc="-5" dirty="0">
                          <a:latin typeface="Century Gothic"/>
                          <a:cs typeface="Century Gothic"/>
                        </a:rPr>
                        <a:t>900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R="573405" algn="r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entury Gothic"/>
                          <a:cs typeface="Century Gothic"/>
                        </a:rPr>
                        <a:t>€</a:t>
                      </a:r>
                      <a:r>
                        <a:rPr sz="1600" spc="-10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600" spc="-5" dirty="0">
                          <a:latin typeface="Century Gothic"/>
                          <a:cs typeface="Century Gothic"/>
                        </a:rPr>
                        <a:t>180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R="275590">
                        <a:lnSpc>
                          <a:spcPts val="1680"/>
                        </a:lnSpc>
                        <a:spcBef>
                          <a:spcPts val="30"/>
                        </a:spcBef>
                      </a:pPr>
                      <a:r>
                        <a:rPr sz="1400" dirty="0">
                          <a:latin typeface="Century Gothic"/>
                          <a:cs typeface="Century Gothic"/>
                        </a:rPr>
                        <a:t>Ολλανδία, Αυστρία, </a:t>
                      </a:r>
                      <a:r>
                        <a:rPr sz="1400" spc="-5" dirty="0">
                          <a:latin typeface="Century Gothic"/>
                          <a:cs typeface="Century Gothic"/>
                        </a:rPr>
                        <a:t>Βέλγιο,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Γαλλία,</a:t>
                      </a:r>
                      <a:r>
                        <a:rPr sz="1400" spc="-13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Γερμανία,  Ιταλία, Ισπανία, Κύπρος, Ελλάδα, Μάλτα,  Πορτογαλία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79546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1525"/>
                        </a:spcBef>
                      </a:pPr>
                      <a:r>
                        <a:rPr sz="1600" spc="-5" dirty="0">
                          <a:latin typeface="Century Gothic"/>
                          <a:cs typeface="Century Gothic"/>
                        </a:rPr>
                        <a:t>€</a:t>
                      </a:r>
                      <a:r>
                        <a:rPr sz="160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600" spc="-5" dirty="0">
                          <a:latin typeface="Century Gothic"/>
                          <a:cs typeface="Century Gothic"/>
                        </a:rPr>
                        <a:t>850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T="193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79546"/>
                    </a:solidFill>
                  </a:tcPr>
                </a:tc>
                <a:tc>
                  <a:txBody>
                    <a:bodyPr/>
                    <a:lstStyle/>
                    <a:p>
                      <a:pPr marR="573405" algn="r">
                        <a:lnSpc>
                          <a:spcPct val="100000"/>
                        </a:lnSpc>
                        <a:spcBef>
                          <a:spcPts val="1525"/>
                        </a:spcBef>
                      </a:pPr>
                      <a:r>
                        <a:rPr sz="1600" spc="-5" dirty="0">
                          <a:latin typeface="Century Gothic"/>
                          <a:cs typeface="Century Gothic"/>
                        </a:rPr>
                        <a:t>€</a:t>
                      </a:r>
                      <a:r>
                        <a:rPr sz="1600" spc="-10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600" spc="-5" dirty="0">
                          <a:latin typeface="Century Gothic"/>
                          <a:cs typeface="Century Gothic"/>
                        </a:rPr>
                        <a:t>160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T="193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795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0589">
                <a:tc>
                  <a:txBody>
                    <a:bodyPr/>
                    <a:lstStyle/>
                    <a:p>
                      <a:pPr marL="68580">
                        <a:lnSpc>
                          <a:spcPts val="1440"/>
                        </a:lnSpc>
                        <a:spcBef>
                          <a:spcPts val="705"/>
                        </a:spcBef>
                      </a:pPr>
                      <a:r>
                        <a:rPr sz="1400" spc="-5" dirty="0">
                          <a:latin typeface="Century Gothic"/>
                          <a:cs typeface="Century Gothic"/>
                        </a:rPr>
                        <a:t>Σλοβενία, Εσθονία,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Λετονία, Κροατία,</a:t>
                      </a:r>
                      <a:r>
                        <a:rPr sz="1400" spc="-12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spc="-5" dirty="0">
                          <a:latin typeface="Century Gothic"/>
                          <a:cs typeface="Century Gothic"/>
                        </a:rPr>
                        <a:t>Σλοβακία,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68580">
                        <a:lnSpc>
                          <a:spcPts val="1200"/>
                        </a:lnSpc>
                      </a:pPr>
                      <a:r>
                        <a:rPr sz="1400" dirty="0">
                          <a:latin typeface="Century Gothic"/>
                          <a:cs typeface="Century Gothic"/>
                        </a:rPr>
                        <a:t>Τσεχία, Λιθουανία, Τουρκία,</a:t>
                      </a:r>
                      <a:r>
                        <a:rPr sz="1400" spc="-1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Ουγγαρία,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68580">
                        <a:lnSpc>
                          <a:spcPts val="1200"/>
                        </a:lnSpc>
                      </a:pPr>
                      <a:r>
                        <a:rPr sz="1400" spc="-5" dirty="0">
                          <a:latin typeface="Century Gothic"/>
                          <a:cs typeface="Century Gothic"/>
                        </a:rPr>
                        <a:t>Πολωνία,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Ρουμανία, </a:t>
                      </a:r>
                      <a:r>
                        <a:rPr sz="1400" spc="-5" dirty="0">
                          <a:latin typeface="Century Gothic"/>
                          <a:cs typeface="Century Gothic"/>
                        </a:rPr>
                        <a:t>Βουλγαρία,</a:t>
                      </a:r>
                      <a:r>
                        <a:rPr sz="1400" spc="-10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spc="-5" dirty="0">
                          <a:latin typeface="Century Gothic"/>
                          <a:cs typeface="Century Gothic"/>
                        </a:rPr>
                        <a:t>Βόρεια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68580">
                        <a:lnSpc>
                          <a:spcPts val="1440"/>
                        </a:lnSpc>
                      </a:pPr>
                      <a:r>
                        <a:rPr sz="1400" dirty="0">
                          <a:latin typeface="Century Gothic"/>
                          <a:cs typeface="Century Gothic"/>
                        </a:rPr>
                        <a:t>Μακεδονία,</a:t>
                      </a:r>
                      <a:r>
                        <a:rPr sz="1400" spc="-4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Σερβία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895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25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entury Gothic"/>
                          <a:cs typeface="Century Gothic"/>
                        </a:rPr>
                        <a:t>€</a:t>
                      </a:r>
                      <a:r>
                        <a:rPr sz="160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600" spc="-5" dirty="0">
                          <a:latin typeface="Century Gothic"/>
                          <a:cs typeface="Century Gothic"/>
                        </a:rPr>
                        <a:t>800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250">
                        <a:latin typeface="Times New Roman"/>
                        <a:cs typeface="Times New Roman"/>
                      </a:endParaRPr>
                    </a:p>
                    <a:p>
                      <a:pPr marR="573405" algn="r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entury Gothic"/>
                          <a:cs typeface="Century Gothic"/>
                        </a:rPr>
                        <a:t>€</a:t>
                      </a:r>
                      <a:r>
                        <a:rPr sz="1600" spc="-10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600" spc="-5" dirty="0">
                          <a:latin typeface="Century Gothic"/>
                          <a:cs typeface="Century Gothic"/>
                        </a:rPr>
                        <a:t>140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72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48895">
                        <a:lnSpc>
                          <a:spcPct val="100000"/>
                        </a:lnSpc>
                      </a:pPr>
                      <a:r>
                        <a:rPr sz="1400" i="1" spc="-5" dirty="0">
                          <a:latin typeface="Century Gothic"/>
                          <a:cs typeface="Century Gothic"/>
                        </a:rPr>
                        <a:t>Χώρες</a:t>
                      </a:r>
                      <a:r>
                        <a:rPr sz="1400" i="1" spc="-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i="1" spc="-5" dirty="0">
                          <a:latin typeface="Century Gothic"/>
                          <a:cs typeface="Century Gothic"/>
                        </a:rPr>
                        <a:t>Εταίρους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795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entury Gothic"/>
                          <a:cs typeface="Century Gothic"/>
                        </a:rPr>
                        <a:t>€</a:t>
                      </a:r>
                      <a:r>
                        <a:rPr sz="160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600" spc="-5" dirty="0">
                          <a:latin typeface="Century Gothic"/>
                          <a:cs typeface="Century Gothic"/>
                        </a:rPr>
                        <a:t>700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795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R="573405" algn="r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entury Gothic"/>
                          <a:cs typeface="Century Gothic"/>
                        </a:rPr>
                        <a:t>€</a:t>
                      </a:r>
                      <a:r>
                        <a:rPr sz="1600" spc="-10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600" spc="-5" dirty="0">
                          <a:latin typeface="Century Gothic"/>
                          <a:cs typeface="Century Gothic"/>
                        </a:rPr>
                        <a:t>180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795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1331594" y="430168"/>
            <a:ext cx="1224140" cy="7994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582" y="936117"/>
            <a:ext cx="78568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Επιχορήγηση ατόμων </a:t>
            </a:r>
            <a:r>
              <a:rPr spc="-5" dirty="0"/>
              <a:t>με ειδικές </a:t>
            </a:r>
            <a:r>
              <a:rPr spc="-10" dirty="0"/>
              <a:t>ανάγκες</a:t>
            </a:r>
            <a:r>
              <a:rPr spc="75" dirty="0"/>
              <a:t> </a:t>
            </a:r>
            <a:r>
              <a:rPr spc="-5" dirty="0"/>
              <a:t>(1/2)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95827" y="1656080"/>
            <a:ext cx="5209540" cy="34791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Επιπρόσθετο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ποσό 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(πέραν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των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εξόδων 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ταξιδίου &amp;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διαβίωσης) που αφορά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την  κινητικότητα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ατόμων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με ειδικές ανάγκες  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(ή/και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συνοδών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τους) που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διευκολύνει</a:t>
            </a:r>
            <a:r>
              <a:rPr sz="2000" spc="-7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ή  καθιστά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δυνατή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τη συμμετοχή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τους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στο 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Πρόγραμμα</a:t>
            </a:r>
            <a:endParaRPr sz="2000">
              <a:latin typeface="Century Gothic"/>
              <a:cs typeface="Century Gothic"/>
            </a:endParaRPr>
          </a:p>
          <a:p>
            <a:pPr marL="367665" marR="273050" indent="-342900">
              <a:lnSpc>
                <a:spcPct val="100000"/>
              </a:lnSpc>
              <a:spcBef>
                <a:spcPts val="305"/>
              </a:spcBef>
              <a:buFont typeface="Arial"/>
              <a:buChar char="•"/>
              <a:tabLst>
                <a:tab pos="367665" algn="l"/>
                <a:tab pos="36830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Τα σχετικά τιμολόγια/αποδείξεις 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αποστέλλονται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κατά την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υποβολή</a:t>
            </a:r>
            <a:r>
              <a:rPr sz="2000" spc="-9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της  Τελικής</a:t>
            </a:r>
            <a:r>
              <a:rPr sz="2000" spc="-3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Έκθεσης</a:t>
            </a:r>
            <a:endParaRPr sz="20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Η ΕΥ μπορεί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διαθέσει</a:t>
            </a:r>
            <a:r>
              <a:rPr sz="2000" spc="-13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επιπρόσθετο</a:t>
            </a:r>
            <a:endParaRPr sz="2000">
              <a:latin typeface="Century Gothic"/>
              <a:cs typeface="Century Gothic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κονδύλι για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αυτές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τις</a:t>
            </a:r>
            <a:r>
              <a:rPr sz="2000" spc="-9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ανάγκες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7850" y="1628736"/>
            <a:ext cx="3366770" cy="4320540"/>
          </a:xfrm>
          <a:prstGeom prst="rect">
            <a:avLst/>
          </a:prstGeom>
          <a:ln w="38100">
            <a:solidFill>
              <a:srgbClr val="30859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700">
              <a:latin typeface="Times New Roman"/>
              <a:cs typeface="Times New Roman"/>
            </a:endParaRPr>
          </a:p>
          <a:p>
            <a:pPr marL="99695" marR="142875">
              <a:lnSpc>
                <a:spcPct val="100000"/>
              </a:lnSpc>
            </a:pPr>
            <a:r>
              <a:rPr sz="1600" spc="-5" dirty="0">
                <a:latin typeface="Century Gothic"/>
                <a:cs typeface="Century Gothic"/>
              </a:rPr>
              <a:t>100% κάλυψη εξόδων </a:t>
            </a:r>
            <a:r>
              <a:rPr sz="1600" spc="-10" dirty="0">
                <a:latin typeface="Century Gothic"/>
                <a:cs typeface="Century Gothic"/>
              </a:rPr>
              <a:t>βάσει  </a:t>
            </a:r>
            <a:r>
              <a:rPr sz="1600" spc="-5" dirty="0">
                <a:latin typeface="Century Gothic"/>
                <a:cs typeface="Century Gothic"/>
              </a:rPr>
              <a:t>τιμολογίων </a:t>
            </a:r>
            <a:r>
              <a:rPr sz="1600" spc="-10" dirty="0">
                <a:latin typeface="Century Gothic"/>
                <a:cs typeface="Century Gothic"/>
              </a:rPr>
              <a:t>που</a:t>
            </a:r>
            <a:r>
              <a:rPr sz="1600" spc="-25" dirty="0">
                <a:latin typeface="Century Gothic"/>
                <a:cs typeface="Century Gothic"/>
              </a:rPr>
              <a:t> </a:t>
            </a:r>
            <a:r>
              <a:rPr sz="1600" spc="-5" dirty="0">
                <a:latin typeface="Century Gothic"/>
                <a:cs typeface="Century Gothic"/>
              </a:rPr>
              <a:t>προσκομίζονται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11640" y="2251817"/>
            <a:ext cx="2994717" cy="11129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582" y="1080261"/>
            <a:ext cx="78568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Επιχορήγηση ατόμων </a:t>
            </a:r>
            <a:r>
              <a:rPr spc="-5" dirty="0"/>
              <a:t>με ειδικές </a:t>
            </a:r>
            <a:r>
              <a:rPr spc="-10" dirty="0"/>
              <a:t>ανάγκες</a:t>
            </a:r>
            <a:r>
              <a:rPr spc="75" dirty="0"/>
              <a:t> </a:t>
            </a:r>
            <a:r>
              <a:rPr spc="-5" dirty="0"/>
              <a:t>(2/2)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51484" y="1800225"/>
            <a:ext cx="8215630" cy="52888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35433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Σχετικό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έντυπο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για διεκδίκηση της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επιπρόσθετης</a:t>
            </a:r>
            <a:r>
              <a:rPr sz="2000" spc="-16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επιχορήγησης 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είναι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αναρτημένο στην ιστοσελίδα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του</a:t>
            </a:r>
            <a:r>
              <a:rPr sz="2000" spc="-13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ΙΔΕΠ</a:t>
            </a:r>
            <a:endParaRPr sz="2000" dirty="0">
              <a:latin typeface="Century Gothic"/>
              <a:cs typeface="Century Gothic"/>
            </a:endParaRPr>
          </a:p>
          <a:p>
            <a:pPr marL="355600" marR="204470" indent="-34290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Σε περίπτωση συμμετοχής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ατόμων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με ειδικές ανάγκες το</a:t>
            </a:r>
            <a:r>
              <a:rPr sz="2000" spc="-13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ίδρυμα  αποστολής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ενημερώνει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δεόντως το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ίδρυμα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φιλοξενίας ούτως 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ώστε </a:t>
            </a:r>
            <a:r>
              <a:rPr sz="2000" spc="10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γίνουν οι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απαραίτητες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διευθετήσεις όπου</a:t>
            </a:r>
            <a:r>
              <a:rPr sz="2000" spc="-15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χρειάζεται</a:t>
            </a:r>
            <a:endParaRPr sz="2000" dirty="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925"/>
              </a:spcBef>
              <a:buClr>
                <a:srgbClr val="40404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u="heavy" dirty="0" err="1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2"/>
              </a:rPr>
              <a:t>Σχετικός</a:t>
            </a:r>
            <a:r>
              <a:rPr lang="en-GB" sz="2000" u="heavy" dirty="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2"/>
              </a:rPr>
              <a:t> </a:t>
            </a:r>
            <a:r>
              <a:rPr sz="2000" u="heavy" dirty="0" err="1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2"/>
              </a:rPr>
              <a:t>οδηγός</a:t>
            </a:r>
            <a:r>
              <a:rPr sz="2000" dirty="0" smtClean="0">
                <a:solidFill>
                  <a:srgbClr val="0000FF"/>
                </a:solidFill>
                <a:latin typeface="Century Gothic"/>
                <a:cs typeface="Century Gothic"/>
                <a:hlinkClick r:id="rId2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για τα ιδρύματα για θέματα ειδικών αναγκών</a:t>
            </a:r>
            <a:r>
              <a:rPr sz="2000" spc="-24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έχει</a:t>
            </a:r>
            <a:endParaRPr sz="2000" dirty="0">
              <a:latin typeface="Century Gothic"/>
              <a:cs typeface="Century Gothic"/>
            </a:endParaRPr>
          </a:p>
          <a:p>
            <a:pPr marL="355600">
              <a:lnSpc>
                <a:spcPct val="100000"/>
              </a:lnSpc>
              <a:spcBef>
                <a:spcPts val="1295"/>
              </a:spcBef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ετοιμαστεί από την ΕΕ και βρίσκεται στην ιστοσελίδα του</a:t>
            </a:r>
            <a:r>
              <a:rPr sz="2000" spc="-19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ΙΔΕΠ</a:t>
            </a:r>
            <a:endParaRPr sz="2000" dirty="0">
              <a:latin typeface="Century Gothic"/>
              <a:cs typeface="Century Gothic"/>
            </a:endParaRPr>
          </a:p>
          <a:p>
            <a:pPr marL="355600" marR="419734" indent="-342900">
              <a:lnSpc>
                <a:spcPct val="154000"/>
              </a:lnSpc>
              <a:spcBef>
                <a:spcPts val="1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Ενημερωτικό φυλλάδιο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από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το ΙΔΕΠ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διαθέσιμο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σε</a:t>
            </a:r>
            <a:r>
              <a:rPr sz="2000" spc="-11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εκτυπωμένη  </a:t>
            </a:r>
            <a:r>
              <a:rPr sz="2000" dirty="0" smtClean="0">
                <a:solidFill>
                  <a:srgbClr val="404040"/>
                </a:solidFill>
                <a:latin typeface="Century Gothic"/>
                <a:cs typeface="Century Gothic"/>
              </a:rPr>
              <a:t>μορφή</a:t>
            </a:r>
            <a:endParaRPr lang="el-GR" sz="2000" dirty="0" smtClean="0">
              <a:solidFill>
                <a:srgbClr val="404040"/>
              </a:solidFill>
              <a:latin typeface="Century Gothic"/>
              <a:cs typeface="Century Gothic"/>
            </a:endParaRPr>
          </a:p>
          <a:p>
            <a:pPr marL="355600" marR="419734" indent="-342900">
              <a:lnSpc>
                <a:spcPct val="154000"/>
              </a:lnSpc>
              <a:spcBef>
                <a:spcPts val="1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l-GR" dirty="0">
                <a:hlinkClick r:id="rId3"/>
              </a:rPr>
              <a:t>Αίτηση για πρόσθετη χρηματοδότηση ατόμων με αναπηρίες Ανώτερη Εκπαίδευση</a:t>
            </a:r>
            <a:endParaRPr lang="el-GR" dirty="0"/>
          </a:p>
          <a:p>
            <a:pPr marL="355600" marR="419734" indent="-342900">
              <a:lnSpc>
                <a:spcPct val="154000"/>
              </a:lnSpc>
              <a:spcBef>
                <a:spcPts val="1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l-GR" sz="2000" dirty="0">
              <a:solidFill>
                <a:srgbClr val="404040"/>
              </a:solidFill>
              <a:latin typeface="Century Gothic"/>
              <a:cs typeface="Century Gothic"/>
            </a:endParaRPr>
          </a:p>
          <a:p>
            <a:pPr marL="355600" marR="419734" indent="-342900">
              <a:lnSpc>
                <a:spcPct val="154000"/>
              </a:lnSpc>
              <a:spcBef>
                <a:spcPts val="1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sz="20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43505" y="947419"/>
            <a:ext cx="48641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Ειδικές </a:t>
            </a:r>
            <a:r>
              <a:rPr spc="-5" dirty="0"/>
              <a:t>Δαπάνες (για</a:t>
            </a:r>
            <a:r>
              <a:rPr spc="20" dirty="0"/>
              <a:t> </a:t>
            </a:r>
            <a:r>
              <a:rPr spc="-15" dirty="0"/>
              <a:t>ΚΑ103)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43376" y="2221738"/>
            <a:ext cx="5307330" cy="2160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Εάν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οι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δικαιούχοι αποδείξουν ότι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η  χρηματοδότηση με βάση το μοναδιαίο  κόστος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δεν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καλύπτει το 70%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τουλάχιστον 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των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δαπανών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μετακίνησης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των  συμμετεχόντων, μπορεί </a:t>
            </a:r>
            <a:r>
              <a:rPr sz="2000" spc="10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δοθεί 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χρηματοδοτική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ενίσχυση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μέχρι και το</a:t>
            </a:r>
            <a:r>
              <a:rPr sz="2000" spc="-16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80%  των συνολικών δαπανών</a:t>
            </a:r>
            <a:r>
              <a:rPr sz="2000" spc="-10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μετακίνησης.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8607" y="1988820"/>
            <a:ext cx="3240405" cy="2808605"/>
          </a:xfrm>
          <a:prstGeom prst="rect">
            <a:avLst/>
          </a:prstGeom>
          <a:ln w="38100">
            <a:solidFill>
              <a:srgbClr val="30859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00">
              <a:latin typeface="Times New Roman"/>
              <a:cs typeface="Times New Roman"/>
            </a:endParaRPr>
          </a:p>
          <a:p>
            <a:pPr marL="212090" marR="410209">
              <a:lnSpc>
                <a:spcPct val="100000"/>
              </a:lnSpc>
            </a:pPr>
            <a:r>
              <a:rPr sz="1600" spc="-5" dirty="0">
                <a:latin typeface="Century Gothic"/>
                <a:cs typeface="Century Gothic"/>
              </a:rPr>
              <a:t>Μέχρι 80% κάλυψη εξόδων  </a:t>
            </a:r>
            <a:r>
              <a:rPr sz="1600" spc="-10" dirty="0">
                <a:latin typeface="Century Gothic"/>
                <a:cs typeface="Century Gothic"/>
              </a:rPr>
              <a:t>βάσει </a:t>
            </a:r>
            <a:r>
              <a:rPr sz="1600" spc="-5" dirty="0">
                <a:latin typeface="Century Gothic"/>
                <a:cs typeface="Century Gothic"/>
              </a:rPr>
              <a:t>τιμολογίων </a:t>
            </a:r>
            <a:r>
              <a:rPr sz="1600" spc="-10" dirty="0">
                <a:latin typeface="Century Gothic"/>
                <a:cs typeface="Century Gothic"/>
              </a:rPr>
              <a:t>που  </a:t>
            </a:r>
            <a:r>
              <a:rPr sz="1600" spc="-5" dirty="0">
                <a:latin typeface="Century Gothic"/>
                <a:cs typeface="Century Gothic"/>
              </a:rPr>
              <a:t>προσκομίζονται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9516" y="2420873"/>
            <a:ext cx="3023869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2060" y="604773"/>
            <a:ext cx="52825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Χρηματοδότηση</a:t>
            </a:r>
            <a:r>
              <a:rPr spc="-15" dirty="0"/>
              <a:t> </a:t>
            </a:r>
            <a:r>
              <a:rPr spc="-10" dirty="0"/>
              <a:t>κινητικοτήτων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4339" y="1462532"/>
            <a:ext cx="8073390" cy="38373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Πλήρης Χρηματοδότηση/Full</a:t>
            </a:r>
            <a:r>
              <a:rPr sz="2000" b="1" spc="-3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funding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680"/>
              </a:spcBef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Η κινητικότητα χρηματοδοτείται στο σύνολό</a:t>
            </a:r>
            <a:r>
              <a:rPr sz="2000" spc="-15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της</a:t>
            </a:r>
            <a:endParaRPr sz="200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spcBef>
                <a:spcPts val="16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Μερική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Χρηματοδότηση/Partial</a:t>
            </a:r>
            <a:r>
              <a:rPr sz="2000" b="1" spc="-2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Funding</a:t>
            </a:r>
            <a:endParaRPr sz="2000">
              <a:latin typeface="Century Gothic"/>
              <a:cs typeface="Century Gothic"/>
            </a:endParaRPr>
          </a:p>
          <a:p>
            <a:pPr marL="12700" marR="5080">
              <a:lnSpc>
                <a:spcPct val="150000"/>
              </a:lnSpc>
              <a:spcBef>
                <a:spcPts val="480"/>
              </a:spcBef>
              <a:tabLst>
                <a:tab pos="5380990" algn="l"/>
                <a:tab pos="5906770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Το  Πρόγραμμα</a:t>
            </a:r>
            <a:r>
              <a:rPr sz="2000" spc="38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χρηματοδοτεί</a:t>
            </a:r>
            <a:r>
              <a:rPr sz="2000" spc="459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τουλάχιστον	την	ελάχιστη διάρκεια 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της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κινητικότητας</a:t>
            </a:r>
            <a:endParaRPr sz="200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spcBef>
                <a:spcPts val="16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Μηδενική Χρηματοδότηση/Zero</a:t>
            </a:r>
            <a:r>
              <a:rPr sz="2000" b="1" spc="-4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funding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685"/>
              </a:spcBef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Δεν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δίνεται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επιχόρήγηση από το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Πρόγραμμα,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αλλά</a:t>
            </a:r>
            <a:r>
              <a:rPr sz="2000" spc="23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εφαρμόζονται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οι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κανονισμοί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του Προγράμματος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όπως προβλέπει η</a:t>
            </a:r>
            <a:r>
              <a:rPr sz="2000" spc="-8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Συμφωνία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31411" y="1447038"/>
            <a:ext cx="450850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Συμφωνία Επιχορήγησης</a:t>
            </a:r>
            <a:r>
              <a:rPr sz="2400" spc="-11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404040"/>
                </a:solidFill>
                <a:latin typeface="Century Gothic"/>
                <a:cs typeface="Century Gothic"/>
              </a:rPr>
              <a:t>και  Παραρτήματα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31411" y="2690876"/>
            <a:ext cx="42576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Τροποποιήσεις</a:t>
            </a:r>
            <a:r>
              <a:rPr sz="2400" spc="-1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Συμφωνίας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31411" y="3568649"/>
            <a:ext cx="369379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404040"/>
                </a:solidFill>
                <a:latin typeface="Century Gothic"/>
                <a:cs typeface="Century Gothic"/>
              </a:rPr>
              <a:t>Μεταφορές</a:t>
            </a:r>
            <a:r>
              <a:rPr sz="2400" spc="-7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Κονδυλίων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5180" y="1648485"/>
            <a:ext cx="2833370" cy="190373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770"/>
              </a:spcBef>
            </a:pPr>
            <a:r>
              <a:rPr sz="2800" b="1" spc="-15" dirty="0">
                <a:solidFill>
                  <a:srgbClr val="30859C"/>
                </a:solidFill>
                <a:latin typeface="Century Gothic"/>
                <a:cs typeface="Century Gothic"/>
              </a:rPr>
              <a:t>3.</a:t>
            </a:r>
            <a:endParaRPr sz="2800">
              <a:latin typeface="Century Gothic"/>
              <a:cs typeface="Century Gothic"/>
            </a:endParaRPr>
          </a:p>
          <a:p>
            <a:pPr marL="12700" marR="5080" indent="-1270" algn="ctr">
              <a:lnSpc>
                <a:spcPct val="100000"/>
              </a:lnSpc>
              <a:spcBef>
                <a:spcPts val="675"/>
              </a:spcBef>
            </a:pPr>
            <a:r>
              <a:rPr sz="28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Συμφωνία  Επιχορήγησης</a:t>
            </a:r>
            <a:r>
              <a:rPr sz="2800" b="1" spc="-6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28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&amp;  </a:t>
            </a:r>
            <a:r>
              <a:rPr sz="28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Παραρτήματα</a:t>
            </a:r>
            <a:endParaRPr sz="2800">
              <a:latin typeface="Century Gothic"/>
              <a:cs typeface="Century Goth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63873" y="1052702"/>
            <a:ext cx="0" cy="4968875"/>
          </a:xfrm>
          <a:custGeom>
            <a:avLst/>
            <a:gdLst/>
            <a:ahLst/>
            <a:cxnLst/>
            <a:rect l="l" t="t" r="r" b="b"/>
            <a:pathLst>
              <a:path h="4968875">
                <a:moveTo>
                  <a:pt x="0" y="0"/>
                </a:moveTo>
                <a:lnTo>
                  <a:pt x="0" y="4968582"/>
                </a:lnTo>
              </a:path>
            </a:pathLst>
          </a:custGeom>
          <a:ln w="53975">
            <a:solidFill>
              <a:srgbClr val="2058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99614" y="386842"/>
            <a:ext cx="516382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10515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Συμφωνία </a:t>
            </a:r>
            <a:r>
              <a:rPr spc="-5" dirty="0"/>
              <a:t>&amp; </a:t>
            </a:r>
            <a:r>
              <a:rPr spc="-10" dirty="0"/>
              <a:t>Παραρτήματα  Mono-beneficiary</a:t>
            </a:r>
            <a:r>
              <a:rPr spc="15" dirty="0"/>
              <a:t> </a:t>
            </a:r>
            <a:r>
              <a:rPr spc="-5" dirty="0"/>
              <a:t>Agreement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4370" y="1316583"/>
            <a:ext cx="8004809" cy="4768613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solidFill>
                  <a:srgbClr val="30859C"/>
                </a:solidFill>
                <a:latin typeface="Century Gothic"/>
                <a:cs typeface="Century Gothic"/>
              </a:rPr>
              <a:t>Mono - </a:t>
            </a:r>
            <a:r>
              <a:rPr sz="20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Beneficiary Grant</a:t>
            </a:r>
            <a:r>
              <a:rPr sz="2000" b="1" spc="-6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Agreement</a:t>
            </a:r>
            <a:endParaRPr sz="2000" dirty="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470"/>
              </a:spcBef>
              <a:buFont typeface="Arial"/>
              <a:buChar char="•"/>
              <a:tabLst>
                <a:tab pos="354965" algn="l"/>
                <a:tab pos="355600" algn="l"/>
                <a:tab pos="140843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Annex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I	– General</a:t>
            </a:r>
            <a:r>
              <a:rPr sz="2000" spc="-4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Conditions</a:t>
            </a:r>
            <a:endParaRPr sz="2000" dirty="0">
              <a:latin typeface="Century Gothic"/>
              <a:cs typeface="Century Gothic"/>
            </a:endParaRPr>
          </a:p>
          <a:p>
            <a:pPr marL="355600" marR="5080" indent="-342900">
              <a:lnSpc>
                <a:spcPct val="100000"/>
              </a:lnSpc>
              <a:spcBef>
                <a:spcPts val="4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solidFill>
                  <a:srgbClr val="30859C"/>
                </a:solidFill>
                <a:latin typeface="Century Gothic"/>
                <a:cs typeface="Century Gothic"/>
              </a:rPr>
              <a:t>Annex II – </a:t>
            </a:r>
            <a:r>
              <a:rPr sz="20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Project Details/Description and estimated budget of  </a:t>
            </a:r>
            <a:r>
              <a:rPr sz="2000" b="1" dirty="0">
                <a:solidFill>
                  <a:srgbClr val="30859C"/>
                </a:solidFill>
                <a:latin typeface="Century Gothic"/>
                <a:cs typeface="Century Gothic"/>
              </a:rPr>
              <a:t>the</a:t>
            </a:r>
            <a:r>
              <a:rPr sz="2000" b="1" spc="-1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project</a:t>
            </a:r>
            <a:endParaRPr sz="2000" dirty="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465"/>
              </a:spcBef>
              <a:buFont typeface="Arial"/>
              <a:buChar char="•"/>
              <a:tabLst>
                <a:tab pos="354965" algn="l"/>
                <a:tab pos="355600" algn="l"/>
                <a:tab pos="152273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Annex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III	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– Financial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and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contractual</a:t>
            </a:r>
            <a:r>
              <a:rPr sz="2000" spc="-7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rules</a:t>
            </a:r>
            <a:endParaRPr sz="2000" dirty="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  <a:tab pos="1585595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Annex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IV	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–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Applicable</a:t>
            </a:r>
            <a:r>
              <a:rPr sz="2000" spc="-4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rates</a:t>
            </a:r>
            <a:endParaRPr sz="2000" dirty="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Annex V</a:t>
            </a:r>
            <a:r>
              <a:rPr sz="2000" spc="-3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–Staff:</a:t>
            </a:r>
            <a:endParaRPr sz="2000" dirty="0">
              <a:latin typeface="Century Gothic"/>
              <a:cs typeface="Century Gothic"/>
            </a:endParaRPr>
          </a:p>
          <a:p>
            <a:pPr marL="920750" marR="4645025">
              <a:lnSpc>
                <a:spcPct val="120000"/>
              </a:lnSpc>
            </a:pPr>
            <a:r>
              <a:rPr sz="2000" b="1" spc="-5" dirty="0">
                <a:solidFill>
                  <a:srgbClr val="00B050"/>
                </a:solidFill>
                <a:latin typeface="Century Gothic"/>
                <a:cs typeface="Century Gothic"/>
              </a:rPr>
              <a:t>Grant </a:t>
            </a:r>
            <a:r>
              <a:rPr sz="2000" b="1" dirty="0">
                <a:solidFill>
                  <a:srgbClr val="00B050"/>
                </a:solidFill>
                <a:latin typeface="Century Gothic"/>
                <a:cs typeface="Century Gothic"/>
              </a:rPr>
              <a:t>Agreement  </a:t>
            </a:r>
            <a:r>
              <a:rPr sz="2000" b="1" spc="-5" dirty="0">
                <a:solidFill>
                  <a:srgbClr val="00B050"/>
                </a:solidFill>
                <a:latin typeface="Century Gothic"/>
                <a:cs typeface="Century Gothic"/>
              </a:rPr>
              <a:t>Mobility</a:t>
            </a:r>
            <a:r>
              <a:rPr sz="2000" b="1" spc="-75" dirty="0">
                <a:solidFill>
                  <a:srgbClr val="00B050"/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rgbClr val="00B050"/>
                </a:solidFill>
                <a:latin typeface="Century Gothic"/>
                <a:cs typeface="Century Gothic"/>
              </a:rPr>
              <a:t>Agreement</a:t>
            </a: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Annex V –</a:t>
            </a:r>
            <a:r>
              <a:rPr sz="2000" spc="-4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Student:</a:t>
            </a:r>
            <a:endParaRPr sz="2000" dirty="0">
              <a:latin typeface="Century Gothic"/>
              <a:cs typeface="Century Gothic"/>
            </a:endParaRPr>
          </a:p>
          <a:p>
            <a:pPr marL="850265" marR="4597400">
              <a:lnSpc>
                <a:spcPct val="120000"/>
              </a:lnSpc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Grant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Agreement  </a:t>
            </a:r>
            <a:r>
              <a:rPr sz="2000" b="1" dirty="0">
                <a:solidFill>
                  <a:srgbClr val="00B050"/>
                </a:solidFill>
                <a:latin typeface="Century Gothic"/>
                <a:cs typeface="Century Gothic"/>
              </a:rPr>
              <a:t>Learning</a:t>
            </a:r>
            <a:r>
              <a:rPr sz="2000" b="1" spc="-80" dirty="0">
                <a:solidFill>
                  <a:srgbClr val="00B050"/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rgbClr val="00B050"/>
                </a:solidFill>
                <a:latin typeface="Century Gothic"/>
                <a:cs typeface="Century Gothic"/>
              </a:rPr>
              <a:t>Agreement</a:t>
            </a: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Annex </a:t>
            </a:r>
            <a:r>
              <a:rPr sz="2000" spc="-20" dirty="0">
                <a:solidFill>
                  <a:srgbClr val="404040"/>
                </a:solidFill>
                <a:latin typeface="Century Gothic"/>
                <a:cs typeface="Century Gothic"/>
              </a:rPr>
              <a:t>VΙ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– Βαnk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account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details</a:t>
            </a:r>
            <a:endParaRPr sz="20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56841" y="388747"/>
            <a:ext cx="48279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Συμφωνία και</a:t>
            </a:r>
            <a:r>
              <a:rPr spc="20" dirty="0"/>
              <a:t> </a:t>
            </a:r>
            <a:r>
              <a:rPr spc="-10" dirty="0"/>
              <a:t>Παραρτήματα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1906" y="1090930"/>
            <a:ext cx="8006715" cy="4843145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355600" marR="913765" indent="-343535">
              <a:lnSpc>
                <a:spcPts val="1920"/>
              </a:lnSpc>
              <a:spcBef>
                <a:spcPts val="565"/>
              </a:spcBef>
              <a:buFont typeface="Arial"/>
              <a:buChar char="•"/>
              <a:tabLst>
                <a:tab pos="355600" algn="l"/>
                <a:tab pos="356235" algn="l"/>
                <a:tab pos="568071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Νομικό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έγγραφο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μεταξύ του</a:t>
            </a:r>
            <a:r>
              <a:rPr sz="2000" spc="-3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δικαιούχου</a:t>
            </a:r>
            <a:r>
              <a:rPr sz="2000" spc="-2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και	της</a:t>
            </a:r>
            <a:r>
              <a:rPr sz="2000" spc="-9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Εθνικής 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Υπηρεσίας</a:t>
            </a:r>
            <a:r>
              <a:rPr sz="2000" spc="-4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(ΕΥ)</a:t>
            </a:r>
            <a:endParaRPr sz="2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404040"/>
              </a:buClr>
              <a:buFont typeface="Arial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355600" marR="249554" indent="-343535">
              <a:lnSpc>
                <a:spcPct val="8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Διαχείριση του Σχεδίου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σύμφωνα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με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τους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κανόνες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της  Συμφωνίας Επιχορήγησης,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του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Οδηγού Προγράμματος 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2020 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και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σύμφωνα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με την</a:t>
            </a:r>
            <a:r>
              <a:rPr sz="2000" spc="-7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Αίτηση</a:t>
            </a:r>
            <a:endParaRPr sz="2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404040"/>
              </a:buClr>
              <a:buFont typeface="Arial"/>
              <a:buChar char="•"/>
            </a:pPr>
            <a:endParaRPr sz="2450">
              <a:latin typeface="Times New Roman"/>
              <a:cs typeface="Times New Roman"/>
            </a:endParaRPr>
          </a:p>
          <a:p>
            <a:pPr marL="355600" marR="17145" indent="-343535">
              <a:lnSpc>
                <a:spcPts val="192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Η Συμφωνία Επιχορήγησης και το Παράρτημα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ΙΙ</a:t>
            </a:r>
            <a:r>
              <a:rPr sz="2000" spc="-14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αποστέλλονται  στον δικαιούχο</a:t>
            </a:r>
            <a:r>
              <a:rPr sz="2000" spc="-4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ηλεκτρονικά</a:t>
            </a:r>
            <a:endParaRPr sz="2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404040"/>
              </a:buClr>
              <a:buFont typeface="Arial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355600" marR="972819" indent="-343535">
              <a:lnSpc>
                <a:spcPts val="192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Τα υπόλοιπα παραρτήματα αναρτώνται στη</a:t>
            </a:r>
            <a:r>
              <a:rPr sz="2000" spc="-210" dirty="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sz="20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2"/>
              </a:rPr>
              <a:t>Διαχείριση  Εγκεκριμένων Σχεδίων</a:t>
            </a:r>
            <a:r>
              <a:rPr sz="2000" dirty="0">
                <a:solidFill>
                  <a:srgbClr val="0000FF"/>
                </a:solidFill>
                <a:latin typeface="Century Gothic"/>
                <a:cs typeface="Century Gothic"/>
                <a:hlinkClick r:id="rId2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στην ιστοσελίδα του</a:t>
            </a:r>
            <a:r>
              <a:rPr sz="2000" spc="-12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ΙΔΕΠ</a:t>
            </a:r>
            <a:endParaRPr sz="2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404040"/>
              </a:buClr>
              <a:buFont typeface="Arial"/>
              <a:buChar char="•"/>
            </a:pPr>
            <a:endParaRPr sz="21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Τίθεται σε ισχύ</a:t>
            </a: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sz="20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μετά την </a:t>
            </a:r>
            <a:r>
              <a:rPr sz="2000" b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υπογραφή </a:t>
            </a:r>
            <a:r>
              <a:rPr sz="20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και </a:t>
            </a:r>
            <a:r>
              <a:rPr sz="2000" b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από </a:t>
            </a:r>
            <a:r>
              <a:rPr sz="20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την</a:t>
            </a:r>
            <a:r>
              <a:rPr sz="2000" b="1" u="heavy" spc="-4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sz="2000" b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ΕΥ</a:t>
            </a:r>
            <a:endParaRPr sz="2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404040"/>
              </a:buClr>
              <a:buFont typeface="Arial"/>
              <a:buChar char="•"/>
            </a:pPr>
            <a:endParaRPr sz="2050">
              <a:latin typeface="Times New Roman"/>
              <a:cs typeface="Times New Roman"/>
            </a:endParaRPr>
          </a:p>
          <a:p>
            <a:pPr marL="355600" indent="-343535">
              <a:lnSpc>
                <a:spcPts val="2160"/>
              </a:lnSpc>
              <a:buFont typeface="Arial"/>
              <a:buChar char="•"/>
              <a:tabLst>
                <a:tab pos="355600" algn="l"/>
                <a:tab pos="356235" algn="l"/>
                <a:tab pos="1922145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Επικοινωνία	ΕΥ 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μόνο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με το άτομο επαφής που έχει οριστεί</a:t>
            </a:r>
            <a:r>
              <a:rPr sz="2000" spc="-12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στην</a:t>
            </a:r>
            <a:endParaRPr sz="2000">
              <a:latin typeface="Century Gothic"/>
              <a:cs typeface="Century Gothic"/>
            </a:endParaRPr>
          </a:p>
          <a:p>
            <a:pPr marL="355600">
              <a:lnSpc>
                <a:spcPts val="2160"/>
              </a:lnSpc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αίτηση και το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νόμιμο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εκπρόσωπο της</a:t>
            </a:r>
            <a:r>
              <a:rPr sz="2000" spc="-9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σχολής/οργανισμού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31411" y="2194305"/>
            <a:ext cx="43675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Επιλέξιμα </a:t>
            </a:r>
            <a:r>
              <a:rPr sz="2400" dirty="0">
                <a:solidFill>
                  <a:srgbClr val="404040"/>
                </a:solidFill>
                <a:latin typeface="Century Gothic"/>
                <a:cs typeface="Century Gothic"/>
              </a:rPr>
              <a:t>είδη</a:t>
            </a:r>
            <a:r>
              <a:rPr sz="2400" spc="-7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κινητικοτήτων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31411" y="3072510"/>
            <a:ext cx="27457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Χρηματοδότηση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61286" y="1734438"/>
            <a:ext cx="3232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5" dirty="0">
                <a:solidFill>
                  <a:srgbClr val="30859C"/>
                </a:solidFill>
                <a:latin typeface="Century Gothic"/>
                <a:cs typeface="Century Gothic"/>
              </a:rPr>
              <a:t>1</a:t>
            </a:r>
            <a:r>
              <a:rPr sz="28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.</a:t>
            </a:r>
            <a:endParaRPr sz="28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18896" y="2246502"/>
            <a:ext cx="290449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970" marR="5080" indent="-1905">
              <a:lnSpc>
                <a:spcPct val="100000"/>
              </a:lnSpc>
              <a:spcBef>
                <a:spcPts val="95"/>
              </a:spcBef>
            </a:pPr>
            <a:r>
              <a:rPr spc="-10" dirty="0">
                <a:solidFill>
                  <a:srgbClr val="30859C"/>
                </a:solidFill>
              </a:rPr>
              <a:t>Κινητικότητες και  Χρηματοδότηση</a:t>
            </a:r>
          </a:p>
        </p:txBody>
      </p:sp>
      <p:sp>
        <p:nvSpPr>
          <p:cNvPr id="6" name="object 6"/>
          <p:cNvSpPr/>
          <p:nvPr/>
        </p:nvSpPr>
        <p:spPr>
          <a:xfrm>
            <a:off x="3563873" y="1052702"/>
            <a:ext cx="0" cy="4968875"/>
          </a:xfrm>
          <a:custGeom>
            <a:avLst/>
            <a:gdLst/>
            <a:ahLst/>
            <a:cxnLst/>
            <a:rect l="l" t="t" r="r" b="b"/>
            <a:pathLst>
              <a:path h="4968875">
                <a:moveTo>
                  <a:pt x="0" y="0"/>
                </a:moveTo>
                <a:lnTo>
                  <a:pt x="0" y="4968582"/>
                </a:lnTo>
              </a:path>
            </a:pathLst>
          </a:custGeom>
          <a:ln w="53975">
            <a:solidFill>
              <a:srgbClr val="2058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8055" y="748741"/>
            <a:ext cx="71780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Έλεγχος ορθότητας </a:t>
            </a:r>
            <a:r>
              <a:rPr spc="-5" dirty="0"/>
              <a:t>στοιχείων</a:t>
            </a:r>
            <a:r>
              <a:rPr spc="45" dirty="0"/>
              <a:t> </a:t>
            </a:r>
            <a:r>
              <a:rPr spc="-10" dirty="0"/>
              <a:t>Συμφωνίας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6334" y="1663445"/>
            <a:ext cx="3700779" cy="7899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  <a:tab pos="2764790" algn="l"/>
              </a:tabLst>
            </a:pPr>
            <a:r>
              <a:rPr sz="22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Διάρ</a:t>
            </a:r>
            <a:r>
              <a:rPr sz="2200" b="1" spc="-15" dirty="0">
                <a:solidFill>
                  <a:srgbClr val="30859C"/>
                </a:solidFill>
                <a:latin typeface="Century Gothic"/>
                <a:cs typeface="Century Gothic"/>
              </a:rPr>
              <a:t>κ</a:t>
            </a:r>
            <a:r>
              <a:rPr sz="22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εια</a:t>
            </a:r>
            <a:r>
              <a:rPr sz="2200" b="1" spc="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22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Σχεδίο</a:t>
            </a:r>
            <a:r>
              <a:rPr sz="22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υ</a:t>
            </a:r>
            <a:r>
              <a:rPr sz="2200" b="1" dirty="0">
                <a:solidFill>
                  <a:srgbClr val="30859C"/>
                </a:solidFill>
                <a:latin typeface="Century Gothic"/>
                <a:cs typeface="Century Gothic"/>
              </a:rPr>
              <a:t>	</a:t>
            </a:r>
            <a:r>
              <a:rPr sz="2200" b="1" spc="-15" dirty="0">
                <a:solidFill>
                  <a:srgbClr val="30859C"/>
                </a:solidFill>
                <a:latin typeface="Century Gothic"/>
                <a:cs typeface="Century Gothic"/>
              </a:rPr>
              <a:t>K</a:t>
            </a:r>
            <a:r>
              <a:rPr sz="22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A</a:t>
            </a:r>
            <a:r>
              <a:rPr sz="2200" b="1" spc="-15" dirty="0">
                <a:solidFill>
                  <a:srgbClr val="30859C"/>
                </a:solidFill>
                <a:latin typeface="Century Gothic"/>
                <a:cs typeface="Century Gothic"/>
              </a:rPr>
              <a:t>103</a:t>
            </a:r>
            <a:r>
              <a:rPr sz="22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:</a:t>
            </a:r>
            <a:endParaRPr sz="22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13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Ημερομηνίες</a:t>
            </a:r>
            <a:r>
              <a:rPr sz="1700" spc="-8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έναρξης-λήξης:</a:t>
            </a:r>
            <a:endParaRPr sz="17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32223" y="1663445"/>
            <a:ext cx="4088129" cy="17259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15010">
              <a:lnSpc>
                <a:spcPct val="100000"/>
              </a:lnSpc>
              <a:spcBef>
                <a:spcPts val="95"/>
              </a:spcBef>
            </a:pPr>
            <a:r>
              <a:rPr sz="22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16 </a:t>
            </a:r>
            <a:r>
              <a:rPr sz="22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ή </a:t>
            </a:r>
            <a:r>
              <a:rPr sz="22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24</a:t>
            </a:r>
            <a:r>
              <a:rPr sz="2200" b="1" spc="3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22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μήνες</a:t>
            </a:r>
            <a:endParaRPr sz="2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340"/>
              </a:spcBef>
              <a:tabLst>
                <a:tab pos="2664460" algn="l"/>
              </a:tabLst>
            </a:pP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01/06/2020</a:t>
            </a:r>
            <a:r>
              <a:rPr sz="1700" spc="-3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-</a:t>
            </a:r>
            <a:r>
              <a:rPr sz="1700" spc="1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30/09/2021	</a:t>
            </a:r>
            <a:r>
              <a:rPr sz="1700" spc="5" dirty="0">
                <a:solidFill>
                  <a:srgbClr val="404040"/>
                </a:solidFill>
                <a:latin typeface="Century Gothic"/>
                <a:cs typeface="Century Gothic"/>
              </a:rPr>
              <a:t>για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16</a:t>
            </a:r>
            <a:r>
              <a:rPr sz="1700" spc="-8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700" spc="5" dirty="0">
                <a:solidFill>
                  <a:srgbClr val="404040"/>
                </a:solidFill>
                <a:latin typeface="Century Gothic"/>
                <a:cs typeface="Century Gothic"/>
              </a:rPr>
              <a:t>μήνες</a:t>
            </a:r>
            <a:endParaRPr sz="1700">
              <a:latin typeface="Century Gothic"/>
              <a:cs typeface="Century Gothic"/>
            </a:endParaRPr>
          </a:p>
          <a:p>
            <a:pPr marL="149860">
              <a:lnSpc>
                <a:spcPct val="100000"/>
              </a:lnSpc>
              <a:spcBef>
                <a:spcPts val="1225"/>
              </a:spcBef>
            </a:pP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01/06/2020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-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31/05/2022 </a:t>
            </a:r>
            <a:r>
              <a:rPr sz="1700" spc="5" dirty="0">
                <a:solidFill>
                  <a:srgbClr val="404040"/>
                </a:solidFill>
                <a:latin typeface="Century Gothic"/>
                <a:cs typeface="Century Gothic"/>
              </a:rPr>
              <a:t>για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24</a:t>
            </a:r>
            <a:r>
              <a:rPr sz="1700" spc="-12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700" spc="5" dirty="0">
                <a:solidFill>
                  <a:srgbClr val="404040"/>
                </a:solidFill>
                <a:latin typeface="Century Gothic"/>
                <a:cs typeface="Century Gothic"/>
              </a:rPr>
              <a:t>μήνες</a:t>
            </a:r>
            <a:endParaRPr sz="1700">
              <a:latin typeface="Century Gothic"/>
              <a:cs typeface="Century Gothic"/>
            </a:endParaRPr>
          </a:p>
          <a:p>
            <a:pPr marL="928369">
              <a:lnSpc>
                <a:spcPct val="100000"/>
              </a:lnSpc>
              <a:spcBef>
                <a:spcPts val="1470"/>
              </a:spcBef>
            </a:pPr>
            <a:r>
              <a:rPr sz="22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24 ή 36</a:t>
            </a:r>
            <a:r>
              <a:rPr sz="2200" b="1" spc="10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22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μήνες</a:t>
            </a:r>
            <a:endParaRPr sz="22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6334" y="3029204"/>
            <a:ext cx="8096250" cy="7899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11480">
              <a:lnSpc>
                <a:spcPct val="100000"/>
              </a:lnSpc>
              <a:spcBef>
                <a:spcPts val="95"/>
              </a:spcBef>
              <a:tabLst>
                <a:tab pos="2823210" algn="l"/>
              </a:tabLst>
            </a:pPr>
            <a:r>
              <a:rPr sz="22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Διάρκεια</a:t>
            </a:r>
            <a:r>
              <a:rPr sz="2200" b="1" spc="1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22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Σχεδίου	KA107:</a:t>
            </a:r>
            <a:endParaRPr sz="22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1340"/>
              </a:spcBef>
              <a:buFont typeface="Arial"/>
              <a:buChar char="•"/>
              <a:tabLst>
                <a:tab pos="354965" algn="l"/>
                <a:tab pos="355600" algn="l"/>
                <a:tab pos="4157979" algn="l"/>
                <a:tab pos="6810375" algn="l"/>
              </a:tabLst>
            </a:pP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Ημερομηνίες</a:t>
            </a:r>
            <a:r>
              <a:rPr sz="1700" spc="-1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έναρξης-λήξης:	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01/08/2020</a:t>
            </a:r>
            <a:r>
              <a:rPr sz="1700" spc="-3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-</a:t>
            </a:r>
            <a:r>
              <a:rPr sz="1700" spc="2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31/07/2022	</a:t>
            </a:r>
            <a:r>
              <a:rPr sz="1700" spc="5" dirty="0">
                <a:solidFill>
                  <a:srgbClr val="404040"/>
                </a:solidFill>
                <a:latin typeface="Century Gothic"/>
                <a:cs typeface="Century Gothic"/>
              </a:rPr>
              <a:t>για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24</a:t>
            </a:r>
            <a:r>
              <a:rPr sz="1700" spc="-12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700" spc="5" dirty="0">
                <a:solidFill>
                  <a:srgbClr val="404040"/>
                </a:solidFill>
                <a:latin typeface="Century Gothic"/>
                <a:cs typeface="Century Gothic"/>
              </a:rPr>
              <a:t>μήνες</a:t>
            </a:r>
            <a:endParaRPr sz="17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6334" y="3948429"/>
            <a:ext cx="8235315" cy="1529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95140">
              <a:lnSpc>
                <a:spcPct val="100000"/>
              </a:lnSpc>
              <a:spcBef>
                <a:spcPts val="100"/>
              </a:spcBef>
            </a:pP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01/08/2020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-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31/07/2023 </a:t>
            </a:r>
            <a:r>
              <a:rPr sz="1700" spc="5" dirty="0">
                <a:solidFill>
                  <a:srgbClr val="404040"/>
                </a:solidFill>
                <a:latin typeface="Century Gothic"/>
                <a:cs typeface="Century Gothic"/>
              </a:rPr>
              <a:t>για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36</a:t>
            </a:r>
            <a:r>
              <a:rPr sz="1700" spc="-114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700" spc="5" dirty="0">
                <a:solidFill>
                  <a:srgbClr val="404040"/>
                </a:solidFill>
                <a:latin typeface="Century Gothic"/>
                <a:cs typeface="Century Gothic"/>
              </a:rPr>
              <a:t>μήνες</a:t>
            </a:r>
            <a:endParaRPr sz="17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12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Ποσό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συμφωνίας (σύμφωνα με την επιστολή</a:t>
            </a:r>
            <a:r>
              <a:rPr sz="1700" spc="-11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έγκρισης)</a:t>
            </a:r>
            <a:endParaRPr sz="17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12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Στοιχεία τραπεζικού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λογαριασμού (Παράρτημα</a:t>
            </a:r>
            <a:r>
              <a:rPr sz="1700" spc="-7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700" spc="5" dirty="0">
                <a:solidFill>
                  <a:srgbClr val="404040"/>
                </a:solidFill>
                <a:latin typeface="Century Gothic"/>
                <a:cs typeface="Century Gothic"/>
              </a:rPr>
              <a:t>VI)</a:t>
            </a:r>
            <a:endParaRPr sz="17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12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Στοιχεία επικοινωνίας </a:t>
            </a:r>
            <a:r>
              <a:rPr sz="1700" spc="-10" dirty="0">
                <a:solidFill>
                  <a:srgbClr val="404040"/>
                </a:solidFill>
                <a:latin typeface="Century Gothic"/>
                <a:cs typeface="Century Gothic"/>
              </a:rPr>
              <a:t>(άτομο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επαφής/νόμιμος</a:t>
            </a:r>
            <a:r>
              <a:rPr sz="1700" spc="-8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εκπρόσωπος)</a:t>
            </a:r>
            <a:endParaRPr sz="17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58239" y="391109"/>
            <a:ext cx="595439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90370" marR="5080" indent="-167830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Σημεία αναφοράς για </a:t>
            </a:r>
            <a:r>
              <a:rPr dirty="0"/>
              <a:t>τη </a:t>
            </a:r>
            <a:r>
              <a:rPr spc="-5" dirty="0"/>
              <a:t>Συμφωνία  </a:t>
            </a:r>
            <a:r>
              <a:rPr spc="-10" dirty="0"/>
              <a:t>Επιχορήγησης</a:t>
            </a:r>
          </a:p>
        </p:txBody>
      </p:sp>
      <p:sp>
        <p:nvSpPr>
          <p:cNvPr id="3" name="object 3"/>
          <p:cNvSpPr/>
          <p:nvPr/>
        </p:nvSpPr>
        <p:spPr>
          <a:xfrm>
            <a:off x="240783" y="3305568"/>
            <a:ext cx="1708420" cy="10622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7439" y="3331209"/>
            <a:ext cx="1615440" cy="970915"/>
          </a:xfrm>
          <a:custGeom>
            <a:avLst/>
            <a:gdLst/>
            <a:ahLst/>
            <a:cxnLst/>
            <a:rect l="l" t="t" r="r" b="b"/>
            <a:pathLst>
              <a:path w="1615439" h="970914">
                <a:moveTo>
                  <a:pt x="1615147" y="0"/>
                </a:moveTo>
                <a:lnTo>
                  <a:pt x="1615147" y="156337"/>
                </a:lnTo>
                <a:lnTo>
                  <a:pt x="156464" y="156337"/>
                </a:lnTo>
                <a:lnTo>
                  <a:pt x="156464" y="970533"/>
                </a:lnTo>
                <a:lnTo>
                  <a:pt x="0" y="970533"/>
                </a:lnTo>
                <a:lnTo>
                  <a:pt x="0" y="0"/>
                </a:lnTo>
                <a:lnTo>
                  <a:pt x="1615147" y="0"/>
                </a:lnTo>
                <a:close/>
              </a:path>
            </a:pathLst>
          </a:custGeom>
          <a:ln w="25400">
            <a:solidFill>
              <a:srgbClr val="4674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88391" y="3784472"/>
            <a:ext cx="1322705" cy="110109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 algn="just">
              <a:lnSpc>
                <a:spcPts val="1550"/>
              </a:lnSpc>
              <a:spcBef>
                <a:spcPts val="260"/>
              </a:spcBef>
            </a:pPr>
            <a:r>
              <a:rPr sz="1400" b="1" dirty="0">
                <a:solidFill>
                  <a:srgbClr val="00AF50"/>
                </a:solidFill>
                <a:latin typeface="Century Gothic"/>
                <a:cs typeface="Century Gothic"/>
              </a:rPr>
              <a:t>1. Υπογραφή  της</a:t>
            </a:r>
            <a:r>
              <a:rPr sz="1400" b="1" spc="-100" dirty="0">
                <a:solidFill>
                  <a:srgbClr val="00AF50"/>
                </a:solidFill>
                <a:latin typeface="Century Gothic"/>
                <a:cs typeface="Century Gothic"/>
              </a:rPr>
              <a:t> </a:t>
            </a:r>
            <a:r>
              <a:rPr sz="1400" b="1" dirty="0">
                <a:solidFill>
                  <a:srgbClr val="00AF50"/>
                </a:solidFill>
                <a:latin typeface="Century Gothic"/>
                <a:cs typeface="Century Gothic"/>
              </a:rPr>
              <a:t>Συμφωνίας</a:t>
            </a:r>
            <a:endParaRPr sz="1400">
              <a:latin typeface="Century Gothic"/>
              <a:cs typeface="Century Gothic"/>
            </a:endParaRPr>
          </a:p>
          <a:p>
            <a:pPr marL="12700" marR="33655" algn="just">
              <a:lnSpc>
                <a:spcPts val="1550"/>
              </a:lnSpc>
              <a:spcBef>
                <a:spcPts val="590"/>
              </a:spcBef>
            </a:pPr>
            <a:r>
              <a:rPr sz="1400" spc="-5" dirty="0">
                <a:latin typeface="Century Gothic"/>
                <a:cs typeface="Century Gothic"/>
              </a:rPr>
              <a:t>(σε </a:t>
            </a:r>
            <a:r>
              <a:rPr sz="1400" spc="5" dirty="0">
                <a:latin typeface="Century Gothic"/>
                <a:cs typeface="Century Gothic"/>
              </a:rPr>
              <a:t>ισχύ </a:t>
            </a:r>
            <a:r>
              <a:rPr sz="1400" spc="-5" dirty="0">
                <a:latin typeface="Century Gothic"/>
                <a:cs typeface="Century Gothic"/>
              </a:rPr>
              <a:t>με </a:t>
            </a:r>
            <a:r>
              <a:rPr sz="1400" dirty="0">
                <a:latin typeface="Century Gothic"/>
                <a:cs typeface="Century Gothic"/>
              </a:rPr>
              <a:t>την  </a:t>
            </a:r>
            <a:r>
              <a:rPr sz="1400" spc="-5" dirty="0">
                <a:latin typeface="Century Gothic"/>
                <a:cs typeface="Century Gothic"/>
              </a:rPr>
              <a:t>υπογραφή</a:t>
            </a:r>
            <a:r>
              <a:rPr sz="1400" spc="-9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του  ΙΔΕΠ)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589586" y="2868222"/>
            <a:ext cx="362621" cy="3626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30679" y="2890011"/>
            <a:ext cx="275590" cy="275590"/>
          </a:xfrm>
          <a:custGeom>
            <a:avLst/>
            <a:gdLst/>
            <a:ahLst/>
            <a:cxnLst/>
            <a:rect l="l" t="t" r="r" b="b"/>
            <a:pathLst>
              <a:path w="275589" h="275589">
                <a:moveTo>
                  <a:pt x="275208" y="0"/>
                </a:moveTo>
                <a:lnTo>
                  <a:pt x="0" y="275082"/>
                </a:lnTo>
                <a:lnTo>
                  <a:pt x="275208" y="275082"/>
                </a:lnTo>
                <a:lnTo>
                  <a:pt x="2752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30679" y="2890011"/>
            <a:ext cx="275590" cy="275590"/>
          </a:xfrm>
          <a:custGeom>
            <a:avLst/>
            <a:gdLst/>
            <a:ahLst/>
            <a:cxnLst/>
            <a:rect l="l" t="t" r="r" b="b"/>
            <a:pathLst>
              <a:path w="275589" h="275589">
                <a:moveTo>
                  <a:pt x="0" y="275082"/>
                </a:moveTo>
                <a:lnTo>
                  <a:pt x="275208" y="0"/>
                </a:lnTo>
                <a:lnTo>
                  <a:pt x="275208" y="275082"/>
                </a:lnTo>
                <a:lnTo>
                  <a:pt x="0" y="275082"/>
                </a:lnTo>
                <a:close/>
              </a:path>
            </a:pathLst>
          </a:custGeom>
          <a:ln w="25400">
            <a:solidFill>
              <a:srgbClr val="4674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026928" y="2863608"/>
            <a:ext cx="1706863" cy="106220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72513" y="2889376"/>
            <a:ext cx="1615440" cy="970915"/>
          </a:xfrm>
          <a:custGeom>
            <a:avLst/>
            <a:gdLst/>
            <a:ahLst/>
            <a:cxnLst/>
            <a:rect l="l" t="t" r="r" b="b"/>
            <a:pathLst>
              <a:path w="1615439" h="970914">
                <a:moveTo>
                  <a:pt x="1615186" y="0"/>
                </a:moveTo>
                <a:lnTo>
                  <a:pt x="1615186" y="156463"/>
                </a:lnTo>
                <a:lnTo>
                  <a:pt x="156463" y="156463"/>
                </a:lnTo>
                <a:lnTo>
                  <a:pt x="156463" y="970661"/>
                </a:lnTo>
                <a:lnTo>
                  <a:pt x="0" y="970661"/>
                </a:lnTo>
                <a:lnTo>
                  <a:pt x="0" y="0"/>
                </a:lnTo>
                <a:lnTo>
                  <a:pt x="1615186" y="0"/>
                </a:lnTo>
                <a:close/>
              </a:path>
            </a:pathLst>
          </a:custGeom>
          <a:ln w="25400">
            <a:solidFill>
              <a:srgbClr val="4674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273935" y="3342894"/>
            <a:ext cx="1311910" cy="1885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614"/>
              </a:lnSpc>
              <a:spcBef>
                <a:spcPts val="105"/>
              </a:spcBef>
            </a:pPr>
            <a:r>
              <a:rPr sz="1400" b="1" dirty="0">
                <a:solidFill>
                  <a:srgbClr val="00AF50"/>
                </a:solidFill>
                <a:latin typeface="Century Gothic"/>
                <a:cs typeface="Century Gothic"/>
              </a:rPr>
              <a:t>2.</a:t>
            </a:r>
            <a:r>
              <a:rPr sz="1400" b="1" spc="-15" dirty="0">
                <a:solidFill>
                  <a:srgbClr val="00AF50"/>
                </a:solidFill>
                <a:latin typeface="Century Gothic"/>
                <a:cs typeface="Century Gothic"/>
              </a:rPr>
              <a:t> </a:t>
            </a:r>
            <a:r>
              <a:rPr sz="1400" b="1" spc="-5" dirty="0">
                <a:solidFill>
                  <a:srgbClr val="00AF50"/>
                </a:solidFill>
                <a:latin typeface="Century Gothic"/>
                <a:cs typeface="Century Gothic"/>
              </a:rPr>
              <a:t>Πρώτη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ts val="1614"/>
              </a:lnSpc>
            </a:pPr>
            <a:r>
              <a:rPr sz="1400" b="1" dirty="0">
                <a:solidFill>
                  <a:srgbClr val="00AF50"/>
                </a:solidFill>
                <a:latin typeface="Century Gothic"/>
                <a:cs typeface="Century Gothic"/>
              </a:rPr>
              <a:t>προκαταβολή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92000"/>
              </a:lnSpc>
              <a:spcBef>
                <a:spcPts val="590"/>
              </a:spcBef>
            </a:pPr>
            <a:r>
              <a:rPr sz="1400" dirty="0">
                <a:latin typeface="Century Gothic"/>
                <a:cs typeface="Century Gothic"/>
              </a:rPr>
              <a:t>60% της  συνολικής  </a:t>
            </a:r>
            <a:r>
              <a:rPr sz="1400" spc="-5" dirty="0">
                <a:latin typeface="Century Gothic"/>
                <a:cs typeface="Century Gothic"/>
              </a:rPr>
              <a:t>επιχορήγησης,  </a:t>
            </a:r>
            <a:r>
              <a:rPr sz="1400" dirty="0">
                <a:latin typeface="Century Gothic"/>
                <a:cs typeface="Century Gothic"/>
              </a:rPr>
              <a:t>εντός </a:t>
            </a:r>
            <a:r>
              <a:rPr sz="1400" spc="-5" dirty="0">
                <a:latin typeface="Century Gothic"/>
                <a:cs typeface="Century Gothic"/>
              </a:rPr>
              <a:t>30  ημερών από  </a:t>
            </a:r>
            <a:r>
              <a:rPr sz="1400" dirty="0">
                <a:latin typeface="Century Gothic"/>
                <a:cs typeface="Century Gothic"/>
              </a:rPr>
              <a:t>την </a:t>
            </a:r>
            <a:r>
              <a:rPr sz="1400" spc="-5" dirty="0">
                <a:latin typeface="Century Gothic"/>
                <a:cs typeface="Century Gothic"/>
              </a:rPr>
              <a:t>υπογραφή  </a:t>
            </a:r>
            <a:r>
              <a:rPr sz="1400" dirty="0">
                <a:latin typeface="Century Gothic"/>
                <a:cs typeface="Century Gothic"/>
              </a:rPr>
              <a:t>της</a:t>
            </a:r>
            <a:r>
              <a:rPr sz="1400" spc="-60" dirty="0">
                <a:latin typeface="Century Gothic"/>
                <a:cs typeface="Century Gothic"/>
              </a:rPr>
              <a:t> </a:t>
            </a:r>
            <a:r>
              <a:rPr sz="1400" spc="-5" dirty="0">
                <a:latin typeface="Century Gothic"/>
                <a:cs typeface="Century Gothic"/>
              </a:rPr>
              <a:t>Συμφωνίας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374190" y="2426262"/>
            <a:ext cx="362621" cy="36262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415791" y="2448305"/>
            <a:ext cx="275590" cy="275590"/>
          </a:xfrm>
          <a:custGeom>
            <a:avLst/>
            <a:gdLst/>
            <a:ahLst/>
            <a:cxnLst/>
            <a:rect l="l" t="t" r="r" b="b"/>
            <a:pathLst>
              <a:path w="275589" h="275589">
                <a:moveTo>
                  <a:pt x="275082" y="0"/>
                </a:moveTo>
                <a:lnTo>
                  <a:pt x="0" y="275082"/>
                </a:lnTo>
                <a:lnTo>
                  <a:pt x="275082" y="275082"/>
                </a:lnTo>
                <a:lnTo>
                  <a:pt x="2750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415791" y="2448305"/>
            <a:ext cx="275590" cy="275590"/>
          </a:xfrm>
          <a:custGeom>
            <a:avLst/>
            <a:gdLst/>
            <a:ahLst/>
            <a:cxnLst/>
            <a:rect l="l" t="t" r="r" b="b"/>
            <a:pathLst>
              <a:path w="275589" h="275589">
                <a:moveTo>
                  <a:pt x="0" y="275082"/>
                </a:moveTo>
                <a:lnTo>
                  <a:pt x="275082" y="0"/>
                </a:lnTo>
                <a:lnTo>
                  <a:pt x="275082" y="275082"/>
                </a:lnTo>
                <a:lnTo>
                  <a:pt x="0" y="275082"/>
                </a:lnTo>
                <a:close/>
              </a:path>
            </a:pathLst>
          </a:custGeom>
          <a:ln w="25400">
            <a:solidFill>
              <a:srgbClr val="4674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87132" y="2093963"/>
            <a:ext cx="1708420" cy="106377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33495" y="2120645"/>
            <a:ext cx="1615440" cy="970915"/>
          </a:xfrm>
          <a:custGeom>
            <a:avLst/>
            <a:gdLst/>
            <a:ahLst/>
            <a:cxnLst/>
            <a:rect l="l" t="t" r="r" b="b"/>
            <a:pathLst>
              <a:path w="1615439" h="970914">
                <a:moveTo>
                  <a:pt x="1615185" y="0"/>
                </a:moveTo>
                <a:lnTo>
                  <a:pt x="1615185" y="156463"/>
                </a:lnTo>
                <a:lnTo>
                  <a:pt x="156463" y="156463"/>
                </a:lnTo>
                <a:lnTo>
                  <a:pt x="156463" y="970661"/>
                </a:lnTo>
                <a:lnTo>
                  <a:pt x="0" y="970661"/>
                </a:lnTo>
                <a:lnTo>
                  <a:pt x="0" y="0"/>
                </a:lnTo>
                <a:lnTo>
                  <a:pt x="1615185" y="0"/>
                </a:lnTo>
                <a:close/>
              </a:path>
            </a:pathLst>
          </a:custGeom>
          <a:ln w="25400">
            <a:solidFill>
              <a:srgbClr val="4674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998721" y="2563113"/>
            <a:ext cx="1405255" cy="267081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38100" marR="567690">
              <a:lnSpc>
                <a:spcPts val="1550"/>
              </a:lnSpc>
              <a:spcBef>
                <a:spcPts val="265"/>
              </a:spcBef>
            </a:pPr>
            <a:r>
              <a:rPr sz="1400" b="1" dirty="0">
                <a:latin typeface="Century Gothic"/>
                <a:cs typeface="Century Gothic"/>
              </a:rPr>
              <a:t>3.</a:t>
            </a:r>
            <a:r>
              <a:rPr sz="1400" b="1" spc="-90" dirty="0">
                <a:latin typeface="Century Gothic"/>
                <a:cs typeface="Century Gothic"/>
              </a:rPr>
              <a:t> </a:t>
            </a:r>
            <a:r>
              <a:rPr sz="1400" b="1" dirty="0">
                <a:latin typeface="Century Gothic"/>
                <a:cs typeface="Century Gothic"/>
              </a:rPr>
              <a:t>Interim  </a:t>
            </a:r>
            <a:r>
              <a:rPr sz="1400" b="1" spc="-5" dirty="0">
                <a:latin typeface="Century Gothic"/>
                <a:cs typeface="Century Gothic"/>
              </a:rPr>
              <a:t>Report*</a:t>
            </a:r>
            <a:endParaRPr sz="1400">
              <a:latin typeface="Century Gothic"/>
              <a:cs typeface="Century Gothic"/>
            </a:endParaRPr>
          </a:p>
          <a:p>
            <a:pPr marL="38100" marR="457200">
              <a:lnSpc>
                <a:spcPts val="1550"/>
              </a:lnSpc>
              <a:spcBef>
                <a:spcPts val="585"/>
              </a:spcBef>
            </a:pPr>
            <a:r>
              <a:rPr sz="1400" b="1" dirty="0">
                <a:latin typeface="Century Gothic"/>
                <a:cs typeface="Century Gothic"/>
              </a:rPr>
              <a:t>31.</a:t>
            </a:r>
            <a:r>
              <a:rPr sz="1400" b="1" spc="5" dirty="0">
                <a:latin typeface="Century Gothic"/>
                <a:cs typeface="Century Gothic"/>
              </a:rPr>
              <a:t>0</a:t>
            </a:r>
            <a:r>
              <a:rPr sz="1400" b="1" dirty="0">
                <a:latin typeface="Century Gothic"/>
                <a:cs typeface="Century Gothic"/>
              </a:rPr>
              <a:t>3.2</a:t>
            </a:r>
            <a:r>
              <a:rPr sz="1400" b="1" spc="-10" dirty="0">
                <a:latin typeface="Century Gothic"/>
                <a:cs typeface="Century Gothic"/>
              </a:rPr>
              <a:t>0</a:t>
            </a:r>
            <a:r>
              <a:rPr sz="1400" b="1" dirty="0">
                <a:latin typeface="Century Gothic"/>
                <a:cs typeface="Century Gothic"/>
              </a:rPr>
              <a:t>21  (ΚΑ103) –  </a:t>
            </a:r>
            <a:r>
              <a:rPr sz="1400" b="1" spc="5" dirty="0">
                <a:latin typeface="Century Gothic"/>
                <a:cs typeface="Century Gothic"/>
              </a:rPr>
              <a:t>31</a:t>
            </a:r>
            <a:r>
              <a:rPr sz="1400" b="1" dirty="0">
                <a:latin typeface="Century Gothic"/>
                <a:cs typeface="Century Gothic"/>
              </a:rPr>
              <a:t>.</a:t>
            </a:r>
            <a:r>
              <a:rPr sz="1400" b="1" spc="5" dirty="0">
                <a:latin typeface="Century Gothic"/>
                <a:cs typeface="Century Gothic"/>
              </a:rPr>
              <a:t>05</a:t>
            </a:r>
            <a:r>
              <a:rPr sz="1400" b="1" dirty="0">
                <a:latin typeface="Century Gothic"/>
                <a:cs typeface="Century Gothic"/>
              </a:rPr>
              <a:t>.2</a:t>
            </a:r>
            <a:r>
              <a:rPr sz="1400" b="1" spc="-10" dirty="0">
                <a:latin typeface="Century Gothic"/>
                <a:cs typeface="Century Gothic"/>
              </a:rPr>
              <a:t>0</a:t>
            </a:r>
            <a:r>
              <a:rPr sz="1400" b="1" dirty="0">
                <a:latin typeface="Century Gothic"/>
                <a:cs typeface="Century Gothic"/>
              </a:rPr>
              <a:t>21  (ΚΑ107)</a:t>
            </a:r>
            <a:endParaRPr sz="1400">
              <a:latin typeface="Century Gothic"/>
              <a:cs typeface="Century Gothic"/>
            </a:endParaRPr>
          </a:p>
          <a:p>
            <a:pPr marL="38100">
              <a:lnSpc>
                <a:spcPts val="1435"/>
              </a:lnSpc>
            </a:pPr>
            <a:r>
              <a:rPr sz="1400" spc="-5" dirty="0">
                <a:latin typeface="Century Gothic"/>
                <a:cs typeface="Century Gothic"/>
              </a:rPr>
              <a:t>αποτελεί</a:t>
            </a:r>
            <a:r>
              <a:rPr sz="1400" spc="-5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αίτημα</a:t>
            </a:r>
            <a:endParaRPr sz="1400">
              <a:latin typeface="Century Gothic"/>
              <a:cs typeface="Century Gothic"/>
            </a:endParaRPr>
          </a:p>
          <a:p>
            <a:pPr marL="38100" marR="120650">
              <a:lnSpc>
                <a:spcPct val="92000"/>
              </a:lnSpc>
              <a:spcBef>
                <a:spcPts val="70"/>
              </a:spcBef>
            </a:pPr>
            <a:r>
              <a:rPr sz="1400" spc="5" dirty="0">
                <a:latin typeface="Century Gothic"/>
                <a:cs typeface="Century Gothic"/>
              </a:rPr>
              <a:t>για </a:t>
            </a:r>
            <a:r>
              <a:rPr sz="1400" spc="-5" dirty="0">
                <a:latin typeface="Century Gothic"/>
                <a:cs typeface="Century Gothic"/>
              </a:rPr>
              <a:t>δεύτερη  </a:t>
            </a:r>
            <a:r>
              <a:rPr sz="1400" spc="-10" dirty="0">
                <a:latin typeface="Century Gothic"/>
                <a:cs typeface="Century Gothic"/>
              </a:rPr>
              <a:t>πρ</a:t>
            </a:r>
            <a:r>
              <a:rPr sz="1400" dirty="0">
                <a:latin typeface="Century Gothic"/>
                <a:cs typeface="Century Gothic"/>
              </a:rPr>
              <a:t>οκ</a:t>
            </a:r>
            <a:r>
              <a:rPr sz="1400" spc="-5" dirty="0">
                <a:latin typeface="Century Gothic"/>
                <a:cs typeface="Century Gothic"/>
              </a:rPr>
              <a:t>αταβο</a:t>
            </a:r>
            <a:r>
              <a:rPr sz="1400" dirty="0">
                <a:latin typeface="Century Gothic"/>
                <a:cs typeface="Century Gothic"/>
              </a:rPr>
              <a:t>λ</a:t>
            </a:r>
            <a:r>
              <a:rPr sz="1400" spc="-10" dirty="0">
                <a:latin typeface="Century Gothic"/>
                <a:cs typeface="Century Gothic"/>
              </a:rPr>
              <a:t>ή</a:t>
            </a:r>
            <a:r>
              <a:rPr sz="1400" dirty="0">
                <a:latin typeface="Century Gothic"/>
                <a:cs typeface="Century Gothic"/>
              </a:rPr>
              <a:t>,  αφού </a:t>
            </a:r>
            <a:r>
              <a:rPr sz="1400" spc="-5" dirty="0">
                <a:latin typeface="Century Gothic"/>
                <a:cs typeface="Century Gothic"/>
              </a:rPr>
              <a:t>έχει  </a:t>
            </a:r>
            <a:r>
              <a:rPr sz="1400" dirty="0">
                <a:latin typeface="Century Gothic"/>
                <a:cs typeface="Century Gothic"/>
              </a:rPr>
              <a:t>δαπανηθεί το  70% της </a:t>
            </a:r>
            <a:r>
              <a:rPr sz="1400" spc="15" dirty="0">
                <a:latin typeface="Century Gothic"/>
                <a:cs typeface="Century Gothic"/>
              </a:rPr>
              <a:t>1</a:t>
            </a:r>
            <a:r>
              <a:rPr sz="1350" spc="22" baseline="24691" dirty="0">
                <a:latin typeface="Century Gothic"/>
                <a:cs typeface="Century Gothic"/>
              </a:rPr>
              <a:t>ης  </a:t>
            </a:r>
            <a:r>
              <a:rPr sz="1400" dirty="0">
                <a:latin typeface="Century Gothic"/>
                <a:cs typeface="Century Gothic"/>
              </a:rPr>
              <a:t>δόσης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145023" y="1894332"/>
            <a:ext cx="387096" cy="3855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00903" y="1929638"/>
            <a:ext cx="275590" cy="275590"/>
          </a:xfrm>
          <a:custGeom>
            <a:avLst/>
            <a:gdLst/>
            <a:ahLst/>
            <a:cxnLst/>
            <a:rect l="l" t="t" r="r" b="b"/>
            <a:pathLst>
              <a:path w="275589" h="275589">
                <a:moveTo>
                  <a:pt x="275082" y="0"/>
                </a:moveTo>
                <a:lnTo>
                  <a:pt x="0" y="275209"/>
                </a:lnTo>
                <a:lnTo>
                  <a:pt x="275082" y="275209"/>
                </a:lnTo>
                <a:lnTo>
                  <a:pt x="2750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00903" y="1929638"/>
            <a:ext cx="275590" cy="275590"/>
          </a:xfrm>
          <a:custGeom>
            <a:avLst/>
            <a:gdLst/>
            <a:ahLst/>
            <a:cxnLst/>
            <a:rect l="l" t="t" r="r" b="b"/>
            <a:pathLst>
              <a:path w="275589" h="275589">
                <a:moveTo>
                  <a:pt x="0" y="275209"/>
                </a:moveTo>
                <a:lnTo>
                  <a:pt x="275082" y="0"/>
                </a:lnTo>
                <a:lnTo>
                  <a:pt x="275082" y="275209"/>
                </a:lnTo>
                <a:lnTo>
                  <a:pt x="0" y="275209"/>
                </a:lnTo>
                <a:close/>
              </a:path>
            </a:pathLst>
          </a:custGeom>
          <a:ln w="25400">
            <a:solidFill>
              <a:srgbClr val="4674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96120" y="1903488"/>
            <a:ext cx="1708420" cy="10622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642736" y="1929129"/>
            <a:ext cx="1615440" cy="970915"/>
          </a:xfrm>
          <a:custGeom>
            <a:avLst/>
            <a:gdLst/>
            <a:ahLst/>
            <a:cxnLst/>
            <a:rect l="l" t="t" r="r" b="b"/>
            <a:pathLst>
              <a:path w="1615440" h="970914">
                <a:moveTo>
                  <a:pt x="1615059" y="0"/>
                </a:moveTo>
                <a:lnTo>
                  <a:pt x="1615059" y="156337"/>
                </a:lnTo>
                <a:lnTo>
                  <a:pt x="156463" y="156337"/>
                </a:lnTo>
                <a:lnTo>
                  <a:pt x="156463" y="970661"/>
                </a:lnTo>
                <a:lnTo>
                  <a:pt x="0" y="970661"/>
                </a:lnTo>
                <a:lnTo>
                  <a:pt x="0" y="0"/>
                </a:lnTo>
                <a:lnTo>
                  <a:pt x="1615059" y="0"/>
                </a:lnTo>
                <a:close/>
              </a:path>
            </a:pathLst>
          </a:custGeom>
          <a:ln w="25399">
            <a:solidFill>
              <a:srgbClr val="4674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5844666" y="2382138"/>
            <a:ext cx="1356995" cy="168910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355600">
              <a:lnSpc>
                <a:spcPts val="1550"/>
              </a:lnSpc>
              <a:spcBef>
                <a:spcPts val="265"/>
              </a:spcBef>
            </a:pPr>
            <a:r>
              <a:rPr sz="1400" b="1" dirty="0">
                <a:latin typeface="Century Gothic"/>
                <a:cs typeface="Century Gothic"/>
              </a:rPr>
              <a:t>4.</a:t>
            </a:r>
            <a:r>
              <a:rPr sz="1400" b="1" spc="-80" dirty="0">
                <a:latin typeface="Century Gothic"/>
                <a:cs typeface="Century Gothic"/>
              </a:rPr>
              <a:t> </a:t>
            </a:r>
            <a:r>
              <a:rPr sz="1400" b="1" dirty="0">
                <a:latin typeface="Century Gothic"/>
                <a:cs typeface="Century Gothic"/>
              </a:rPr>
              <a:t>Υποβολή  </a:t>
            </a:r>
            <a:r>
              <a:rPr sz="1400" b="1" spc="-5" dirty="0">
                <a:latin typeface="Century Gothic"/>
                <a:cs typeface="Century Gothic"/>
              </a:rPr>
              <a:t>Τελικής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ts val="1505"/>
              </a:lnSpc>
            </a:pPr>
            <a:r>
              <a:rPr sz="1400" b="1" dirty="0">
                <a:latin typeface="Century Gothic"/>
                <a:cs typeface="Century Gothic"/>
              </a:rPr>
              <a:t>Έκθεσης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92000"/>
              </a:lnSpc>
              <a:spcBef>
                <a:spcPts val="600"/>
              </a:spcBef>
            </a:pPr>
            <a:r>
              <a:rPr sz="1400" dirty="0">
                <a:latin typeface="Century Gothic"/>
                <a:cs typeface="Century Gothic"/>
              </a:rPr>
              <a:t>Εντός </a:t>
            </a:r>
            <a:r>
              <a:rPr sz="1400" spc="-5" dirty="0">
                <a:latin typeface="Century Gothic"/>
                <a:cs typeface="Century Gothic"/>
              </a:rPr>
              <a:t>60  ημερών από  </a:t>
            </a:r>
            <a:r>
              <a:rPr sz="1400" dirty="0">
                <a:latin typeface="Century Gothic"/>
                <a:cs typeface="Century Gothic"/>
              </a:rPr>
              <a:t>την</a:t>
            </a:r>
            <a:r>
              <a:rPr sz="1400" spc="-8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ημερομηνία  </a:t>
            </a:r>
            <a:r>
              <a:rPr sz="1400" spc="-5" dirty="0">
                <a:latin typeface="Century Gothic"/>
                <a:cs typeface="Century Gothic"/>
              </a:rPr>
              <a:t>λήξης </a:t>
            </a:r>
            <a:r>
              <a:rPr sz="1400" dirty="0">
                <a:latin typeface="Century Gothic"/>
                <a:cs typeface="Century Gothic"/>
              </a:rPr>
              <a:t>του  σχεδίου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944922" y="1466142"/>
            <a:ext cx="362621" cy="36262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985889" y="1487932"/>
            <a:ext cx="275590" cy="275590"/>
          </a:xfrm>
          <a:custGeom>
            <a:avLst/>
            <a:gdLst/>
            <a:ahLst/>
            <a:cxnLst/>
            <a:rect l="l" t="t" r="r" b="b"/>
            <a:pathLst>
              <a:path w="275590" h="275589">
                <a:moveTo>
                  <a:pt x="275208" y="0"/>
                </a:moveTo>
                <a:lnTo>
                  <a:pt x="0" y="275208"/>
                </a:lnTo>
                <a:lnTo>
                  <a:pt x="275208" y="275208"/>
                </a:lnTo>
                <a:lnTo>
                  <a:pt x="2752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985889" y="1487932"/>
            <a:ext cx="275590" cy="275590"/>
          </a:xfrm>
          <a:custGeom>
            <a:avLst/>
            <a:gdLst/>
            <a:ahLst/>
            <a:cxnLst/>
            <a:rect l="l" t="t" r="r" b="b"/>
            <a:pathLst>
              <a:path w="275590" h="275589">
                <a:moveTo>
                  <a:pt x="0" y="275208"/>
                </a:moveTo>
                <a:lnTo>
                  <a:pt x="275208" y="0"/>
                </a:lnTo>
                <a:lnTo>
                  <a:pt x="275208" y="275208"/>
                </a:lnTo>
                <a:lnTo>
                  <a:pt x="0" y="275208"/>
                </a:lnTo>
                <a:close/>
              </a:path>
            </a:pathLst>
          </a:custGeom>
          <a:ln w="25400">
            <a:solidFill>
              <a:srgbClr val="4674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382264" y="1335011"/>
            <a:ext cx="1706863" cy="106377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427721" y="1361566"/>
            <a:ext cx="1615440" cy="970915"/>
          </a:xfrm>
          <a:custGeom>
            <a:avLst/>
            <a:gdLst/>
            <a:ahLst/>
            <a:cxnLst/>
            <a:rect l="l" t="t" r="r" b="b"/>
            <a:pathLst>
              <a:path w="1615440" h="970914">
                <a:moveTo>
                  <a:pt x="1615185" y="0"/>
                </a:moveTo>
                <a:lnTo>
                  <a:pt x="1615185" y="156337"/>
                </a:lnTo>
                <a:lnTo>
                  <a:pt x="156463" y="156337"/>
                </a:lnTo>
                <a:lnTo>
                  <a:pt x="156463" y="970661"/>
                </a:lnTo>
                <a:lnTo>
                  <a:pt x="0" y="970661"/>
                </a:lnTo>
                <a:lnTo>
                  <a:pt x="0" y="0"/>
                </a:lnTo>
                <a:lnTo>
                  <a:pt x="1615185" y="0"/>
                </a:lnTo>
                <a:close/>
              </a:path>
            </a:pathLst>
          </a:custGeom>
          <a:ln w="25400">
            <a:solidFill>
              <a:srgbClr val="4674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7612760" y="1688719"/>
            <a:ext cx="1268095" cy="149288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432434">
              <a:lnSpc>
                <a:spcPts val="1550"/>
              </a:lnSpc>
              <a:spcBef>
                <a:spcPts val="265"/>
              </a:spcBef>
            </a:pPr>
            <a:r>
              <a:rPr sz="1400" b="1" dirty="0">
                <a:latin typeface="Century Gothic"/>
                <a:cs typeface="Century Gothic"/>
              </a:rPr>
              <a:t>5. </a:t>
            </a:r>
            <a:r>
              <a:rPr sz="1400" b="1" spc="-5" dirty="0">
                <a:latin typeface="Century Gothic"/>
                <a:cs typeface="Century Gothic"/>
              </a:rPr>
              <a:t>Τελική  </a:t>
            </a:r>
            <a:r>
              <a:rPr sz="1400" b="1" dirty="0">
                <a:latin typeface="Century Gothic"/>
                <a:cs typeface="Century Gothic"/>
              </a:rPr>
              <a:t>Π</a:t>
            </a:r>
            <a:r>
              <a:rPr sz="1400" b="1" spc="-5" dirty="0">
                <a:latin typeface="Century Gothic"/>
                <a:cs typeface="Century Gothic"/>
              </a:rPr>
              <a:t>ληρ</a:t>
            </a:r>
            <a:r>
              <a:rPr sz="1400" b="1" spc="-10" dirty="0">
                <a:latin typeface="Century Gothic"/>
                <a:cs typeface="Century Gothic"/>
              </a:rPr>
              <a:t>ω</a:t>
            </a:r>
            <a:r>
              <a:rPr sz="1400" b="1" spc="-5" dirty="0">
                <a:latin typeface="Century Gothic"/>
                <a:cs typeface="Century Gothic"/>
              </a:rPr>
              <a:t>μή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92000"/>
              </a:lnSpc>
              <a:spcBef>
                <a:spcPts val="555"/>
              </a:spcBef>
            </a:pPr>
            <a:r>
              <a:rPr sz="1400" dirty="0">
                <a:latin typeface="Century Gothic"/>
                <a:cs typeface="Century Gothic"/>
              </a:rPr>
              <a:t>Εντός </a:t>
            </a:r>
            <a:r>
              <a:rPr sz="1400" spc="-5" dirty="0">
                <a:latin typeface="Century Gothic"/>
                <a:cs typeface="Century Gothic"/>
              </a:rPr>
              <a:t>60  ημερών από  </a:t>
            </a:r>
            <a:r>
              <a:rPr sz="1400" dirty="0">
                <a:latin typeface="Century Gothic"/>
                <a:cs typeface="Century Gothic"/>
              </a:rPr>
              <a:t>την</a:t>
            </a:r>
            <a:r>
              <a:rPr sz="1400" spc="-75" dirty="0">
                <a:latin typeface="Century Gothic"/>
                <a:cs typeface="Century Gothic"/>
              </a:rPr>
              <a:t> </a:t>
            </a:r>
            <a:r>
              <a:rPr sz="1400" spc="-5" dirty="0">
                <a:latin typeface="Century Gothic"/>
                <a:cs typeface="Century Gothic"/>
              </a:rPr>
              <a:t>παραλαβή  </a:t>
            </a:r>
            <a:r>
              <a:rPr sz="1400" dirty="0">
                <a:latin typeface="Century Gothic"/>
                <a:cs typeface="Century Gothic"/>
              </a:rPr>
              <a:t>της Τελικής  Έκθεσης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70738" y="5258765"/>
            <a:ext cx="759904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*Σε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περίπτωση που η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ΕΥ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εντοπίσει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χαμηλότερη απορρόφηση από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την  αναμενόμενη, ενδεχομένως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ζητήσει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επιπρόσθετο interim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report</a:t>
            </a:r>
            <a:r>
              <a:rPr sz="1800" spc="-14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για  σκοπούς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ανακατανομής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των</a:t>
            </a:r>
            <a:r>
              <a:rPr sz="1800" spc="-2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κονδυλίων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3889" y="820928"/>
            <a:ext cx="179958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Πληρωμές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8540" y="1653362"/>
            <a:ext cx="8074659" cy="41116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  <a:tab pos="944880" algn="l"/>
                <a:tab pos="2670810" algn="l"/>
                <a:tab pos="3958590" algn="l"/>
                <a:tab pos="5034280" algn="l"/>
                <a:tab pos="5804535" algn="l"/>
                <a:tab pos="7640955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Οι	κα</a:t>
            </a:r>
            <a:r>
              <a:rPr sz="2000" spc="-20" dirty="0">
                <a:solidFill>
                  <a:srgbClr val="404040"/>
                </a:solidFill>
                <a:latin typeface="Century Gothic"/>
                <a:cs typeface="Century Gothic"/>
              </a:rPr>
              <a:t>τ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θέ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σε</a:t>
            </a:r>
            <a:r>
              <a:rPr sz="2000" spc="10" dirty="0">
                <a:solidFill>
                  <a:srgbClr val="404040"/>
                </a:solidFill>
                <a:latin typeface="Century Gothic"/>
                <a:cs typeface="Century Gothic"/>
              </a:rPr>
              <a:t>ι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ς,	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γί</a:t>
            </a:r>
            <a:r>
              <a:rPr sz="2000" spc="10" dirty="0">
                <a:solidFill>
                  <a:srgbClr val="404040"/>
                </a:solidFill>
                <a:latin typeface="Century Gothic"/>
                <a:cs typeface="Century Gothic"/>
              </a:rPr>
              <a:t>ν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ο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ντα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ι	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ά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ν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τ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α	στο	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λογα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ρ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ι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ασμ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ό	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τ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ο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υ</a:t>
            </a:r>
            <a:endParaRPr sz="2000">
              <a:latin typeface="Century Gothic"/>
              <a:cs typeface="Century Gothic"/>
            </a:endParaRPr>
          </a:p>
          <a:p>
            <a:pPr marL="354965">
              <a:lnSpc>
                <a:spcPct val="100000"/>
              </a:lnSpc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οργανισμού Annex 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VI.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Σε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περίπτωση αλλαγής</a:t>
            </a:r>
            <a:r>
              <a:rPr sz="2000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sz="2000" b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να</a:t>
            </a:r>
            <a:r>
              <a:rPr sz="2000" b="1" u="heavy" spc="35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sz="20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ενημερώνεται</a:t>
            </a:r>
            <a:endParaRPr sz="2000">
              <a:latin typeface="Century Gothic"/>
              <a:cs typeface="Century Gothic"/>
            </a:endParaRPr>
          </a:p>
          <a:p>
            <a:pPr marL="354965">
              <a:lnSpc>
                <a:spcPct val="100000"/>
              </a:lnSpc>
              <a:spcBef>
                <a:spcPts val="10"/>
              </a:spcBef>
            </a:pPr>
            <a:r>
              <a:rPr sz="2000" u="heavy" spc="-50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γραπτώς </a:t>
            </a:r>
            <a:r>
              <a:rPr sz="2000" b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η ΕΥ </a:t>
            </a:r>
            <a:r>
              <a:rPr sz="20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και </a:t>
            </a:r>
            <a:r>
              <a:rPr sz="2000" b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να επικαιροποιείται </a:t>
            </a:r>
            <a:r>
              <a:rPr sz="20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το</a:t>
            </a:r>
            <a:r>
              <a:rPr sz="2000" b="1" u="heavy" spc="-5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sz="2000" b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ORS</a:t>
            </a:r>
            <a:endParaRPr sz="2000">
              <a:latin typeface="Century Gothic"/>
              <a:cs typeface="Century Gothic"/>
            </a:endParaRPr>
          </a:p>
          <a:p>
            <a:pPr marL="354965" marR="5080" indent="-342900" algn="just">
              <a:lnSpc>
                <a:spcPct val="100000"/>
              </a:lnSpc>
              <a:spcBef>
                <a:spcPts val="1910"/>
              </a:spcBef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Το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ΙΔΕΠ δεν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μπορεί να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αξιολογήσει την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Τελική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Έκθεση και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να 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προχωρήσει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σε τελική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πληρωμή πριν από την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ολοκλήρωση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της 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επιλέξιμης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διάρκειας του</a:t>
            </a:r>
            <a:r>
              <a:rPr sz="2000" spc="-8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Σχεδίου</a:t>
            </a:r>
            <a:endParaRPr sz="2000">
              <a:latin typeface="Century Gothic"/>
              <a:cs typeface="Century Gothic"/>
            </a:endParaRPr>
          </a:p>
          <a:p>
            <a:pPr marL="354965" marR="10160" indent="-342900" algn="just">
              <a:lnSpc>
                <a:spcPct val="100000"/>
              </a:lnSpc>
              <a:spcBef>
                <a:spcPts val="1920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Το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τελικό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ποσό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επιχορήγησης 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καθορίζεται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βάσει 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των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επιλέξιμων 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κινητικοτήτων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που</a:t>
            </a:r>
            <a:r>
              <a:rPr sz="2000" spc="-6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πραγματοποιήθηκαν</a:t>
            </a:r>
            <a:endParaRPr sz="2000">
              <a:latin typeface="Century Gothic"/>
              <a:cs typeface="Century Gothic"/>
            </a:endParaRPr>
          </a:p>
          <a:p>
            <a:pPr marL="354965" marR="8255" indent="-342900" algn="just">
              <a:lnSpc>
                <a:spcPct val="100000"/>
              </a:lnSpc>
              <a:spcBef>
                <a:spcPts val="1925"/>
              </a:spcBef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Ενδεχόμενη μείωση της τελικής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πληρωμής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λόγω μη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επιλέξιμων  κινητικοτήτων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ή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λόγω φτωχής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ή καθυστερημένης εφαρμογής 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ενός</a:t>
            </a:r>
            <a:r>
              <a:rPr sz="2000" spc="-2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Σχεδίου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82267" y="463423"/>
            <a:ext cx="539940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00810" marR="5080" indent="-138874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Τροποποιήσεις </a:t>
            </a:r>
            <a:r>
              <a:rPr spc="-10" dirty="0"/>
              <a:t>των Συμφωνιών  </a:t>
            </a:r>
            <a:r>
              <a:rPr spc="-15" dirty="0"/>
              <a:t>KA103 </a:t>
            </a:r>
            <a:r>
              <a:rPr spc="-5" dirty="0"/>
              <a:t>&amp;</a:t>
            </a:r>
            <a:r>
              <a:rPr spc="20" dirty="0"/>
              <a:t> </a:t>
            </a:r>
            <a:r>
              <a:rPr spc="-10" dirty="0"/>
              <a:t>KA107</a:t>
            </a:r>
          </a:p>
        </p:txBody>
      </p:sp>
      <p:sp>
        <p:nvSpPr>
          <p:cNvPr id="3" name="object 3"/>
          <p:cNvSpPr/>
          <p:nvPr/>
        </p:nvSpPr>
        <p:spPr>
          <a:xfrm>
            <a:off x="1299210" y="1471294"/>
            <a:ext cx="5904865" cy="674370"/>
          </a:xfrm>
          <a:custGeom>
            <a:avLst/>
            <a:gdLst/>
            <a:ahLst/>
            <a:cxnLst/>
            <a:rect l="l" t="t" r="r" b="b"/>
            <a:pathLst>
              <a:path w="5904865" h="674369">
                <a:moveTo>
                  <a:pt x="5792343" y="0"/>
                </a:moveTo>
                <a:lnTo>
                  <a:pt x="112268" y="0"/>
                </a:lnTo>
                <a:lnTo>
                  <a:pt x="68580" y="8826"/>
                </a:lnTo>
                <a:lnTo>
                  <a:pt x="32893" y="32892"/>
                </a:lnTo>
                <a:lnTo>
                  <a:pt x="8826" y="68579"/>
                </a:lnTo>
                <a:lnTo>
                  <a:pt x="0" y="112267"/>
                </a:lnTo>
                <a:lnTo>
                  <a:pt x="0" y="561593"/>
                </a:lnTo>
                <a:lnTo>
                  <a:pt x="8826" y="605281"/>
                </a:lnTo>
                <a:lnTo>
                  <a:pt x="32893" y="640968"/>
                </a:lnTo>
                <a:lnTo>
                  <a:pt x="68580" y="665035"/>
                </a:lnTo>
                <a:lnTo>
                  <a:pt x="112268" y="673862"/>
                </a:lnTo>
                <a:lnTo>
                  <a:pt x="5792343" y="673862"/>
                </a:lnTo>
                <a:lnTo>
                  <a:pt x="5836030" y="665035"/>
                </a:lnTo>
                <a:lnTo>
                  <a:pt x="5871718" y="640968"/>
                </a:lnTo>
                <a:lnTo>
                  <a:pt x="5895784" y="605281"/>
                </a:lnTo>
                <a:lnTo>
                  <a:pt x="5904611" y="561593"/>
                </a:lnTo>
                <a:lnTo>
                  <a:pt x="5904611" y="112267"/>
                </a:lnTo>
                <a:lnTo>
                  <a:pt x="5895784" y="68579"/>
                </a:lnTo>
                <a:lnTo>
                  <a:pt x="5871718" y="32892"/>
                </a:lnTo>
                <a:lnTo>
                  <a:pt x="5836031" y="8826"/>
                </a:lnTo>
                <a:lnTo>
                  <a:pt x="5792343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99210" y="2192020"/>
            <a:ext cx="5904865" cy="674370"/>
          </a:xfrm>
          <a:custGeom>
            <a:avLst/>
            <a:gdLst/>
            <a:ahLst/>
            <a:cxnLst/>
            <a:rect l="l" t="t" r="r" b="b"/>
            <a:pathLst>
              <a:path w="5904865" h="674369">
                <a:moveTo>
                  <a:pt x="5792343" y="0"/>
                </a:moveTo>
                <a:lnTo>
                  <a:pt x="112268" y="0"/>
                </a:lnTo>
                <a:lnTo>
                  <a:pt x="68580" y="8826"/>
                </a:lnTo>
                <a:lnTo>
                  <a:pt x="32893" y="32892"/>
                </a:lnTo>
                <a:lnTo>
                  <a:pt x="8826" y="68579"/>
                </a:lnTo>
                <a:lnTo>
                  <a:pt x="0" y="112267"/>
                </a:lnTo>
                <a:lnTo>
                  <a:pt x="0" y="561593"/>
                </a:lnTo>
                <a:lnTo>
                  <a:pt x="8826" y="605281"/>
                </a:lnTo>
                <a:lnTo>
                  <a:pt x="32893" y="640968"/>
                </a:lnTo>
                <a:lnTo>
                  <a:pt x="68580" y="665035"/>
                </a:lnTo>
                <a:lnTo>
                  <a:pt x="112268" y="673862"/>
                </a:lnTo>
                <a:lnTo>
                  <a:pt x="5792343" y="673862"/>
                </a:lnTo>
                <a:lnTo>
                  <a:pt x="5836030" y="665035"/>
                </a:lnTo>
                <a:lnTo>
                  <a:pt x="5871718" y="640968"/>
                </a:lnTo>
                <a:lnTo>
                  <a:pt x="5895784" y="605281"/>
                </a:lnTo>
                <a:lnTo>
                  <a:pt x="5904611" y="561593"/>
                </a:lnTo>
                <a:lnTo>
                  <a:pt x="5904611" y="112267"/>
                </a:lnTo>
                <a:lnTo>
                  <a:pt x="5895784" y="68579"/>
                </a:lnTo>
                <a:lnTo>
                  <a:pt x="5871718" y="32892"/>
                </a:lnTo>
                <a:lnTo>
                  <a:pt x="5836031" y="8826"/>
                </a:lnTo>
                <a:lnTo>
                  <a:pt x="5792343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99210" y="2911982"/>
            <a:ext cx="5904865" cy="674370"/>
          </a:xfrm>
          <a:custGeom>
            <a:avLst/>
            <a:gdLst/>
            <a:ahLst/>
            <a:cxnLst/>
            <a:rect l="l" t="t" r="r" b="b"/>
            <a:pathLst>
              <a:path w="5904865" h="674370">
                <a:moveTo>
                  <a:pt x="5792343" y="0"/>
                </a:moveTo>
                <a:lnTo>
                  <a:pt x="112268" y="0"/>
                </a:lnTo>
                <a:lnTo>
                  <a:pt x="68580" y="8826"/>
                </a:lnTo>
                <a:lnTo>
                  <a:pt x="32893" y="32892"/>
                </a:lnTo>
                <a:lnTo>
                  <a:pt x="8826" y="68579"/>
                </a:lnTo>
                <a:lnTo>
                  <a:pt x="0" y="112267"/>
                </a:lnTo>
                <a:lnTo>
                  <a:pt x="0" y="561593"/>
                </a:lnTo>
                <a:lnTo>
                  <a:pt x="8826" y="605281"/>
                </a:lnTo>
                <a:lnTo>
                  <a:pt x="32893" y="640968"/>
                </a:lnTo>
                <a:lnTo>
                  <a:pt x="68580" y="665035"/>
                </a:lnTo>
                <a:lnTo>
                  <a:pt x="112268" y="673862"/>
                </a:lnTo>
                <a:lnTo>
                  <a:pt x="5792343" y="673862"/>
                </a:lnTo>
                <a:lnTo>
                  <a:pt x="5836030" y="665035"/>
                </a:lnTo>
                <a:lnTo>
                  <a:pt x="5871718" y="640968"/>
                </a:lnTo>
                <a:lnTo>
                  <a:pt x="5895784" y="605281"/>
                </a:lnTo>
                <a:lnTo>
                  <a:pt x="5904611" y="561593"/>
                </a:lnTo>
                <a:lnTo>
                  <a:pt x="5904611" y="112267"/>
                </a:lnTo>
                <a:lnTo>
                  <a:pt x="5895784" y="68579"/>
                </a:lnTo>
                <a:lnTo>
                  <a:pt x="5871718" y="32892"/>
                </a:lnTo>
                <a:lnTo>
                  <a:pt x="5836031" y="8826"/>
                </a:lnTo>
                <a:lnTo>
                  <a:pt x="5792343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99210" y="3631946"/>
            <a:ext cx="5904865" cy="674370"/>
          </a:xfrm>
          <a:custGeom>
            <a:avLst/>
            <a:gdLst/>
            <a:ahLst/>
            <a:cxnLst/>
            <a:rect l="l" t="t" r="r" b="b"/>
            <a:pathLst>
              <a:path w="5904865" h="674370">
                <a:moveTo>
                  <a:pt x="5792343" y="0"/>
                </a:moveTo>
                <a:lnTo>
                  <a:pt x="112268" y="0"/>
                </a:lnTo>
                <a:lnTo>
                  <a:pt x="68580" y="8828"/>
                </a:lnTo>
                <a:lnTo>
                  <a:pt x="32893" y="32908"/>
                </a:lnTo>
                <a:lnTo>
                  <a:pt x="8826" y="68633"/>
                </a:lnTo>
                <a:lnTo>
                  <a:pt x="0" y="112394"/>
                </a:lnTo>
                <a:lnTo>
                  <a:pt x="0" y="561593"/>
                </a:lnTo>
                <a:lnTo>
                  <a:pt x="8826" y="605355"/>
                </a:lnTo>
                <a:lnTo>
                  <a:pt x="32893" y="641080"/>
                </a:lnTo>
                <a:lnTo>
                  <a:pt x="68580" y="665160"/>
                </a:lnTo>
                <a:lnTo>
                  <a:pt x="112268" y="673988"/>
                </a:lnTo>
                <a:lnTo>
                  <a:pt x="5792343" y="673988"/>
                </a:lnTo>
                <a:lnTo>
                  <a:pt x="5836030" y="665160"/>
                </a:lnTo>
                <a:lnTo>
                  <a:pt x="5871718" y="641080"/>
                </a:lnTo>
                <a:lnTo>
                  <a:pt x="5895784" y="605355"/>
                </a:lnTo>
                <a:lnTo>
                  <a:pt x="5904611" y="561593"/>
                </a:lnTo>
                <a:lnTo>
                  <a:pt x="5904611" y="112394"/>
                </a:lnTo>
                <a:lnTo>
                  <a:pt x="5895784" y="68633"/>
                </a:lnTo>
                <a:lnTo>
                  <a:pt x="5871718" y="32908"/>
                </a:lnTo>
                <a:lnTo>
                  <a:pt x="5836031" y="8828"/>
                </a:lnTo>
                <a:lnTo>
                  <a:pt x="5792343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80489" y="1560703"/>
            <a:ext cx="4140835" cy="2530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39395" indent="-227329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240029" algn="l"/>
              </a:tabLst>
            </a:pPr>
            <a:r>
              <a:rPr sz="16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Αλλαγή στη </a:t>
            </a:r>
            <a:r>
              <a:rPr sz="16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διάρκεια του</a:t>
            </a:r>
            <a:r>
              <a:rPr sz="1600" b="1" spc="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Σχεδίου</a:t>
            </a:r>
            <a:endParaRPr sz="16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buFont typeface="Century Gothic"/>
              <a:buAutoNum type="arabicPeriod"/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buFont typeface="Century Gothic"/>
              <a:buAutoNum type="arabicPeriod"/>
            </a:pPr>
            <a:endParaRPr sz="2050">
              <a:latin typeface="Times New Roman"/>
              <a:cs typeface="Times New Roman"/>
            </a:endParaRPr>
          </a:p>
          <a:p>
            <a:pPr marL="239395" indent="-227329">
              <a:lnSpc>
                <a:spcPct val="100000"/>
              </a:lnSpc>
              <a:buAutoNum type="arabicPeriod"/>
              <a:tabLst>
                <a:tab pos="240029" algn="l"/>
              </a:tabLst>
            </a:pPr>
            <a:r>
              <a:rPr sz="16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Αλλαγή </a:t>
            </a:r>
            <a:r>
              <a:rPr sz="16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τραπεζικών</a:t>
            </a:r>
            <a:r>
              <a:rPr sz="1600" b="1" spc="4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στοιχείων</a:t>
            </a:r>
            <a:endParaRPr sz="16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buFont typeface="Century Gothic"/>
              <a:buAutoNum type="arabicPeriod"/>
            </a:pPr>
            <a:endParaRPr sz="1900">
              <a:latin typeface="Times New Roman"/>
              <a:cs typeface="Times New Roman"/>
            </a:endParaRPr>
          </a:p>
          <a:p>
            <a:pPr marL="239395" indent="-227329">
              <a:lnSpc>
                <a:spcPct val="100000"/>
              </a:lnSpc>
              <a:spcBef>
                <a:spcPts val="1665"/>
              </a:spcBef>
              <a:buAutoNum type="arabicPeriod"/>
              <a:tabLst>
                <a:tab pos="240029" algn="l"/>
              </a:tabLst>
            </a:pPr>
            <a:r>
              <a:rPr sz="16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Αλλαγή νόμιμου</a:t>
            </a:r>
            <a:r>
              <a:rPr sz="1600" b="1" spc="4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εκπροσώπου</a:t>
            </a:r>
            <a:endParaRPr sz="16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buFont typeface="Century Gothic"/>
              <a:buAutoNum type="arabicPeriod"/>
            </a:pPr>
            <a:endParaRPr sz="1900">
              <a:latin typeface="Times New Roman"/>
              <a:cs typeface="Times New Roman"/>
            </a:endParaRPr>
          </a:p>
          <a:p>
            <a:pPr marL="239395" indent="-227329">
              <a:lnSpc>
                <a:spcPct val="100000"/>
              </a:lnSpc>
              <a:spcBef>
                <a:spcPts val="1470"/>
              </a:spcBef>
              <a:buAutoNum type="arabicPeriod"/>
              <a:tabLst>
                <a:tab pos="240029" algn="l"/>
              </a:tabLst>
            </a:pPr>
            <a:r>
              <a:rPr sz="16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Μεταφορές </a:t>
            </a:r>
            <a:r>
              <a:rPr sz="16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Κονδυλίων </a:t>
            </a:r>
            <a:r>
              <a:rPr sz="16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με</a:t>
            </a:r>
            <a:r>
              <a:rPr sz="1600" b="1" spc="5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τροποποίηση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915792" y="2420873"/>
            <a:ext cx="144145" cy="576580"/>
          </a:xfrm>
          <a:custGeom>
            <a:avLst/>
            <a:gdLst/>
            <a:ahLst/>
            <a:cxnLst/>
            <a:rect l="l" t="t" r="r" b="b"/>
            <a:pathLst>
              <a:path w="144144" h="576580">
                <a:moveTo>
                  <a:pt x="0" y="0"/>
                </a:moveTo>
                <a:lnTo>
                  <a:pt x="28021" y="938"/>
                </a:lnTo>
                <a:lnTo>
                  <a:pt x="50911" y="3508"/>
                </a:lnTo>
                <a:lnTo>
                  <a:pt x="66347" y="7340"/>
                </a:lnTo>
                <a:lnTo>
                  <a:pt x="72008" y="12064"/>
                </a:lnTo>
                <a:lnTo>
                  <a:pt x="72008" y="276098"/>
                </a:lnTo>
                <a:lnTo>
                  <a:pt x="77670" y="280749"/>
                </a:lnTo>
                <a:lnTo>
                  <a:pt x="93106" y="284543"/>
                </a:lnTo>
                <a:lnTo>
                  <a:pt x="115996" y="287099"/>
                </a:lnTo>
                <a:lnTo>
                  <a:pt x="144018" y="288036"/>
                </a:lnTo>
                <a:lnTo>
                  <a:pt x="115996" y="288974"/>
                </a:lnTo>
                <a:lnTo>
                  <a:pt x="93106" y="291544"/>
                </a:lnTo>
                <a:lnTo>
                  <a:pt x="77670" y="295376"/>
                </a:lnTo>
                <a:lnTo>
                  <a:pt x="72008" y="300100"/>
                </a:lnTo>
                <a:lnTo>
                  <a:pt x="72008" y="564134"/>
                </a:lnTo>
                <a:lnTo>
                  <a:pt x="66347" y="568785"/>
                </a:lnTo>
                <a:lnTo>
                  <a:pt x="50911" y="572579"/>
                </a:lnTo>
                <a:lnTo>
                  <a:pt x="28021" y="575135"/>
                </a:lnTo>
                <a:lnTo>
                  <a:pt x="0" y="576072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090066" y="4414880"/>
            <a:ext cx="6717030" cy="1260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50100"/>
              </a:lnSpc>
              <a:spcBef>
                <a:spcPts val="95"/>
              </a:spcBef>
            </a:pP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Το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αίτημα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για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τροποποίηση αποστέλλεται γραπτώς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στο 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ΙΔΕΠ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εγκαίρως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(πριν την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υλοποίηση της αλλαγής που αιτήστε) και  </a:t>
            </a:r>
            <a:r>
              <a:rPr sz="1800" b="1" dirty="0">
                <a:solidFill>
                  <a:srgbClr val="404040"/>
                </a:solidFill>
                <a:latin typeface="Century Gothic"/>
                <a:cs typeface="Century Gothic"/>
              </a:rPr>
              <a:t>τουλάχιστον 1 </a:t>
            </a:r>
            <a:r>
              <a:rPr sz="18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μήνα </a:t>
            </a:r>
            <a:r>
              <a:rPr sz="1800" b="1" dirty="0">
                <a:solidFill>
                  <a:srgbClr val="404040"/>
                </a:solidFill>
                <a:latin typeface="Century Gothic"/>
                <a:cs typeface="Century Gothic"/>
              </a:rPr>
              <a:t>πριν </a:t>
            </a:r>
            <a:r>
              <a:rPr sz="18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από τη λήξη </a:t>
            </a:r>
            <a:r>
              <a:rPr sz="1800" b="1" dirty="0">
                <a:solidFill>
                  <a:srgbClr val="404040"/>
                </a:solidFill>
                <a:latin typeface="Century Gothic"/>
                <a:cs typeface="Century Gothic"/>
              </a:rPr>
              <a:t>του</a:t>
            </a:r>
            <a:r>
              <a:rPr sz="1800" b="1" spc="-4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Σχεδίου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5739" y="485012"/>
            <a:ext cx="766762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5" dirty="0"/>
              <a:t>Μεταφορές </a:t>
            </a:r>
            <a:r>
              <a:rPr sz="2400" spc="-5" dirty="0"/>
              <a:t>κονδυλίων </a:t>
            </a:r>
            <a:r>
              <a:rPr sz="2500" spc="-10" dirty="0"/>
              <a:t>χωρίς </a:t>
            </a:r>
            <a:r>
              <a:rPr sz="2500" spc="-5" dirty="0"/>
              <a:t>τροποποίηση</a:t>
            </a:r>
            <a:r>
              <a:rPr sz="2500" spc="45" dirty="0"/>
              <a:t> </a:t>
            </a:r>
            <a:r>
              <a:rPr sz="2500" spc="-10" dirty="0"/>
              <a:t>KA103</a:t>
            </a:r>
            <a:endParaRPr sz="2500"/>
          </a:p>
        </p:txBody>
      </p:sp>
      <p:sp>
        <p:nvSpPr>
          <p:cNvPr id="3" name="object 3"/>
          <p:cNvSpPr txBox="1"/>
          <p:nvPr/>
        </p:nvSpPr>
        <p:spPr>
          <a:xfrm>
            <a:off x="8384540" y="6414922"/>
            <a:ext cx="22352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rial"/>
                <a:cs typeface="Arial"/>
              </a:rPr>
              <a:t>34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89191" y="974344"/>
          <a:ext cx="8641713" cy="51659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2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2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59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59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05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Κατηγορία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Κονδυλίου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Οργανωτικά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Έξοδα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9842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Mobility</a:t>
                      </a:r>
                      <a:r>
                        <a:rPr sz="1200" b="1" spc="-8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for  Student  Studies  (SMS)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825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Mobility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for  Student  Traineeshi</a:t>
                      </a:r>
                      <a:r>
                        <a:rPr sz="1200" b="1" spc="-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p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s  (SMP)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5748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Mobility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for  Staff Training  (STT)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8382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Mobility  for Staff  Teaching  (STA)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460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Δαπάνες  Ατόμων  με</a:t>
                      </a:r>
                      <a:r>
                        <a:rPr sz="1200" b="1" spc="-9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Ειδικές  Ανάγκες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Ειδικές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Δαπάνες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91440" marR="42862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200" spc="-5" dirty="0">
                          <a:latin typeface="Century Gothic"/>
                          <a:cs typeface="Century Gothic"/>
                        </a:rPr>
                        <a:t>Οργανωτ</a:t>
                      </a:r>
                      <a:r>
                        <a:rPr sz="1200" spc="20" dirty="0">
                          <a:latin typeface="Century Gothic"/>
                          <a:cs typeface="Century Gothic"/>
                        </a:rPr>
                        <a:t>ι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κά  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Έξοδα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53975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-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2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2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483234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2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2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7528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2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2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R="402590" algn="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2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79">
                <a:tc>
                  <a:txBody>
                    <a:bodyPr/>
                    <a:lstStyle/>
                    <a:p>
                      <a:pPr marL="91440" marR="21653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200" spc="-5" dirty="0">
                          <a:latin typeface="Century Gothic"/>
                          <a:cs typeface="Century Gothic"/>
                        </a:rPr>
                        <a:t>Mobility for  Student 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Studies  (SMS)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512445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Χ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8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350"/>
                        </a:spcBef>
                      </a:pPr>
                      <a:r>
                        <a:rPr sz="1800" b="1" dirty="0">
                          <a:latin typeface="Century Gothic"/>
                          <a:cs typeface="Century Gothic"/>
                        </a:rPr>
                        <a:t>-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171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483234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8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Χ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8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369570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Χ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8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8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402590" algn="r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8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91440" marR="46037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200" spc="-5" dirty="0">
                          <a:latin typeface="Century Gothic"/>
                          <a:cs typeface="Century Gothic"/>
                        </a:rPr>
                        <a:t>Mobility for  Student  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T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r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ineeship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s  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(SMP)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512445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Χ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225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225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492759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sz="1800" b="1" dirty="0">
                          <a:latin typeface="Century Gothic"/>
                          <a:cs typeface="Century Gothic"/>
                        </a:rPr>
                        <a:t>-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1257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Χ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369570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Χ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R="402590" algn="r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739">
                <a:tc>
                  <a:txBody>
                    <a:bodyPr/>
                    <a:lstStyle/>
                    <a:p>
                      <a:pPr marL="91440" marR="1714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200" spc="-5" dirty="0">
                          <a:latin typeface="Century Gothic"/>
                          <a:cs typeface="Century Gothic"/>
                        </a:rPr>
                        <a:t>Mobility for</a:t>
                      </a:r>
                      <a:r>
                        <a:rPr sz="1200" spc="-6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Staff  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Training</a:t>
                      </a:r>
                      <a:r>
                        <a:rPr sz="1200" spc="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(STT)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512445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Χ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416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416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483234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416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sz="1800" b="1" dirty="0">
                          <a:latin typeface="Century Gothic"/>
                          <a:cs typeface="Century Gothic"/>
                        </a:rPr>
                        <a:t>-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152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375285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416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416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402590" algn="r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416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91440" marR="1714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200" spc="-5" dirty="0">
                          <a:latin typeface="Century Gothic"/>
                          <a:cs typeface="Century Gothic"/>
                        </a:rPr>
                        <a:t>Mobility for</a:t>
                      </a:r>
                      <a:r>
                        <a:rPr sz="1200" spc="-6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Staff  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Teaching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(STA)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512445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Χ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8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8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483234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8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800" b="1" dirty="0">
                          <a:latin typeface="Century Gothic"/>
                          <a:cs typeface="Century Gothic"/>
                        </a:rPr>
                        <a:t>-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8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R="402590" algn="r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8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67">
                <a:tc>
                  <a:txBody>
                    <a:bodyPr/>
                    <a:lstStyle/>
                    <a:p>
                      <a:pPr marL="91440" marR="227329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200" spc="-5" dirty="0">
                          <a:latin typeface="Century Gothic"/>
                          <a:cs typeface="Century Gothic"/>
                        </a:rPr>
                        <a:t>Δαπάνες  Ατόμων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με  Ειδικές</a:t>
                      </a:r>
                      <a:r>
                        <a:rPr sz="1200" spc="-10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Ανάγκες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512445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Χ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8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Χ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8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477520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Χ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8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Χ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8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369570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Χ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8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415"/>
                        </a:spcBef>
                      </a:pPr>
                      <a:r>
                        <a:rPr sz="1800" b="1" dirty="0">
                          <a:latin typeface="Century Gothic"/>
                          <a:cs typeface="Century Gothic"/>
                        </a:rPr>
                        <a:t>-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1797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402590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02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200" dirty="0">
                          <a:latin typeface="Century Gothic"/>
                          <a:cs typeface="Century Gothic"/>
                        </a:rPr>
                        <a:t>Ειδικές</a:t>
                      </a:r>
                      <a:r>
                        <a:rPr sz="1200" spc="-3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Δαπάνες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51244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Χ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Χ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4775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Χ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Χ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6957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Χ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R="411480" algn="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800" b="1" dirty="0">
                          <a:latin typeface="Century Gothic"/>
                          <a:cs typeface="Century Gothic"/>
                        </a:rPr>
                        <a:t>-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7568" y="917193"/>
            <a:ext cx="780605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5" dirty="0"/>
              <a:t>Μεταφορές </a:t>
            </a:r>
            <a:r>
              <a:rPr sz="2400" spc="-5" dirty="0"/>
              <a:t>κονδυλίων </a:t>
            </a:r>
            <a:r>
              <a:rPr sz="2500" spc="-10" dirty="0"/>
              <a:t>χωρίς </a:t>
            </a:r>
            <a:r>
              <a:rPr sz="2500" spc="-5" dirty="0"/>
              <a:t>τροποποίηση</a:t>
            </a:r>
            <a:r>
              <a:rPr sz="2500" spc="50" dirty="0"/>
              <a:t> </a:t>
            </a:r>
            <a:r>
              <a:rPr sz="2500" spc="-10" dirty="0">
                <a:solidFill>
                  <a:srgbClr val="30859C"/>
                </a:solidFill>
              </a:rPr>
              <a:t>KA107</a:t>
            </a:r>
            <a:r>
              <a:rPr sz="2500" spc="-10" dirty="0"/>
              <a:t>*</a:t>
            </a:r>
            <a:endParaRPr sz="25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61187" y="1406397"/>
          <a:ext cx="8210549" cy="40233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2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01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49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88719">
                <a:tc>
                  <a:txBody>
                    <a:bodyPr/>
                    <a:lstStyle/>
                    <a:p>
                      <a:pPr marL="91440" marR="64198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Κατηγορία  Κονδυλίου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22034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Οργαν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ω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τικά 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Έξοδα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5209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Ταξιδιωτικά  Έξοδα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Έξοδα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διαβίωσης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39052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Δαπάνες  Ατόμων</a:t>
                      </a:r>
                      <a:r>
                        <a:rPr sz="1800" b="1" spc="-9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με 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Ειδικές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Ανάγκες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5" dirty="0">
                          <a:latin typeface="Century Gothic"/>
                          <a:cs typeface="Century Gothic"/>
                        </a:rPr>
                        <a:t>Οργανωτικά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Century Gothic"/>
                          <a:cs typeface="Century Gothic"/>
                        </a:rPr>
                        <a:t>Έξοδα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814705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-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8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Μέχρι</a:t>
                      </a:r>
                      <a:r>
                        <a:rPr sz="18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50%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8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Μέχρι</a:t>
                      </a:r>
                      <a:r>
                        <a:rPr sz="18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50%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8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Μέχρι</a:t>
                      </a:r>
                      <a:r>
                        <a:rPr sz="18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50%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8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79">
                <a:tc>
                  <a:txBody>
                    <a:bodyPr/>
                    <a:lstStyle/>
                    <a:p>
                      <a:pPr marL="91440" marR="61341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15" dirty="0">
                          <a:latin typeface="Century Gothic"/>
                          <a:cs typeface="Century Gothic"/>
                        </a:rPr>
                        <a:t>Τ</a:t>
                      </a:r>
                      <a:r>
                        <a:rPr sz="1800" spc="-10" dirty="0">
                          <a:latin typeface="Century Gothic"/>
                          <a:cs typeface="Century Gothic"/>
                        </a:rPr>
                        <a:t>α</a:t>
                      </a:r>
                      <a:r>
                        <a:rPr sz="1800" spc="-5" dirty="0">
                          <a:latin typeface="Century Gothic"/>
                          <a:cs typeface="Century Gothic"/>
                        </a:rPr>
                        <a:t>ξ</a:t>
                      </a:r>
                      <a:r>
                        <a:rPr sz="1800" spc="10" dirty="0">
                          <a:latin typeface="Century Gothic"/>
                          <a:cs typeface="Century Gothic"/>
                        </a:rPr>
                        <a:t>ι</a:t>
                      </a:r>
                      <a:r>
                        <a:rPr sz="1800" dirty="0">
                          <a:latin typeface="Century Gothic"/>
                          <a:cs typeface="Century Gothic"/>
                        </a:rPr>
                        <a:t>δ</a:t>
                      </a:r>
                      <a:r>
                        <a:rPr sz="1800" spc="10" dirty="0">
                          <a:latin typeface="Century Gothic"/>
                          <a:cs typeface="Century Gothic"/>
                        </a:rPr>
                        <a:t>ι</a:t>
                      </a:r>
                      <a:r>
                        <a:rPr sz="1800" spc="-5" dirty="0">
                          <a:latin typeface="Century Gothic"/>
                          <a:cs typeface="Century Gothic"/>
                        </a:rPr>
                        <a:t>ωτ</a:t>
                      </a:r>
                      <a:r>
                        <a:rPr sz="1800" spc="10" dirty="0">
                          <a:latin typeface="Century Gothic"/>
                          <a:cs typeface="Century Gothic"/>
                        </a:rPr>
                        <a:t>ι</a:t>
                      </a:r>
                      <a:r>
                        <a:rPr sz="1800" dirty="0">
                          <a:latin typeface="Century Gothic"/>
                          <a:cs typeface="Century Gothic"/>
                        </a:rPr>
                        <a:t>κά  </a:t>
                      </a:r>
                      <a:r>
                        <a:rPr sz="1800" spc="-5" dirty="0">
                          <a:latin typeface="Century Gothic"/>
                          <a:cs typeface="Century Gothic"/>
                        </a:rPr>
                        <a:t>Έξοδα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785495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Χ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8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410"/>
                        </a:spcBef>
                      </a:pPr>
                      <a:r>
                        <a:rPr sz="1800" b="1" dirty="0">
                          <a:latin typeface="Century Gothic"/>
                          <a:cs typeface="Century Gothic"/>
                        </a:rPr>
                        <a:t>-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1790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r>
                        <a:rPr sz="1800" b="1" spc="-2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*(100%)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8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Χ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8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91440" marR="65468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5" dirty="0">
                          <a:latin typeface="Century Gothic"/>
                          <a:cs typeface="Century Gothic"/>
                        </a:rPr>
                        <a:t>Έξοδα  </a:t>
                      </a:r>
                      <a:r>
                        <a:rPr sz="1800" dirty="0">
                          <a:latin typeface="Century Gothic"/>
                          <a:cs typeface="Century Gothic"/>
                        </a:rPr>
                        <a:t>δ</a:t>
                      </a:r>
                      <a:r>
                        <a:rPr sz="1800" spc="10" dirty="0">
                          <a:latin typeface="Century Gothic"/>
                          <a:cs typeface="Century Gothic"/>
                        </a:rPr>
                        <a:t>ι</a:t>
                      </a:r>
                      <a:r>
                        <a:rPr sz="1800" spc="-10" dirty="0">
                          <a:latin typeface="Century Gothic"/>
                          <a:cs typeface="Century Gothic"/>
                        </a:rPr>
                        <a:t>α</a:t>
                      </a:r>
                      <a:r>
                        <a:rPr sz="1800" spc="-5" dirty="0">
                          <a:latin typeface="Century Gothic"/>
                          <a:cs typeface="Century Gothic"/>
                        </a:rPr>
                        <a:t>β</a:t>
                      </a:r>
                      <a:r>
                        <a:rPr sz="1800" spc="5" dirty="0">
                          <a:latin typeface="Century Gothic"/>
                          <a:cs typeface="Century Gothic"/>
                        </a:rPr>
                        <a:t>ί</a:t>
                      </a:r>
                      <a:r>
                        <a:rPr sz="1800" spc="-5" dirty="0">
                          <a:latin typeface="Century Gothic"/>
                          <a:cs typeface="Century Gothic"/>
                        </a:rPr>
                        <a:t>ω</a:t>
                      </a:r>
                      <a:r>
                        <a:rPr sz="1800" spc="5" dirty="0">
                          <a:latin typeface="Century Gothic"/>
                          <a:cs typeface="Century Gothic"/>
                        </a:rPr>
                        <a:t>σ</a:t>
                      </a:r>
                      <a:r>
                        <a:rPr sz="1800" spc="-10" dirty="0">
                          <a:latin typeface="Century Gothic"/>
                          <a:cs typeface="Century Gothic"/>
                        </a:rPr>
                        <a:t>η</a:t>
                      </a:r>
                      <a:r>
                        <a:rPr sz="1800" dirty="0">
                          <a:latin typeface="Century Gothic"/>
                          <a:cs typeface="Century Gothic"/>
                        </a:rPr>
                        <a:t>ς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785495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Χ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8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r>
                        <a:rPr sz="1800" b="1" spc="-1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*(100%)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10"/>
                        </a:spcBef>
                      </a:pPr>
                      <a:r>
                        <a:rPr sz="1800" b="1" dirty="0">
                          <a:latin typeface="Century Gothic"/>
                          <a:cs typeface="Century Gothic"/>
                        </a:rPr>
                        <a:t>-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1790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Χ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8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91440" marR="127635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800" spc="-5" dirty="0">
                          <a:latin typeface="Century Gothic"/>
                          <a:cs typeface="Century Gothic"/>
                        </a:rPr>
                        <a:t>Δαπάνες  Ατόμων με  </a:t>
                      </a:r>
                      <a:r>
                        <a:rPr sz="1800" dirty="0">
                          <a:latin typeface="Century Gothic"/>
                          <a:cs typeface="Century Gothic"/>
                        </a:rPr>
                        <a:t>Ειδικές</a:t>
                      </a:r>
                      <a:r>
                        <a:rPr sz="1800" spc="-8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800" spc="-5" dirty="0">
                          <a:latin typeface="Century Gothic"/>
                          <a:cs typeface="Century Gothic"/>
                        </a:rPr>
                        <a:t>Ανάγκες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25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785495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Χ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Χ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Χ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entury Gothic"/>
                          <a:cs typeface="Century Gothic"/>
                        </a:rPr>
                        <a:t>-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563067" y="5611164"/>
            <a:ext cx="8045450" cy="10433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*Δεδομένου ότι </a:t>
            </a:r>
            <a:r>
              <a:rPr sz="1400" b="1" dirty="0">
                <a:solidFill>
                  <a:srgbClr val="404040"/>
                </a:solidFill>
                <a:latin typeface="Century Gothic"/>
                <a:cs typeface="Century Gothic"/>
              </a:rPr>
              <a:t>οι </a:t>
            </a:r>
            <a:r>
              <a:rPr sz="14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μεταφορές </a:t>
            </a:r>
            <a:r>
              <a:rPr sz="1400" b="1" dirty="0">
                <a:solidFill>
                  <a:srgbClr val="404040"/>
                </a:solidFill>
                <a:latin typeface="Century Gothic"/>
                <a:cs typeface="Century Gothic"/>
              </a:rPr>
              <a:t>γίνονται μεταξύ των διαθέσιμων </a:t>
            </a:r>
            <a:r>
              <a:rPr sz="14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κονδυλίων </a:t>
            </a:r>
            <a:r>
              <a:rPr sz="1400" b="1" dirty="0">
                <a:solidFill>
                  <a:srgbClr val="404040"/>
                </a:solidFill>
                <a:latin typeface="Century Gothic"/>
                <a:cs typeface="Century Gothic"/>
              </a:rPr>
              <a:t>κάθε</a:t>
            </a:r>
            <a:r>
              <a:rPr sz="1400" b="1" spc="-8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400" b="1" dirty="0">
                <a:solidFill>
                  <a:srgbClr val="404040"/>
                </a:solidFill>
                <a:latin typeface="Century Gothic"/>
                <a:cs typeface="Century Gothic"/>
              </a:rPr>
              <a:t>εγκεκριμένης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Χώρας</a:t>
            </a:r>
            <a:r>
              <a:rPr sz="1400" b="1" spc="-2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4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Εταίρου</a:t>
            </a:r>
            <a:endParaRPr sz="14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010"/>
              </a:spcBef>
            </a:pPr>
            <a:r>
              <a:rPr sz="1400" spc="-5" dirty="0">
                <a:latin typeface="Arial"/>
                <a:cs typeface="Arial"/>
              </a:rPr>
              <a:t>35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1550" y="917193"/>
            <a:ext cx="7766684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5" dirty="0"/>
              <a:t>Αλλαγές κινητικοτήτων </a:t>
            </a:r>
            <a:r>
              <a:rPr sz="2500" spc="-10" dirty="0"/>
              <a:t>χωρίς τροποποίηση</a:t>
            </a:r>
            <a:r>
              <a:rPr sz="2500" spc="45" dirty="0"/>
              <a:t> </a:t>
            </a:r>
            <a:r>
              <a:rPr sz="2500" spc="-10" dirty="0">
                <a:solidFill>
                  <a:srgbClr val="30859C"/>
                </a:solidFill>
              </a:rPr>
              <a:t>KA107</a:t>
            </a:r>
            <a:endParaRPr sz="25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253286" y="1406397"/>
          <a:ext cx="6073140" cy="28083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80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7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1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9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843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Κατηγορία</a:t>
                      </a:r>
                      <a:r>
                        <a:rPr sz="1200" b="1" spc="30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Κονδυλίου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0541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Mobility for 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Student 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Studies</a:t>
                      </a:r>
                      <a:r>
                        <a:rPr sz="1200" b="1" spc="-9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(SMS)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Mobility for</a:t>
                      </a:r>
                      <a:r>
                        <a:rPr sz="1200" b="1" spc="-4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Staff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Training</a:t>
                      </a:r>
                      <a:r>
                        <a:rPr sz="1200" b="1" spc="-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(STT)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Mobility for</a:t>
                      </a:r>
                      <a:r>
                        <a:rPr sz="1200" b="1" spc="-4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Staff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Teaching</a:t>
                      </a:r>
                      <a:r>
                        <a:rPr sz="1200" b="1" spc="-3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(STA)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1510">
                <a:tc>
                  <a:txBody>
                    <a:bodyPr/>
                    <a:lstStyle/>
                    <a:p>
                      <a:pPr marL="91440" marR="3683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200" spc="-5" dirty="0">
                          <a:latin typeface="Century Gothic"/>
                          <a:cs typeface="Century Gothic"/>
                        </a:rPr>
                        <a:t>Mobility for</a:t>
                      </a:r>
                      <a:r>
                        <a:rPr sz="1200" spc="-6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Student  Studies</a:t>
                      </a:r>
                      <a:r>
                        <a:rPr sz="1200" spc="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(SMS)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540385">
                        <a:lnSpc>
                          <a:spcPct val="100000"/>
                        </a:lnSpc>
                        <a:spcBef>
                          <a:spcPts val="1390"/>
                        </a:spcBef>
                      </a:pPr>
                      <a:r>
                        <a:rPr sz="1800" b="1" dirty="0">
                          <a:latin typeface="Century Gothic"/>
                          <a:cs typeface="Century Gothic"/>
                        </a:rPr>
                        <a:t>-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176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80720">
                        <a:lnSpc>
                          <a:spcPct val="100000"/>
                        </a:lnSpc>
                        <a:spcBef>
                          <a:spcPts val="1365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733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365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733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7026">
                <a:tc>
                  <a:txBody>
                    <a:bodyPr/>
                    <a:lstStyle/>
                    <a:p>
                      <a:pPr marL="91440" marR="61150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200" spc="-5" dirty="0">
                          <a:latin typeface="Century Gothic"/>
                          <a:cs typeface="Century Gothic"/>
                        </a:rPr>
                        <a:t>Mobility for</a:t>
                      </a:r>
                      <a:r>
                        <a:rPr sz="1200" spc="-6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Staff  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Training</a:t>
                      </a:r>
                      <a:r>
                        <a:rPr sz="1200" spc="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(STT)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530860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46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89610"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r>
                        <a:rPr sz="1800" b="1" dirty="0">
                          <a:latin typeface="Century Gothic"/>
                          <a:cs typeface="Century Gothic"/>
                        </a:rPr>
                        <a:t>-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157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46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1383">
                <a:tc>
                  <a:txBody>
                    <a:bodyPr/>
                    <a:lstStyle/>
                    <a:p>
                      <a:pPr marL="91440" marR="61150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200" spc="-5" dirty="0">
                          <a:latin typeface="Century Gothic"/>
                          <a:cs typeface="Century Gothic"/>
                        </a:rPr>
                        <a:t>Mobility for</a:t>
                      </a:r>
                      <a:r>
                        <a:rPr sz="1200" spc="-6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Staff  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Teaching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(STA)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530860">
                        <a:lnSpc>
                          <a:spcPct val="100000"/>
                        </a:lnSpc>
                        <a:spcBef>
                          <a:spcPts val="1370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739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80720">
                        <a:lnSpc>
                          <a:spcPct val="100000"/>
                        </a:lnSpc>
                        <a:spcBef>
                          <a:spcPts val="1370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739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dirty="0">
                          <a:latin typeface="Century Gothic"/>
                          <a:cs typeface="Century Gothic"/>
                        </a:rPr>
                        <a:t>-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483209" y="4327397"/>
            <a:ext cx="8228965" cy="2327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303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Επιτρέπεται επίσης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(εντός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της ίδιας Χώρας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Εταίρου)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η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αλλαγή των  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εισερχομένων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ροών κινητικότητας 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σε εξερχόμενες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και αντίστροφα 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δεδομένου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ότι</a:t>
            </a:r>
            <a:r>
              <a:rPr sz="2000" spc="-4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:</a:t>
            </a:r>
            <a:endParaRPr sz="20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ο τύπος της κινητικότητας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είναι</a:t>
            </a:r>
            <a:r>
              <a:rPr sz="2000" spc="-10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επιλέξιμος</a:t>
            </a:r>
            <a:endParaRPr sz="2000">
              <a:latin typeface="Century Gothic"/>
              <a:cs typeface="Century Gothic"/>
            </a:endParaRPr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το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άθροισμα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των συνολικών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αλλαγών δεν υπερβαίνει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το 40%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του 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συνολικού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προϋπολογισμού του</a:t>
            </a:r>
            <a:r>
              <a:rPr sz="2000" spc="-6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έργου</a:t>
            </a:r>
            <a:endParaRPr sz="2000">
              <a:latin typeface="Century Gothic"/>
              <a:cs typeface="Century Gothic"/>
            </a:endParaRPr>
          </a:p>
          <a:p>
            <a:pPr marR="108585" algn="r">
              <a:lnSpc>
                <a:spcPct val="100000"/>
              </a:lnSpc>
              <a:spcBef>
                <a:spcPts val="2035"/>
              </a:spcBef>
            </a:pPr>
            <a:r>
              <a:rPr sz="1400" spc="-5" dirty="0">
                <a:latin typeface="Arial"/>
                <a:cs typeface="Arial"/>
              </a:rPr>
              <a:t>36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4071" y="1056894"/>
            <a:ext cx="87890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Αλλαγές που </a:t>
            </a:r>
            <a:r>
              <a:rPr sz="2400" spc="-5" dirty="0"/>
              <a:t>απαιτούν τροποποίηση της </a:t>
            </a:r>
            <a:r>
              <a:rPr sz="2400" spc="-10" dirty="0"/>
              <a:t>Συμφωνίας</a:t>
            </a:r>
            <a:r>
              <a:rPr sz="2400" spc="50" dirty="0"/>
              <a:t> </a:t>
            </a:r>
            <a:r>
              <a:rPr sz="2400" spc="-5" dirty="0">
                <a:solidFill>
                  <a:srgbClr val="30859C"/>
                </a:solidFill>
              </a:rPr>
              <a:t>KA107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330200" y="1872233"/>
            <a:ext cx="8233409" cy="2647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18110" indent="-343535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Αλλαγές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των 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εισερχομένων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ροών κινητικότητας 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σε εξερχόμενες 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και αντίστροφα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που υπερβαίνουν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το 40% του συνολικού 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προϋπολογισμού του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έργου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που διατίθεται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στο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Παράρτημα</a:t>
            </a:r>
            <a:r>
              <a:rPr sz="2000" spc="-12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II</a:t>
            </a:r>
            <a:endParaRPr sz="2000">
              <a:latin typeface="Century Gothic"/>
              <a:cs typeface="Century Gothic"/>
            </a:endParaRPr>
          </a:p>
          <a:p>
            <a:pPr marL="12700" marR="829310" indent="34925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→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υπό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την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προϋπόθεση ότι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ο τύπος και η κατεύθυνση</a:t>
            </a:r>
            <a:r>
              <a:rPr sz="2000" spc="-12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της  κινητικότητας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είναι</a:t>
            </a:r>
            <a:r>
              <a:rPr sz="2000" spc="-8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επιλέξιμες</a:t>
            </a:r>
            <a:endParaRPr sz="200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  <a:tab pos="356235" algn="l"/>
                <a:tab pos="622427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Προσθήκη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νέου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ιδρύματος που</a:t>
            </a:r>
            <a:r>
              <a:rPr sz="2000" spc="-4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δεν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εμφανίζεται	στην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αίτηση</a:t>
            </a:r>
            <a:r>
              <a:rPr sz="2000" spc="-8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(για</a:t>
            </a:r>
            <a:endParaRPr sz="2000">
              <a:latin typeface="Century Gothic"/>
              <a:cs typeface="Century Gothic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Χώρα Εταίρο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που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έχετε ήδη</a:t>
            </a:r>
            <a:r>
              <a:rPr sz="2000" spc="-9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εγκριθεί)</a:t>
            </a:r>
            <a:endParaRPr sz="200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Διάρκεια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του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έργου 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(από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24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σε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36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μήνες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και</a:t>
            </a:r>
            <a:r>
              <a:rPr sz="2000" spc="-7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αντίστροφα)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1563" y="956564"/>
            <a:ext cx="7773670" cy="74676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2270125" marR="5080" indent="-2258060">
              <a:lnSpc>
                <a:spcPts val="2800"/>
              </a:lnSpc>
              <a:spcBef>
                <a:spcPts val="260"/>
              </a:spcBef>
            </a:pPr>
            <a:r>
              <a:rPr sz="2400" dirty="0"/>
              <a:t>Αλλαγές που ΔΕΝ επιτρέπονται </a:t>
            </a:r>
            <a:r>
              <a:rPr sz="2400" spc="-5" dirty="0"/>
              <a:t>ούτε με τροποποίηση  της </a:t>
            </a:r>
            <a:r>
              <a:rPr sz="2400" spc="-10" dirty="0"/>
              <a:t>Συμφωνίας</a:t>
            </a:r>
            <a:r>
              <a:rPr sz="2400" spc="25" dirty="0"/>
              <a:t> </a:t>
            </a:r>
            <a:r>
              <a:rPr sz="2400" spc="-5" dirty="0">
                <a:solidFill>
                  <a:srgbClr val="30859C"/>
                </a:solidFill>
              </a:rPr>
              <a:t>KA107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402437" y="1959991"/>
            <a:ext cx="8559800" cy="28054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μεταφέρετε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χρήματα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για κινητικότητα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από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μια Χώρα Εταίρο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σε</a:t>
            </a:r>
            <a:r>
              <a:rPr sz="1900" spc="28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άλλη</a:t>
            </a:r>
            <a:endParaRPr sz="1900">
              <a:latin typeface="Century Gothic"/>
              <a:cs typeface="Century Gothic"/>
            </a:endParaRPr>
          </a:p>
          <a:p>
            <a:pPr marL="355600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Na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μεταφέρετε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χρήματα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στα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οργανωτικά</a:t>
            </a:r>
            <a:r>
              <a:rPr sz="1900" spc="114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έξοδα</a:t>
            </a:r>
            <a:endParaRPr sz="1900">
              <a:latin typeface="Century Gothic"/>
              <a:cs typeface="Century Gothic"/>
            </a:endParaRPr>
          </a:p>
          <a:p>
            <a:pPr marL="355600" marR="5080" indent="-342900" algn="just">
              <a:lnSpc>
                <a:spcPct val="80000"/>
              </a:lnSpc>
              <a:spcBef>
                <a:spcPts val="455"/>
              </a:spcBef>
              <a:buFont typeface="Arial"/>
              <a:buChar char="•"/>
              <a:tabLst>
                <a:tab pos="355600" algn="l"/>
              </a:tabLst>
            </a:pP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Στην περίπτωση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της κινητικότητας με χώρες στις περιοχές 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6, 7, 8, 9, 10 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και 11,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δεν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είναι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δυνατή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η μεταφορά ποσών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μεταξύ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εισερχόμενων και  εξερχόμενων ροών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για τον πρώτο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και δεύτερο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κύκλο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φοιτητικής 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κινητικότητας</a:t>
            </a:r>
            <a:endParaRPr sz="1900">
              <a:latin typeface="Century Gothic"/>
              <a:cs typeface="Century Gothic"/>
            </a:endParaRPr>
          </a:p>
          <a:p>
            <a:pPr marL="355600" marR="8255" indent="-342900" algn="just">
              <a:lnSpc>
                <a:spcPct val="80000"/>
              </a:lnSpc>
              <a:spcBef>
                <a:spcPts val="455"/>
              </a:spcBef>
              <a:buFont typeface="Arial"/>
              <a:buChar char="•"/>
              <a:tabLst>
                <a:tab pos="355600" algn="l"/>
              </a:tabLst>
            </a:pP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Στην περίπτωση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της κινητικότητας με χώρες στις περιοχές 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6, 7, 8, 9, 10 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και 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11,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δεν είναι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δυνατή ούτε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η μεταφορά χρημάτων από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την 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κινητικότητα του προσωπικού ή την κινητικότητα σπουδαστών τρίτου 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κύκλου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προς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τον πρώτο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και δεύτερο κύκλο εξερχόμενης φοιτητικής 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κινητικότητας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και</a:t>
            </a:r>
            <a:r>
              <a:rPr sz="1900" spc="5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αντίστροφα</a:t>
            </a:r>
            <a:endParaRPr sz="19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31411" y="1477644"/>
            <a:ext cx="4410075" cy="3864610"/>
          </a:xfrm>
          <a:prstGeom prst="rect">
            <a:avLst/>
          </a:prstGeom>
        </p:spPr>
        <p:txBody>
          <a:bodyPr vert="horz" wrap="square" lIns="0" tIns="21717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7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404040"/>
                </a:solidFill>
                <a:latin typeface="Century Gothic"/>
                <a:cs typeface="Century Gothic"/>
              </a:rPr>
              <a:t>Διάρκεια</a:t>
            </a:r>
            <a:r>
              <a:rPr sz="2400" spc="-3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Σχεδίου</a:t>
            </a:r>
            <a:endParaRPr sz="24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16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Συμμετοχή </a:t>
            </a:r>
            <a:r>
              <a:rPr sz="2400" dirty="0">
                <a:solidFill>
                  <a:srgbClr val="404040"/>
                </a:solidFill>
                <a:latin typeface="Century Gothic"/>
                <a:cs typeface="Century Gothic"/>
              </a:rPr>
              <a:t>νέων</a:t>
            </a:r>
            <a:r>
              <a:rPr sz="2400" spc="-5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Century Gothic"/>
                <a:cs typeface="Century Gothic"/>
              </a:rPr>
              <a:t>αποφοίτων</a:t>
            </a:r>
            <a:endParaRPr sz="2400">
              <a:latin typeface="Century Gothic"/>
              <a:cs typeface="Century Gothic"/>
            </a:endParaRPr>
          </a:p>
          <a:p>
            <a:pPr marL="355600" marR="292100" indent="-342900">
              <a:lnSpc>
                <a:spcPts val="2590"/>
              </a:lnSpc>
              <a:spcBef>
                <a:spcPts val="19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Εφαρμογή </a:t>
            </a:r>
            <a:r>
              <a:rPr sz="2400" dirty="0">
                <a:solidFill>
                  <a:srgbClr val="404040"/>
                </a:solidFill>
                <a:latin typeface="Century Gothic"/>
                <a:cs typeface="Century Gothic"/>
              </a:rPr>
              <a:t>ρήτρας</a:t>
            </a:r>
            <a:r>
              <a:rPr sz="2400" spc="-7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“force  </a:t>
            </a:r>
            <a:r>
              <a:rPr sz="2400" dirty="0">
                <a:solidFill>
                  <a:srgbClr val="404040"/>
                </a:solidFill>
                <a:latin typeface="Century Gothic"/>
                <a:cs typeface="Century Gothic"/>
              </a:rPr>
              <a:t>majeure”</a:t>
            </a:r>
            <a:endParaRPr sz="2400">
              <a:latin typeface="Century Gothic"/>
              <a:cs typeface="Century Gothic"/>
            </a:endParaRPr>
          </a:p>
          <a:p>
            <a:pPr marL="355600" indent="-342900">
              <a:lnSpc>
                <a:spcPts val="2735"/>
              </a:lnSpc>
              <a:spcBef>
                <a:spcPts val="1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Δυνατότητα</a:t>
            </a:r>
            <a:r>
              <a:rPr sz="2400" spc="-4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για</a:t>
            </a:r>
            <a:endParaRPr sz="2400">
              <a:latin typeface="Century Gothic"/>
              <a:cs typeface="Century Gothic"/>
            </a:endParaRPr>
          </a:p>
          <a:p>
            <a:pPr marL="355600">
              <a:lnSpc>
                <a:spcPts val="2735"/>
              </a:lnSpc>
            </a:pP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blended/virtual</a:t>
            </a:r>
            <a:r>
              <a:rPr sz="2400" spc="-4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mobilities</a:t>
            </a:r>
            <a:endParaRPr sz="2400">
              <a:latin typeface="Century Gothic"/>
              <a:cs typeface="Century Gothic"/>
            </a:endParaRPr>
          </a:p>
          <a:p>
            <a:pPr marL="355600" marR="244475" indent="-342900">
              <a:lnSpc>
                <a:spcPts val="2600"/>
              </a:lnSpc>
              <a:spcBef>
                <a:spcPts val="19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404040"/>
                </a:solidFill>
                <a:latin typeface="Century Gothic"/>
                <a:cs typeface="Century Gothic"/>
              </a:rPr>
              <a:t>Αλλαγές </a:t>
            </a: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κινητικοτήτων</a:t>
            </a:r>
            <a:r>
              <a:rPr sz="2400" spc="-10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για  </a:t>
            </a:r>
            <a:r>
              <a:rPr sz="2400" dirty="0">
                <a:solidFill>
                  <a:srgbClr val="404040"/>
                </a:solidFill>
                <a:latin typeface="Century Gothic"/>
                <a:cs typeface="Century Gothic"/>
              </a:rPr>
              <a:t>ΚΑ107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61286" y="1734438"/>
            <a:ext cx="3225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5" dirty="0">
                <a:solidFill>
                  <a:srgbClr val="30859C"/>
                </a:solidFill>
                <a:latin typeface="Century Gothic"/>
                <a:cs typeface="Century Gothic"/>
              </a:rPr>
              <a:t>4.</a:t>
            </a:r>
            <a:endParaRPr sz="28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71652" y="2246502"/>
            <a:ext cx="2903220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30859C"/>
                </a:solidFill>
              </a:rPr>
              <a:t>Διευθετήσεις  </a:t>
            </a:r>
            <a:r>
              <a:rPr spc="-10" dirty="0">
                <a:solidFill>
                  <a:srgbClr val="30859C"/>
                </a:solidFill>
              </a:rPr>
              <a:t>λόγω</a:t>
            </a:r>
            <a:r>
              <a:rPr spc="-65" dirty="0">
                <a:solidFill>
                  <a:srgbClr val="30859C"/>
                </a:solidFill>
              </a:rPr>
              <a:t> </a:t>
            </a:r>
            <a:r>
              <a:rPr spc="-5" dirty="0">
                <a:solidFill>
                  <a:srgbClr val="30859C"/>
                </a:solidFill>
              </a:rPr>
              <a:t>πανδημίας  Covid19</a:t>
            </a:r>
          </a:p>
        </p:txBody>
      </p:sp>
      <p:sp>
        <p:nvSpPr>
          <p:cNvPr id="5" name="object 5"/>
          <p:cNvSpPr/>
          <p:nvPr/>
        </p:nvSpPr>
        <p:spPr>
          <a:xfrm>
            <a:off x="3563873" y="1052702"/>
            <a:ext cx="0" cy="4968875"/>
          </a:xfrm>
          <a:custGeom>
            <a:avLst/>
            <a:gdLst/>
            <a:ahLst/>
            <a:cxnLst/>
            <a:rect l="l" t="t" r="r" b="b"/>
            <a:pathLst>
              <a:path h="4968875">
                <a:moveTo>
                  <a:pt x="0" y="0"/>
                </a:moveTo>
                <a:lnTo>
                  <a:pt x="0" y="4968582"/>
                </a:lnTo>
              </a:path>
            </a:pathLst>
          </a:custGeom>
          <a:ln w="53975">
            <a:solidFill>
              <a:srgbClr val="2058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9345" y="892810"/>
            <a:ext cx="75488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Επιλέξιμα </a:t>
            </a:r>
            <a:r>
              <a:rPr spc="-5" dirty="0"/>
              <a:t>είδη κινητικοτήτων </a:t>
            </a:r>
            <a:r>
              <a:rPr spc="-10" dirty="0"/>
              <a:t>ΚΑ103 </a:t>
            </a:r>
            <a:r>
              <a:rPr spc="-5" dirty="0"/>
              <a:t>&amp;</a:t>
            </a:r>
            <a:r>
              <a:rPr spc="40" dirty="0"/>
              <a:t> </a:t>
            </a:r>
            <a:r>
              <a:rPr spc="-10" dirty="0"/>
              <a:t>KA107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4370" y="1425930"/>
            <a:ext cx="8519795" cy="3837940"/>
          </a:xfrm>
          <a:prstGeom prst="rect">
            <a:avLst/>
          </a:prstGeom>
        </p:spPr>
        <p:txBody>
          <a:bodyPr vert="horz" wrap="square" lIns="0" tIns="142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17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Φοιτητές/Νέοι</a:t>
            </a:r>
            <a:r>
              <a:rPr sz="1700" b="1" spc="4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700" b="1" dirty="0">
                <a:solidFill>
                  <a:srgbClr val="404040"/>
                </a:solidFill>
                <a:latin typeface="Century Gothic"/>
                <a:cs typeface="Century Gothic"/>
              </a:rPr>
              <a:t>Απόφοιτοι</a:t>
            </a:r>
            <a:endParaRPr sz="1700" dirty="0">
              <a:latin typeface="Century Gothic"/>
              <a:cs typeface="Century Gothic"/>
            </a:endParaRPr>
          </a:p>
          <a:p>
            <a:pPr marL="469900" indent="-457200">
              <a:lnSpc>
                <a:spcPct val="100000"/>
              </a:lnSpc>
              <a:spcBef>
                <a:spcPts val="102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Κινητικότητα </a:t>
            </a:r>
            <a:r>
              <a:rPr sz="1700" spc="5" dirty="0">
                <a:solidFill>
                  <a:srgbClr val="404040"/>
                </a:solidFill>
                <a:latin typeface="Century Gothic"/>
                <a:cs typeface="Century Gothic"/>
              </a:rPr>
              <a:t>για </a:t>
            </a:r>
            <a:r>
              <a:rPr sz="17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Σπουδές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-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Student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Mobility for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Studies</a:t>
            </a:r>
            <a:r>
              <a:rPr sz="1700" spc="-6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(SMS)</a:t>
            </a:r>
            <a:endParaRPr sz="1700" dirty="0">
              <a:latin typeface="Century Gothic"/>
              <a:cs typeface="Century Gothic"/>
            </a:endParaRPr>
          </a:p>
          <a:p>
            <a:pPr marL="12700" marR="68580">
              <a:lnSpc>
                <a:spcPct val="149000"/>
              </a:lnSpc>
              <a:spcBef>
                <a:spcPts val="2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lang="en-GB" sz="1700" dirty="0" smtClean="0">
                <a:solidFill>
                  <a:srgbClr val="404040"/>
                </a:solidFill>
                <a:latin typeface="Century Gothic"/>
                <a:cs typeface="Century Gothic"/>
              </a:rPr>
              <a:t>     </a:t>
            </a:r>
            <a:r>
              <a:rPr sz="1700" dirty="0" err="1" smtClean="0">
                <a:solidFill>
                  <a:srgbClr val="404040"/>
                </a:solidFill>
                <a:latin typeface="Century Gothic"/>
                <a:cs typeface="Century Gothic"/>
              </a:rPr>
              <a:t>Κινητικότητ</a:t>
            </a:r>
            <a:r>
              <a:rPr sz="1700" dirty="0" smtClean="0">
                <a:solidFill>
                  <a:srgbClr val="404040"/>
                </a:solidFill>
                <a:latin typeface="Century Gothic"/>
                <a:cs typeface="Century Gothic"/>
              </a:rPr>
              <a:t>α </a:t>
            </a:r>
            <a:r>
              <a:rPr sz="1700" spc="5" dirty="0">
                <a:solidFill>
                  <a:srgbClr val="404040"/>
                </a:solidFill>
                <a:latin typeface="Century Gothic"/>
                <a:cs typeface="Century Gothic"/>
              </a:rPr>
              <a:t>για </a:t>
            </a:r>
            <a:r>
              <a:rPr sz="17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Πρακτική </a:t>
            </a:r>
            <a:r>
              <a:rPr sz="1700" b="1" dirty="0">
                <a:solidFill>
                  <a:srgbClr val="404040"/>
                </a:solidFill>
                <a:latin typeface="Century Gothic"/>
                <a:cs typeface="Century Gothic"/>
              </a:rPr>
              <a:t>Άσκηση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-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Student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Mobility for Placement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(SMP)  Απόφοιτοι </a:t>
            </a:r>
            <a:r>
              <a:rPr sz="1700" b="1" dirty="0">
                <a:solidFill>
                  <a:srgbClr val="FF0000"/>
                </a:solidFill>
                <a:latin typeface="Century Gothic"/>
                <a:cs typeface="Century Gothic"/>
              </a:rPr>
              <a:t>ΔΕΝ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μπορούν </a:t>
            </a:r>
            <a:r>
              <a:rPr sz="1700" spc="5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συμμετέχουν σε </a:t>
            </a:r>
            <a:r>
              <a:rPr sz="1700" b="1" dirty="0">
                <a:solidFill>
                  <a:srgbClr val="FF0000"/>
                </a:solidFill>
                <a:latin typeface="Century Gothic"/>
                <a:cs typeface="Century Gothic"/>
              </a:rPr>
              <a:t>SMP στα </a:t>
            </a:r>
            <a:r>
              <a:rPr sz="1700" b="1" spc="-5" dirty="0">
                <a:solidFill>
                  <a:srgbClr val="FF0000"/>
                </a:solidFill>
                <a:latin typeface="Century Gothic"/>
                <a:cs typeface="Century Gothic"/>
              </a:rPr>
              <a:t>πλαίσια της </a:t>
            </a:r>
            <a:r>
              <a:rPr sz="1700" b="1" dirty="0">
                <a:solidFill>
                  <a:srgbClr val="FF0000"/>
                </a:solidFill>
                <a:latin typeface="Century Gothic"/>
                <a:cs typeface="Century Gothic"/>
              </a:rPr>
              <a:t>Δράσης ΚΑ107 </a:t>
            </a:r>
            <a:r>
              <a:rPr sz="1700" b="1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404040"/>
                </a:solidFill>
                <a:latin typeface="Century Gothic"/>
                <a:cs typeface="Century Gothic"/>
              </a:rPr>
              <a:t>Προσωπικό</a:t>
            </a:r>
            <a:endParaRPr sz="1600" dirty="0">
              <a:latin typeface="Century Gothic"/>
              <a:cs typeface="Century Gothic"/>
            </a:endParaRPr>
          </a:p>
          <a:p>
            <a:pPr marL="469900" indent="-457200">
              <a:lnSpc>
                <a:spcPct val="100000"/>
              </a:lnSpc>
              <a:spcBef>
                <a:spcPts val="10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Κινητικότητα </a:t>
            </a:r>
            <a:r>
              <a:rPr sz="1700" spc="5" dirty="0">
                <a:solidFill>
                  <a:srgbClr val="404040"/>
                </a:solidFill>
                <a:latin typeface="Century Gothic"/>
                <a:cs typeface="Century Gothic"/>
              </a:rPr>
              <a:t>για </a:t>
            </a:r>
            <a:r>
              <a:rPr sz="1700" b="1" dirty="0">
                <a:solidFill>
                  <a:srgbClr val="404040"/>
                </a:solidFill>
                <a:latin typeface="Century Gothic"/>
                <a:cs typeface="Century Gothic"/>
              </a:rPr>
              <a:t>Διδασκαλία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-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Staff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Mobility for Teaching</a:t>
            </a:r>
            <a:r>
              <a:rPr sz="1700" spc="-10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(STA)</a:t>
            </a:r>
            <a:endParaRPr sz="1700" dirty="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1025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lang="en-GB" sz="1700" dirty="0" smtClean="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sz="1700" dirty="0" err="1" smtClean="0">
                <a:solidFill>
                  <a:srgbClr val="404040"/>
                </a:solidFill>
                <a:latin typeface="Century Gothic"/>
                <a:cs typeface="Century Gothic"/>
              </a:rPr>
              <a:t>Eξερχόμενη</a:t>
            </a:r>
            <a:r>
              <a:rPr sz="1700" spc="-35" dirty="0" smtClean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κινητικότητα</a:t>
            </a:r>
            <a:endParaRPr sz="1700" dirty="0">
              <a:latin typeface="Century Gothic"/>
              <a:cs typeface="Century Gothic"/>
            </a:endParaRPr>
          </a:p>
          <a:p>
            <a:pPr marL="355600" marR="5080" indent="-342900">
              <a:lnSpc>
                <a:spcPct val="130000"/>
              </a:lnSpc>
              <a:spcBef>
                <a:spcPts val="405"/>
              </a:spcBef>
              <a:buFont typeface="Wingdings"/>
              <a:buChar char=""/>
              <a:tabLst>
                <a:tab pos="354965" algn="l"/>
                <a:tab pos="355600" algn="l"/>
                <a:tab pos="1901189" algn="l"/>
                <a:tab pos="3413125" algn="l"/>
                <a:tab pos="4345940" algn="l"/>
                <a:tab pos="5054600" algn="l"/>
                <a:tab pos="7155180" algn="l"/>
                <a:tab pos="7731125" algn="l"/>
              </a:tabLst>
            </a:pPr>
            <a:r>
              <a:rPr lang="en-GB" sz="1700" spc="-15" dirty="0" smtClean="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sz="1700" spc="-15" dirty="0" err="1" smtClean="0">
                <a:solidFill>
                  <a:srgbClr val="404040"/>
                </a:solidFill>
                <a:latin typeface="Century Gothic"/>
                <a:cs typeface="Century Gothic"/>
              </a:rPr>
              <a:t>Ε</a:t>
            </a:r>
            <a:r>
              <a:rPr sz="1700" dirty="0" err="1" smtClean="0">
                <a:solidFill>
                  <a:srgbClr val="404040"/>
                </a:solidFill>
                <a:latin typeface="Century Gothic"/>
                <a:cs typeface="Century Gothic"/>
              </a:rPr>
              <a:t>ισερχ</a:t>
            </a:r>
            <a:r>
              <a:rPr sz="1700" spc="-15" dirty="0" err="1" smtClean="0">
                <a:solidFill>
                  <a:srgbClr val="404040"/>
                </a:solidFill>
                <a:latin typeface="Century Gothic"/>
                <a:cs typeface="Century Gothic"/>
              </a:rPr>
              <a:t>ό</a:t>
            </a:r>
            <a:r>
              <a:rPr sz="1700" dirty="0" err="1" smtClean="0">
                <a:solidFill>
                  <a:srgbClr val="404040"/>
                </a:solidFill>
                <a:latin typeface="Century Gothic"/>
                <a:cs typeface="Century Gothic"/>
              </a:rPr>
              <a:t>μ</a:t>
            </a:r>
            <a:r>
              <a:rPr sz="1700" spc="-10" dirty="0" err="1" smtClean="0">
                <a:solidFill>
                  <a:srgbClr val="404040"/>
                </a:solidFill>
                <a:latin typeface="Century Gothic"/>
                <a:cs typeface="Century Gothic"/>
              </a:rPr>
              <a:t>ε</a:t>
            </a:r>
            <a:r>
              <a:rPr sz="1700" spc="-5" dirty="0" err="1" smtClean="0">
                <a:solidFill>
                  <a:srgbClr val="404040"/>
                </a:solidFill>
                <a:latin typeface="Century Gothic"/>
                <a:cs typeface="Century Gothic"/>
              </a:rPr>
              <a:t>ν</a:t>
            </a:r>
            <a:r>
              <a:rPr sz="1700" dirty="0" err="1" smtClean="0">
                <a:solidFill>
                  <a:srgbClr val="404040"/>
                </a:solidFill>
                <a:latin typeface="Century Gothic"/>
                <a:cs typeface="Century Gothic"/>
              </a:rPr>
              <a:t>η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700" spc="-20" dirty="0">
                <a:solidFill>
                  <a:srgbClr val="404040"/>
                </a:solidFill>
                <a:latin typeface="Century Gothic"/>
                <a:cs typeface="Century Gothic"/>
              </a:rPr>
              <a:t>κ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ι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ν</a:t>
            </a:r>
            <a:r>
              <a:rPr sz="1700" spc="5" dirty="0">
                <a:solidFill>
                  <a:srgbClr val="404040"/>
                </a:solidFill>
                <a:latin typeface="Century Gothic"/>
                <a:cs typeface="Century Gothic"/>
              </a:rPr>
              <a:t>η</a:t>
            </a:r>
            <a:r>
              <a:rPr sz="1700" spc="-15" dirty="0">
                <a:solidFill>
                  <a:srgbClr val="404040"/>
                </a:solidFill>
                <a:latin typeface="Century Gothic"/>
                <a:cs typeface="Century Gothic"/>
              </a:rPr>
              <a:t>τ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ι</a:t>
            </a:r>
            <a:r>
              <a:rPr sz="1700" spc="-20" dirty="0">
                <a:solidFill>
                  <a:srgbClr val="404040"/>
                </a:solidFill>
                <a:latin typeface="Century Gothic"/>
                <a:cs typeface="Century Gothic"/>
              </a:rPr>
              <a:t>κ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ότητα	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άτομ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α	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απ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ό	</a:t>
            </a:r>
            <a:r>
              <a:rPr sz="1700" spc="15" dirty="0">
                <a:solidFill>
                  <a:srgbClr val="404040"/>
                </a:solidFill>
                <a:latin typeface="Century Gothic"/>
                <a:cs typeface="Century Gothic"/>
              </a:rPr>
              <a:t>ι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δ</a:t>
            </a:r>
            <a:r>
              <a:rPr sz="1700" spc="-20" dirty="0">
                <a:solidFill>
                  <a:srgbClr val="404040"/>
                </a:solidFill>
                <a:latin typeface="Century Gothic"/>
                <a:cs typeface="Century Gothic"/>
              </a:rPr>
              <a:t>ρ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ύματ</a:t>
            </a:r>
            <a:r>
              <a:rPr sz="1700" spc="-10" dirty="0">
                <a:solidFill>
                  <a:srgbClr val="404040"/>
                </a:solidFill>
                <a:latin typeface="Century Gothic"/>
                <a:cs typeface="Century Gothic"/>
              </a:rPr>
              <a:t>α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/ετ</a:t>
            </a:r>
            <a:r>
              <a:rPr sz="1700" spc="-15" dirty="0">
                <a:solidFill>
                  <a:srgbClr val="404040"/>
                </a:solidFill>
                <a:latin typeface="Century Gothic"/>
                <a:cs typeface="Century Gothic"/>
              </a:rPr>
              <a:t>α</a:t>
            </a:r>
            <a:r>
              <a:rPr sz="1700" spc="15" dirty="0">
                <a:solidFill>
                  <a:srgbClr val="404040"/>
                </a:solidFill>
                <a:latin typeface="Century Gothic"/>
                <a:cs typeface="Century Gothic"/>
              </a:rPr>
              <a:t>ι</a:t>
            </a:r>
            <a:r>
              <a:rPr sz="1700" spc="-15" dirty="0">
                <a:solidFill>
                  <a:srgbClr val="404040"/>
                </a:solidFill>
                <a:latin typeface="Century Gothic"/>
                <a:cs typeface="Century Gothic"/>
              </a:rPr>
              <a:t>ρ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ίες	κ</a:t>
            </a:r>
            <a:r>
              <a:rPr sz="1700" spc="-20" dirty="0">
                <a:solidFill>
                  <a:srgbClr val="404040"/>
                </a:solidFill>
                <a:latin typeface="Century Gothic"/>
                <a:cs typeface="Century Gothic"/>
              </a:rPr>
              <a:t>α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ι	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άλλους 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οργανισμούς </a:t>
            </a:r>
            <a:r>
              <a:rPr sz="1700" spc="5" dirty="0">
                <a:solidFill>
                  <a:srgbClr val="404040"/>
                </a:solidFill>
                <a:latin typeface="Century Gothic"/>
                <a:cs typeface="Century Gothic"/>
              </a:rPr>
              <a:t>για </a:t>
            </a:r>
            <a:r>
              <a:rPr sz="1700" spc="10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διδάξουν σε</a:t>
            </a:r>
            <a:r>
              <a:rPr sz="1700" spc="-13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700" spc="10" dirty="0">
                <a:solidFill>
                  <a:srgbClr val="404040"/>
                </a:solidFill>
                <a:latin typeface="Century Gothic"/>
                <a:cs typeface="Century Gothic"/>
              </a:rPr>
              <a:t>ΙΤΕ</a:t>
            </a:r>
            <a:endParaRPr sz="17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25"/>
              </a:spcBef>
              <a:tabLst>
                <a:tab pos="433070" algn="l"/>
              </a:tabLst>
            </a:pP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4.	Κινητικότητα </a:t>
            </a:r>
            <a:r>
              <a:rPr sz="1700" spc="5" dirty="0">
                <a:solidFill>
                  <a:srgbClr val="404040"/>
                </a:solidFill>
                <a:latin typeface="Century Gothic"/>
                <a:cs typeface="Century Gothic"/>
              </a:rPr>
              <a:t>για </a:t>
            </a:r>
            <a:r>
              <a:rPr sz="1700" b="1" dirty="0">
                <a:solidFill>
                  <a:srgbClr val="404040"/>
                </a:solidFill>
                <a:latin typeface="Century Gothic"/>
                <a:cs typeface="Century Gothic"/>
              </a:rPr>
              <a:t>Εκπαίδευση/Κατάρτιση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-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Staff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Mobility for Training</a:t>
            </a:r>
            <a:r>
              <a:rPr sz="1700" spc="-7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(STT)</a:t>
            </a:r>
            <a:endParaRPr sz="17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07257" y="1108963"/>
            <a:ext cx="28949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Διάρκεια</a:t>
            </a:r>
            <a:r>
              <a:rPr spc="-20" dirty="0"/>
              <a:t> </a:t>
            </a:r>
            <a:r>
              <a:rPr spc="-10" dirty="0"/>
              <a:t>Σχεδίου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8540" y="1636852"/>
            <a:ext cx="8143875" cy="374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Δυνατότητα</a:t>
            </a:r>
            <a:r>
              <a:rPr sz="1900" spc="27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παράτασης</a:t>
            </a:r>
            <a:r>
              <a:rPr sz="1900" spc="25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του</a:t>
            </a:r>
            <a:r>
              <a:rPr sz="1900" spc="254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σχεδίου</a:t>
            </a:r>
            <a:r>
              <a:rPr sz="1900" spc="24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έως</a:t>
            </a:r>
            <a:r>
              <a:rPr sz="1900" spc="24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και</a:t>
            </a:r>
            <a:r>
              <a:rPr sz="1900" spc="24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b="1" spc="-10" dirty="0">
                <a:solidFill>
                  <a:srgbClr val="404040"/>
                </a:solidFill>
                <a:latin typeface="Century Gothic"/>
                <a:cs typeface="Century Gothic"/>
              </a:rPr>
              <a:t>12</a:t>
            </a:r>
            <a:r>
              <a:rPr sz="1900" b="1" spc="24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μήνες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,</a:t>
            </a:r>
            <a:r>
              <a:rPr sz="1900" spc="24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μετά</a:t>
            </a:r>
            <a:r>
              <a:rPr sz="1900" spc="25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5" dirty="0">
                <a:solidFill>
                  <a:srgbClr val="404040"/>
                </a:solidFill>
                <a:latin typeface="Century Gothic"/>
                <a:cs typeface="Century Gothic"/>
              </a:rPr>
              <a:t>από</a:t>
            </a:r>
            <a:endParaRPr sz="1900">
              <a:latin typeface="Century Gothic"/>
              <a:cs typeface="Century Gothic"/>
            </a:endParaRPr>
          </a:p>
          <a:p>
            <a:pPr marL="354965">
              <a:lnSpc>
                <a:spcPct val="100000"/>
              </a:lnSpc>
            </a:pP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γραπτό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αίτημα του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οργανισμού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για τροποποίηση της</a:t>
            </a:r>
            <a:r>
              <a:rPr sz="1900" spc="21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συμφωνίας</a:t>
            </a:r>
            <a:endParaRPr sz="19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19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Το συνολικό ποσό επιχορήγησης που αναφέρεται</a:t>
            </a:r>
            <a:r>
              <a:rPr sz="1900" spc="8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στη Συμφωνία</a:t>
            </a:r>
            <a:endParaRPr sz="1900">
              <a:latin typeface="Century Gothic"/>
              <a:cs typeface="Century Gothic"/>
            </a:endParaRPr>
          </a:p>
          <a:p>
            <a:pPr marL="354965">
              <a:lnSpc>
                <a:spcPct val="100000"/>
              </a:lnSpc>
            </a:pP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δεν μπορεί </a:t>
            </a:r>
            <a:r>
              <a:rPr sz="1900" spc="5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αυξηθεί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λόγω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της παράτασης του</a:t>
            </a:r>
            <a:r>
              <a:rPr sz="1900" spc="12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σχεδίου</a:t>
            </a:r>
            <a:endParaRPr sz="1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2300">
              <a:latin typeface="Times New Roman"/>
              <a:cs typeface="Times New Roman"/>
            </a:endParaRPr>
          </a:p>
          <a:p>
            <a:pPr marL="194310" algn="ctr">
              <a:lnSpc>
                <a:spcPct val="100000"/>
              </a:lnSpc>
              <a:spcBef>
                <a:spcPts val="1935"/>
              </a:spcBef>
            </a:pPr>
            <a:r>
              <a:rPr sz="28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Συμμετοχή </a:t>
            </a:r>
            <a:r>
              <a:rPr sz="2800" b="1" spc="-10" dirty="0">
                <a:solidFill>
                  <a:srgbClr val="404040"/>
                </a:solidFill>
                <a:latin typeface="Century Gothic"/>
                <a:cs typeface="Century Gothic"/>
              </a:rPr>
              <a:t>νέων</a:t>
            </a:r>
            <a:r>
              <a:rPr sz="2800" b="1" spc="-3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800" b="1" spc="-10" dirty="0">
                <a:solidFill>
                  <a:srgbClr val="404040"/>
                </a:solidFill>
                <a:latin typeface="Century Gothic"/>
                <a:cs typeface="Century Gothic"/>
              </a:rPr>
              <a:t>αποφοίτων</a:t>
            </a:r>
            <a:endParaRPr sz="2800">
              <a:latin typeface="Century Gothic"/>
              <a:cs typeface="Century Gothic"/>
            </a:endParaRPr>
          </a:p>
          <a:p>
            <a:pPr marL="427355" marR="5080" lvl="1" indent="-342900" algn="just">
              <a:lnSpc>
                <a:spcPct val="90000"/>
              </a:lnSpc>
              <a:spcBef>
                <a:spcPts val="3010"/>
              </a:spcBef>
              <a:buFont typeface="Arial"/>
              <a:buChar char="•"/>
              <a:tabLst>
                <a:tab pos="427990" algn="l"/>
              </a:tabLst>
            </a:pPr>
            <a:r>
              <a:rPr sz="1700" spc="-10" dirty="0">
                <a:solidFill>
                  <a:srgbClr val="404040"/>
                </a:solidFill>
                <a:latin typeface="Century Gothic"/>
                <a:cs typeface="Century Gothic"/>
              </a:rPr>
              <a:t>Οι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νέοι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απόφοιτοι που είναι υποχρεωμένοι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αναβάλουν </a:t>
            </a:r>
            <a:r>
              <a:rPr sz="1700" spc="-10" dirty="0">
                <a:solidFill>
                  <a:srgbClr val="404040"/>
                </a:solidFill>
                <a:latin typeface="Century Gothic"/>
                <a:cs typeface="Century Gothic"/>
              </a:rPr>
              <a:t>την 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προγραμματιζόμενη πρακτική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τους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άσκηση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στο εξωτερικό θα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έχουν  </a:t>
            </a:r>
            <a:r>
              <a:rPr sz="1700" b="1" dirty="0">
                <a:solidFill>
                  <a:srgbClr val="404040"/>
                </a:solidFill>
                <a:latin typeface="Century Gothic"/>
                <a:cs typeface="Century Gothic"/>
              </a:rPr>
              <a:t>προθεσμία </a:t>
            </a:r>
            <a:r>
              <a:rPr sz="17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18 μηνών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για υλοποίηση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της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κινητικότητας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τους. Η κινητικότητα  θα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πρέπει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όμως </a:t>
            </a:r>
            <a:r>
              <a:rPr sz="1700" spc="10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πραγματοποιηθεί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εντός της διάρκειας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του</a:t>
            </a:r>
            <a:r>
              <a:rPr sz="1700" spc="-6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Σχεδίου</a:t>
            </a:r>
            <a:endParaRPr sz="17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8442" y="1252804"/>
            <a:ext cx="60591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Εφαρμογή ρήτρας </a:t>
            </a:r>
            <a:r>
              <a:rPr spc="-5" dirty="0"/>
              <a:t>“force</a:t>
            </a:r>
            <a:r>
              <a:rPr spc="50" dirty="0"/>
              <a:t> </a:t>
            </a:r>
            <a:r>
              <a:rPr spc="-5" dirty="0"/>
              <a:t>majeure”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1738" y="1987676"/>
            <a:ext cx="8075930" cy="304609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354965" marR="5080" indent="-342900" algn="just">
              <a:lnSpc>
                <a:spcPct val="90000"/>
              </a:lnSpc>
              <a:spcBef>
                <a:spcPts val="340"/>
              </a:spcBef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Σε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περίπτωση ακύρωσης κάποιας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κινητικότητας λόγω Covid19,  για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την οποία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έχουν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προκύψει έξοδα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τα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οποία δεν μπορούν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να 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ανακτηθούν, οι δικαιούχοι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θα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μπορούν </a:t>
            </a:r>
            <a:r>
              <a:rPr sz="2000" spc="10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καταχωρούν τα 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συγκεκριμένα έξοδα ως “force</a:t>
            </a:r>
            <a:r>
              <a:rPr sz="2000" spc="-7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majeure”</a:t>
            </a:r>
            <a:endParaRPr sz="2000">
              <a:latin typeface="Century Gothic"/>
              <a:cs typeface="Century Gothic"/>
            </a:endParaRPr>
          </a:p>
          <a:p>
            <a:pPr marL="354965" marR="6350" indent="-342900" algn="just">
              <a:lnSpc>
                <a:spcPct val="89900"/>
              </a:lnSpc>
              <a:spcBef>
                <a:spcPts val="1950"/>
              </a:spcBef>
              <a:buFont typeface="Arial"/>
              <a:buChar char="•"/>
              <a:tabLst>
                <a:tab pos="355600" algn="l"/>
              </a:tabLst>
            </a:pP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Σημείωση: Όλα τα 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έξοδα που θα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δηλωθούν 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ως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force majeure,  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θα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αποζημιωθούν βάσει unit cost. </a:t>
            </a:r>
            <a:r>
              <a:rPr sz="2000" b="1" spc="-10" dirty="0">
                <a:solidFill>
                  <a:srgbClr val="404040"/>
                </a:solidFill>
                <a:latin typeface="Century Gothic"/>
                <a:cs typeface="Century Gothic"/>
              </a:rPr>
              <a:t>Ta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απαραίτητα αποδεικτικά  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στοιχεία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(αποδείξεις πληρωμής, 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βεβαιώσεις </a:t>
            </a:r>
            <a:r>
              <a:rPr sz="2000" b="1" spc="-10" dirty="0">
                <a:solidFill>
                  <a:srgbClr val="404040"/>
                </a:solidFill>
                <a:latin typeface="Century Gothic"/>
                <a:cs typeface="Century Gothic"/>
              </a:rPr>
              <a:t>αεροπορικών 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εταιρειών για μη 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καταβολή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αποζημίωσης κτλ.) 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θα πρέπει </a:t>
            </a:r>
            <a:r>
              <a:rPr sz="2000" b="1" spc="5" dirty="0">
                <a:solidFill>
                  <a:srgbClr val="404040"/>
                </a:solidFill>
                <a:latin typeface="Century Gothic"/>
                <a:cs typeface="Century Gothic"/>
              </a:rPr>
              <a:t>να  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φυλάσσονται στο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αρχείο 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του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ιδρύματος 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σε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περίπτωση  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ελέγχου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56079" y="820928"/>
            <a:ext cx="63036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Tι καλύπτει η ρήτρα “force</a:t>
            </a:r>
            <a:r>
              <a:rPr spc="10" dirty="0"/>
              <a:t> </a:t>
            </a:r>
            <a:r>
              <a:rPr spc="-5" dirty="0"/>
              <a:t>majeure”;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9630" y="1412493"/>
            <a:ext cx="2543810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  <a:tab pos="1853564" algn="l"/>
              </a:tabLst>
            </a:pPr>
            <a:r>
              <a:rPr sz="19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Τ</a:t>
            </a:r>
            <a:r>
              <a:rPr sz="1900" b="1" spc="-15" dirty="0">
                <a:solidFill>
                  <a:srgbClr val="404040"/>
                </a:solidFill>
                <a:latin typeface="Century Gothic"/>
                <a:cs typeface="Century Gothic"/>
              </a:rPr>
              <a:t>α</a:t>
            </a:r>
            <a:r>
              <a:rPr sz="19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ξιδιωτικά</a:t>
            </a:r>
            <a:r>
              <a:rPr sz="1900" b="1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έξ</a:t>
            </a:r>
            <a:r>
              <a:rPr sz="1900" b="1" spc="-15" dirty="0">
                <a:solidFill>
                  <a:srgbClr val="404040"/>
                </a:solidFill>
                <a:latin typeface="Century Gothic"/>
                <a:cs typeface="Century Gothic"/>
              </a:rPr>
              <a:t>ο</a:t>
            </a:r>
            <a:r>
              <a:rPr sz="19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δα</a:t>
            </a:r>
            <a:endParaRPr sz="19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70579" y="1412493"/>
            <a:ext cx="5353050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61315" algn="l"/>
                <a:tab pos="1242060" algn="l"/>
                <a:tab pos="2525395" algn="l"/>
                <a:tab pos="3191510" algn="l"/>
                <a:tab pos="3769360" algn="l"/>
                <a:tab pos="5037455" algn="l"/>
              </a:tabLst>
            </a:pPr>
            <a:r>
              <a:rPr sz="19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ή	έ</a:t>
            </a:r>
            <a:r>
              <a:rPr sz="1900" b="1" dirty="0">
                <a:solidFill>
                  <a:srgbClr val="404040"/>
                </a:solidFill>
                <a:latin typeface="Century Gothic"/>
                <a:cs typeface="Century Gothic"/>
              </a:rPr>
              <a:t>ξ</a:t>
            </a:r>
            <a:r>
              <a:rPr sz="1900" b="1" spc="-10" dirty="0">
                <a:solidFill>
                  <a:srgbClr val="404040"/>
                </a:solidFill>
                <a:latin typeface="Century Gothic"/>
                <a:cs typeface="Century Gothic"/>
              </a:rPr>
              <a:t>οδ</a:t>
            </a:r>
            <a:r>
              <a:rPr sz="19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α</a:t>
            </a:r>
            <a:r>
              <a:rPr sz="1900" b="1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διαμονής</a:t>
            </a:r>
            <a:r>
              <a:rPr sz="1900" b="1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πο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υ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δεν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μ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π</a:t>
            </a:r>
            <a:r>
              <a:rPr sz="1900" spc="-15" dirty="0">
                <a:solidFill>
                  <a:srgbClr val="404040"/>
                </a:solidFill>
                <a:latin typeface="Century Gothic"/>
                <a:cs typeface="Century Gothic"/>
              </a:rPr>
              <a:t>ο</a:t>
            </a:r>
            <a:r>
              <a:rPr sz="1900" spc="5" dirty="0">
                <a:solidFill>
                  <a:srgbClr val="404040"/>
                </a:solidFill>
                <a:latin typeface="Century Gothic"/>
                <a:cs typeface="Century Gothic"/>
              </a:rPr>
              <a:t>ρ</a:t>
            </a:r>
            <a:r>
              <a:rPr sz="1900" spc="-15" dirty="0">
                <a:solidFill>
                  <a:srgbClr val="404040"/>
                </a:solidFill>
                <a:latin typeface="Century Gothic"/>
                <a:cs typeface="Century Gothic"/>
              </a:rPr>
              <a:t>ο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ύ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ν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spc="10" dirty="0">
                <a:solidFill>
                  <a:srgbClr val="404040"/>
                </a:solidFill>
                <a:latin typeface="Century Gothic"/>
                <a:cs typeface="Century Gothic"/>
              </a:rPr>
              <a:t>να</a:t>
            </a:r>
            <a:endParaRPr sz="19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9630" y="1673479"/>
            <a:ext cx="8074025" cy="49950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95"/>
              </a:spcBef>
            </a:pP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αποζημιωθούν για κινητικότητες που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έχουν</a:t>
            </a:r>
            <a:r>
              <a:rPr sz="1900" spc="16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ακυρωθεί</a:t>
            </a:r>
            <a:endParaRPr sz="19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50" dirty="0">
              <a:latin typeface="Times New Roman"/>
              <a:cs typeface="Times New Roman"/>
            </a:endParaRPr>
          </a:p>
          <a:p>
            <a:pPr marL="355600" marR="6985" indent="-342900" algn="just">
              <a:lnSpc>
                <a:spcPct val="90000"/>
              </a:lnSpc>
              <a:buFont typeface="Arial"/>
              <a:buChar char="•"/>
              <a:tabLst>
                <a:tab pos="355600" algn="l"/>
              </a:tabLst>
            </a:pPr>
            <a:r>
              <a:rPr sz="19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Ταξιδιωτικά έξοδα/Έξοδα διαβίωσης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για κινητικότητες που 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ξεκίνησαν, αλλά έπρεπε </a:t>
            </a:r>
            <a:r>
              <a:rPr sz="1900" spc="5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διακοπούν και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τα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έξοδα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τους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δεν 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μπορούν </a:t>
            </a:r>
            <a:r>
              <a:rPr sz="1900" spc="5" dirty="0">
                <a:solidFill>
                  <a:srgbClr val="404040"/>
                </a:solidFill>
                <a:latin typeface="Century Gothic"/>
                <a:cs typeface="Century Gothic"/>
              </a:rPr>
              <a:t>να</a:t>
            </a:r>
            <a:r>
              <a:rPr sz="1900" spc="2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ανακτηθούν</a:t>
            </a:r>
            <a:endParaRPr sz="19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404040"/>
              </a:buClr>
              <a:buFont typeface="Arial"/>
              <a:buChar char="•"/>
            </a:pPr>
            <a:endParaRPr sz="2550" dirty="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9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</a:tabLst>
            </a:pPr>
            <a:r>
              <a:rPr sz="19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Έξοδα </a:t>
            </a:r>
            <a:r>
              <a:rPr sz="1900" b="1" spc="-10" dirty="0">
                <a:solidFill>
                  <a:srgbClr val="404040"/>
                </a:solidFill>
                <a:latin typeface="Century Gothic"/>
                <a:cs typeface="Century Gothic"/>
              </a:rPr>
              <a:t>διαβίωσης </a:t>
            </a:r>
            <a:r>
              <a:rPr sz="19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(διαμονής/διατροφής)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σε περίπτωση που  κάποιος δικαιούχος εγκλωβιστεί στο εξωτερικό και χρειαστεί 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να 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διαμείνει παραπάνω μέρες από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τις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προβλεπόμενες 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της 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κινητικότητας</a:t>
            </a:r>
            <a:r>
              <a:rPr sz="1900" spc="5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10" dirty="0" smtClean="0">
                <a:solidFill>
                  <a:srgbClr val="404040"/>
                </a:solidFill>
                <a:latin typeface="Century Gothic"/>
                <a:cs typeface="Century Gothic"/>
              </a:rPr>
              <a:t>του/της</a:t>
            </a:r>
            <a:endParaRPr sz="2550" dirty="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90000"/>
              </a:lnSpc>
              <a:buFont typeface="Arial"/>
              <a:buChar char="•"/>
              <a:tabLst>
                <a:tab pos="355600" algn="l"/>
              </a:tabLst>
            </a:pPr>
            <a:r>
              <a:rPr sz="19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Ταξιδιωτικά έξοδα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σε περίπτωση που ο δικαιούχος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δεν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μπορεί </a:t>
            </a:r>
            <a:r>
              <a:rPr sz="1900" spc="10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1900" spc="54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αλλάξει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το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εισιτήριο του/της και χρειαστεί </a:t>
            </a:r>
            <a:r>
              <a:rPr sz="1900" spc="5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κλείσει 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νέο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εισιτήριο 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για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5" dirty="0" smtClean="0">
                <a:solidFill>
                  <a:srgbClr val="404040"/>
                </a:solidFill>
                <a:latin typeface="Century Gothic"/>
                <a:cs typeface="Century Gothic"/>
              </a:rPr>
              <a:t>επιστροφή</a:t>
            </a:r>
            <a:endParaRPr lang="el-GR" sz="1900" spc="-5" dirty="0" smtClean="0">
              <a:solidFill>
                <a:srgbClr val="404040"/>
              </a:solidFill>
              <a:latin typeface="Century Gothic"/>
              <a:cs typeface="Century Gothic"/>
            </a:endParaRPr>
          </a:p>
          <a:p>
            <a:pPr marL="12700" marR="5080" algn="just">
              <a:lnSpc>
                <a:spcPct val="90000"/>
              </a:lnSpc>
              <a:tabLst>
                <a:tab pos="355600" algn="l"/>
              </a:tabLst>
            </a:pPr>
            <a:endParaRPr lang="el-GR" sz="1900" spc="-5" dirty="0" smtClean="0">
              <a:solidFill>
                <a:srgbClr val="404040"/>
              </a:solidFill>
              <a:latin typeface="Century Gothic"/>
              <a:cs typeface="Century Gothic"/>
            </a:endParaRPr>
          </a:p>
          <a:p>
            <a:pPr marL="355600" marR="5080" indent="-342900" algn="just">
              <a:lnSpc>
                <a:spcPct val="90000"/>
              </a:lnSpc>
              <a:buFont typeface="Arial"/>
              <a:buChar char="•"/>
              <a:tabLst>
                <a:tab pos="355600" algn="l"/>
              </a:tabLst>
            </a:pPr>
            <a:r>
              <a:rPr lang="el-GR" dirty="0">
                <a:hlinkClick r:id="rId2"/>
              </a:rPr>
              <a:t>Υποβολή της Τελικής Έκθεσης για τα σχέδια ΚΑ103 και ΚΑ107 για τις Συμφωνίες Επιχορήγησης 2018, 2019 και 2020 για κινητικότητες που επηρεάστηκαν από το COVID 19</a:t>
            </a:r>
            <a:endParaRPr lang="el-GR" sz="1900" spc="-5" dirty="0">
              <a:solidFill>
                <a:srgbClr val="404040"/>
              </a:solidFill>
              <a:latin typeface="Century Gothic"/>
              <a:cs typeface="Century Gothic"/>
            </a:endParaRPr>
          </a:p>
          <a:p>
            <a:pPr marL="355600" marR="5080" indent="-342900" algn="just">
              <a:lnSpc>
                <a:spcPct val="90000"/>
              </a:lnSpc>
              <a:buFont typeface="Arial"/>
              <a:buChar char="•"/>
              <a:tabLst>
                <a:tab pos="355600" algn="l"/>
              </a:tabLst>
            </a:pPr>
            <a:endParaRPr sz="19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6120" y="676783"/>
            <a:ext cx="53536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Blended/Virtual </a:t>
            </a:r>
            <a:r>
              <a:rPr spc="-5" dirty="0"/>
              <a:t>Mobilities</a:t>
            </a:r>
            <a:r>
              <a:rPr spc="55" dirty="0"/>
              <a:t> </a:t>
            </a:r>
            <a:r>
              <a:rPr spc="-5" dirty="0"/>
              <a:t>(1/3)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1594" y="1549399"/>
            <a:ext cx="8362315" cy="42779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Χρήση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της πλατφόρμας:</a:t>
            </a:r>
            <a:r>
              <a:rPr sz="1900" spc="105" dirty="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sz="19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2"/>
              </a:rPr>
              <a:t>https://covid.uni-foundation.eu/</a:t>
            </a:r>
            <a:endParaRPr sz="1900">
              <a:latin typeface="Century Gothic"/>
              <a:cs typeface="Century Gothic"/>
            </a:endParaRPr>
          </a:p>
          <a:p>
            <a:pPr marL="355600" marR="6350" indent="-342900" algn="just">
              <a:lnSpc>
                <a:spcPct val="90200"/>
              </a:lnSpc>
              <a:spcBef>
                <a:spcPts val="1639"/>
              </a:spcBef>
              <a:buFont typeface="Arial"/>
              <a:buChar char="•"/>
              <a:tabLst>
                <a:tab pos="355600" algn="l"/>
              </a:tabLst>
            </a:pP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Οι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δικαιούχοι οργανισμοί, όταν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αντιμετωπίζουν δυσκολίες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για φυσική  κινητικότητα, ενθαρρύνονται, </a:t>
            </a:r>
            <a:r>
              <a:rPr sz="1900" spc="5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ξεκινούν τις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κινητικότητες τους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με 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εικονική κινητικότητα και 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τις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ολοκληρώνουν με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φυσική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κινητικότητα  </a:t>
            </a:r>
            <a:r>
              <a:rPr sz="1900" b="1" spc="-10" dirty="0">
                <a:solidFill>
                  <a:srgbClr val="404040"/>
                </a:solidFill>
                <a:latin typeface="Century Gothic"/>
                <a:cs typeface="Century Gothic"/>
              </a:rPr>
              <a:t>λαμβάνοντας υπόψη </a:t>
            </a:r>
            <a:r>
              <a:rPr sz="19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την ελάχιστη διάρκεια φυσικής</a:t>
            </a:r>
            <a:r>
              <a:rPr sz="1900" b="1" spc="12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b="1" spc="-10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κινητικότητας</a:t>
            </a:r>
            <a:endParaRPr sz="1900">
              <a:latin typeface="Century Gothic"/>
              <a:cs typeface="Century Gothic"/>
            </a:endParaRPr>
          </a:p>
          <a:p>
            <a:pPr marL="355600" marR="6350" indent="-342900" algn="just">
              <a:lnSpc>
                <a:spcPts val="2050"/>
              </a:lnSpc>
              <a:spcBef>
                <a:spcPts val="1670"/>
              </a:spcBef>
              <a:buFont typeface="Arial"/>
              <a:buChar char="•"/>
              <a:tabLst>
                <a:tab pos="355600" algn="l"/>
              </a:tabLst>
            </a:pP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Για </a:t>
            </a:r>
            <a:r>
              <a:rPr sz="1900" spc="5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υπάρχει η δυνατότητα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για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μικτή/εικονική κινητικότητα θα 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πρέπει  </a:t>
            </a:r>
            <a:r>
              <a:rPr sz="1900" spc="5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υπογραφεί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και </a:t>
            </a:r>
            <a:r>
              <a:rPr sz="1900" spc="5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σταλεί σε 2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αντίτυπα το </a:t>
            </a:r>
            <a:r>
              <a:rPr sz="19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έντυπο</a:t>
            </a:r>
            <a:r>
              <a:rPr sz="1900" b="1" spc="6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b="1" spc="-10" dirty="0">
                <a:solidFill>
                  <a:srgbClr val="404040"/>
                </a:solidFill>
                <a:latin typeface="Century Gothic"/>
                <a:cs typeface="Century Gothic"/>
              </a:rPr>
              <a:t>Addendum</a:t>
            </a:r>
            <a:endParaRPr sz="1900">
              <a:latin typeface="Century Gothic"/>
              <a:cs typeface="Century Gothic"/>
            </a:endParaRPr>
          </a:p>
          <a:p>
            <a:pPr marL="355600" marR="5080" indent="-342900" algn="just">
              <a:lnSpc>
                <a:spcPct val="90000"/>
              </a:lnSpc>
              <a:spcBef>
                <a:spcPts val="1614"/>
              </a:spcBef>
              <a:buFont typeface="Arial"/>
              <a:buChar char="•"/>
              <a:tabLst>
                <a:tab pos="355600" algn="l"/>
              </a:tabLst>
            </a:pP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Οι συμμετέχοντες δικαιούνται </a:t>
            </a:r>
            <a:r>
              <a:rPr sz="19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επίδομα διαβίωσης αποκλειστικά </a:t>
            </a:r>
            <a:r>
              <a:rPr sz="1900" b="1" spc="-10" dirty="0">
                <a:solidFill>
                  <a:srgbClr val="404040"/>
                </a:solidFill>
                <a:latin typeface="Century Gothic"/>
                <a:cs typeface="Century Gothic"/>
              </a:rPr>
              <a:t>για  </a:t>
            </a:r>
            <a:r>
              <a:rPr sz="19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την περίοδο που </a:t>
            </a:r>
            <a:r>
              <a:rPr sz="1900" b="1" dirty="0">
                <a:solidFill>
                  <a:srgbClr val="404040"/>
                </a:solidFill>
                <a:latin typeface="Century Gothic"/>
                <a:cs typeface="Century Gothic"/>
              </a:rPr>
              <a:t>θα μεταβούν </a:t>
            </a:r>
            <a:r>
              <a:rPr sz="19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στο εξωτερικό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(περίοδο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φυσικής  κινητικότητας). Για την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περίοδο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εικονικής κινητικότητας, δε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δικαιούνται 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επίδομα</a:t>
            </a:r>
            <a:r>
              <a:rPr sz="1900" spc="2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διαβίωσης</a:t>
            </a:r>
            <a:endParaRPr sz="1900">
              <a:latin typeface="Century Gothic"/>
              <a:cs typeface="Century Gothic"/>
            </a:endParaRPr>
          </a:p>
          <a:p>
            <a:pPr marL="355600" indent="-342900">
              <a:lnSpc>
                <a:spcPts val="2165"/>
              </a:lnSpc>
              <a:spcBef>
                <a:spcPts val="1415"/>
              </a:spcBef>
              <a:buFont typeface="Arial"/>
              <a:buChar char="•"/>
              <a:tabLst>
                <a:tab pos="354965" algn="l"/>
                <a:tab pos="355600" algn="l"/>
                <a:tab pos="719455" algn="l"/>
                <a:tab pos="2294255" algn="l"/>
                <a:tab pos="3845560" algn="l"/>
                <a:tab pos="5173345" algn="l"/>
                <a:tab pos="6729730" algn="l"/>
                <a:tab pos="7562215" algn="l"/>
                <a:tab pos="8065134" algn="l"/>
              </a:tabLst>
            </a:pP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O	ορ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γ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α</a:t>
            </a:r>
            <a:r>
              <a:rPr sz="1900" spc="10" dirty="0">
                <a:solidFill>
                  <a:srgbClr val="404040"/>
                </a:solidFill>
                <a:latin typeface="Century Gothic"/>
                <a:cs typeface="Century Gothic"/>
              </a:rPr>
              <a:t>ν</a:t>
            </a:r>
            <a:r>
              <a:rPr sz="1900" spc="-15" dirty="0">
                <a:solidFill>
                  <a:srgbClr val="404040"/>
                </a:solidFill>
                <a:latin typeface="Century Gothic"/>
                <a:cs typeface="Century Gothic"/>
              </a:rPr>
              <a:t>ι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σμ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ό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ς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α</a:t>
            </a:r>
            <a:r>
              <a:rPr sz="1900" spc="5" dirty="0">
                <a:solidFill>
                  <a:srgbClr val="404040"/>
                </a:solidFill>
                <a:latin typeface="Century Gothic"/>
                <a:cs typeface="Century Gothic"/>
              </a:rPr>
              <a:t>π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οστο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λή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ς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,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δι</a:t>
            </a:r>
            <a:r>
              <a:rPr sz="1900" b="1" dirty="0">
                <a:solidFill>
                  <a:srgbClr val="404040"/>
                </a:solidFill>
                <a:latin typeface="Century Gothic"/>
                <a:cs typeface="Century Gothic"/>
              </a:rPr>
              <a:t>κ</a:t>
            </a:r>
            <a:r>
              <a:rPr sz="1900" b="1" spc="-10" dirty="0">
                <a:solidFill>
                  <a:srgbClr val="404040"/>
                </a:solidFill>
                <a:latin typeface="Century Gothic"/>
                <a:cs typeface="Century Gothic"/>
              </a:rPr>
              <a:t>αιού</a:t>
            </a:r>
            <a:r>
              <a:rPr sz="1900" b="1" spc="-15" dirty="0">
                <a:solidFill>
                  <a:srgbClr val="404040"/>
                </a:solidFill>
                <a:latin typeface="Century Gothic"/>
                <a:cs typeface="Century Gothic"/>
              </a:rPr>
              <a:t>τ</a:t>
            </a:r>
            <a:r>
              <a:rPr sz="1900" b="1" spc="-10" dirty="0">
                <a:solidFill>
                  <a:srgbClr val="404040"/>
                </a:solidFill>
                <a:latin typeface="Century Gothic"/>
                <a:cs typeface="Century Gothic"/>
              </a:rPr>
              <a:t>α</a:t>
            </a:r>
            <a:r>
              <a:rPr sz="19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ι</a:t>
            </a:r>
            <a:r>
              <a:rPr sz="1900" b="1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b="1" spc="-10" dirty="0">
                <a:solidFill>
                  <a:srgbClr val="404040"/>
                </a:solidFill>
                <a:latin typeface="Century Gothic"/>
                <a:cs typeface="Century Gothic"/>
              </a:rPr>
              <a:t>ορ</a:t>
            </a:r>
            <a:r>
              <a:rPr sz="1900" b="1" spc="-15" dirty="0">
                <a:solidFill>
                  <a:srgbClr val="404040"/>
                </a:solidFill>
                <a:latin typeface="Century Gothic"/>
                <a:cs typeface="Century Gothic"/>
              </a:rPr>
              <a:t>γ</a:t>
            </a:r>
            <a:r>
              <a:rPr sz="1900" b="1" dirty="0">
                <a:solidFill>
                  <a:srgbClr val="404040"/>
                </a:solidFill>
                <a:latin typeface="Century Gothic"/>
                <a:cs typeface="Century Gothic"/>
              </a:rPr>
              <a:t>α</a:t>
            </a:r>
            <a:r>
              <a:rPr sz="1900" b="1" spc="-15" dirty="0">
                <a:solidFill>
                  <a:srgbClr val="404040"/>
                </a:solidFill>
                <a:latin typeface="Century Gothic"/>
                <a:cs typeface="Century Gothic"/>
              </a:rPr>
              <a:t>ν</a:t>
            </a:r>
            <a:r>
              <a:rPr sz="1900" b="1" spc="-10" dirty="0">
                <a:solidFill>
                  <a:srgbClr val="404040"/>
                </a:solidFill>
                <a:latin typeface="Century Gothic"/>
                <a:cs typeface="Century Gothic"/>
              </a:rPr>
              <a:t>ωτικ</a:t>
            </a:r>
            <a:r>
              <a:rPr sz="19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ά</a:t>
            </a:r>
            <a:r>
              <a:rPr sz="1900" b="1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έξ</a:t>
            </a:r>
            <a:r>
              <a:rPr sz="1900" b="1" spc="-15" dirty="0">
                <a:solidFill>
                  <a:srgbClr val="404040"/>
                </a:solidFill>
                <a:latin typeface="Century Gothic"/>
                <a:cs typeface="Century Gothic"/>
              </a:rPr>
              <a:t>ο</a:t>
            </a:r>
            <a:r>
              <a:rPr sz="19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δα</a:t>
            </a:r>
            <a:r>
              <a:rPr sz="1900" b="1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γι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α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spc="-15" dirty="0">
                <a:solidFill>
                  <a:srgbClr val="404040"/>
                </a:solidFill>
                <a:latin typeface="Century Gothic"/>
                <a:cs typeface="Century Gothic"/>
              </a:rPr>
              <a:t>τι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ς</a:t>
            </a:r>
            <a:endParaRPr sz="1900">
              <a:latin typeface="Century Gothic"/>
              <a:cs typeface="Century Gothic"/>
            </a:endParaRPr>
          </a:p>
          <a:p>
            <a:pPr marL="355600">
              <a:lnSpc>
                <a:spcPts val="2165"/>
              </a:lnSpc>
            </a:pP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εικονικές/μικτές</a:t>
            </a:r>
            <a:r>
              <a:rPr sz="1900" spc="2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κινητικότητες</a:t>
            </a:r>
            <a:endParaRPr sz="19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6120" y="820928"/>
            <a:ext cx="53536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Blended/Virtual </a:t>
            </a:r>
            <a:r>
              <a:rPr spc="-5" dirty="0"/>
              <a:t>Mobilities</a:t>
            </a:r>
            <a:r>
              <a:rPr spc="55" dirty="0"/>
              <a:t> </a:t>
            </a:r>
            <a:r>
              <a:rPr spc="-5" dirty="0"/>
              <a:t>(2/3)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7321" y="1412493"/>
            <a:ext cx="8074025" cy="2104390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355600" marR="5080" indent="-342900" algn="just">
              <a:lnSpc>
                <a:spcPct val="90000"/>
              </a:lnSpc>
              <a:spcBef>
                <a:spcPts val="320"/>
              </a:spcBef>
              <a:buFont typeface="Arial"/>
              <a:buChar char="•"/>
              <a:tabLst>
                <a:tab pos="355600" algn="l"/>
              </a:tabLst>
            </a:pP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Η περίοδος κινητικότητας (φυσικής ή εικονικής), εάν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κριθεί 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απαραίτητο, μπορεί </a:t>
            </a:r>
            <a:r>
              <a:rPr sz="1900" spc="5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διακοπεί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και 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συνεχιστεί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μόλις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αυτό είναι  εφικτό, 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αρκεί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η κινητικότητα </a:t>
            </a:r>
            <a:r>
              <a:rPr sz="1900" spc="5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ολοκληρωθεί στα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πλαίσια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της 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διάρκειας του</a:t>
            </a:r>
            <a:r>
              <a:rPr sz="1900" spc="5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σχεδίου</a:t>
            </a:r>
            <a:endParaRPr sz="1900">
              <a:latin typeface="Century Gothic"/>
              <a:cs typeface="Century Gothic"/>
            </a:endParaRPr>
          </a:p>
          <a:p>
            <a:pPr marL="355600" marR="6350" indent="-342900" algn="just">
              <a:lnSpc>
                <a:spcPct val="90000"/>
              </a:lnSpc>
              <a:spcBef>
                <a:spcPts val="1780"/>
              </a:spcBef>
              <a:buFont typeface="Arial"/>
              <a:buChar char="•"/>
              <a:tabLst>
                <a:tab pos="355600" algn="l"/>
              </a:tabLst>
            </a:pP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Μια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εικονική κινητικότητα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θα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πρέπει </a:t>
            </a:r>
            <a:r>
              <a:rPr sz="1900" spc="5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συνδέεται με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τη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φυσική 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κινητικότητα του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συμμετέχοντα. Οι εξολοκλήρου εικονικές 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κινητικότητες θα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γίνονται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αποδεκτές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με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τη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σήμανση force</a:t>
            </a:r>
            <a:r>
              <a:rPr sz="1900" spc="24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majeure</a:t>
            </a:r>
            <a:endParaRPr sz="19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7321" y="3688460"/>
            <a:ext cx="2272030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  <a:tab pos="861060" algn="l"/>
              </a:tabLst>
            </a:pP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Σε	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περιπτώσεις</a:t>
            </a:r>
            <a:endParaRPr sz="19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60221" y="3948760"/>
            <a:ext cx="6569075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795780" algn="l"/>
                <a:tab pos="2837815" algn="l"/>
                <a:tab pos="3401060" algn="l"/>
                <a:tab pos="4476750" algn="l"/>
                <a:tab pos="4886960" algn="l"/>
                <a:tab pos="5450840" algn="l"/>
              </a:tabLst>
            </a:pP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κ</a:t>
            </a:r>
            <a:r>
              <a:rPr sz="1900" spc="-20" dirty="0">
                <a:solidFill>
                  <a:srgbClr val="404040"/>
                </a:solidFill>
                <a:latin typeface="Century Gothic"/>
                <a:cs typeface="Century Gothic"/>
              </a:rPr>
              <a:t>ι</a:t>
            </a:r>
            <a:r>
              <a:rPr sz="1900" spc="5" dirty="0">
                <a:solidFill>
                  <a:srgbClr val="404040"/>
                </a:solidFill>
                <a:latin typeface="Century Gothic"/>
                <a:cs typeface="Century Gothic"/>
              </a:rPr>
              <a:t>ν</a:t>
            </a:r>
            <a:r>
              <a:rPr sz="1900" spc="-15" dirty="0">
                <a:solidFill>
                  <a:srgbClr val="404040"/>
                </a:solidFill>
                <a:latin typeface="Century Gothic"/>
                <a:cs typeface="Century Gothic"/>
              </a:rPr>
              <a:t>ητι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κ</a:t>
            </a:r>
            <a:r>
              <a:rPr sz="1900" spc="-15" dirty="0">
                <a:solidFill>
                  <a:srgbClr val="404040"/>
                </a:solidFill>
                <a:latin typeface="Century Gothic"/>
                <a:cs typeface="Century Gothic"/>
              </a:rPr>
              <a:t>ό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τ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η</a:t>
            </a:r>
            <a:r>
              <a:rPr sz="1900" spc="-15" dirty="0">
                <a:solidFill>
                  <a:srgbClr val="404040"/>
                </a:solidFill>
                <a:latin typeface="Century Gothic"/>
                <a:cs typeface="Century Gothic"/>
              </a:rPr>
              <a:t>τ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α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ς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spc="-15" dirty="0">
                <a:solidFill>
                  <a:srgbClr val="404040"/>
                </a:solidFill>
                <a:latin typeface="Century Gothic"/>
                <a:cs typeface="Century Gothic"/>
              </a:rPr>
              <a:t>μ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π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ορεί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να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spc="-15" dirty="0">
                <a:solidFill>
                  <a:srgbClr val="404040"/>
                </a:solidFill>
                <a:latin typeface="Century Gothic"/>
                <a:cs typeface="Century Gothic"/>
              </a:rPr>
              <a:t>μ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ει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ω</a:t>
            </a:r>
            <a:r>
              <a:rPr sz="1900" spc="-15" dirty="0">
                <a:solidFill>
                  <a:srgbClr val="404040"/>
                </a:solidFill>
                <a:latin typeface="Century Gothic"/>
                <a:cs typeface="Century Gothic"/>
              </a:rPr>
              <a:t>θ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εί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ή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spc="10" dirty="0">
                <a:solidFill>
                  <a:srgbClr val="404040"/>
                </a:solidFill>
                <a:latin typeface="Century Gothic"/>
                <a:cs typeface="Century Gothic"/>
              </a:rPr>
              <a:t>ν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α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ακ</a:t>
            </a:r>
            <a:r>
              <a:rPr sz="1900" spc="-15" dirty="0">
                <a:solidFill>
                  <a:srgbClr val="404040"/>
                </a:solidFill>
                <a:latin typeface="Century Gothic"/>
                <a:cs typeface="Century Gothic"/>
              </a:rPr>
              <a:t>υ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ρωθεί</a:t>
            </a:r>
            <a:endParaRPr sz="19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47441" y="3688460"/>
            <a:ext cx="5545455" cy="5753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10160" algn="r">
              <a:lnSpc>
                <a:spcPts val="2165"/>
              </a:lnSpc>
              <a:spcBef>
                <a:spcPts val="95"/>
              </a:spcBef>
              <a:tabLst>
                <a:tab pos="905510" algn="l"/>
                <a:tab pos="2229485" algn="l"/>
                <a:tab pos="2659380" algn="l"/>
                <a:tab pos="3891279" algn="l"/>
                <a:tab pos="4557395" algn="l"/>
              </a:tabLst>
            </a:pPr>
            <a:r>
              <a:rPr sz="1900" spc="10" dirty="0">
                <a:solidFill>
                  <a:srgbClr val="404040"/>
                </a:solidFill>
                <a:latin typeface="Century Gothic"/>
                <a:cs typeface="Century Gothic"/>
              </a:rPr>
              <a:t>f</a:t>
            </a:r>
            <a:r>
              <a:rPr sz="1900" spc="-15" dirty="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rce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ma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j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eu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re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,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η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διάρκεια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της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φ</a:t>
            </a:r>
            <a:r>
              <a:rPr sz="1900" spc="5" dirty="0">
                <a:solidFill>
                  <a:srgbClr val="404040"/>
                </a:solidFill>
                <a:latin typeface="Century Gothic"/>
                <a:cs typeface="Century Gothic"/>
              </a:rPr>
              <a:t>υ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σ</a:t>
            </a:r>
            <a:r>
              <a:rPr sz="1900" spc="-20" dirty="0">
                <a:solidFill>
                  <a:srgbClr val="404040"/>
                </a:solidFill>
                <a:latin typeface="Century Gothic"/>
                <a:cs typeface="Century Gothic"/>
              </a:rPr>
              <a:t>ι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κή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ς</a:t>
            </a:r>
            <a:endParaRPr sz="1900">
              <a:latin typeface="Century Gothic"/>
              <a:cs typeface="Century Gothic"/>
            </a:endParaRPr>
          </a:p>
          <a:p>
            <a:pPr marR="5080" algn="r">
              <a:lnSpc>
                <a:spcPts val="2165"/>
              </a:lnSpc>
              <a:tabLst>
                <a:tab pos="598805" algn="l"/>
              </a:tabLst>
            </a:pP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και	</a:t>
            </a:r>
            <a:r>
              <a:rPr sz="1900" spc="10" dirty="0">
                <a:solidFill>
                  <a:srgbClr val="404040"/>
                </a:solidFill>
                <a:latin typeface="Century Gothic"/>
                <a:cs typeface="Century Gothic"/>
              </a:rPr>
              <a:t>να</a:t>
            </a:r>
            <a:endParaRPr sz="19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7321" y="4210050"/>
            <a:ext cx="8072755" cy="1322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95"/>
              </a:spcBef>
            </a:pP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αντικατασταθεί πλήρως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από εικονική</a:t>
            </a:r>
            <a:r>
              <a:rPr sz="1900" spc="9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κινητικότητα</a:t>
            </a:r>
            <a:endParaRPr sz="1900">
              <a:latin typeface="Century Gothic"/>
              <a:cs typeface="Century Gothic"/>
            </a:endParaRPr>
          </a:p>
          <a:p>
            <a:pPr marL="355600" marR="5080" indent="-342900" algn="just">
              <a:lnSpc>
                <a:spcPts val="2050"/>
              </a:lnSpc>
              <a:spcBef>
                <a:spcPts val="1805"/>
              </a:spcBef>
              <a:buFont typeface="Arial"/>
              <a:buChar char="•"/>
              <a:tabLst>
                <a:tab pos="355600" algn="l"/>
              </a:tabLst>
            </a:pP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Στα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transcripts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of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records/βεβαιώσεις συμμετοχής σε SMP/STA/STT 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των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συμμετεχόντων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θα 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πρέπει </a:t>
            </a:r>
            <a:r>
              <a:rPr sz="1900" spc="5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είναι ξεκάθαρη η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διάρκεια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και ο 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τύπος της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δραστηριότητας</a:t>
            </a:r>
            <a:r>
              <a:rPr sz="1900" spc="12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(φυσική/εικονική/μικτή)</a:t>
            </a:r>
            <a:endParaRPr sz="19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6303" y="1524762"/>
            <a:ext cx="8073390" cy="345947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715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Oι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συμμετέχοντες μπορούν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κάνουν χρήση 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των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αδειών ΟLS  που τους αναλογούν ακόμα 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και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πριν την έναρξη του virtual 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mobility</a:t>
            </a:r>
            <a:endParaRPr sz="2000">
              <a:latin typeface="Century Gothic"/>
              <a:cs typeface="Century Gothic"/>
            </a:endParaRPr>
          </a:p>
          <a:p>
            <a:pPr marL="355600" marR="7620" indent="-342900" algn="just">
              <a:lnSpc>
                <a:spcPct val="100000"/>
              </a:lnSpc>
              <a:spcBef>
                <a:spcPts val="2065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Δυνατότητα για ειδικές 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δαπάνες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ακόμα και αν δεν  προβλέπονταν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στον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αρχικό</a:t>
            </a:r>
            <a:r>
              <a:rPr sz="2000" spc="-5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προϋπολογισμό:</a:t>
            </a:r>
            <a:endParaRPr sz="2000">
              <a:latin typeface="Century Gothic"/>
              <a:cs typeface="Century Gothic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480"/>
              </a:spcBef>
              <a:buChar char="-"/>
              <a:tabLst>
                <a:tab pos="355600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Έξοδα για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αγορά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ή/και την ενοικίαση εξοπλισμού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και/ή 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υπηρεσιών, που είναι απαραίτητα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για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την υλοποίηση 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δραστηριοτήτων εικονικής ή μικτής</a:t>
            </a:r>
            <a:r>
              <a:rPr sz="2000" spc="-8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κινητικότητας</a:t>
            </a:r>
            <a:endParaRPr sz="2000">
              <a:latin typeface="Century Gothic"/>
              <a:cs typeface="Century Gothic"/>
            </a:endParaRPr>
          </a:p>
          <a:p>
            <a:pPr marL="355600" indent="-342900" algn="just">
              <a:lnSpc>
                <a:spcPct val="100000"/>
              </a:lnSpc>
              <a:spcBef>
                <a:spcPts val="480"/>
              </a:spcBef>
              <a:buChar char="-"/>
              <a:tabLst>
                <a:tab pos="355600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Δαπάνες</a:t>
            </a:r>
            <a:r>
              <a:rPr sz="2000" spc="17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για</a:t>
            </a:r>
            <a:r>
              <a:rPr sz="2000" spc="16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τη</a:t>
            </a:r>
            <a:r>
              <a:rPr sz="2000" spc="18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συμμετοχή</a:t>
            </a:r>
            <a:r>
              <a:rPr sz="2000" spc="17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ατόμων</a:t>
            </a:r>
            <a:r>
              <a:rPr sz="2000" spc="19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με</a:t>
            </a:r>
            <a:r>
              <a:rPr sz="2000" spc="18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ειδικές</a:t>
            </a:r>
            <a:r>
              <a:rPr sz="2000" spc="18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ανάγκες</a:t>
            </a:r>
            <a:r>
              <a:rPr sz="2000" spc="18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σε</a:t>
            </a:r>
            <a:r>
              <a:rPr sz="2000" spc="17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μικτή</a:t>
            </a:r>
            <a:endParaRPr sz="2000">
              <a:latin typeface="Century Gothic"/>
              <a:cs typeface="Century Gothic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κινητικότητα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33117" y="748741"/>
            <a:ext cx="53543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Blended/Virtual </a:t>
            </a:r>
            <a:r>
              <a:rPr spc="-5" dirty="0"/>
              <a:t>Mobilities</a:t>
            </a:r>
            <a:r>
              <a:rPr spc="85" dirty="0"/>
              <a:t> </a:t>
            </a:r>
            <a:r>
              <a:rPr spc="-10" dirty="0"/>
              <a:t>(3/3)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2100833"/>
            <a:ext cx="8074659" cy="25869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Σε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περιπτώσεις που συγκεκριμένες κινητικότητες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έπρεπε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να 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ακυρωθούν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ή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δεν μπορούσαν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πραγματοποιηθούν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λόγω της 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παρούσας κατάστασης, τα ιδρύματα 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δικαιούνται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μεταφέρουν 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κονδύλι σε άλλη χώρα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υπό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τις πιο κάτω</a:t>
            </a:r>
            <a:r>
              <a:rPr sz="2000" spc="-14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προϋποθέσεις:</a:t>
            </a:r>
            <a:endParaRPr sz="2000">
              <a:latin typeface="Century Gothic"/>
              <a:cs typeface="Century Gothic"/>
            </a:endParaRPr>
          </a:p>
          <a:p>
            <a:pPr marL="355600" marR="437515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η συγκεκριμένη χώρα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περιλαμβάνεται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ήδη στο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Παράρτημα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ΙΙ 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της Συμφωνίας Επιχορήγησης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του</a:t>
            </a:r>
            <a:r>
              <a:rPr sz="2000" spc="-9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ιδρύματος</a:t>
            </a:r>
            <a:endParaRPr sz="2000">
              <a:latin typeface="Century Gothic"/>
              <a:cs typeface="Century Gothic"/>
            </a:endParaRPr>
          </a:p>
          <a:p>
            <a:pPr marL="355600" marR="653415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Οι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μεταφορές κονδυλίων μεταξύ χωρών γίνονται</a:t>
            </a:r>
            <a:r>
              <a:rPr sz="2000" spc="-15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ΠΑΝΤΟΤΕ  μεταξύ χωρών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που εμπίπτουν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στο ίδιο</a:t>
            </a:r>
            <a:r>
              <a:rPr sz="2000" spc="-10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Region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50669" y="823417"/>
            <a:ext cx="577596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59889" marR="5080" indent="-1647825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Αλλαγές κινητικοτήτων </a:t>
            </a:r>
            <a:r>
              <a:rPr spc="-5" dirty="0"/>
              <a:t>για </a:t>
            </a:r>
            <a:r>
              <a:rPr spc="-15" dirty="0"/>
              <a:t>ΚΑ107  </a:t>
            </a:r>
            <a:r>
              <a:rPr spc="-10" dirty="0"/>
              <a:t>λόγω</a:t>
            </a:r>
            <a:r>
              <a:rPr spc="5" dirty="0"/>
              <a:t> </a:t>
            </a:r>
            <a:r>
              <a:rPr spc="-5" dirty="0"/>
              <a:t>Covid19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40688" y="2382469"/>
            <a:ext cx="223266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78790" marR="5080" indent="-466725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5.</a:t>
            </a:r>
            <a:r>
              <a:rPr sz="2800" b="1" spc="-4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28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Διαχείριση  Σχεδίου</a:t>
            </a:r>
            <a:endParaRPr sz="28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63873" y="1052702"/>
            <a:ext cx="0" cy="4968875"/>
          </a:xfrm>
          <a:custGeom>
            <a:avLst/>
            <a:gdLst/>
            <a:ahLst/>
            <a:cxnLst/>
            <a:rect l="l" t="t" r="r" b="b"/>
            <a:pathLst>
              <a:path h="4968875">
                <a:moveTo>
                  <a:pt x="0" y="0"/>
                </a:moveTo>
                <a:lnTo>
                  <a:pt x="0" y="4968582"/>
                </a:lnTo>
              </a:path>
            </a:pathLst>
          </a:custGeom>
          <a:ln w="53975">
            <a:solidFill>
              <a:srgbClr val="2058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931411" y="1447038"/>
            <a:ext cx="4439920" cy="2752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Προγραμματισμός </a:t>
            </a:r>
            <a:r>
              <a:rPr sz="2400" dirty="0">
                <a:solidFill>
                  <a:srgbClr val="404040"/>
                </a:solidFill>
                <a:latin typeface="Century Gothic"/>
                <a:cs typeface="Century Gothic"/>
              </a:rPr>
              <a:t>σχεδίου,  </a:t>
            </a: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Ανάπτυξη Δραστηριοτήτων  Εφαρμογή </a:t>
            </a:r>
            <a:r>
              <a:rPr sz="2400" dirty="0">
                <a:solidFill>
                  <a:srgbClr val="404040"/>
                </a:solidFill>
                <a:latin typeface="Century Gothic"/>
                <a:cs typeface="Century Gothic"/>
              </a:rPr>
              <a:t>και</a:t>
            </a:r>
            <a:r>
              <a:rPr sz="2400" spc="-9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ολοκλήρωση</a:t>
            </a:r>
            <a:endParaRPr sz="2400" dirty="0">
              <a:latin typeface="Century Gothic"/>
              <a:cs typeface="Century Gothic"/>
            </a:endParaRPr>
          </a:p>
          <a:p>
            <a:pPr marL="355600" marR="427355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404040"/>
                </a:solidFill>
                <a:latin typeface="Century Gothic"/>
                <a:cs typeface="Century Gothic"/>
              </a:rPr>
              <a:t>Διαδικασίες πριν, </a:t>
            </a: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κατά</a:t>
            </a:r>
            <a:r>
              <a:rPr sz="2400" spc="-15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404040"/>
                </a:solidFill>
                <a:latin typeface="Century Gothic"/>
                <a:cs typeface="Century Gothic"/>
              </a:rPr>
              <a:t>τη  διάρκεια και μετά την  </a:t>
            </a: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κινητικότητα</a:t>
            </a:r>
            <a:endParaRPr sz="2400" dirty="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Τήρηση αρχείου </a:t>
            </a:r>
            <a:r>
              <a:rPr sz="2400" dirty="0">
                <a:solidFill>
                  <a:srgbClr val="404040"/>
                </a:solidFill>
                <a:latin typeface="Century Gothic"/>
                <a:cs typeface="Century Gothic"/>
              </a:rPr>
              <a:t>και</a:t>
            </a:r>
            <a:r>
              <a:rPr sz="2400" spc="-5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400" spc="-5" dirty="0" err="1" smtClean="0">
                <a:solidFill>
                  <a:srgbClr val="404040"/>
                </a:solidFill>
                <a:latin typeface="Century Gothic"/>
                <a:cs typeface="Century Gothic"/>
              </a:rPr>
              <a:t>έλεγχοι</a:t>
            </a:r>
            <a:endParaRPr sz="24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3683" y="286334"/>
            <a:ext cx="74733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1. </a:t>
            </a:r>
            <a:r>
              <a:rPr spc="-10" dirty="0"/>
              <a:t>Προγραμματισμός </a:t>
            </a:r>
            <a:r>
              <a:rPr spc="-5" dirty="0"/>
              <a:t>του </a:t>
            </a:r>
            <a:r>
              <a:rPr spc="-10" dirty="0"/>
              <a:t>Σχεδίου </a:t>
            </a:r>
            <a:r>
              <a:rPr spc="-5" dirty="0"/>
              <a:t>-</a:t>
            </a:r>
            <a:r>
              <a:rPr spc="65" dirty="0"/>
              <a:t> </a:t>
            </a:r>
            <a:r>
              <a:rPr spc="-10" dirty="0"/>
              <a:t>Planning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1691" y="863320"/>
            <a:ext cx="8684895" cy="527685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400" dirty="0">
                <a:latin typeface="Century Gothic"/>
                <a:cs typeface="Century Gothic"/>
              </a:rPr>
              <a:t>Ο </a:t>
            </a:r>
            <a:r>
              <a:rPr sz="1400" spc="-5" dirty="0">
                <a:latin typeface="Century Gothic"/>
                <a:cs typeface="Century Gothic"/>
              </a:rPr>
              <a:t>προγραμματισμός </a:t>
            </a:r>
            <a:r>
              <a:rPr sz="1400" dirty="0">
                <a:latin typeface="Century Gothic"/>
                <a:cs typeface="Century Gothic"/>
              </a:rPr>
              <a:t>του σχεδίου </a:t>
            </a:r>
            <a:r>
              <a:rPr sz="1400" spc="-5" dirty="0">
                <a:latin typeface="Century Gothic"/>
                <a:cs typeface="Century Gothic"/>
              </a:rPr>
              <a:t>ξεκίνα </a:t>
            </a:r>
            <a:r>
              <a:rPr sz="1400" dirty="0">
                <a:latin typeface="Century Gothic"/>
                <a:cs typeface="Century Gothic"/>
              </a:rPr>
              <a:t>πολύ </a:t>
            </a:r>
            <a:r>
              <a:rPr sz="1400" spc="5" dirty="0">
                <a:latin typeface="Century Gothic"/>
                <a:cs typeface="Century Gothic"/>
              </a:rPr>
              <a:t>πιο </a:t>
            </a:r>
            <a:r>
              <a:rPr sz="1400" dirty="0">
                <a:latin typeface="Century Gothic"/>
                <a:cs typeface="Century Gothic"/>
              </a:rPr>
              <a:t>πριν </a:t>
            </a:r>
            <a:r>
              <a:rPr sz="1400" spc="-5" dirty="0">
                <a:latin typeface="Century Gothic"/>
                <a:cs typeface="Century Gothic"/>
              </a:rPr>
              <a:t>από την επιστολή </a:t>
            </a:r>
            <a:r>
              <a:rPr sz="1400" dirty="0">
                <a:latin typeface="Century Gothic"/>
                <a:cs typeface="Century Gothic"/>
              </a:rPr>
              <a:t>έγκρισης της</a:t>
            </a:r>
            <a:r>
              <a:rPr sz="1400" spc="-254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ΕΥ.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400" dirty="0">
                <a:latin typeface="Century Gothic"/>
                <a:cs typeface="Century Gothic"/>
              </a:rPr>
              <a:t>Στη διαδικασία του σχεδιασμού </a:t>
            </a:r>
            <a:r>
              <a:rPr sz="1400" spc="-5" dirty="0">
                <a:latin typeface="Century Gothic"/>
                <a:cs typeface="Century Gothic"/>
              </a:rPr>
              <a:t>και προγραμματισμού διαχείρισης </a:t>
            </a:r>
            <a:r>
              <a:rPr sz="1400" dirty="0">
                <a:latin typeface="Century Gothic"/>
                <a:cs typeface="Century Gothic"/>
              </a:rPr>
              <a:t>θα </a:t>
            </a:r>
            <a:r>
              <a:rPr sz="1400" spc="-5" dirty="0">
                <a:latin typeface="Century Gothic"/>
                <a:cs typeface="Century Gothic"/>
              </a:rPr>
              <a:t>πρέπει </a:t>
            </a:r>
            <a:r>
              <a:rPr sz="1400" spc="5" dirty="0">
                <a:latin typeface="Century Gothic"/>
                <a:cs typeface="Century Gothic"/>
              </a:rPr>
              <a:t>να </a:t>
            </a:r>
            <a:r>
              <a:rPr sz="1400" spc="-5" dirty="0">
                <a:latin typeface="Century Gothic"/>
                <a:cs typeface="Century Gothic"/>
              </a:rPr>
              <a:t>λαμβάνονται </a:t>
            </a:r>
            <a:r>
              <a:rPr sz="1400" dirty="0">
                <a:latin typeface="Century Gothic"/>
                <a:cs typeface="Century Gothic"/>
              </a:rPr>
              <a:t>υπόψη</a:t>
            </a:r>
            <a:r>
              <a:rPr sz="1400" spc="-16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οι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1400" b="1" u="heavy" spc="-590" dirty="0">
                <a:solidFill>
                  <a:srgbClr val="30859C"/>
                </a:solidFill>
                <a:uFill>
                  <a:solidFill>
                    <a:srgbClr val="30859C"/>
                  </a:solidFill>
                </a:uFill>
                <a:latin typeface="Century Gothic"/>
                <a:cs typeface="Century Gothic"/>
              </a:rPr>
              <a:t>Τ</a:t>
            </a:r>
            <a:r>
              <a:rPr sz="1400" b="1" spc="21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1400" b="1" u="heavy" dirty="0">
                <a:solidFill>
                  <a:srgbClr val="30859C"/>
                </a:solidFill>
                <a:uFill>
                  <a:solidFill>
                    <a:srgbClr val="30859C"/>
                  </a:solidFill>
                </a:uFill>
                <a:latin typeface="Century Gothic"/>
                <a:cs typeface="Century Gothic"/>
              </a:rPr>
              <a:t>ΡΕΙΣ ΒΑΣΙΚΟΙ</a:t>
            </a:r>
            <a:r>
              <a:rPr sz="1400" b="1" u="heavy" spc="-75" dirty="0">
                <a:solidFill>
                  <a:srgbClr val="30859C"/>
                </a:solidFill>
                <a:uFill>
                  <a:solidFill>
                    <a:srgbClr val="30859C"/>
                  </a:solidFill>
                </a:uFill>
                <a:latin typeface="Century Gothic"/>
                <a:cs typeface="Century Gothic"/>
              </a:rPr>
              <a:t> </a:t>
            </a:r>
            <a:r>
              <a:rPr sz="1400" b="1" u="heavy" dirty="0">
                <a:solidFill>
                  <a:srgbClr val="30859C"/>
                </a:solidFill>
                <a:uFill>
                  <a:solidFill>
                    <a:srgbClr val="30859C"/>
                  </a:solidFill>
                </a:uFill>
                <a:latin typeface="Century Gothic"/>
                <a:cs typeface="Century Gothic"/>
              </a:rPr>
              <a:t>άξονες</a:t>
            </a:r>
            <a:r>
              <a:rPr sz="1400" dirty="0">
                <a:latin typeface="Century Gothic"/>
                <a:cs typeface="Century Gothic"/>
              </a:rPr>
              <a:t>: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400" b="1" dirty="0">
                <a:solidFill>
                  <a:srgbClr val="30859C"/>
                </a:solidFill>
                <a:latin typeface="Century Gothic"/>
                <a:cs typeface="Century Gothic"/>
              </a:rPr>
              <a:t>1.</a:t>
            </a:r>
            <a:r>
              <a:rPr sz="1400" b="1" spc="-20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1400" b="1" dirty="0">
                <a:solidFill>
                  <a:srgbClr val="30859C"/>
                </a:solidFill>
                <a:latin typeface="Century Gothic"/>
                <a:cs typeface="Century Gothic"/>
              </a:rPr>
              <a:t>ΠΟΙΟΤΗΤΑ</a:t>
            </a:r>
            <a:endParaRPr sz="1400">
              <a:latin typeface="Century Gothic"/>
              <a:cs typeface="Century Gothic"/>
            </a:endParaRPr>
          </a:p>
          <a:p>
            <a:pPr marL="12700" marR="142240">
              <a:lnSpc>
                <a:spcPct val="100000"/>
              </a:lnSpc>
              <a:spcBef>
                <a:spcPts val="325"/>
              </a:spcBef>
            </a:pPr>
            <a:r>
              <a:rPr sz="1400" dirty="0">
                <a:latin typeface="Century Gothic"/>
                <a:cs typeface="Century Gothic"/>
              </a:rPr>
              <a:t>Ο </a:t>
            </a:r>
            <a:r>
              <a:rPr sz="1400" spc="-5" dirty="0">
                <a:latin typeface="Century Gothic"/>
                <a:cs typeface="Century Gothic"/>
              </a:rPr>
              <a:t>Χάρτης Erasmus (ECHE) αποτελεί </a:t>
            </a:r>
            <a:r>
              <a:rPr sz="1400" dirty="0">
                <a:latin typeface="Century Gothic"/>
                <a:cs typeface="Century Gothic"/>
              </a:rPr>
              <a:t>το </a:t>
            </a:r>
            <a:r>
              <a:rPr sz="1400" spc="-5" dirty="0">
                <a:latin typeface="Century Gothic"/>
                <a:cs typeface="Century Gothic"/>
              </a:rPr>
              <a:t>θεμελιώδες έγγραφο </a:t>
            </a:r>
            <a:r>
              <a:rPr sz="1400" dirty="0">
                <a:latin typeface="Century Gothic"/>
                <a:cs typeface="Century Gothic"/>
              </a:rPr>
              <a:t>διαχείρισης της κινητικότητας. Ο  </a:t>
            </a:r>
            <a:r>
              <a:rPr sz="1400" spc="-5" dirty="0">
                <a:latin typeface="Century Gothic"/>
                <a:cs typeface="Century Gothic"/>
              </a:rPr>
              <a:t>οργανισμός ελέγχεται </a:t>
            </a:r>
            <a:r>
              <a:rPr sz="1400" spc="5" dirty="0">
                <a:latin typeface="Century Gothic"/>
                <a:cs typeface="Century Gothic"/>
              </a:rPr>
              <a:t>για </a:t>
            </a:r>
            <a:r>
              <a:rPr sz="1400" dirty="0">
                <a:latin typeface="Century Gothic"/>
                <a:cs typeface="Century Gothic"/>
              </a:rPr>
              <a:t>τη </a:t>
            </a:r>
            <a:r>
              <a:rPr sz="1400" b="1" dirty="0">
                <a:latin typeface="Century Gothic"/>
                <a:cs typeface="Century Gothic"/>
              </a:rPr>
              <a:t>σωστή </a:t>
            </a:r>
            <a:r>
              <a:rPr sz="1400" b="1" spc="-5" dirty="0">
                <a:latin typeface="Century Gothic"/>
                <a:cs typeface="Century Gothic"/>
              </a:rPr>
              <a:t>εφαρμογή </a:t>
            </a:r>
            <a:r>
              <a:rPr sz="1400" b="1" dirty="0">
                <a:latin typeface="Century Gothic"/>
                <a:cs typeface="Century Gothic"/>
              </a:rPr>
              <a:t>των κανονισμών του ECHE </a:t>
            </a:r>
            <a:r>
              <a:rPr sz="1400" spc="-5" dirty="0">
                <a:latin typeface="Century Gothic"/>
                <a:cs typeface="Century Gothic"/>
              </a:rPr>
              <a:t>μέσα από ελέγχους </a:t>
            </a:r>
            <a:r>
              <a:rPr sz="1400" dirty="0">
                <a:latin typeface="Century Gothic"/>
                <a:cs typeface="Century Gothic"/>
              </a:rPr>
              <a:t>της</a:t>
            </a:r>
            <a:r>
              <a:rPr sz="1400" spc="-135" dirty="0">
                <a:latin typeface="Century Gothic"/>
                <a:cs typeface="Century Gothic"/>
              </a:rPr>
              <a:t> </a:t>
            </a:r>
            <a:r>
              <a:rPr sz="1400" spc="-5" dirty="0">
                <a:latin typeface="Century Gothic"/>
                <a:cs typeface="Century Gothic"/>
              </a:rPr>
              <a:t>ΕΥ</a:t>
            </a:r>
            <a:endParaRPr sz="140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400" dirty="0">
                <a:latin typeface="Century Gothic"/>
                <a:cs typeface="Century Gothic"/>
              </a:rPr>
              <a:t>Συνάφεια </a:t>
            </a:r>
            <a:r>
              <a:rPr sz="1400" spc="-5" dirty="0">
                <a:latin typeface="Century Gothic"/>
                <a:cs typeface="Century Gothic"/>
              </a:rPr>
              <a:t>με </a:t>
            </a:r>
            <a:r>
              <a:rPr sz="1400" dirty="0">
                <a:latin typeface="Century Gothic"/>
                <a:cs typeface="Century Gothic"/>
              </a:rPr>
              <a:t>τη στρατηγική </a:t>
            </a:r>
            <a:r>
              <a:rPr sz="1400" spc="-5" dirty="0">
                <a:latin typeface="Century Gothic"/>
                <a:cs typeface="Century Gothic"/>
              </a:rPr>
              <a:t>Διεθνοποίησης </a:t>
            </a:r>
            <a:r>
              <a:rPr sz="1400" dirty="0">
                <a:latin typeface="Century Gothic"/>
                <a:cs typeface="Century Gothic"/>
              </a:rPr>
              <a:t>του </a:t>
            </a:r>
            <a:r>
              <a:rPr sz="1400" spc="-5" dirty="0">
                <a:latin typeface="Century Gothic"/>
                <a:cs typeface="Century Gothic"/>
              </a:rPr>
              <a:t>Οργανισμού </a:t>
            </a:r>
            <a:r>
              <a:rPr sz="1400" dirty="0">
                <a:latin typeface="Century Gothic"/>
                <a:cs typeface="Century Gothic"/>
              </a:rPr>
              <a:t>όπως αυτή </a:t>
            </a:r>
            <a:r>
              <a:rPr sz="1400" spc="-5" dirty="0">
                <a:latin typeface="Century Gothic"/>
                <a:cs typeface="Century Gothic"/>
              </a:rPr>
              <a:t>παρουσιάζεται</a:t>
            </a:r>
            <a:r>
              <a:rPr sz="1400" spc="-19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στο</a:t>
            </a:r>
            <a:endParaRPr sz="1400">
              <a:latin typeface="Century Gothic"/>
              <a:cs typeface="Century Gothic"/>
            </a:endParaRPr>
          </a:p>
          <a:p>
            <a:pPr marL="355600">
              <a:lnSpc>
                <a:spcPct val="100000"/>
              </a:lnSpc>
              <a:spcBef>
                <a:spcPts val="15"/>
              </a:spcBef>
            </a:pPr>
            <a:r>
              <a:rPr sz="14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Εrasmus Policy</a:t>
            </a:r>
            <a:r>
              <a:rPr sz="1400" b="1" spc="-4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1400" b="1" dirty="0">
                <a:solidFill>
                  <a:srgbClr val="30859C"/>
                </a:solidFill>
                <a:latin typeface="Century Gothic"/>
                <a:cs typeface="Century Gothic"/>
              </a:rPr>
              <a:t>Statement</a:t>
            </a:r>
            <a:endParaRPr sz="140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400" spc="-5" dirty="0">
                <a:latin typeface="Century Gothic"/>
                <a:cs typeface="Century Gothic"/>
              </a:rPr>
              <a:t>Εφαρμογή </a:t>
            </a:r>
            <a:r>
              <a:rPr sz="1400" dirty="0">
                <a:latin typeface="Century Gothic"/>
                <a:cs typeface="Century Gothic"/>
              </a:rPr>
              <a:t>και </a:t>
            </a:r>
            <a:r>
              <a:rPr sz="1400" spc="-5" dirty="0">
                <a:latin typeface="Century Gothic"/>
                <a:cs typeface="Century Gothic"/>
              </a:rPr>
              <a:t>τήρηση </a:t>
            </a:r>
            <a:r>
              <a:rPr sz="1400" dirty="0">
                <a:latin typeface="Century Gothic"/>
                <a:cs typeface="Century Gothic"/>
              </a:rPr>
              <a:t>των </a:t>
            </a:r>
            <a:r>
              <a:rPr sz="1400" spc="-5" dirty="0">
                <a:latin typeface="Century Gothic"/>
                <a:cs typeface="Century Gothic"/>
              </a:rPr>
              <a:t>κανονισμών </a:t>
            </a:r>
            <a:r>
              <a:rPr sz="1400" dirty="0">
                <a:latin typeface="Century Gothic"/>
                <a:cs typeface="Century Gothic"/>
              </a:rPr>
              <a:t>του Οδηγού </a:t>
            </a:r>
            <a:r>
              <a:rPr sz="1400" spc="-5" dirty="0">
                <a:latin typeface="Century Gothic"/>
                <a:cs typeface="Century Gothic"/>
              </a:rPr>
              <a:t>Προγράμματος</a:t>
            </a:r>
            <a:r>
              <a:rPr sz="1400" u="heavy" spc="-5" dirty="0">
                <a:solidFill>
                  <a:srgbClr val="30859C"/>
                </a:solidFill>
                <a:uFill>
                  <a:solidFill>
                    <a:srgbClr val="30859C"/>
                  </a:solidFill>
                </a:uFill>
                <a:latin typeface="Century Gothic"/>
                <a:cs typeface="Century Gothic"/>
              </a:rPr>
              <a:t> </a:t>
            </a:r>
            <a:r>
              <a:rPr sz="1400" b="1" u="heavy" spc="-5" dirty="0">
                <a:solidFill>
                  <a:srgbClr val="30859C"/>
                </a:solidFill>
                <a:uFill>
                  <a:solidFill>
                    <a:srgbClr val="30859C"/>
                  </a:solidFill>
                </a:uFill>
                <a:latin typeface="Century Gothic"/>
                <a:cs typeface="Century Gothic"/>
              </a:rPr>
              <a:t>ανά Πρόσκληση</a:t>
            </a:r>
            <a:r>
              <a:rPr sz="1400" b="1" u="heavy" spc="-170" dirty="0">
                <a:solidFill>
                  <a:srgbClr val="30859C"/>
                </a:solidFill>
                <a:uFill>
                  <a:solidFill>
                    <a:srgbClr val="30859C"/>
                  </a:solidFill>
                </a:uFill>
                <a:latin typeface="Century Gothic"/>
                <a:cs typeface="Century Gothic"/>
              </a:rPr>
              <a:t> </a:t>
            </a:r>
            <a:r>
              <a:rPr sz="1400" b="1" u="heavy" spc="5" dirty="0">
                <a:solidFill>
                  <a:srgbClr val="30859C"/>
                </a:solidFill>
                <a:uFill>
                  <a:solidFill>
                    <a:srgbClr val="30859C"/>
                  </a:solidFill>
                </a:uFill>
                <a:latin typeface="Century Gothic"/>
                <a:cs typeface="Century Gothic"/>
              </a:rPr>
              <a:t>&amp;</a:t>
            </a:r>
            <a:endParaRPr sz="1400">
              <a:latin typeface="Century Gothic"/>
              <a:cs typeface="Century Gothic"/>
            </a:endParaRPr>
          </a:p>
          <a:p>
            <a:pPr marL="355600">
              <a:lnSpc>
                <a:spcPct val="100000"/>
              </a:lnSpc>
              <a:spcBef>
                <a:spcPts val="10"/>
              </a:spcBef>
            </a:pPr>
            <a:r>
              <a:rPr sz="1400" u="heavy" spc="-350" dirty="0">
                <a:solidFill>
                  <a:srgbClr val="30859C"/>
                </a:solidFill>
                <a:uFill>
                  <a:solidFill>
                    <a:srgbClr val="30859C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spc="-5" dirty="0">
                <a:solidFill>
                  <a:srgbClr val="30859C"/>
                </a:solidFill>
                <a:uFill>
                  <a:solidFill>
                    <a:srgbClr val="30859C"/>
                  </a:solidFill>
                </a:uFill>
                <a:latin typeface="Century Gothic"/>
                <a:cs typeface="Century Gothic"/>
              </a:rPr>
              <a:t>υπογεγραμμένου Grant</a:t>
            </a:r>
            <a:r>
              <a:rPr sz="1400" b="1" u="heavy" spc="-20" dirty="0">
                <a:solidFill>
                  <a:srgbClr val="30859C"/>
                </a:solidFill>
                <a:uFill>
                  <a:solidFill>
                    <a:srgbClr val="30859C"/>
                  </a:solidFill>
                </a:uFill>
                <a:latin typeface="Century Gothic"/>
                <a:cs typeface="Century Gothic"/>
              </a:rPr>
              <a:t> </a:t>
            </a:r>
            <a:r>
              <a:rPr sz="1400" b="1" u="heavy" spc="-5" dirty="0">
                <a:solidFill>
                  <a:srgbClr val="30859C"/>
                </a:solidFill>
                <a:uFill>
                  <a:solidFill>
                    <a:srgbClr val="30859C"/>
                  </a:solidFill>
                </a:uFill>
                <a:latin typeface="Century Gothic"/>
                <a:cs typeface="Century Gothic"/>
              </a:rPr>
              <a:t>Agreement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400" b="1" dirty="0">
                <a:solidFill>
                  <a:srgbClr val="30859C"/>
                </a:solidFill>
                <a:latin typeface="Century Gothic"/>
                <a:cs typeface="Century Gothic"/>
              </a:rPr>
              <a:t>2. ΠΟΣΟΤΗΤΑ-</a:t>
            </a:r>
            <a:r>
              <a:rPr sz="1400" b="1" spc="-7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1400" b="1" dirty="0">
                <a:solidFill>
                  <a:srgbClr val="30859C"/>
                </a:solidFill>
                <a:latin typeface="Century Gothic"/>
                <a:cs typeface="Century Gothic"/>
              </a:rPr>
              <a:t>ΑΠΟΡΡΟΦΗΣΗ</a:t>
            </a:r>
            <a:endParaRPr sz="1400">
              <a:latin typeface="Century Gothic"/>
              <a:cs typeface="Century Gothic"/>
            </a:endParaRPr>
          </a:p>
          <a:p>
            <a:pPr marL="355600" indent="-343535" algn="just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356235" algn="l"/>
              </a:tabLst>
            </a:pPr>
            <a:r>
              <a:rPr sz="1400" spc="-5" dirty="0">
                <a:latin typeface="Century Gothic"/>
                <a:cs typeface="Century Gothic"/>
              </a:rPr>
              <a:t>Ποσοτικοί </a:t>
            </a:r>
            <a:r>
              <a:rPr sz="1400" dirty="0">
                <a:latin typeface="Century Gothic"/>
                <a:cs typeface="Century Gothic"/>
              </a:rPr>
              <a:t>στόχοι του </a:t>
            </a:r>
            <a:r>
              <a:rPr sz="1400" spc="-5" dirty="0">
                <a:latin typeface="Century Gothic"/>
                <a:cs typeface="Century Gothic"/>
              </a:rPr>
              <a:t>σχεδίου (αριθμοί κινητικότητας, </a:t>
            </a:r>
            <a:r>
              <a:rPr sz="1400" dirty="0">
                <a:latin typeface="Century Gothic"/>
                <a:cs typeface="Century Gothic"/>
              </a:rPr>
              <a:t>ποσό</a:t>
            </a:r>
            <a:r>
              <a:rPr sz="1400" spc="-145" dirty="0">
                <a:latin typeface="Century Gothic"/>
                <a:cs typeface="Century Gothic"/>
              </a:rPr>
              <a:t> </a:t>
            </a:r>
            <a:r>
              <a:rPr sz="1400" spc="-5" dirty="0">
                <a:latin typeface="Century Gothic"/>
                <a:cs typeface="Century Gothic"/>
              </a:rPr>
              <a:t>επιχορήγησης)</a:t>
            </a:r>
            <a:endParaRPr sz="1400">
              <a:latin typeface="Century Gothic"/>
              <a:cs typeface="Century Gothic"/>
            </a:endParaRPr>
          </a:p>
          <a:p>
            <a:pPr marL="355600" marR="198755" indent="-343535" algn="just">
              <a:lnSpc>
                <a:spcPct val="100000"/>
              </a:lnSpc>
              <a:spcBef>
                <a:spcPts val="340"/>
              </a:spcBef>
              <a:buFont typeface="Arial"/>
              <a:buChar char="•"/>
              <a:tabLst>
                <a:tab pos="356235" algn="l"/>
              </a:tabLst>
            </a:pPr>
            <a:r>
              <a:rPr sz="1400" spc="-5" dirty="0">
                <a:latin typeface="Century Gothic"/>
                <a:cs typeface="Century Gothic"/>
              </a:rPr>
              <a:t>Αριθμητικοί δείκτες Διεθνοποίησης </a:t>
            </a:r>
            <a:r>
              <a:rPr sz="1400" dirty="0">
                <a:latin typeface="Century Gothic"/>
                <a:cs typeface="Century Gothic"/>
              </a:rPr>
              <a:t>του Ιδρύματος που έχουν αντίκτυπο στη </a:t>
            </a:r>
            <a:r>
              <a:rPr sz="1400" spc="-5" dirty="0">
                <a:latin typeface="Century Gothic"/>
                <a:cs typeface="Century Gothic"/>
              </a:rPr>
              <a:t>διαχείριση: </a:t>
            </a:r>
            <a:r>
              <a:rPr sz="1400" dirty="0">
                <a:latin typeface="Century Gothic"/>
                <a:cs typeface="Century Gothic"/>
              </a:rPr>
              <a:t>αριθμός  </a:t>
            </a:r>
            <a:r>
              <a:rPr sz="1400" spc="-5" dirty="0">
                <a:latin typeface="Century Gothic"/>
                <a:cs typeface="Century Gothic"/>
              </a:rPr>
              <a:t>υπογεγραμμένων </a:t>
            </a:r>
            <a:r>
              <a:rPr sz="1400" dirty="0">
                <a:latin typeface="Century Gothic"/>
                <a:cs typeface="Century Gothic"/>
              </a:rPr>
              <a:t>Διμερών </a:t>
            </a:r>
            <a:r>
              <a:rPr sz="1400" spc="-5" dirty="0">
                <a:latin typeface="Century Gothic"/>
                <a:cs typeface="Century Gothic"/>
              </a:rPr>
              <a:t>Συμφωνιών, </a:t>
            </a:r>
            <a:r>
              <a:rPr sz="1400" dirty="0">
                <a:latin typeface="Century Gothic"/>
                <a:cs typeface="Century Gothic"/>
              </a:rPr>
              <a:t>αριθμός </a:t>
            </a:r>
            <a:r>
              <a:rPr sz="1400" spc="-5" dirty="0">
                <a:latin typeface="Century Gothic"/>
                <a:cs typeface="Century Gothic"/>
              </a:rPr>
              <a:t>εισερχόμενων </a:t>
            </a:r>
            <a:r>
              <a:rPr sz="1400" dirty="0">
                <a:latin typeface="Century Gothic"/>
                <a:cs typeface="Century Gothic"/>
              </a:rPr>
              <a:t>φοιτητών και </a:t>
            </a:r>
            <a:r>
              <a:rPr sz="1400" spc="-5" dirty="0">
                <a:latin typeface="Century Gothic"/>
                <a:cs typeface="Century Gothic"/>
              </a:rPr>
              <a:t>προσωπικού, νέων  γεωγραφικών περιοχών, </a:t>
            </a:r>
            <a:r>
              <a:rPr sz="1400" dirty="0">
                <a:latin typeface="Century Gothic"/>
                <a:cs typeface="Century Gothic"/>
              </a:rPr>
              <a:t>νέων ιδρυμάτων</a:t>
            </a:r>
            <a:r>
              <a:rPr sz="1400" spc="-140" dirty="0">
                <a:latin typeface="Century Gothic"/>
                <a:cs typeface="Century Gothic"/>
              </a:rPr>
              <a:t> </a:t>
            </a:r>
            <a:r>
              <a:rPr sz="1400" spc="-10" dirty="0">
                <a:latin typeface="Century Gothic"/>
                <a:cs typeface="Century Gothic"/>
              </a:rPr>
              <a:t>κ.λ.π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400" b="1" dirty="0">
                <a:solidFill>
                  <a:srgbClr val="30859C"/>
                </a:solidFill>
                <a:latin typeface="Century Gothic"/>
                <a:cs typeface="Century Gothic"/>
              </a:rPr>
              <a:t>3. ΑΝΤΙΚΤΥΠΟ ΚΑΙ ΔΙΑΔΟΣΗ</a:t>
            </a:r>
            <a:r>
              <a:rPr sz="1400" b="1" spc="-14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1400" b="1" dirty="0">
                <a:solidFill>
                  <a:srgbClr val="30859C"/>
                </a:solidFill>
                <a:latin typeface="Century Gothic"/>
                <a:cs typeface="Century Gothic"/>
              </a:rPr>
              <a:t>ΣΧΕΔΙΟΥ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1400" dirty="0">
                <a:latin typeface="Century Gothic"/>
                <a:cs typeface="Century Gothic"/>
              </a:rPr>
              <a:t>Κάθε ίδρυμα </a:t>
            </a:r>
            <a:r>
              <a:rPr sz="1400" spc="-5" dirty="0">
                <a:latin typeface="Century Gothic"/>
                <a:cs typeface="Century Gothic"/>
              </a:rPr>
              <a:t>αναμένεται ότι έχει </a:t>
            </a:r>
            <a:r>
              <a:rPr sz="1400" spc="5" dirty="0">
                <a:latin typeface="Century Gothic"/>
                <a:cs typeface="Century Gothic"/>
              </a:rPr>
              <a:t>μια </a:t>
            </a:r>
            <a:r>
              <a:rPr sz="1400" dirty="0">
                <a:latin typeface="Century Gothic"/>
                <a:cs typeface="Century Gothic"/>
              </a:rPr>
              <a:t>σαφή στρατηγική και τα απαραίτητα εργαλεία </a:t>
            </a:r>
            <a:r>
              <a:rPr sz="1400" spc="5" dirty="0">
                <a:latin typeface="Century Gothic"/>
                <a:cs typeface="Century Gothic"/>
              </a:rPr>
              <a:t>για </a:t>
            </a:r>
            <a:r>
              <a:rPr sz="1400" dirty="0">
                <a:latin typeface="Century Gothic"/>
                <a:cs typeface="Century Gothic"/>
              </a:rPr>
              <a:t>την</a:t>
            </a:r>
            <a:r>
              <a:rPr sz="1400" spc="-245" dirty="0">
                <a:latin typeface="Century Gothic"/>
                <a:cs typeface="Century Gothic"/>
              </a:rPr>
              <a:t> </a:t>
            </a:r>
            <a:r>
              <a:rPr sz="1400" spc="-5" dirty="0">
                <a:latin typeface="Century Gothic"/>
                <a:cs typeface="Century Gothic"/>
              </a:rPr>
              <a:t>προώθηση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latin typeface="Century Gothic"/>
                <a:cs typeface="Century Gothic"/>
              </a:rPr>
              <a:t>των </a:t>
            </a:r>
            <a:r>
              <a:rPr sz="1400" spc="-5" dirty="0">
                <a:latin typeface="Century Gothic"/>
                <a:cs typeface="Century Gothic"/>
              </a:rPr>
              <a:t>δραστηριοτήτων </a:t>
            </a:r>
            <a:r>
              <a:rPr sz="1400" dirty="0">
                <a:latin typeface="Century Gothic"/>
                <a:cs typeface="Century Gothic"/>
              </a:rPr>
              <a:t>του </a:t>
            </a:r>
            <a:r>
              <a:rPr sz="1400" spc="-5" dirty="0">
                <a:latin typeface="Century Gothic"/>
                <a:cs typeface="Century Gothic"/>
              </a:rPr>
              <a:t>προγράμματος </a:t>
            </a:r>
            <a:r>
              <a:rPr sz="1400" dirty="0">
                <a:latin typeface="Century Gothic"/>
                <a:cs typeface="Century Gothic"/>
              </a:rPr>
              <a:t>και των </a:t>
            </a:r>
            <a:r>
              <a:rPr sz="1400" spc="-5" dirty="0">
                <a:latin typeface="Century Gothic"/>
                <a:cs typeface="Century Gothic"/>
              </a:rPr>
              <a:t>αποτελεσμάτων</a:t>
            </a:r>
            <a:r>
              <a:rPr sz="1400" spc="-10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του.</a:t>
            </a:r>
            <a:endParaRPr sz="1400">
              <a:latin typeface="Century Gothic"/>
              <a:cs typeface="Century Gothic"/>
            </a:endParaRPr>
          </a:p>
          <a:p>
            <a:pPr marL="355600" marR="565150" indent="-343535">
              <a:lnSpc>
                <a:spcPct val="100000"/>
              </a:lnSpc>
              <a:spcBef>
                <a:spcPts val="335"/>
              </a:spcBef>
              <a:buFont typeface="Wingdings"/>
              <a:buChar char=""/>
              <a:tabLst>
                <a:tab pos="355600" algn="l"/>
                <a:tab pos="356235" algn="l"/>
              </a:tabLst>
            </a:pPr>
            <a:r>
              <a:rPr sz="1400" dirty="0">
                <a:latin typeface="Century Gothic"/>
                <a:cs typeface="Century Gothic"/>
              </a:rPr>
              <a:t>Κατά τη διάρκεια του σχεδιασμού των δραστηριοτήτων </a:t>
            </a:r>
            <a:r>
              <a:rPr sz="1400" spc="-5" dirty="0">
                <a:latin typeface="Century Gothic"/>
                <a:cs typeface="Century Gothic"/>
              </a:rPr>
              <a:t>λαμβάνονται </a:t>
            </a:r>
            <a:r>
              <a:rPr sz="1400" dirty="0">
                <a:latin typeface="Century Gothic"/>
                <a:cs typeface="Century Gothic"/>
              </a:rPr>
              <a:t>υπόψη οι ανάγκες του  </a:t>
            </a:r>
            <a:r>
              <a:rPr sz="1400" spc="-5" dirty="0">
                <a:latin typeface="Century Gothic"/>
                <a:cs typeface="Century Gothic"/>
              </a:rPr>
              <a:t>οργανισμού </a:t>
            </a:r>
            <a:r>
              <a:rPr sz="1400" dirty="0">
                <a:latin typeface="Century Gothic"/>
                <a:cs typeface="Century Gothic"/>
              </a:rPr>
              <a:t>ούτως </a:t>
            </a:r>
            <a:r>
              <a:rPr sz="1400" spc="-5" dirty="0">
                <a:latin typeface="Century Gothic"/>
                <a:cs typeface="Century Gothic"/>
              </a:rPr>
              <a:t>ώστε </a:t>
            </a:r>
            <a:r>
              <a:rPr sz="1400" spc="5" dirty="0">
                <a:latin typeface="Century Gothic"/>
                <a:cs typeface="Century Gothic"/>
              </a:rPr>
              <a:t>να </a:t>
            </a:r>
            <a:r>
              <a:rPr sz="1400" dirty="0">
                <a:latin typeface="Century Gothic"/>
                <a:cs typeface="Century Gothic"/>
              </a:rPr>
              <a:t>συνάδουν </a:t>
            </a:r>
            <a:r>
              <a:rPr sz="1400" spc="-5" dirty="0">
                <a:latin typeface="Century Gothic"/>
                <a:cs typeface="Century Gothic"/>
              </a:rPr>
              <a:t>με </a:t>
            </a:r>
            <a:r>
              <a:rPr sz="1400" dirty="0">
                <a:latin typeface="Century Gothic"/>
                <a:cs typeface="Century Gothic"/>
              </a:rPr>
              <a:t>τη </a:t>
            </a:r>
            <a:r>
              <a:rPr sz="1400" spc="-5" dirty="0">
                <a:latin typeface="Century Gothic"/>
                <a:cs typeface="Century Gothic"/>
              </a:rPr>
              <a:t>φιλοσοφία </a:t>
            </a:r>
            <a:r>
              <a:rPr sz="1400" dirty="0">
                <a:latin typeface="Century Gothic"/>
                <a:cs typeface="Century Gothic"/>
              </a:rPr>
              <a:t>του</a:t>
            </a:r>
            <a:r>
              <a:rPr sz="1400" spc="-14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Ιδρύματος</a:t>
            </a:r>
            <a:endParaRPr sz="1400">
              <a:latin typeface="Century Gothic"/>
              <a:cs typeface="Century Gothic"/>
            </a:endParaRPr>
          </a:p>
          <a:p>
            <a:pPr marL="355600" marR="59690" indent="-343535">
              <a:lnSpc>
                <a:spcPct val="100000"/>
              </a:lnSpc>
              <a:spcBef>
                <a:spcPts val="345"/>
              </a:spcBef>
              <a:buFont typeface="Wingdings"/>
              <a:buChar char=""/>
              <a:tabLst>
                <a:tab pos="355600" algn="l"/>
                <a:tab pos="356235" algn="l"/>
              </a:tabLst>
            </a:pPr>
            <a:r>
              <a:rPr sz="1400" b="1" i="1" dirty="0">
                <a:solidFill>
                  <a:srgbClr val="30859C"/>
                </a:solidFill>
                <a:latin typeface="Century Gothic"/>
                <a:cs typeface="Century Gothic"/>
              </a:rPr>
              <a:t>Αναμένεται ότι το </a:t>
            </a:r>
            <a:r>
              <a:rPr sz="1400" b="1" i="1" spc="-5" dirty="0">
                <a:solidFill>
                  <a:srgbClr val="30859C"/>
                </a:solidFill>
                <a:latin typeface="Century Gothic"/>
                <a:cs typeface="Century Gothic"/>
              </a:rPr>
              <a:t>γραφείο Erasmus βρίσκεται </a:t>
            </a:r>
            <a:r>
              <a:rPr sz="1400" b="1" i="1" dirty="0">
                <a:solidFill>
                  <a:srgbClr val="30859C"/>
                </a:solidFill>
                <a:latin typeface="Century Gothic"/>
                <a:cs typeface="Century Gothic"/>
              </a:rPr>
              <a:t>σε στενή </a:t>
            </a:r>
            <a:r>
              <a:rPr sz="1400" b="1" i="1" spc="-5" dirty="0">
                <a:solidFill>
                  <a:srgbClr val="30859C"/>
                </a:solidFill>
                <a:latin typeface="Century Gothic"/>
                <a:cs typeface="Century Gothic"/>
              </a:rPr>
              <a:t>συνεργασία και </a:t>
            </a:r>
            <a:r>
              <a:rPr sz="1400" b="1" i="1" dirty="0">
                <a:solidFill>
                  <a:srgbClr val="30859C"/>
                </a:solidFill>
                <a:latin typeface="Century Gothic"/>
                <a:cs typeface="Century Gothic"/>
              </a:rPr>
              <a:t>συνεχή </a:t>
            </a:r>
            <a:r>
              <a:rPr sz="1400" b="1" i="1" spc="-5" dirty="0">
                <a:solidFill>
                  <a:srgbClr val="30859C"/>
                </a:solidFill>
                <a:latin typeface="Century Gothic"/>
                <a:cs typeface="Century Gothic"/>
              </a:rPr>
              <a:t>ανατροφοδότηση  με </a:t>
            </a:r>
            <a:r>
              <a:rPr sz="1400" b="1" i="1" dirty="0">
                <a:solidFill>
                  <a:srgbClr val="30859C"/>
                </a:solidFill>
                <a:latin typeface="Century Gothic"/>
                <a:cs typeface="Century Gothic"/>
              </a:rPr>
              <a:t>τη </a:t>
            </a:r>
            <a:r>
              <a:rPr sz="1400" b="1" i="1" spc="-5" dirty="0">
                <a:solidFill>
                  <a:srgbClr val="30859C"/>
                </a:solidFill>
                <a:latin typeface="Century Gothic"/>
                <a:cs typeface="Century Gothic"/>
              </a:rPr>
              <a:t>διεύθυνση </a:t>
            </a:r>
            <a:r>
              <a:rPr sz="1400" b="1" i="1" dirty="0">
                <a:solidFill>
                  <a:srgbClr val="30859C"/>
                </a:solidFill>
                <a:latin typeface="Century Gothic"/>
                <a:cs typeface="Century Gothic"/>
              </a:rPr>
              <a:t>του οργανισμού (Πρυτανεία </a:t>
            </a:r>
            <a:r>
              <a:rPr sz="1400" b="1" i="1" spc="-5" dirty="0">
                <a:solidFill>
                  <a:srgbClr val="30859C"/>
                </a:solidFill>
                <a:latin typeface="Century Gothic"/>
                <a:cs typeface="Century Gothic"/>
              </a:rPr>
              <a:t>και</a:t>
            </a:r>
            <a:r>
              <a:rPr sz="1400" b="1" i="1" spc="-114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1400" b="1" i="1" dirty="0">
                <a:solidFill>
                  <a:srgbClr val="30859C"/>
                </a:solidFill>
                <a:latin typeface="Century Gothic"/>
                <a:cs typeface="Century Gothic"/>
              </a:rPr>
              <a:t>Διοίκηση)</a:t>
            </a:r>
            <a:endParaRPr sz="1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8761" y="563067"/>
            <a:ext cx="733361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2. Ανάπτυξη των Δραστηριοτήτων </a:t>
            </a:r>
            <a:r>
              <a:rPr sz="2400" dirty="0"/>
              <a:t>-</a:t>
            </a:r>
            <a:r>
              <a:rPr sz="2400" spc="70" dirty="0"/>
              <a:t> </a:t>
            </a:r>
            <a:r>
              <a:rPr sz="2400" spc="-5" dirty="0"/>
              <a:t>Development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402437" y="1180922"/>
            <a:ext cx="8532495" cy="4416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500" b="1" dirty="0">
                <a:solidFill>
                  <a:srgbClr val="30859C"/>
                </a:solidFill>
                <a:latin typeface="Century Gothic"/>
                <a:cs typeface="Century Gothic"/>
              </a:rPr>
              <a:t>Βασίζεται στην άρτια </a:t>
            </a:r>
            <a:r>
              <a:rPr sz="15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οργάνωση </a:t>
            </a:r>
            <a:r>
              <a:rPr sz="1500" b="1" dirty="0">
                <a:solidFill>
                  <a:srgbClr val="30859C"/>
                </a:solidFill>
                <a:latin typeface="Century Gothic"/>
                <a:cs typeface="Century Gothic"/>
              </a:rPr>
              <a:t>του Γραφείου </a:t>
            </a:r>
            <a:r>
              <a:rPr sz="15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Erasmus και </a:t>
            </a:r>
            <a:r>
              <a:rPr sz="1500" b="1" dirty="0">
                <a:solidFill>
                  <a:srgbClr val="30859C"/>
                </a:solidFill>
                <a:latin typeface="Century Gothic"/>
                <a:cs typeface="Century Gothic"/>
              </a:rPr>
              <a:t>στα διαφανή </a:t>
            </a:r>
            <a:r>
              <a:rPr sz="15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κριτήρια</a:t>
            </a:r>
            <a:r>
              <a:rPr sz="1500" b="1" spc="-2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15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και</a:t>
            </a:r>
            <a:endParaRPr sz="1500">
              <a:latin typeface="Century Gothic"/>
              <a:cs typeface="Century Gothic"/>
            </a:endParaRPr>
          </a:p>
          <a:p>
            <a:pPr marL="12700">
              <a:lnSpc>
                <a:spcPts val="1620"/>
              </a:lnSpc>
            </a:pPr>
            <a:r>
              <a:rPr sz="15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εσωτερικές</a:t>
            </a:r>
            <a:r>
              <a:rPr sz="1500" b="1" dirty="0">
                <a:solidFill>
                  <a:srgbClr val="30859C"/>
                </a:solidFill>
                <a:latin typeface="Century Gothic"/>
                <a:cs typeface="Century Gothic"/>
              </a:rPr>
              <a:t> διαδικασίες.</a:t>
            </a:r>
            <a:endParaRPr sz="1500">
              <a:latin typeface="Century Gothic"/>
              <a:cs typeface="Century Gothic"/>
            </a:endParaRPr>
          </a:p>
          <a:p>
            <a:pPr marL="12700" marR="662305">
              <a:lnSpc>
                <a:spcPct val="80000"/>
              </a:lnSpc>
              <a:spcBef>
                <a:spcPts val="360"/>
              </a:spcBef>
            </a:pPr>
            <a:r>
              <a:rPr sz="15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To μεγαλύτερο </a:t>
            </a:r>
            <a:r>
              <a:rPr sz="1500" b="1" dirty="0">
                <a:solidFill>
                  <a:srgbClr val="30859C"/>
                </a:solidFill>
                <a:latin typeface="Century Gothic"/>
                <a:cs typeface="Century Gothic"/>
              </a:rPr>
              <a:t>εργαλείο </a:t>
            </a:r>
            <a:r>
              <a:rPr sz="15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διαφάνειας </a:t>
            </a:r>
            <a:r>
              <a:rPr sz="1500" b="1" dirty="0">
                <a:solidFill>
                  <a:srgbClr val="30859C"/>
                </a:solidFill>
                <a:latin typeface="Century Gothic"/>
                <a:cs typeface="Century Gothic"/>
              </a:rPr>
              <a:t>είναι η ιστοσελίδα ενός </a:t>
            </a:r>
            <a:r>
              <a:rPr sz="15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οργανισμού </a:t>
            </a:r>
            <a:r>
              <a:rPr sz="1500" b="1" dirty="0">
                <a:solidFill>
                  <a:srgbClr val="30859C"/>
                </a:solidFill>
                <a:latin typeface="Century Gothic"/>
                <a:cs typeface="Century Gothic"/>
              </a:rPr>
              <a:t>καθώς και </a:t>
            </a:r>
            <a:r>
              <a:rPr sz="15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οι  αποφάσεις που λαμβάνονται βάσει προκαθορισμένων </a:t>
            </a:r>
            <a:r>
              <a:rPr sz="1500" b="1" dirty="0">
                <a:solidFill>
                  <a:srgbClr val="30859C"/>
                </a:solidFill>
                <a:latin typeface="Century Gothic"/>
                <a:cs typeface="Century Gothic"/>
              </a:rPr>
              <a:t>κριτηρίων και</a:t>
            </a:r>
            <a:r>
              <a:rPr sz="1500" b="1" spc="1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15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εσωτερικών</a:t>
            </a:r>
            <a:endParaRPr sz="1500">
              <a:latin typeface="Century Gothic"/>
              <a:cs typeface="Century Gothic"/>
            </a:endParaRPr>
          </a:p>
          <a:p>
            <a:pPr marL="12700">
              <a:lnSpc>
                <a:spcPts val="1435"/>
              </a:lnSpc>
            </a:pPr>
            <a:r>
              <a:rPr sz="1500" b="1" dirty="0">
                <a:solidFill>
                  <a:srgbClr val="30859C"/>
                </a:solidFill>
                <a:latin typeface="Century Gothic"/>
                <a:cs typeface="Century Gothic"/>
              </a:rPr>
              <a:t>διαδικασιών:</a:t>
            </a:r>
            <a:endParaRPr sz="1500">
              <a:latin typeface="Century Gothic"/>
              <a:cs typeface="Century Gothic"/>
            </a:endParaRPr>
          </a:p>
          <a:p>
            <a:pPr marL="355600" indent="-342900">
              <a:lnSpc>
                <a:spcPts val="179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dirty="0">
                <a:latin typeface="Century Gothic"/>
                <a:cs typeface="Century Gothic"/>
              </a:rPr>
              <a:t>Προσκλήσεις </a:t>
            </a:r>
            <a:r>
              <a:rPr sz="1500" spc="-5" dirty="0">
                <a:latin typeface="Century Gothic"/>
                <a:cs typeface="Century Gothic"/>
              </a:rPr>
              <a:t>υποβολής αίτησης (Calls </a:t>
            </a:r>
            <a:r>
              <a:rPr sz="1500" dirty="0">
                <a:latin typeface="Century Gothic"/>
                <a:cs typeface="Century Gothic"/>
              </a:rPr>
              <a:t>for</a:t>
            </a:r>
            <a:r>
              <a:rPr sz="1500" spc="-35" dirty="0">
                <a:latin typeface="Century Gothic"/>
                <a:cs typeface="Century Gothic"/>
              </a:rPr>
              <a:t> </a:t>
            </a:r>
            <a:r>
              <a:rPr sz="1500" dirty="0">
                <a:latin typeface="Century Gothic"/>
                <a:cs typeface="Century Gothic"/>
              </a:rPr>
              <a:t>participation)</a:t>
            </a:r>
            <a:endParaRPr sz="15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spc="-5" dirty="0">
                <a:latin typeface="Century Gothic"/>
                <a:cs typeface="Century Gothic"/>
              </a:rPr>
              <a:t>Οι </a:t>
            </a:r>
            <a:r>
              <a:rPr sz="1500" dirty="0">
                <a:latin typeface="Century Gothic"/>
                <a:cs typeface="Century Gothic"/>
              </a:rPr>
              <a:t>διαδικασίες </a:t>
            </a:r>
            <a:r>
              <a:rPr sz="1500" spc="-5" dirty="0">
                <a:latin typeface="Century Gothic"/>
                <a:cs typeface="Century Gothic"/>
              </a:rPr>
              <a:t>συμμετοχής </a:t>
            </a:r>
            <a:r>
              <a:rPr sz="1500" dirty="0">
                <a:latin typeface="Century Gothic"/>
                <a:cs typeface="Century Gothic"/>
              </a:rPr>
              <a:t>πριν, κατά τη διάρκεια και </a:t>
            </a:r>
            <a:r>
              <a:rPr sz="1500" spc="-5" dirty="0">
                <a:latin typeface="Century Gothic"/>
                <a:cs typeface="Century Gothic"/>
              </a:rPr>
              <a:t>μετά την</a:t>
            </a:r>
            <a:r>
              <a:rPr sz="1500" spc="-125" dirty="0">
                <a:latin typeface="Century Gothic"/>
                <a:cs typeface="Century Gothic"/>
              </a:rPr>
              <a:t> </a:t>
            </a:r>
            <a:r>
              <a:rPr sz="1500" spc="-5" dirty="0">
                <a:latin typeface="Century Gothic"/>
                <a:cs typeface="Century Gothic"/>
              </a:rPr>
              <a:t>κινητικότητα</a:t>
            </a:r>
            <a:endParaRPr sz="1500">
              <a:latin typeface="Century Gothic"/>
              <a:cs typeface="Century Gothic"/>
            </a:endParaRPr>
          </a:p>
          <a:p>
            <a:pPr marL="355600" marR="163195" indent="-342900">
              <a:lnSpc>
                <a:spcPct val="80000"/>
              </a:lnSpc>
              <a:spcBef>
                <a:spcPts val="3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dirty="0">
                <a:latin typeface="Century Gothic"/>
                <a:cs typeface="Century Gothic"/>
              </a:rPr>
              <a:t>Κριτήρια επιλεξιμότητας/Selection Criteria </a:t>
            </a:r>
            <a:r>
              <a:rPr sz="1500" spc="-5" dirty="0">
                <a:latin typeface="Century Gothic"/>
                <a:cs typeface="Century Gothic"/>
              </a:rPr>
              <a:t>(διαφανή, </a:t>
            </a:r>
            <a:r>
              <a:rPr sz="1500" dirty="0">
                <a:latin typeface="Century Gothic"/>
                <a:cs typeface="Century Gothic"/>
              </a:rPr>
              <a:t>δίκαια και </a:t>
            </a:r>
            <a:r>
              <a:rPr sz="1500" spc="-5" dirty="0">
                <a:latin typeface="Century Gothic"/>
                <a:cs typeface="Century Gothic"/>
              </a:rPr>
              <a:t>παρέχουν </a:t>
            </a:r>
            <a:r>
              <a:rPr sz="1500" dirty="0">
                <a:latin typeface="Century Gothic"/>
                <a:cs typeface="Century Gothic"/>
              </a:rPr>
              <a:t>ίσες ευκαιρίες  </a:t>
            </a:r>
            <a:r>
              <a:rPr sz="1500" spc="-5" dirty="0">
                <a:latin typeface="Century Gothic"/>
                <a:cs typeface="Century Gothic"/>
              </a:rPr>
              <a:t>συμμετοχής </a:t>
            </a:r>
            <a:r>
              <a:rPr sz="1500" dirty="0">
                <a:latin typeface="Century Gothic"/>
                <a:cs typeface="Century Gothic"/>
              </a:rPr>
              <a:t>– ίση </a:t>
            </a:r>
            <a:r>
              <a:rPr sz="1500" spc="-5" dirty="0">
                <a:latin typeface="Century Gothic"/>
                <a:cs typeface="Century Gothic"/>
              </a:rPr>
              <a:t>πρόσβαση). Eπιλογή </a:t>
            </a:r>
            <a:r>
              <a:rPr sz="1500" dirty="0">
                <a:latin typeface="Century Gothic"/>
                <a:cs typeface="Century Gothic"/>
              </a:rPr>
              <a:t>συμμετεχόντων </a:t>
            </a:r>
            <a:r>
              <a:rPr sz="1500" spc="-5" dirty="0">
                <a:latin typeface="Century Gothic"/>
                <a:cs typeface="Century Gothic"/>
              </a:rPr>
              <a:t>MONO βάσει προκαθορισμένων  </a:t>
            </a:r>
            <a:r>
              <a:rPr sz="1500" dirty="0">
                <a:latin typeface="Century Gothic"/>
                <a:cs typeface="Century Gothic"/>
              </a:rPr>
              <a:t>κριτηρίων</a:t>
            </a:r>
            <a:endParaRPr sz="15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spc="-5" dirty="0">
                <a:latin typeface="Century Gothic"/>
                <a:cs typeface="Century Gothic"/>
              </a:rPr>
              <a:t>Kατάρτιση καταλόγου αναπληρωματικών</a:t>
            </a:r>
            <a:r>
              <a:rPr sz="1500" spc="-10" dirty="0">
                <a:latin typeface="Century Gothic"/>
                <a:cs typeface="Century Gothic"/>
              </a:rPr>
              <a:t> </a:t>
            </a:r>
            <a:r>
              <a:rPr sz="1500" dirty="0">
                <a:latin typeface="Century Gothic"/>
                <a:cs typeface="Century Gothic"/>
              </a:rPr>
              <a:t>συμμετεχόντων</a:t>
            </a:r>
            <a:endParaRPr sz="1500">
              <a:latin typeface="Century Gothic"/>
              <a:cs typeface="Century Gothic"/>
            </a:endParaRPr>
          </a:p>
          <a:p>
            <a:pPr marL="355600" marR="1189990" indent="-342900">
              <a:lnSpc>
                <a:spcPct val="80100"/>
              </a:lnSpc>
              <a:spcBef>
                <a:spcPts val="35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dirty="0">
                <a:latin typeface="Century Gothic"/>
                <a:cs typeface="Century Gothic"/>
              </a:rPr>
              <a:t>Η ιστοσελίδα του οργανισμού αναμένεται </a:t>
            </a:r>
            <a:r>
              <a:rPr sz="1500" spc="5" dirty="0">
                <a:latin typeface="Century Gothic"/>
                <a:cs typeface="Century Gothic"/>
              </a:rPr>
              <a:t>να </a:t>
            </a:r>
            <a:r>
              <a:rPr sz="1500" dirty="0">
                <a:latin typeface="Century Gothic"/>
                <a:cs typeface="Century Gothic"/>
              </a:rPr>
              <a:t>είναι φιλική </a:t>
            </a:r>
            <a:r>
              <a:rPr sz="1500" spc="-5" dirty="0">
                <a:latin typeface="Century Gothic"/>
                <a:cs typeface="Century Gothic"/>
              </a:rPr>
              <a:t>ως προς </a:t>
            </a:r>
            <a:r>
              <a:rPr sz="1500" dirty="0">
                <a:latin typeface="Century Gothic"/>
                <a:cs typeface="Century Gothic"/>
              </a:rPr>
              <a:t>τη χρήση,  επικαιροποιημένη και </a:t>
            </a:r>
            <a:r>
              <a:rPr sz="1500" spc="5" dirty="0">
                <a:latin typeface="Century Gothic"/>
                <a:cs typeface="Century Gothic"/>
              </a:rPr>
              <a:t>να </a:t>
            </a:r>
            <a:r>
              <a:rPr sz="1500" spc="-5" dirty="0">
                <a:latin typeface="Century Gothic"/>
                <a:cs typeface="Century Gothic"/>
              </a:rPr>
              <a:t>ανταποκρίνεται πλήρως </a:t>
            </a:r>
            <a:r>
              <a:rPr sz="1500" dirty="0">
                <a:latin typeface="Century Gothic"/>
                <a:cs typeface="Century Gothic"/>
              </a:rPr>
              <a:t>στις </a:t>
            </a:r>
            <a:r>
              <a:rPr sz="1500" spc="-5" dirty="0">
                <a:latin typeface="Century Gothic"/>
                <a:cs typeface="Century Gothic"/>
              </a:rPr>
              <a:t>ανάγκες  σπουδαστών/προσωπικού, </a:t>
            </a:r>
            <a:r>
              <a:rPr sz="1500" dirty="0">
                <a:latin typeface="Century Gothic"/>
                <a:cs typeface="Century Gothic"/>
              </a:rPr>
              <a:t>εισερχομένων και</a:t>
            </a:r>
            <a:r>
              <a:rPr sz="1500" spc="-55" dirty="0">
                <a:latin typeface="Century Gothic"/>
                <a:cs typeface="Century Gothic"/>
              </a:rPr>
              <a:t> </a:t>
            </a:r>
            <a:r>
              <a:rPr sz="1500" dirty="0">
                <a:latin typeface="Century Gothic"/>
                <a:cs typeface="Century Gothic"/>
              </a:rPr>
              <a:t>εξερχομένων</a:t>
            </a:r>
            <a:endParaRPr sz="1500">
              <a:latin typeface="Century Gothic"/>
              <a:cs typeface="Century Gothic"/>
            </a:endParaRPr>
          </a:p>
          <a:p>
            <a:pPr marL="355600" marR="5080" indent="-342900">
              <a:lnSpc>
                <a:spcPts val="1440"/>
              </a:lnSpc>
              <a:spcBef>
                <a:spcPts val="3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dirty="0">
                <a:latin typeface="Century Gothic"/>
                <a:cs typeface="Century Gothic"/>
              </a:rPr>
              <a:t>Τα ΜΚΔ του οργανισμού </a:t>
            </a:r>
            <a:r>
              <a:rPr sz="1500" spc="-5" dirty="0">
                <a:latin typeface="Century Gothic"/>
                <a:cs typeface="Century Gothic"/>
              </a:rPr>
              <a:t>δρουν υποστηρικτικά </a:t>
            </a:r>
            <a:r>
              <a:rPr sz="1500" dirty="0">
                <a:latin typeface="Century Gothic"/>
                <a:cs typeface="Century Gothic"/>
              </a:rPr>
              <a:t>στη </a:t>
            </a:r>
            <a:r>
              <a:rPr sz="1500" spc="-5" dirty="0">
                <a:latin typeface="Century Gothic"/>
                <a:cs typeface="Century Gothic"/>
              </a:rPr>
              <a:t>διάδοση και </a:t>
            </a:r>
            <a:r>
              <a:rPr sz="1500" dirty="0">
                <a:latin typeface="Century Gothic"/>
                <a:cs typeface="Century Gothic"/>
              </a:rPr>
              <a:t>διαχείριση του </a:t>
            </a:r>
            <a:r>
              <a:rPr sz="1500" spc="-5" dirty="0">
                <a:latin typeface="Century Gothic"/>
                <a:cs typeface="Century Gothic"/>
              </a:rPr>
              <a:t>σχεδίου(δεν  </a:t>
            </a:r>
            <a:r>
              <a:rPr sz="1500" dirty="0">
                <a:latin typeface="Century Gothic"/>
                <a:cs typeface="Century Gothic"/>
              </a:rPr>
              <a:t>αντικαθιστούν </a:t>
            </a:r>
            <a:r>
              <a:rPr sz="1500" spc="-5" dirty="0">
                <a:latin typeface="Century Gothic"/>
                <a:cs typeface="Century Gothic"/>
              </a:rPr>
              <a:t>την υποχρέωση </a:t>
            </a:r>
            <a:r>
              <a:rPr sz="1500" dirty="0">
                <a:latin typeface="Century Gothic"/>
                <a:cs typeface="Century Gothic"/>
              </a:rPr>
              <a:t>για διαφανή κριτήρια και</a:t>
            </a:r>
            <a:r>
              <a:rPr sz="1500" spc="-114" dirty="0">
                <a:latin typeface="Century Gothic"/>
                <a:cs typeface="Century Gothic"/>
              </a:rPr>
              <a:t> </a:t>
            </a:r>
            <a:r>
              <a:rPr sz="1500" dirty="0">
                <a:latin typeface="Century Gothic"/>
                <a:cs typeface="Century Gothic"/>
              </a:rPr>
              <a:t>διαδικασίες)</a:t>
            </a:r>
            <a:endParaRPr sz="15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dirty="0">
                <a:latin typeface="Century Gothic"/>
                <a:cs typeface="Century Gothic"/>
              </a:rPr>
              <a:t>Στοιχεία επικοινωνίας του Γραφείου </a:t>
            </a:r>
            <a:r>
              <a:rPr sz="1500" spc="-5" dirty="0">
                <a:latin typeface="Century Gothic"/>
                <a:cs typeface="Century Gothic"/>
              </a:rPr>
              <a:t>ERASMUS </a:t>
            </a:r>
            <a:r>
              <a:rPr sz="15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ανακοινωμένα </a:t>
            </a:r>
            <a:r>
              <a:rPr sz="1500" b="1" dirty="0">
                <a:solidFill>
                  <a:srgbClr val="30859C"/>
                </a:solidFill>
                <a:latin typeface="Century Gothic"/>
                <a:cs typeface="Century Gothic"/>
              </a:rPr>
              <a:t>και</a:t>
            </a:r>
            <a:r>
              <a:rPr sz="1500" b="1" spc="-9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15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επικαιροποιημένα</a:t>
            </a:r>
            <a:endParaRPr sz="15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1500" dirty="0">
                <a:latin typeface="Century Gothic"/>
                <a:cs typeface="Century Gothic"/>
              </a:rPr>
              <a:t>→ Aναρτημένη πολιτική για </a:t>
            </a:r>
            <a:r>
              <a:rPr sz="1500" spc="-5" dirty="0">
                <a:latin typeface="Century Gothic"/>
                <a:cs typeface="Century Gothic"/>
              </a:rPr>
              <a:t>συμμετοχή Ατόμων </a:t>
            </a:r>
            <a:r>
              <a:rPr sz="1500" dirty="0">
                <a:latin typeface="Century Gothic"/>
                <a:cs typeface="Century Gothic"/>
              </a:rPr>
              <a:t>με</a:t>
            </a:r>
            <a:r>
              <a:rPr sz="1500" spc="-95" dirty="0">
                <a:latin typeface="Century Gothic"/>
                <a:cs typeface="Century Gothic"/>
              </a:rPr>
              <a:t> </a:t>
            </a:r>
            <a:r>
              <a:rPr sz="1500" dirty="0">
                <a:latin typeface="Century Gothic"/>
                <a:cs typeface="Century Gothic"/>
              </a:rPr>
              <a:t>αναπηρία</a:t>
            </a:r>
            <a:endParaRPr sz="15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500" dirty="0">
                <a:latin typeface="Century Gothic"/>
                <a:cs typeface="Century Gothic"/>
              </a:rPr>
              <a:t>→ Αναρτημένη Διαδικασία </a:t>
            </a:r>
            <a:r>
              <a:rPr sz="1500" spc="-5" dirty="0">
                <a:latin typeface="Century Gothic"/>
                <a:cs typeface="Century Gothic"/>
              </a:rPr>
              <a:t>υποβολής</a:t>
            </a:r>
            <a:r>
              <a:rPr sz="1500" spc="-75" dirty="0">
                <a:latin typeface="Century Gothic"/>
                <a:cs typeface="Century Gothic"/>
              </a:rPr>
              <a:t> </a:t>
            </a:r>
            <a:r>
              <a:rPr sz="1500" spc="-5" dirty="0">
                <a:latin typeface="Century Gothic"/>
                <a:cs typeface="Century Gothic"/>
              </a:rPr>
              <a:t>παράπονου</a:t>
            </a:r>
            <a:endParaRPr sz="1500">
              <a:latin typeface="Century Gothic"/>
              <a:cs typeface="Century Gothic"/>
            </a:endParaRPr>
          </a:p>
          <a:p>
            <a:pPr marL="12700" marR="417195">
              <a:lnSpc>
                <a:spcPct val="80000"/>
              </a:lnSpc>
              <a:spcBef>
                <a:spcPts val="370"/>
              </a:spcBef>
            </a:pPr>
            <a:r>
              <a:rPr sz="15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Ανάγκη σύστασης </a:t>
            </a:r>
            <a:r>
              <a:rPr sz="1500" b="1" dirty="0">
                <a:solidFill>
                  <a:srgbClr val="30859C"/>
                </a:solidFill>
                <a:latin typeface="Century Gothic"/>
                <a:cs typeface="Century Gothic"/>
              </a:rPr>
              <a:t>Επιτροπής </a:t>
            </a:r>
            <a:r>
              <a:rPr sz="15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Erasmus (Erasmus </a:t>
            </a:r>
            <a:r>
              <a:rPr sz="15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Committee) </a:t>
            </a:r>
            <a:r>
              <a:rPr sz="1500" b="1" dirty="0">
                <a:solidFill>
                  <a:srgbClr val="30859C"/>
                </a:solidFill>
                <a:latin typeface="Century Gothic"/>
                <a:cs typeface="Century Gothic"/>
              </a:rPr>
              <a:t>και </a:t>
            </a:r>
            <a:r>
              <a:rPr sz="15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ανάθεσης καθηκόντων  </a:t>
            </a:r>
            <a:r>
              <a:rPr sz="1500" b="1" dirty="0">
                <a:solidFill>
                  <a:srgbClr val="30859C"/>
                </a:solidFill>
                <a:latin typeface="Century Gothic"/>
                <a:cs typeface="Century Gothic"/>
              </a:rPr>
              <a:t>στους </a:t>
            </a:r>
            <a:r>
              <a:rPr sz="15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Erasmus Academic</a:t>
            </a:r>
            <a:r>
              <a:rPr sz="1500" b="1" spc="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15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Coordinators.</a:t>
            </a:r>
            <a:endParaRPr sz="15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4541" y="391109"/>
            <a:ext cx="6693534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48510" marR="5080" indent="-203644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Επιλέξιμοι </a:t>
            </a:r>
            <a:r>
              <a:rPr spc="-10" dirty="0"/>
              <a:t>οργανισμοί </a:t>
            </a:r>
            <a:r>
              <a:rPr spc="-5" dirty="0"/>
              <a:t>για </a:t>
            </a:r>
            <a:r>
              <a:rPr spc="-10" dirty="0"/>
              <a:t>κινητικότητες  </a:t>
            </a:r>
            <a:r>
              <a:rPr spc="-15" dirty="0"/>
              <a:t>ΚΑ103 </a:t>
            </a:r>
            <a:r>
              <a:rPr spc="-5" dirty="0"/>
              <a:t>&amp;</a:t>
            </a:r>
            <a:r>
              <a:rPr spc="20" dirty="0"/>
              <a:t> </a:t>
            </a:r>
            <a:r>
              <a:rPr spc="-10" dirty="0"/>
              <a:t>ΚΑ107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37259" y="1406397"/>
          <a:ext cx="7272653" cy="42485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5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33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52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86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5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8760" marR="226060" algn="ctr">
                        <a:lnSpc>
                          <a:spcPct val="98300"/>
                        </a:lnSpc>
                        <a:spcBef>
                          <a:spcPts val="1215"/>
                        </a:spcBef>
                      </a:pPr>
                      <a:r>
                        <a:rPr sz="1200" dirty="0">
                          <a:latin typeface="Arial Narrow"/>
                          <a:cs typeface="Arial Narrow"/>
                        </a:rPr>
                        <a:t>Student</a:t>
                      </a:r>
                      <a:r>
                        <a:rPr sz="1200" spc="-9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200" spc="-5" dirty="0">
                          <a:latin typeface="Arial Narrow"/>
                          <a:cs typeface="Arial Narrow"/>
                        </a:rPr>
                        <a:t>mobility 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for </a:t>
                      </a:r>
                      <a:r>
                        <a:rPr sz="1200" spc="-5" dirty="0">
                          <a:latin typeface="Arial Narrow"/>
                          <a:cs typeface="Arial Narrow"/>
                        </a:rPr>
                        <a:t>studies  (SMS)</a:t>
                      </a:r>
                      <a:endParaRPr sz="1200">
                        <a:latin typeface="Arial Narrow"/>
                        <a:cs typeface="Arial Narrow"/>
                      </a:endParaRPr>
                    </a:p>
                  </a:txBody>
                  <a:tcPr marL="0" marR="0" marT="154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75895" marR="155575" indent="-508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 Narrow"/>
                          <a:cs typeface="Arial Narrow"/>
                        </a:rPr>
                        <a:t>Student </a:t>
                      </a:r>
                      <a:r>
                        <a:rPr sz="1200" spc="-5" dirty="0">
                          <a:latin typeface="Arial Narrow"/>
                          <a:cs typeface="Arial Narrow"/>
                        </a:rPr>
                        <a:t>mobility</a:t>
                      </a:r>
                      <a:r>
                        <a:rPr sz="1200" spc="-9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for  </a:t>
                      </a:r>
                      <a:r>
                        <a:rPr sz="1200" spc="-5" dirty="0">
                          <a:latin typeface="Arial Narrow"/>
                          <a:cs typeface="Arial Narrow"/>
                        </a:rPr>
                        <a:t>traineeships</a:t>
                      </a:r>
                      <a:r>
                        <a:rPr sz="12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200" spc="-5" dirty="0">
                          <a:latin typeface="Arial Narrow"/>
                          <a:cs typeface="Arial Narrow"/>
                        </a:rPr>
                        <a:t>(SMP)</a:t>
                      </a:r>
                      <a:endParaRPr sz="1200">
                        <a:latin typeface="Arial Narrow"/>
                        <a:cs typeface="Arial Narrow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422275" marR="368935" indent="-3556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 Narrow"/>
                          <a:cs typeface="Arial Narrow"/>
                        </a:rPr>
                        <a:t>Staff mobility</a:t>
                      </a:r>
                      <a:r>
                        <a:rPr sz="1200" spc="-7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for  </a:t>
                      </a:r>
                      <a:r>
                        <a:rPr sz="1200" spc="-5" dirty="0">
                          <a:latin typeface="Arial Narrow"/>
                          <a:cs typeface="Arial Narrow"/>
                        </a:rPr>
                        <a:t>teaching</a:t>
                      </a:r>
                      <a:r>
                        <a:rPr sz="1200" spc="-5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200" spc="-15" dirty="0">
                          <a:latin typeface="Arial Narrow"/>
                          <a:cs typeface="Arial Narrow"/>
                        </a:rPr>
                        <a:t>(STA)</a:t>
                      </a:r>
                      <a:endParaRPr sz="1200">
                        <a:latin typeface="Arial Narrow"/>
                        <a:cs typeface="Arial Narrow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342265" marR="260985" indent="-6604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 Narrow"/>
                          <a:cs typeface="Arial Narrow"/>
                        </a:rPr>
                        <a:t>Staff mobility</a:t>
                      </a:r>
                      <a:r>
                        <a:rPr sz="1200" spc="-7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for  </a:t>
                      </a:r>
                      <a:r>
                        <a:rPr sz="1200" spc="-5" dirty="0">
                          <a:latin typeface="Arial Narrow"/>
                          <a:cs typeface="Arial Narrow"/>
                        </a:rPr>
                        <a:t>training</a:t>
                      </a:r>
                      <a:r>
                        <a:rPr sz="12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(STT)</a:t>
                      </a:r>
                      <a:endParaRPr sz="1200">
                        <a:latin typeface="Arial Narrow"/>
                        <a:cs typeface="Arial Narrow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40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454025" marR="103505" indent="-33845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 Narrow"/>
                          <a:cs typeface="Arial Narrow"/>
                        </a:rPr>
                        <a:t>Sending organisation  can</a:t>
                      </a:r>
                      <a:r>
                        <a:rPr sz="12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be…</a:t>
                      </a:r>
                      <a:endParaRPr sz="12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R="10668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 Narrow"/>
                          <a:cs typeface="Arial Narrow"/>
                        </a:rPr>
                        <a:t>Programme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or</a:t>
                      </a:r>
                      <a:r>
                        <a:rPr sz="12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Partner  </a:t>
                      </a:r>
                      <a:r>
                        <a:rPr sz="1200" spc="-5" dirty="0">
                          <a:latin typeface="Arial Narrow"/>
                          <a:cs typeface="Arial Narrow"/>
                        </a:rPr>
                        <a:t>Country</a:t>
                      </a:r>
                      <a:r>
                        <a:rPr sz="12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HEI</a:t>
                      </a:r>
                      <a:endParaRPr sz="12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635" marR="14859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 Narrow"/>
                          <a:cs typeface="Arial Narrow"/>
                        </a:rPr>
                        <a:t>Programme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or</a:t>
                      </a:r>
                      <a:r>
                        <a:rPr sz="12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Partner  </a:t>
                      </a:r>
                      <a:r>
                        <a:rPr sz="1200" spc="-5" dirty="0">
                          <a:latin typeface="Arial Narrow"/>
                          <a:cs typeface="Arial Narrow"/>
                        </a:rPr>
                        <a:t>Country</a:t>
                      </a:r>
                      <a:r>
                        <a:rPr sz="12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HEI</a:t>
                      </a:r>
                      <a:endParaRPr sz="12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102870" marR="297815" indent="127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 Narrow"/>
                          <a:cs typeface="Arial Narrow"/>
                        </a:rPr>
                        <a:t>Programme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or</a:t>
                      </a:r>
                      <a:r>
                        <a:rPr sz="12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Partner  </a:t>
                      </a:r>
                      <a:r>
                        <a:rPr sz="1200" spc="-5" dirty="0">
                          <a:latin typeface="Arial Narrow"/>
                          <a:cs typeface="Arial Narrow"/>
                        </a:rPr>
                        <a:t>Country</a:t>
                      </a:r>
                      <a:r>
                        <a:rPr sz="12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HEI</a:t>
                      </a:r>
                      <a:endParaRPr sz="1200">
                        <a:latin typeface="Arial Narrow"/>
                        <a:cs typeface="Arial Narrow"/>
                      </a:endParaRPr>
                    </a:p>
                    <a:p>
                      <a:pPr marL="104139">
                        <a:lnSpc>
                          <a:spcPct val="100000"/>
                        </a:lnSpc>
                      </a:pPr>
                      <a:r>
                        <a:rPr sz="1200" i="1" spc="-5" dirty="0">
                          <a:latin typeface="Arial Narrow"/>
                          <a:cs typeface="Arial Narrow"/>
                        </a:rPr>
                        <a:t>Or</a:t>
                      </a:r>
                      <a:endParaRPr sz="1200">
                        <a:latin typeface="Arial Narrow"/>
                        <a:cs typeface="Arial Narrow"/>
                      </a:endParaRPr>
                    </a:p>
                    <a:p>
                      <a:pPr marL="102870" marR="192405" indent="127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 Narrow"/>
                          <a:cs typeface="Arial Narrow"/>
                        </a:rPr>
                        <a:t>Programme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or Partner  </a:t>
                      </a:r>
                      <a:r>
                        <a:rPr sz="1200" spc="-5" dirty="0">
                          <a:latin typeface="Arial Narrow"/>
                          <a:cs typeface="Arial Narrow"/>
                        </a:rPr>
                        <a:t>Country public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or </a:t>
                      </a:r>
                      <a:r>
                        <a:rPr sz="1200" spc="-5" dirty="0">
                          <a:latin typeface="Arial Narrow"/>
                          <a:cs typeface="Arial Narrow"/>
                        </a:rPr>
                        <a:t>private  organisation</a:t>
                      </a:r>
                      <a:endParaRPr sz="1200">
                        <a:latin typeface="Arial Narrow"/>
                        <a:cs typeface="Arial Narrow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635" marR="18288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 Narrow"/>
                          <a:cs typeface="Arial Narrow"/>
                        </a:rPr>
                        <a:t>Programme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or</a:t>
                      </a:r>
                      <a:r>
                        <a:rPr sz="12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Partner  </a:t>
                      </a:r>
                      <a:r>
                        <a:rPr sz="1200" spc="-5" dirty="0">
                          <a:latin typeface="Arial Narrow"/>
                          <a:cs typeface="Arial Narrow"/>
                        </a:rPr>
                        <a:t>Country</a:t>
                      </a:r>
                      <a:r>
                        <a:rPr sz="12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HEI</a:t>
                      </a:r>
                      <a:endParaRPr sz="12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29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454025" marR="60325" indent="-38290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 Narrow"/>
                          <a:cs typeface="Arial Narrow"/>
                        </a:rPr>
                        <a:t>Receiving organisation  can</a:t>
                      </a:r>
                      <a:r>
                        <a:rPr sz="12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be…</a:t>
                      </a:r>
                      <a:endParaRPr sz="12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R="10668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 Narrow"/>
                          <a:cs typeface="Arial Narrow"/>
                        </a:rPr>
                        <a:t>Programme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or</a:t>
                      </a:r>
                      <a:r>
                        <a:rPr sz="12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Partner  </a:t>
                      </a:r>
                      <a:r>
                        <a:rPr sz="1200" spc="-5" dirty="0">
                          <a:latin typeface="Arial Narrow"/>
                          <a:cs typeface="Arial Narrow"/>
                        </a:rPr>
                        <a:t>Country</a:t>
                      </a:r>
                      <a:r>
                        <a:rPr sz="12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HEI</a:t>
                      </a:r>
                      <a:endParaRPr sz="12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02235" marR="167005" indent="127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 Narrow"/>
                          <a:cs typeface="Arial Narrow"/>
                        </a:rPr>
                        <a:t>Programme or  Partner </a:t>
                      </a:r>
                      <a:r>
                        <a:rPr sz="1200" spc="-5" dirty="0">
                          <a:latin typeface="Arial Narrow"/>
                          <a:cs typeface="Arial Narrow"/>
                        </a:rPr>
                        <a:t>Country</a:t>
                      </a:r>
                      <a:r>
                        <a:rPr sz="1200" spc="-7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HEI  </a:t>
                      </a:r>
                      <a:r>
                        <a:rPr sz="1200" i="1" dirty="0">
                          <a:latin typeface="Arial Narrow"/>
                          <a:cs typeface="Arial Narrow"/>
                        </a:rPr>
                        <a:t>or</a:t>
                      </a:r>
                      <a:endParaRPr sz="1200">
                        <a:latin typeface="Arial Narrow"/>
                        <a:cs typeface="Arial Narrow"/>
                      </a:endParaRPr>
                    </a:p>
                    <a:p>
                      <a:pPr marL="102235" marR="409575" indent="127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 Narrow"/>
                          <a:cs typeface="Arial Narrow"/>
                        </a:rPr>
                        <a:t>Programme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or  Partner</a:t>
                      </a:r>
                      <a:r>
                        <a:rPr sz="1200" spc="-6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200" spc="-5" dirty="0">
                          <a:latin typeface="Arial Narrow"/>
                          <a:cs typeface="Arial Narrow"/>
                        </a:rPr>
                        <a:t>Country  public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or</a:t>
                      </a:r>
                      <a:r>
                        <a:rPr sz="1200" spc="-7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200" spc="-5" dirty="0">
                          <a:latin typeface="Arial Narrow"/>
                          <a:cs typeface="Arial Narrow"/>
                        </a:rPr>
                        <a:t>private  organisation</a:t>
                      </a:r>
                      <a:endParaRPr sz="1200">
                        <a:latin typeface="Arial Narrow"/>
                        <a:cs typeface="Arial Narrow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02870" marR="297815" indent="1270">
                        <a:lnSpc>
                          <a:spcPct val="100000"/>
                        </a:lnSpc>
                        <a:spcBef>
                          <a:spcPts val="1080"/>
                        </a:spcBef>
                      </a:pPr>
                      <a:r>
                        <a:rPr sz="1200" spc="-5" dirty="0">
                          <a:latin typeface="Arial Narrow"/>
                          <a:cs typeface="Arial Narrow"/>
                        </a:rPr>
                        <a:t>Programme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or</a:t>
                      </a:r>
                      <a:r>
                        <a:rPr sz="12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Partner  </a:t>
                      </a:r>
                      <a:r>
                        <a:rPr sz="1200" spc="-5" dirty="0">
                          <a:latin typeface="Arial Narrow"/>
                          <a:cs typeface="Arial Narrow"/>
                        </a:rPr>
                        <a:t>Country</a:t>
                      </a:r>
                      <a:r>
                        <a:rPr sz="12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HEI</a:t>
                      </a:r>
                      <a:endParaRPr sz="12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102870" marR="201930" indent="127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 Narrow"/>
                          <a:cs typeface="Arial Narrow"/>
                        </a:rPr>
                        <a:t>Programme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or  Partner </a:t>
                      </a:r>
                      <a:r>
                        <a:rPr sz="1200" spc="-5" dirty="0">
                          <a:latin typeface="Arial Narrow"/>
                          <a:cs typeface="Arial Narrow"/>
                        </a:rPr>
                        <a:t>Country</a:t>
                      </a:r>
                      <a:r>
                        <a:rPr sz="1200" spc="-7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HEI  </a:t>
                      </a:r>
                      <a:r>
                        <a:rPr sz="1200" i="1" dirty="0">
                          <a:latin typeface="Arial Narrow"/>
                          <a:cs typeface="Arial Narrow"/>
                        </a:rPr>
                        <a:t>or</a:t>
                      </a:r>
                      <a:endParaRPr sz="1200">
                        <a:latin typeface="Arial Narrow"/>
                        <a:cs typeface="Arial Narrow"/>
                      </a:endParaRPr>
                    </a:p>
                    <a:p>
                      <a:pPr marL="142875" marR="212090" indent="-1905">
                        <a:lnSpc>
                          <a:spcPct val="100000"/>
                        </a:lnSpc>
                      </a:pPr>
                      <a:r>
                        <a:rPr sz="12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 Narrow"/>
                          <a:cs typeface="Arial Narrow"/>
                        </a:rPr>
                        <a:t>Programme </a:t>
                      </a:r>
                      <a:r>
                        <a:rPr sz="1200" b="1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2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 Narrow"/>
                          <a:cs typeface="Arial Narrow"/>
                        </a:rPr>
                        <a:t>Country</a:t>
                      </a:r>
                      <a:r>
                        <a:rPr sz="1200" b="1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200" spc="-10" dirty="0">
                          <a:latin typeface="Arial Narrow"/>
                          <a:cs typeface="Arial Narrow"/>
                        </a:rPr>
                        <a:t>public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or  </a:t>
                      </a:r>
                      <a:r>
                        <a:rPr sz="1200" spc="-5" dirty="0">
                          <a:latin typeface="Arial Narrow"/>
                          <a:cs typeface="Arial Narrow"/>
                        </a:rPr>
                        <a:t>private</a:t>
                      </a:r>
                      <a:r>
                        <a:rPr sz="12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200" spc="-15" dirty="0">
                          <a:latin typeface="Arial Narrow"/>
                          <a:cs typeface="Arial Narrow"/>
                        </a:rPr>
                        <a:t>organisation</a:t>
                      </a:r>
                      <a:endParaRPr sz="1200">
                        <a:latin typeface="Arial Narrow"/>
                        <a:cs typeface="Arial Narrow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3386" y="439039"/>
            <a:ext cx="71774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3. Εφαρμογή του </a:t>
            </a:r>
            <a:r>
              <a:rPr sz="2400" dirty="0"/>
              <a:t>σχεδίου - Implementation</a:t>
            </a:r>
            <a:r>
              <a:rPr sz="2400" spc="-5" dirty="0"/>
              <a:t> (1/2)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258267" y="962101"/>
            <a:ext cx="8424545" cy="49993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14"/>
              </a:lnSpc>
              <a:spcBef>
                <a:spcPts val="95"/>
              </a:spcBef>
            </a:pPr>
            <a:r>
              <a:rPr sz="16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Πριν </a:t>
            </a:r>
            <a:r>
              <a:rPr sz="16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την</a:t>
            </a:r>
            <a:r>
              <a:rPr sz="1600" b="1" spc="3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Κινητικότητα</a:t>
            </a:r>
            <a:endParaRPr sz="1600">
              <a:latin typeface="Century Gothic"/>
              <a:cs typeface="Century Gothic"/>
            </a:endParaRPr>
          </a:p>
          <a:p>
            <a:pPr marL="12700" marR="79375">
              <a:lnSpc>
                <a:spcPct val="80000"/>
              </a:lnSpc>
              <a:spcBef>
                <a:spcPts val="380"/>
              </a:spcBef>
            </a:pPr>
            <a:r>
              <a:rPr sz="1600" spc="-15" dirty="0">
                <a:latin typeface="Century Gothic"/>
                <a:cs typeface="Century Gothic"/>
              </a:rPr>
              <a:t>Τα </a:t>
            </a:r>
            <a:r>
              <a:rPr sz="1600" spc="-10" dirty="0">
                <a:latin typeface="Century Gothic"/>
                <a:cs typeface="Century Gothic"/>
              </a:rPr>
              <a:t>απαραίτητα </a:t>
            </a:r>
            <a:r>
              <a:rPr sz="1600" spc="-5" dirty="0">
                <a:latin typeface="Century Gothic"/>
                <a:cs typeface="Century Gothic"/>
              </a:rPr>
              <a:t>έντυπα </a:t>
            </a:r>
            <a:r>
              <a:rPr sz="1600" dirty="0">
                <a:latin typeface="Century Gothic"/>
                <a:cs typeface="Century Gothic"/>
              </a:rPr>
              <a:t>είναι </a:t>
            </a:r>
            <a:r>
              <a:rPr sz="1600" spc="-10" dirty="0">
                <a:latin typeface="Century Gothic"/>
                <a:cs typeface="Century Gothic"/>
              </a:rPr>
              <a:t>υπογεγραμμένα από </a:t>
            </a:r>
            <a:r>
              <a:rPr sz="1600" spc="-5" dirty="0">
                <a:latin typeface="Century Gothic"/>
                <a:cs typeface="Century Gothic"/>
              </a:rPr>
              <a:t>όλα </a:t>
            </a:r>
            <a:r>
              <a:rPr sz="1600" spc="-10" dirty="0">
                <a:latin typeface="Century Gothic"/>
                <a:cs typeface="Century Gothic"/>
              </a:rPr>
              <a:t>τα </a:t>
            </a:r>
            <a:r>
              <a:rPr sz="1600" spc="-5" dirty="0">
                <a:latin typeface="Century Gothic"/>
                <a:cs typeface="Century Gothic"/>
              </a:rPr>
              <a:t>συμβαλλόμενα μέρη πριν </a:t>
            </a:r>
            <a:r>
              <a:rPr sz="1600" spc="-10" dirty="0">
                <a:latin typeface="Century Gothic"/>
                <a:cs typeface="Century Gothic"/>
              </a:rPr>
              <a:t>την  </a:t>
            </a:r>
            <a:r>
              <a:rPr sz="1600" spc="-5" dirty="0">
                <a:latin typeface="Century Gothic"/>
                <a:cs typeface="Century Gothic"/>
              </a:rPr>
              <a:t>έναρξη </a:t>
            </a:r>
            <a:r>
              <a:rPr sz="1600" spc="-10" dirty="0">
                <a:latin typeface="Century Gothic"/>
                <a:cs typeface="Century Gothic"/>
              </a:rPr>
              <a:t>της</a:t>
            </a:r>
            <a:r>
              <a:rPr sz="1600" spc="-20" dirty="0">
                <a:latin typeface="Century Gothic"/>
                <a:cs typeface="Century Gothic"/>
              </a:rPr>
              <a:t> </a:t>
            </a:r>
            <a:r>
              <a:rPr sz="1600" spc="-5" dirty="0">
                <a:latin typeface="Century Gothic"/>
                <a:cs typeface="Century Gothic"/>
              </a:rPr>
              <a:t>κινητικότητας</a:t>
            </a:r>
            <a:endParaRPr sz="1600">
              <a:latin typeface="Century Gothic"/>
              <a:cs typeface="Century Gothic"/>
            </a:endParaRPr>
          </a:p>
          <a:p>
            <a:pPr marL="355600" indent="-342900">
              <a:lnSpc>
                <a:spcPts val="1720"/>
              </a:lnSpc>
              <a:spcBef>
                <a:spcPts val="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600" spc="-5" dirty="0">
                <a:latin typeface="Century Gothic"/>
                <a:cs typeface="Century Gothic"/>
              </a:rPr>
              <a:t>Υπογεγραμμένη </a:t>
            </a:r>
            <a:r>
              <a:rPr sz="1600" b="1" spc="-5" dirty="0">
                <a:latin typeface="Century Gothic"/>
                <a:cs typeface="Century Gothic"/>
              </a:rPr>
              <a:t>Δι-ιδρυματική </a:t>
            </a:r>
            <a:r>
              <a:rPr sz="1600" b="1" spc="-10" dirty="0">
                <a:latin typeface="Century Gothic"/>
                <a:cs typeface="Century Gothic"/>
              </a:rPr>
              <a:t>Συμφωνία </a:t>
            </a:r>
            <a:r>
              <a:rPr sz="1600" b="1" spc="-5" dirty="0">
                <a:latin typeface="Century Gothic"/>
                <a:cs typeface="Century Gothic"/>
              </a:rPr>
              <a:t>- Inter institutional</a:t>
            </a:r>
            <a:r>
              <a:rPr sz="1600" b="1" spc="175" dirty="0">
                <a:latin typeface="Century Gothic"/>
                <a:cs typeface="Century Gothic"/>
              </a:rPr>
              <a:t> </a:t>
            </a:r>
            <a:r>
              <a:rPr sz="1600" b="1" spc="-10" dirty="0">
                <a:latin typeface="Century Gothic"/>
                <a:cs typeface="Century Gothic"/>
              </a:rPr>
              <a:t>Agreement</a:t>
            </a:r>
            <a:endParaRPr sz="1600">
              <a:latin typeface="Century Gothic"/>
              <a:cs typeface="Century Gothic"/>
            </a:endParaRPr>
          </a:p>
          <a:p>
            <a:pPr marL="355600">
              <a:lnSpc>
                <a:spcPts val="1720"/>
              </a:lnSpc>
            </a:pPr>
            <a:r>
              <a:rPr sz="1600" spc="-10" dirty="0">
                <a:latin typeface="Century Gothic"/>
                <a:cs typeface="Century Gothic"/>
              </a:rPr>
              <a:t>(υποχρεωτική </a:t>
            </a:r>
            <a:r>
              <a:rPr sz="1600" dirty="0">
                <a:latin typeface="Century Gothic"/>
                <a:cs typeface="Century Gothic"/>
              </a:rPr>
              <a:t>για </a:t>
            </a:r>
            <a:r>
              <a:rPr sz="1600" spc="-10" dirty="0">
                <a:latin typeface="Century Gothic"/>
                <a:cs typeface="Century Gothic"/>
              </a:rPr>
              <a:t>σπουδές SMS </a:t>
            </a:r>
            <a:r>
              <a:rPr sz="1600" spc="-5" dirty="0">
                <a:latin typeface="Century Gothic"/>
                <a:cs typeface="Century Gothic"/>
              </a:rPr>
              <a:t>και διδασκαλία</a:t>
            </a:r>
            <a:r>
              <a:rPr sz="1600" spc="85" dirty="0">
                <a:latin typeface="Century Gothic"/>
                <a:cs typeface="Century Gothic"/>
              </a:rPr>
              <a:t> </a:t>
            </a:r>
            <a:r>
              <a:rPr sz="1600" spc="-15" dirty="0">
                <a:latin typeface="Century Gothic"/>
                <a:cs typeface="Century Gothic"/>
              </a:rPr>
              <a:t>STA).</a:t>
            </a:r>
            <a:endParaRPr sz="16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600" dirty="0">
                <a:latin typeface="Century Gothic"/>
                <a:cs typeface="Century Gothic"/>
              </a:rPr>
              <a:t>Για </a:t>
            </a:r>
            <a:r>
              <a:rPr sz="1600" spc="-10" dirty="0">
                <a:latin typeface="Century Gothic"/>
                <a:cs typeface="Century Gothic"/>
              </a:rPr>
              <a:t>την </a:t>
            </a:r>
            <a:r>
              <a:rPr sz="1600" b="1" spc="-15" dirty="0">
                <a:latin typeface="Century Gothic"/>
                <a:cs typeface="Century Gothic"/>
              </a:rPr>
              <a:t>ΚΑ103 </a:t>
            </a:r>
            <a:r>
              <a:rPr sz="1600" spc="-10" dirty="0">
                <a:latin typeface="Century Gothic"/>
                <a:cs typeface="Century Gothic"/>
              </a:rPr>
              <a:t>τα </a:t>
            </a:r>
            <a:r>
              <a:rPr sz="1600" spc="-5" dirty="0">
                <a:latin typeface="Century Gothic"/>
                <a:cs typeface="Century Gothic"/>
              </a:rPr>
              <a:t>συμβαλλόμενα ιδρύματα θα </a:t>
            </a:r>
            <a:r>
              <a:rPr sz="1600" spc="-10" dirty="0">
                <a:latin typeface="Century Gothic"/>
                <a:cs typeface="Century Gothic"/>
              </a:rPr>
              <a:t>πρέπει </a:t>
            </a:r>
            <a:r>
              <a:rPr sz="1600" spc="10" dirty="0">
                <a:latin typeface="Century Gothic"/>
                <a:cs typeface="Century Gothic"/>
              </a:rPr>
              <a:t>να </a:t>
            </a:r>
            <a:r>
              <a:rPr sz="1600" spc="-5" dirty="0">
                <a:latin typeface="Century Gothic"/>
                <a:cs typeface="Century Gothic"/>
              </a:rPr>
              <a:t>φέρουν Χάρτη</a:t>
            </a:r>
            <a:r>
              <a:rPr sz="1600" spc="100" dirty="0">
                <a:latin typeface="Century Gothic"/>
                <a:cs typeface="Century Gothic"/>
              </a:rPr>
              <a:t> </a:t>
            </a:r>
            <a:r>
              <a:rPr sz="1600" spc="-10" dirty="0">
                <a:latin typeface="Century Gothic"/>
                <a:cs typeface="Century Gothic"/>
              </a:rPr>
              <a:t>Erasmus</a:t>
            </a:r>
            <a:endParaRPr sz="1600">
              <a:latin typeface="Century Gothic"/>
              <a:cs typeface="Century Gothic"/>
            </a:endParaRPr>
          </a:p>
          <a:p>
            <a:pPr marL="12700" marR="481330">
              <a:lnSpc>
                <a:spcPct val="79400"/>
              </a:lnSpc>
              <a:spcBef>
                <a:spcPts val="395"/>
              </a:spcBef>
            </a:pPr>
            <a:r>
              <a:rPr sz="1600" dirty="0">
                <a:latin typeface="Century Gothic"/>
                <a:cs typeface="Century Gothic"/>
              </a:rPr>
              <a:t>Για </a:t>
            </a:r>
            <a:r>
              <a:rPr sz="1600" spc="-10" dirty="0">
                <a:latin typeface="Century Gothic"/>
                <a:cs typeface="Century Gothic"/>
              </a:rPr>
              <a:t>την </a:t>
            </a:r>
            <a:r>
              <a:rPr sz="1600" b="1" spc="-15" dirty="0">
                <a:latin typeface="Century Gothic"/>
                <a:cs typeface="Century Gothic"/>
              </a:rPr>
              <a:t>ΚΑ107 </a:t>
            </a:r>
            <a:r>
              <a:rPr sz="1600" spc="-5" dirty="0">
                <a:latin typeface="Century Gothic"/>
                <a:cs typeface="Century Gothic"/>
              </a:rPr>
              <a:t>η </a:t>
            </a:r>
            <a:r>
              <a:rPr sz="1600" spc="-10" dirty="0">
                <a:latin typeface="Century Gothic"/>
                <a:cs typeface="Century Gothic"/>
              </a:rPr>
              <a:t>υπογραφή της </a:t>
            </a:r>
            <a:r>
              <a:rPr sz="1600" spc="-5" dirty="0">
                <a:latin typeface="Century Gothic"/>
                <a:cs typeface="Century Gothic"/>
              </a:rPr>
              <a:t>Διμερούς Συμφωνίας υποχρεώνει </a:t>
            </a:r>
            <a:r>
              <a:rPr sz="1600" spc="-10" dirty="0">
                <a:latin typeface="Century Gothic"/>
                <a:cs typeface="Century Gothic"/>
              </a:rPr>
              <a:t>τα </a:t>
            </a:r>
            <a:r>
              <a:rPr sz="1600" spc="-5" dirty="0">
                <a:latin typeface="Century Gothic"/>
                <a:cs typeface="Century Gothic"/>
              </a:rPr>
              <a:t>ιδρύματα </a:t>
            </a:r>
            <a:r>
              <a:rPr sz="1600" spc="-10" dirty="0">
                <a:latin typeface="Century Gothic"/>
                <a:cs typeface="Century Gothic"/>
              </a:rPr>
              <a:t>των  </a:t>
            </a:r>
            <a:r>
              <a:rPr sz="1600" spc="-5" dirty="0">
                <a:latin typeface="Century Gothic"/>
                <a:cs typeface="Century Gothic"/>
              </a:rPr>
              <a:t>Χωρών Εταίρων </a:t>
            </a:r>
            <a:r>
              <a:rPr sz="1600" spc="10" dirty="0">
                <a:latin typeface="Century Gothic"/>
                <a:cs typeface="Century Gothic"/>
              </a:rPr>
              <a:t>να </a:t>
            </a:r>
            <a:r>
              <a:rPr sz="1600" spc="-10" dirty="0">
                <a:latin typeface="Century Gothic"/>
                <a:cs typeface="Century Gothic"/>
              </a:rPr>
              <a:t>ακολουθούν </a:t>
            </a:r>
            <a:r>
              <a:rPr sz="1600" dirty="0">
                <a:latin typeface="Century Gothic"/>
                <a:cs typeface="Century Gothic"/>
              </a:rPr>
              <a:t>τις </a:t>
            </a:r>
            <a:r>
              <a:rPr sz="1600" spc="-10" dirty="0">
                <a:latin typeface="Century Gothic"/>
                <a:cs typeface="Century Gothic"/>
              </a:rPr>
              <a:t>αρχές του </a:t>
            </a:r>
            <a:r>
              <a:rPr sz="1600" spc="-5" dirty="0">
                <a:latin typeface="Century Gothic"/>
                <a:cs typeface="Century Gothic"/>
              </a:rPr>
              <a:t>Χάρτη</a:t>
            </a:r>
            <a:r>
              <a:rPr sz="1600" spc="35" dirty="0">
                <a:latin typeface="Century Gothic"/>
                <a:cs typeface="Century Gothic"/>
              </a:rPr>
              <a:t> </a:t>
            </a:r>
            <a:r>
              <a:rPr sz="1600" spc="-5" dirty="0">
                <a:latin typeface="Century Gothic"/>
                <a:cs typeface="Century Gothic"/>
              </a:rPr>
              <a:t>Erasmus.</a:t>
            </a:r>
            <a:endParaRPr sz="1600">
              <a:latin typeface="Century Gothic"/>
              <a:cs typeface="Century Gothic"/>
            </a:endParaRPr>
          </a:p>
          <a:p>
            <a:pPr marL="12700" marR="655955">
              <a:lnSpc>
                <a:spcPts val="1540"/>
              </a:lnSpc>
              <a:spcBef>
                <a:spcPts val="380"/>
              </a:spcBef>
            </a:pPr>
            <a:r>
              <a:rPr sz="16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Όλες </a:t>
            </a:r>
            <a:r>
              <a:rPr sz="16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οι </a:t>
            </a:r>
            <a:r>
              <a:rPr sz="16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υφιστάμενες </a:t>
            </a:r>
            <a:r>
              <a:rPr sz="16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Δι-ιδρυματικές </a:t>
            </a:r>
            <a:r>
              <a:rPr sz="16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Συμφωνίες </a:t>
            </a:r>
            <a:r>
              <a:rPr sz="16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συμπεριλαμβανομένης της  </a:t>
            </a:r>
            <a:r>
              <a:rPr sz="16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Πρόσκλησης 2020, </a:t>
            </a:r>
            <a:r>
              <a:rPr sz="16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βρίσκονται σε ισχύ </a:t>
            </a:r>
            <a:r>
              <a:rPr sz="16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μέχρι και </a:t>
            </a:r>
            <a:r>
              <a:rPr sz="16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την </a:t>
            </a:r>
            <a:r>
              <a:rPr sz="16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ολοκλήρωση </a:t>
            </a:r>
            <a:r>
              <a:rPr sz="16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των σχεδίων  </a:t>
            </a:r>
            <a:r>
              <a:rPr sz="16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κινητικότητάς</a:t>
            </a:r>
            <a:r>
              <a:rPr sz="1600" b="1" spc="40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16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.</a:t>
            </a:r>
            <a:endParaRPr sz="16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97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600" spc="-5" dirty="0">
                <a:latin typeface="Century Gothic"/>
                <a:cs typeface="Century Gothic"/>
              </a:rPr>
              <a:t>Έντυπο </a:t>
            </a:r>
            <a:r>
              <a:rPr sz="1600" b="1" spc="-10" dirty="0">
                <a:latin typeface="Century Gothic"/>
                <a:cs typeface="Century Gothic"/>
              </a:rPr>
              <a:t>Συμφωνίας </a:t>
            </a:r>
            <a:r>
              <a:rPr sz="1600" b="1" spc="-5" dirty="0">
                <a:latin typeface="Century Gothic"/>
                <a:cs typeface="Century Gothic"/>
              </a:rPr>
              <a:t>Μάθησης </a:t>
            </a:r>
            <a:r>
              <a:rPr sz="1600" b="1" spc="-10" dirty="0">
                <a:latin typeface="Century Gothic"/>
                <a:cs typeface="Century Gothic"/>
              </a:rPr>
              <a:t>για </a:t>
            </a:r>
            <a:r>
              <a:rPr sz="1600" b="1" spc="-5" dirty="0">
                <a:latin typeface="Century Gothic"/>
                <a:cs typeface="Century Gothic"/>
              </a:rPr>
              <a:t>SMS/Learning </a:t>
            </a:r>
            <a:r>
              <a:rPr sz="1600" b="1" spc="-10" dirty="0">
                <a:latin typeface="Century Gothic"/>
                <a:cs typeface="Century Gothic"/>
              </a:rPr>
              <a:t>Agreement </a:t>
            </a:r>
            <a:r>
              <a:rPr sz="1600" spc="-5" dirty="0">
                <a:latin typeface="Century Gothic"/>
                <a:cs typeface="Century Gothic"/>
              </a:rPr>
              <a:t>και </a:t>
            </a:r>
            <a:r>
              <a:rPr sz="1600" dirty="0">
                <a:latin typeface="Century Gothic"/>
                <a:cs typeface="Century Gothic"/>
              </a:rPr>
              <a:t>ειδικά </a:t>
            </a:r>
            <a:r>
              <a:rPr sz="1600" spc="-10" dirty="0">
                <a:latin typeface="Century Gothic"/>
                <a:cs typeface="Century Gothic"/>
              </a:rPr>
              <a:t>τα </a:t>
            </a:r>
            <a:r>
              <a:rPr sz="1600" spc="-5" dirty="0">
                <a:latin typeface="Century Gothic"/>
                <a:cs typeface="Century Gothic"/>
              </a:rPr>
              <a:t>tables A &amp;  B </a:t>
            </a:r>
            <a:r>
              <a:rPr sz="1600" spc="-10" dirty="0">
                <a:latin typeface="Century Gothic"/>
                <a:cs typeface="Century Gothic"/>
              </a:rPr>
              <a:t>που αφορούν </a:t>
            </a:r>
            <a:r>
              <a:rPr sz="1600" spc="-5" dirty="0">
                <a:latin typeface="Century Gothic"/>
                <a:cs typeface="Century Gothic"/>
              </a:rPr>
              <a:t>στην </a:t>
            </a:r>
            <a:r>
              <a:rPr sz="1600" dirty="0">
                <a:latin typeface="Century Gothic"/>
                <a:cs typeface="Century Gothic"/>
              </a:rPr>
              <a:t>αντιστοιχία </a:t>
            </a:r>
            <a:r>
              <a:rPr sz="1600" spc="-10" dirty="0">
                <a:latin typeface="Century Gothic"/>
                <a:cs typeface="Century Gothic"/>
              </a:rPr>
              <a:t>των </a:t>
            </a:r>
            <a:r>
              <a:rPr sz="1600" spc="-5" dirty="0">
                <a:latin typeface="Century Gothic"/>
                <a:cs typeface="Century Gothic"/>
              </a:rPr>
              <a:t>μαθημάτων </a:t>
            </a:r>
            <a:r>
              <a:rPr sz="1600" spc="-20" dirty="0">
                <a:latin typeface="Century Gothic"/>
                <a:cs typeface="Century Gothic"/>
              </a:rPr>
              <a:t>(σε </a:t>
            </a:r>
            <a:r>
              <a:rPr sz="1600" dirty="0">
                <a:latin typeface="Century Gothic"/>
                <a:cs typeface="Century Gothic"/>
              </a:rPr>
              <a:t>συνεργασία </a:t>
            </a:r>
            <a:r>
              <a:rPr sz="1600" spc="-5" dirty="0">
                <a:latin typeface="Century Gothic"/>
                <a:cs typeface="Century Gothic"/>
              </a:rPr>
              <a:t>με τον/την  </a:t>
            </a:r>
            <a:r>
              <a:rPr sz="1600" dirty="0">
                <a:latin typeface="Century Gothic"/>
                <a:cs typeface="Century Gothic"/>
              </a:rPr>
              <a:t>συντονιστή/στρια </a:t>
            </a:r>
            <a:r>
              <a:rPr sz="1600" spc="-10" dirty="0">
                <a:latin typeface="Century Gothic"/>
                <a:cs typeface="Century Gothic"/>
              </a:rPr>
              <a:t>Erasmus του</a:t>
            </a:r>
            <a:r>
              <a:rPr sz="1600" spc="-5" dirty="0">
                <a:latin typeface="Century Gothic"/>
                <a:cs typeface="Century Gothic"/>
              </a:rPr>
              <a:t> τμήματος)</a:t>
            </a:r>
            <a:endParaRPr sz="1600">
              <a:latin typeface="Century Gothic"/>
              <a:cs typeface="Century Gothic"/>
            </a:endParaRPr>
          </a:p>
          <a:p>
            <a:pPr marL="355600" marR="79375">
              <a:lnSpc>
                <a:spcPct val="80000"/>
              </a:lnSpc>
              <a:spcBef>
                <a:spcPts val="15"/>
              </a:spcBef>
            </a:pPr>
            <a:r>
              <a:rPr sz="16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Τα ΑΕΙ θα πρέπει </a:t>
            </a:r>
            <a:r>
              <a:rPr sz="16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να </a:t>
            </a:r>
            <a:r>
              <a:rPr sz="16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εκδίδουν σε </a:t>
            </a:r>
            <a:r>
              <a:rPr sz="16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κάθε </a:t>
            </a:r>
            <a:r>
              <a:rPr sz="16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σπουδαστή/στρια τον </a:t>
            </a:r>
            <a:r>
              <a:rPr sz="16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Χάρτη </a:t>
            </a:r>
            <a:r>
              <a:rPr sz="16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σπουδαστών  Erasmus+</a:t>
            </a:r>
            <a:r>
              <a:rPr sz="1600" b="1" u="heavy" spc="-5" dirty="0">
                <a:solidFill>
                  <a:srgbClr val="30859C"/>
                </a:solidFill>
                <a:uFill>
                  <a:solidFill>
                    <a:srgbClr val="30859C"/>
                  </a:solidFill>
                </a:uFill>
                <a:latin typeface="Century Gothic"/>
                <a:cs typeface="Century Gothic"/>
              </a:rPr>
              <a:t> πριν από την έναρξη της περιόδου </a:t>
            </a:r>
            <a:r>
              <a:rPr sz="1600" b="1" u="heavy" spc="-10" dirty="0">
                <a:solidFill>
                  <a:srgbClr val="30859C"/>
                </a:solidFill>
                <a:uFill>
                  <a:solidFill>
                    <a:srgbClr val="30859C"/>
                  </a:solidFill>
                </a:uFill>
                <a:latin typeface="Century Gothic"/>
                <a:cs typeface="Century Gothic"/>
              </a:rPr>
              <a:t>κινητικότητας</a:t>
            </a:r>
            <a:r>
              <a:rPr sz="16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, καθώς</a:t>
            </a:r>
            <a:r>
              <a:rPr sz="1600" b="1" spc="250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αποτελεί</a:t>
            </a:r>
            <a:endParaRPr sz="1600">
              <a:latin typeface="Century Gothic"/>
              <a:cs typeface="Century Gothic"/>
            </a:endParaRPr>
          </a:p>
          <a:p>
            <a:pPr marL="355600">
              <a:lnSpc>
                <a:spcPts val="1535"/>
              </a:lnSpc>
            </a:pPr>
            <a:r>
              <a:rPr sz="16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παράρτημα της Συμφωνίας</a:t>
            </a:r>
            <a:r>
              <a:rPr sz="1600" b="1" spc="3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16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Μάθησης</a:t>
            </a:r>
            <a:endParaRPr sz="1600">
              <a:latin typeface="Century Gothic"/>
              <a:cs typeface="Century Gothic"/>
            </a:endParaRPr>
          </a:p>
          <a:p>
            <a:pPr marL="355600" marR="594995" indent="-342900">
              <a:lnSpc>
                <a:spcPct val="79400"/>
              </a:lnSpc>
              <a:spcBef>
                <a:spcPts val="400"/>
              </a:spcBef>
              <a:buFont typeface="Arial"/>
              <a:buChar char="•"/>
              <a:tabLst>
                <a:tab pos="410209" algn="l"/>
                <a:tab pos="410845" algn="l"/>
              </a:tabLst>
            </a:pPr>
            <a:r>
              <a:rPr dirty="0"/>
              <a:t>	</a:t>
            </a:r>
            <a:r>
              <a:rPr sz="1600" spc="-5" dirty="0">
                <a:latin typeface="Century Gothic"/>
                <a:cs typeface="Century Gothic"/>
              </a:rPr>
              <a:t>Έντυπο </a:t>
            </a:r>
            <a:r>
              <a:rPr sz="1600" b="1" spc="-5" dirty="0">
                <a:latin typeface="Century Gothic"/>
                <a:cs typeface="Century Gothic"/>
              </a:rPr>
              <a:t>Training </a:t>
            </a:r>
            <a:r>
              <a:rPr sz="1600" b="1" spc="-10" dirty="0">
                <a:latin typeface="Century Gothic"/>
                <a:cs typeface="Century Gothic"/>
              </a:rPr>
              <a:t>Agreement </a:t>
            </a:r>
            <a:r>
              <a:rPr sz="1600" b="1" spc="-5" dirty="0">
                <a:latin typeface="Century Gothic"/>
                <a:cs typeface="Century Gothic"/>
              </a:rPr>
              <a:t>for Placement </a:t>
            </a:r>
            <a:r>
              <a:rPr sz="1600" spc="-20" dirty="0">
                <a:latin typeface="Century Gothic"/>
                <a:cs typeface="Century Gothic"/>
              </a:rPr>
              <a:t>(το </a:t>
            </a:r>
            <a:r>
              <a:rPr sz="1600" spc="-5" dirty="0">
                <a:latin typeface="Century Gothic"/>
                <a:cs typeface="Century Gothic"/>
              </a:rPr>
              <a:t>αντικείμενο </a:t>
            </a:r>
            <a:r>
              <a:rPr sz="1600" spc="-10" dirty="0">
                <a:latin typeface="Century Gothic"/>
                <a:cs typeface="Century Gothic"/>
              </a:rPr>
              <a:t>τοποθέτησης </a:t>
            </a:r>
            <a:r>
              <a:rPr sz="1600" dirty="0">
                <a:latin typeface="Century Gothic"/>
                <a:cs typeface="Century Gothic"/>
              </a:rPr>
              <a:t>είναι  </a:t>
            </a:r>
            <a:r>
              <a:rPr sz="1600" spc="-5" dirty="0">
                <a:latin typeface="Century Gothic"/>
                <a:cs typeface="Century Gothic"/>
              </a:rPr>
              <a:t>συναφές με </a:t>
            </a:r>
            <a:r>
              <a:rPr sz="1600" spc="-10" dirty="0">
                <a:latin typeface="Century Gothic"/>
                <a:cs typeface="Century Gothic"/>
              </a:rPr>
              <a:t>το πρόγραμμα</a:t>
            </a:r>
            <a:r>
              <a:rPr sz="1600" spc="5" dirty="0">
                <a:latin typeface="Century Gothic"/>
                <a:cs typeface="Century Gothic"/>
              </a:rPr>
              <a:t> </a:t>
            </a:r>
            <a:r>
              <a:rPr sz="1600" spc="-5" dirty="0">
                <a:latin typeface="Century Gothic"/>
                <a:cs typeface="Century Gothic"/>
              </a:rPr>
              <a:t>σπουδών)</a:t>
            </a:r>
            <a:endParaRPr sz="1600">
              <a:latin typeface="Century Gothic"/>
              <a:cs typeface="Century Gothic"/>
            </a:endParaRPr>
          </a:p>
          <a:p>
            <a:pPr marL="355600" marR="224790" indent="-342900">
              <a:lnSpc>
                <a:spcPct val="79700"/>
              </a:lnSpc>
              <a:spcBef>
                <a:spcPts val="400"/>
              </a:spcBef>
              <a:buFont typeface="Arial"/>
              <a:buChar char="•"/>
              <a:tabLst>
                <a:tab pos="410209" algn="l"/>
                <a:tab pos="410845" algn="l"/>
              </a:tabLst>
            </a:pPr>
            <a:r>
              <a:rPr dirty="0"/>
              <a:t>	</a:t>
            </a:r>
            <a:r>
              <a:rPr sz="1600" spc="-5" dirty="0">
                <a:latin typeface="Century Gothic"/>
                <a:cs typeface="Century Gothic"/>
              </a:rPr>
              <a:t>Έντυπα </a:t>
            </a:r>
            <a:r>
              <a:rPr sz="1600" b="1" spc="-5" dirty="0">
                <a:latin typeface="Century Gothic"/>
                <a:cs typeface="Century Gothic"/>
              </a:rPr>
              <a:t>Training </a:t>
            </a:r>
            <a:r>
              <a:rPr sz="1600" b="1" spc="-10" dirty="0">
                <a:latin typeface="Century Gothic"/>
                <a:cs typeface="Century Gothic"/>
              </a:rPr>
              <a:t>Agreement </a:t>
            </a:r>
            <a:r>
              <a:rPr sz="1600" b="1" spc="-5" dirty="0">
                <a:latin typeface="Century Gothic"/>
                <a:cs typeface="Century Gothic"/>
              </a:rPr>
              <a:t>for </a:t>
            </a:r>
            <a:r>
              <a:rPr sz="1600" b="1" spc="-10" dirty="0">
                <a:latin typeface="Century Gothic"/>
                <a:cs typeface="Century Gothic"/>
              </a:rPr>
              <a:t>Staff </a:t>
            </a:r>
            <a:r>
              <a:rPr sz="1600" b="1" spc="-5" dirty="0">
                <a:latin typeface="Century Gothic"/>
                <a:cs typeface="Century Gothic"/>
              </a:rPr>
              <a:t>Training/Staff Teaching </a:t>
            </a:r>
            <a:r>
              <a:rPr sz="1600" spc="-5" dirty="0">
                <a:latin typeface="Century Gothic"/>
                <a:cs typeface="Century Gothic"/>
              </a:rPr>
              <a:t>αναφέρουν </a:t>
            </a:r>
            <a:r>
              <a:rPr sz="1600" spc="-10" dirty="0">
                <a:latin typeface="Century Gothic"/>
                <a:cs typeface="Century Gothic"/>
              </a:rPr>
              <a:t>το  πρόγραμμα </a:t>
            </a:r>
            <a:r>
              <a:rPr sz="1600" spc="-5" dirty="0">
                <a:latin typeface="Century Gothic"/>
                <a:cs typeface="Century Gothic"/>
              </a:rPr>
              <a:t>εκπαίδευσης/κατάρτισης προσωπικού </a:t>
            </a:r>
            <a:r>
              <a:rPr sz="1600" dirty="0">
                <a:latin typeface="Century Gothic"/>
                <a:cs typeface="Century Gothic"/>
              </a:rPr>
              <a:t>ανά </a:t>
            </a:r>
            <a:r>
              <a:rPr sz="1600" spc="-5" dirty="0">
                <a:latin typeface="Century Gothic"/>
                <a:cs typeface="Century Gothic"/>
              </a:rPr>
              <a:t>μέρα και διάρκεια </a:t>
            </a:r>
            <a:r>
              <a:rPr sz="1600" spc="-10" dirty="0">
                <a:latin typeface="Century Gothic"/>
                <a:cs typeface="Century Gothic"/>
              </a:rPr>
              <a:t>ωρών  </a:t>
            </a:r>
            <a:r>
              <a:rPr sz="1600" spc="-20" dirty="0">
                <a:latin typeface="Century Gothic"/>
                <a:cs typeface="Century Gothic"/>
              </a:rPr>
              <a:t>(σε </a:t>
            </a:r>
            <a:r>
              <a:rPr sz="1600" spc="-5" dirty="0">
                <a:latin typeface="Century Gothic"/>
                <a:cs typeface="Century Gothic"/>
              </a:rPr>
              <a:t>ότι αφορά τη</a:t>
            </a:r>
            <a:r>
              <a:rPr sz="1600" spc="35" dirty="0">
                <a:latin typeface="Century Gothic"/>
                <a:cs typeface="Century Gothic"/>
              </a:rPr>
              <a:t> </a:t>
            </a:r>
            <a:r>
              <a:rPr sz="1600" spc="-5" dirty="0">
                <a:latin typeface="Century Gothic"/>
                <a:cs typeface="Century Gothic"/>
              </a:rPr>
              <a:t>διδασκαλία)</a:t>
            </a:r>
            <a:endParaRPr sz="16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80617" y="757173"/>
            <a:ext cx="70053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3. </a:t>
            </a:r>
            <a:r>
              <a:rPr sz="2400" dirty="0"/>
              <a:t>Εφαρμογή </a:t>
            </a:r>
            <a:r>
              <a:rPr sz="2400" spc="-5" dirty="0"/>
              <a:t>του σχεδίου-Implementation</a:t>
            </a:r>
            <a:r>
              <a:rPr sz="2400" spc="50" dirty="0"/>
              <a:t> </a:t>
            </a:r>
            <a:r>
              <a:rPr sz="2400" spc="-5" dirty="0"/>
              <a:t>(2/2)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330200" y="1422273"/>
            <a:ext cx="8512175" cy="412115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720090">
              <a:lnSpc>
                <a:spcPct val="80000"/>
              </a:lnSpc>
              <a:spcBef>
                <a:spcPts val="480"/>
              </a:spcBef>
            </a:pPr>
            <a:r>
              <a:rPr sz="1600" b="1" spc="-5" dirty="0">
                <a:latin typeface="Century Gothic"/>
                <a:cs typeface="Century Gothic"/>
              </a:rPr>
              <a:t>Υπογραφές από συμμετέχοντα, ίδρυμα </a:t>
            </a:r>
            <a:r>
              <a:rPr sz="1600" b="1" spc="-10" dirty="0">
                <a:latin typeface="Century Gothic"/>
                <a:cs typeface="Century Gothic"/>
              </a:rPr>
              <a:t>υποδοχής και </a:t>
            </a:r>
            <a:r>
              <a:rPr sz="1600" b="1" spc="-5" dirty="0">
                <a:latin typeface="Century Gothic"/>
                <a:cs typeface="Century Gothic"/>
              </a:rPr>
              <a:t>ίδρυμα </a:t>
            </a:r>
            <a:r>
              <a:rPr sz="1600" b="1" spc="-10" dirty="0">
                <a:latin typeface="Century Gothic"/>
                <a:cs typeface="Century Gothic"/>
              </a:rPr>
              <a:t>αποστολής για </a:t>
            </a:r>
            <a:r>
              <a:rPr sz="1600" b="1" spc="-5" dirty="0">
                <a:latin typeface="Century Gothic"/>
                <a:cs typeface="Century Gothic"/>
              </a:rPr>
              <a:t>τα  έντυπα:</a:t>
            </a:r>
            <a:endParaRPr sz="1600">
              <a:latin typeface="Century Gothic"/>
              <a:cs typeface="Century Gothic"/>
            </a:endParaRPr>
          </a:p>
          <a:p>
            <a:pPr marL="355600" indent="-343535">
              <a:lnSpc>
                <a:spcPts val="191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600" spc="-5" dirty="0">
                <a:latin typeface="Century Gothic"/>
                <a:cs typeface="Century Gothic"/>
              </a:rPr>
              <a:t>Έντυπο </a:t>
            </a:r>
            <a:r>
              <a:rPr sz="1600" spc="-10" dirty="0">
                <a:latin typeface="Century Gothic"/>
                <a:cs typeface="Century Gothic"/>
              </a:rPr>
              <a:t>Learning</a:t>
            </a:r>
            <a:r>
              <a:rPr sz="1600" spc="5" dirty="0">
                <a:latin typeface="Century Gothic"/>
                <a:cs typeface="Century Gothic"/>
              </a:rPr>
              <a:t> </a:t>
            </a:r>
            <a:r>
              <a:rPr sz="1600" spc="-5" dirty="0">
                <a:latin typeface="Century Gothic"/>
                <a:cs typeface="Century Gothic"/>
              </a:rPr>
              <a:t>Agreement</a:t>
            </a:r>
            <a:endParaRPr sz="160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600" spc="-5" dirty="0">
                <a:latin typeface="Century Gothic"/>
                <a:cs typeface="Century Gothic"/>
              </a:rPr>
              <a:t>Έντυπο Training Agreement for</a:t>
            </a:r>
            <a:r>
              <a:rPr sz="1600" spc="25" dirty="0">
                <a:latin typeface="Century Gothic"/>
                <a:cs typeface="Century Gothic"/>
              </a:rPr>
              <a:t> </a:t>
            </a:r>
            <a:r>
              <a:rPr sz="1600" spc="-5" dirty="0">
                <a:latin typeface="Century Gothic"/>
                <a:cs typeface="Century Gothic"/>
              </a:rPr>
              <a:t>Placement</a:t>
            </a:r>
            <a:endParaRPr sz="160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600" spc="-5" dirty="0">
                <a:latin typeface="Century Gothic"/>
                <a:cs typeface="Century Gothic"/>
              </a:rPr>
              <a:t>Έντυπα Training Agreement for </a:t>
            </a:r>
            <a:r>
              <a:rPr sz="1600" spc="-10" dirty="0">
                <a:latin typeface="Century Gothic"/>
                <a:cs typeface="Century Gothic"/>
              </a:rPr>
              <a:t>Staff </a:t>
            </a:r>
            <a:r>
              <a:rPr sz="1600" spc="-5" dirty="0">
                <a:latin typeface="Century Gothic"/>
                <a:cs typeface="Century Gothic"/>
              </a:rPr>
              <a:t>Training/ </a:t>
            </a:r>
            <a:r>
              <a:rPr sz="1600" spc="-10" dirty="0">
                <a:latin typeface="Century Gothic"/>
                <a:cs typeface="Century Gothic"/>
              </a:rPr>
              <a:t>Staff</a:t>
            </a:r>
            <a:r>
              <a:rPr sz="1600" spc="105" dirty="0">
                <a:latin typeface="Century Gothic"/>
                <a:cs typeface="Century Gothic"/>
              </a:rPr>
              <a:t> </a:t>
            </a:r>
            <a:r>
              <a:rPr sz="1600" spc="-10" dirty="0">
                <a:latin typeface="Century Gothic"/>
                <a:cs typeface="Century Gothic"/>
              </a:rPr>
              <a:t>Teaching</a:t>
            </a:r>
            <a:endParaRPr sz="1600">
              <a:latin typeface="Century Gothic"/>
              <a:cs typeface="Century Gothic"/>
            </a:endParaRPr>
          </a:p>
          <a:p>
            <a:pPr marL="12700">
              <a:lnSpc>
                <a:spcPts val="1914"/>
              </a:lnSpc>
              <a:spcBef>
                <a:spcPts val="15"/>
              </a:spcBef>
            </a:pPr>
            <a:r>
              <a:rPr sz="1600" b="1" spc="-10" dirty="0">
                <a:latin typeface="Century Gothic"/>
                <a:cs typeface="Century Gothic"/>
              </a:rPr>
              <a:t>Υπογραφές </a:t>
            </a:r>
            <a:r>
              <a:rPr sz="1600" b="1" spc="-5" dirty="0">
                <a:latin typeface="Century Gothic"/>
                <a:cs typeface="Century Gothic"/>
              </a:rPr>
              <a:t>από </a:t>
            </a:r>
            <a:r>
              <a:rPr sz="1600" b="1" spc="-10" dirty="0">
                <a:latin typeface="Century Gothic"/>
                <a:cs typeface="Century Gothic"/>
              </a:rPr>
              <a:t>συμμετέχοντα </a:t>
            </a:r>
            <a:r>
              <a:rPr sz="1600" b="1" spc="-5" dirty="0">
                <a:latin typeface="Century Gothic"/>
                <a:cs typeface="Century Gothic"/>
              </a:rPr>
              <a:t>και ίδρυμα </a:t>
            </a:r>
            <a:r>
              <a:rPr sz="1600" b="1" spc="-10" dirty="0">
                <a:latin typeface="Century Gothic"/>
                <a:cs typeface="Century Gothic"/>
              </a:rPr>
              <a:t>αποστολής </a:t>
            </a:r>
            <a:r>
              <a:rPr sz="1600" b="1" spc="-5" dirty="0">
                <a:latin typeface="Century Gothic"/>
                <a:cs typeface="Century Gothic"/>
              </a:rPr>
              <a:t>για </a:t>
            </a:r>
            <a:r>
              <a:rPr sz="16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εξερχόμενη</a:t>
            </a:r>
            <a:r>
              <a:rPr sz="1600" b="1" spc="38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latin typeface="Century Gothic"/>
                <a:cs typeface="Century Gothic"/>
              </a:rPr>
              <a:t>κινητικότητα:</a:t>
            </a:r>
            <a:endParaRPr sz="1600">
              <a:latin typeface="Century Gothic"/>
              <a:cs typeface="Century Gothic"/>
            </a:endParaRPr>
          </a:p>
          <a:p>
            <a:pPr marL="12700">
              <a:lnSpc>
                <a:spcPts val="1730"/>
              </a:lnSpc>
            </a:pPr>
            <a:r>
              <a:rPr sz="1600" spc="-10" dirty="0">
                <a:latin typeface="Century Gothic"/>
                <a:cs typeface="Century Gothic"/>
              </a:rPr>
              <a:t>Grant </a:t>
            </a:r>
            <a:r>
              <a:rPr sz="1600" spc="-5" dirty="0">
                <a:latin typeface="Century Gothic"/>
                <a:cs typeface="Century Gothic"/>
              </a:rPr>
              <a:t>Agreement/Έντυπο Συμφωνίας Χρηματοδότησης</a:t>
            </a:r>
            <a:endParaRPr sz="1600">
              <a:latin typeface="Century Gothic"/>
              <a:cs typeface="Century Gothic"/>
            </a:endParaRPr>
          </a:p>
          <a:p>
            <a:pPr marL="12700" marR="92075">
              <a:lnSpc>
                <a:spcPct val="80000"/>
              </a:lnSpc>
              <a:spcBef>
                <a:spcPts val="195"/>
              </a:spcBef>
            </a:pPr>
            <a:r>
              <a:rPr sz="1600" b="1" spc="-5" dirty="0">
                <a:latin typeface="Century Gothic"/>
                <a:cs typeface="Century Gothic"/>
              </a:rPr>
              <a:t>Υπογραφές από </a:t>
            </a:r>
            <a:r>
              <a:rPr sz="1600" b="1" spc="-10" dirty="0">
                <a:latin typeface="Century Gothic"/>
                <a:cs typeface="Century Gothic"/>
              </a:rPr>
              <a:t>συμμετέχοντα και </a:t>
            </a:r>
            <a:r>
              <a:rPr sz="1600" b="1" spc="-5" dirty="0">
                <a:latin typeface="Century Gothic"/>
                <a:cs typeface="Century Gothic"/>
              </a:rPr>
              <a:t>ίδρυμα </a:t>
            </a:r>
            <a:r>
              <a:rPr sz="1600" b="1" spc="-10" dirty="0">
                <a:latin typeface="Century Gothic"/>
                <a:cs typeface="Century Gothic"/>
              </a:rPr>
              <a:t>χώρας </a:t>
            </a:r>
            <a:r>
              <a:rPr sz="1600" b="1" spc="-5" dirty="0">
                <a:latin typeface="Century Gothic"/>
                <a:cs typeface="Century Gothic"/>
              </a:rPr>
              <a:t>του </a:t>
            </a:r>
            <a:r>
              <a:rPr sz="1600" b="1" spc="-10" dirty="0">
                <a:latin typeface="Century Gothic"/>
                <a:cs typeface="Century Gothic"/>
              </a:rPr>
              <a:t>Προγράμματος </a:t>
            </a:r>
            <a:r>
              <a:rPr sz="16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για εισερχόμενη  </a:t>
            </a:r>
            <a:r>
              <a:rPr sz="1600" b="1" spc="-10" dirty="0">
                <a:latin typeface="Century Gothic"/>
                <a:cs typeface="Century Gothic"/>
              </a:rPr>
              <a:t>κινητικότητα:</a:t>
            </a:r>
            <a:endParaRPr sz="1600">
              <a:latin typeface="Century Gothic"/>
              <a:cs typeface="Century Gothic"/>
            </a:endParaRPr>
          </a:p>
          <a:p>
            <a:pPr marL="12700">
              <a:lnSpc>
                <a:spcPts val="1910"/>
              </a:lnSpc>
            </a:pPr>
            <a:r>
              <a:rPr sz="1600" spc="-10" dirty="0">
                <a:latin typeface="Century Gothic"/>
                <a:cs typeface="Century Gothic"/>
              </a:rPr>
              <a:t>Grant </a:t>
            </a:r>
            <a:r>
              <a:rPr sz="1600" spc="-5" dirty="0">
                <a:latin typeface="Century Gothic"/>
                <a:cs typeface="Century Gothic"/>
              </a:rPr>
              <a:t>Agreement KA107/Έντυπο Συμφωνίας</a:t>
            </a:r>
            <a:r>
              <a:rPr sz="1600" spc="-25" dirty="0">
                <a:latin typeface="Century Gothic"/>
                <a:cs typeface="Century Gothic"/>
              </a:rPr>
              <a:t> </a:t>
            </a:r>
            <a:r>
              <a:rPr sz="1600" spc="-5" dirty="0">
                <a:latin typeface="Century Gothic"/>
                <a:cs typeface="Century Gothic"/>
              </a:rPr>
              <a:t>Χρηματοδότησης</a:t>
            </a:r>
            <a:endParaRPr sz="16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764540">
              <a:lnSpc>
                <a:spcPts val="1540"/>
              </a:lnSpc>
            </a:pPr>
            <a:r>
              <a:rPr sz="16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Η </a:t>
            </a:r>
            <a:r>
              <a:rPr sz="16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Συμφωνία επιχορήγησης </a:t>
            </a:r>
            <a:r>
              <a:rPr sz="16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πρέπει </a:t>
            </a:r>
            <a:r>
              <a:rPr sz="16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να υπογραφεί ακόμη και </a:t>
            </a:r>
            <a:r>
              <a:rPr sz="16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αν </a:t>
            </a:r>
            <a:r>
              <a:rPr sz="16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μια κινητικότητα  </a:t>
            </a:r>
            <a:r>
              <a:rPr sz="16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πρόκειται </a:t>
            </a:r>
            <a:r>
              <a:rPr sz="16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να </a:t>
            </a:r>
            <a:r>
              <a:rPr sz="16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πραγματοποιηθεί διαδικτυακά (virtual</a:t>
            </a:r>
            <a:r>
              <a:rPr sz="1600" b="1" spc="204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16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mobility)</a:t>
            </a:r>
            <a:endParaRPr sz="1600">
              <a:latin typeface="Century Gothic"/>
              <a:cs typeface="Century Gothic"/>
            </a:endParaRPr>
          </a:p>
          <a:p>
            <a:pPr marL="355600" marR="1382395" indent="-343535">
              <a:lnSpc>
                <a:spcPts val="1540"/>
              </a:lnSpc>
              <a:spcBef>
                <a:spcPts val="3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600" spc="-5" dirty="0">
                <a:latin typeface="Century Gothic"/>
                <a:cs typeface="Century Gothic"/>
              </a:rPr>
              <a:t>Όλα τα πιο </a:t>
            </a:r>
            <a:r>
              <a:rPr sz="1600" dirty="0">
                <a:latin typeface="Century Gothic"/>
                <a:cs typeface="Century Gothic"/>
              </a:rPr>
              <a:t>πάνω </a:t>
            </a:r>
            <a:r>
              <a:rPr sz="1600" spc="-5" dirty="0">
                <a:latin typeface="Century Gothic"/>
                <a:cs typeface="Century Gothic"/>
              </a:rPr>
              <a:t>έντυπα </a:t>
            </a:r>
            <a:r>
              <a:rPr sz="1600" dirty="0">
                <a:latin typeface="Century Gothic"/>
                <a:cs typeface="Century Gothic"/>
              </a:rPr>
              <a:t>είναι </a:t>
            </a:r>
            <a:r>
              <a:rPr sz="1600" spc="-5" dirty="0">
                <a:latin typeface="Century Gothic"/>
                <a:cs typeface="Century Gothic"/>
              </a:rPr>
              <a:t>αναρτημένα στην ιστοσελίδα του </a:t>
            </a:r>
            <a:r>
              <a:rPr sz="1600" dirty="0">
                <a:latin typeface="Century Gothic"/>
                <a:cs typeface="Century Gothic"/>
              </a:rPr>
              <a:t>ΙΔΕΠ </a:t>
            </a:r>
            <a:r>
              <a:rPr sz="1600" spc="-5" dirty="0">
                <a:latin typeface="Century Gothic"/>
                <a:cs typeface="Century Gothic"/>
              </a:rPr>
              <a:t>(  </a:t>
            </a:r>
            <a:r>
              <a:rPr sz="1600" dirty="0">
                <a:latin typeface="Century Gothic"/>
                <a:cs typeface="Century Gothic"/>
              </a:rPr>
              <a:t>Διαχείριση </a:t>
            </a:r>
            <a:r>
              <a:rPr sz="1600" spc="-5" dirty="0">
                <a:latin typeface="Century Gothic"/>
                <a:cs typeface="Century Gothic"/>
              </a:rPr>
              <a:t>Σχεδίου</a:t>
            </a:r>
            <a:r>
              <a:rPr sz="1600" spc="-55" dirty="0">
                <a:latin typeface="Century Gothic"/>
                <a:cs typeface="Century Gothic"/>
              </a:rPr>
              <a:t> </a:t>
            </a:r>
            <a:r>
              <a:rPr sz="1600" spc="-5" dirty="0">
                <a:latin typeface="Century Gothic"/>
                <a:cs typeface="Century Gothic"/>
              </a:rPr>
              <a:t>)</a:t>
            </a:r>
            <a:endParaRPr sz="160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600" spc="-5" dirty="0">
                <a:latin typeface="Century Gothic"/>
                <a:cs typeface="Century Gothic"/>
              </a:rPr>
              <a:t>Δεν μπορεί </a:t>
            </a:r>
            <a:r>
              <a:rPr sz="1600" spc="10" dirty="0">
                <a:latin typeface="Century Gothic"/>
                <a:cs typeface="Century Gothic"/>
              </a:rPr>
              <a:t>να </a:t>
            </a:r>
            <a:r>
              <a:rPr sz="1600" spc="-5" dirty="0">
                <a:latin typeface="Century Gothic"/>
                <a:cs typeface="Century Gothic"/>
              </a:rPr>
              <a:t>αφαιρεθεί </a:t>
            </a:r>
            <a:r>
              <a:rPr sz="1600" dirty="0">
                <a:latin typeface="Century Gothic"/>
                <a:cs typeface="Century Gothic"/>
              </a:rPr>
              <a:t>κείμενο </a:t>
            </a:r>
            <a:r>
              <a:rPr sz="1600" spc="-10" dirty="0">
                <a:latin typeface="Century Gothic"/>
                <a:cs typeface="Century Gothic"/>
              </a:rPr>
              <a:t>από </a:t>
            </a:r>
            <a:r>
              <a:rPr sz="1600" dirty="0">
                <a:latin typeface="Century Gothic"/>
                <a:cs typeface="Century Gothic"/>
              </a:rPr>
              <a:t>τις </a:t>
            </a:r>
            <a:r>
              <a:rPr sz="1600" spc="-5" dirty="0">
                <a:latin typeface="Century Gothic"/>
                <a:cs typeface="Century Gothic"/>
              </a:rPr>
              <a:t>ρήτρες </a:t>
            </a:r>
            <a:r>
              <a:rPr sz="1600" spc="-10" dirty="0">
                <a:latin typeface="Century Gothic"/>
                <a:cs typeface="Century Gothic"/>
              </a:rPr>
              <a:t>αλλά </a:t>
            </a:r>
            <a:r>
              <a:rPr sz="1600" spc="-5" dirty="0">
                <a:latin typeface="Century Gothic"/>
                <a:cs typeface="Century Gothic"/>
              </a:rPr>
              <a:t>μπορεί </a:t>
            </a:r>
            <a:r>
              <a:rPr sz="1600" spc="10" dirty="0">
                <a:latin typeface="Century Gothic"/>
                <a:cs typeface="Century Gothic"/>
              </a:rPr>
              <a:t>να</a:t>
            </a:r>
            <a:r>
              <a:rPr sz="1600" spc="-30" dirty="0">
                <a:latin typeface="Century Gothic"/>
                <a:cs typeface="Century Gothic"/>
              </a:rPr>
              <a:t> </a:t>
            </a:r>
            <a:r>
              <a:rPr sz="1600" spc="-10" dirty="0">
                <a:latin typeface="Century Gothic"/>
                <a:cs typeface="Century Gothic"/>
              </a:rPr>
              <a:t>προστεθεί</a:t>
            </a:r>
            <a:endParaRPr sz="1600">
              <a:latin typeface="Century Gothic"/>
              <a:cs typeface="Century Gothic"/>
            </a:endParaRPr>
          </a:p>
          <a:p>
            <a:pPr marL="355600" indent="-343535">
              <a:lnSpc>
                <a:spcPts val="173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600" spc="-5" dirty="0">
                <a:latin typeface="Century Gothic"/>
                <a:cs typeface="Century Gothic"/>
              </a:rPr>
              <a:t>Αλλαγές </a:t>
            </a:r>
            <a:r>
              <a:rPr sz="1600" spc="-10" dirty="0">
                <a:latin typeface="Century Gothic"/>
                <a:cs typeface="Century Gothic"/>
              </a:rPr>
              <a:t>στα </a:t>
            </a:r>
            <a:r>
              <a:rPr sz="1600" spc="-5" dirty="0">
                <a:latin typeface="Century Gothic"/>
                <a:cs typeface="Century Gothic"/>
              </a:rPr>
              <a:t>έντυπα θα πρέπει </a:t>
            </a:r>
            <a:r>
              <a:rPr sz="1600" spc="10" dirty="0">
                <a:latin typeface="Century Gothic"/>
                <a:cs typeface="Century Gothic"/>
              </a:rPr>
              <a:t>να </a:t>
            </a:r>
            <a:r>
              <a:rPr sz="1600" spc="5" dirty="0">
                <a:latin typeface="Century Gothic"/>
                <a:cs typeface="Century Gothic"/>
              </a:rPr>
              <a:t>είναι </a:t>
            </a:r>
            <a:r>
              <a:rPr sz="1600" spc="-10" dirty="0">
                <a:latin typeface="Century Gothic"/>
                <a:cs typeface="Century Gothic"/>
              </a:rPr>
              <a:t>αποτέλεσμα γραπτής </a:t>
            </a:r>
            <a:r>
              <a:rPr sz="1600" spc="-5" dirty="0">
                <a:latin typeface="Century Gothic"/>
                <a:cs typeface="Century Gothic"/>
              </a:rPr>
              <a:t>συμφωνίας όλων</a:t>
            </a:r>
            <a:r>
              <a:rPr sz="1600" spc="20" dirty="0">
                <a:latin typeface="Century Gothic"/>
                <a:cs typeface="Century Gothic"/>
              </a:rPr>
              <a:t> </a:t>
            </a:r>
            <a:r>
              <a:rPr sz="1600" spc="-10" dirty="0">
                <a:latin typeface="Century Gothic"/>
                <a:cs typeface="Century Gothic"/>
              </a:rPr>
              <a:t>των</a:t>
            </a:r>
            <a:endParaRPr sz="1600">
              <a:latin typeface="Century Gothic"/>
              <a:cs typeface="Century Gothic"/>
            </a:endParaRPr>
          </a:p>
          <a:p>
            <a:pPr marL="355600">
              <a:lnSpc>
                <a:spcPts val="1730"/>
              </a:lnSpc>
            </a:pPr>
            <a:r>
              <a:rPr sz="1600" spc="-5" dirty="0">
                <a:latin typeface="Century Gothic"/>
                <a:cs typeface="Century Gothic"/>
              </a:rPr>
              <a:t>συμβαλλόμενων</a:t>
            </a:r>
            <a:r>
              <a:rPr sz="1600" spc="15" dirty="0">
                <a:latin typeface="Century Gothic"/>
                <a:cs typeface="Century Gothic"/>
              </a:rPr>
              <a:t> </a:t>
            </a:r>
            <a:r>
              <a:rPr sz="1600" spc="-10" dirty="0">
                <a:latin typeface="Century Gothic"/>
                <a:cs typeface="Century Gothic"/>
              </a:rPr>
              <a:t>μερών</a:t>
            </a:r>
            <a:endParaRPr sz="16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3079" y="417956"/>
            <a:ext cx="45993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Πριν </a:t>
            </a:r>
            <a:r>
              <a:rPr spc="-5" dirty="0"/>
              <a:t>την </a:t>
            </a:r>
            <a:r>
              <a:rPr spc="-10" dirty="0"/>
              <a:t>Κινητικότητα</a:t>
            </a:r>
            <a:r>
              <a:rPr spc="10" dirty="0"/>
              <a:t> </a:t>
            </a:r>
            <a:r>
              <a:rPr spc="-10" dirty="0"/>
              <a:t>(1/2)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6303" y="1026667"/>
            <a:ext cx="7912734" cy="4900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30859C"/>
                </a:solidFill>
                <a:latin typeface="Century Gothic"/>
                <a:cs typeface="Century Gothic"/>
              </a:rPr>
              <a:t>OLS – ONLINE </a:t>
            </a:r>
            <a:r>
              <a:rPr sz="18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LINGUISTIC</a:t>
            </a:r>
            <a:r>
              <a:rPr sz="1800" b="1" spc="-14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1800" b="1" dirty="0">
                <a:solidFill>
                  <a:srgbClr val="30859C"/>
                </a:solidFill>
                <a:latin typeface="Century Gothic"/>
                <a:cs typeface="Century Gothic"/>
              </a:rPr>
              <a:t>SUPPORT</a:t>
            </a:r>
            <a:endParaRPr sz="1800">
              <a:latin typeface="Century Gothic"/>
              <a:cs typeface="Century Gothic"/>
            </a:endParaRPr>
          </a:p>
          <a:p>
            <a:pPr marL="12700" marR="791210">
              <a:lnSpc>
                <a:spcPct val="80000"/>
              </a:lnSpc>
              <a:spcBef>
                <a:spcPts val="430"/>
              </a:spcBef>
            </a:pPr>
            <a:r>
              <a:rPr sz="1800" dirty="0">
                <a:latin typeface="Century Gothic"/>
                <a:cs typeface="Century Gothic"/>
              </a:rPr>
              <a:t>Αξιολόγηση </a:t>
            </a:r>
            <a:r>
              <a:rPr sz="1800" spc="-5" dirty="0">
                <a:latin typeface="Century Gothic"/>
                <a:cs typeface="Century Gothic"/>
              </a:rPr>
              <a:t>της γλωσσικής επάρκειας </a:t>
            </a:r>
            <a:r>
              <a:rPr sz="1800" dirty="0">
                <a:latin typeface="Century Gothic"/>
                <a:cs typeface="Century Gothic"/>
              </a:rPr>
              <a:t>στη </a:t>
            </a:r>
            <a:r>
              <a:rPr sz="1800" spc="-5" dirty="0">
                <a:latin typeface="Century Gothic"/>
                <a:cs typeface="Century Gothic"/>
              </a:rPr>
              <a:t>γλώσσα </a:t>
            </a:r>
            <a:r>
              <a:rPr sz="1800" dirty="0">
                <a:latin typeface="Century Gothic"/>
                <a:cs typeface="Century Gothic"/>
              </a:rPr>
              <a:t>οργανισμoύ  </a:t>
            </a:r>
            <a:r>
              <a:rPr sz="1800" spc="-5" dirty="0">
                <a:latin typeface="Century Gothic"/>
                <a:cs typeface="Century Gothic"/>
              </a:rPr>
              <a:t>υποδοχής </a:t>
            </a:r>
            <a:r>
              <a:rPr sz="1800" b="1" dirty="0">
                <a:latin typeface="Century Gothic"/>
                <a:cs typeface="Century Gothic"/>
              </a:rPr>
              <a:t>(Προαπαιτούμενο </a:t>
            </a:r>
            <a:r>
              <a:rPr sz="1800" b="1" spc="-5" dirty="0">
                <a:latin typeface="Century Gothic"/>
                <a:cs typeface="Century Gothic"/>
              </a:rPr>
              <a:t>για την</a:t>
            </a:r>
            <a:r>
              <a:rPr sz="1800" b="1" spc="-15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κινητικότητα)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Century Gothic"/>
                <a:cs typeface="Century Gothic"/>
              </a:rPr>
              <a:t>Αφορά μόνο </a:t>
            </a:r>
            <a:r>
              <a:rPr sz="1800" spc="-5" dirty="0">
                <a:latin typeface="Century Gothic"/>
                <a:cs typeface="Century Gothic"/>
              </a:rPr>
              <a:t>την κατηγορία</a:t>
            </a:r>
            <a:r>
              <a:rPr sz="1800" spc="-15" dirty="0">
                <a:latin typeface="Century Gothic"/>
                <a:cs typeface="Century Gothic"/>
              </a:rPr>
              <a:t> </a:t>
            </a:r>
            <a:r>
              <a:rPr sz="1800" spc="-5" dirty="0">
                <a:latin typeface="Century Gothic"/>
                <a:cs typeface="Century Gothic"/>
              </a:rPr>
              <a:t>σπουδαστών</a:t>
            </a:r>
            <a:endParaRPr sz="1800">
              <a:latin typeface="Century Gothic"/>
              <a:cs typeface="Century Gothic"/>
            </a:endParaRPr>
          </a:p>
          <a:p>
            <a:pPr marL="355600" marR="274955" indent="-342900">
              <a:lnSpc>
                <a:spcPct val="80000"/>
              </a:lnSpc>
              <a:spcBef>
                <a:spcPts val="43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latin typeface="Century Gothic"/>
                <a:cs typeface="Century Gothic"/>
              </a:rPr>
              <a:t>Οι αξιολογήσεις OLS </a:t>
            </a:r>
            <a:r>
              <a:rPr sz="1800" dirty="0">
                <a:latin typeface="Century Gothic"/>
                <a:cs typeface="Century Gothic"/>
              </a:rPr>
              <a:t>είναι </a:t>
            </a:r>
            <a:r>
              <a:rPr sz="1800" spc="-5" dirty="0">
                <a:latin typeface="Century Gothic"/>
                <a:cs typeface="Century Gothic"/>
              </a:rPr>
              <a:t>υποχρεωτικές </a:t>
            </a:r>
            <a:r>
              <a:rPr sz="1800" dirty="0">
                <a:latin typeface="Century Gothic"/>
                <a:cs typeface="Century Gothic"/>
              </a:rPr>
              <a:t>για </a:t>
            </a:r>
            <a:r>
              <a:rPr sz="1800" spc="-5" dirty="0">
                <a:latin typeface="Century Gothic"/>
                <a:cs typeface="Century Gothic"/>
              </a:rPr>
              <a:t>σπουδαστές </a:t>
            </a:r>
            <a:r>
              <a:rPr sz="1800" dirty="0">
                <a:latin typeface="Century Gothic"/>
                <a:cs typeface="Century Gothic"/>
              </a:rPr>
              <a:t>που θα  </a:t>
            </a:r>
            <a:r>
              <a:rPr sz="1800" spc="-5" dirty="0">
                <a:latin typeface="Century Gothic"/>
                <a:cs typeface="Century Gothic"/>
              </a:rPr>
              <a:t>πραγματοποιήσουν περίοδο κινητικότητας </a:t>
            </a:r>
            <a:r>
              <a:rPr sz="1800" dirty="0">
                <a:latin typeface="Century Gothic"/>
                <a:cs typeface="Century Gothic"/>
              </a:rPr>
              <a:t>σε μια </a:t>
            </a:r>
            <a:r>
              <a:rPr sz="1800" spc="-5" dirty="0">
                <a:latin typeface="Century Gothic"/>
                <a:cs typeface="Century Gothic"/>
              </a:rPr>
              <a:t>γλώσσα </a:t>
            </a:r>
            <a:r>
              <a:rPr sz="1800" dirty="0">
                <a:latin typeface="Century Gothic"/>
                <a:cs typeface="Century Gothic"/>
              </a:rPr>
              <a:t>που δεν  είναι η </a:t>
            </a:r>
            <a:r>
              <a:rPr sz="1800" spc="-5" dirty="0">
                <a:latin typeface="Century Gothic"/>
                <a:cs typeface="Century Gothic"/>
              </a:rPr>
              <a:t>μητρική</a:t>
            </a:r>
            <a:r>
              <a:rPr sz="1800" spc="-15" dirty="0">
                <a:latin typeface="Century Gothic"/>
                <a:cs typeface="Century Gothic"/>
              </a:rPr>
              <a:t> </a:t>
            </a:r>
            <a:r>
              <a:rPr sz="1800" spc="-5" dirty="0">
                <a:latin typeface="Century Gothic"/>
                <a:cs typeface="Century Gothic"/>
              </a:rPr>
              <a:t>τους</a:t>
            </a:r>
            <a:endParaRPr sz="1800">
              <a:latin typeface="Century Gothic"/>
              <a:cs typeface="Century Gothic"/>
            </a:endParaRPr>
          </a:p>
          <a:p>
            <a:pPr marL="355600" marR="645160" indent="-342900">
              <a:lnSpc>
                <a:spcPct val="80000"/>
              </a:lnSpc>
              <a:spcBef>
                <a:spcPts val="4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latin typeface="Century Gothic"/>
                <a:cs typeface="Century Gothic"/>
              </a:rPr>
              <a:t>Οι άδειες </a:t>
            </a:r>
            <a:r>
              <a:rPr sz="1800" spc="-10" dirty="0">
                <a:latin typeface="Century Gothic"/>
                <a:cs typeface="Century Gothic"/>
              </a:rPr>
              <a:t>πρέπει </a:t>
            </a:r>
            <a:r>
              <a:rPr sz="1800" spc="10" dirty="0">
                <a:latin typeface="Century Gothic"/>
                <a:cs typeface="Century Gothic"/>
              </a:rPr>
              <a:t>να </a:t>
            </a:r>
            <a:r>
              <a:rPr sz="1800" dirty="0">
                <a:latin typeface="Century Gothic"/>
                <a:cs typeface="Century Gothic"/>
              </a:rPr>
              <a:t>διανέμονται </a:t>
            </a:r>
            <a:r>
              <a:rPr sz="1800" spc="-5" dirty="0">
                <a:latin typeface="Century Gothic"/>
                <a:cs typeface="Century Gothic"/>
              </a:rPr>
              <a:t>στους συμμετέχοντες </a:t>
            </a:r>
            <a:r>
              <a:rPr sz="1800" dirty="0">
                <a:latin typeface="Century Gothic"/>
                <a:cs typeface="Century Gothic"/>
              </a:rPr>
              <a:t>ΑΦΟΥ το  </a:t>
            </a:r>
            <a:r>
              <a:rPr sz="1800" spc="-5" dirty="0">
                <a:latin typeface="Century Gothic"/>
                <a:cs typeface="Century Gothic"/>
              </a:rPr>
              <a:t>ίδρυμα αποστολής </a:t>
            </a:r>
            <a:r>
              <a:rPr sz="1800" dirty="0">
                <a:latin typeface="Century Gothic"/>
                <a:cs typeface="Century Gothic"/>
              </a:rPr>
              <a:t>εγκρίνει τη </a:t>
            </a:r>
            <a:r>
              <a:rPr sz="1800" spc="-5" dirty="0">
                <a:latin typeface="Century Gothic"/>
                <a:cs typeface="Century Gothic"/>
              </a:rPr>
              <a:t>συμμετοχή</a:t>
            </a:r>
            <a:r>
              <a:rPr sz="1800" spc="5" dirty="0">
                <a:latin typeface="Century Gothic"/>
                <a:cs typeface="Century Gothic"/>
              </a:rPr>
              <a:t> </a:t>
            </a:r>
            <a:r>
              <a:rPr sz="1800" spc="-5" dirty="0">
                <a:latin typeface="Century Gothic"/>
                <a:cs typeface="Century Gothic"/>
              </a:rPr>
              <a:t>τους</a:t>
            </a:r>
            <a:endParaRPr sz="1800">
              <a:latin typeface="Century Gothic"/>
              <a:cs typeface="Century Gothic"/>
            </a:endParaRPr>
          </a:p>
          <a:p>
            <a:pPr marL="355600" marR="5080" indent="-342900" algn="just">
              <a:lnSpc>
                <a:spcPct val="80000"/>
              </a:lnSpc>
              <a:spcBef>
                <a:spcPts val="434"/>
              </a:spcBef>
              <a:buFont typeface="Arial"/>
              <a:buChar char="•"/>
              <a:tabLst>
                <a:tab pos="355600" algn="l"/>
              </a:tabLst>
            </a:pPr>
            <a:r>
              <a:rPr sz="1800" spc="-10" dirty="0">
                <a:latin typeface="Century Gothic"/>
                <a:cs typeface="Century Gothic"/>
              </a:rPr>
              <a:t>Το </a:t>
            </a:r>
            <a:r>
              <a:rPr sz="1800" spc="-5" dirty="0">
                <a:latin typeface="Century Gothic"/>
                <a:cs typeface="Century Gothic"/>
              </a:rPr>
              <a:t>ίδρυμα αποστολής θα πρέπει </a:t>
            </a:r>
            <a:r>
              <a:rPr sz="1800" spc="10" dirty="0">
                <a:latin typeface="Century Gothic"/>
                <a:cs typeface="Century Gothic"/>
              </a:rPr>
              <a:t>να </a:t>
            </a:r>
            <a:r>
              <a:rPr sz="1800" spc="-10" dirty="0">
                <a:latin typeface="Century Gothic"/>
                <a:cs typeface="Century Gothic"/>
              </a:rPr>
              <a:t>καταβάλει </a:t>
            </a:r>
            <a:r>
              <a:rPr sz="1800" spc="-5" dirty="0">
                <a:latin typeface="Century Gothic"/>
                <a:cs typeface="Century Gothic"/>
              </a:rPr>
              <a:t>κάθε προσπάθεια </a:t>
            </a:r>
            <a:r>
              <a:rPr sz="1800" dirty="0">
                <a:latin typeface="Century Gothic"/>
                <a:cs typeface="Century Gothic"/>
              </a:rPr>
              <a:t>για  </a:t>
            </a:r>
            <a:r>
              <a:rPr sz="1800" spc="10" dirty="0">
                <a:latin typeface="Century Gothic"/>
                <a:cs typeface="Century Gothic"/>
              </a:rPr>
              <a:t>να </a:t>
            </a:r>
            <a:r>
              <a:rPr sz="1800" spc="-5" dirty="0">
                <a:latin typeface="Century Gothic"/>
                <a:cs typeface="Century Gothic"/>
              </a:rPr>
              <a:t>διασφαλίσει ότι όλες </a:t>
            </a:r>
            <a:r>
              <a:rPr sz="1800" dirty="0">
                <a:latin typeface="Century Gothic"/>
                <a:cs typeface="Century Gothic"/>
              </a:rPr>
              <a:t>οι </a:t>
            </a:r>
            <a:r>
              <a:rPr sz="1800" spc="-5" dirty="0">
                <a:latin typeface="Century Gothic"/>
                <a:cs typeface="Century Gothic"/>
              </a:rPr>
              <a:t>εκχωρημένες άδειες χρησιμοποιούνται από  τους επιλεγμένους</a:t>
            </a:r>
            <a:r>
              <a:rPr sz="1800" dirty="0">
                <a:latin typeface="Century Gothic"/>
                <a:cs typeface="Century Gothic"/>
              </a:rPr>
              <a:t> </a:t>
            </a:r>
            <a:r>
              <a:rPr sz="1800" spc="-5" dirty="0">
                <a:latin typeface="Century Gothic"/>
                <a:cs typeface="Century Gothic"/>
              </a:rPr>
              <a:t>συμμετέχοντες.</a:t>
            </a:r>
            <a:endParaRPr sz="1800">
              <a:latin typeface="Century Gothic"/>
              <a:cs typeface="Century Gothic"/>
            </a:endParaRPr>
          </a:p>
          <a:p>
            <a:pPr marL="355600" marR="97155" indent="-342900" algn="just">
              <a:lnSpc>
                <a:spcPct val="80000"/>
              </a:lnSpc>
              <a:spcBef>
                <a:spcPts val="434"/>
              </a:spcBef>
              <a:buFont typeface="Arial"/>
              <a:buChar char="•"/>
              <a:tabLst>
                <a:tab pos="355600" algn="l"/>
              </a:tabLst>
            </a:pPr>
            <a:r>
              <a:rPr sz="1800" dirty="0">
                <a:latin typeface="Century Gothic"/>
                <a:cs typeface="Century Gothic"/>
              </a:rPr>
              <a:t>Για την </a:t>
            </a:r>
            <a:r>
              <a:rPr sz="1800" spc="-5" dirty="0">
                <a:latin typeface="Century Gothic"/>
                <a:cs typeface="Century Gothic"/>
              </a:rPr>
              <a:t>πρόσκληση </a:t>
            </a:r>
            <a:r>
              <a:rPr sz="1800" dirty="0">
                <a:latin typeface="Century Gothic"/>
                <a:cs typeface="Century Gothic"/>
              </a:rPr>
              <a:t>του </a:t>
            </a:r>
            <a:r>
              <a:rPr sz="1800" spc="-5" dirty="0">
                <a:latin typeface="Century Gothic"/>
                <a:cs typeface="Century Gothic"/>
              </a:rPr>
              <a:t>2020 </a:t>
            </a:r>
            <a:r>
              <a:rPr sz="1800" dirty="0">
                <a:latin typeface="Century Gothic"/>
                <a:cs typeface="Century Gothic"/>
              </a:rPr>
              <a:t>η </a:t>
            </a:r>
            <a:r>
              <a:rPr sz="1800" spc="-5" dirty="0">
                <a:latin typeface="Century Gothic"/>
                <a:cs typeface="Century Gothic"/>
              </a:rPr>
              <a:t>δεύτερη γλωσσική αξιόλογη </a:t>
            </a:r>
            <a:r>
              <a:rPr sz="1800" dirty="0">
                <a:latin typeface="Century Gothic"/>
                <a:cs typeface="Century Gothic"/>
              </a:rPr>
              <a:t>( </a:t>
            </a:r>
            <a:r>
              <a:rPr sz="1800" spc="-5" dirty="0">
                <a:latin typeface="Century Gothic"/>
                <a:cs typeface="Century Gothic"/>
              </a:rPr>
              <a:t>second  language </a:t>
            </a:r>
            <a:r>
              <a:rPr sz="1800" spc="-10" dirty="0">
                <a:latin typeface="Century Gothic"/>
                <a:cs typeface="Century Gothic"/>
              </a:rPr>
              <a:t>assessment </a:t>
            </a:r>
            <a:r>
              <a:rPr sz="1800" dirty="0">
                <a:latin typeface="Century Gothic"/>
                <a:cs typeface="Century Gothic"/>
              </a:rPr>
              <a:t>) δε θα είναι</a:t>
            </a:r>
            <a:r>
              <a:rPr sz="1800" spc="45" dirty="0">
                <a:latin typeface="Century Gothic"/>
                <a:cs typeface="Century Gothic"/>
              </a:rPr>
              <a:t> </a:t>
            </a:r>
            <a:r>
              <a:rPr sz="1800" spc="-5" dirty="0">
                <a:latin typeface="Century Gothic"/>
                <a:cs typeface="Century Gothic"/>
              </a:rPr>
              <a:t>υποχρεωτική</a:t>
            </a:r>
            <a:endParaRPr sz="1800">
              <a:latin typeface="Century Gothic"/>
              <a:cs typeface="Century Gothic"/>
            </a:endParaRPr>
          </a:p>
          <a:p>
            <a:pPr marL="355600" marR="90805" indent="-342900">
              <a:lnSpc>
                <a:spcPct val="80000"/>
              </a:lnSpc>
              <a:spcBef>
                <a:spcPts val="3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10" dirty="0">
                <a:latin typeface="Century Gothic"/>
                <a:cs typeface="Century Gothic"/>
              </a:rPr>
              <a:t>Τα </a:t>
            </a:r>
            <a:r>
              <a:rPr sz="1800" spc="-20" dirty="0">
                <a:latin typeface="Century Gothic"/>
                <a:cs typeface="Century Gothic"/>
              </a:rPr>
              <a:t>αποτελέσματα </a:t>
            </a:r>
            <a:r>
              <a:rPr sz="1800" spc="-5" dirty="0">
                <a:latin typeface="Century Gothic"/>
                <a:cs typeface="Century Gothic"/>
              </a:rPr>
              <a:t>της </a:t>
            </a:r>
            <a:r>
              <a:rPr sz="1800" spc="-15" dirty="0">
                <a:latin typeface="Century Gothic"/>
                <a:cs typeface="Century Gothic"/>
              </a:rPr>
              <a:t>αξιολόγησης </a:t>
            </a:r>
            <a:r>
              <a:rPr sz="1800" dirty="0">
                <a:latin typeface="Century Gothic"/>
                <a:cs typeface="Century Gothic"/>
              </a:rPr>
              <a:t>δεν </a:t>
            </a:r>
            <a:r>
              <a:rPr sz="1800" spc="-5" dirty="0">
                <a:latin typeface="Century Gothic"/>
                <a:cs typeface="Century Gothic"/>
              </a:rPr>
              <a:t>αποτρέπουν </a:t>
            </a:r>
            <a:r>
              <a:rPr sz="1800" dirty="0">
                <a:latin typeface="Century Gothic"/>
                <a:cs typeface="Century Gothic"/>
              </a:rPr>
              <a:t>τη </a:t>
            </a:r>
            <a:r>
              <a:rPr sz="1800" spc="-5" dirty="0">
                <a:latin typeface="Century Gothic"/>
                <a:cs typeface="Century Gothic"/>
              </a:rPr>
              <a:t>συμμετοχή </a:t>
            </a:r>
            <a:r>
              <a:rPr sz="1800" spc="5" dirty="0">
                <a:latin typeface="Century Gothic"/>
                <a:cs typeface="Century Gothic"/>
              </a:rPr>
              <a:t>σε  </a:t>
            </a:r>
            <a:r>
              <a:rPr sz="1800" spc="-25" dirty="0">
                <a:latin typeface="Century Gothic"/>
                <a:cs typeface="Century Gothic"/>
              </a:rPr>
              <a:t>κινητικότητα. </a:t>
            </a:r>
            <a:r>
              <a:rPr sz="1800" spc="-5" dirty="0">
                <a:latin typeface="Century Gothic"/>
                <a:cs typeface="Century Gothic"/>
              </a:rPr>
              <a:t>Ανάλογα με </a:t>
            </a:r>
            <a:r>
              <a:rPr sz="1800" dirty="0">
                <a:latin typeface="Century Gothic"/>
                <a:cs typeface="Century Gothic"/>
              </a:rPr>
              <a:t>τη </a:t>
            </a:r>
            <a:r>
              <a:rPr sz="1800" spc="-15" dirty="0">
                <a:latin typeface="Century Gothic"/>
                <a:cs typeface="Century Gothic"/>
              </a:rPr>
              <a:t>γλωσσική τους επάρκεια </a:t>
            </a:r>
            <a:r>
              <a:rPr sz="1800" dirty="0">
                <a:latin typeface="Century Gothic"/>
                <a:cs typeface="Century Gothic"/>
              </a:rPr>
              <a:t>οι  </a:t>
            </a:r>
            <a:r>
              <a:rPr sz="1800" spc="-15" dirty="0">
                <a:latin typeface="Century Gothic"/>
                <a:cs typeface="Century Gothic"/>
              </a:rPr>
              <a:t>συμμετέχοντες </a:t>
            </a:r>
            <a:r>
              <a:rPr sz="1800" spc="-20" dirty="0">
                <a:latin typeface="Century Gothic"/>
                <a:cs typeface="Century Gothic"/>
              </a:rPr>
              <a:t>παρακολουθούν </a:t>
            </a:r>
            <a:r>
              <a:rPr sz="1800" b="1" spc="-15" dirty="0">
                <a:latin typeface="Century Gothic"/>
                <a:cs typeface="Century Gothic"/>
              </a:rPr>
              <a:t>διαδικτυακά </a:t>
            </a:r>
            <a:r>
              <a:rPr sz="1800" b="1" spc="-20" dirty="0">
                <a:latin typeface="Century Gothic"/>
                <a:cs typeface="Century Gothic"/>
              </a:rPr>
              <a:t>γλωσσικά </a:t>
            </a:r>
            <a:r>
              <a:rPr sz="1800" b="1" spc="-5" dirty="0">
                <a:latin typeface="Century Gothic"/>
                <a:cs typeface="Century Gothic"/>
              </a:rPr>
              <a:t>μαθήματα  </a:t>
            </a:r>
            <a:r>
              <a:rPr sz="1800" spc="-10" dirty="0">
                <a:latin typeface="Century Gothic"/>
                <a:cs typeface="Century Gothic"/>
              </a:rPr>
              <a:t>πριν </a:t>
            </a:r>
            <a:r>
              <a:rPr sz="1800" spc="-20" dirty="0">
                <a:latin typeface="Century Gothic"/>
                <a:cs typeface="Century Gothic"/>
              </a:rPr>
              <a:t>και </a:t>
            </a:r>
            <a:r>
              <a:rPr sz="1800" spc="-25" dirty="0">
                <a:latin typeface="Century Gothic"/>
                <a:cs typeface="Century Gothic"/>
              </a:rPr>
              <a:t>κατά </a:t>
            </a:r>
            <a:r>
              <a:rPr sz="1800" dirty="0">
                <a:latin typeface="Century Gothic"/>
                <a:cs typeface="Century Gothic"/>
              </a:rPr>
              <a:t>τη </a:t>
            </a:r>
            <a:r>
              <a:rPr sz="1800" spc="-15" dirty="0">
                <a:latin typeface="Century Gothic"/>
                <a:cs typeface="Century Gothic"/>
              </a:rPr>
              <a:t>διάρκεια </a:t>
            </a:r>
            <a:r>
              <a:rPr sz="1800" spc="-5" dirty="0">
                <a:latin typeface="Century Gothic"/>
                <a:cs typeface="Century Gothic"/>
              </a:rPr>
              <a:t>της</a:t>
            </a:r>
            <a:r>
              <a:rPr sz="1800" spc="80" dirty="0">
                <a:latin typeface="Century Gothic"/>
                <a:cs typeface="Century Gothic"/>
              </a:rPr>
              <a:t> </a:t>
            </a:r>
            <a:r>
              <a:rPr sz="1800" spc="-25" dirty="0">
                <a:latin typeface="Century Gothic"/>
                <a:cs typeface="Century Gothic"/>
              </a:rPr>
              <a:t>κινητικότητας</a:t>
            </a:r>
            <a:endParaRPr sz="1800">
              <a:latin typeface="Century Gothic"/>
              <a:cs typeface="Century Gothic"/>
            </a:endParaRPr>
          </a:p>
          <a:p>
            <a:pPr marL="355600" indent="-342900">
              <a:lnSpc>
                <a:spcPts val="191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latin typeface="Century Gothic"/>
                <a:cs typeface="Century Gothic"/>
              </a:rPr>
              <a:t>Για </a:t>
            </a:r>
            <a:r>
              <a:rPr sz="1800" spc="-10" dirty="0">
                <a:latin typeface="Century Gothic"/>
                <a:cs typeface="Century Gothic"/>
              </a:rPr>
              <a:t>τα </a:t>
            </a:r>
            <a:r>
              <a:rPr sz="1800" spc="-25" dirty="0">
                <a:latin typeface="Century Gothic"/>
                <a:cs typeface="Century Gothic"/>
              </a:rPr>
              <a:t>γλωσσικά </a:t>
            </a:r>
            <a:r>
              <a:rPr sz="1800" spc="-5" dirty="0">
                <a:latin typeface="Century Gothic"/>
                <a:cs typeface="Century Gothic"/>
              </a:rPr>
              <a:t>επίπεδα </a:t>
            </a:r>
            <a:r>
              <a:rPr sz="1800" dirty="0">
                <a:latin typeface="Century Gothic"/>
                <a:cs typeface="Century Gothic"/>
              </a:rPr>
              <a:t>Α1-Β1 </a:t>
            </a:r>
            <a:r>
              <a:rPr sz="1800" spc="-10" dirty="0">
                <a:latin typeface="Century Gothic"/>
                <a:cs typeface="Century Gothic"/>
              </a:rPr>
              <a:t>τα </a:t>
            </a:r>
            <a:r>
              <a:rPr sz="1800" spc="-15" dirty="0">
                <a:latin typeface="Century Gothic"/>
                <a:cs typeface="Century Gothic"/>
              </a:rPr>
              <a:t>course </a:t>
            </a:r>
            <a:r>
              <a:rPr sz="1800" spc="-5" dirty="0">
                <a:latin typeface="Century Gothic"/>
                <a:cs typeface="Century Gothic"/>
              </a:rPr>
              <a:t>licenses</a:t>
            </a:r>
            <a:r>
              <a:rPr sz="1800" spc="-130" dirty="0">
                <a:latin typeface="Century Gothic"/>
                <a:cs typeface="Century Gothic"/>
              </a:rPr>
              <a:t> </a:t>
            </a:r>
            <a:r>
              <a:rPr sz="1800" spc="-15" dirty="0">
                <a:latin typeface="Century Gothic"/>
                <a:cs typeface="Century Gothic"/>
              </a:rPr>
              <a:t>παραχωρούνται</a:t>
            </a:r>
            <a:endParaRPr sz="1800">
              <a:latin typeface="Century Gothic"/>
              <a:cs typeface="Century Gothic"/>
            </a:endParaRPr>
          </a:p>
          <a:p>
            <a:pPr marL="355600">
              <a:lnSpc>
                <a:spcPts val="1945"/>
              </a:lnSpc>
            </a:pPr>
            <a:r>
              <a:rPr sz="1800" spc="-20" dirty="0">
                <a:latin typeface="Century Gothic"/>
                <a:cs typeface="Century Gothic"/>
              </a:rPr>
              <a:t>αυτόματα </a:t>
            </a:r>
            <a:r>
              <a:rPr sz="1800" spc="-15" dirty="0">
                <a:latin typeface="Century Gothic"/>
                <a:cs typeface="Century Gothic"/>
              </a:rPr>
              <a:t>στους</a:t>
            </a:r>
            <a:r>
              <a:rPr sz="1800" spc="10" dirty="0">
                <a:latin typeface="Century Gothic"/>
                <a:cs typeface="Century Gothic"/>
              </a:rPr>
              <a:t> </a:t>
            </a:r>
            <a:r>
              <a:rPr sz="1800" spc="-15" dirty="0">
                <a:latin typeface="Century Gothic"/>
                <a:cs typeface="Century Gothic"/>
              </a:rPr>
              <a:t>φοιτητές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3079" y="809701"/>
            <a:ext cx="45993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Πριν την Κινητικότητα</a:t>
            </a:r>
            <a:r>
              <a:rPr spc="-75" dirty="0"/>
              <a:t> </a:t>
            </a:r>
            <a:r>
              <a:rPr spc="-10" dirty="0"/>
              <a:t>(2/2)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469516"/>
            <a:ext cx="7959090" cy="357377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395"/>
              </a:lnSpc>
              <a:spcBef>
                <a:spcPts val="105"/>
              </a:spcBef>
            </a:pPr>
            <a:r>
              <a:rPr sz="2000" b="1" dirty="0">
                <a:solidFill>
                  <a:srgbClr val="30859C"/>
                </a:solidFill>
                <a:latin typeface="Century Gothic"/>
                <a:cs typeface="Century Gothic"/>
              </a:rPr>
              <a:t>Ασφαλιστική</a:t>
            </a:r>
            <a:r>
              <a:rPr sz="2000" b="1" spc="-1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Κάλυψη</a:t>
            </a:r>
            <a:endParaRPr sz="2000">
              <a:latin typeface="Century Gothic"/>
              <a:cs typeface="Century Gothic"/>
            </a:endParaRPr>
          </a:p>
          <a:p>
            <a:pPr marL="12700" marR="65405" indent="66675">
              <a:lnSpc>
                <a:spcPct val="80000"/>
              </a:lnSpc>
              <a:spcBef>
                <a:spcPts val="450"/>
              </a:spcBef>
            </a:pPr>
            <a:r>
              <a:rPr sz="1900" spc="-10" dirty="0">
                <a:latin typeface="Century Gothic"/>
                <a:cs typeface="Century Gothic"/>
              </a:rPr>
              <a:t>Το Πρόγραμμα </a:t>
            </a:r>
            <a:r>
              <a:rPr sz="1900" spc="-5" dirty="0">
                <a:latin typeface="Century Gothic"/>
                <a:cs typeface="Century Gothic"/>
              </a:rPr>
              <a:t>αφήνει </a:t>
            </a:r>
            <a:r>
              <a:rPr sz="1900" spc="-10" dirty="0">
                <a:latin typeface="Century Gothic"/>
                <a:cs typeface="Century Gothic"/>
              </a:rPr>
              <a:t>στους οργανισμούς </a:t>
            </a:r>
            <a:r>
              <a:rPr sz="1900" dirty="0">
                <a:latin typeface="Century Gothic"/>
                <a:cs typeface="Century Gothic"/>
              </a:rPr>
              <a:t>να </a:t>
            </a:r>
            <a:r>
              <a:rPr sz="1900" spc="-10" dirty="0">
                <a:latin typeface="Century Gothic"/>
                <a:cs typeface="Century Gothic"/>
              </a:rPr>
              <a:t>αναζητήσουν το  </a:t>
            </a:r>
            <a:r>
              <a:rPr sz="1900" spc="-5" dirty="0">
                <a:latin typeface="Century Gothic"/>
                <a:cs typeface="Century Gothic"/>
              </a:rPr>
              <a:t>καταλληλότερο </a:t>
            </a:r>
            <a:r>
              <a:rPr sz="1900" spc="-10" dirty="0">
                <a:latin typeface="Century Gothic"/>
                <a:cs typeface="Century Gothic"/>
              </a:rPr>
              <a:t>ασφαλιστήριο συμβόλαιο </a:t>
            </a:r>
            <a:r>
              <a:rPr sz="1900" spc="-5" dirty="0">
                <a:latin typeface="Century Gothic"/>
                <a:cs typeface="Century Gothic"/>
              </a:rPr>
              <a:t>ανάλογα </a:t>
            </a:r>
            <a:r>
              <a:rPr sz="1900" spc="-10" dirty="0">
                <a:latin typeface="Century Gothic"/>
                <a:cs typeface="Century Gothic"/>
              </a:rPr>
              <a:t>με τις διαθέσιμες  </a:t>
            </a:r>
            <a:r>
              <a:rPr sz="1900" spc="-5" dirty="0">
                <a:latin typeface="Century Gothic"/>
                <a:cs typeface="Century Gothic"/>
              </a:rPr>
              <a:t>μορφές </a:t>
            </a:r>
            <a:r>
              <a:rPr sz="1900" spc="-10" dirty="0">
                <a:latin typeface="Century Gothic"/>
                <a:cs typeface="Century Gothic"/>
              </a:rPr>
              <a:t>ασφάλισης </a:t>
            </a:r>
            <a:r>
              <a:rPr sz="1900" spc="-5" dirty="0">
                <a:latin typeface="Century Gothic"/>
                <a:cs typeface="Century Gothic"/>
              </a:rPr>
              <a:t>σε εθνικό</a:t>
            </a:r>
            <a:r>
              <a:rPr sz="1900" spc="40" dirty="0">
                <a:latin typeface="Century Gothic"/>
                <a:cs typeface="Century Gothic"/>
              </a:rPr>
              <a:t> </a:t>
            </a:r>
            <a:r>
              <a:rPr sz="1900" spc="-10" dirty="0">
                <a:latin typeface="Century Gothic"/>
                <a:cs typeface="Century Gothic"/>
              </a:rPr>
              <a:t>επίπεδο.</a:t>
            </a:r>
            <a:endParaRPr sz="1900">
              <a:latin typeface="Century Gothic"/>
              <a:cs typeface="Century Gothic"/>
            </a:endParaRPr>
          </a:p>
          <a:p>
            <a:pPr marL="79375">
              <a:lnSpc>
                <a:spcPct val="100000"/>
              </a:lnSpc>
              <a:spcBef>
                <a:spcPts val="5"/>
              </a:spcBef>
            </a:pPr>
            <a:r>
              <a:rPr sz="1900" spc="-15" dirty="0">
                <a:latin typeface="Century Gothic"/>
                <a:cs typeface="Century Gothic"/>
              </a:rPr>
              <a:t>Το </a:t>
            </a:r>
            <a:r>
              <a:rPr sz="1900" spc="-5" dirty="0">
                <a:latin typeface="Century Gothic"/>
                <a:cs typeface="Century Gothic"/>
              </a:rPr>
              <a:t>σχέδιο ασφάλειας </a:t>
            </a:r>
            <a:r>
              <a:rPr sz="1900" spc="-10" dirty="0">
                <a:latin typeface="Century Gothic"/>
                <a:cs typeface="Century Gothic"/>
              </a:rPr>
              <a:t>θα </a:t>
            </a:r>
            <a:r>
              <a:rPr sz="1900" spc="-5" dirty="0">
                <a:latin typeface="Century Gothic"/>
                <a:cs typeface="Century Gothic"/>
              </a:rPr>
              <a:t>πρέπει </a:t>
            </a:r>
            <a:r>
              <a:rPr sz="1900" dirty="0">
                <a:latin typeface="Century Gothic"/>
                <a:cs typeface="Century Gothic"/>
              </a:rPr>
              <a:t>να </a:t>
            </a:r>
            <a:r>
              <a:rPr sz="1900" spc="-5" dirty="0">
                <a:latin typeface="Century Gothic"/>
                <a:cs typeface="Century Gothic"/>
              </a:rPr>
              <a:t>καλύπτει </a:t>
            </a:r>
            <a:r>
              <a:rPr sz="1900" spc="-10" dirty="0">
                <a:latin typeface="Century Gothic"/>
                <a:cs typeface="Century Gothic"/>
              </a:rPr>
              <a:t>τα</a:t>
            </a:r>
            <a:r>
              <a:rPr sz="1900" spc="55" dirty="0">
                <a:latin typeface="Century Gothic"/>
                <a:cs typeface="Century Gothic"/>
              </a:rPr>
              <a:t> </a:t>
            </a:r>
            <a:r>
              <a:rPr sz="1900" dirty="0">
                <a:latin typeface="Century Gothic"/>
                <a:cs typeface="Century Gothic"/>
              </a:rPr>
              <a:t>εξής:</a:t>
            </a:r>
            <a:endParaRPr sz="1900">
              <a:latin typeface="Century Gothic"/>
              <a:cs typeface="Century Gothic"/>
            </a:endParaRPr>
          </a:p>
          <a:p>
            <a:pPr marL="355600" marR="5080" indent="-343535">
              <a:lnSpc>
                <a:spcPct val="80000"/>
              </a:lnSpc>
              <a:spcBef>
                <a:spcPts val="45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900" spc="-10" dirty="0">
                <a:latin typeface="Century Gothic"/>
                <a:cs typeface="Century Gothic"/>
              </a:rPr>
              <a:t>ταξιδιωτική ασφάλιση (συμπεριλαμβανομένων ζημιών </a:t>
            </a:r>
            <a:r>
              <a:rPr sz="1900" spc="-5" dirty="0">
                <a:latin typeface="Century Gothic"/>
                <a:cs typeface="Century Gothic"/>
              </a:rPr>
              <a:t>ή </a:t>
            </a:r>
            <a:r>
              <a:rPr sz="1900" spc="-10" dirty="0">
                <a:latin typeface="Century Gothic"/>
                <a:cs typeface="Century Gothic"/>
              </a:rPr>
              <a:t>απώλειας  </a:t>
            </a:r>
            <a:r>
              <a:rPr sz="1900" spc="-5" dirty="0">
                <a:latin typeface="Century Gothic"/>
                <a:cs typeface="Century Gothic"/>
              </a:rPr>
              <a:t>αποσκευών)</a:t>
            </a:r>
            <a:endParaRPr sz="1900">
              <a:latin typeface="Century Gothic"/>
              <a:cs typeface="Century Gothic"/>
            </a:endParaRPr>
          </a:p>
          <a:p>
            <a:pPr marL="355600" indent="-343535">
              <a:lnSpc>
                <a:spcPts val="205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900" spc="-5" dirty="0">
                <a:latin typeface="Century Gothic"/>
                <a:cs typeface="Century Gothic"/>
              </a:rPr>
              <a:t>Ευθύνη </a:t>
            </a:r>
            <a:r>
              <a:rPr sz="1900" dirty="0">
                <a:latin typeface="Century Gothic"/>
                <a:cs typeface="Century Gothic"/>
              </a:rPr>
              <a:t>έναντι </a:t>
            </a:r>
            <a:r>
              <a:rPr sz="1900" spc="-5" dirty="0">
                <a:latin typeface="Century Gothic"/>
                <a:cs typeface="Century Gothic"/>
              </a:rPr>
              <a:t>τρίτων/liability insurance</a:t>
            </a:r>
            <a:r>
              <a:rPr sz="1900" spc="-35" dirty="0">
                <a:latin typeface="Century Gothic"/>
                <a:cs typeface="Century Gothic"/>
              </a:rPr>
              <a:t> </a:t>
            </a:r>
            <a:r>
              <a:rPr sz="1900" spc="-10" dirty="0">
                <a:latin typeface="Century Gothic"/>
                <a:cs typeface="Century Gothic"/>
              </a:rPr>
              <a:t>(συμπεριλαμβανομένης,</a:t>
            </a:r>
            <a:endParaRPr sz="1900">
              <a:latin typeface="Century Gothic"/>
              <a:cs typeface="Century Gothic"/>
            </a:endParaRPr>
          </a:p>
          <a:p>
            <a:pPr marL="355600">
              <a:lnSpc>
                <a:spcPts val="2050"/>
              </a:lnSpc>
            </a:pPr>
            <a:r>
              <a:rPr sz="1900" spc="-10" dirty="0">
                <a:latin typeface="Century Gothic"/>
                <a:cs typeface="Century Gothic"/>
              </a:rPr>
              <a:t>όπου απαιτείται, </a:t>
            </a:r>
            <a:r>
              <a:rPr sz="1900" spc="-5" dirty="0">
                <a:latin typeface="Century Gothic"/>
                <a:cs typeface="Century Gothic"/>
              </a:rPr>
              <a:t>επαγγελματικής</a:t>
            </a:r>
            <a:r>
              <a:rPr sz="1900" spc="80" dirty="0">
                <a:latin typeface="Century Gothic"/>
                <a:cs typeface="Century Gothic"/>
              </a:rPr>
              <a:t> </a:t>
            </a:r>
            <a:r>
              <a:rPr sz="1900" spc="-10" dirty="0">
                <a:latin typeface="Century Gothic"/>
                <a:cs typeface="Century Gothic"/>
              </a:rPr>
              <a:t>αποζημίωσης)</a:t>
            </a:r>
            <a:endParaRPr sz="190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900" spc="-10" dirty="0">
                <a:latin typeface="Century Gothic"/>
                <a:cs typeface="Century Gothic"/>
              </a:rPr>
              <a:t>Ατύχημα </a:t>
            </a:r>
            <a:r>
              <a:rPr sz="1900" spc="-5" dirty="0">
                <a:latin typeface="Century Gothic"/>
                <a:cs typeface="Century Gothic"/>
              </a:rPr>
              <a:t>και μόνιμη ή </a:t>
            </a:r>
            <a:r>
              <a:rPr sz="1900" spc="-10" dirty="0">
                <a:latin typeface="Century Gothic"/>
                <a:cs typeface="Century Gothic"/>
              </a:rPr>
              <a:t>προσωρινή</a:t>
            </a:r>
            <a:r>
              <a:rPr sz="1900" spc="95" dirty="0">
                <a:latin typeface="Century Gothic"/>
                <a:cs typeface="Century Gothic"/>
              </a:rPr>
              <a:t> </a:t>
            </a:r>
            <a:r>
              <a:rPr sz="1900" spc="-5" dirty="0">
                <a:latin typeface="Century Gothic"/>
                <a:cs typeface="Century Gothic"/>
              </a:rPr>
              <a:t>ανικανότητα</a:t>
            </a:r>
            <a:endParaRPr sz="190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900" spc="-5" dirty="0">
                <a:latin typeface="Century Gothic"/>
                <a:cs typeface="Century Gothic"/>
              </a:rPr>
              <a:t>Θάνατο </a:t>
            </a:r>
            <a:r>
              <a:rPr sz="1900" spc="-10" dirty="0">
                <a:latin typeface="Century Gothic"/>
                <a:cs typeface="Century Gothic"/>
              </a:rPr>
              <a:t>(συμπεριλαμβανομένου του</a:t>
            </a:r>
            <a:r>
              <a:rPr sz="1900" spc="70" dirty="0">
                <a:latin typeface="Century Gothic"/>
                <a:cs typeface="Century Gothic"/>
              </a:rPr>
              <a:t> </a:t>
            </a:r>
            <a:r>
              <a:rPr sz="1900" spc="-5" dirty="0">
                <a:latin typeface="Century Gothic"/>
                <a:cs typeface="Century Gothic"/>
              </a:rPr>
              <a:t>επαναπατρισμού)</a:t>
            </a:r>
            <a:endParaRPr sz="1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900" spc="-5" dirty="0">
                <a:latin typeface="Century Gothic"/>
                <a:cs typeface="Century Gothic"/>
              </a:rPr>
              <a:t>ESN: </a:t>
            </a:r>
            <a:r>
              <a:rPr sz="1900" spc="-10" dirty="0">
                <a:latin typeface="Century Gothic"/>
                <a:cs typeface="Century Gothic"/>
              </a:rPr>
              <a:t>PROTRIP-WORLD, </a:t>
            </a:r>
            <a:r>
              <a:rPr sz="1900" spc="-5" dirty="0">
                <a:latin typeface="Century Gothic"/>
                <a:cs typeface="Century Gothic"/>
              </a:rPr>
              <a:t>insurance </a:t>
            </a:r>
            <a:r>
              <a:rPr sz="1900" spc="-10" dirty="0">
                <a:latin typeface="Century Gothic"/>
                <a:cs typeface="Century Gothic"/>
              </a:rPr>
              <a:t>plan </a:t>
            </a:r>
            <a:r>
              <a:rPr sz="1900" spc="-5" dirty="0">
                <a:latin typeface="Century Gothic"/>
                <a:cs typeface="Century Gothic"/>
              </a:rPr>
              <a:t>for </a:t>
            </a:r>
            <a:r>
              <a:rPr sz="1900" spc="-10" dirty="0">
                <a:latin typeface="Century Gothic"/>
                <a:cs typeface="Century Gothic"/>
              </a:rPr>
              <a:t>Erasmus+</a:t>
            </a:r>
            <a:r>
              <a:rPr sz="1900" spc="120" dirty="0">
                <a:latin typeface="Century Gothic"/>
                <a:cs typeface="Century Gothic"/>
              </a:rPr>
              <a:t> </a:t>
            </a:r>
            <a:r>
              <a:rPr sz="1900" spc="-10" dirty="0">
                <a:latin typeface="Century Gothic"/>
                <a:cs typeface="Century Gothic"/>
              </a:rPr>
              <a:t>students.</a:t>
            </a:r>
            <a:endParaRPr sz="19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9841" y="460629"/>
            <a:ext cx="59594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>
                <a:solidFill>
                  <a:srgbClr val="000000"/>
                </a:solidFill>
              </a:rPr>
              <a:t>Κατά </a:t>
            </a:r>
            <a:r>
              <a:rPr spc="-5" dirty="0">
                <a:solidFill>
                  <a:srgbClr val="000000"/>
                </a:solidFill>
              </a:rPr>
              <a:t>τη διάρκεια </a:t>
            </a:r>
            <a:r>
              <a:rPr spc="-10" dirty="0">
                <a:solidFill>
                  <a:srgbClr val="000000"/>
                </a:solidFill>
              </a:rPr>
              <a:t>της</a:t>
            </a:r>
            <a:r>
              <a:rPr spc="35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κινητικότητας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93330" y="1167460"/>
            <a:ext cx="1015365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66725" algn="l"/>
              </a:tabLst>
            </a:pPr>
            <a:r>
              <a:rPr sz="1900" spc="-15" dirty="0">
                <a:latin typeface="Century Gothic"/>
                <a:cs typeface="Century Gothic"/>
              </a:rPr>
              <a:t>μ</a:t>
            </a:r>
            <a:r>
              <a:rPr sz="1900" spc="-5" dirty="0">
                <a:latin typeface="Century Gothic"/>
                <a:cs typeface="Century Gothic"/>
              </a:rPr>
              <a:t>ε</a:t>
            </a:r>
            <a:r>
              <a:rPr sz="1900" dirty="0">
                <a:latin typeface="Century Gothic"/>
                <a:cs typeface="Century Gothic"/>
              </a:rPr>
              <a:t>	</a:t>
            </a:r>
            <a:r>
              <a:rPr sz="1900" spc="-25" dirty="0">
                <a:latin typeface="Century Gothic"/>
                <a:cs typeface="Century Gothic"/>
              </a:rPr>
              <a:t>τ</a:t>
            </a:r>
            <a:r>
              <a:rPr sz="1900" spc="-15" dirty="0">
                <a:latin typeface="Century Gothic"/>
                <a:cs typeface="Century Gothic"/>
              </a:rPr>
              <a:t>ο</a:t>
            </a:r>
            <a:r>
              <a:rPr sz="1900" dirty="0">
                <a:latin typeface="Century Gothic"/>
                <a:cs typeface="Century Gothic"/>
              </a:rPr>
              <a:t>υ</a:t>
            </a:r>
            <a:r>
              <a:rPr sz="1900" spc="-5" dirty="0">
                <a:latin typeface="Century Gothic"/>
                <a:cs typeface="Century Gothic"/>
              </a:rPr>
              <a:t>ς</a:t>
            </a:r>
            <a:endParaRPr sz="19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167460"/>
            <a:ext cx="6671309" cy="5467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050"/>
              </a:lnSpc>
              <a:spcBef>
                <a:spcPts val="95"/>
              </a:spcBef>
              <a:tabLst>
                <a:tab pos="427355" algn="l"/>
                <a:tab pos="2051685" algn="l"/>
                <a:tab pos="3588385" algn="l"/>
                <a:tab pos="4853305" algn="l"/>
                <a:tab pos="5333365" algn="l"/>
              </a:tabLst>
            </a:pPr>
            <a:r>
              <a:rPr sz="1900" spc="-5" dirty="0">
                <a:latin typeface="Century Gothic"/>
                <a:cs typeface="Century Gothic"/>
              </a:rPr>
              <a:t>Ο	ορ</a:t>
            </a:r>
            <a:r>
              <a:rPr sz="1900" dirty="0">
                <a:latin typeface="Century Gothic"/>
                <a:cs typeface="Century Gothic"/>
              </a:rPr>
              <a:t>γ</a:t>
            </a:r>
            <a:r>
              <a:rPr sz="1900" spc="-10" dirty="0">
                <a:latin typeface="Century Gothic"/>
                <a:cs typeface="Century Gothic"/>
              </a:rPr>
              <a:t>α</a:t>
            </a:r>
            <a:r>
              <a:rPr sz="1900" spc="5" dirty="0">
                <a:latin typeface="Century Gothic"/>
                <a:cs typeface="Century Gothic"/>
              </a:rPr>
              <a:t>ν</a:t>
            </a:r>
            <a:r>
              <a:rPr sz="1900" spc="-15" dirty="0">
                <a:latin typeface="Century Gothic"/>
                <a:cs typeface="Century Gothic"/>
              </a:rPr>
              <a:t>ι</a:t>
            </a:r>
            <a:r>
              <a:rPr sz="1900" spc="-5" dirty="0">
                <a:latin typeface="Century Gothic"/>
                <a:cs typeface="Century Gothic"/>
              </a:rPr>
              <a:t>σμός</a:t>
            </a:r>
            <a:r>
              <a:rPr sz="1900" dirty="0">
                <a:latin typeface="Century Gothic"/>
                <a:cs typeface="Century Gothic"/>
              </a:rPr>
              <a:t>	</a:t>
            </a:r>
            <a:r>
              <a:rPr sz="1900" spc="-10" dirty="0">
                <a:latin typeface="Century Gothic"/>
                <a:cs typeface="Century Gothic"/>
              </a:rPr>
              <a:t>α</a:t>
            </a:r>
            <a:r>
              <a:rPr sz="1900" dirty="0">
                <a:latin typeface="Century Gothic"/>
                <a:cs typeface="Century Gothic"/>
              </a:rPr>
              <a:t>π</a:t>
            </a:r>
            <a:r>
              <a:rPr sz="1900" spc="-5" dirty="0">
                <a:latin typeface="Century Gothic"/>
                <a:cs typeface="Century Gothic"/>
              </a:rPr>
              <a:t>οστο</a:t>
            </a:r>
            <a:r>
              <a:rPr sz="1900" dirty="0">
                <a:latin typeface="Century Gothic"/>
                <a:cs typeface="Century Gothic"/>
              </a:rPr>
              <a:t>λ</a:t>
            </a:r>
            <a:r>
              <a:rPr sz="1900" spc="-5" dirty="0">
                <a:latin typeface="Century Gothic"/>
                <a:cs typeface="Century Gothic"/>
              </a:rPr>
              <a:t>ής</a:t>
            </a:r>
            <a:r>
              <a:rPr sz="1900" dirty="0">
                <a:latin typeface="Century Gothic"/>
                <a:cs typeface="Century Gothic"/>
              </a:rPr>
              <a:t>	</a:t>
            </a:r>
            <a:r>
              <a:rPr sz="1900" spc="-10" dirty="0">
                <a:latin typeface="Century Gothic"/>
                <a:cs typeface="Century Gothic"/>
              </a:rPr>
              <a:t>βρίσ</a:t>
            </a:r>
            <a:r>
              <a:rPr sz="1900" spc="-15" dirty="0">
                <a:latin typeface="Century Gothic"/>
                <a:cs typeface="Century Gothic"/>
              </a:rPr>
              <a:t>κ</a:t>
            </a:r>
            <a:r>
              <a:rPr sz="1900" spc="-5" dirty="0">
                <a:latin typeface="Century Gothic"/>
                <a:cs typeface="Century Gothic"/>
              </a:rPr>
              <a:t>ετ</a:t>
            </a:r>
            <a:r>
              <a:rPr sz="1900" spc="-10" dirty="0">
                <a:latin typeface="Century Gothic"/>
                <a:cs typeface="Century Gothic"/>
              </a:rPr>
              <a:t>α</a:t>
            </a:r>
            <a:r>
              <a:rPr sz="1900" spc="-5" dirty="0">
                <a:latin typeface="Century Gothic"/>
                <a:cs typeface="Century Gothic"/>
              </a:rPr>
              <a:t>ι</a:t>
            </a:r>
            <a:r>
              <a:rPr sz="1900" dirty="0">
                <a:latin typeface="Century Gothic"/>
                <a:cs typeface="Century Gothic"/>
              </a:rPr>
              <a:t>	</a:t>
            </a:r>
            <a:r>
              <a:rPr sz="1900" spc="-10" dirty="0">
                <a:latin typeface="Century Gothic"/>
                <a:cs typeface="Century Gothic"/>
              </a:rPr>
              <a:t>σ</a:t>
            </a:r>
            <a:r>
              <a:rPr sz="1900" spc="-5" dirty="0">
                <a:latin typeface="Century Gothic"/>
                <a:cs typeface="Century Gothic"/>
              </a:rPr>
              <a:t>ε</a:t>
            </a:r>
            <a:r>
              <a:rPr sz="1900" dirty="0">
                <a:latin typeface="Century Gothic"/>
                <a:cs typeface="Century Gothic"/>
              </a:rPr>
              <a:t>	</a:t>
            </a:r>
            <a:r>
              <a:rPr sz="1900" spc="-5" dirty="0">
                <a:latin typeface="Century Gothic"/>
                <a:cs typeface="Century Gothic"/>
              </a:rPr>
              <a:t>επ</a:t>
            </a:r>
            <a:r>
              <a:rPr sz="1900" spc="-15" dirty="0">
                <a:latin typeface="Century Gothic"/>
                <a:cs typeface="Century Gothic"/>
              </a:rPr>
              <a:t>ι</a:t>
            </a:r>
            <a:r>
              <a:rPr sz="1900" spc="-5" dirty="0">
                <a:latin typeface="Century Gothic"/>
                <a:cs typeface="Century Gothic"/>
              </a:rPr>
              <a:t>κ</a:t>
            </a:r>
            <a:r>
              <a:rPr sz="1900" spc="-20" dirty="0">
                <a:latin typeface="Century Gothic"/>
                <a:cs typeface="Century Gothic"/>
              </a:rPr>
              <a:t>ο</a:t>
            </a:r>
            <a:r>
              <a:rPr sz="1900" spc="-15" dirty="0">
                <a:latin typeface="Century Gothic"/>
                <a:cs typeface="Century Gothic"/>
              </a:rPr>
              <a:t>ι</a:t>
            </a:r>
            <a:r>
              <a:rPr sz="1900" spc="5" dirty="0">
                <a:latin typeface="Century Gothic"/>
                <a:cs typeface="Century Gothic"/>
              </a:rPr>
              <a:t>ν</a:t>
            </a:r>
            <a:r>
              <a:rPr sz="1900" spc="-15" dirty="0">
                <a:latin typeface="Century Gothic"/>
                <a:cs typeface="Century Gothic"/>
              </a:rPr>
              <a:t>ω</a:t>
            </a:r>
            <a:r>
              <a:rPr sz="1900" spc="5" dirty="0">
                <a:latin typeface="Century Gothic"/>
                <a:cs typeface="Century Gothic"/>
              </a:rPr>
              <a:t>ν</a:t>
            </a:r>
            <a:r>
              <a:rPr sz="1900" spc="-15" dirty="0">
                <a:latin typeface="Century Gothic"/>
                <a:cs typeface="Century Gothic"/>
              </a:rPr>
              <a:t>ί</a:t>
            </a:r>
            <a:r>
              <a:rPr sz="1900" spc="-5" dirty="0">
                <a:latin typeface="Century Gothic"/>
                <a:cs typeface="Century Gothic"/>
              </a:rPr>
              <a:t>α</a:t>
            </a:r>
            <a:endParaRPr sz="1900">
              <a:latin typeface="Century Gothic"/>
              <a:cs typeface="Century Gothic"/>
            </a:endParaRPr>
          </a:p>
          <a:p>
            <a:pPr marL="12700">
              <a:lnSpc>
                <a:spcPts val="2050"/>
              </a:lnSpc>
            </a:pPr>
            <a:r>
              <a:rPr sz="1900" spc="-5" dirty="0">
                <a:latin typeface="Century Gothic"/>
                <a:cs typeface="Century Gothic"/>
              </a:rPr>
              <a:t>συμμετέχοντες</a:t>
            </a:r>
            <a:r>
              <a:rPr sz="1900" spc="20" dirty="0">
                <a:latin typeface="Century Gothic"/>
                <a:cs typeface="Century Gothic"/>
              </a:rPr>
              <a:t> </a:t>
            </a:r>
            <a:r>
              <a:rPr sz="1900" spc="-10" dirty="0">
                <a:latin typeface="Century Gothic"/>
                <a:cs typeface="Century Gothic"/>
              </a:rPr>
              <a:t>για:</a:t>
            </a:r>
            <a:endParaRPr sz="19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1688973"/>
            <a:ext cx="8070850" cy="43719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1900" spc="-5" dirty="0">
                <a:latin typeface="Century Gothic"/>
                <a:cs typeface="Century Gothic"/>
              </a:rPr>
              <a:t>επίλυση </a:t>
            </a:r>
            <a:r>
              <a:rPr sz="1900" spc="-10" dirty="0">
                <a:latin typeface="Century Gothic"/>
                <a:cs typeface="Century Gothic"/>
              </a:rPr>
              <a:t>προβλημάτων που </a:t>
            </a:r>
            <a:r>
              <a:rPr sz="1900" spc="-5" dirty="0">
                <a:latin typeface="Century Gothic"/>
                <a:cs typeface="Century Gothic"/>
              </a:rPr>
              <a:t>ενδέχεται </a:t>
            </a:r>
            <a:r>
              <a:rPr sz="1900" spc="5" dirty="0">
                <a:latin typeface="Century Gothic"/>
                <a:cs typeface="Century Gothic"/>
              </a:rPr>
              <a:t>να</a:t>
            </a:r>
            <a:r>
              <a:rPr sz="1900" spc="55" dirty="0">
                <a:latin typeface="Century Gothic"/>
                <a:cs typeface="Century Gothic"/>
              </a:rPr>
              <a:t> </a:t>
            </a:r>
            <a:r>
              <a:rPr sz="1900" spc="-10" dirty="0">
                <a:latin typeface="Century Gothic"/>
                <a:cs typeface="Century Gothic"/>
              </a:rPr>
              <a:t>προκύψουν</a:t>
            </a:r>
            <a:endParaRPr sz="1900">
              <a:latin typeface="Century Gothic"/>
              <a:cs typeface="Century Gothic"/>
            </a:endParaRPr>
          </a:p>
          <a:p>
            <a:pPr marL="355600" marR="5080" indent="-343535">
              <a:lnSpc>
                <a:spcPct val="80000"/>
              </a:lnSpc>
              <a:spcBef>
                <a:spcPts val="455"/>
              </a:spcBef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1900" spc="-5" dirty="0">
                <a:latin typeface="Century Gothic"/>
                <a:cs typeface="Century Gothic"/>
              </a:rPr>
              <a:t>αναπροσαρμογή </a:t>
            </a:r>
            <a:r>
              <a:rPr sz="1900" spc="-10" dirty="0">
                <a:latin typeface="Century Gothic"/>
                <a:cs typeface="Century Gothic"/>
              </a:rPr>
              <a:t>του </a:t>
            </a:r>
            <a:r>
              <a:rPr sz="1900" spc="-5" dirty="0">
                <a:latin typeface="Century Gothic"/>
                <a:cs typeface="Century Gothic"/>
              </a:rPr>
              <a:t>προγράμματος δραστηριοτήτων, </a:t>
            </a:r>
            <a:r>
              <a:rPr sz="1900" spc="-10" dirty="0">
                <a:latin typeface="Century Gothic"/>
                <a:cs typeface="Century Gothic"/>
              </a:rPr>
              <a:t>όταν αυτό  </a:t>
            </a:r>
            <a:r>
              <a:rPr sz="1900" spc="-5" dirty="0">
                <a:latin typeface="Century Gothic"/>
                <a:cs typeface="Century Gothic"/>
              </a:rPr>
              <a:t>κρίνεται</a:t>
            </a:r>
            <a:r>
              <a:rPr sz="1900" spc="-15" dirty="0">
                <a:latin typeface="Century Gothic"/>
                <a:cs typeface="Century Gothic"/>
              </a:rPr>
              <a:t> </a:t>
            </a:r>
            <a:r>
              <a:rPr sz="1900" spc="-5" dirty="0">
                <a:latin typeface="Century Gothic"/>
                <a:cs typeface="Century Gothic"/>
              </a:rPr>
              <a:t>αναγκαίο</a:t>
            </a:r>
            <a:endParaRPr sz="1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ts val="2395"/>
              </a:lnSpc>
            </a:pPr>
            <a:r>
              <a:rPr sz="2000" b="1" spc="-5" dirty="0">
                <a:latin typeface="Century Gothic"/>
                <a:cs typeface="Century Gothic"/>
              </a:rPr>
              <a:t>Αλλαγές </a:t>
            </a:r>
            <a:r>
              <a:rPr sz="2000" b="1" dirty="0">
                <a:latin typeface="Century Gothic"/>
                <a:cs typeface="Century Gothic"/>
              </a:rPr>
              <a:t>στο περιεχόμενο του </a:t>
            </a:r>
            <a:r>
              <a:rPr sz="2000" b="1" spc="-5" dirty="0">
                <a:latin typeface="Century Gothic"/>
                <a:cs typeface="Century Gothic"/>
              </a:rPr>
              <a:t>Learning</a:t>
            </a:r>
            <a:r>
              <a:rPr sz="2000" b="1" spc="-50" dirty="0">
                <a:latin typeface="Century Gothic"/>
                <a:cs typeface="Century Gothic"/>
              </a:rPr>
              <a:t> </a:t>
            </a:r>
            <a:r>
              <a:rPr sz="2000" b="1" spc="-5" dirty="0">
                <a:latin typeface="Century Gothic"/>
                <a:cs typeface="Century Gothic"/>
              </a:rPr>
              <a:t>Agreement</a:t>
            </a:r>
            <a:endParaRPr sz="2000">
              <a:latin typeface="Century Gothic"/>
              <a:cs typeface="Century Gothic"/>
            </a:endParaRPr>
          </a:p>
          <a:p>
            <a:pPr marL="355600" marR="373380" indent="-343535">
              <a:lnSpc>
                <a:spcPct val="80000"/>
              </a:lnSpc>
              <a:spcBef>
                <a:spcPts val="4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5" dirty="0">
                <a:latin typeface="Century Gothic"/>
                <a:cs typeface="Century Gothic"/>
              </a:rPr>
              <a:t>Οι </a:t>
            </a:r>
            <a:r>
              <a:rPr sz="2000" dirty="0">
                <a:latin typeface="Century Gothic"/>
                <a:cs typeface="Century Gothic"/>
              </a:rPr>
              <a:t>τροποποιήσεις της συμφωνίας </a:t>
            </a:r>
            <a:r>
              <a:rPr sz="2000" spc="-5" dirty="0">
                <a:latin typeface="Century Gothic"/>
                <a:cs typeface="Century Gothic"/>
              </a:rPr>
              <a:t>πρέπει </a:t>
            </a:r>
            <a:r>
              <a:rPr sz="2000" spc="10" dirty="0">
                <a:latin typeface="Century Gothic"/>
                <a:cs typeface="Century Gothic"/>
              </a:rPr>
              <a:t>να </a:t>
            </a:r>
            <a:r>
              <a:rPr sz="2000" dirty="0">
                <a:latin typeface="Century Gothic"/>
                <a:cs typeface="Century Gothic"/>
              </a:rPr>
              <a:t>συμφωνηθούν  μέσω επίσημης κοινοποίησης και </a:t>
            </a:r>
            <a:r>
              <a:rPr sz="2000" spc="-5" dirty="0">
                <a:latin typeface="Century Gothic"/>
                <a:cs typeface="Century Gothic"/>
              </a:rPr>
              <a:t>από </a:t>
            </a:r>
            <a:r>
              <a:rPr sz="2000" dirty="0">
                <a:latin typeface="Century Gothic"/>
                <a:cs typeface="Century Gothic"/>
              </a:rPr>
              <a:t>τα </a:t>
            </a:r>
            <a:r>
              <a:rPr sz="2000" spc="-5" dirty="0">
                <a:latin typeface="Century Gothic"/>
                <a:cs typeface="Century Gothic"/>
              </a:rPr>
              <a:t>δύο </a:t>
            </a:r>
            <a:r>
              <a:rPr sz="2000" dirty="0">
                <a:latin typeface="Century Gothic"/>
                <a:cs typeface="Century Gothic"/>
              </a:rPr>
              <a:t>μέρη, είτε με  επιστολή είτε ηλεκτρονικά </a:t>
            </a:r>
            <a:r>
              <a:rPr sz="2000" spc="-15" dirty="0">
                <a:latin typeface="Century Gothic"/>
                <a:cs typeface="Century Gothic"/>
              </a:rPr>
              <a:t>(τα </a:t>
            </a:r>
            <a:r>
              <a:rPr sz="2000" dirty="0">
                <a:latin typeface="Century Gothic"/>
                <a:cs typeface="Century Gothic"/>
              </a:rPr>
              <a:t>αντίγραφα </a:t>
            </a:r>
            <a:r>
              <a:rPr sz="2000" spc="5" dirty="0">
                <a:latin typeface="Century Gothic"/>
                <a:cs typeface="Century Gothic"/>
              </a:rPr>
              <a:t>να </a:t>
            </a:r>
            <a:r>
              <a:rPr sz="2000" spc="-5" dirty="0">
                <a:latin typeface="Century Gothic"/>
                <a:cs typeface="Century Gothic"/>
              </a:rPr>
              <a:t>διατηρούνται</a:t>
            </a:r>
            <a:r>
              <a:rPr sz="2000" spc="-145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για  σκοπούς</a:t>
            </a:r>
            <a:r>
              <a:rPr sz="2000" spc="-15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ελέγχου)</a:t>
            </a:r>
            <a:endParaRPr sz="2000">
              <a:latin typeface="Century Gothic"/>
              <a:cs typeface="Century Gothic"/>
            </a:endParaRPr>
          </a:p>
          <a:p>
            <a:pPr marL="355600" marR="802640" indent="-343535">
              <a:lnSpc>
                <a:spcPts val="1920"/>
              </a:lnSpc>
              <a:spcBef>
                <a:spcPts val="45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5" dirty="0">
                <a:latin typeface="Century Gothic"/>
                <a:cs typeface="Century Gothic"/>
              </a:rPr>
              <a:t>Εάν </a:t>
            </a:r>
            <a:r>
              <a:rPr sz="2000" dirty="0">
                <a:latin typeface="Century Gothic"/>
                <a:cs typeface="Century Gothic"/>
              </a:rPr>
              <a:t>θέλετε </a:t>
            </a:r>
            <a:r>
              <a:rPr sz="2000" spc="10" dirty="0">
                <a:latin typeface="Century Gothic"/>
                <a:cs typeface="Century Gothic"/>
              </a:rPr>
              <a:t>να </a:t>
            </a:r>
            <a:r>
              <a:rPr sz="2000" dirty="0">
                <a:latin typeface="Century Gothic"/>
                <a:cs typeface="Century Gothic"/>
              </a:rPr>
              <a:t>πραγματοποιήσετε μια τροποποίηση</a:t>
            </a:r>
            <a:r>
              <a:rPr sz="2000" spc="-165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μέσω  email, </a:t>
            </a:r>
            <a:r>
              <a:rPr sz="2000" spc="-5" dirty="0">
                <a:latin typeface="Century Gothic"/>
                <a:cs typeface="Century Gothic"/>
              </a:rPr>
              <a:t>απαιτείται </a:t>
            </a:r>
            <a:r>
              <a:rPr sz="2000" dirty="0">
                <a:latin typeface="Century Gothic"/>
                <a:cs typeface="Century Gothic"/>
              </a:rPr>
              <a:t>απάντηση </a:t>
            </a:r>
            <a:r>
              <a:rPr sz="2000" spc="-5" dirty="0">
                <a:latin typeface="Century Gothic"/>
                <a:cs typeface="Century Gothic"/>
              </a:rPr>
              <a:t>που επιβεβαιώνει </a:t>
            </a:r>
            <a:r>
              <a:rPr sz="2000" dirty="0">
                <a:latin typeface="Century Gothic"/>
                <a:cs typeface="Century Gothic"/>
              </a:rPr>
              <a:t>την</a:t>
            </a:r>
            <a:r>
              <a:rPr sz="2000" spc="-100" dirty="0">
                <a:latin typeface="Century Gothic"/>
                <a:cs typeface="Century Gothic"/>
              </a:rPr>
              <a:t> </a:t>
            </a:r>
            <a:r>
              <a:rPr sz="2000" spc="-5" dirty="0">
                <a:latin typeface="Century Gothic"/>
                <a:cs typeface="Century Gothic"/>
              </a:rPr>
              <a:t>αλλαγή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ts val="2395"/>
              </a:lnSpc>
              <a:spcBef>
                <a:spcPts val="30"/>
              </a:spcBef>
            </a:pPr>
            <a:r>
              <a:rPr sz="2000" b="1" dirty="0">
                <a:latin typeface="Century Gothic"/>
                <a:cs typeface="Century Gothic"/>
              </a:rPr>
              <a:t>Αλλαγή στη </a:t>
            </a:r>
            <a:r>
              <a:rPr sz="2000" b="1" spc="-5" dirty="0">
                <a:latin typeface="Century Gothic"/>
                <a:cs typeface="Century Gothic"/>
              </a:rPr>
              <a:t>διάρκεια</a:t>
            </a:r>
            <a:r>
              <a:rPr sz="2000" b="1" spc="-25" dirty="0">
                <a:latin typeface="Century Gothic"/>
                <a:cs typeface="Century Gothic"/>
              </a:rPr>
              <a:t> </a:t>
            </a:r>
            <a:r>
              <a:rPr sz="2000" b="1" spc="-5" dirty="0">
                <a:latin typeface="Century Gothic"/>
                <a:cs typeface="Century Gothic"/>
              </a:rPr>
              <a:t>κινητικότητας</a:t>
            </a:r>
            <a:endParaRPr sz="2000">
              <a:latin typeface="Century Gothic"/>
              <a:cs typeface="Century Gothic"/>
            </a:endParaRPr>
          </a:p>
          <a:p>
            <a:pPr marL="355600" marR="215900" indent="-343535">
              <a:lnSpc>
                <a:spcPts val="1920"/>
              </a:lnSpc>
              <a:spcBef>
                <a:spcPts val="45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latin typeface="Century Gothic"/>
                <a:cs typeface="Century Gothic"/>
              </a:rPr>
              <a:t>Θα </a:t>
            </a:r>
            <a:r>
              <a:rPr sz="2000" spc="-5" dirty="0">
                <a:latin typeface="Century Gothic"/>
                <a:cs typeface="Century Gothic"/>
              </a:rPr>
              <a:t>πρέπει </a:t>
            </a:r>
            <a:r>
              <a:rPr sz="2000" spc="5" dirty="0">
                <a:latin typeface="Century Gothic"/>
                <a:cs typeface="Century Gothic"/>
              </a:rPr>
              <a:t>να </a:t>
            </a:r>
            <a:r>
              <a:rPr sz="2000" spc="-5" dirty="0">
                <a:latin typeface="Century Gothic"/>
                <a:cs typeface="Century Gothic"/>
              </a:rPr>
              <a:t>υπάρχουν </a:t>
            </a:r>
            <a:r>
              <a:rPr sz="2000" dirty="0">
                <a:latin typeface="Century Gothic"/>
                <a:cs typeface="Century Gothic"/>
              </a:rPr>
              <a:t>αποδεικτικά στοιχεία για τη διάρκεια  της κινητικότητας είτε στο </a:t>
            </a:r>
            <a:r>
              <a:rPr sz="2000" spc="5" dirty="0">
                <a:latin typeface="Century Gothic"/>
                <a:cs typeface="Century Gothic"/>
              </a:rPr>
              <a:t>έντυπο </a:t>
            </a:r>
            <a:r>
              <a:rPr sz="2000" dirty="0">
                <a:latin typeface="Century Gothic"/>
                <a:cs typeface="Century Gothic"/>
              </a:rPr>
              <a:t>Transcript </a:t>
            </a:r>
            <a:r>
              <a:rPr sz="2000" spc="-5" dirty="0">
                <a:latin typeface="Century Gothic"/>
                <a:cs typeface="Century Gothic"/>
              </a:rPr>
              <a:t>of </a:t>
            </a:r>
            <a:r>
              <a:rPr sz="2000" dirty="0">
                <a:latin typeface="Century Gothic"/>
                <a:cs typeface="Century Gothic"/>
              </a:rPr>
              <a:t>Records , στο  πιστοποιητικό </a:t>
            </a:r>
            <a:r>
              <a:rPr sz="2000" spc="-5" dirty="0">
                <a:latin typeface="Century Gothic"/>
                <a:cs typeface="Century Gothic"/>
              </a:rPr>
              <a:t>πρακτικής </a:t>
            </a:r>
            <a:r>
              <a:rPr sz="2000" dirty="0">
                <a:latin typeface="Century Gothic"/>
                <a:cs typeface="Century Gothic"/>
              </a:rPr>
              <a:t>άσκησης ή στο </a:t>
            </a:r>
            <a:r>
              <a:rPr sz="2000" spc="5" dirty="0">
                <a:latin typeface="Century Gothic"/>
                <a:cs typeface="Century Gothic"/>
              </a:rPr>
              <a:t>έντυπο </a:t>
            </a:r>
            <a:r>
              <a:rPr sz="2000" spc="-5" dirty="0">
                <a:latin typeface="Century Gothic"/>
                <a:cs typeface="Century Gothic"/>
              </a:rPr>
              <a:t>Certificate</a:t>
            </a:r>
            <a:r>
              <a:rPr sz="2000" spc="-150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of  Attendance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20848" y="388747"/>
            <a:ext cx="47015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000000"/>
                </a:solidFill>
              </a:rPr>
              <a:t>Μετά </a:t>
            </a:r>
            <a:r>
              <a:rPr spc="-10" dirty="0">
                <a:solidFill>
                  <a:srgbClr val="000000"/>
                </a:solidFill>
              </a:rPr>
              <a:t>την </a:t>
            </a:r>
            <a:r>
              <a:rPr spc="-5" dirty="0">
                <a:solidFill>
                  <a:srgbClr val="000000"/>
                </a:solidFill>
              </a:rPr>
              <a:t>Κινητικότητα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(1/2)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6303" y="949322"/>
            <a:ext cx="7978775" cy="483044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0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Participant</a:t>
            </a:r>
            <a:r>
              <a:rPr sz="2000" b="1" spc="-1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Report</a:t>
            </a:r>
            <a:endParaRPr sz="2000">
              <a:latin typeface="Century Gothic"/>
              <a:cs typeface="Century Gothic"/>
            </a:endParaRPr>
          </a:p>
          <a:p>
            <a:pPr marL="355600" marR="234315" indent="-34290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400" spc="-5" dirty="0">
                <a:latin typeface="Century Gothic"/>
                <a:cs typeface="Century Gothic"/>
              </a:rPr>
              <a:t>30 ημέρες </a:t>
            </a:r>
            <a:r>
              <a:rPr sz="1400" dirty="0">
                <a:latin typeface="Century Gothic"/>
                <a:cs typeface="Century Gothic"/>
              </a:rPr>
              <a:t>πριν </a:t>
            </a:r>
            <a:r>
              <a:rPr sz="1400" spc="-5" dirty="0">
                <a:latin typeface="Century Gothic"/>
                <a:cs typeface="Century Gothic"/>
              </a:rPr>
              <a:t>από την ημερομηνία λήξης </a:t>
            </a:r>
            <a:r>
              <a:rPr sz="1400" dirty="0">
                <a:latin typeface="Century Gothic"/>
                <a:cs typeface="Century Gothic"/>
              </a:rPr>
              <a:t>της </a:t>
            </a:r>
            <a:r>
              <a:rPr sz="1400" spc="-5" dirty="0">
                <a:latin typeface="Century Gothic"/>
                <a:cs typeface="Century Gothic"/>
              </a:rPr>
              <a:t>κινητικότητας </a:t>
            </a:r>
            <a:r>
              <a:rPr sz="1400" dirty="0">
                <a:latin typeface="Century Gothic"/>
                <a:cs typeface="Century Gothic"/>
              </a:rPr>
              <a:t>οι σπουδαστές θα λάβουν  </a:t>
            </a:r>
            <a:r>
              <a:rPr sz="1400" spc="-5" dirty="0">
                <a:latin typeface="Century Gothic"/>
                <a:cs typeface="Century Gothic"/>
              </a:rPr>
              <a:t>πρόσκληση για </a:t>
            </a:r>
            <a:r>
              <a:rPr sz="1400" dirty="0">
                <a:latin typeface="Century Gothic"/>
                <a:cs typeface="Century Gothic"/>
              </a:rPr>
              <a:t>την υποβολή έκθεσης</a:t>
            </a:r>
            <a:r>
              <a:rPr sz="1400" spc="-12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συμμετέχοντα</a:t>
            </a:r>
            <a:endParaRPr sz="14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400" dirty="0">
                <a:latin typeface="Century Gothic"/>
                <a:cs typeface="Century Gothic"/>
              </a:rPr>
              <a:t>Το προσωπικό θα </a:t>
            </a:r>
            <a:r>
              <a:rPr sz="1400" spc="-5" dirty="0">
                <a:latin typeface="Century Gothic"/>
                <a:cs typeface="Century Gothic"/>
              </a:rPr>
              <a:t>λάβει </a:t>
            </a:r>
            <a:r>
              <a:rPr sz="1400" dirty="0">
                <a:latin typeface="Century Gothic"/>
                <a:cs typeface="Century Gothic"/>
              </a:rPr>
              <a:t>την </a:t>
            </a:r>
            <a:r>
              <a:rPr sz="1400" spc="-5" dirty="0">
                <a:latin typeface="Century Gothic"/>
                <a:cs typeface="Century Gothic"/>
              </a:rPr>
              <a:t>πρόσκληση </a:t>
            </a:r>
            <a:r>
              <a:rPr sz="1400" dirty="0">
                <a:latin typeface="Century Gothic"/>
                <a:cs typeface="Century Gothic"/>
              </a:rPr>
              <a:t>την </a:t>
            </a:r>
            <a:r>
              <a:rPr sz="1400" spc="-5" dirty="0">
                <a:latin typeface="Century Gothic"/>
                <a:cs typeface="Century Gothic"/>
              </a:rPr>
              <a:t>ημερομηνία λήξης της</a:t>
            </a:r>
            <a:r>
              <a:rPr sz="1400" spc="-15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κινητικότητας</a:t>
            </a:r>
            <a:endParaRPr sz="1400">
              <a:latin typeface="Century Gothic"/>
              <a:cs typeface="Century Gothic"/>
            </a:endParaRPr>
          </a:p>
          <a:p>
            <a:pPr marL="355600" marR="79375" indent="-34290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400" dirty="0">
                <a:latin typeface="Century Gothic"/>
                <a:cs typeface="Century Gothic"/>
              </a:rPr>
              <a:t>Το </a:t>
            </a:r>
            <a:r>
              <a:rPr sz="1400" spc="-5" dirty="0">
                <a:latin typeface="Century Gothic"/>
                <a:cs typeface="Century Gothic"/>
              </a:rPr>
              <a:t>ηλεκτρονικό </a:t>
            </a:r>
            <a:r>
              <a:rPr sz="1400" dirty="0">
                <a:latin typeface="Century Gothic"/>
                <a:cs typeface="Century Gothic"/>
              </a:rPr>
              <a:t>αίτημα </a:t>
            </a:r>
            <a:r>
              <a:rPr sz="1400" spc="-5" dirty="0">
                <a:latin typeface="Century Gothic"/>
                <a:cs typeface="Century Gothic"/>
              </a:rPr>
              <a:t>δημιουργείται </a:t>
            </a:r>
            <a:r>
              <a:rPr sz="1400" dirty="0">
                <a:latin typeface="Century Gothic"/>
                <a:cs typeface="Century Gothic"/>
              </a:rPr>
              <a:t>αυτόματα και η </a:t>
            </a:r>
            <a:r>
              <a:rPr sz="1400" spc="-5" dirty="0">
                <a:latin typeface="Century Gothic"/>
                <a:cs typeface="Century Gothic"/>
              </a:rPr>
              <a:t>έκθεση </a:t>
            </a:r>
            <a:r>
              <a:rPr sz="1400" dirty="0">
                <a:latin typeface="Century Gothic"/>
                <a:cs typeface="Century Gothic"/>
              </a:rPr>
              <a:t>θα </a:t>
            </a:r>
            <a:r>
              <a:rPr sz="1400" spc="-5" dirty="0">
                <a:latin typeface="Century Gothic"/>
                <a:cs typeface="Century Gothic"/>
              </a:rPr>
              <a:t>πρέπει </a:t>
            </a:r>
            <a:r>
              <a:rPr sz="1400" spc="5" dirty="0">
                <a:latin typeface="Century Gothic"/>
                <a:cs typeface="Century Gothic"/>
              </a:rPr>
              <a:t>να </a:t>
            </a:r>
            <a:r>
              <a:rPr sz="1400" spc="-5" dirty="0">
                <a:latin typeface="Century Gothic"/>
                <a:cs typeface="Century Gothic"/>
              </a:rPr>
              <a:t>ολοκληρωθεί  από </a:t>
            </a:r>
            <a:r>
              <a:rPr sz="1400" dirty="0">
                <a:latin typeface="Century Gothic"/>
                <a:cs typeface="Century Gothic"/>
              </a:rPr>
              <a:t>όλους τους </a:t>
            </a:r>
            <a:r>
              <a:rPr sz="1400" spc="-5" dirty="0">
                <a:latin typeface="Century Gothic"/>
                <a:cs typeface="Century Gothic"/>
              </a:rPr>
              <a:t>συμμετέχοντες </a:t>
            </a:r>
            <a:r>
              <a:rPr sz="1400" dirty="0">
                <a:latin typeface="Century Gothic"/>
                <a:cs typeface="Century Gothic"/>
              </a:rPr>
              <a:t>εντός </a:t>
            </a:r>
            <a:r>
              <a:rPr sz="1400" spc="-5" dirty="0">
                <a:latin typeface="Century Gothic"/>
                <a:cs typeface="Century Gothic"/>
              </a:rPr>
              <a:t>30 ημερών από </a:t>
            </a:r>
            <a:r>
              <a:rPr sz="1400" dirty="0">
                <a:latin typeface="Century Gothic"/>
                <a:cs typeface="Century Gothic"/>
              </a:rPr>
              <a:t>την </a:t>
            </a:r>
            <a:r>
              <a:rPr sz="1400" spc="-5" dirty="0">
                <a:latin typeface="Century Gothic"/>
                <a:cs typeface="Century Gothic"/>
              </a:rPr>
              <a:t>ολοκλήρωση </a:t>
            </a:r>
            <a:r>
              <a:rPr sz="1400" dirty="0">
                <a:latin typeface="Century Gothic"/>
                <a:cs typeface="Century Gothic"/>
              </a:rPr>
              <a:t>της κινητικότητάς  τους</a:t>
            </a:r>
            <a:endParaRPr sz="1400">
              <a:latin typeface="Century Gothic"/>
              <a:cs typeface="Century Gothic"/>
            </a:endParaRPr>
          </a:p>
          <a:p>
            <a:pPr marL="355600" marR="231775" indent="-342900">
              <a:lnSpc>
                <a:spcPct val="100699"/>
              </a:lnSpc>
              <a:spcBef>
                <a:spcPts val="3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400" dirty="0">
                <a:latin typeface="Century Gothic"/>
                <a:cs typeface="Century Gothic"/>
              </a:rPr>
              <a:t>Τα </a:t>
            </a:r>
            <a:r>
              <a:rPr sz="1400" spc="-5" dirty="0">
                <a:latin typeface="Century Gothic"/>
                <a:cs typeface="Century Gothic"/>
              </a:rPr>
              <a:t>participant </a:t>
            </a:r>
            <a:r>
              <a:rPr sz="1400" dirty="0">
                <a:latin typeface="Century Gothic"/>
                <a:cs typeface="Century Gothic"/>
              </a:rPr>
              <a:t>reports </a:t>
            </a:r>
            <a:r>
              <a:rPr sz="1400" spc="-5" dirty="0">
                <a:latin typeface="Century Gothic"/>
                <a:cs typeface="Century Gothic"/>
              </a:rPr>
              <a:t>αποστέλλονται </a:t>
            </a:r>
            <a:r>
              <a:rPr sz="1400" dirty="0">
                <a:latin typeface="Century Gothic"/>
                <a:cs typeface="Century Gothic"/>
              </a:rPr>
              <a:t>στους </a:t>
            </a:r>
            <a:r>
              <a:rPr sz="1400" spc="-5" dirty="0">
                <a:latin typeface="Century Gothic"/>
                <a:cs typeface="Century Gothic"/>
              </a:rPr>
              <a:t>συμμετέχοντες </a:t>
            </a:r>
            <a:r>
              <a:rPr sz="1400" b="1" spc="-5" dirty="0">
                <a:latin typeface="Century Gothic"/>
                <a:cs typeface="Century Gothic"/>
              </a:rPr>
              <a:t>αφού </a:t>
            </a:r>
            <a:r>
              <a:rPr sz="1400" b="1" dirty="0">
                <a:latin typeface="Century Gothic"/>
                <a:cs typeface="Century Gothic"/>
              </a:rPr>
              <a:t>πρώτα το </a:t>
            </a:r>
            <a:r>
              <a:rPr sz="1400" b="1" spc="-5" dirty="0">
                <a:latin typeface="Century Gothic"/>
                <a:cs typeface="Century Gothic"/>
              </a:rPr>
              <a:t>ίδρυμα </a:t>
            </a:r>
            <a:r>
              <a:rPr sz="1400" b="1" dirty="0">
                <a:latin typeface="Century Gothic"/>
                <a:cs typeface="Century Gothic"/>
              </a:rPr>
              <a:t>έχει  συμπληρώσει την </a:t>
            </a:r>
            <a:r>
              <a:rPr sz="1400" b="1" spc="-5" dirty="0">
                <a:latin typeface="Century Gothic"/>
                <a:cs typeface="Century Gothic"/>
              </a:rPr>
              <a:t>κινητικότητα </a:t>
            </a:r>
            <a:r>
              <a:rPr sz="1400" b="1" dirty="0">
                <a:latin typeface="Century Gothic"/>
                <a:cs typeface="Century Gothic"/>
              </a:rPr>
              <a:t>στο </a:t>
            </a:r>
            <a:r>
              <a:rPr sz="1400" b="1" spc="-5" dirty="0">
                <a:latin typeface="Century Gothic"/>
                <a:cs typeface="Century Gothic"/>
              </a:rPr>
              <a:t>εργαλείο </a:t>
            </a:r>
            <a:r>
              <a:rPr sz="1400" b="1" dirty="0">
                <a:latin typeface="Century Gothic"/>
                <a:cs typeface="Century Gothic"/>
              </a:rPr>
              <a:t>Mobility</a:t>
            </a:r>
            <a:r>
              <a:rPr sz="1400" b="1" spc="-65" dirty="0">
                <a:latin typeface="Century Gothic"/>
                <a:cs typeface="Century Gothic"/>
              </a:rPr>
              <a:t> </a:t>
            </a:r>
            <a:r>
              <a:rPr sz="1400" b="1" dirty="0">
                <a:latin typeface="Century Gothic"/>
                <a:cs typeface="Century Gothic"/>
              </a:rPr>
              <a:t>Tool</a:t>
            </a:r>
            <a:endParaRPr sz="14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400" dirty="0">
                <a:latin typeface="Century Gothic"/>
                <a:cs typeface="Century Gothic"/>
              </a:rPr>
              <a:t>Η </a:t>
            </a:r>
            <a:r>
              <a:rPr sz="1400" spc="-5" dirty="0">
                <a:latin typeface="Century Gothic"/>
                <a:cs typeface="Century Gothic"/>
              </a:rPr>
              <a:t>έκθεση </a:t>
            </a:r>
            <a:r>
              <a:rPr sz="1400" dirty="0">
                <a:latin typeface="Century Gothic"/>
                <a:cs typeface="Century Gothic"/>
              </a:rPr>
              <a:t>συμμετοχής </a:t>
            </a:r>
            <a:r>
              <a:rPr sz="1400" spc="-5" dirty="0">
                <a:latin typeface="Century Gothic"/>
                <a:cs typeface="Century Gothic"/>
              </a:rPr>
              <a:t>δεν </a:t>
            </a:r>
            <a:r>
              <a:rPr sz="1400" dirty="0">
                <a:latin typeface="Century Gothic"/>
                <a:cs typeface="Century Gothic"/>
              </a:rPr>
              <a:t>θα σταλεί </a:t>
            </a:r>
            <a:r>
              <a:rPr sz="1400" spc="-5" dirty="0">
                <a:latin typeface="Century Gothic"/>
                <a:cs typeface="Century Gothic"/>
              </a:rPr>
              <a:t>εάν </a:t>
            </a:r>
            <a:r>
              <a:rPr sz="1400" dirty="0">
                <a:latin typeface="Century Gothic"/>
                <a:cs typeface="Century Gothic"/>
              </a:rPr>
              <a:t>η </a:t>
            </a:r>
            <a:r>
              <a:rPr sz="1400" spc="-5" dirty="0">
                <a:latin typeface="Century Gothic"/>
                <a:cs typeface="Century Gothic"/>
              </a:rPr>
              <a:t>κινητικότητα βρίσκεται </a:t>
            </a:r>
            <a:r>
              <a:rPr sz="1400" dirty="0">
                <a:latin typeface="Century Gothic"/>
                <a:cs typeface="Century Gothic"/>
              </a:rPr>
              <a:t>σε</a:t>
            </a:r>
            <a:r>
              <a:rPr sz="1400" spc="-110" dirty="0">
                <a:latin typeface="Century Gothic"/>
                <a:cs typeface="Century Gothic"/>
              </a:rPr>
              <a:t> </a:t>
            </a:r>
            <a:r>
              <a:rPr sz="1400" spc="-5" dirty="0">
                <a:latin typeface="Century Gothic"/>
                <a:cs typeface="Century Gothic"/>
              </a:rPr>
              <a:t>προσχέδιο/draft</a:t>
            </a:r>
            <a:endParaRPr sz="14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3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400" dirty="0">
                <a:latin typeface="Century Gothic"/>
                <a:cs typeface="Century Gothic"/>
              </a:rPr>
              <a:t>Η </a:t>
            </a:r>
            <a:r>
              <a:rPr sz="1400" spc="-5" dirty="0">
                <a:latin typeface="Century Gothic"/>
                <a:cs typeface="Century Gothic"/>
              </a:rPr>
              <a:t>ολοκλήρωση </a:t>
            </a:r>
            <a:r>
              <a:rPr sz="1400" dirty="0">
                <a:latin typeface="Century Gothic"/>
                <a:cs typeface="Century Gothic"/>
              </a:rPr>
              <a:t>της </a:t>
            </a:r>
            <a:r>
              <a:rPr sz="1400" spc="-5" dirty="0">
                <a:latin typeface="Century Gothic"/>
                <a:cs typeface="Century Gothic"/>
              </a:rPr>
              <a:t>τελικής έκθεσης αποτελεί μέρος </a:t>
            </a:r>
            <a:r>
              <a:rPr sz="1400" dirty="0">
                <a:latin typeface="Century Gothic"/>
                <a:cs typeface="Century Gothic"/>
              </a:rPr>
              <a:t>της συμφωνίας </a:t>
            </a:r>
            <a:r>
              <a:rPr sz="1400" spc="-5" dirty="0">
                <a:latin typeface="Century Gothic"/>
                <a:cs typeface="Century Gothic"/>
              </a:rPr>
              <a:t>επιχορήγησης. </a:t>
            </a:r>
            <a:r>
              <a:rPr sz="1400" b="1" dirty="0">
                <a:latin typeface="Century Gothic"/>
                <a:cs typeface="Century Gothic"/>
              </a:rPr>
              <a:t>H</a:t>
            </a:r>
            <a:r>
              <a:rPr sz="1400" b="1" spc="-130" dirty="0">
                <a:latin typeface="Century Gothic"/>
                <a:cs typeface="Century Gothic"/>
              </a:rPr>
              <a:t> </a:t>
            </a:r>
            <a:r>
              <a:rPr sz="1400" b="1" spc="-5" dirty="0">
                <a:latin typeface="Century Gothic"/>
                <a:cs typeface="Century Gothic"/>
              </a:rPr>
              <a:t>μη</a:t>
            </a:r>
            <a:endParaRPr sz="1400">
              <a:latin typeface="Century Gothic"/>
              <a:cs typeface="Century Gothic"/>
            </a:endParaRPr>
          </a:p>
          <a:p>
            <a:pPr marL="355600" marR="443230">
              <a:lnSpc>
                <a:spcPct val="100000"/>
              </a:lnSpc>
              <a:spcBef>
                <a:spcPts val="10"/>
              </a:spcBef>
            </a:pPr>
            <a:r>
              <a:rPr sz="1400" b="1" spc="-5" dirty="0">
                <a:latin typeface="Century Gothic"/>
                <a:cs typeface="Century Gothic"/>
              </a:rPr>
              <a:t>υποβολή </a:t>
            </a:r>
            <a:r>
              <a:rPr sz="1400" b="1" dirty="0">
                <a:latin typeface="Century Gothic"/>
                <a:cs typeface="Century Gothic"/>
              </a:rPr>
              <a:t>της έκθεσης συμμετέχοντα πιθανόν να </a:t>
            </a:r>
            <a:r>
              <a:rPr sz="1400" b="1" spc="-5" dirty="0">
                <a:latin typeface="Century Gothic"/>
                <a:cs typeface="Century Gothic"/>
              </a:rPr>
              <a:t>οδηγήσει </a:t>
            </a:r>
            <a:r>
              <a:rPr sz="1400" b="1" dirty="0">
                <a:latin typeface="Century Gothic"/>
                <a:cs typeface="Century Gothic"/>
              </a:rPr>
              <a:t>σε πιθανή επιστροφή</a:t>
            </a:r>
            <a:r>
              <a:rPr sz="1400" b="1" spc="-140" dirty="0">
                <a:latin typeface="Century Gothic"/>
                <a:cs typeface="Century Gothic"/>
              </a:rPr>
              <a:t> </a:t>
            </a:r>
            <a:r>
              <a:rPr sz="1400" b="1" dirty="0">
                <a:latin typeface="Century Gothic"/>
                <a:cs typeface="Century Gothic"/>
              </a:rPr>
              <a:t>της  επιχορήγησης του εν λόγω </a:t>
            </a:r>
            <a:r>
              <a:rPr sz="1400" b="1" spc="-5" dirty="0">
                <a:latin typeface="Century Gothic"/>
                <a:cs typeface="Century Gothic"/>
              </a:rPr>
              <a:t>ατόμου (συγκεκριμένο Άρθρο </a:t>
            </a:r>
            <a:r>
              <a:rPr sz="1400" b="1" dirty="0">
                <a:latin typeface="Century Gothic"/>
                <a:cs typeface="Century Gothic"/>
              </a:rPr>
              <a:t>στο </a:t>
            </a:r>
            <a:r>
              <a:rPr sz="1400" b="1" spc="-5" dirty="0">
                <a:latin typeface="Century Gothic"/>
                <a:cs typeface="Century Gothic"/>
              </a:rPr>
              <a:t>Grant</a:t>
            </a:r>
            <a:r>
              <a:rPr sz="1400" b="1" spc="-30" dirty="0">
                <a:latin typeface="Century Gothic"/>
                <a:cs typeface="Century Gothic"/>
              </a:rPr>
              <a:t> </a:t>
            </a:r>
            <a:r>
              <a:rPr sz="1400" b="1" spc="-5" dirty="0">
                <a:latin typeface="Century Gothic"/>
                <a:cs typeface="Century Gothic"/>
              </a:rPr>
              <a:t>Agreement)</a:t>
            </a:r>
            <a:endParaRPr sz="1400">
              <a:latin typeface="Century Gothic"/>
              <a:cs typeface="Century Gothic"/>
            </a:endParaRPr>
          </a:p>
          <a:p>
            <a:pPr marL="355600" marR="170815" indent="-34290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400" dirty="0">
                <a:latin typeface="Century Gothic"/>
                <a:cs typeface="Century Gothic"/>
              </a:rPr>
              <a:t>Επίσης, η </a:t>
            </a:r>
            <a:r>
              <a:rPr sz="1400" spc="-5" dirty="0">
                <a:latin typeface="Century Gothic"/>
                <a:cs typeface="Century Gothic"/>
              </a:rPr>
              <a:t>μη </a:t>
            </a:r>
            <a:r>
              <a:rPr sz="1400" dirty="0">
                <a:latin typeface="Century Gothic"/>
                <a:cs typeface="Century Gothic"/>
              </a:rPr>
              <a:t>υποβολή </a:t>
            </a:r>
            <a:r>
              <a:rPr sz="1400" spc="-5" dirty="0">
                <a:latin typeface="Century Gothic"/>
                <a:cs typeface="Century Gothic"/>
              </a:rPr>
              <a:t>έχει </a:t>
            </a:r>
            <a:r>
              <a:rPr sz="1400" dirty="0">
                <a:latin typeface="Century Gothic"/>
                <a:cs typeface="Century Gothic"/>
              </a:rPr>
              <a:t>ως </a:t>
            </a:r>
            <a:r>
              <a:rPr sz="1400" spc="-5" dirty="0">
                <a:latin typeface="Century Gothic"/>
                <a:cs typeface="Century Gothic"/>
              </a:rPr>
              <a:t>αποτέλεσμα </a:t>
            </a:r>
            <a:r>
              <a:rPr sz="1400" dirty="0">
                <a:latin typeface="Century Gothic"/>
                <a:cs typeface="Century Gothic"/>
              </a:rPr>
              <a:t>τον </a:t>
            </a:r>
            <a:r>
              <a:rPr sz="1400" spc="-5" dirty="0">
                <a:latin typeface="Century Gothic"/>
                <a:cs typeface="Century Gothic"/>
              </a:rPr>
              <a:t>λανθασμένο σχολιασμό </a:t>
            </a:r>
            <a:r>
              <a:rPr sz="1400" dirty="0">
                <a:latin typeface="Century Gothic"/>
                <a:cs typeface="Century Gothic"/>
              </a:rPr>
              <a:t>των στατιστικών  στην Τελική </a:t>
            </a:r>
            <a:r>
              <a:rPr sz="1400" spc="-5" dirty="0">
                <a:latin typeface="Century Gothic"/>
                <a:cs typeface="Century Gothic"/>
              </a:rPr>
              <a:t>Έκθεση </a:t>
            </a:r>
            <a:r>
              <a:rPr sz="1400" dirty="0">
                <a:latin typeface="Century Gothic"/>
                <a:cs typeface="Century Gothic"/>
              </a:rPr>
              <a:t>του δικαιούχου </a:t>
            </a:r>
            <a:r>
              <a:rPr sz="1400" spc="-5" dirty="0">
                <a:latin typeface="Century Gothic"/>
                <a:cs typeface="Century Gothic"/>
              </a:rPr>
              <a:t>αλλά </a:t>
            </a:r>
            <a:r>
              <a:rPr sz="1400" dirty="0">
                <a:latin typeface="Century Gothic"/>
                <a:cs typeface="Century Gothic"/>
              </a:rPr>
              <a:t>και </a:t>
            </a:r>
            <a:r>
              <a:rPr sz="1400" spc="5" dirty="0">
                <a:latin typeface="Century Gothic"/>
                <a:cs typeface="Century Gothic"/>
              </a:rPr>
              <a:t>στις </a:t>
            </a:r>
            <a:r>
              <a:rPr sz="1400" dirty="0">
                <a:latin typeface="Century Gothic"/>
                <a:cs typeface="Century Gothic"/>
              </a:rPr>
              <a:t>ετήσιες </a:t>
            </a:r>
            <a:r>
              <a:rPr sz="1400" spc="-5" dirty="0">
                <a:latin typeface="Century Gothic"/>
                <a:cs typeface="Century Gothic"/>
              </a:rPr>
              <a:t>εκθέσεις </a:t>
            </a:r>
            <a:r>
              <a:rPr sz="1400" dirty="0">
                <a:latin typeface="Century Gothic"/>
                <a:cs typeface="Century Gothic"/>
              </a:rPr>
              <a:t>του</a:t>
            </a:r>
            <a:r>
              <a:rPr sz="1400" spc="-27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ΙΔΕΠ</a:t>
            </a:r>
            <a:endParaRPr sz="1400">
              <a:latin typeface="Century Gothic"/>
              <a:cs typeface="Century Gothic"/>
            </a:endParaRPr>
          </a:p>
          <a:p>
            <a:pPr marL="355600" marR="183515" indent="-342900">
              <a:lnSpc>
                <a:spcPct val="100000"/>
              </a:lnSpc>
              <a:spcBef>
                <a:spcPts val="3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4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Tα </a:t>
            </a:r>
            <a:r>
              <a:rPr sz="1400" b="1" dirty="0">
                <a:solidFill>
                  <a:srgbClr val="30859C"/>
                </a:solidFill>
                <a:latin typeface="Century Gothic"/>
                <a:cs typeface="Century Gothic"/>
              </a:rPr>
              <a:t>ITE είναι </a:t>
            </a:r>
            <a:r>
              <a:rPr sz="14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υπεύθυνα </a:t>
            </a:r>
            <a:r>
              <a:rPr sz="1400" b="1" dirty="0">
                <a:solidFill>
                  <a:srgbClr val="30859C"/>
                </a:solidFill>
                <a:latin typeface="Century Gothic"/>
                <a:cs typeface="Century Gothic"/>
              </a:rPr>
              <a:t>για τη </a:t>
            </a:r>
            <a:r>
              <a:rPr sz="14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διασφάλιση </a:t>
            </a:r>
            <a:r>
              <a:rPr sz="1400" b="1" dirty="0">
                <a:solidFill>
                  <a:srgbClr val="30859C"/>
                </a:solidFill>
                <a:latin typeface="Century Gothic"/>
                <a:cs typeface="Century Gothic"/>
              </a:rPr>
              <a:t>της συμπλήρωσης των τελικών εκθέσεων </a:t>
            </a:r>
            <a:r>
              <a:rPr sz="14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από  </a:t>
            </a:r>
            <a:r>
              <a:rPr sz="1400" b="1" dirty="0">
                <a:solidFill>
                  <a:srgbClr val="30859C"/>
                </a:solidFill>
                <a:latin typeface="Century Gothic"/>
                <a:cs typeface="Century Gothic"/>
              </a:rPr>
              <a:t>τους</a:t>
            </a:r>
            <a:r>
              <a:rPr sz="14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1400" b="1" dirty="0">
                <a:solidFill>
                  <a:srgbClr val="30859C"/>
                </a:solidFill>
                <a:latin typeface="Century Gothic"/>
                <a:cs typeface="Century Gothic"/>
              </a:rPr>
              <a:t>συμμετέχοντες</a:t>
            </a:r>
            <a:endParaRPr sz="1400">
              <a:latin typeface="Century Gothic"/>
              <a:cs typeface="Century Gothic"/>
            </a:endParaRPr>
          </a:p>
          <a:p>
            <a:pPr marL="355600" marR="5080" indent="-34290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400" dirty="0">
                <a:latin typeface="Century Gothic"/>
                <a:cs typeface="Century Gothic"/>
              </a:rPr>
              <a:t>Σε ότι αφορά την </a:t>
            </a:r>
            <a:r>
              <a:rPr sz="1400" spc="-5" dirty="0">
                <a:latin typeface="Century Gothic"/>
                <a:cs typeface="Century Gothic"/>
              </a:rPr>
              <a:t>αναγνώριση </a:t>
            </a:r>
            <a:r>
              <a:rPr sz="1400" dirty="0">
                <a:latin typeface="Century Gothic"/>
                <a:cs typeface="Century Gothic"/>
              </a:rPr>
              <a:t>(σπουδαστές) </a:t>
            </a:r>
            <a:r>
              <a:rPr sz="1400" spc="-5" dirty="0">
                <a:latin typeface="Century Gothic"/>
                <a:cs typeface="Century Gothic"/>
              </a:rPr>
              <a:t>εάν </a:t>
            </a:r>
            <a:r>
              <a:rPr sz="1400" dirty="0">
                <a:latin typeface="Century Gothic"/>
                <a:cs typeface="Century Gothic"/>
              </a:rPr>
              <a:t>η διαδικασία </a:t>
            </a:r>
            <a:r>
              <a:rPr sz="1400" spc="-5" dirty="0">
                <a:latin typeface="Century Gothic"/>
                <a:cs typeface="Century Gothic"/>
              </a:rPr>
              <a:t>δεν έχει ολοκληρωθεί, δεν  </a:t>
            </a:r>
            <a:r>
              <a:rPr sz="1400" dirty="0">
                <a:latin typeface="Century Gothic"/>
                <a:cs typeface="Century Gothic"/>
              </a:rPr>
              <a:t>θα </a:t>
            </a:r>
            <a:r>
              <a:rPr sz="1400" spc="-5" dirty="0">
                <a:latin typeface="Century Gothic"/>
                <a:cs typeface="Century Gothic"/>
              </a:rPr>
              <a:t>ζητηθεί από </a:t>
            </a:r>
            <a:r>
              <a:rPr sz="1400" dirty="0">
                <a:latin typeface="Century Gothic"/>
                <a:cs typeface="Century Gothic"/>
              </a:rPr>
              <a:t>τον/την δικαιούχο να </a:t>
            </a:r>
            <a:r>
              <a:rPr sz="1400" spc="-5" dirty="0">
                <a:latin typeface="Century Gothic"/>
                <a:cs typeface="Century Gothic"/>
              </a:rPr>
              <a:t>ολοκληρώσει </a:t>
            </a:r>
            <a:r>
              <a:rPr sz="1400" dirty="0">
                <a:latin typeface="Century Gothic"/>
                <a:cs typeface="Century Gothic"/>
              </a:rPr>
              <a:t>την </a:t>
            </a:r>
            <a:r>
              <a:rPr sz="1400" spc="-5" dirty="0">
                <a:latin typeface="Century Gothic"/>
                <a:cs typeface="Century Gothic"/>
              </a:rPr>
              <a:t>εν </a:t>
            </a:r>
            <a:r>
              <a:rPr sz="1400" dirty="0">
                <a:latin typeface="Century Gothic"/>
                <a:cs typeface="Century Gothic"/>
              </a:rPr>
              <a:t>λόγω ενότητα </a:t>
            </a:r>
            <a:r>
              <a:rPr sz="1400" spc="-5" dirty="0">
                <a:latin typeface="Century Gothic"/>
                <a:cs typeface="Century Gothic"/>
              </a:rPr>
              <a:t>αλλά </a:t>
            </a:r>
            <a:r>
              <a:rPr sz="1400" dirty="0">
                <a:latin typeface="Century Gothic"/>
                <a:cs typeface="Century Gothic"/>
              </a:rPr>
              <a:t>θα σταλεί</a:t>
            </a:r>
            <a:r>
              <a:rPr sz="1400" spc="-204" dirty="0">
                <a:latin typeface="Century Gothic"/>
                <a:cs typeface="Century Gothic"/>
              </a:rPr>
              <a:t> </a:t>
            </a:r>
            <a:r>
              <a:rPr sz="1400" spc="-5" dirty="0">
                <a:latin typeface="Century Gothic"/>
                <a:cs typeface="Century Gothic"/>
              </a:rPr>
              <a:t>εκ  </a:t>
            </a:r>
            <a:r>
              <a:rPr sz="1400" dirty="0">
                <a:latin typeface="Century Gothic"/>
                <a:cs typeface="Century Gothic"/>
              </a:rPr>
              <a:t>νέου </a:t>
            </a:r>
            <a:r>
              <a:rPr sz="1400" spc="-5" dirty="0">
                <a:latin typeface="Century Gothic"/>
                <a:cs typeface="Century Gothic"/>
              </a:rPr>
              <a:t>πρόσκληση </a:t>
            </a:r>
            <a:r>
              <a:rPr sz="1400" dirty="0">
                <a:latin typeface="Century Gothic"/>
                <a:cs typeface="Century Gothic"/>
              </a:rPr>
              <a:t>ένα μήνα </a:t>
            </a:r>
            <a:r>
              <a:rPr sz="1400" spc="-5" dirty="0">
                <a:latin typeface="Century Gothic"/>
                <a:cs typeface="Century Gothic"/>
              </a:rPr>
              <a:t>μετά </a:t>
            </a:r>
            <a:r>
              <a:rPr sz="1400" dirty="0">
                <a:latin typeface="Century Gothic"/>
                <a:cs typeface="Century Gothic"/>
              </a:rPr>
              <a:t>τη </a:t>
            </a:r>
            <a:r>
              <a:rPr sz="1400" spc="-5" dirty="0">
                <a:latin typeface="Century Gothic"/>
                <a:cs typeface="Century Gothic"/>
              </a:rPr>
              <a:t>λήξη </a:t>
            </a:r>
            <a:r>
              <a:rPr sz="1400" dirty="0">
                <a:latin typeface="Century Gothic"/>
                <a:cs typeface="Century Gothic"/>
              </a:rPr>
              <a:t>της</a:t>
            </a:r>
            <a:r>
              <a:rPr sz="1400" spc="-114" dirty="0">
                <a:latin typeface="Century Gothic"/>
                <a:cs typeface="Century Gothic"/>
              </a:rPr>
              <a:t> </a:t>
            </a:r>
            <a:r>
              <a:rPr sz="1400" spc="-5" dirty="0">
                <a:latin typeface="Century Gothic"/>
                <a:cs typeface="Century Gothic"/>
              </a:rPr>
              <a:t>κινητικότητας</a:t>
            </a:r>
            <a:endParaRPr sz="1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20848" y="388747"/>
            <a:ext cx="47015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000000"/>
                </a:solidFill>
              </a:rPr>
              <a:t>Μετά </a:t>
            </a:r>
            <a:r>
              <a:rPr spc="-10" dirty="0">
                <a:solidFill>
                  <a:srgbClr val="000000"/>
                </a:solidFill>
              </a:rPr>
              <a:t>την </a:t>
            </a:r>
            <a:r>
              <a:rPr spc="-5" dirty="0">
                <a:solidFill>
                  <a:srgbClr val="000000"/>
                </a:solidFill>
              </a:rPr>
              <a:t>Κινητικότητα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(2/2)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6303" y="1020571"/>
            <a:ext cx="8324215" cy="46583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395"/>
              </a:lnSpc>
              <a:spcBef>
                <a:spcPts val="105"/>
              </a:spcBef>
            </a:pPr>
            <a:r>
              <a:rPr sz="2000" b="1" dirty="0">
                <a:solidFill>
                  <a:srgbClr val="30859C"/>
                </a:solidFill>
                <a:latin typeface="Century Gothic"/>
                <a:cs typeface="Century Gothic"/>
              </a:rPr>
              <a:t>Αναγνώριση </a:t>
            </a:r>
            <a:r>
              <a:rPr sz="20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της </a:t>
            </a:r>
            <a:r>
              <a:rPr sz="2000" b="1" dirty="0">
                <a:solidFill>
                  <a:srgbClr val="30859C"/>
                </a:solidFill>
                <a:latin typeface="Century Gothic"/>
                <a:cs typeface="Century Gothic"/>
              </a:rPr>
              <a:t>περιόδου</a:t>
            </a:r>
            <a:r>
              <a:rPr sz="2000" b="1" spc="-6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κινητικότητας</a:t>
            </a:r>
            <a:endParaRPr sz="2000">
              <a:latin typeface="Century Gothic"/>
              <a:cs typeface="Century Gothic"/>
            </a:endParaRPr>
          </a:p>
          <a:p>
            <a:pPr marL="12700" marR="178435">
              <a:lnSpc>
                <a:spcPts val="1920"/>
              </a:lnSpc>
              <a:spcBef>
                <a:spcPts val="455"/>
              </a:spcBef>
            </a:pPr>
            <a:r>
              <a:rPr sz="2000" dirty="0">
                <a:latin typeface="Century Gothic"/>
                <a:cs typeface="Century Gothic"/>
              </a:rPr>
              <a:t>Πλήρης και </a:t>
            </a:r>
            <a:r>
              <a:rPr sz="2000" spc="-5" dirty="0">
                <a:latin typeface="Century Gothic"/>
                <a:cs typeface="Century Gothic"/>
              </a:rPr>
              <a:t>αυτόματη </a:t>
            </a:r>
            <a:r>
              <a:rPr sz="2000" dirty="0">
                <a:latin typeface="Century Gothic"/>
                <a:cs typeface="Century Gothic"/>
              </a:rPr>
              <a:t>αναγνώριση όλων των πιστωτικών</a:t>
            </a:r>
            <a:r>
              <a:rPr sz="2000" spc="-190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μονάδων  </a:t>
            </a:r>
            <a:r>
              <a:rPr sz="2000" spc="-10" dirty="0">
                <a:latin typeface="Century Gothic"/>
                <a:cs typeface="Century Gothic"/>
              </a:rPr>
              <a:t>(ECTS), </a:t>
            </a:r>
            <a:r>
              <a:rPr sz="2000" spc="-5" dirty="0">
                <a:latin typeface="Century Gothic"/>
                <a:cs typeface="Century Gothic"/>
              </a:rPr>
              <a:t>που αποκτήθηκαν </a:t>
            </a:r>
            <a:r>
              <a:rPr sz="2000" dirty="0">
                <a:latin typeface="Century Gothic"/>
                <a:cs typeface="Century Gothic"/>
              </a:rPr>
              <a:t>κατά τη διάρκεια της περιόδου  </a:t>
            </a:r>
            <a:r>
              <a:rPr sz="2000" spc="-5" dirty="0">
                <a:latin typeface="Century Gothic"/>
                <a:cs typeface="Century Gothic"/>
              </a:rPr>
              <a:t>σπουδών/κατάρτισης </a:t>
            </a:r>
            <a:r>
              <a:rPr sz="20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συμπεριλαμβανομένης και της</a:t>
            </a:r>
            <a:r>
              <a:rPr sz="2000" b="1" spc="-1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μικτής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ts val="1945"/>
              </a:lnSpc>
            </a:pPr>
            <a:r>
              <a:rPr sz="20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κινητικότητας.</a:t>
            </a:r>
            <a:endParaRPr sz="2000">
              <a:latin typeface="Century Gothic"/>
              <a:cs typeface="Century Gothic"/>
            </a:endParaRPr>
          </a:p>
          <a:p>
            <a:pPr marL="355600" marR="5080" indent="-342900">
              <a:lnSpc>
                <a:spcPts val="1920"/>
              </a:lnSpc>
              <a:spcBef>
                <a:spcPts val="45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Century Gothic"/>
                <a:cs typeface="Century Gothic"/>
              </a:rPr>
              <a:t>Transcript of Records / Έντυπο </a:t>
            </a:r>
            <a:r>
              <a:rPr sz="2000" spc="-5" dirty="0">
                <a:latin typeface="Century Gothic"/>
                <a:cs typeface="Century Gothic"/>
              </a:rPr>
              <a:t>Αναλυτικής Βαθμολογίας  (εκδίδεται </a:t>
            </a:r>
            <a:r>
              <a:rPr sz="2000" b="1" spc="-5" dirty="0">
                <a:latin typeface="Century Gothic"/>
                <a:cs typeface="Century Gothic"/>
              </a:rPr>
              <a:t>το αργότερο </a:t>
            </a:r>
            <a:r>
              <a:rPr sz="2000" b="1" dirty="0">
                <a:latin typeface="Century Gothic"/>
                <a:cs typeface="Century Gothic"/>
              </a:rPr>
              <a:t>5 εβδομάδες </a:t>
            </a:r>
            <a:r>
              <a:rPr sz="2000" dirty="0">
                <a:latin typeface="Century Gothic"/>
                <a:cs typeface="Century Gothic"/>
              </a:rPr>
              <a:t>με το </a:t>
            </a:r>
            <a:r>
              <a:rPr sz="2000" spc="-5" dirty="0">
                <a:latin typeface="Century Gothic"/>
                <a:cs typeface="Century Gothic"/>
              </a:rPr>
              <a:t>πέρας </a:t>
            </a:r>
            <a:r>
              <a:rPr sz="2000" dirty="0">
                <a:latin typeface="Century Gothic"/>
                <a:cs typeface="Century Gothic"/>
              </a:rPr>
              <a:t>της</a:t>
            </a:r>
            <a:r>
              <a:rPr sz="2000" spc="-40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κινητικότητας</a:t>
            </a:r>
            <a:endParaRPr sz="2000">
              <a:latin typeface="Century Gothic"/>
              <a:cs typeface="Century Gothic"/>
            </a:endParaRPr>
          </a:p>
          <a:p>
            <a:pPr marL="355600">
              <a:lnSpc>
                <a:spcPts val="1935"/>
              </a:lnSpc>
            </a:pPr>
            <a:r>
              <a:rPr sz="2000" dirty="0">
                <a:latin typeface="Century Gothic"/>
                <a:cs typeface="Century Gothic"/>
              </a:rPr>
              <a:t>)</a:t>
            </a:r>
            <a:endParaRPr sz="2000">
              <a:latin typeface="Century Gothic"/>
              <a:cs typeface="Century Gothic"/>
            </a:endParaRPr>
          </a:p>
          <a:p>
            <a:pPr marL="355600" indent="-342900">
              <a:lnSpc>
                <a:spcPts val="216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Century Gothic"/>
                <a:cs typeface="Century Gothic"/>
              </a:rPr>
              <a:t>Παράρτημα </a:t>
            </a:r>
            <a:r>
              <a:rPr sz="2000" spc="-5" dirty="0">
                <a:latin typeface="Century Gothic"/>
                <a:cs typeface="Century Gothic"/>
              </a:rPr>
              <a:t>Διπλώματος </a:t>
            </a:r>
            <a:r>
              <a:rPr sz="2000" dirty="0">
                <a:latin typeface="Century Gothic"/>
                <a:cs typeface="Century Gothic"/>
              </a:rPr>
              <a:t>εκδίδεται </a:t>
            </a:r>
            <a:r>
              <a:rPr sz="2000" spc="-5" dirty="0">
                <a:latin typeface="Century Gothic"/>
                <a:cs typeface="Century Gothic"/>
              </a:rPr>
              <a:t>δωρεάν </a:t>
            </a:r>
            <a:r>
              <a:rPr sz="2000" dirty="0">
                <a:latin typeface="Century Gothic"/>
                <a:cs typeface="Century Gothic"/>
              </a:rPr>
              <a:t>σε όλους</a:t>
            </a:r>
            <a:r>
              <a:rPr sz="2000" spc="-135" dirty="0">
                <a:latin typeface="Century Gothic"/>
                <a:cs typeface="Century Gothic"/>
              </a:rPr>
              <a:t> </a:t>
            </a:r>
            <a:r>
              <a:rPr sz="2000" spc="-5" dirty="0">
                <a:latin typeface="Century Gothic"/>
                <a:cs typeface="Century Gothic"/>
              </a:rPr>
              <a:t>τους</a:t>
            </a:r>
            <a:endParaRPr sz="2000">
              <a:latin typeface="Century Gothic"/>
              <a:cs typeface="Century Gothic"/>
            </a:endParaRPr>
          </a:p>
          <a:p>
            <a:pPr marL="355600">
              <a:lnSpc>
                <a:spcPts val="2160"/>
              </a:lnSpc>
            </a:pPr>
            <a:r>
              <a:rPr sz="2000" spc="-5" dirty="0">
                <a:latin typeface="Century Gothic"/>
                <a:cs typeface="Century Gothic"/>
              </a:rPr>
              <a:t>αποφοίτους</a:t>
            </a:r>
            <a:endParaRPr sz="20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entury Gothic"/>
                <a:cs typeface="Century Gothic"/>
              </a:rPr>
              <a:t>Europass </a:t>
            </a:r>
            <a:r>
              <a:rPr sz="2000" dirty="0">
                <a:latin typeface="Century Gothic"/>
                <a:cs typeface="Century Gothic"/>
              </a:rPr>
              <a:t>certificate - Νέους</a:t>
            </a:r>
            <a:r>
              <a:rPr sz="2000" spc="-90" dirty="0">
                <a:latin typeface="Century Gothic"/>
                <a:cs typeface="Century Gothic"/>
              </a:rPr>
              <a:t> </a:t>
            </a:r>
            <a:r>
              <a:rPr sz="2000" spc="-5" dirty="0">
                <a:latin typeface="Century Gothic"/>
                <a:cs typeface="Century Gothic"/>
              </a:rPr>
              <a:t>απόφοιτους</a:t>
            </a:r>
            <a:endParaRPr sz="2000">
              <a:latin typeface="Century Gothic"/>
              <a:cs typeface="Century Gothic"/>
            </a:endParaRPr>
          </a:p>
          <a:p>
            <a:pPr marL="82550">
              <a:lnSpc>
                <a:spcPct val="100000"/>
              </a:lnSpc>
              <a:tabLst>
                <a:tab pos="4594225" algn="l"/>
                <a:tab pos="6094095" algn="l"/>
              </a:tabLst>
            </a:pPr>
            <a:r>
              <a:rPr sz="2000" dirty="0">
                <a:latin typeface="Century Gothic"/>
                <a:cs typeface="Century Gothic"/>
              </a:rPr>
              <a:t>Εκτενής</a:t>
            </a:r>
            <a:r>
              <a:rPr sz="2000" spc="-25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αναφορά</a:t>
            </a:r>
            <a:r>
              <a:rPr sz="2000" spc="-25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πραγματοποιείται	στο</a:t>
            </a:r>
            <a:r>
              <a:rPr sz="2000" spc="5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έντυπο	ECTS </a:t>
            </a:r>
            <a:r>
              <a:rPr sz="2000" spc="-5" dirty="0">
                <a:latin typeface="Century Gothic"/>
                <a:cs typeface="Century Gothic"/>
              </a:rPr>
              <a:t>User</a:t>
            </a:r>
            <a:r>
              <a:rPr sz="2000" spc="-50" dirty="0">
                <a:latin typeface="Century Gothic"/>
                <a:cs typeface="Century Gothic"/>
              </a:rPr>
              <a:t> </a:t>
            </a:r>
            <a:r>
              <a:rPr sz="2000" spc="-5" dirty="0">
                <a:latin typeface="Century Gothic"/>
                <a:cs typeface="Century Gothic"/>
              </a:rPr>
              <a:t>Guide</a:t>
            </a:r>
            <a:endParaRPr sz="2000">
              <a:latin typeface="Century Gothic"/>
              <a:cs typeface="Century Gothic"/>
            </a:endParaRPr>
          </a:p>
          <a:p>
            <a:pPr marL="355600" indent="-342900">
              <a:lnSpc>
                <a:spcPts val="2160"/>
              </a:lnSpc>
              <a:spcBef>
                <a:spcPts val="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solidFill>
                  <a:srgbClr val="30859C"/>
                </a:solidFill>
                <a:latin typeface="Century Gothic"/>
                <a:cs typeface="Century Gothic"/>
              </a:rPr>
              <a:t>Η διαδικασία </a:t>
            </a:r>
            <a:r>
              <a:rPr sz="20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αναγνώρισης θα </a:t>
            </a:r>
            <a:r>
              <a:rPr sz="2000" b="1" dirty="0">
                <a:solidFill>
                  <a:srgbClr val="30859C"/>
                </a:solidFill>
                <a:latin typeface="Century Gothic"/>
                <a:cs typeface="Century Gothic"/>
              </a:rPr>
              <a:t>πρέπει να βρίσκεται</a:t>
            </a:r>
            <a:r>
              <a:rPr sz="2000" b="1" spc="-2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αναρτημένη</a:t>
            </a:r>
            <a:endParaRPr sz="2000">
              <a:latin typeface="Century Gothic"/>
              <a:cs typeface="Century Gothic"/>
            </a:endParaRPr>
          </a:p>
          <a:p>
            <a:pPr marL="355600">
              <a:lnSpc>
                <a:spcPts val="2155"/>
              </a:lnSpc>
            </a:pPr>
            <a:r>
              <a:rPr sz="2000" b="1" dirty="0">
                <a:solidFill>
                  <a:srgbClr val="30859C"/>
                </a:solidFill>
                <a:latin typeface="Century Gothic"/>
                <a:cs typeface="Century Gothic"/>
              </a:rPr>
              <a:t>στην ιστοσελίδα του</a:t>
            </a:r>
            <a:r>
              <a:rPr sz="2000" b="1" spc="-2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οργανισμού</a:t>
            </a:r>
            <a:endParaRPr sz="2000">
              <a:latin typeface="Century Gothic"/>
              <a:cs typeface="Century Gothic"/>
            </a:endParaRPr>
          </a:p>
          <a:p>
            <a:pPr marL="12700" marR="760730">
              <a:lnSpc>
                <a:spcPts val="1920"/>
              </a:lnSpc>
              <a:spcBef>
                <a:spcPts val="459"/>
              </a:spcBef>
              <a:tabLst>
                <a:tab pos="5234305" algn="l"/>
              </a:tabLst>
            </a:pPr>
            <a:r>
              <a:rPr sz="2000" dirty="0">
                <a:latin typeface="Century Gothic"/>
                <a:cs typeface="Century Gothic"/>
              </a:rPr>
              <a:t>Αναγνώριση κινητικότητας</a:t>
            </a:r>
            <a:r>
              <a:rPr sz="2000" spc="-50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σε</a:t>
            </a:r>
            <a:r>
              <a:rPr sz="2000" spc="5" dirty="0">
                <a:latin typeface="Century Gothic"/>
                <a:cs typeface="Century Gothic"/>
              </a:rPr>
              <a:t> </a:t>
            </a:r>
            <a:r>
              <a:rPr sz="2000" spc="-5" dirty="0">
                <a:latin typeface="Century Gothic"/>
                <a:cs typeface="Century Gothic"/>
              </a:rPr>
              <a:t>προσωπικό	</a:t>
            </a:r>
            <a:r>
              <a:rPr sz="2000" spc="-10" dirty="0">
                <a:latin typeface="Century Gothic"/>
                <a:cs typeface="Century Gothic"/>
              </a:rPr>
              <a:t>(στα </a:t>
            </a:r>
            <a:r>
              <a:rPr sz="2000" dirty="0">
                <a:latin typeface="Century Gothic"/>
                <a:cs typeface="Century Gothic"/>
              </a:rPr>
              <a:t>πλαίσια της  αξιολόγησης της επαγγελματικής </a:t>
            </a:r>
            <a:r>
              <a:rPr sz="2000" spc="-5" dirty="0">
                <a:latin typeface="Century Gothic"/>
                <a:cs typeface="Century Gothic"/>
              </a:rPr>
              <a:t>ανάπτυξης, </a:t>
            </a:r>
            <a:r>
              <a:rPr sz="2000" dirty="0">
                <a:latin typeface="Century Gothic"/>
                <a:cs typeface="Century Gothic"/>
              </a:rPr>
              <a:t>σαν </a:t>
            </a:r>
            <a:r>
              <a:rPr sz="2000" spc="-5" dirty="0">
                <a:latin typeface="Century Gothic"/>
                <a:cs typeface="Century Gothic"/>
              </a:rPr>
              <a:t>προαγωγή,  </a:t>
            </a:r>
            <a:r>
              <a:rPr sz="2000" dirty="0">
                <a:latin typeface="Century Gothic"/>
                <a:cs typeface="Century Gothic"/>
              </a:rPr>
              <a:t>μείωση των </a:t>
            </a:r>
            <a:r>
              <a:rPr sz="2000" spc="-5" dirty="0">
                <a:latin typeface="Century Gothic"/>
                <a:cs typeface="Century Gothic"/>
              </a:rPr>
              <a:t>ωρών διδασκαλίας</a:t>
            </a:r>
            <a:r>
              <a:rPr sz="2000" spc="-114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)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5405" y="388747"/>
            <a:ext cx="64744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000000"/>
                </a:solidFill>
              </a:rPr>
              <a:t>4. Ολοκλήρωση </a:t>
            </a:r>
            <a:r>
              <a:rPr spc="-10" dirty="0">
                <a:solidFill>
                  <a:srgbClr val="000000"/>
                </a:solidFill>
              </a:rPr>
              <a:t>του Σχεδίου </a:t>
            </a:r>
            <a:r>
              <a:rPr spc="-5" dirty="0">
                <a:solidFill>
                  <a:srgbClr val="000000"/>
                </a:solidFill>
              </a:rPr>
              <a:t>-</a:t>
            </a:r>
            <a:r>
              <a:rPr spc="5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Closing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1191844"/>
            <a:ext cx="8224520" cy="4752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8900">
              <a:lnSpc>
                <a:spcPts val="2510"/>
              </a:lnSpc>
              <a:spcBef>
                <a:spcPts val="95"/>
              </a:spcBef>
              <a:tabLst>
                <a:tab pos="3100705" algn="l"/>
                <a:tab pos="7598409" algn="l"/>
              </a:tabLst>
            </a:pPr>
            <a:r>
              <a:rPr sz="22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Υποβολή</a:t>
            </a:r>
            <a:r>
              <a:rPr sz="2200" b="1" spc="39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2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της</a:t>
            </a:r>
            <a:r>
              <a:rPr sz="2200" b="1" spc="38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2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Τελικής	Έκθεσης  </a:t>
            </a:r>
            <a:r>
              <a:rPr sz="2200" b="1" dirty="0">
                <a:solidFill>
                  <a:srgbClr val="404040"/>
                </a:solidFill>
                <a:latin typeface="Century Gothic"/>
                <a:cs typeface="Century Gothic"/>
              </a:rPr>
              <a:t>στο  τέλος</a:t>
            </a:r>
            <a:r>
              <a:rPr sz="2200" b="1" spc="-8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2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του</a:t>
            </a:r>
            <a:r>
              <a:rPr sz="2200" b="1" spc="39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2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Σχεδίου	</a:t>
            </a:r>
            <a:r>
              <a:rPr sz="2200" b="1" dirty="0">
                <a:solidFill>
                  <a:srgbClr val="404040"/>
                </a:solidFill>
                <a:latin typeface="Century Gothic"/>
                <a:cs typeface="Century Gothic"/>
              </a:rPr>
              <a:t>που</a:t>
            </a:r>
            <a:endParaRPr sz="2200">
              <a:latin typeface="Century Gothic"/>
              <a:cs typeface="Century Gothic"/>
            </a:endParaRPr>
          </a:p>
          <a:p>
            <a:pPr marL="88900">
              <a:lnSpc>
                <a:spcPts val="2510"/>
              </a:lnSpc>
              <a:tabLst>
                <a:tab pos="4537710" algn="l"/>
              </a:tabLst>
            </a:pPr>
            <a:r>
              <a:rPr sz="2200" b="1" spc="-10" dirty="0">
                <a:solidFill>
                  <a:srgbClr val="404040"/>
                </a:solidFill>
                <a:latin typeface="Century Gothic"/>
                <a:cs typeface="Century Gothic"/>
              </a:rPr>
              <a:t>αφορά όλες</a:t>
            </a:r>
            <a:r>
              <a:rPr sz="2200" b="1" spc="6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2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τις</a:t>
            </a:r>
            <a:r>
              <a:rPr sz="2200" b="1" spc="1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2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δραστηριότητες	</a:t>
            </a:r>
            <a:r>
              <a:rPr sz="2200" b="1" spc="-10" dirty="0">
                <a:solidFill>
                  <a:srgbClr val="404040"/>
                </a:solidFill>
                <a:latin typeface="Century Gothic"/>
                <a:cs typeface="Century Gothic"/>
              </a:rPr>
              <a:t>που</a:t>
            </a:r>
            <a:r>
              <a:rPr sz="2200" b="1" spc="1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200" b="1" spc="-10" dirty="0">
                <a:solidFill>
                  <a:srgbClr val="404040"/>
                </a:solidFill>
                <a:latin typeface="Century Gothic"/>
                <a:cs typeface="Century Gothic"/>
              </a:rPr>
              <a:t>πραγματοποιήθηκαν</a:t>
            </a:r>
            <a:endParaRPr sz="2200">
              <a:latin typeface="Century Gothic"/>
              <a:cs typeface="Century Gothic"/>
            </a:endParaRPr>
          </a:p>
          <a:p>
            <a:pPr marL="509270" indent="-421005">
              <a:lnSpc>
                <a:spcPct val="100000"/>
              </a:lnSpc>
              <a:spcBef>
                <a:spcPts val="254"/>
              </a:spcBef>
              <a:buFont typeface="Wingdings"/>
              <a:buChar char=""/>
              <a:tabLst>
                <a:tab pos="509270" algn="l"/>
                <a:tab pos="509905" algn="l"/>
              </a:tabLst>
            </a:pPr>
            <a:r>
              <a:rPr sz="2200" spc="-5" dirty="0">
                <a:latin typeface="Century Gothic"/>
                <a:cs typeface="Century Gothic"/>
              </a:rPr>
              <a:t>εντός 60 ημερών </a:t>
            </a:r>
            <a:r>
              <a:rPr sz="2200" spc="-10" dirty="0">
                <a:latin typeface="Century Gothic"/>
                <a:cs typeface="Century Gothic"/>
              </a:rPr>
              <a:t>από </a:t>
            </a:r>
            <a:r>
              <a:rPr sz="2200" spc="-5" dirty="0">
                <a:latin typeface="Century Gothic"/>
                <a:cs typeface="Century Gothic"/>
              </a:rPr>
              <a:t>την ημερομηνία </a:t>
            </a:r>
            <a:r>
              <a:rPr sz="2200" spc="-10" dirty="0">
                <a:latin typeface="Century Gothic"/>
                <a:cs typeface="Century Gothic"/>
              </a:rPr>
              <a:t>λήξης </a:t>
            </a:r>
            <a:r>
              <a:rPr sz="2200" spc="-5" dirty="0">
                <a:latin typeface="Century Gothic"/>
                <a:cs typeface="Century Gothic"/>
              </a:rPr>
              <a:t>του</a:t>
            </a:r>
            <a:r>
              <a:rPr sz="2200" spc="60" dirty="0">
                <a:latin typeface="Century Gothic"/>
                <a:cs typeface="Century Gothic"/>
              </a:rPr>
              <a:t> </a:t>
            </a:r>
            <a:r>
              <a:rPr sz="2200" spc="-5" dirty="0">
                <a:latin typeface="Century Gothic"/>
                <a:cs typeface="Century Gothic"/>
              </a:rPr>
              <a:t>έργου</a:t>
            </a:r>
            <a:endParaRPr sz="2200">
              <a:latin typeface="Century Gothic"/>
              <a:cs typeface="Century Gothic"/>
            </a:endParaRPr>
          </a:p>
          <a:p>
            <a:pPr marL="469900" indent="-343535">
              <a:lnSpc>
                <a:spcPts val="2510"/>
              </a:lnSpc>
              <a:spcBef>
                <a:spcPts val="265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2200" spc="-5" dirty="0">
                <a:latin typeface="Century Gothic"/>
                <a:cs typeface="Century Gothic"/>
              </a:rPr>
              <a:t>29</a:t>
            </a:r>
            <a:r>
              <a:rPr sz="2175" spc="-7" baseline="21072" dirty="0">
                <a:latin typeface="Century Gothic"/>
                <a:cs typeface="Century Gothic"/>
              </a:rPr>
              <a:t>η </a:t>
            </a:r>
            <a:r>
              <a:rPr sz="2200" spc="-5" dirty="0">
                <a:latin typeface="Century Gothic"/>
                <a:cs typeface="Century Gothic"/>
              </a:rPr>
              <a:t>Νοεμβρίου </a:t>
            </a:r>
            <a:r>
              <a:rPr sz="2200" spc="-10" dirty="0">
                <a:latin typeface="Century Gothic"/>
                <a:cs typeface="Century Gothic"/>
              </a:rPr>
              <a:t>για </a:t>
            </a:r>
            <a:r>
              <a:rPr sz="2200" spc="-5" dirty="0">
                <a:latin typeface="Century Gothic"/>
                <a:cs typeface="Century Gothic"/>
              </a:rPr>
              <a:t>τα </a:t>
            </a:r>
            <a:r>
              <a:rPr sz="2200" spc="-15" dirty="0">
                <a:latin typeface="Century Gothic"/>
                <a:cs typeface="Century Gothic"/>
              </a:rPr>
              <a:t>σχέδια </a:t>
            </a:r>
            <a:r>
              <a:rPr sz="2200" spc="-5" dirty="0">
                <a:latin typeface="Century Gothic"/>
                <a:cs typeface="Century Gothic"/>
              </a:rPr>
              <a:t>16</a:t>
            </a:r>
            <a:r>
              <a:rPr sz="2200" spc="-220" dirty="0">
                <a:latin typeface="Century Gothic"/>
                <a:cs typeface="Century Gothic"/>
              </a:rPr>
              <a:t> </a:t>
            </a:r>
            <a:r>
              <a:rPr sz="2200" spc="-20" dirty="0">
                <a:latin typeface="Century Gothic"/>
                <a:cs typeface="Century Gothic"/>
              </a:rPr>
              <a:t>μηνών</a:t>
            </a:r>
            <a:endParaRPr sz="2200">
              <a:latin typeface="Century Gothic"/>
              <a:cs typeface="Century Gothic"/>
            </a:endParaRPr>
          </a:p>
          <a:p>
            <a:pPr marL="469900" indent="-343535">
              <a:lnSpc>
                <a:spcPts val="2510"/>
              </a:lnSpc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2200" spc="-5" dirty="0">
                <a:latin typeface="Century Gothic"/>
                <a:cs typeface="Century Gothic"/>
              </a:rPr>
              <a:t>30</a:t>
            </a:r>
            <a:r>
              <a:rPr sz="2175" spc="-7" baseline="21072" dirty="0">
                <a:latin typeface="Century Gothic"/>
                <a:cs typeface="Century Gothic"/>
              </a:rPr>
              <a:t>η </a:t>
            </a:r>
            <a:r>
              <a:rPr sz="2200" spc="-25" dirty="0">
                <a:latin typeface="Century Gothic"/>
                <a:cs typeface="Century Gothic"/>
              </a:rPr>
              <a:t>Ιουλίου </a:t>
            </a:r>
            <a:r>
              <a:rPr sz="2200" spc="-5" dirty="0">
                <a:latin typeface="Century Gothic"/>
                <a:cs typeface="Century Gothic"/>
              </a:rPr>
              <a:t>για </a:t>
            </a:r>
            <a:r>
              <a:rPr sz="2200" spc="-10" dirty="0">
                <a:latin typeface="Century Gothic"/>
                <a:cs typeface="Century Gothic"/>
              </a:rPr>
              <a:t>τα </a:t>
            </a:r>
            <a:r>
              <a:rPr sz="2200" spc="-15" dirty="0">
                <a:latin typeface="Century Gothic"/>
                <a:cs typeface="Century Gothic"/>
              </a:rPr>
              <a:t>σχέδια </a:t>
            </a:r>
            <a:r>
              <a:rPr sz="2200" spc="-10" dirty="0">
                <a:latin typeface="Century Gothic"/>
                <a:cs typeface="Century Gothic"/>
              </a:rPr>
              <a:t>24</a:t>
            </a:r>
            <a:r>
              <a:rPr sz="2200" spc="-225" dirty="0">
                <a:latin typeface="Century Gothic"/>
                <a:cs typeface="Century Gothic"/>
              </a:rPr>
              <a:t> </a:t>
            </a:r>
            <a:r>
              <a:rPr sz="2200" spc="-20" dirty="0">
                <a:latin typeface="Century Gothic"/>
                <a:cs typeface="Century Gothic"/>
              </a:rPr>
              <a:t>μηνών</a:t>
            </a:r>
            <a:endParaRPr sz="22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2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5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</a:pPr>
            <a:r>
              <a:rPr sz="2200" b="1" spc="-5" dirty="0">
                <a:latin typeface="Century Gothic"/>
                <a:cs typeface="Century Gothic"/>
              </a:rPr>
              <a:t>Τελική</a:t>
            </a:r>
            <a:r>
              <a:rPr sz="2200" b="1" dirty="0">
                <a:latin typeface="Century Gothic"/>
                <a:cs typeface="Century Gothic"/>
              </a:rPr>
              <a:t> </a:t>
            </a:r>
            <a:r>
              <a:rPr sz="2200" b="1" spc="-10" dirty="0">
                <a:latin typeface="Century Gothic"/>
                <a:cs typeface="Century Gothic"/>
              </a:rPr>
              <a:t>Πληρωμή</a:t>
            </a:r>
            <a:endParaRPr sz="2200">
              <a:latin typeface="Century Gothic"/>
              <a:cs typeface="Century Gothic"/>
            </a:endParaRPr>
          </a:p>
          <a:p>
            <a:pPr marL="431800" marR="130810" indent="-343535">
              <a:lnSpc>
                <a:spcPts val="2380"/>
              </a:lnSpc>
              <a:spcBef>
                <a:spcPts val="550"/>
              </a:spcBef>
              <a:buFont typeface="Wingdings"/>
              <a:buChar char=""/>
              <a:tabLst>
                <a:tab pos="432434" algn="l"/>
              </a:tabLst>
            </a:pPr>
            <a:r>
              <a:rPr sz="2200" spc="-5" dirty="0">
                <a:latin typeface="Century Gothic"/>
                <a:cs typeface="Century Gothic"/>
              </a:rPr>
              <a:t>Εντός 60 ημερών </a:t>
            </a:r>
            <a:r>
              <a:rPr sz="2200" spc="-10" dirty="0">
                <a:latin typeface="Century Gothic"/>
                <a:cs typeface="Century Gothic"/>
              </a:rPr>
              <a:t>από </a:t>
            </a:r>
            <a:r>
              <a:rPr sz="2200" spc="-5" dirty="0">
                <a:latin typeface="Century Gothic"/>
                <a:cs typeface="Century Gothic"/>
              </a:rPr>
              <a:t>την </a:t>
            </a:r>
            <a:r>
              <a:rPr sz="2200" spc="-10" dirty="0">
                <a:latin typeface="Century Gothic"/>
                <a:cs typeface="Century Gothic"/>
              </a:rPr>
              <a:t>παραλαβή </a:t>
            </a:r>
            <a:r>
              <a:rPr sz="2200" spc="-5" dirty="0">
                <a:latin typeface="Century Gothic"/>
                <a:cs typeface="Century Gothic"/>
              </a:rPr>
              <a:t>της Τελικής </a:t>
            </a:r>
            <a:r>
              <a:rPr sz="2200" spc="-10" dirty="0">
                <a:latin typeface="Century Gothic"/>
                <a:cs typeface="Century Gothic"/>
              </a:rPr>
              <a:t>Έκθεσης  </a:t>
            </a:r>
            <a:r>
              <a:rPr sz="2200" spc="-5" dirty="0">
                <a:latin typeface="Century Gothic"/>
                <a:cs typeface="Century Gothic"/>
              </a:rPr>
              <a:t>Ενημέρωση μέσω επιστολής </a:t>
            </a:r>
            <a:r>
              <a:rPr sz="2200" spc="-10" dirty="0">
                <a:latin typeface="Century Gothic"/>
                <a:cs typeface="Century Gothic"/>
              </a:rPr>
              <a:t>για </a:t>
            </a:r>
            <a:r>
              <a:rPr sz="2200" spc="-5" dirty="0">
                <a:latin typeface="Century Gothic"/>
                <a:cs typeface="Century Gothic"/>
              </a:rPr>
              <a:t>την </a:t>
            </a:r>
            <a:r>
              <a:rPr sz="2200" spc="-10" dirty="0">
                <a:latin typeface="Century Gothic"/>
                <a:cs typeface="Century Gothic"/>
              </a:rPr>
              <a:t>αξιολόγηση </a:t>
            </a:r>
            <a:r>
              <a:rPr sz="2200" spc="-5" dirty="0">
                <a:latin typeface="Century Gothic"/>
                <a:cs typeface="Century Gothic"/>
              </a:rPr>
              <a:t>της  έκθεσης και την εκκαθάριση του</a:t>
            </a:r>
            <a:r>
              <a:rPr sz="2200" spc="10" dirty="0">
                <a:latin typeface="Century Gothic"/>
                <a:cs typeface="Century Gothic"/>
              </a:rPr>
              <a:t> </a:t>
            </a:r>
            <a:r>
              <a:rPr sz="2200" spc="-10" dirty="0">
                <a:latin typeface="Century Gothic"/>
                <a:cs typeface="Century Gothic"/>
              </a:rPr>
              <a:t>λογαριασμού</a:t>
            </a:r>
            <a:endParaRPr sz="2200">
              <a:latin typeface="Century Gothic"/>
              <a:cs typeface="Century Gothic"/>
            </a:endParaRPr>
          </a:p>
          <a:p>
            <a:pPr marL="431800" marR="76200" indent="-343535" algn="just">
              <a:lnSpc>
                <a:spcPts val="2380"/>
              </a:lnSpc>
              <a:spcBef>
                <a:spcPts val="520"/>
              </a:spcBef>
              <a:buFont typeface="Wingdings"/>
              <a:buChar char=""/>
              <a:tabLst>
                <a:tab pos="432434" algn="l"/>
              </a:tabLst>
            </a:pPr>
            <a:r>
              <a:rPr sz="2200" spc="-10" dirty="0">
                <a:latin typeface="Century Gothic"/>
                <a:cs typeface="Century Gothic"/>
              </a:rPr>
              <a:t>Το ΙΔΕΠ </a:t>
            </a:r>
            <a:r>
              <a:rPr sz="2200" dirty="0">
                <a:latin typeface="Century Gothic"/>
                <a:cs typeface="Century Gothic"/>
              </a:rPr>
              <a:t>δεν </a:t>
            </a:r>
            <a:r>
              <a:rPr sz="2200" spc="-5" dirty="0">
                <a:latin typeface="Century Gothic"/>
                <a:cs typeface="Century Gothic"/>
              </a:rPr>
              <a:t>μπορεί </a:t>
            </a:r>
            <a:r>
              <a:rPr sz="2200" spc="5" dirty="0">
                <a:latin typeface="Century Gothic"/>
                <a:cs typeface="Century Gothic"/>
              </a:rPr>
              <a:t>να </a:t>
            </a:r>
            <a:r>
              <a:rPr sz="2200" spc="-5" dirty="0">
                <a:latin typeface="Century Gothic"/>
                <a:cs typeface="Century Gothic"/>
              </a:rPr>
              <a:t>αξιολογήσει </a:t>
            </a:r>
            <a:r>
              <a:rPr sz="2200" spc="-10" dirty="0">
                <a:latin typeface="Century Gothic"/>
                <a:cs typeface="Century Gothic"/>
              </a:rPr>
              <a:t>Έκθεση </a:t>
            </a:r>
            <a:r>
              <a:rPr sz="2200" spc="-5" dirty="0">
                <a:latin typeface="Century Gothic"/>
                <a:cs typeface="Century Gothic"/>
              </a:rPr>
              <a:t>και </a:t>
            </a:r>
            <a:r>
              <a:rPr sz="2200" spc="10" dirty="0">
                <a:latin typeface="Century Gothic"/>
                <a:cs typeface="Century Gothic"/>
              </a:rPr>
              <a:t>να  </a:t>
            </a:r>
            <a:r>
              <a:rPr sz="2200" spc="-5" dirty="0">
                <a:latin typeface="Century Gothic"/>
                <a:cs typeface="Century Gothic"/>
              </a:rPr>
              <a:t>προχωρήσει σε </a:t>
            </a:r>
            <a:r>
              <a:rPr sz="2200" spc="-10" dirty="0">
                <a:latin typeface="Century Gothic"/>
                <a:cs typeface="Century Gothic"/>
              </a:rPr>
              <a:t>Τελική Πληρωμή πριν από την  </a:t>
            </a:r>
            <a:r>
              <a:rPr sz="2200" spc="-5" dirty="0">
                <a:latin typeface="Century Gothic"/>
                <a:cs typeface="Century Gothic"/>
              </a:rPr>
              <a:t>ολοκλήρωση </a:t>
            </a:r>
            <a:r>
              <a:rPr sz="2200" dirty="0">
                <a:latin typeface="Century Gothic"/>
                <a:cs typeface="Century Gothic"/>
              </a:rPr>
              <a:t>της </a:t>
            </a:r>
            <a:r>
              <a:rPr sz="2200" spc="-5" dirty="0">
                <a:latin typeface="Century Gothic"/>
                <a:cs typeface="Century Gothic"/>
              </a:rPr>
              <a:t>επιλέξιμης διάρκειας του</a:t>
            </a:r>
            <a:r>
              <a:rPr sz="2200" spc="-10" dirty="0">
                <a:latin typeface="Century Gothic"/>
                <a:cs typeface="Century Gothic"/>
              </a:rPr>
              <a:t> </a:t>
            </a:r>
            <a:r>
              <a:rPr sz="2200" spc="-5" dirty="0">
                <a:latin typeface="Century Gothic"/>
                <a:cs typeface="Century Gothic"/>
              </a:rPr>
              <a:t>Σχεδίου</a:t>
            </a:r>
            <a:endParaRPr sz="2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7379" y="532587"/>
            <a:ext cx="43738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>
                <a:solidFill>
                  <a:srgbClr val="000000"/>
                </a:solidFill>
              </a:rPr>
              <a:t>Εισερχόμενη</a:t>
            </a:r>
            <a:r>
              <a:rPr spc="-4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Κινητικότητα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147648"/>
            <a:ext cx="7967345" cy="4521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spc="-10" dirty="0">
                <a:latin typeface="Century Gothic"/>
                <a:cs typeface="Century Gothic"/>
              </a:rPr>
              <a:t>Επικαιροποιημένος </a:t>
            </a:r>
            <a:r>
              <a:rPr sz="2500" spc="-5" dirty="0">
                <a:latin typeface="Century Gothic"/>
                <a:cs typeface="Century Gothic"/>
              </a:rPr>
              <a:t>κατάλογος</a:t>
            </a:r>
            <a:r>
              <a:rPr sz="2500" spc="45" dirty="0">
                <a:latin typeface="Century Gothic"/>
                <a:cs typeface="Century Gothic"/>
              </a:rPr>
              <a:t> </a:t>
            </a:r>
            <a:r>
              <a:rPr sz="2500" spc="-5" dirty="0">
                <a:latin typeface="Century Gothic"/>
                <a:cs typeface="Century Gothic"/>
              </a:rPr>
              <a:t>μαθημάτων</a:t>
            </a:r>
            <a:endParaRPr sz="250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spc="-10" dirty="0">
                <a:latin typeface="Century Gothic"/>
                <a:cs typeface="Century Gothic"/>
              </a:rPr>
              <a:t>Welcome </a:t>
            </a:r>
            <a:r>
              <a:rPr sz="2500" spc="-5" dirty="0">
                <a:latin typeface="Century Gothic"/>
                <a:cs typeface="Century Gothic"/>
              </a:rPr>
              <a:t>orientation</a:t>
            </a:r>
            <a:r>
              <a:rPr sz="2500" spc="70" dirty="0">
                <a:latin typeface="Century Gothic"/>
                <a:cs typeface="Century Gothic"/>
              </a:rPr>
              <a:t> </a:t>
            </a:r>
            <a:r>
              <a:rPr sz="2500" spc="-10" dirty="0">
                <a:latin typeface="Century Gothic"/>
                <a:cs typeface="Century Gothic"/>
              </a:rPr>
              <a:t>week</a:t>
            </a:r>
            <a:endParaRPr sz="250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spc="-5" dirty="0">
                <a:latin typeface="Century Gothic"/>
                <a:cs typeface="Century Gothic"/>
              </a:rPr>
              <a:t>ESN, φοιτητικοί όμιλοι (κουλτούρα συμπερίληψης)</a:t>
            </a:r>
            <a:endParaRPr sz="2500">
              <a:latin typeface="Century Gothic"/>
              <a:cs typeface="Century Gothic"/>
            </a:endParaRPr>
          </a:p>
          <a:p>
            <a:pPr marL="355600" marR="5080" indent="-343535">
              <a:lnSpc>
                <a:spcPct val="80200"/>
              </a:lnSpc>
              <a:spcBef>
                <a:spcPts val="59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dirty="0">
                <a:latin typeface="Century Gothic"/>
                <a:cs typeface="Century Gothic"/>
              </a:rPr>
              <a:t>Κανένα </a:t>
            </a:r>
            <a:r>
              <a:rPr sz="2500" spc="-5" dirty="0">
                <a:latin typeface="Century Gothic"/>
                <a:cs typeface="Century Gothic"/>
              </a:rPr>
              <a:t>πανεπιστημιακό τέλος (για δίδακτρα,  </a:t>
            </a:r>
            <a:r>
              <a:rPr sz="2500" spc="-10" dirty="0">
                <a:latin typeface="Century Gothic"/>
                <a:cs typeface="Century Gothic"/>
              </a:rPr>
              <a:t>εγγραφή, </a:t>
            </a:r>
            <a:r>
              <a:rPr sz="2500" spc="-5" dirty="0">
                <a:latin typeface="Century Gothic"/>
                <a:cs typeface="Century Gothic"/>
              </a:rPr>
              <a:t>εξετάσεις, πρόσβαση σε εργαστήριο και  </a:t>
            </a:r>
            <a:r>
              <a:rPr sz="2500" spc="-10" dirty="0">
                <a:latin typeface="Century Gothic"/>
                <a:cs typeface="Century Gothic"/>
              </a:rPr>
              <a:t>εγκαταστάσεις βιβλιοθηκών </a:t>
            </a:r>
            <a:r>
              <a:rPr sz="2500" spc="-15" dirty="0">
                <a:latin typeface="Century Gothic"/>
                <a:cs typeface="Century Gothic"/>
              </a:rPr>
              <a:t>κ.λπ.) </a:t>
            </a:r>
            <a:r>
              <a:rPr sz="25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δεν </a:t>
            </a:r>
            <a:r>
              <a:rPr sz="25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μπορεί να  καταβληθεί </a:t>
            </a:r>
            <a:r>
              <a:rPr sz="25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στους εισερχόμενους</a:t>
            </a:r>
            <a:r>
              <a:rPr sz="2500" b="1" spc="5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25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φοιτητές</a:t>
            </a:r>
            <a:endParaRPr sz="2500">
              <a:latin typeface="Century Gothic"/>
              <a:cs typeface="Century Gothic"/>
            </a:endParaRPr>
          </a:p>
          <a:p>
            <a:pPr marL="355600" marR="90805" indent="-343535">
              <a:lnSpc>
                <a:spcPts val="2400"/>
              </a:lnSpc>
              <a:spcBef>
                <a:spcPts val="5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spc="-10" dirty="0">
                <a:latin typeface="Century Gothic"/>
                <a:cs typeface="Century Gothic"/>
              </a:rPr>
              <a:t>Ωστόσο, </a:t>
            </a:r>
            <a:r>
              <a:rPr sz="2500" dirty="0">
                <a:latin typeface="Century Gothic"/>
                <a:cs typeface="Century Gothic"/>
              </a:rPr>
              <a:t>ενδέχεται να </a:t>
            </a:r>
            <a:r>
              <a:rPr sz="2500" spc="-5" dirty="0">
                <a:latin typeface="Century Gothic"/>
                <a:cs typeface="Century Gothic"/>
              </a:rPr>
              <a:t>χρεωθούν για έξοδα </a:t>
            </a:r>
            <a:r>
              <a:rPr sz="2500" spc="-10" dirty="0">
                <a:latin typeface="Century Gothic"/>
                <a:cs typeface="Century Gothic"/>
              </a:rPr>
              <a:t>όπως  ασφάλιση, </a:t>
            </a:r>
            <a:r>
              <a:rPr sz="2500" spc="-5" dirty="0">
                <a:latin typeface="Century Gothic"/>
                <a:cs typeface="Century Gothic"/>
              </a:rPr>
              <a:t>συμμετοχή </a:t>
            </a:r>
            <a:r>
              <a:rPr sz="2500" spc="-10" dirty="0">
                <a:latin typeface="Century Gothic"/>
                <a:cs typeface="Century Gothic"/>
              </a:rPr>
              <a:t>σε </a:t>
            </a:r>
            <a:r>
              <a:rPr sz="2500" spc="-5" dirty="0">
                <a:latin typeface="Century Gothic"/>
                <a:cs typeface="Century Gothic"/>
              </a:rPr>
              <a:t>φοιτητικά σωματεία,  στην ίδια </a:t>
            </a:r>
            <a:r>
              <a:rPr sz="2500" spc="-10" dirty="0">
                <a:latin typeface="Century Gothic"/>
                <a:cs typeface="Century Gothic"/>
              </a:rPr>
              <a:t>βάση </a:t>
            </a:r>
            <a:r>
              <a:rPr sz="2500" spc="-5" dirty="0">
                <a:latin typeface="Century Gothic"/>
                <a:cs typeface="Century Gothic"/>
              </a:rPr>
              <a:t>με </a:t>
            </a:r>
            <a:r>
              <a:rPr sz="2500" spc="-10" dirty="0">
                <a:latin typeface="Century Gothic"/>
                <a:cs typeface="Century Gothic"/>
              </a:rPr>
              <a:t>αυτά που </a:t>
            </a:r>
            <a:r>
              <a:rPr sz="2500" dirty="0">
                <a:latin typeface="Century Gothic"/>
                <a:cs typeface="Century Gothic"/>
              </a:rPr>
              <a:t>χρεώνονται </a:t>
            </a:r>
            <a:r>
              <a:rPr sz="2500" spc="-5" dirty="0">
                <a:latin typeface="Century Gothic"/>
                <a:cs typeface="Century Gothic"/>
              </a:rPr>
              <a:t>οι </a:t>
            </a:r>
            <a:r>
              <a:rPr sz="2500" spc="-10" dirty="0">
                <a:latin typeface="Century Gothic"/>
                <a:cs typeface="Century Gothic"/>
              </a:rPr>
              <a:t>τοπικοί  </a:t>
            </a:r>
            <a:r>
              <a:rPr sz="2500" spc="-5" dirty="0">
                <a:latin typeface="Century Gothic"/>
                <a:cs typeface="Century Gothic"/>
              </a:rPr>
              <a:t>φοιτητές</a:t>
            </a:r>
            <a:endParaRPr sz="2500">
              <a:latin typeface="Century Gothic"/>
              <a:cs typeface="Century Gothic"/>
            </a:endParaRPr>
          </a:p>
          <a:p>
            <a:pPr marL="12700" marR="81280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spc="-10" dirty="0">
                <a:latin typeface="Century Gothic"/>
                <a:cs typeface="Century Gothic"/>
              </a:rPr>
              <a:t>Staff Weeks/Eβδομάδες </a:t>
            </a:r>
            <a:r>
              <a:rPr sz="2500" spc="-5" dirty="0">
                <a:latin typeface="Century Gothic"/>
                <a:cs typeface="Century Gothic"/>
              </a:rPr>
              <a:t>κατάρτισης </a:t>
            </a:r>
            <a:r>
              <a:rPr sz="2500" spc="-10" dirty="0">
                <a:latin typeface="Century Gothic"/>
                <a:cs typeface="Century Gothic"/>
              </a:rPr>
              <a:t>προσωπικού: </a:t>
            </a:r>
            <a:r>
              <a:rPr sz="25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</a:rPr>
              <a:t> </a:t>
            </a:r>
            <a:r>
              <a:rPr sz="25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2"/>
              </a:rPr>
              <a:t>ΙΜΟΤΙΟΝ</a:t>
            </a:r>
            <a:r>
              <a:rPr sz="2500" u="heavy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2"/>
              </a:rPr>
              <a:t> </a:t>
            </a:r>
            <a:r>
              <a:rPr sz="25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2"/>
              </a:rPr>
              <a:t>platform</a:t>
            </a:r>
            <a:endParaRPr sz="25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88994" y="1004773"/>
            <a:ext cx="110045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000000"/>
                </a:solidFill>
              </a:rPr>
              <a:t>Brexit</a:t>
            </a:r>
            <a:endParaRPr sz="32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dirty="0"/>
              <a:t>Η </a:t>
            </a:r>
            <a:r>
              <a:rPr spc="-5" dirty="0"/>
              <a:t>σύναψη </a:t>
            </a:r>
            <a:r>
              <a:rPr dirty="0"/>
              <a:t>της </a:t>
            </a:r>
            <a:r>
              <a:rPr spc="-5" dirty="0"/>
              <a:t>συμφωνίας αποχώρησης </a:t>
            </a:r>
            <a:r>
              <a:rPr dirty="0"/>
              <a:t>επιτρέπει </a:t>
            </a:r>
            <a:r>
              <a:rPr spc="-15" dirty="0"/>
              <a:t>την  </a:t>
            </a:r>
            <a:r>
              <a:rPr spc="-5" dirty="0"/>
              <a:t>κινητικότητα </a:t>
            </a:r>
            <a:r>
              <a:rPr spc="-10" dirty="0"/>
              <a:t>για </a:t>
            </a:r>
            <a:r>
              <a:rPr dirty="0"/>
              <a:t>τις </a:t>
            </a:r>
            <a:r>
              <a:rPr spc="-5" dirty="0"/>
              <a:t>προσκλήσεις 2019 </a:t>
            </a:r>
            <a:r>
              <a:rPr spc="-10" dirty="0"/>
              <a:t>και 2020 έως  </a:t>
            </a:r>
            <a:r>
              <a:rPr dirty="0"/>
              <a:t>ότου </a:t>
            </a:r>
            <a:r>
              <a:rPr spc="-5" dirty="0"/>
              <a:t>ολοκληρωθούν τα </a:t>
            </a:r>
            <a:r>
              <a:rPr dirty="0"/>
              <a:t>έργα ή έως ότου </a:t>
            </a:r>
            <a:r>
              <a:rPr spc="-5" dirty="0"/>
              <a:t>εξαντληθούν  τα </a:t>
            </a:r>
            <a:r>
              <a:rPr dirty="0"/>
              <a:t>χρήματα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4565" y="1108963"/>
            <a:ext cx="783653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Μη επιλέξιμοι </a:t>
            </a:r>
            <a:r>
              <a:rPr spc="-10" dirty="0"/>
              <a:t>Οργανισμοί Υποδοχής για</a:t>
            </a:r>
            <a:r>
              <a:rPr spc="100" dirty="0"/>
              <a:t> </a:t>
            </a:r>
            <a:r>
              <a:rPr spc="-10" dirty="0"/>
              <a:t>SMPs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30732" y="1872233"/>
            <a:ext cx="7832725" cy="22485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427355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  <a:tab pos="4008754" algn="l"/>
                <a:tab pos="5142865" algn="l"/>
                <a:tab pos="628142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Τα θεσμικά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όργανα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της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ΕΕ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και άλλα</a:t>
            </a:r>
            <a:r>
              <a:rPr sz="2000" spc="-10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όργανα</a:t>
            </a:r>
            <a:r>
              <a:rPr sz="2000" spc="-3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της	ΕΕ,  συμπεριλαμβανομένων</a:t>
            </a:r>
            <a:r>
              <a:rPr sz="2000" spc="-3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εξειδικευμένων	οργανισμών: </a:t>
            </a:r>
            <a:r>
              <a:rPr sz="20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</a:rPr>
              <a:t> </a:t>
            </a:r>
            <a:r>
              <a:rPr sz="20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2"/>
              </a:rPr>
              <a:t>http://europa.eu/european-</a:t>
            </a:r>
            <a:r>
              <a:rPr sz="20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</a:rPr>
              <a:t>	</a:t>
            </a:r>
            <a:r>
              <a:rPr sz="20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2"/>
              </a:rPr>
              <a:t>union/about-eu/institutions-  bodies_en</a:t>
            </a:r>
            <a:endParaRPr sz="2000">
              <a:latin typeface="Century Gothic"/>
              <a:cs typeface="Century Gothic"/>
            </a:endParaRPr>
          </a:p>
          <a:p>
            <a:pPr marL="355600" marR="5080" indent="-342900">
              <a:lnSpc>
                <a:spcPct val="100000"/>
              </a:lnSpc>
              <a:spcBef>
                <a:spcPts val="695"/>
              </a:spcBef>
              <a:buFont typeface="Arial"/>
              <a:buChar char="•"/>
              <a:tabLst>
                <a:tab pos="354965" algn="l"/>
                <a:tab pos="355600" algn="l"/>
                <a:tab pos="4744085" algn="l"/>
                <a:tab pos="6487795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Οργανισμοί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που διαχειρίζονται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προγράμματα</a:t>
            </a:r>
            <a:r>
              <a:rPr sz="2000" spc="-2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της	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ΕΕ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όπως</a:t>
            </a:r>
            <a:r>
              <a:rPr sz="2000" spc="-9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οι  Εθνικές Υπηρεσίες</a:t>
            </a:r>
            <a:r>
              <a:rPr sz="2000" spc="-4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(προκειμένου</a:t>
            </a:r>
            <a:r>
              <a:rPr sz="2000" spc="1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να	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αποφευχθεί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πιθανή  σύγκρουση συμφερόντων ή και διπλή</a:t>
            </a:r>
            <a:r>
              <a:rPr sz="2000" spc="-10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χρηματοδότηση).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67936" y="1124711"/>
            <a:ext cx="4896485" cy="4104640"/>
          </a:xfrm>
          <a:custGeom>
            <a:avLst/>
            <a:gdLst/>
            <a:ahLst/>
            <a:cxnLst/>
            <a:rect l="l" t="t" r="r" b="b"/>
            <a:pathLst>
              <a:path w="4896484" h="4104640">
                <a:moveTo>
                  <a:pt x="0" y="4104513"/>
                </a:moveTo>
                <a:lnTo>
                  <a:pt x="4896485" y="4104513"/>
                </a:lnTo>
                <a:lnTo>
                  <a:pt x="4896485" y="0"/>
                </a:lnTo>
                <a:lnTo>
                  <a:pt x="0" y="0"/>
                </a:lnTo>
                <a:lnTo>
                  <a:pt x="0" y="4104513"/>
                </a:lnTo>
                <a:close/>
              </a:path>
            </a:pathLst>
          </a:custGeom>
          <a:ln w="28575">
            <a:solidFill>
              <a:srgbClr val="2058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147565" y="1554302"/>
            <a:ext cx="251015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  <a:tab pos="2212975" algn="l"/>
              </a:tabLst>
            </a:pPr>
            <a:r>
              <a:rPr sz="2200" spc="-15" dirty="0">
                <a:solidFill>
                  <a:srgbClr val="404040"/>
                </a:solidFill>
                <a:latin typeface="Century Gothic"/>
                <a:cs typeface="Century Gothic"/>
              </a:rPr>
              <a:t>Δ</a:t>
            </a:r>
            <a:r>
              <a:rPr sz="2200" spc="-10" dirty="0">
                <a:solidFill>
                  <a:srgbClr val="404040"/>
                </a:solidFill>
                <a:latin typeface="Century Gothic"/>
                <a:cs typeface="Century Gothic"/>
              </a:rPr>
              <a:t>ιασφ</a:t>
            </a:r>
            <a:r>
              <a:rPr sz="2200" spc="-15" dirty="0">
                <a:solidFill>
                  <a:srgbClr val="404040"/>
                </a:solidFill>
                <a:latin typeface="Century Gothic"/>
                <a:cs typeface="Century Gothic"/>
              </a:rPr>
              <a:t>α</a:t>
            </a:r>
            <a:r>
              <a:rPr sz="2200" spc="-10" dirty="0">
                <a:solidFill>
                  <a:srgbClr val="404040"/>
                </a:solidFill>
                <a:latin typeface="Century Gothic"/>
                <a:cs typeface="Century Gothic"/>
              </a:rPr>
              <a:t>λίζε</a:t>
            </a:r>
            <a:r>
              <a:rPr sz="2200" spc="-5" dirty="0">
                <a:solidFill>
                  <a:srgbClr val="404040"/>
                </a:solidFill>
                <a:latin typeface="Century Gothic"/>
                <a:cs typeface="Century Gothic"/>
              </a:rPr>
              <a:t>ι</a:t>
            </a:r>
            <a:r>
              <a:rPr sz="22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2200" spc="-5" dirty="0">
                <a:solidFill>
                  <a:srgbClr val="404040"/>
                </a:solidFill>
                <a:latin typeface="Century Gothic"/>
                <a:cs typeface="Century Gothic"/>
              </a:rPr>
              <a:t>τη</a:t>
            </a:r>
            <a:endParaRPr sz="22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23023" y="1554302"/>
            <a:ext cx="196596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635760" algn="l"/>
              </a:tabLst>
            </a:pPr>
            <a:r>
              <a:rPr sz="2200" spc="-5" dirty="0">
                <a:solidFill>
                  <a:srgbClr val="404040"/>
                </a:solidFill>
                <a:latin typeface="Century Gothic"/>
                <a:cs typeface="Century Gothic"/>
              </a:rPr>
              <a:t>δι</a:t>
            </a:r>
            <a:r>
              <a:rPr sz="2200" spc="-10" dirty="0">
                <a:solidFill>
                  <a:srgbClr val="404040"/>
                </a:solidFill>
                <a:latin typeface="Century Gothic"/>
                <a:cs typeface="Century Gothic"/>
              </a:rPr>
              <a:t>αφ</a:t>
            </a:r>
            <a:r>
              <a:rPr sz="2200" spc="-15" dirty="0">
                <a:solidFill>
                  <a:srgbClr val="404040"/>
                </a:solidFill>
                <a:latin typeface="Century Gothic"/>
                <a:cs typeface="Century Gothic"/>
              </a:rPr>
              <a:t>ά</a:t>
            </a:r>
            <a:r>
              <a:rPr sz="2200" spc="10" dirty="0">
                <a:solidFill>
                  <a:srgbClr val="404040"/>
                </a:solidFill>
                <a:latin typeface="Century Gothic"/>
                <a:cs typeface="Century Gothic"/>
              </a:rPr>
              <a:t>ν</a:t>
            </a:r>
            <a:r>
              <a:rPr sz="2200" spc="-5" dirty="0">
                <a:solidFill>
                  <a:srgbClr val="404040"/>
                </a:solidFill>
                <a:latin typeface="Century Gothic"/>
                <a:cs typeface="Century Gothic"/>
              </a:rPr>
              <a:t>εια</a:t>
            </a:r>
            <a:r>
              <a:rPr sz="22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2200" spc="-10" dirty="0">
                <a:solidFill>
                  <a:srgbClr val="404040"/>
                </a:solidFill>
                <a:latin typeface="Century Gothic"/>
                <a:cs typeface="Century Gothic"/>
              </a:rPr>
              <a:t>σε</a:t>
            </a:r>
            <a:endParaRPr sz="22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90465" y="1889886"/>
            <a:ext cx="324040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404040"/>
                </a:solidFill>
                <a:latin typeface="Century Gothic"/>
                <a:cs typeface="Century Gothic"/>
              </a:rPr>
              <a:t>όλες </a:t>
            </a:r>
            <a:r>
              <a:rPr sz="2200" dirty="0">
                <a:solidFill>
                  <a:srgbClr val="404040"/>
                </a:solidFill>
                <a:latin typeface="Century Gothic"/>
                <a:cs typeface="Century Gothic"/>
              </a:rPr>
              <a:t>τις </a:t>
            </a:r>
            <a:r>
              <a:rPr sz="2200" spc="-5" dirty="0">
                <a:solidFill>
                  <a:srgbClr val="404040"/>
                </a:solidFill>
                <a:latin typeface="Century Gothic"/>
                <a:cs typeface="Century Gothic"/>
              </a:rPr>
              <a:t>διαδικασίες</a:t>
            </a:r>
            <a:r>
              <a:rPr sz="2200" spc="-4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Century Gothic"/>
                <a:cs typeface="Century Gothic"/>
              </a:rPr>
              <a:t>σας</a:t>
            </a:r>
            <a:endParaRPr sz="22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47565" y="2694812"/>
            <a:ext cx="4740910" cy="1366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solidFill>
                  <a:srgbClr val="404040"/>
                </a:solidFill>
                <a:latin typeface="Century Gothic"/>
                <a:cs typeface="Century Gothic"/>
              </a:rPr>
              <a:t>Η καλή τήρηση </a:t>
            </a:r>
            <a:r>
              <a:rPr sz="2200" spc="-10" dirty="0">
                <a:solidFill>
                  <a:srgbClr val="404040"/>
                </a:solidFill>
                <a:latin typeface="Century Gothic"/>
                <a:cs typeface="Century Gothic"/>
              </a:rPr>
              <a:t>αρχείου βοηθά  </a:t>
            </a:r>
            <a:r>
              <a:rPr sz="2200" spc="-5" dirty="0">
                <a:solidFill>
                  <a:srgbClr val="404040"/>
                </a:solidFill>
                <a:latin typeface="Century Gothic"/>
                <a:cs typeface="Century Gothic"/>
              </a:rPr>
              <a:t>και </a:t>
            </a:r>
            <a:r>
              <a:rPr sz="2200" spc="-10" dirty="0">
                <a:solidFill>
                  <a:srgbClr val="404040"/>
                </a:solidFill>
                <a:latin typeface="Century Gothic"/>
                <a:cs typeface="Century Gothic"/>
              </a:rPr>
              <a:t>άλλους </a:t>
            </a:r>
            <a:r>
              <a:rPr sz="2200" spc="-5" dirty="0">
                <a:solidFill>
                  <a:srgbClr val="404040"/>
                </a:solidFill>
                <a:latin typeface="Century Gothic"/>
                <a:cs typeface="Century Gothic"/>
              </a:rPr>
              <a:t>συναδέλφους </a:t>
            </a:r>
            <a:r>
              <a:rPr sz="2200" spc="10" dirty="0">
                <a:solidFill>
                  <a:srgbClr val="404040"/>
                </a:solidFill>
                <a:latin typeface="Century Gothic"/>
                <a:cs typeface="Century Gothic"/>
              </a:rPr>
              <a:t>να  </a:t>
            </a:r>
            <a:r>
              <a:rPr sz="2200" spc="-5" dirty="0">
                <a:solidFill>
                  <a:srgbClr val="404040"/>
                </a:solidFill>
                <a:latin typeface="Century Gothic"/>
                <a:cs typeface="Century Gothic"/>
              </a:rPr>
              <a:t>αναλάβουν σε </a:t>
            </a:r>
            <a:r>
              <a:rPr sz="2200" spc="-10" dirty="0">
                <a:solidFill>
                  <a:srgbClr val="404040"/>
                </a:solidFill>
                <a:latin typeface="Century Gothic"/>
                <a:cs typeface="Century Gothic"/>
              </a:rPr>
              <a:t>περίπτωση  </a:t>
            </a:r>
            <a:r>
              <a:rPr sz="2200" spc="-5" dirty="0">
                <a:solidFill>
                  <a:srgbClr val="404040"/>
                </a:solidFill>
                <a:latin typeface="Century Gothic"/>
                <a:cs typeface="Century Gothic"/>
              </a:rPr>
              <a:t>μετακίνησής</a:t>
            </a:r>
            <a:r>
              <a:rPr sz="2200" spc="-3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Century Gothic"/>
                <a:cs typeface="Century Gothic"/>
              </a:rPr>
              <a:t>σας</a:t>
            </a:r>
            <a:endParaRPr sz="22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47565" y="4507229"/>
            <a:ext cx="470217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Έλεγχος του </a:t>
            </a:r>
            <a:r>
              <a:rPr sz="22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αρχείου </a:t>
            </a:r>
            <a:r>
              <a:rPr sz="22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από </a:t>
            </a:r>
            <a:r>
              <a:rPr sz="22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την</a:t>
            </a:r>
            <a:r>
              <a:rPr sz="2200" b="1" spc="9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22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ΕΥ</a:t>
            </a:r>
            <a:endParaRPr sz="22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9727" y="2104389"/>
            <a:ext cx="3166745" cy="13042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10185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Τήρηση </a:t>
            </a:r>
            <a:r>
              <a:rPr sz="28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αρχείου  </a:t>
            </a:r>
            <a:r>
              <a:rPr sz="28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στον </a:t>
            </a:r>
            <a:r>
              <a:rPr sz="28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οργανισμό</a:t>
            </a:r>
            <a:r>
              <a:rPr sz="2800" b="1" spc="-50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28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&amp;</a:t>
            </a:r>
            <a:endParaRPr sz="2800">
              <a:latin typeface="Century Gothic"/>
              <a:cs typeface="Century Gothic"/>
            </a:endParaRPr>
          </a:p>
          <a:p>
            <a:pPr marL="969644">
              <a:lnSpc>
                <a:spcPts val="3350"/>
              </a:lnSpc>
            </a:pPr>
            <a:r>
              <a:rPr sz="28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έλεγχοι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4367" y="1245819"/>
            <a:ext cx="55276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Αρχείο </a:t>
            </a:r>
            <a:r>
              <a:rPr spc="-10" dirty="0"/>
              <a:t>Σχεδίου </a:t>
            </a:r>
            <a:r>
              <a:rPr spc="-5" dirty="0"/>
              <a:t>στον</a:t>
            </a:r>
            <a:r>
              <a:rPr spc="-15" dirty="0"/>
              <a:t> </a:t>
            </a:r>
            <a:r>
              <a:rPr spc="-5" dirty="0"/>
              <a:t>Οργανισμό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6969" y="2059279"/>
            <a:ext cx="8990965" cy="2433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 algn="just">
              <a:lnSpc>
                <a:spcPct val="150100"/>
              </a:lnSpc>
              <a:spcBef>
                <a:spcPts val="95"/>
              </a:spcBef>
              <a:buFont typeface="Wingdings"/>
              <a:buChar char=""/>
              <a:tabLst>
                <a:tab pos="356235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Τήρηση αρχείου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στον δικαιούχο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με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τα έντυπα που αφορούν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στις  κινητικότητες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για τουλάχιστον 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3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χρόνια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μετά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την επιστολή εκκαθάρισης 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που λαμβάνετε από το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ΙΔΕΠ για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Σχέδια κάτω των</a:t>
            </a:r>
            <a:r>
              <a:rPr sz="2000" spc="-27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60.000€</a:t>
            </a:r>
            <a:endParaRPr sz="2000" dirty="0">
              <a:latin typeface="Century Gothic"/>
              <a:cs typeface="Century Gothic"/>
            </a:endParaRPr>
          </a:p>
          <a:p>
            <a:pPr marL="12700" marR="127000" algn="just">
              <a:lnSpc>
                <a:spcPct val="170000"/>
              </a:lnSpc>
              <a:buFont typeface="Wingdings"/>
              <a:buChar char=""/>
              <a:tabLst>
                <a:tab pos="356235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Τήρηση αρχείου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για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τουλάχιστον 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5 χρόνια,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για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Σχέδια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άνω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των</a:t>
            </a:r>
            <a:r>
              <a:rPr sz="2000" spc="-19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60.000€ </a:t>
            </a:r>
            <a:r>
              <a:rPr sz="2000" b="1" dirty="0">
                <a:solidFill>
                  <a:srgbClr val="30859C"/>
                </a:solidFill>
                <a:latin typeface="Century Gothic"/>
                <a:cs typeface="Century Gothic"/>
              </a:rPr>
              <a:t> Ο φάκελος παραμένει πάντα στον</a:t>
            </a:r>
            <a:r>
              <a:rPr sz="2000" b="1" spc="-50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rgbClr val="30859C"/>
                </a:solidFill>
                <a:latin typeface="Century Gothic"/>
                <a:cs typeface="Century Gothic"/>
              </a:rPr>
              <a:t>οργανισμό!</a:t>
            </a:r>
            <a:endParaRPr sz="20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8258" y="244602"/>
            <a:ext cx="55321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Αρχείο Σχεδίου στον</a:t>
            </a:r>
            <a:r>
              <a:rPr dirty="0"/>
              <a:t> </a:t>
            </a:r>
            <a:r>
              <a:rPr spc="-10" dirty="0"/>
              <a:t>Οργανισμό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0200" y="911835"/>
            <a:ext cx="8289925" cy="4714875"/>
          </a:xfrm>
          <a:prstGeom prst="rect">
            <a:avLst/>
          </a:prstGeom>
        </p:spPr>
        <p:txBody>
          <a:bodyPr vert="horz" wrap="square" lIns="0" tIns="131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35"/>
              </a:spcBef>
            </a:pPr>
            <a:r>
              <a:rPr sz="2000" b="1" dirty="0">
                <a:solidFill>
                  <a:srgbClr val="30859C"/>
                </a:solidFill>
                <a:latin typeface="Century Gothic"/>
                <a:cs typeface="Century Gothic"/>
              </a:rPr>
              <a:t>Ο φάκελος </a:t>
            </a:r>
            <a:r>
              <a:rPr sz="20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αναμένεται ότι </a:t>
            </a:r>
            <a:r>
              <a:rPr sz="2000" b="1" dirty="0">
                <a:solidFill>
                  <a:srgbClr val="30859C"/>
                </a:solidFill>
                <a:latin typeface="Century Gothic"/>
                <a:cs typeface="Century Gothic"/>
              </a:rPr>
              <a:t>θα</a:t>
            </a:r>
            <a:r>
              <a:rPr sz="2000" b="1" spc="10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rgbClr val="30859C"/>
                </a:solidFill>
                <a:latin typeface="Century Gothic"/>
                <a:cs typeface="Century Gothic"/>
              </a:rPr>
              <a:t>περιέχει:</a:t>
            </a:r>
            <a:endParaRPr sz="200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spcBef>
                <a:spcPts val="94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Γραπτές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διαδικασίες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και κριτήρια επιλογής</a:t>
            </a:r>
            <a:r>
              <a:rPr sz="2000" spc="-15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συμμετεχόντων</a:t>
            </a:r>
            <a:endParaRPr sz="200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Aνακοινωμένες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Προσκλήσεις</a:t>
            </a:r>
            <a:r>
              <a:rPr sz="2000" spc="-5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Συμμετοχής</a:t>
            </a:r>
            <a:endParaRPr sz="200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Αποφάσεις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έγκρισης της επιτροπής</a:t>
            </a:r>
            <a:r>
              <a:rPr sz="2000" spc="-8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Erasmus</a:t>
            </a:r>
            <a:endParaRPr sz="200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Aλληλογραφία με</a:t>
            </a:r>
            <a:r>
              <a:rPr sz="2000" spc="-6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ΙΔΕΠ/συμμετέχοντες</a:t>
            </a:r>
            <a:endParaRPr sz="200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Συμφωνία Επιχορήγησης &amp; Συμφωνίες</a:t>
            </a:r>
            <a:r>
              <a:rPr sz="2000" spc="-9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συμμετεχόντων</a:t>
            </a:r>
            <a:endParaRPr sz="2000">
              <a:latin typeface="Century Gothic"/>
              <a:cs typeface="Century Gothic"/>
            </a:endParaRPr>
          </a:p>
          <a:p>
            <a:pPr marL="355600" marR="8255" indent="-34353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  <a:tab pos="356235" algn="l"/>
                <a:tab pos="1483360" algn="l"/>
                <a:tab pos="2983230" algn="l"/>
                <a:tab pos="3824604" algn="l"/>
                <a:tab pos="4580890" algn="l"/>
                <a:tab pos="6519545" algn="l"/>
                <a:tab pos="6999605" algn="l"/>
              </a:tabLst>
            </a:pPr>
            <a:r>
              <a:rPr sz="2000" spc="-10" dirty="0">
                <a:latin typeface="Century Gothic"/>
                <a:cs typeface="Century Gothic"/>
              </a:rPr>
              <a:t>E</a:t>
            </a:r>
            <a:r>
              <a:rPr sz="2000" spc="15" dirty="0">
                <a:solidFill>
                  <a:srgbClr val="404040"/>
                </a:solidFill>
                <a:latin typeface="Century Gothic"/>
                <a:cs typeface="Century Gothic"/>
              </a:rPr>
              <a:t>ν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</a:t>
            </a:r>
            <a:r>
              <a:rPr sz="2000" spc="-20" dirty="0">
                <a:solidFill>
                  <a:srgbClr val="404040"/>
                </a:solidFill>
                <a:latin typeface="Century Gothic"/>
                <a:cs typeface="Century Gothic"/>
              </a:rPr>
              <a:t>ο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λ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έ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ς	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Π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λ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ηρωμής	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π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ρ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ος	τ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ο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υ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ς	συμμετέχοντ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ε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ς	σε	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ε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ρ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ί</a:t>
            </a:r>
            <a:r>
              <a:rPr sz="2000" spc="-20" dirty="0">
                <a:solidFill>
                  <a:srgbClr val="404040"/>
                </a:solidFill>
                <a:latin typeface="Century Gothic"/>
                <a:cs typeface="Century Gothic"/>
              </a:rPr>
              <a:t>ο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δ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ο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ύ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ς  κινητικότητας &amp;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αποδείξεις παραλαβής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εμβασμάτων</a:t>
            </a:r>
            <a:r>
              <a:rPr sz="2000" spc="-11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/επιταγών</a:t>
            </a:r>
            <a:endParaRPr sz="200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Αεροπορικές κάρτες</a:t>
            </a:r>
            <a:r>
              <a:rPr sz="2000" spc="-5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επιβίβασης</a:t>
            </a:r>
            <a:endParaRPr sz="2000">
              <a:latin typeface="Century Gothic"/>
              <a:cs typeface="Century Gothic"/>
            </a:endParaRPr>
          </a:p>
          <a:p>
            <a:pPr marL="355600" marR="6350" indent="-34353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  <a:tab pos="356235" algn="l"/>
                <a:tab pos="2016760" algn="l"/>
                <a:tab pos="4201160" algn="l"/>
                <a:tab pos="5918835" algn="l"/>
                <a:tab pos="6612255" algn="l"/>
                <a:tab pos="7708265" algn="l"/>
              </a:tabLst>
            </a:pP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Α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ντίγρ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α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φα	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ι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σ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ο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ποι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η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ι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ώ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ν	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Συμ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μ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ετοχής	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γ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ι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α	όλο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υ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ς	τ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ο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υς 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συμμετέχοντες 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(το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πρωτότυπο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ανήκει στον</a:t>
            </a:r>
            <a:r>
              <a:rPr sz="2000" spc="-3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συμμετέχοντα)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820419" algn="l"/>
                <a:tab pos="2399665" algn="l"/>
                <a:tab pos="4236085" algn="l"/>
                <a:tab pos="4954270" algn="l"/>
                <a:tab pos="6901815" algn="l"/>
              </a:tabLst>
            </a:pPr>
            <a:r>
              <a:rPr sz="2000" spc="-35" dirty="0">
                <a:solidFill>
                  <a:srgbClr val="404040"/>
                </a:solidFill>
                <a:latin typeface="Century Gothic"/>
                <a:cs typeface="Century Gothic"/>
              </a:rPr>
              <a:t>(</a:t>
            </a:r>
            <a:r>
              <a:rPr sz="2000" spc="10" dirty="0">
                <a:solidFill>
                  <a:srgbClr val="404040"/>
                </a:solidFill>
                <a:latin typeface="Century Gothic"/>
                <a:cs typeface="Century Gothic"/>
              </a:rPr>
              <a:t>π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.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χ	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Α</a:t>
            </a:r>
            <a:r>
              <a:rPr sz="2000" spc="10" dirty="0">
                <a:solidFill>
                  <a:srgbClr val="404040"/>
                </a:solidFill>
                <a:latin typeface="Century Gothic"/>
                <a:cs typeface="Century Gothic"/>
              </a:rPr>
              <a:t>ν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λ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υ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τ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ικ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ή	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βα</a:t>
            </a:r>
            <a:r>
              <a:rPr sz="2000" spc="-20" dirty="0">
                <a:solidFill>
                  <a:srgbClr val="404040"/>
                </a:solidFill>
                <a:latin typeface="Century Gothic"/>
                <a:cs typeface="Century Gothic"/>
              </a:rPr>
              <a:t>θ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μ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ο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λογ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ί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α	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γ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ι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α	σπο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υ</a:t>
            </a:r>
            <a:r>
              <a:rPr sz="2000" spc="-20" dirty="0">
                <a:solidFill>
                  <a:srgbClr val="404040"/>
                </a:solidFill>
                <a:latin typeface="Century Gothic"/>
                <a:cs typeface="Century Gothic"/>
              </a:rPr>
              <a:t>δ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α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στές,	T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2000" spc="1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eesh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p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Certificate, Certificate of</a:t>
            </a:r>
            <a:r>
              <a:rPr sz="2000" spc="-8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Attendance)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32379" y="639317"/>
            <a:ext cx="40538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Υπογραφές </a:t>
            </a:r>
            <a:r>
              <a:rPr spc="-5" dirty="0"/>
              <a:t>στα</a:t>
            </a:r>
            <a:r>
              <a:rPr dirty="0"/>
              <a:t> </a:t>
            </a:r>
            <a:r>
              <a:rPr spc="-5" dirty="0"/>
              <a:t>έντυπα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91336" y="1329689"/>
            <a:ext cx="7183120" cy="464820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2400" spc="-5" dirty="0">
                <a:latin typeface="Century Gothic"/>
                <a:cs typeface="Century Gothic"/>
              </a:rPr>
              <a:t>Οι ηλεκτρονικές </a:t>
            </a:r>
            <a:r>
              <a:rPr sz="2400" spc="-10" dirty="0">
                <a:latin typeface="Century Gothic"/>
                <a:cs typeface="Century Gothic"/>
              </a:rPr>
              <a:t>υπογραφές </a:t>
            </a:r>
            <a:r>
              <a:rPr sz="2400" spc="-5" dirty="0">
                <a:latin typeface="Century Gothic"/>
                <a:cs typeface="Century Gothic"/>
              </a:rPr>
              <a:t>είναι </a:t>
            </a:r>
            <a:r>
              <a:rPr sz="2400" spc="-10" dirty="0">
                <a:latin typeface="Century Gothic"/>
                <a:cs typeface="Century Gothic"/>
              </a:rPr>
              <a:t>αποδεκτές</a:t>
            </a:r>
            <a:r>
              <a:rPr sz="2400" spc="-210" dirty="0">
                <a:latin typeface="Century Gothic"/>
                <a:cs typeface="Century Gothic"/>
              </a:rPr>
              <a:t> </a:t>
            </a:r>
            <a:r>
              <a:rPr sz="2400" spc="-5" dirty="0">
                <a:latin typeface="Century Gothic"/>
                <a:cs typeface="Century Gothic"/>
              </a:rPr>
              <a:t>για</a:t>
            </a:r>
            <a:endParaRPr sz="2400">
              <a:latin typeface="Century Gothic"/>
              <a:cs typeface="Century Gothic"/>
            </a:endParaRPr>
          </a:p>
          <a:p>
            <a:pPr marL="413384" marR="706755" indent="-287020">
              <a:lnSpc>
                <a:spcPct val="100000"/>
              </a:lnSpc>
              <a:spcBef>
                <a:spcPts val="305"/>
              </a:spcBef>
              <a:buFont typeface="Arial"/>
              <a:buChar char="–"/>
              <a:tabLst>
                <a:tab pos="414020" algn="l"/>
              </a:tabLst>
            </a:pPr>
            <a:r>
              <a:rPr sz="2400" dirty="0">
                <a:latin typeface="Century Gothic"/>
                <a:cs typeface="Century Gothic"/>
              </a:rPr>
              <a:t>τις </a:t>
            </a:r>
            <a:r>
              <a:rPr sz="2400" spc="-10" dirty="0">
                <a:latin typeface="Century Gothic"/>
                <a:cs typeface="Century Gothic"/>
              </a:rPr>
              <a:t>Συμφωνίες </a:t>
            </a:r>
            <a:r>
              <a:rPr sz="2400" spc="-15" dirty="0">
                <a:latin typeface="Century Gothic"/>
                <a:cs typeface="Century Gothic"/>
              </a:rPr>
              <a:t>Επιχορήγησης </a:t>
            </a:r>
            <a:r>
              <a:rPr sz="2400" spc="-25" dirty="0">
                <a:latin typeface="Century Gothic"/>
                <a:cs typeface="Century Gothic"/>
              </a:rPr>
              <a:t>φοιτητών</a:t>
            </a:r>
            <a:r>
              <a:rPr sz="2400" spc="-160" dirty="0">
                <a:latin typeface="Century Gothic"/>
                <a:cs typeface="Century Gothic"/>
              </a:rPr>
              <a:t> </a:t>
            </a:r>
            <a:r>
              <a:rPr sz="2400" spc="-30" dirty="0">
                <a:latin typeface="Century Gothic"/>
                <a:cs typeface="Century Gothic"/>
              </a:rPr>
              <a:t>και  </a:t>
            </a:r>
            <a:r>
              <a:rPr sz="2400" spc="-15" dirty="0">
                <a:latin typeface="Century Gothic"/>
                <a:cs typeface="Century Gothic"/>
              </a:rPr>
              <a:t>προσωπικού</a:t>
            </a:r>
            <a:endParaRPr sz="2400">
              <a:latin typeface="Century Gothic"/>
              <a:cs typeface="Century Gothic"/>
            </a:endParaRPr>
          </a:p>
          <a:p>
            <a:pPr marL="413384" indent="-287020">
              <a:lnSpc>
                <a:spcPct val="100000"/>
              </a:lnSpc>
              <a:spcBef>
                <a:spcPts val="300"/>
              </a:spcBef>
              <a:buFont typeface="Arial"/>
              <a:buChar char="–"/>
              <a:tabLst>
                <a:tab pos="414020" algn="l"/>
              </a:tabLst>
            </a:pPr>
            <a:r>
              <a:rPr sz="2400" dirty="0">
                <a:latin typeface="Century Gothic"/>
                <a:cs typeface="Century Gothic"/>
              </a:rPr>
              <a:t>τις </a:t>
            </a:r>
            <a:r>
              <a:rPr sz="2400" spc="-10" dirty="0">
                <a:latin typeface="Century Gothic"/>
                <a:cs typeface="Century Gothic"/>
              </a:rPr>
              <a:t>Διμερείς</a:t>
            </a:r>
            <a:r>
              <a:rPr sz="2400" spc="-60" dirty="0">
                <a:latin typeface="Century Gothic"/>
                <a:cs typeface="Century Gothic"/>
              </a:rPr>
              <a:t> </a:t>
            </a:r>
            <a:r>
              <a:rPr sz="2400" spc="-10" dirty="0">
                <a:latin typeface="Century Gothic"/>
                <a:cs typeface="Century Gothic"/>
              </a:rPr>
              <a:t>Συμφωνίες</a:t>
            </a:r>
            <a:endParaRPr sz="2400">
              <a:latin typeface="Century Gothic"/>
              <a:cs typeface="Century Gothic"/>
            </a:endParaRPr>
          </a:p>
          <a:p>
            <a:pPr marL="413384" marR="1440815" indent="-287020">
              <a:lnSpc>
                <a:spcPts val="2610"/>
              </a:lnSpc>
              <a:spcBef>
                <a:spcPts val="620"/>
              </a:spcBef>
              <a:buFont typeface="Arial"/>
              <a:buChar char="–"/>
              <a:tabLst>
                <a:tab pos="414020" algn="l"/>
                <a:tab pos="1934210" algn="l"/>
              </a:tabLst>
            </a:pPr>
            <a:r>
              <a:rPr sz="2400" dirty="0">
                <a:latin typeface="Century Gothic"/>
                <a:cs typeface="Century Gothic"/>
              </a:rPr>
              <a:t>τις </a:t>
            </a:r>
            <a:r>
              <a:rPr sz="2400" spc="-10" dirty="0">
                <a:latin typeface="Century Gothic"/>
                <a:cs typeface="Century Gothic"/>
              </a:rPr>
              <a:t>Συμφωνίες</a:t>
            </a:r>
            <a:r>
              <a:rPr sz="2400" spc="-135" dirty="0">
                <a:latin typeface="Century Gothic"/>
                <a:cs typeface="Century Gothic"/>
              </a:rPr>
              <a:t> </a:t>
            </a:r>
            <a:r>
              <a:rPr sz="2400" spc="-15" dirty="0">
                <a:latin typeface="Century Gothic"/>
                <a:cs typeface="Century Gothic"/>
              </a:rPr>
              <a:t>Εκμάθησης/Πρακτικής  Άσκησης	</a:t>
            </a:r>
            <a:r>
              <a:rPr sz="2400" spc="-5" dirty="0">
                <a:latin typeface="Century Gothic"/>
                <a:cs typeface="Century Gothic"/>
              </a:rPr>
              <a:t>σπουδαστών</a:t>
            </a:r>
            <a:endParaRPr sz="2400">
              <a:latin typeface="Century Gothic"/>
              <a:cs typeface="Century Gothic"/>
            </a:endParaRPr>
          </a:p>
          <a:p>
            <a:pPr marL="413384" marR="880110" indent="-287020">
              <a:lnSpc>
                <a:spcPct val="100000"/>
              </a:lnSpc>
              <a:spcBef>
                <a:spcPts val="254"/>
              </a:spcBef>
              <a:buFont typeface="Arial"/>
              <a:buChar char="–"/>
              <a:tabLst>
                <a:tab pos="414020" algn="l"/>
              </a:tabLst>
            </a:pPr>
            <a:r>
              <a:rPr sz="2400" spc="-10" dirty="0">
                <a:latin typeface="Century Gothic"/>
                <a:cs typeface="Century Gothic"/>
              </a:rPr>
              <a:t>Συμφωνίες </a:t>
            </a:r>
            <a:r>
              <a:rPr sz="2400" spc="-25" dirty="0">
                <a:latin typeface="Century Gothic"/>
                <a:cs typeface="Century Gothic"/>
              </a:rPr>
              <a:t>κινητικότητας </a:t>
            </a:r>
            <a:r>
              <a:rPr sz="2400" spc="-5" dirty="0">
                <a:latin typeface="Century Gothic"/>
                <a:cs typeface="Century Gothic"/>
              </a:rPr>
              <a:t>για</a:t>
            </a:r>
            <a:r>
              <a:rPr sz="2400" spc="-185" dirty="0">
                <a:latin typeface="Century Gothic"/>
                <a:cs typeface="Century Gothic"/>
              </a:rPr>
              <a:t> </a:t>
            </a:r>
            <a:r>
              <a:rPr sz="2400" spc="-25" dirty="0">
                <a:latin typeface="Century Gothic"/>
                <a:cs typeface="Century Gothic"/>
              </a:rPr>
              <a:t>Διδασκαλία/  </a:t>
            </a:r>
            <a:r>
              <a:rPr sz="2400" spc="-15" dirty="0">
                <a:latin typeface="Century Gothic"/>
                <a:cs typeface="Century Gothic"/>
              </a:rPr>
              <a:t>Εκπαίδευση</a:t>
            </a:r>
            <a:endParaRPr sz="2400">
              <a:latin typeface="Century Gothic"/>
              <a:cs typeface="Century Gothic"/>
            </a:endParaRPr>
          </a:p>
          <a:p>
            <a:pPr marL="12700" marR="5080">
              <a:lnSpc>
                <a:spcPct val="100699"/>
              </a:lnSpc>
              <a:spcBef>
                <a:spcPts val="509"/>
              </a:spcBef>
            </a:pPr>
            <a:r>
              <a:rPr sz="2400" b="1" dirty="0">
                <a:solidFill>
                  <a:srgbClr val="30859C"/>
                </a:solidFill>
                <a:latin typeface="Century Gothic"/>
                <a:cs typeface="Century Gothic"/>
              </a:rPr>
              <a:t>Η </a:t>
            </a:r>
            <a:r>
              <a:rPr sz="24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ηλεκτρονική </a:t>
            </a:r>
            <a:r>
              <a:rPr sz="24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υπογραφή </a:t>
            </a:r>
            <a:r>
              <a:rPr sz="2400" b="1" dirty="0">
                <a:solidFill>
                  <a:srgbClr val="30859C"/>
                </a:solidFill>
                <a:latin typeface="Century Gothic"/>
                <a:cs typeface="Century Gothic"/>
              </a:rPr>
              <a:t>ΔΕΝ είναι </a:t>
            </a:r>
            <a:r>
              <a:rPr sz="24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απλά </a:t>
            </a:r>
            <a:r>
              <a:rPr sz="24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typed  </a:t>
            </a:r>
            <a:r>
              <a:rPr sz="2400" b="1" spc="-15" dirty="0">
                <a:solidFill>
                  <a:srgbClr val="30859C"/>
                </a:solidFill>
                <a:latin typeface="Century Gothic"/>
                <a:cs typeface="Century Gothic"/>
              </a:rPr>
              <a:t>αλλά </a:t>
            </a:r>
            <a:r>
              <a:rPr sz="24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μια σαρωμένη υπογραφή </a:t>
            </a:r>
            <a:r>
              <a:rPr sz="2400" b="1" dirty="0">
                <a:solidFill>
                  <a:srgbClr val="30859C"/>
                </a:solidFill>
                <a:latin typeface="Century Gothic"/>
                <a:cs typeface="Century Gothic"/>
              </a:rPr>
              <a:t>ή </a:t>
            </a:r>
            <a:r>
              <a:rPr sz="24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μια </a:t>
            </a:r>
            <a:r>
              <a:rPr sz="24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κλειδωμένη  </a:t>
            </a:r>
            <a:r>
              <a:rPr sz="24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υπογραφή </a:t>
            </a:r>
            <a:r>
              <a:rPr sz="2400" b="1" spc="-50" dirty="0">
                <a:solidFill>
                  <a:srgbClr val="30859C"/>
                </a:solidFill>
                <a:latin typeface="Century Gothic"/>
                <a:cs typeface="Century Gothic"/>
              </a:rPr>
              <a:t>PDF </a:t>
            </a:r>
            <a:r>
              <a:rPr sz="2400" b="1" dirty="0">
                <a:solidFill>
                  <a:srgbClr val="30859C"/>
                </a:solidFill>
                <a:latin typeface="Century Gothic"/>
                <a:cs typeface="Century Gothic"/>
              </a:rPr>
              <a:t>ή </a:t>
            </a:r>
            <a:r>
              <a:rPr sz="24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άλλη </a:t>
            </a:r>
            <a:r>
              <a:rPr sz="2400" b="1" spc="-15" dirty="0">
                <a:solidFill>
                  <a:srgbClr val="30859C"/>
                </a:solidFill>
                <a:latin typeface="Century Gothic"/>
                <a:cs typeface="Century Gothic"/>
              </a:rPr>
              <a:t>μορφή ασφαλούς  </a:t>
            </a:r>
            <a:r>
              <a:rPr sz="24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υπογραφής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54297" y="1507997"/>
            <a:ext cx="4640580" cy="2294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entury Gothic"/>
                <a:cs typeface="Century Gothic"/>
              </a:rPr>
              <a:t>Το </a:t>
            </a:r>
            <a:r>
              <a:rPr sz="2400" spc="-5" dirty="0">
                <a:latin typeface="Century Gothic"/>
                <a:cs typeface="Century Gothic"/>
              </a:rPr>
              <a:t>ΙΔΕΠ </a:t>
            </a:r>
            <a:r>
              <a:rPr sz="2400" dirty="0">
                <a:latin typeface="Century Gothic"/>
                <a:cs typeface="Century Gothic"/>
              </a:rPr>
              <a:t>διεξάγει</a:t>
            </a:r>
            <a:r>
              <a:rPr sz="2400" spc="-85" dirty="0">
                <a:latin typeface="Century Gothic"/>
                <a:cs typeface="Century Gothic"/>
              </a:rPr>
              <a:t> </a:t>
            </a:r>
            <a:r>
              <a:rPr sz="2400" dirty="0">
                <a:latin typeface="Century Gothic"/>
                <a:cs typeface="Century Gothic"/>
              </a:rPr>
              <a:t>συγκεκριμένο  </a:t>
            </a:r>
            <a:r>
              <a:rPr sz="2400" spc="-5" dirty="0">
                <a:latin typeface="Century Gothic"/>
                <a:cs typeface="Century Gothic"/>
              </a:rPr>
              <a:t>αριθμό </a:t>
            </a:r>
            <a:r>
              <a:rPr sz="2400" dirty="0">
                <a:latin typeface="Century Gothic"/>
                <a:cs typeface="Century Gothic"/>
              </a:rPr>
              <a:t>ελέγχων σε </a:t>
            </a:r>
            <a:r>
              <a:rPr sz="2400" spc="-10" dirty="0">
                <a:latin typeface="Century Gothic"/>
                <a:cs typeface="Century Gothic"/>
              </a:rPr>
              <a:t>διάφορα  </a:t>
            </a:r>
            <a:r>
              <a:rPr sz="2400" dirty="0">
                <a:latin typeface="Century Gothic"/>
                <a:cs typeface="Century Gothic"/>
              </a:rPr>
              <a:t>επίπεδα</a:t>
            </a:r>
            <a:endParaRPr sz="2400">
              <a:latin typeface="Century Gothic"/>
              <a:cs typeface="Century Gothic"/>
            </a:endParaRPr>
          </a:p>
          <a:p>
            <a:pPr marL="355600" marR="676275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438784" algn="l"/>
                <a:tab pos="439420" algn="l"/>
              </a:tabLst>
            </a:pPr>
            <a:r>
              <a:rPr dirty="0"/>
              <a:t>	</a:t>
            </a:r>
            <a:r>
              <a:rPr sz="2400" spc="-5" dirty="0">
                <a:latin typeface="Century Gothic"/>
                <a:cs typeface="Century Gothic"/>
              </a:rPr>
              <a:t>Οι δικαιούχοι </a:t>
            </a:r>
            <a:r>
              <a:rPr sz="2400" dirty="0">
                <a:latin typeface="Century Gothic"/>
                <a:cs typeface="Century Gothic"/>
              </a:rPr>
              <a:t>δίνουν τη  </a:t>
            </a:r>
            <a:r>
              <a:rPr sz="2400" spc="-5" dirty="0">
                <a:latin typeface="Century Gothic"/>
                <a:cs typeface="Century Gothic"/>
              </a:rPr>
              <a:t>συγκατάθεση </a:t>
            </a:r>
            <a:r>
              <a:rPr sz="2400" dirty="0">
                <a:latin typeface="Century Gothic"/>
                <a:cs typeface="Century Gothic"/>
              </a:rPr>
              <a:t>τους με τη  </a:t>
            </a:r>
            <a:r>
              <a:rPr sz="2400" spc="-5" dirty="0">
                <a:latin typeface="Century Gothic"/>
                <a:cs typeface="Century Gothic"/>
              </a:rPr>
              <a:t>Συμφωνία</a:t>
            </a:r>
            <a:r>
              <a:rPr sz="2400" spc="-110" dirty="0">
                <a:latin typeface="Century Gothic"/>
                <a:cs typeface="Century Gothic"/>
              </a:rPr>
              <a:t> </a:t>
            </a:r>
            <a:r>
              <a:rPr sz="2400" dirty="0">
                <a:latin typeface="Century Gothic"/>
                <a:cs typeface="Century Gothic"/>
              </a:rPr>
              <a:t>επιχορήγησης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6486" y="2173350"/>
            <a:ext cx="13093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Έλεγχοι</a:t>
            </a:r>
            <a:endParaRPr sz="28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91865" y="908685"/>
            <a:ext cx="0" cy="4968875"/>
          </a:xfrm>
          <a:custGeom>
            <a:avLst/>
            <a:gdLst/>
            <a:ahLst/>
            <a:cxnLst/>
            <a:rect l="l" t="t" r="r" b="b"/>
            <a:pathLst>
              <a:path h="4968875">
                <a:moveTo>
                  <a:pt x="0" y="0"/>
                </a:moveTo>
                <a:lnTo>
                  <a:pt x="0" y="4968582"/>
                </a:lnTo>
              </a:path>
            </a:pathLst>
          </a:custGeom>
          <a:ln w="53975">
            <a:solidFill>
              <a:srgbClr val="2058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49192" y="604773"/>
            <a:ext cx="22669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Είδη</a:t>
            </a:r>
            <a:r>
              <a:rPr spc="-65" dirty="0"/>
              <a:t> </a:t>
            </a:r>
            <a:r>
              <a:rPr spc="-10" dirty="0"/>
              <a:t>Ελέγχων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2437" y="1296162"/>
            <a:ext cx="8270240" cy="496353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635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On-the-spot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check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during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the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project implementation:  Διενεργείται κατά τη διάρκεια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της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υλοποίησης του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έργου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ώστε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η 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Εθνική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Υπηρεσία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επαληθεύει άμεσα την πραγματοποίηση και 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την επιλεξιμότητα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όλων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των</a:t>
            </a:r>
            <a:r>
              <a:rPr sz="2000" spc="-9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 smtClean="0">
                <a:solidFill>
                  <a:srgbClr val="404040"/>
                </a:solidFill>
                <a:latin typeface="Century Gothic"/>
                <a:cs typeface="Century Gothic"/>
              </a:rPr>
              <a:t>δραστηριοτήτων</a:t>
            </a:r>
            <a:endParaRPr lang="el-GR" sz="2000" dirty="0" smtClean="0">
              <a:solidFill>
                <a:srgbClr val="404040"/>
              </a:solidFill>
              <a:latin typeface="Century Gothic"/>
              <a:cs typeface="Century Gothic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endParaRPr sz="2000" dirty="0">
              <a:latin typeface="Century Gothic"/>
              <a:cs typeface="Century Gothic"/>
            </a:endParaRPr>
          </a:p>
          <a:p>
            <a:pPr marL="355600" marR="8255" indent="-342900" algn="just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Final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report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check: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Έλεγχος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τελικής έκθεσης 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(και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ενδιάμεσης  έκθεσης όπου</a:t>
            </a:r>
            <a:r>
              <a:rPr sz="2000" spc="-2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 err="1">
                <a:solidFill>
                  <a:srgbClr val="404040"/>
                </a:solidFill>
                <a:latin typeface="Century Gothic"/>
                <a:cs typeface="Century Gothic"/>
              </a:rPr>
              <a:t>ισχύει</a:t>
            </a:r>
            <a:r>
              <a:rPr sz="2000" dirty="0" smtClean="0">
                <a:solidFill>
                  <a:srgbClr val="404040"/>
                </a:solidFill>
                <a:latin typeface="Century Gothic"/>
                <a:cs typeface="Century Gothic"/>
              </a:rPr>
              <a:t>)</a:t>
            </a:r>
            <a:endParaRPr lang="el-GR" sz="2000" dirty="0" smtClean="0">
              <a:solidFill>
                <a:srgbClr val="404040"/>
              </a:solidFill>
              <a:latin typeface="Century Gothic"/>
              <a:cs typeface="Century Gothic"/>
            </a:endParaRPr>
          </a:p>
          <a:p>
            <a:pPr marL="355600" marR="8255" indent="-342900" algn="just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</a:tabLst>
            </a:pPr>
            <a:endParaRPr sz="2000" dirty="0">
              <a:latin typeface="Century Gothic"/>
              <a:cs typeface="Century Gothic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Desk check: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Έλεγχος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υποστηρικτικών αρχείων που 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διεξάγεται 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κατά το στάδιο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της τελικής έκθεσης ή μετά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από την 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υποβολή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της.  Ο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δικαιούχος πρέπει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υποβάλει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δικαιολογητικά για τις 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κατηγορίες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του προϋπολογισμού που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θα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ζητηθούν από το</a:t>
            </a:r>
            <a:r>
              <a:rPr sz="2000" spc="-4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ΙΔΕΠ</a:t>
            </a:r>
            <a:endParaRPr sz="2000" dirty="0">
              <a:latin typeface="Century Gothic"/>
              <a:cs typeface="Century Gothic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</a:tabLst>
            </a:pPr>
            <a:endParaRPr lang="el-GR" sz="2000" spc="-5" dirty="0" smtClean="0">
              <a:solidFill>
                <a:srgbClr val="404040"/>
              </a:solidFill>
              <a:latin typeface="Century Gothic"/>
              <a:cs typeface="Century Gothic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5" dirty="0" smtClean="0">
                <a:solidFill>
                  <a:srgbClr val="404040"/>
                </a:solidFill>
                <a:latin typeface="Century Gothic"/>
                <a:cs typeface="Century Gothic"/>
              </a:rPr>
              <a:t>Systems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check: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Πραγματοποιείται για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διαπιστωθεί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η  συμμόρφωση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του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δικαιούχου με τις δεσμεύσεις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του</a:t>
            </a:r>
            <a:r>
              <a:rPr sz="2000" spc="-9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ECHE</a:t>
            </a:r>
            <a:endParaRPr sz="20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54297" y="2386076"/>
            <a:ext cx="51142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Εργαλείο Διαχείρισης</a:t>
            </a:r>
            <a:r>
              <a:rPr sz="2400" spc="-3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Κινητικότητας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21537" y="2173350"/>
            <a:ext cx="23793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30859C"/>
                </a:solidFill>
              </a:rPr>
              <a:t>Mobility</a:t>
            </a:r>
            <a:r>
              <a:rPr spc="-35" dirty="0">
                <a:solidFill>
                  <a:srgbClr val="30859C"/>
                </a:solidFill>
              </a:rPr>
              <a:t> </a:t>
            </a:r>
            <a:r>
              <a:rPr spc="-5" dirty="0">
                <a:solidFill>
                  <a:srgbClr val="30859C"/>
                </a:solidFill>
              </a:rPr>
              <a:t>Tool+</a:t>
            </a:r>
          </a:p>
        </p:txBody>
      </p:sp>
      <p:sp>
        <p:nvSpPr>
          <p:cNvPr id="4" name="object 4"/>
          <p:cNvSpPr/>
          <p:nvPr/>
        </p:nvSpPr>
        <p:spPr>
          <a:xfrm>
            <a:off x="3347846" y="908685"/>
            <a:ext cx="0" cy="4968875"/>
          </a:xfrm>
          <a:custGeom>
            <a:avLst/>
            <a:gdLst/>
            <a:ahLst/>
            <a:cxnLst/>
            <a:rect l="l" t="t" r="r" b="b"/>
            <a:pathLst>
              <a:path h="4968875">
                <a:moveTo>
                  <a:pt x="0" y="0"/>
                </a:moveTo>
                <a:lnTo>
                  <a:pt x="0" y="4968582"/>
                </a:lnTo>
              </a:path>
            </a:pathLst>
          </a:custGeom>
          <a:ln w="53975">
            <a:solidFill>
              <a:srgbClr val="2058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22854" y="376554"/>
            <a:ext cx="30975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Mobility Tool</a:t>
            </a:r>
            <a:r>
              <a:rPr dirty="0"/>
              <a:t> </a:t>
            </a:r>
            <a:r>
              <a:rPr spc="-10" dirty="0"/>
              <a:t>(1/3)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6334" y="1166535"/>
            <a:ext cx="8595995" cy="3863975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518159">
              <a:lnSpc>
                <a:spcPct val="100000"/>
              </a:lnSpc>
              <a:spcBef>
                <a:spcPts val="570"/>
              </a:spcBef>
            </a:pPr>
            <a:r>
              <a:rPr sz="2000" b="1" dirty="0">
                <a:solidFill>
                  <a:srgbClr val="30859C"/>
                </a:solidFill>
                <a:latin typeface="Century Gothic"/>
                <a:cs typeface="Century Gothic"/>
              </a:rPr>
              <a:t>Mobility Tool – </a:t>
            </a:r>
            <a:r>
              <a:rPr sz="20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Εργαλείο ηλεκτρονικής διαχείρισης του</a:t>
            </a:r>
            <a:r>
              <a:rPr sz="2000" b="1" spc="-80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rgbClr val="30859C"/>
                </a:solidFill>
                <a:latin typeface="Century Gothic"/>
                <a:cs typeface="Century Gothic"/>
              </a:rPr>
              <a:t>Σχεδίου</a:t>
            </a:r>
            <a:endParaRPr sz="2000">
              <a:latin typeface="Century Gothic"/>
              <a:cs typeface="Century Gothic"/>
            </a:endParaRPr>
          </a:p>
          <a:p>
            <a:pPr marL="756285" indent="-343535">
              <a:lnSpc>
                <a:spcPct val="100000"/>
              </a:lnSpc>
              <a:spcBef>
                <a:spcPts val="465"/>
              </a:spcBef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2000" spc="-5" dirty="0">
                <a:latin typeface="Century Gothic"/>
                <a:cs typeface="Century Gothic"/>
              </a:rPr>
              <a:t>Πραγματοποιείται </a:t>
            </a:r>
            <a:r>
              <a:rPr sz="2000" dirty="0">
                <a:latin typeface="Century Gothic"/>
                <a:cs typeface="Century Gothic"/>
              </a:rPr>
              <a:t>η καταχώρηση</a:t>
            </a:r>
            <a:r>
              <a:rPr sz="2000" spc="-75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κινητικοτήτων</a:t>
            </a:r>
            <a:endParaRPr sz="2000">
              <a:latin typeface="Century Gothic"/>
              <a:cs typeface="Century Gothic"/>
            </a:endParaRPr>
          </a:p>
          <a:p>
            <a:pPr marL="756285" indent="-34353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2000" dirty="0">
                <a:latin typeface="Century Gothic"/>
                <a:cs typeface="Century Gothic"/>
              </a:rPr>
              <a:t>Έλεγχος κονδυλίου </a:t>
            </a:r>
            <a:r>
              <a:rPr sz="2000" spc="-5" dirty="0">
                <a:latin typeface="Century Gothic"/>
                <a:cs typeface="Century Gothic"/>
              </a:rPr>
              <a:t>που </a:t>
            </a:r>
            <a:r>
              <a:rPr sz="2000" dirty="0">
                <a:latin typeface="Century Gothic"/>
                <a:cs typeface="Century Gothic"/>
              </a:rPr>
              <a:t>έχει</a:t>
            </a:r>
            <a:r>
              <a:rPr sz="2000" spc="-80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ξοδευτεί/δεσμευτεί</a:t>
            </a:r>
            <a:endParaRPr sz="2000">
              <a:latin typeface="Century Gothic"/>
              <a:cs typeface="Century Gothic"/>
            </a:endParaRPr>
          </a:p>
          <a:p>
            <a:pPr marL="756285" indent="-34353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2000" dirty="0">
                <a:latin typeface="Century Gothic"/>
                <a:cs typeface="Century Gothic"/>
              </a:rPr>
              <a:t>Υποβολή Τελικής </a:t>
            </a:r>
            <a:r>
              <a:rPr sz="2000" spc="-5" dirty="0">
                <a:latin typeface="Century Gothic"/>
                <a:cs typeface="Century Gothic"/>
              </a:rPr>
              <a:t>Έκθεσης Σχεδίου </a:t>
            </a:r>
            <a:r>
              <a:rPr sz="2000" dirty="0">
                <a:latin typeface="Century Gothic"/>
                <a:cs typeface="Century Gothic"/>
              </a:rPr>
              <a:t>και Interim Report</a:t>
            </a:r>
            <a:r>
              <a:rPr sz="2000" spc="-125" dirty="0">
                <a:latin typeface="Century Gothic"/>
                <a:cs typeface="Century Gothic"/>
              </a:rPr>
              <a:t> </a:t>
            </a:r>
            <a:r>
              <a:rPr sz="2000" spc="-5" dirty="0">
                <a:latin typeface="Century Gothic"/>
                <a:cs typeface="Century Gothic"/>
              </a:rPr>
              <a:t>(KA107)</a:t>
            </a:r>
            <a:endParaRPr sz="2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000" spc="-5" dirty="0">
                <a:latin typeface="Century Gothic"/>
                <a:cs typeface="Century Gothic"/>
              </a:rPr>
              <a:t>To Mobility Tool </a:t>
            </a:r>
            <a:r>
              <a:rPr sz="2000" dirty="0">
                <a:latin typeface="Century Gothic"/>
                <a:cs typeface="Century Gothic"/>
              </a:rPr>
              <a:t>με </a:t>
            </a:r>
            <a:r>
              <a:rPr sz="2000" spc="-5" dirty="0">
                <a:latin typeface="Century Gothic"/>
                <a:cs typeface="Century Gothic"/>
              </a:rPr>
              <a:t>την υπογραφή της Συμφωνίας Επιχορήγησης και  από το ΙΔΕΠ ειδοποιεί ηλεκτρονικά το δικαιούχο </a:t>
            </a:r>
            <a:r>
              <a:rPr sz="2000" dirty="0">
                <a:latin typeface="Century Gothic"/>
                <a:cs typeface="Century Gothic"/>
              </a:rPr>
              <a:t>ίδρυμα </a:t>
            </a:r>
            <a:r>
              <a:rPr sz="2000" spc="-5" dirty="0">
                <a:latin typeface="Century Gothic"/>
                <a:cs typeface="Century Gothic"/>
              </a:rPr>
              <a:t>ότι μπορεί </a:t>
            </a:r>
            <a:r>
              <a:rPr sz="2000" spc="15" dirty="0">
                <a:latin typeface="Century Gothic"/>
                <a:cs typeface="Century Gothic"/>
              </a:rPr>
              <a:t>να  </a:t>
            </a:r>
            <a:r>
              <a:rPr sz="2000" dirty="0">
                <a:latin typeface="Century Gothic"/>
                <a:cs typeface="Century Gothic"/>
              </a:rPr>
              <a:t>καταχωρεί στοιχεία </a:t>
            </a:r>
            <a:r>
              <a:rPr sz="2000" spc="-5" dirty="0">
                <a:latin typeface="Century Gothic"/>
                <a:cs typeface="Century Gothic"/>
              </a:rPr>
              <a:t>που αφορούν </a:t>
            </a:r>
            <a:r>
              <a:rPr sz="2000" dirty="0">
                <a:latin typeface="Century Gothic"/>
                <a:cs typeface="Century Gothic"/>
              </a:rPr>
              <a:t>στο</a:t>
            </a:r>
            <a:r>
              <a:rPr sz="2000" spc="-95" dirty="0">
                <a:latin typeface="Century Gothic"/>
                <a:cs typeface="Century Gothic"/>
              </a:rPr>
              <a:t> </a:t>
            </a:r>
            <a:r>
              <a:rPr sz="2000" spc="-5" dirty="0">
                <a:latin typeface="Century Gothic"/>
                <a:cs typeface="Century Gothic"/>
              </a:rPr>
              <a:t>Σχέδιο</a:t>
            </a:r>
            <a:endParaRPr sz="2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7620" algn="just">
              <a:lnSpc>
                <a:spcPct val="100000"/>
              </a:lnSpc>
            </a:pPr>
            <a:r>
              <a:rPr sz="2000" dirty="0">
                <a:latin typeface="Century Gothic"/>
                <a:cs typeface="Century Gothic"/>
              </a:rPr>
              <a:t>Η ενημέρωση </a:t>
            </a:r>
            <a:r>
              <a:rPr sz="2000" spc="-5" dirty="0">
                <a:latin typeface="Century Gothic"/>
                <a:cs typeface="Century Gothic"/>
              </a:rPr>
              <a:t>αποστέλλεται πάντοτε </a:t>
            </a:r>
            <a:r>
              <a:rPr sz="2000" dirty="0">
                <a:latin typeface="Century Gothic"/>
                <a:cs typeface="Century Gothic"/>
              </a:rPr>
              <a:t>στο </a:t>
            </a:r>
            <a:r>
              <a:rPr sz="2000" spc="-5" dirty="0">
                <a:latin typeface="Century Gothic"/>
                <a:cs typeface="Century Gothic"/>
              </a:rPr>
              <a:t>άτομο </a:t>
            </a:r>
            <a:r>
              <a:rPr sz="2000" dirty="0">
                <a:latin typeface="Century Gothic"/>
                <a:cs typeface="Century Gothic"/>
              </a:rPr>
              <a:t>επαφής </a:t>
            </a:r>
            <a:r>
              <a:rPr sz="2000" spc="-5" dirty="0">
                <a:latin typeface="Century Gothic"/>
                <a:cs typeface="Century Gothic"/>
              </a:rPr>
              <a:t>που </a:t>
            </a:r>
            <a:r>
              <a:rPr sz="2000" dirty="0">
                <a:latin typeface="Century Gothic"/>
                <a:cs typeface="Century Gothic"/>
              </a:rPr>
              <a:t>έχετε  </a:t>
            </a:r>
            <a:r>
              <a:rPr sz="2000" spc="-5" dirty="0">
                <a:latin typeface="Century Gothic"/>
                <a:cs typeface="Century Gothic"/>
              </a:rPr>
              <a:t>δηλώσει </a:t>
            </a:r>
            <a:r>
              <a:rPr sz="2000" dirty="0">
                <a:latin typeface="Century Gothic"/>
                <a:cs typeface="Century Gothic"/>
              </a:rPr>
              <a:t>κατά την </a:t>
            </a:r>
            <a:r>
              <a:rPr sz="2000" spc="-5" dirty="0">
                <a:latin typeface="Century Gothic"/>
                <a:cs typeface="Century Gothic"/>
              </a:rPr>
              <a:t>υποβολή </a:t>
            </a:r>
            <a:r>
              <a:rPr sz="2000" dirty="0">
                <a:latin typeface="Century Gothic"/>
                <a:cs typeface="Century Gothic"/>
              </a:rPr>
              <a:t>της αίτησής σας για</a:t>
            </a:r>
            <a:r>
              <a:rPr sz="2000" spc="-90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χρηματοδότηση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22854" y="388747"/>
            <a:ext cx="30975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Mobility Tool</a:t>
            </a:r>
            <a:r>
              <a:rPr dirty="0"/>
              <a:t> </a:t>
            </a:r>
            <a:r>
              <a:rPr spc="-10" dirty="0"/>
              <a:t>(2/3)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223848"/>
            <a:ext cx="7930515" cy="41135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40335">
              <a:lnSpc>
                <a:spcPct val="100000"/>
              </a:lnSpc>
              <a:spcBef>
                <a:spcPts val="105"/>
              </a:spcBef>
            </a:pPr>
            <a:r>
              <a:rPr sz="2000" spc="5" dirty="0">
                <a:latin typeface="Century Gothic"/>
                <a:cs typeface="Century Gothic"/>
              </a:rPr>
              <a:t>Ο </a:t>
            </a:r>
            <a:r>
              <a:rPr sz="2000" b="1" spc="-5" dirty="0">
                <a:solidFill>
                  <a:srgbClr val="205868"/>
                </a:solidFill>
                <a:latin typeface="Century Gothic"/>
                <a:cs typeface="Century Gothic"/>
              </a:rPr>
              <a:t>Legal Representative </a:t>
            </a:r>
            <a:r>
              <a:rPr sz="2000" dirty="0">
                <a:latin typeface="Century Gothic"/>
                <a:cs typeface="Century Gothic"/>
              </a:rPr>
              <a:t>και ο </a:t>
            </a:r>
            <a:r>
              <a:rPr sz="2000" b="1" dirty="0">
                <a:solidFill>
                  <a:srgbClr val="205868"/>
                </a:solidFill>
                <a:latin typeface="Century Gothic"/>
                <a:cs typeface="Century Gothic"/>
              </a:rPr>
              <a:t>Contact </a:t>
            </a:r>
            <a:r>
              <a:rPr sz="2000" b="1" spc="-5" dirty="0">
                <a:solidFill>
                  <a:srgbClr val="205868"/>
                </a:solidFill>
                <a:latin typeface="Century Gothic"/>
                <a:cs typeface="Century Gothic"/>
              </a:rPr>
              <a:t>Person </a:t>
            </a:r>
            <a:r>
              <a:rPr sz="2000" dirty="0">
                <a:latin typeface="Century Gothic"/>
                <a:cs typeface="Century Gothic"/>
              </a:rPr>
              <a:t>εισάγoνται  </a:t>
            </a:r>
            <a:r>
              <a:rPr sz="2000" spc="-5" dirty="0">
                <a:latin typeface="Century Gothic"/>
                <a:cs typeface="Century Gothic"/>
              </a:rPr>
              <a:t>αυτόματα </a:t>
            </a:r>
            <a:r>
              <a:rPr sz="2000" dirty="0">
                <a:latin typeface="Century Gothic"/>
                <a:cs typeface="Century Gothic"/>
              </a:rPr>
              <a:t>ως επαφές και μπορούν , εφόσον έχουν </a:t>
            </a:r>
            <a:r>
              <a:rPr sz="2000" spc="-5" dirty="0">
                <a:latin typeface="Century Gothic"/>
                <a:cs typeface="Century Gothic"/>
              </a:rPr>
              <a:t>EU Login </a:t>
            </a:r>
            <a:r>
              <a:rPr sz="2000" dirty="0">
                <a:latin typeface="Century Gothic"/>
                <a:cs typeface="Century Gothic"/>
              </a:rPr>
              <a:t>στο  εμαιλ </a:t>
            </a:r>
            <a:r>
              <a:rPr sz="2000" spc="-5" dirty="0">
                <a:latin typeface="Century Gothic"/>
                <a:cs typeface="Century Gothic"/>
              </a:rPr>
              <a:t>που υπήρχε </a:t>
            </a:r>
            <a:r>
              <a:rPr sz="2000" dirty="0">
                <a:latin typeface="Century Gothic"/>
                <a:cs typeface="Century Gothic"/>
              </a:rPr>
              <a:t>στην αίτηση </a:t>
            </a:r>
            <a:r>
              <a:rPr sz="2000" spc="10" dirty="0">
                <a:latin typeface="Century Gothic"/>
                <a:cs typeface="Century Gothic"/>
              </a:rPr>
              <a:t>να </a:t>
            </a:r>
            <a:r>
              <a:rPr sz="2000" spc="-5" dirty="0">
                <a:latin typeface="Century Gothic"/>
                <a:cs typeface="Century Gothic"/>
              </a:rPr>
              <a:t>δουν </a:t>
            </a:r>
            <a:r>
              <a:rPr sz="2000" dirty="0">
                <a:latin typeface="Century Gothic"/>
                <a:cs typeface="Century Gothic"/>
              </a:rPr>
              <a:t>το</a:t>
            </a:r>
            <a:r>
              <a:rPr sz="2000" spc="-120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σχέδιο.</a:t>
            </a:r>
            <a:endParaRPr sz="200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  <a:tab pos="356235" algn="l"/>
                <a:tab pos="4834890" algn="l"/>
              </a:tabLst>
            </a:pPr>
            <a:r>
              <a:rPr sz="2000" spc="-5" dirty="0">
                <a:latin typeface="Century Gothic"/>
                <a:cs typeface="Century Gothic"/>
              </a:rPr>
              <a:t>Εάν δεν </a:t>
            </a:r>
            <a:r>
              <a:rPr sz="2000" dirty="0">
                <a:latin typeface="Century Gothic"/>
                <a:cs typeface="Century Gothic"/>
              </a:rPr>
              <a:t>εμφανίζονται τα</a:t>
            </a:r>
            <a:r>
              <a:rPr sz="2000" spc="-35" dirty="0">
                <a:latin typeface="Century Gothic"/>
                <a:cs typeface="Century Gothic"/>
              </a:rPr>
              <a:t> </a:t>
            </a:r>
            <a:r>
              <a:rPr sz="2000" spc="-5" dirty="0">
                <a:latin typeface="Century Gothic"/>
                <a:cs typeface="Century Gothic"/>
              </a:rPr>
              <a:t>Σχέδιά</a:t>
            </a:r>
            <a:r>
              <a:rPr sz="2000" spc="-20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σας,	επικοινωνήστε με την</a:t>
            </a:r>
            <a:r>
              <a:rPr sz="2000" spc="-75" dirty="0">
                <a:latin typeface="Century Gothic"/>
                <a:cs typeface="Century Gothic"/>
              </a:rPr>
              <a:t> </a:t>
            </a:r>
            <a:r>
              <a:rPr sz="2000" spc="-5" dirty="0">
                <a:latin typeface="Century Gothic"/>
                <a:cs typeface="Century Gothic"/>
              </a:rPr>
              <a:t>ΕΥ</a:t>
            </a:r>
            <a:endParaRPr sz="200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latin typeface="Century Gothic"/>
                <a:cs typeface="Century Gothic"/>
              </a:rPr>
              <a:t>Στο </a:t>
            </a:r>
            <a:r>
              <a:rPr sz="2000" spc="-5" dirty="0">
                <a:latin typeface="Century Gothic"/>
                <a:cs typeface="Century Gothic"/>
              </a:rPr>
              <a:t>Mobility Tool καταγράφονται </a:t>
            </a:r>
            <a:r>
              <a:rPr sz="2000" dirty="0">
                <a:latin typeface="Century Gothic"/>
                <a:cs typeface="Century Gothic"/>
              </a:rPr>
              <a:t>όλες </a:t>
            </a:r>
            <a:r>
              <a:rPr sz="2000" spc="-5" dirty="0">
                <a:latin typeface="Century Gothic"/>
                <a:cs typeface="Century Gothic"/>
              </a:rPr>
              <a:t>οι πληροφορίες</a:t>
            </a:r>
            <a:r>
              <a:rPr sz="2000" spc="-50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σχετικά</a:t>
            </a:r>
            <a:endParaRPr sz="2000">
              <a:latin typeface="Century Gothic"/>
              <a:cs typeface="Century Gothic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latin typeface="Century Gothic"/>
                <a:cs typeface="Century Gothic"/>
              </a:rPr>
              <a:t>με τις κινητικότητες </a:t>
            </a:r>
            <a:r>
              <a:rPr sz="2000" spc="-5" dirty="0">
                <a:latin typeface="Century Gothic"/>
                <a:cs typeface="Century Gothic"/>
              </a:rPr>
              <a:t>που </a:t>
            </a:r>
            <a:r>
              <a:rPr sz="2000" dirty="0">
                <a:latin typeface="Century Gothic"/>
                <a:cs typeface="Century Gothic"/>
              </a:rPr>
              <a:t>υλοποιούνται στα πλαίσια </a:t>
            </a:r>
            <a:r>
              <a:rPr sz="2000" spc="-5" dirty="0">
                <a:latin typeface="Century Gothic"/>
                <a:cs typeface="Century Gothic"/>
              </a:rPr>
              <a:t>του</a:t>
            </a:r>
            <a:r>
              <a:rPr sz="2000" spc="-190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έργου:</a:t>
            </a:r>
            <a:endParaRPr sz="2000">
              <a:latin typeface="Century Gothic"/>
              <a:cs typeface="Century Gothic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Century Gothic"/>
                <a:cs typeface="Century Gothic"/>
              </a:rPr>
              <a:t>Ολοκληρωμένες</a:t>
            </a:r>
            <a:r>
              <a:rPr sz="2000" spc="-40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κινητικότητες</a:t>
            </a:r>
            <a:endParaRPr sz="2000">
              <a:latin typeface="Century Gothic"/>
              <a:cs typeface="Century Gothic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Century Gothic"/>
                <a:cs typeface="Century Gothic"/>
              </a:rPr>
              <a:t>Κινητικότητες με </a:t>
            </a:r>
            <a:r>
              <a:rPr sz="2000" spc="5" dirty="0">
                <a:latin typeface="Century Gothic"/>
                <a:cs typeface="Century Gothic"/>
              </a:rPr>
              <a:t>μηδενική </a:t>
            </a:r>
            <a:r>
              <a:rPr sz="2000" dirty="0">
                <a:latin typeface="Century Gothic"/>
                <a:cs typeface="Century Gothic"/>
              </a:rPr>
              <a:t>επιχορήγηση </a:t>
            </a:r>
            <a:r>
              <a:rPr sz="2000" spc="-5" dirty="0">
                <a:latin typeface="Century Gothic"/>
                <a:cs typeface="Century Gothic"/>
              </a:rPr>
              <a:t>(zero</a:t>
            </a:r>
            <a:r>
              <a:rPr sz="2000" spc="-75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grant)</a:t>
            </a:r>
            <a:endParaRPr sz="2000">
              <a:latin typeface="Century Gothic"/>
              <a:cs typeface="Century Gothic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Century Gothic"/>
                <a:cs typeface="Century Gothic"/>
              </a:rPr>
              <a:t>Εγκεκριμένες κινητικότητες </a:t>
            </a:r>
            <a:r>
              <a:rPr sz="2000" spc="-5" dirty="0">
                <a:latin typeface="Century Gothic"/>
                <a:cs typeface="Century Gothic"/>
              </a:rPr>
              <a:t>που δεν </a:t>
            </a:r>
            <a:r>
              <a:rPr sz="2000" dirty="0">
                <a:latin typeface="Century Gothic"/>
                <a:cs typeface="Century Gothic"/>
              </a:rPr>
              <a:t>έχουν </a:t>
            </a:r>
            <a:r>
              <a:rPr sz="2000" spc="-5" dirty="0">
                <a:latin typeface="Century Gothic"/>
                <a:cs typeface="Century Gothic"/>
              </a:rPr>
              <a:t>υλοποιηθεί</a:t>
            </a:r>
            <a:r>
              <a:rPr sz="2000" spc="-90" dirty="0">
                <a:latin typeface="Century Gothic"/>
                <a:cs typeface="Century Gothic"/>
              </a:rPr>
              <a:t> </a:t>
            </a:r>
            <a:r>
              <a:rPr sz="2000" spc="-5" dirty="0">
                <a:latin typeface="Century Gothic"/>
                <a:cs typeface="Century Gothic"/>
              </a:rPr>
              <a:t>ακόμα</a:t>
            </a:r>
            <a:endParaRPr sz="200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latin typeface="Century Gothic"/>
                <a:cs typeface="Century Gothic"/>
              </a:rPr>
              <a:t>Επιλογή save </a:t>
            </a:r>
            <a:r>
              <a:rPr sz="2000" spc="-5" dirty="0">
                <a:latin typeface="Century Gothic"/>
                <a:cs typeface="Century Gothic"/>
              </a:rPr>
              <a:t>draft</a:t>
            </a:r>
            <a:r>
              <a:rPr sz="2000" spc="-75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mobility</a:t>
            </a:r>
            <a:endParaRPr sz="200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spcBef>
                <a:spcPts val="49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b="1" dirty="0">
                <a:solidFill>
                  <a:srgbClr val="30859C"/>
                </a:solidFill>
                <a:latin typeface="Century Gothic"/>
                <a:cs typeface="Century Gothic"/>
              </a:rPr>
              <a:t>Τουλάχιστον </a:t>
            </a:r>
            <a:r>
              <a:rPr sz="20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μία </a:t>
            </a:r>
            <a:r>
              <a:rPr sz="2000" b="1" dirty="0">
                <a:solidFill>
                  <a:srgbClr val="30859C"/>
                </a:solidFill>
                <a:latin typeface="Century Gothic"/>
                <a:cs typeface="Century Gothic"/>
              </a:rPr>
              <a:t>φορά </a:t>
            </a:r>
            <a:r>
              <a:rPr sz="20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τον μήνα κατά </a:t>
            </a:r>
            <a:r>
              <a:rPr sz="2000" b="1" dirty="0">
                <a:solidFill>
                  <a:srgbClr val="30859C"/>
                </a:solidFill>
                <a:latin typeface="Century Gothic"/>
                <a:cs typeface="Century Gothic"/>
              </a:rPr>
              <a:t>τη διάρκεια του</a:t>
            </a:r>
            <a:r>
              <a:rPr sz="20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rgbClr val="30859C"/>
                </a:solidFill>
                <a:latin typeface="Century Gothic"/>
                <a:cs typeface="Century Gothic"/>
              </a:rPr>
              <a:t>έργου</a:t>
            </a:r>
            <a:endParaRPr sz="2000">
              <a:latin typeface="Century Gothic"/>
              <a:cs typeface="Century Gothic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0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κινητικότητας, </a:t>
            </a:r>
            <a:r>
              <a:rPr sz="2000" b="1" dirty="0">
                <a:solidFill>
                  <a:srgbClr val="30859C"/>
                </a:solidFill>
                <a:latin typeface="Century Gothic"/>
                <a:cs typeface="Century Gothic"/>
              </a:rPr>
              <a:t>ο δικαιούχος επικαιροποιεί </a:t>
            </a:r>
            <a:r>
              <a:rPr sz="20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το</a:t>
            </a:r>
            <a:r>
              <a:rPr sz="2000" b="1" spc="-8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rgbClr val="30859C"/>
                </a:solidFill>
                <a:latin typeface="Century Gothic"/>
                <a:cs typeface="Century Gothic"/>
              </a:rPr>
              <a:t>ΜΤ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1447" y="607263"/>
            <a:ext cx="667512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740535">
              <a:lnSpc>
                <a:spcPct val="100000"/>
              </a:lnSpc>
              <a:spcBef>
                <a:spcPts val="95"/>
              </a:spcBef>
              <a:tabLst>
                <a:tab pos="4094479" algn="l"/>
              </a:tabLst>
            </a:pPr>
            <a:r>
              <a:rPr spc="-5" dirty="0"/>
              <a:t>Mobility</a:t>
            </a:r>
            <a:r>
              <a:rPr spc="30" dirty="0"/>
              <a:t> </a:t>
            </a:r>
            <a:r>
              <a:rPr spc="-5" dirty="0"/>
              <a:t>Tool	</a:t>
            </a:r>
            <a:r>
              <a:rPr spc="-10" dirty="0"/>
              <a:t>(3/3)  </a:t>
            </a:r>
            <a:r>
              <a:rPr spc="-10" dirty="0">
                <a:solidFill>
                  <a:srgbClr val="30859C"/>
                </a:solidFill>
              </a:rPr>
              <a:t>Υποστηρικτικά αρχεία </a:t>
            </a:r>
            <a:r>
              <a:rPr spc="-5" dirty="0">
                <a:solidFill>
                  <a:srgbClr val="30859C"/>
                </a:solidFill>
              </a:rPr>
              <a:t>Τελικής</a:t>
            </a:r>
            <a:r>
              <a:rPr spc="75" dirty="0">
                <a:solidFill>
                  <a:srgbClr val="30859C"/>
                </a:solidFill>
              </a:rPr>
              <a:t> </a:t>
            </a:r>
            <a:r>
              <a:rPr spc="-5" dirty="0">
                <a:solidFill>
                  <a:srgbClr val="30859C"/>
                </a:solidFill>
              </a:rPr>
              <a:t>Έκθεσης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4370" y="1894713"/>
            <a:ext cx="8072755" cy="374525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FF0000"/>
                </a:solidFill>
                <a:latin typeface="Century Gothic"/>
                <a:cs typeface="Century Gothic"/>
              </a:rPr>
              <a:t>Declaration of Honour 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(ΟΧΙ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ΤΟ ΙΔΙΟ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ΜΕ ΤΗΝ</a:t>
            </a:r>
            <a:r>
              <a:rPr sz="2000" spc="-3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ΑΙΤΗΣΗ)</a:t>
            </a:r>
            <a:endParaRPr sz="2000" dirty="0">
              <a:latin typeface="Century Gothic"/>
              <a:cs typeface="Century Gothic"/>
            </a:endParaRPr>
          </a:p>
          <a:p>
            <a:pPr marL="355600" marR="5080" indent="-342900" algn="just">
              <a:lnSpc>
                <a:spcPct val="15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</a:tabLst>
            </a:pPr>
            <a:r>
              <a:rPr lang="el-GR" sz="2000" spc="-5" dirty="0" smtClean="0">
                <a:solidFill>
                  <a:srgbClr val="404040"/>
                </a:solidFill>
                <a:latin typeface="Century Gothic"/>
                <a:cs typeface="Century Gothic"/>
              </a:rPr>
              <a:t>Υποβολή του </a:t>
            </a:r>
            <a:r>
              <a:rPr sz="2000" spc="-5" dirty="0" smtClean="0">
                <a:solidFill>
                  <a:srgbClr val="404040"/>
                </a:solidFill>
                <a:latin typeface="Century Gothic"/>
                <a:cs typeface="Century Gothic"/>
              </a:rPr>
              <a:t>Participant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Report: </a:t>
            </a:r>
            <a:endParaRPr lang="en-GB" sz="2000" dirty="0" smtClean="0">
              <a:solidFill>
                <a:srgbClr val="404040"/>
              </a:solidFill>
              <a:latin typeface="Century Gothic"/>
              <a:cs typeface="Century Gothic"/>
            </a:endParaRPr>
          </a:p>
          <a:p>
            <a:pPr marL="355600" marR="5080" indent="-342900" algn="just">
              <a:lnSpc>
                <a:spcPct val="15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</a:tabLst>
            </a:pPr>
            <a:r>
              <a:rPr sz="2000" dirty="0" smtClean="0">
                <a:solidFill>
                  <a:srgbClr val="404040"/>
                </a:solidFill>
                <a:latin typeface="Century Gothic"/>
                <a:cs typeface="Century Gothic"/>
              </a:rPr>
              <a:t>ο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σχετικός Σύνδεσμος στέλνεται αυτόματα  στην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ηλεκτρονική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διεύθυνση που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έχει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δηλωθεί στην  καταχωρημένη κινητικότητα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. Ο κάθε συμμετέχων συμπληρώνει  ηλεκτρονικά το δικό του ερωτηματολόγιο και το</a:t>
            </a:r>
            <a:r>
              <a:rPr sz="2000" spc="-16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υποβάλλει</a:t>
            </a:r>
            <a:endParaRPr sz="2000" dirty="0">
              <a:latin typeface="Century Gothic"/>
              <a:cs typeface="Century Gothic"/>
            </a:endParaRPr>
          </a:p>
          <a:p>
            <a:pPr marL="355600" marR="6985" indent="-342900" algn="just">
              <a:lnSpc>
                <a:spcPct val="15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Αποδείξεις πληρωμών για ειδικές δαπάνες/συμμετοχή ατόμων 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με ειδικές</a:t>
            </a:r>
            <a:r>
              <a:rPr sz="2000" spc="-3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ανάγκες</a:t>
            </a:r>
            <a:endParaRPr sz="20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69210" y="964818"/>
            <a:ext cx="38811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Κινητικότητα</a:t>
            </a:r>
            <a:r>
              <a:rPr spc="-20" dirty="0"/>
              <a:t> </a:t>
            </a:r>
            <a:r>
              <a:rPr spc="-10" dirty="0"/>
              <a:t>Φοιτητών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58495" y="1700911"/>
            <a:ext cx="8058150" cy="4458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ts val="2165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Διάρκεια</a:t>
            </a:r>
            <a:r>
              <a:rPr sz="1900" spc="1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κινητικότητας:</a:t>
            </a:r>
            <a:endParaRPr sz="1900" dirty="0">
              <a:latin typeface="Century Gothic"/>
              <a:cs typeface="Century Gothic"/>
            </a:endParaRPr>
          </a:p>
          <a:p>
            <a:pPr marL="756285" lvl="1" indent="-287020">
              <a:lnSpc>
                <a:spcPts val="2165"/>
              </a:lnSpc>
              <a:buFont typeface="Arial"/>
              <a:buChar char="-"/>
              <a:tabLst>
                <a:tab pos="756285" algn="l"/>
                <a:tab pos="756920" algn="l"/>
              </a:tabLst>
            </a:pPr>
            <a:r>
              <a:rPr sz="1900" b="1" spc="-10" dirty="0">
                <a:solidFill>
                  <a:srgbClr val="00B050"/>
                </a:solidFill>
                <a:latin typeface="Century Gothic"/>
                <a:cs typeface="Century Gothic"/>
              </a:rPr>
              <a:t>Σπουδές: </a:t>
            </a:r>
            <a:r>
              <a:rPr sz="1900" b="1" spc="-5" dirty="0">
                <a:solidFill>
                  <a:srgbClr val="00B050"/>
                </a:solidFill>
                <a:latin typeface="Century Gothic"/>
                <a:cs typeface="Century Gothic"/>
              </a:rPr>
              <a:t>3 μήνες- </a:t>
            </a:r>
            <a:r>
              <a:rPr sz="1900" b="1" dirty="0">
                <a:solidFill>
                  <a:srgbClr val="00B050"/>
                </a:solidFill>
                <a:latin typeface="Century Gothic"/>
                <a:cs typeface="Century Gothic"/>
              </a:rPr>
              <a:t>12 </a:t>
            </a:r>
            <a:r>
              <a:rPr sz="1900" b="1" spc="-5" dirty="0">
                <a:solidFill>
                  <a:srgbClr val="00B050"/>
                </a:solidFill>
                <a:latin typeface="Century Gothic"/>
                <a:cs typeface="Century Gothic"/>
              </a:rPr>
              <a:t>μήνες </a:t>
            </a:r>
            <a:r>
              <a:rPr sz="1900" b="1" spc="-10" dirty="0">
                <a:solidFill>
                  <a:srgbClr val="00B050"/>
                </a:solidFill>
                <a:latin typeface="Century Gothic"/>
                <a:cs typeface="Century Gothic"/>
              </a:rPr>
              <a:t>(ανά κύκλο</a:t>
            </a:r>
            <a:r>
              <a:rPr sz="1900" b="1" spc="65" dirty="0">
                <a:solidFill>
                  <a:srgbClr val="00B050"/>
                </a:solidFill>
                <a:latin typeface="Century Gothic"/>
                <a:cs typeface="Century Gothic"/>
              </a:rPr>
              <a:t> </a:t>
            </a:r>
            <a:r>
              <a:rPr sz="1900" b="1" spc="-5" dirty="0">
                <a:solidFill>
                  <a:srgbClr val="00B050"/>
                </a:solidFill>
                <a:latin typeface="Century Gothic"/>
                <a:cs typeface="Century Gothic"/>
              </a:rPr>
              <a:t>σπουδών)</a:t>
            </a:r>
            <a:endParaRPr sz="1900" b="1" dirty="0">
              <a:solidFill>
                <a:srgbClr val="00B050"/>
              </a:solidFill>
              <a:latin typeface="Century Gothic"/>
              <a:cs typeface="Century Gothic"/>
            </a:endParaRPr>
          </a:p>
          <a:p>
            <a:pPr marL="756285" lvl="1" indent="-287020">
              <a:lnSpc>
                <a:spcPts val="2250"/>
              </a:lnSpc>
              <a:spcBef>
                <a:spcPts val="225"/>
              </a:spcBef>
              <a:buFont typeface="Arial"/>
              <a:buChar char="-"/>
              <a:tabLst>
                <a:tab pos="756285" algn="l"/>
                <a:tab pos="756920" algn="l"/>
              </a:tabLst>
            </a:pPr>
            <a:r>
              <a:rPr sz="1900" b="1" spc="-10" dirty="0">
                <a:solidFill>
                  <a:srgbClr val="00B050"/>
                </a:solidFill>
                <a:latin typeface="Century Gothic"/>
                <a:cs typeface="Century Gothic"/>
              </a:rPr>
              <a:t>Πρακτική: </a:t>
            </a:r>
            <a:r>
              <a:rPr sz="1900" b="1" spc="-5" dirty="0">
                <a:solidFill>
                  <a:srgbClr val="00B050"/>
                </a:solidFill>
                <a:latin typeface="Century Gothic"/>
                <a:cs typeface="Century Gothic"/>
              </a:rPr>
              <a:t>2 μήνες- </a:t>
            </a:r>
            <a:r>
              <a:rPr sz="1900" b="1" dirty="0">
                <a:solidFill>
                  <a:srgbClr val="00B050"/>
                </a:solidFill>
                <a:latin typeface="Century Gothic"/>
                <a:cs typeface="Century Gothic"/>
              </a:rPr>
              <a:t>12 </a:t>
            </a:r>
            <a:r>
              <a:rPr sz="1900" b="1" spc="-5" dirty="0">
                <a:solidFill>
                  <a:srgbClr val="00B050"/>
                </a:solidFill>
                <a:latin typeface="Century Gothic"/>
                <a:cs typeface="Century Gothic"/>
              </a:rPr>
              <a:t>μήνες </a:t>
            </a:r>
            <a:r>
              <a:rPr sz="1900" b="1" spc="-10" dirty="0">
                <a:solidFill>
                  <a:srgbClr val="00B050"/>
                </a:solidFill>
                <a:latin typeface="Century Gothic"/>
                <a:cs typeface="Century Gothic"/>
              </a:rPr>
              <a:t>(ανά κύκλο</a:t>
            </a:r>
            <a:r>
              <a:rPr sz="1900" b="1" spc="80" dirty="0">
                <a:solidFill>
                  <a:srgbClr val="00B050"/>
                </a:solidFill>
                <a:latin typeface="Century Gothic"/>
                <a:cs typeface="Century Gothic"/>
              </a:rPr>
              <a:t> </a:t>
            </a:r>
            <a:r>
              <a:rPr sz="1900" b="1" spc="-5" dirty="0">
                <a:solidFill>
                  <a:srgbClr val="00B050"/>
                </a:solidFill>
                <a:latin typeface="Century Gothic"/>
                <a:cs typeface="Century Gothic"/>
              </a:rPr>
              <a:t>σπουδών)</a:t>
            </a:r>
            <a:endParaRPr sz="1900" b="1" dirty="0">
              <a:solidFill>
                <a:srgbClr val="00B050"/>
              </a:solidFill>
              <a:latin typeface="Century Gothic"/>
              <a:cs typeface="Century Gothic"/>
            </a:endParaRPr>
          </a:p>
          <a:p>
            <a:pPr marL="355600" indent="-342900">
              <a:lnSpc>
                <a:spcPts val="191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Επιτρέπονται</a:t>
            </a:r>
            <a:r>
              <a:rPr sz="1900" spc="38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πολλαπλές</a:t>
            </a:r>
            <a:r>
              <a:rPr sz="1900" spc="37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κινητικότητες,</a:t>
            </a:r>
            <a:r>
              <a:rPr sz="1900" spc="40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αλλά</a:t>
            </a:r>
            <a:r>
              <a:rPr sz="1900" spc="37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η</a:t>
            </a:r>
            <a:r>
              <a:rPr sz="1900" spc="38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συνολική</a:t>
            </a:r>
            <a:r>
              <a:rPr sz="1900" spc="38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διάρκεια</a:t>
            </a:r>
            <a:endParaRPr sz="1900" dirty="0">
              <a:latin typeface="Century Gothic"/>
              <a:cs typeface="Century Gothic"/>
            </a:endParaRPr>
          </a:p>
          <a:p>
            <a:pPr marL="355600">
              <a:lnSpc>
                <a:spcPts val="1939"/>
              </a:lnSpc>
            </a:pP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δεν μπορεί </a:t>
            </a:r>
            <a:r>
              <a:rPr sz="1900" spc="5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υπερβαίνει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τους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12 μήνες 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ανά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κύκλο </a:t>
            </a:r>
            <a:r>
              <a:rPr sz="1900" spc="-10" dirty="0" smtClean="0">
                <a:solidFill>
                  <a:srgbClr val="404040"/>
                </a:solidFill>
                <a:latin typeface="Century Gothic"/>
                <a:cs typeface="Century Gothic"/>
              </a:rPr>
              <a:t>σπουδών</a:t>
            </a:r>
            <a:endParaRPr lang="en-GB" sz="1900" spc="-10" dirty="0" smtClean="0">
              <a:solidFill>
                <a:srgbClr val="404040"/>
              </a:solidFill>
              <a:latin typeface="Century Gothic"/>
              <a:cs typeface="Century Gothic"/>
            </a:endParaRPr>
          </a:p>
          <a:p>
            <a:pPr marL="355600">
              <a:lnSpc>
                <a:spcPts val="1939"/>
              </a:lnSpc>
            </a:pPr>
            <a:endParaRPr sz="1900" dirty="0">
              <a:latin typeface="Century Gothic"/>
              <a:cs typeface="Century Gothic"/>
            </a:endParaRPr>
          </a:p>
          <a:p>
            <a:pPr marL="355600" marR="5080" indent="-342900">
              <a:lnSpc>
                <a:spcPct val="105300"/>
              </a:lnSpc>
              <a:spcBef>
                <a:spcPts val="254"/>
              </a:spcBef>
              <a:buFont typeface="Arial"/>
              <a:buChar char="•"/>
              <a:tabLst>
                <a:tab pos="354965" algn="l"/>
                <a:tab pos="355600" algn="l"/>
                <a:tab pos="808355" algn="l"/>
                <a:tab pos="2223770" algn="l"/>
                <a:tab pos="3068320" algn="l"/>
                <a:tab pos="4801870" algn="l"/>
                <a:tab pos="5530215" algn="l"/>
                <a:tab pos="6637020" algn="l"/>
                <a:tab pos="7071359" algn="l"/>
              </a:tabLst>
            </a:pP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Σ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ε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spc="-15" dirty="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ne</a:t>
            </a:r>
            <a:r>
              <a:rPr sz="1900" spc="-15" dirty="0">
                <a:solidFill>
                  <a:srgbClr val="404040"/>
                </a:solidFill>
                <a:latin typeface="Century Gothic"/>
                <a:cs typeface="Century Gothic"/>
              </a:rPr>
              <a:t>-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c</a:t>
            </a:r>
            <a:r>
              <a:rPr sz="1900" spc="-20" dirty="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cle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stud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p</a:t>
            </a:r>
            <a:r>
              <a:rPr sz="1900" spc="10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900" spc="-15" dirty="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g</a:t>
            </a:r>
            <a:r>
              <a:rPr sz="1900" spc="5" dirty="0">
                <a:solidFill>
                  <a:srgbClr val="404040"/>
                </a:solidFill>
                <a:latin typeface="Century Gothic"/>
                <a:cs typeface="Century Gothic"/>
              </a:rPr>
              <a:t>ra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m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mes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spc="-25" dirty="0">
                <a:solidFill>
                  <a:srgbClr val="404040"/>
                </a:solidFill>
                <a:latin typeface="Century Gothic"/>
                <a:cs typeface="Century Gothic"/>
              </a:rPr>
              <a:t>(</a:t>
            </a:r>
            <a:r>
              <a:rPr sz="1900" spc="5" dirty="0">
                <a:solidFill>
                  <a:srgbClr val="404040"/>
                </a:solidFill>
                <a:latin typeface="Century Gothic"/>
                <a:cs typeface="Century Gothic"/>
              </a:rPr>
              <a:t>π</a:t>
            </a:r>
            <a:r>
              <a:rPr sz="1900" spc="-15" dirty="0">
                <a:solidFill>
                  <a:srgbClr val="404040"/>
                </a:solidFill>
                <a:latin typeface="Century Gothic"/>
                <a:cs typeface="Century Gothic"/>
              </a:rPr>
              <a:t>.</a:t>
            </a:r>
            <a:r>
              <a:rPr sz="1900" spc="5" dirty="0">
                <a:solidFill>
                  <a:srgbClr val="404040"/>
                </a:solidFill>
                <a:latin typeface="Century Gothic"/>
                <a:cs typeface="Century Gothic"/>
              </a:rPr>
              <a:t>χ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.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spc="-15" dirty="0">
                <a:solidFill>
                  <a:srgbClr val="404040"/>
                </a:solidFill>
                <a:latin typeface="Century Gothic"/>
                <a:cs typeface="Century Gothic"/>
              </a:rPr>
              <a:t>ι</a:t>
            </a:r>
            <a:r>
              <a:rPr sz="1900" spc="5" dirty="0">
                <a:solidFill>
                  <a:srgbClr val="404040"/>
                </a:solidFill>
                <a:latin typeface="Century Gothic"/>
                <a:cs typeface="Century Gothic"/>
              </a:rPr>
              <a:t>α</a:t>
            </a:r>
            <a:r>
              <a:rPr sz="1900" spc="-15" dirty="0">
                <a:solidFill>
                  <a:srgbClr val="404040"/>
                </a:solidFill>
                <a:latin typeface="Century Gothic"/>
                <a:cs typeface="Century Gothic"/>
              </a:rPr>
              <a:t>τ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ρικ</a:t>
            </a:r>
            <a:r>
              <a:rPr sz="1900" spc="5" dirty="0">
                <a:solidFill>
                  <a:srgbClr val="404040"/>
                </a:solidFill>
                <a:latin typeface="Century Gothic"/>
                <a:cs typeface="Century Gothic"/>
              </a:rPr>
              <a:t>ή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)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spc="-15" dirty="0">
                <a:solidFill>
                  <a:srgbClr val="404040"/>
                </a:solidFill>
                <a:latin typeface="Century Gothic"/>
                <a:cs typeface="Century Gothic"/>
              </a:rPr>
              <a:t>ο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ι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spc="5" dirty="0">
                <a:solidFill>
                  <a:srgbClr val="404040"/>
                </a:solidFill>
                <a:latin typeface="Century Gothic"/>
                <a:cs typeface="Century Gothic"/>
              </a:rPr>
              <a:t>φ</a:t>
            </a:r>
            <a:r>
              <a:rPr sz="1900" spc="-15" dirty="0">
                <a:solidFill>
                  <a:srgbClr val="404040"/>
                </a:solidFill>
                <a:latin typeface="Century Gothic"/>
                <a:cs typeface="Century Gothic"/>
              </a:rPr>
              <a:t>ο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ι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τ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ητές 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δικαιούνται κινητικότητα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μέχρι και 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24</a:t>
            </a:r>
            <a:r>
              <a:rPr sz="1900" spc="9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5" dirty="0" smtClean="0">
                <a:solidFill>
                  <a:srgbClr val="404040"/>
                </a:solidFill>
                <a:latin typeface="Century Gothic"/>
                <a:cs typeface="Century Gothic"/>
              </a:rPr>
              <a:t>μήνες</a:t>
            </a:r>
            <a:endParaRPr lang="en-GB" sz="1900" spc="-5" dirty="0" smtClean="0">
              <a:solidFill>
                <a:srgbClr val="404040"/>
              </a:solidFill>
              <a:latin typeface="Century Gothic"/>
              <a:cs typeface="Century Gothic"/>
            </a:endParaRPr>
          </a:p>
          <a:p>
            <a:pPr marL="12700" marR="5080">
              <a:lnSpc>
                <a:spcPct val="105300"/>
              </a:lnSpc>
              <a:spcBef>
                <a:spcPts val="254"/>
              </a:spcBef>
              <a:tabLst>
                <a:tab pos="354965" algn="l"/>
                <a:tab pos="355600" algn="l"/>
                <a:tab pos="808355" algn="l"/>
                <a:tab pos="2223770" algn="l"/>
                <a:tab pos="3068320" algn="l"/>
                <a:tab pos="4801870" algn="l"/>
                <a:tab pos="5530215" algn="l"/>
                <a:tab pos="6637020" algn="l"/>
                <a:tab pos="7071359" algn="l"/>
              </a:tabLst>
            </a:pPr>
            <a:endParaRPr sz="1900" dirty="0">
              <a:latin typeface="Century Gothic"/>
              <a:cs typeface="Century Gothic"/>
            </a:endParaRPr>
          </a:p>
          <a:p>
            <a:pPr marL="355600" indent="-342900">
              <a:lnSpc>
                <a:spcPts val="1939"/>
              </a:lnSpc>
              <a:spcBef>
                <a:spcPts val="15"/>
              </a:spcBef>
              <a:buFont typeface="Arial"/>
              <a:buChar char="•"/>
              <a:tabLst>
                <a:tab pos="354965" algn="l"/>
                <a:tab pos="355600" algn="l"/>
                <a:tab pos="755015" algn="l"/>
                <a:tab pos="1696720" algn="l"/>
                <a:tab pos="2919095" algn="l"/>
                <a:tab pos="4478655" algn="l"/>
                <a:tab pos="5261610" algn="l"/>
                <a:tab pos="6842759" algn="l"/>
                <a:tab pos="7065009" algn="l"/>
              </a:tabLst>
            </a:pP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Οι	ημέρες	διακοπής	(interruption	days)	επιτρέπονται	-	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αφού</a:t>
            </a:r>
            <a:endParaRPr sz="1900" dirty="0">
              <a:latin typeface="Century Gothic"/>
              <a:cs typeface="Century Gothic"/>
            </a:endParaRPr>
          </a:p>
          <a:p>
            <a:pPr marL="355600">
              <a:lnSpc>
                <a:spcPts val="1595"/>
              </a:lnSpc>
              <a:tabLst>
                <a:tab pos="2437765" algn="l"/>
                <a:tab pos="4105275" algn="l"/>
                <a:tab pos="4425315" algn="l"/>
                <a:tab pos="5253990" algn="l"/>
                <a:tab pos="6111240" algn="l"/>
                <a:tab pos="7415530" algn="l"/>
              </a:tabLst>
            </a:pP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δικαιολογηθούν	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καταλλήλως	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-	αλλά	δεν	μπορούν	</a:t>
            </a:r>
            <a:r>
              <a:rPr sz="1900" spc="10" dirty="0">
                <a:solidFill>
                  <a:srgbClr val="404040"/>
                </a:solidFill>
                <a:latin typeface="Century Gothic"/>
                <a:cs typeface="Century Gothic"/>
              </a:rPr>
              <a:t>να</a:t>
            </a:r>
            <a:endParaRPr sz="1900" dirty="0">
              <a:latin typeface="Century Gothic"/>
              <a:cs typeface="Century Gothic"/>
            </a:endParaRPr>
          </a:p>
          <a:p>
            <a:pPr marL="355600">
              <a:lnSpc>
                <a:spcPts val="1850"/>
              </a:lnSpc>
            </a:pP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συμπεριληφθούν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στην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ελάχιστη</a:t>
            </a:r>
            <a:r>
              <a:rPr sz="1900" spc="9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10" dirty="0" smtClean="0">
                <a:solidFill>
                  <a:srgbClr val="404040"/>
                </a:solidFill>
                <a:latin typeface="Century Gothic"/>
                <a:cs typeface="Century Gothic"/>
              </a:rPr>
              <a:t>διάρκεια</a:t>
            </a:r>
            <a:r>
              <a:rPr lang="en-GB" sz="1900" spc="-10" dirty="0" smtClean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lang="el-GR" sz="1900" spc="-10" dirty="0" smtClean="0">
                <a:solidFill>
                  <a:srgbClr val="404040"/>
                </a:solidFill>
                <a:latin typeface="Century Gothic"/>
                <a:cs typeface="Century Gothic"/>
              </a:rPr>
              <a:t>και δεν χρηματοδοτούνται </a:t>
            </a:r>
            <a:endParaRPr lang="en-GB" sz="1900" spc="-10" dirty="0" smtClean="0">
              <a:solidFill>
                <a:srgbClr val="404040"/>
              </a:solidFill>
              <a:latin typeface="Century Gothic"/>
              <a:cs typeface="Century Gothic"/>
            </a:endParaRPr>
          </a:p>
          <a:p>
            <a:pPr marL="355600">
              <a:lnSpc>
                <a:spcPts val="1850"/>
              </a:lnSpc>
            </a:pPr>
            <a:endParaRPr sz="1900" dirty="0">
              <a:latin typeface="Century Gothic"/>
              <a:cs typeface="Century Gothic"/>
            </a:endParaRPr>
          </a:p>
          <a:p>
            <a:pPr marL="355600" indent="-342900">
              <a:lnSpc>
                <a:spcPts val="1850"/>
              </a:lnSpc>
              <a:buFont typeface="Arial"/>
              <a:buChar char="•"/>
              <a:tabLst>
                <a:tab pos="354965" algn="l"/>
                <a:tab pos="355600" algn="l"/>
                <a:tab pos="2071370" algn="l"/>
                <a:tab pos="2771140" algn="l"/>
                <a:tab pos="5312410" algn="l"/>
                <a:tab pos="5825490" algn="l"/>
                <a:tab pos="6502400" algn="l"/>
              </a:tabLst>
            </a:pPr>
            <a:r>
              <a:rPr sz="1900" spc="-5" dirty="0">
                <a:solidFill>
                  <a:srgbClr val="FF0000"/>
                </a:solidFill>
                <a:latin typeface="Century Gothic"/>
                <a:cs typeface="Century Gothic"/>
              </a:rPr>
              <a:t>Kινητικότητες	</a:t>
            </a:r>
            <a:r>
              <a:rPr sz="1900" spc="-10" dirty="0">
                <a:solidFill>
                  <a:srgbClr val="FF0000"/>
                </a:solidFill>
                <a:latin typeface="Century Gothic"/>
                <a:cs typeface="Century Gothic"/>
              </a:rPr>
              <a:t>που	</a:t>
            </a:r>
            <a:r>
              <a:rPr sz="1900" spc="-5" dirty="0">
                <a:solidFill>
                  <a:srgbClr val="FF0000"/>
                </a:solidFill>
                <a:latin typeface="Century Gothic"/>
                <a:cs typeface="Century Gothic"/>
              </a:rPr>
              <a:t>πραγματοποιούνται	σε	δύο	περιόδους</a:t>
            </a:r>
            <a:endParaRPr sz="1900" dirty="0">
              <a:latin typeface="Century Gothic"/>
              <a:cs typeface="Century Gothic"/>
            </a:endParaRPr>
          </a:p>
          <a:p>
            <a:pPr marL="355600">
              <a:lnSpc>
                <a:spcPts val="1595"/>
              </a:lnSpc>
            </a:pPr>
            <a:r>
              <a:rPr sz="1900" spc="-5" dirty="0">
                <a:solidFill>
                  <a:srgbClr val="FF0000"/>
                </a:solidFill>
                <a:latin typeface="Century Gothic"/>
                <a:cs typeface="Century Gothic"/>
              </a:rPr>
              <a:t>συμφωνίας/δύο</a:t>
            </a:r>
            <a:r>
              <a:rPr sz="1900" spc="35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FF0000"/>
                </a:solidFill>
                <a:latin typeface="Century Gothic"/>
                <a:cs typeface="Century Gothic"/>
              </a:rPr>
              <a:t>προσκλήσεις,</a:t>
            </a:r>
            <a:r>
              <a:rPr sz="1900" spc="370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1900" spc="-10" dirty="0">
                <a:solidFill>
                  <a:srgbClr val="FF0000"/>
                </a:solidFill>
                <a:latin typeface="Century Gothic"/>
                <a:cs typeface="Century Gothic"/>
              </a:rPr>
              <a:t>θα</a:t>
            </a:r>
            <a:r>
              <a:rPr sz="1900" spc="360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FF0000"/>
                </a:solidFill>
                <a:latin typeface="Century Gothic"/>
                <a:cs typeface="Century Gothic"/>
              </a:rPr>
              <a:t>πρέπει</a:t>
            </a:r>
            <a:r>
              <a:rPr sz="1900" spc="34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1900" spc="5" dirty="0">
                <a:solidFill>
                  <a:srgbClr val="FF0000"/>
                </a:solidFill>
                <a:latin typeface="Century Gothic"/>
                <a:cs typeface="Century Gothic"/>
              </a:rPr>
              <a:t>να</a:t>
            </a:r>
            <a:r>
              <a:rPr sz="1900" spc="360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FF0000"/>
                </a:solidFill>
                <a:latin typeface="Century Gothic"/>
                <a:cs typeface="Century Gothic"/>
              </a:rPr>
              <a:t>αναφέρονται</a:t>
            </a:r>
            <a:r>
              <a:rPr sz="1900" spc="35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1900" spc="-15" dirty="0">
                <a:solidFill>
                  <a:srgbClr val="FF0000"/>
                </a:solidFill>
                <a:latin typeface="Century Gothic"/>
                <a:cs typeface="Century Gothic"/>
              </a:rPr>
              <a:t>ως</a:t>
            </a:r>
            <a:endParaRPr sz="1900" dirty="0">
              <a:latin typeface="Century Gothic"/>
              <a:cs typeface="Century Gothic"/>
            </a:endParaRPr>
          </a:p>
          <a:p>
            <a:pPr marL="355600" marR="337185">
              <a:lnSpc>
                <a:spcPct val="70000"/>
              </a:lnSpc>
              <a:spcBef>
                <a:spcPts val="340"/>
              </a:spcBef>
              <a:tabLst>
                <a:tab pos="1417955" algn="l"/>
                <a:tab pos="3083560" algn="l"/>
                <a:tab pos="5198110" algn="l"/>
                <a:tab pos="6146165" algn="l"/>
                <a:tab pos="7148830" algn="l"/>
              </a:tabLst>
            </a:pPr>
            <a:r>
              <a:rPr sz="1900" spc="-5" dirty="0">
                <a:solidFill>
                  <a:srgbClr val="FF0000"/>
                </a:solidFill>
                <a:latin typeface="Century Gothic"/>
                <a:cs typeface="Century Gothic"/>
              </a:rPr>
              <a:t>δ</a:t>
            </a:r>
            <a:r>
              <a:rPr sz="1900" dirty="0">
                <a:solidFill>
                  <a:srgbClr val="FF0000"/>
                </a:solidFill>
                <a:latin typeface="Century Gothic"/>
                <a:cs typeface="Century Gothic"/>
              </a:rPr>
              <a:t>ύ</a:t>
            </a:r>
            <a:r>
              <a:rPr sz="1900" spc="-5" dirty="0">
                <a:solidFill>
                  <a:srgbClr val="FF0000"/>
                </a:solidFill>
                <a:latin typeface="Century Gothic"/>
                <a:cs typeface="Century Gothic"/>
              </a:rPr>
              <a:t>ο</a:t>
            </a:r>
            <a:r>
              <a:rPr sz="1900" dirty="0">
                <a:solidFill>
                  <a:srgbClr val="FF0000"/>
                </a:solidFill>
                <a:latin typeface="Century Gothic"/>
                <a:cs typeface="Century Gothic"/>
              </a:rPr>
              <a:t>	</a:t>
            </a:r>
            <a:r>
              <a:rPr sz="1900" spc="-5" dirty="0">
                <a:solidFill>
                  <a:srgbClr val="FF0000"/>
                </a:solidFill>
                <a:latin typeface="Century Gothic"/>
                <a:cs typeface="Century Gothic"/>
              </a:rPr>
              <a:t>χω</a:t>
            </a:r>
            <a:r>
              <a:rPr sz="1900" dirty="0">
                <a:solidFill>
                  <a:srgbClr val="FF0000"/>
                </a:solidFill>
                <a:latin typeface="Century Gothic"/>
                <a:cs typeface="Century Gothic"/>
              </a:rPr>
              <a:t>ρ</a:t>
            </a:r>
            <a:r>
              <a:rPr sz="1900" spc="-15" dirty="0">
                <a:solidFill>
                  <a:srgbClr val="FF0000"/>
                </a:solidFill>
                <a:latin typeface="Century Gothic"/>
                <a:cs typeface="Century Gothic"/>
              </a:rPr>
              <a:t>ι</a:t>
            </a:r>
            <a:r>
              <a:rPr sz="1900" spc="-5" dirty="0">
                <a:solidFill>
                  <a:srgbClr val="FF0000"/>
                </a:solidFill>
                <a:latin typeface="Century Gothic"/>
                <a:cs typeface="Century Gothic"/>
              </a:rPr>
              <a:t>σ</a:t>
            </a:r>
            <a:r>
              <a:rPr sz="1900" spc="-15" dirty="0">
                <a:solidFill>
                  <a:srgbClr val="FF0000"/>
                </a:solidFill>
                <a:latin typeface="Century Gothic"/>
                <a:cs typeface="Century Gothic"/>
              </a:rPr>
              <a:t>τ</a:t>
            </a:r>
            <a:r>
              <a:rPr sz="1900" spc="5" dirty="0">
                <a:solidFill>
                  <a:srgbClr val="FF0000"/>
                </a:solidFill>
                <a:latin typeface="Century Gothic"/>
                <a:cs typeface="Century Gothic"/>
              </a:rPr>
              <a:t>έ</a:t>
            </a:r>
            <a:r>
              <a:rPr sz="1900" spc="-5" dirty="0">
                <a:solidFill>
                  <a:srgbClr val="FF0000"/>
                </a:solidFill>
                <a:latin typeface="Century Gothic"/>
                <a:cs typeface="Century Gothic"/>
              </a:rPr>
              <a:t>ς</a:t>
            </a:r>
            <a:r>
              <a:rPr sz="1900" dirty="0">
                <a:solidFill>
                  <a:srgbClr val="FF0000"/>
                </a:solidFill>
                <a:latin typeface="Century Gothic"/>
                <a:cs typeface="Century Gothic"/>
              </a:rPr>
              <a:t>	</a:t>
            </a:r>
            <a:r>
              <a:rPr sz="1900" spc="-5" dirty="0">
                <a:solidFill>
                  <a:srgbClr val="FF0000"/>
                </a:solidFill>
                <a:latin typeface="Century Gothic"/>
                <a:cs typeface="Century Gothic"/>
              </a:rPr>
              <a:t>μ</a:t>
            </a:r>
            <a:r>
              <a:rPr sz="1900" dirty="0">
                <a:solidFill>
                  <a:srgbClr val="FF0000"/>
                </a:solidFill>
                <a:latin typeface="Century Gothic"/>
                <a:cs typeface="Century Gothic"/>
              </a:rPr>
              <a:t>ε</a:t>
            </a:r>
            <a:r>
              <a:rPr sz="1900" spc="-5" dirty="0">
                <a:solidFill>
                  <a:srgbClr val="FF0000"/>
                </a:solidFill>
                <a:latin typeface="Century Gothic"/>
                <a:cs typeface="Century Gothic"/>
              </a:rPr>
              <a:t>τ</a:t>
            </a:r>
            <a:r>
              <a:rPr sz="1900" spc="-10" dirty="0">
                <a:solidFill>
                  <a:srgbClr val="FF0000"/>
                </a:solidFill>
                <a:latin typeface="Century Gothic"/>
                <a:cs typeface="Century Gothic"/>
              </a:rPr>
              <a:t>ακ</a:t>
            </a:r>
            <a:r>
              <a:rPr sz="1900" spc="-15" dirty="0">
                <a:solidFill>
                  <a:srgbClr val="FF0000"/>
                </a:solidFill>
                <a:latin typeface="Century Gothic"/>
                <a:cs typeface="Century Gothic"/>
              </a:rPr>
              <a:t>ι</a:t>
            </a:r>
            <a:r>
              <a:rPr sz="1900" spc="5" dirty="0">
                <a:solidFill>
                  <a:srgbClr val="FF0000"/>
                </a:solidFill>
                <a:latin typeface="Century Gothic"/>
                <a:cs typeface="Century Gothic"/>
              </a:rPr>
              <a:t>ν</a:t>
            </a:r>
            <a:r>
              <a:rPr sz="1900" spc="-5" dirty="0">
                <a:solidFill>
                  <a:srgbClr val="FF0000"/>
                </a:solidFill>
                <a:latin typeface="Century Gothic"/>
                <a:cs typeface="Century Gothic"/>
              </a:rPr>
              <a:t>ή</a:t>
            </a:r>
            <a:r>
              <a:rPr sz="1900" spc="-15" dirty="0">
                <a:solidFill>
                  <a:srgbClr val="FF0000"/>
                </a:solidFill>
                <a:latin typeface="Century Gothic"/>
                <a:cs typeface="Century Gothic"/>
              </a:rPr>
              <a:t>σ</a:t>
            </a:r>
            <a:r>
              <a:rPr sz="1900" spc="-5" dirty="0">
                <a:solidFill>
                  <a:srgbClr val="FF0000"/>
                </a:solidFill>
                <a:latin typeface="Century Gothic"/>
                <a:cs typeface="Century Gothic"/>
              </a:rPr>
              <a:t>ει</a:t>
            </a:r>
            <a:r>
              <a:rPr sz="1900" dirty="0">
                <a:solidFill>
                  <a:srgbClr val="FF0000"/>
                </a:solidFill>
                <a:latin typeface="Century Gothic"/>
                <a:cs typeface="Century Gothic"/>
              </a:rPr>
              <a:t>ς</a:t>
            </a:r>
            <a:r>
              <a:rPr sz="1900" spc="-5" dirty="0">
                <a:solidFill>
                  <a:srgbClr val="FF0000"/>
                </a:solidFill>
                <a:latin typeface="Century Gothic"/>
                <a:cs typeface="Century Gothic"/>
              </a:rPr>
              <a:t>.</a:t>
            </a:r>
            <a:r>
              <a:rPr sz="1900" dirty="0">
                <a:solidFill>
                  <a:srgbClr val="FF0000"/>
                </a:solidFill>
                <a:latin typeface="Century Gothic"/>
                <a:cs typeface="Century Gothic"/>
              </a:rPr>
              <a:t>	</a:t>
            </a:r>
            <a:r>
              <a:rPr sz="1900" b="1" spc="-5" dirty="0">
                <a:solidFill>
                  <a:srgbClr val="FF0000"/>
                </a:solidFill>
                <a:latin typeface="Century Gothic"/>
                <a:cs typeface="Century Gothic"/>
              </a:rPr>
              <a:t>Για</a:t>
            </a:r>
            <a:r>
              <a:rPr sz="1900" b="1" dirty="0">
                <a:solidFill>
                  <a:srgbClr val="FF0000"/>
                </a:solidFill>
                <a:latin typeface="Century Gothic"/>
                <a:cs typeface="Century Gothic"/>
              </a:rPr>
              <a:t>	</a:t>
            </a:r>
            <a:r>
              <a:rPr sz="1900" b="1" spc="-5" dirty="0">
                <a:solidFill>
                  <a:srgbClr val="FF0000"/>
                </a:solidFill>
                <a:latin typeface="Century Gothic"/>
                <a:cs typeface="Century Gothic"/>
              </a:rPr>
              <a:t>την</a:t>
            </a:r>
            <a:r>
              <a:rPr sz="1900" b="1" dirty="0">
                <a:solidFill>
                  <a:srgbClr val="FF0000"/>
                </a:solidFill>
                <a:latin typeface="Century Gothic"/>
                <a:cs typeface="Century Gothic"/>
              </a:rPr>
              <a:t>	</a:t>
            </a:r>
            <a:r>
              <a:rPr sz="1900" b="1" spc="-10" dirty="0">
                <a:solidFill>
                  <a:srgbClr val="FF0000"/>
                </a:solidFill>
                <a:latin typeface="Century Gothic"/>
                <a:cs typeface="Century Gothic"/>
              </a:rPr>
              <a:t>κ</a:t>
            </a:r>
            <a:r>
              <a:rPr sz="1900" b="1" spc="5" dirty="0">
                <a:solidFill>
                  <a:srgbClr val="FF0000"/>
                </a:solidFill>
                <a:latin typeface="Century Gothic"/>
                <a:cs typeface="Century Gothic"/>
              </a:rPr>
              <a:t>ά</a:t>
            </a:r>
            <a:r>
              <a:rPr sz="1900" b="1" spc="-5" dirty="0">
                <a:solidFill>
                  <a:srgbClr val="FF0000"/>
                </a:solidFill>
                <a:latin typeface="Century Gothic"/>
                <a:cs typeface="Century Gothic"/>
              </a:rPr>
              <a:t>θε  </a:t>
            </a:r>
            <a:r>
              <a:rPr sz="1900" b="1" spc="-10" dirty="0">
                <a:solidFill>
                  <a:srgbClr val="FF0000"/>
                </a:solidFill>
                <a:latin typeface="Century Gothic"/>
                <a:cs typeface="Century Gothic"/>
              </a:rPr>
              <a:t>μετακίνηση/κινητικότητα θα ισχύει </a:t>
            </a:r>
            <a:r>
              <a:rPr sz="1900" b="1" spc="-5" dirty="0">
                <a:solidFill>
                  <a:srgbClr val="FF0000"/>
                </a:solidFill>
                <a:latin typeface="Century Gothic"/>
                <a:cs typeface="Century Gothic"/>
              </a:rPr>
              <a:t>η ελάχιστη</a:t>
            </a:r>
            <a:r>
              <a:rPr sz="1900" b="1" spc="8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1900" b="1" spc="-5" dirty="0">
                <a:solidFill>
                  <a:srgbClr val="FF0000"/>
                </a:solidFill>
                <a:latin typeface="Century Gothic"/>
                <a:cs typeface="Century Gothic"/>
              </a:rPr>
              <a:t>διάρκεια</a:t>
            </a:r>
            <a:endParaRPr sz="19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51628" y="381761"/>
            <a:ext cx="14535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EU</a:t>
            </a:r>
            <a:r>
              <a:rPr spc="-80" dirty="0"/>
              <a:t> </a:t>
            </a:r>
            <a:r>
              <a:rPr spc="-5" dirty="0"/>
              <a:t>Login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55085" y="951433"/>
            <a:ext cx="5453380" cy="4717415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355600" marR="50800" indent="-343535">
              <a:lnSpc>
                <a:spcPts val="1820"/>
              </a:lnSpc>
              <a:spcBef>
                <a:spcPts val="54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900" spc="-5" dirty="0">
                <a:latin typeface="Century Gothic"/>
                <a:cs typeface="Century Gothic"/>
              </a:rPr>
              <a:t>Εάν δεν έχετε ήδη EU Login στο </a:t>
            </a:r>
            <a:r>
              <a:rPr sz="1900" dirty="0">
                <a:latin typeface="Century Gothic"/>
                <a:cs typeface="Century Gothic"/>
              </a:rPr>
              <a:t>email </a:t>
            </a:r>
            <a:r>
              <a:rPr sz="1900" spc="-10" dirty="0">
                <a:latin typeface="Century Gothic"/>
                <a:cs typeface="Century Gothic"/>
              </a:rPr>
              <a:t>που  </a:t>
            </a:r>
            <a:r>
              <a:rPr sz="1900" spc="-5" dirty="0">
                <a:latin typeface="Century Gothic"/>
                <a:cs typeface="Century Gothic"/>
              </a:rPr>
              <a:t>είχατε καταχωρίσει στην αίτηση, μπορείτε </a:t>
            </a:r>
            <a:r>
              <a:rPr sz="1900" spc="5" dirty="0">
                <a:latin typeface="Century Gothic"/>
                <a:cs typeface="Century Gothic"/>
              </a:rPr>
              <a:t>να  </a:t>
            </a:r>
            <a:r>
              <a:rPr sz="1900" spc="-5" dirty="0">
                <a:latin typeface="Century Gothic"/>
                <a:cs typeface="Century Gothic"/>
              </a:rPr>
              <a:t>δημιουργήσετε.</a:t>
            </a:r>
            <a:endParaRPr sz="1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2350">
              <a:latin typeface="Times New Roman"/>
              <a:cs typeface="Times New Roman"/>
            </a:endParaRPr>
          </a:p>
          <a:p>
            <a:pPr marL="355600" marR="577850" indent="-343535">
              <a:lnSpc>
                <a:spcPts val="183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900" dirty="0">
                <a:latin typeface="Century Gothic"/>
                <a:cs typeface="Century Gothic"/>
              </a:rPr>
              <a:t>Email </a:t>
            </a:r>
            <a:r>
              <a:rPr sz="1900" spc="-5" dirty="0">
                <a:latin typeface="Century Gothic"/>
                <a:cs typeface="Century Gothic"/>
              </a:rPr>
              <a:t>για δημιουργία </a:t>
            </a:r>
            <a:r>
              <a:rPr sz="1900" spc="-10" dirty="0">
                <a:latin typeface="Century Gothic"/>
                <a:cs typeface="Century Gothic"/>
              </a:rPr>
              <a:t>κωδικού (εντός </a:t>
            </a:r>
            <a:r>
              <a:rPr sz="1900" dirty="0">
                <a:latin typeface="Century Gothic"/>
                <a:cs typeface="Century Gothic"/>
              </a:rPr>
              <a:t>24  </a:t>
            </a:r>
            <a:r>
              <a:rPr sz="1900" spc="-5" dirty="0">
                <a:latin typeface="Century Gothic"/>
                <a:cs typeface="Century Gothic"/>
              </a:rPr>
              <a:t>ωρών)</a:t>
            </a:r>
            <a:endParaRPr sz="1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2350">
              <a:latin typeface="Times New Roman"/>
              <a:cs typeface="Times New Roman"/>
            </a:endParaRPr>
          </a:p>
          <a:p>
            <a:pPr marL="355600" marR="48260" indent="-343535">
              <a:lnSpc>
                <a:spcPct val="8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900" spc="-10" dirty="0">
                <a:latin typeface="Century Gothic"/>
                <a:cs typeface="Century Gothic"/>
              </a:rPr>
              <a:t>Σχετικός </a:t>
            </a:r>
            <a:r>
              <a:rPr sz="1900" spc="-5" dirty="0">
                <a:latin typeface="Century Gothic"/>
                <a:cs typeface="Century Gothic"/>
              </a:rPr>
              <a:t>σύνδεσμος από </a:t>
            </a:r>
            <a:r>
              <a:rPr sz="1900" spc="-10" dirty="0">
                <a:latin typeface="Century Gothic"/>
                <a:cs typeface="Century Gothic"/>
              </a:rPr>
              <a:t>την </a:t>
            </a:r>
            <a:r>
              <a:rPr sz="1900" spc="-5" dirty="0">
                <a:latin typeface="Century Gothic"/>
                <a:cs typeface="Century Gothic"/>
              </a:rPr>
              <a:t>ιστοσελίδα </a:t>
            </a:r>
            <a:r>
              <a:rPr sz="1900" spc="-10" dirty="0">
                <a:latin typeface="Century Gothic"/>
                <a:cs typeface="Century Gothic"/>
              </a:rPr>
              <a:t>του  </a:t>
            </a:r>
            <a:r>
              <a:rPr sz="1900" spc="-5" dirty="0">
                <a:latin typeface="Century Gothic"/>
                <a:cs typeface="Century Gothic"/>
              </a:rPr>
              <a:t>ΙΔΕΠ</a:t>
            </a:r>
            <a:endParaRPr sz="1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235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8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900" spc="-5" dirty="0">
                <a:latin typeface="Century Gothic"/>
                <a:cs typeface="Century Gothic"/>
              </a:rPr>
              <a:t>Αφού συνδεθείτε, θα μπορείτε </a:t>
            </a:r>
            <a:r>
              <a:rPr sz="1900" spc="5" dirty="0">
                <a:latin typeface="Century Gothic"/>
                <a:cs typeface="Century Gothic"/>
              </a:rPr>
              <a:t>να </a:t>
            </a:r>
            <a:r>
              <a:rPr sz="1900" spc="-10" dirty="0">
                <a:latin typeface="Century Gothic"/>
                <a:cs typeface="Century Gothic"/>
              </a:rPr>
              <a:t>δείτε μια  λίστα </a:t>
            </a:r>
            <a:r>
              <a:rPr sz="1900" spc="-5" dirty="0">
                <a:latin typeface="Century Gothic"/>
                <a:cs typeface="Century Gothic"/>
              </a:rPr>
              <a:t>με τα έργα </a:t>
            </a:r>
            <a:r>
              <a:rPr sz="1900" spc="-10" dirty="0">
                <a:latin typeface="Century Gothic"/>
                <a:cs typeface="Century Gothic"/>
              </a:rPr>
              <a:t>τα </a:t>
            </a:r>
            <a:r>
              <a:rPr sz="1900" spc="-5" dirty="0">
                <a:latin typeface="Century Gothic"/>
                <a:cs typeface="Century Gothic"/>
              </a:rPr>
              <a:t>οποία είναι </a:t>
            </a:r>
            <a:r>
              <a:rPr sz="1900" dirty="0">
                <a:latin typeface="Century Gothic"/>
                <a:cs typeface="Century Gothic"/>
              </a:rPr>
              <a:t>συνδεδεμένα  </a:t>
            </a:r>
            <a:r>
              <a:rPr sz="1900" spc="-5" dirty="0">
                <a:latin typeface="Century Gothic"/>
                <a:cs typeface="Century Gothic"/>
              </a:rPr>
              <a:t>με το συγκεκριμένο</a:t>
            </a:r>
            <a:r>
              <a:rPr sz="1900" spc="-10" dirty="0">
                <a:latin typeface="Century Gothic"/>
                <a:cs typeface="Century Gothic"/>
              </a:rPr>
              <a:t> </a:t>
            </a:r>
            <a:r>
              <a:rPr sz="1900" spc="-5" dirty="0">
                <a:latin typeface="Century Gothic"/>
                <a:cs typeface="Century Gothic"/>
              </a:rPr>
              <a:t>email.</a:t>
            </a:r>
            <a:endParaRPr sz="1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2350">
              <a:latin typeface="Times New Roman"/>
              <a:cs typeface="Times New Roman"/>
            </a:endParaRPr>
          </a:p>
          <a:p>
            <a:pPr marL="355600" marR="38100" indent="-343535">
              <a:lnSpc>
                <a:spcPct val="80000"/>
              </a:lnSpc>
              <a:buFont typeface="Arial"/>
              <a:buChar char="•"/>
              <a:tabLst>
                <a:tab pos="355600" algn="l"/>
                <a:tab pos="356235" algn="l"/>
                <a:tab pos="3224530" algn="l"/>
              </a:tabLst>
            </a:pPr>
            <a:r>
              <a:rPr sz="1900" spc="-5" dirty="0">
                <a:latin typeface="Century Gothic"/>
                <a:cs typeface="Century Gothic"/>
              </a:rPr>
              <a:t>Για σκοπούς καλύτερης </a:t>
            </a:r>
            <a:r>
              <a:rPr sz="1900" spc="-10" dirty="0">
                <a:latin typeface="Century Gothic"/>
                <a:cs typeface="Century Gothic"/>
              </a:rPr>
              <a:t>διαχείρισης, </a:t>
            </a:r>
            <a:r>
              <a:rPr sz="1900" spc="-5" dirty="0">
                <a:latin typeface="Century Gothic"/>
                <a:cs typeface="Century Gothic"/>
              </a:rPr>
              <a:t>είναι  καλύτερα</a:t>
            </a:r>
            <a:r>
              <a:rPr sz="1900" spc="5" dirty="0">
                <a:latin typeface="Century Gothic"/>
                <a:cs typeface="Century Gothic"/>
              </a:rPr>
              <a:t> να</a:t>
            </a:r>
            <a:r>
              <a:rPr sz="1900" spc="-5" dirty="0">
                <a:latin typeface="Century Gothic"/>
                <a:cs typeface="Century Gothic"/>
              </a:rPr>
              <a:t> εισαγάγετε	και </a:t>
            </a:r>
            <a:r>
              <a:rPr sz="1900" dirty="0">
                <a:latin typeface="Century Gothic"/>
                <a:cs typeface="Century Gothic"/>
              </a:rPr>
              <a:t>ένα </a:t>
            </a:r>
            <a:r>
              <a:rPr sz="1900" spc="-5" dirty="0">
                <a:latin typeface="Century Gothic"/>
                <a:cs typeface="Century Gothic"/>
              </a:rPr>
              <a:t>Generic  </a:t>
            </a:r>
            <a:r>
              <a:rPr sz="1900" dirty="0">
                <a:latin typeface="Century Gothic"/>
                <a:cs typeface="Century Gothic"/>
              </a:rPr>
              <a:t>email </a:t>
            </a:r>
            <a:r>
              <a:rPr sz="1900" spc="-10" dirty="0">
                <a:latin typeface="Century Gothic"/>
                <a:cs typeface="Century Gothic"/>
              </a:rPr>
              <a:t>account </a:t>
            </a:r>
            <a:r>
              <a:rPr sz="1900" spc="-5" dirty="0">
                <a:latin typeface="Century Gothic"/>
                <a:cs typeface="Century Gothic"/>
              </a:rPr>
              <a:t>για πρόσβαση </a:t>
            </a:r>
            <a:r>
              <a:rPr sz="1900" spc="-10" dirty="0">
                <a:latin typeface="Century Gothic"/>
                <a:cs typeface="Century Gothic"/>
              </a:rPr>
              <a:t>στο Σχέδιο </a:t>
            </a:r>
            <a:r>
              <a:rPr sz="1900" spc="-5" dirty="0">
                <a:latin typeface="Century Gothic"/>
                <a:cs typeface="Century Gothic"/>
              </a:rPr>
              <a:t>με  </a:t>
            </a:r>
            <a:r>
              <a:rPr sz="1900" dirty="0">
                <a:latin typeface="Century Gothic"/>
                <a:cs typeface="Century Gothic"/>
              </a:rPr>
              <a:t>edit</a:t>
            </a:r>
            <a:r>
              <a:rPr sz="1900" spc="-10" dirty="0">
                <a:latin typeface="Century Gothic"/>
                <a:cs typeface="Century Gothic"/>
              </a:rPr>
              <a:t> </a:t>
            </a:r>
            <a:r>
              <a:rPr sz="1900" dirty="0">
                <a:latin typeface="Century Gothic"/>
                <a:cs typeface="Century Gothic"/>
              </a:rPr>
              <a:t>rights</a:t>
            </a:r>
            <a:endParaRPr sz="19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116586"/>
            <a:ext cx="2954273" cy="47090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7504" y="4077093"/>
            <a:ext cx="2952369" cy="2628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31411" y="2194305"/>
            <a:ext cx="24276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400" dirty="0" smtClean="0">
                <a:solidFill>
                  <a:srgbClr val="404040"/>
                </a:solidFill>
                <a:latin typeface="Century Gothic"/>
                <a:cs typeface="Century Gothic"/>
              </a:rPr>
              <a:t>Ms TEAMS</a:t>
            </a:r>
            <a:endParaRPr sz="2400" dirty="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31411" y="3072510"/>
            <a:ext cx="102044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Tool</a:t>
            </a:r>
            <a:r>
              <a:rPr sz="2400" spc="-7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400" spc="5" dirty="0">
                <a:solidFill>
                  <a:srgbClr val="404040"/>
                </a:solidFill>
                <a:latin typeface="Century Gothic"/>
                <a:cs typeface="Century Gothic"/>
              </a:rPr>
              <a:t>kit</a:t>
            </a:r>
            <a:endParaRPr sz="2400" dirty="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61286" y="1734438"/>
            <a:ext cx="3232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5" dirty="0">
                <a:solidFill>
                  <a:srgbClr val="30859C"/>
                </a:solidFill>
                <a:latin typeface="Century Gothic"/>
                <a:cs typeface="Century Gothic"/>
              </a:rPr>
              <a:t>5</a:t>
            </a:r>
            <a:r>
              <a:rPr sz="28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.</a:t>
            </a:r>
            <a:endParaRPr sz="28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4656" y="2246502"/>
            <a:ext cx="207327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09245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30859C"/>
                </a:solidFill>
              </a:rPr>
              <a:t>ΜΚΔ </a:t>
            </a:r>
            <a:r>
              <a:rPr spc="-10" dirty="0">
                <a:solidFill>
                  <a:srgbClr val="30859C"/>
                </a:solidFill>
              </a:rPr>
              <a:t>και  Επι</a:t>
            </a:r>
            <a:r>
              <a:rPr spc="-20" dirty="0">
                <a:solidFill>
                  <a:srgbClr val="30859C"/>
                </a:solidFill>
              </a:rPr>
              <a:t>κ</a:t>
            </a:r>
            <a:r>
              <a:rPr spc="-10" dirty="0">
                <a:solidFill>
                  <a:srgbClr val="30859C"/>
                </a:solidFill>
              </a:rPr>
              <a:t>οι</a:t>
            </a:r>
            <a:r>
              <a:rPr spc="-15" dirty="0">
                <a:solidFill>
                  <a:srgbClr val="30859C"/>
                </a:solidFill>
              </a:rPr>
              <a:t>ν</a:t>
            </a:r>
            <a:r>
              <a:rPr spc="-10" dirty="0">
                <a:solidFill>
                  <a:srgbClr val="30859C"/>
                </a:solidFill>
              </a:rPr>
              <a:t>ωνία</a:t>
            </a:r>
          </a:p>
        </p:txBody>
      </p:sp>
      <p:sp>
        <p:nvSpPr>
          <p:cNvPr id="6" name="object 6"/>
          <p:cNvSpPr/>
          <p:nvPr/>
        </p:nvSpPr>
        <p:spPr>
          <a:xfrm>
            <a:off x="3563873" y="1052702"/>
            <a:ext cx="0" cy="4968875"/>
          </a:xfrm>
          <a:custGeom>
            <a:avLst/>
            <a:gdLst/>
            <a:ahLst/>
            <a:cxnLst/>
            <a:rect l="l" t="t" r="r" b="b"/>
            <a:pathLst>
              <a:path h="4968875">
                <a:moveTo>
                  <a:pt x="0" y="0"/>
                </a:moveTo>
                <a:lnTo>
                  <a:pt x="0" y="4968582"/>
                </a:lnTo>
              </a:path>
            </a:pathLst>
          </a:custGeom>
          <a:ln w="53975">
            <a:solidFill>
              <a:srgbClr val="2058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8992" y="748741"/>
            <a:ext cx="56127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Διάδοση Αποτελεσμάτων &amp;</a:t>
            </a:r>
            <a:r>
              <a:rPr spc="-20" dirty="0"/>
              <a:t> </a:t>
            </a:r>
            <a:r>
              <a:rPr spc="-5" dirty="0"/>
              <a:t>ΜΚΔ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3430" y="1584197"/>
            <a:ext cx="7948930" cy="3229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10209" indent="-3435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410209" algn="l"/>
                <a:tab pos="410845" algn="l"/>
              </a:tabLst>
            </a:pPr>
            <a:r>
              <a:rPr sz="2000" dirty="0">
                <a:latin typeface="Century Gothic"/>
                <a:cs typeface="Century Gothic"/>
              </a:rPr>
              <a:t>Ο δικαιούχος μπορεί </a:t>
            </a:r>
            <a:r>
              <a:rPr sz="2000" spc="10" dirty="0">
                <a:latin typeface="Century Gothic"/>
                <a:cs typeface="Century Gothic"/>
              </a:rPr>
              <a:t>να </a:t>
            </a:r>
            <a:r>
              <a:rPr sz="2000" dirty="0">
                <a:latin typeface="Century Gothic"/>
                <a:cs typeface="Century Gothic"/>
              </a:rPr>
              <a:t>χρησιμοποιήσει το Erasmus+</a:t>
            </a:r>
            <a:r>
              <a:rPr sz="2000" spc="-185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Projects</a:t>
            </a:r>
          </a:p>
          <a:p>
            <a:pPr marL="267970" algn="ctr">
              <a:lnSpc>
                <a:spcPct val="100000"/>
              </a:lnSpc>
            </a:pPr>
            <a:r>
              <a:rPr sz="2000" dirty="0">
                <a:latin typeface="Century Gothic"/>
                <a:cs typeface="Century Gothic"/>
              </a:rPr>
              <a:t>Results Platform</a:t>
            </a:r>
            <a:r>
              <a:rPr sz="2000" spc="-80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για</a:t>
            </a:r>
          </a:p>
          <a:p>
            <a:pPr marL="265430" algn="ctr">
              <a:lnSpc>
                <a:spcPct val="100000"/>
              </a:lnSpc>
            </a:pPr>
            <a:r>
              <a:rPr sz="20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2"/>
              </a:rPr>
              <a:t>http://</a:t>
            </a:r>
            <a:r>
              <a:rPr sz="2000" u="heavy" spc="-5" dirty="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2"/>
              </a:rPr>
              <a:t>ec.europa.eu/programmes/erasmus-plus/projects</a:t>
            </a:r>
            <a:r>
              <a:rPr sz="20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2"/>
              </a:rPr>
              <a:t>/</a:t>
            </a:r>
            <a:endParaRPr sz="20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 marL="279400" marR="5080" indent="-266700" algn="just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355600" algn="l"/>
              </a:tabLst>
            </a:pPr>
            <a:r>
              <a:rPr dirty="0"/>
              <a:t>	</a:t>
            </a:r>
            <a:r>
              <a:rPr sz="2000" dirty="0">
                <a:latin typeface="Century Gothic"/>
                <a:cs typeface="Century Gothic"/>
              </a:rPr>
              <a:t>O δικαιούχος </a:t>
            </a:r>
            <a:r>
              <a:rPr sz="2000" spc="-5" dirty="0">
                <a:latin typeface="Century Gothic"/>
                <a:cs typeface="Century Gothic"/>
              </a:rPr>
              <a:t>υποχρεούται </a:t>
            </a:r>
            <a:r>
              <a:rPr sz="2000" spc="10" dirty="0">
                <a:latin typeface="Century Gothic"/>
                <a:cs typeface="Century Gothic"/>
              </a:rPr>
              <a:t>να </a:t>
            </a:r>
            <a:r>
              <a:rPr sz="2000" dirty="0">
                <a:latin typeface="Century Gothic"/>
                <a:cs typeface="Century Gothic"/>
              </a:rPr>
              <a:t>γνωστοποιεί την προέλευση της  επιχορήγησής του στα πλαίσια του </a:t>
            </a:r>
            <a:r>
              <a:rPr sz="2000" spc="-5" dirty="0">
                <a:latin typeface="Century Gothic"/>
                <a:cs typeface="Century Gothic"/>
              </a:rPr>
              <a:t>Προγράμματος Erasmus+  </a:t>
            </a:r>
            <a:r>
              <a:rPr sz="2000" dirty="0">
                <a:latin typeface="Century Gothic"/>
                <a:cs typeface="Century Gothic"/>
              </a:rPr>
              <a:t>στο </a:t>
            </a:r>
            <a:r>
              <a:rPr sz="2000" spc="-5" dirty="0">
                <a:latin typeface="Century Gothic"/>
                <a:cs typeface="Century Gothic"/>
              </a:rPr>
              <a:t>παραχθέν </a:t>
            </a:r>
            <a:r>
              <a:rPr sz="2000" dirty="0">
                <a:latin typeface="Century Gothic"/>
                <a:cs typeface="Century Gothic"/>
              </a:rPr>
              <a:t>επικοινωνιακό/προωθητικό υλικό, σε</a:t>
            </a:r>
            <a:r>
              <a:rPr sz="2000" spc="-114" dirty="0">
                <a:latin typeface="Century Gothic"/>
                <a:cs typeface="Century Gothic"/>
              </a:rPr>
              <a:t> </a:t>
            </a:r>
            <a:r>
              <a:rPr sz="2000" spc="-5" dirty="0">
                <a:latin typeface="Century Gothic"/>
                <a:cs typeface="Century Gothic"/>
              </a:rPr>
              <a:t>αναφορές,</a:t>
            </a:r>
            <a:endParaRPr sz="2000" dirty="0">
              <a:latin typeface="Century Gothic"/>
              <a:cs typeface="Century Gothic"/>
            </a:endParaRPr>
          </a:p>
          <a:p>
            <a:pPr marL="1308100" algn="just">
              <a:lnSpc>
                <a:spcPct val="100000"/>
              </a:lnSpc>
            </a:pPr>
            <a:r>
              <a:rPr sz="2000" dirty="0">
                <a:latin typeface="Century Gothic"/>
                <a:cs typeface="Century Gothic"/>
              </a:rPr>
              <a:t>εκδηλώσεις, Μέσα Κοινωνικής Δικτύωσης</a:t>
            </a:r>
            <a:r>
              <a:rPr sz="2000" spc="-120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κλπ.</a:t>
            </a:r>
          </a:p>
          <a:p>
            <a:pPr marL="181610">
              <a:lnSpc>
                <a:spcPct val="100000"/>
              </a:lnSpc>
              <a:spcBef>
                <a:spcPts val="1225"/>
              </a:spcBef>
            </a:pPr>
            <a:r>
              <a:rPr sz="20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3"/>
              </a:rPr>
              <a:t>https://eacea.ec.europa.eu/about-eacea/visual-identity_en</a:t>
            </a:r>
            <a:endParaRPr sz="20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61717" y="460629"/>
            <a:ext cx="48964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ΜΚΔ </a:t>
            </a:r>
            <a:r>
              <a:rPr spc="-10" dirty="0"/>
              <a:t>του ΙΔΕΠ </a:t>
            </a:r>
            <a:r>
              <a:rPr spc="-5" dirty="0"/>
              <a:t>&amp;</a:t>
            </a:r>
            <a:r>
              <a:rPr spc="15" dirty="0"/>
              <a:t> </a:t>
            </a:r>
            <a:r>
              <a:rPr spc="-10" dirty="0"/>
              <a:t>Επικοινωνία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2406" y="1025143"/>
            <a:ext cx="7548880" cy="374397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275"/>
              </a:lnSpc>
              <a:spcBef>
                <a:spcPts val="95"/>
              </a:spcBef>
            </a:pPr>
            <a:r>
              <a:rPr sz="19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Επικοινωνήστε μαζί</a:t>
            </a:r>
            <a:r>
              <a:rPr sz="1900" b="1" spc="3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19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μας...</a:t>
            </a:r>
            <a:endParaRPr sz="1900" dirty="0">
              <a:latin typeface="Century Gothic"/>
              <a:cs typeface="Century Gothic"/>
            </a:endParaRPr>
          </a:p>
          <a:p>
            <a:pPr marL="355600" marR="5080" indent="-342900">
              <a:lnSpc>
                <a:spcPts val="1820"/>
              </a:lnSpc>
              <a:spcBef>
                <a:spcPts val="43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9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Μέσω </a:t>
            </a:r>
            <a:r>
              <a:rPr lang="en-GB" sz="1900" b="1" spc="-10" dirty="0" smtClean="0">
                <a:solidFill>
                  <a:srgbClr val="30859C"/>
                </a:solidFill>
                <a:latin typeface="Century Gothic"/>
                <a:cs typeface="Century Gothic"/>
                <a:hlinkClick r:id="rId2"/>
              </a:rPr>
              <a:t>TEAMS</a:t>
            </a:r>
            <a:r>
              <a:rPr lang="en-GB" sz="1900" b="1" spc="-10" dirty="0" smtClean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1900" b="1" spc="-10" dirty="0" smtClean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1900" spc="-10" dirty="0">
                <a:latin typeface="Century Gothic"/>
                <a:cs typeface="Century Gothic"/>
              </a:rPr>
              <a:t>για ερωτήματα που </a:t>
            </a:r>
            <a:r>
              <a:rPr sz="1900" spc="-5" dirty="0">
                <a:latin typeface="Century Gothic"/>
                <a:cs typeface="Century Gothic"/>
              </a:rPr>
              <a:t>ενδεχομένως </a:t>
            </a:r>
            <a:r>
              <a:rPr sz="1900" spc="-10" dirty="0">
                <a:latin typeface="Century Gothic"/>
                <a:cs typeface="Century Gothic"/>
              </a:rPr>
              <a:t>αφορούν </a:t>
            </a:r>
            <a:r>
              <a:rPr sz="1900" spc="-5" dirty="0">
                <a:latin typeface="Century Gothic"/>
                <a:cs typeface="Century Gothic"/>
              </a:rPr>
              <a:t>και  άλλα </a:t>
            </a:r>
            <a:r>
              <a:rPr sz="1900" spc="-10" dirty="0">
                <a:latin typeface="Century Gothic"/>
                <a:cs typeface="Century Gothic"/>
              </a:rPr>
              <a:t>ιδρύματα</a:t>
            </a:r>
            <a:r>
              <a:rPr sz="1900" spc="25" dirty="0">
                <a:latin typeface="Century Gothic"/>
                <a:cs typeface="Century Gothic"/>
              </a:rPr>
              <a:t> </a:t>
            </a:r>
            <a:r>
              <a:rPr sz="1900" spc="-10" dirty="0">
                <a:latin typeface="Century Gothic"/>
                <a:cs typeface="Century Gothic"/>
              </a:rPr>
              <a:t>(FAQ)</a:t>
            </a:r>
            <a:endParaRPr sz="1900" dirty="0">
              <a:latin typeface="Century Gothic"/>
              <a:cs typeface="Century Gothic"/>
            </a:endParaRPr>
          </a:p>
          <a:p>
            <a:pPr marL="355600" indent="-342900">
              <a:lnSpc>
                <a:spcPts val="2050"/>
              </a:lnSpc>
              <a:spcBef>
                <a:spcPts val="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900" spc="-10" dirty="0">
                <a:latin typeface="Century Gothic"/>
                <a:cs typeface="Century Gothic"/>
              </a:rPr>
              <a:t>Προσωπικά </a:t>
            </a:r>
            <a:r>
              <a:rPr sz="1900" spc="-5" dirty="0">
                <a:latin typeface="Century Gothic"/>
                <a:cs typeface="Century Gothic"/>
              </a:rPr>
              <a:t>για </a:t>
            </a:r>
            <a:r>
              <a:rPr sz="1900" spc="-10" dirty="0">
                <a:latin typeface="Century Gothic"/>
                <a:cs typeface="Century Gothic"/>
              </a:rPr>
              <a:t>ερωτήματα που αφορούν </a:t>
            </a:r>
            <a:r>
              <a:rPr sz="1900" spc="-5" dirty="0">
                <a:latin typeface="Century Gothic"/>
                <a:cs typeface="Century Gothic"/>
              </a:rPr>
              <a:t>μόνο </a:t>
            </a:r>
            <a:r>
              <a:rPr sz="1900" spc="-10" dirty="0">
                <a:latin typeface="Century Gothic"/>
                <a:cs typeface="Century Gothic"/>
              </a:rPr>
              <a:t>το δικό</a:t>
            </a:r>
            <a:r>
              <a:rPr sz="1900" spc="190" dirty="0">
                <a:latin typeface="Century Gothic"/>
                <a:cs typeface="Century Gothic"/>
              </a:rPr>
              <a:t> </a:t>
            </a:r>
            <a:r>
              <a:rPr sz="1900" spc="-5" dirty="0">
                <a:latin typeface="Century Gothic"/>
                <a:cs typeface="Century Gothic"/>
              </a:rPr>
              <a:t>σας</a:t>
            </a:r>
            <a:endParaRPr sz="1900" dirty="0">
              <a:latin typeface="Century Gothic"/>
              <a:cs typeface="Century Gothic"/>
            </a:endParaRPr>
          </a:p>
          <a:p>
            <a:pPr marL="355600">
              <a:lnSpc>
                <a:spcPts val="2050"/>
              </a:lnSpc>
            </a:pPr>
            <a:r>
              <a:rPr sz="1900" spc="-10" dirty="0">
                <a:latin typeface="Century Gothic"/>
                <a:cs typeface="Century Gothic"/>
              </a:rPr>
              <a:t>ίδρυμα (στοιχεία </a:t>
            </a:r>
            <a:r>
              <a:rPr sz="1900" spc="-5" dirty="0">
                <a:latin typeface="Century Gothic"/>
                <a:cs typeface="Century Gothic"/>
              </a:rPr>
              <a:t>επικοινωνίας </a:t>
            </a:r>
            <a:r>
              <a:rPr sz="1900" spc="-10" dirty="0">
                <a:latin typeface="Century Gothic"/>
                <a:cs typeface="Century Gothic"/>
              </a:rPr>
              <a:t>προσωπικού</a:t>
            </a:r>
            <a:r>
              <a:rPr sz="1900" spc="135" dirty="0">
                <a:latin typeface="Century Gothic"/>
                <a:cs typeface="Century Gothic"/>
              </a:rPr>
              <a:t> </a:t>
            </a:r>
            <a:r>
              <a:rPr sz="1900" spc="-5" dirty="0">
                <a:latin typeface="Century Gothic"/>
                <a:cs typeface="Century Gothic"/>
              </a:rPr>
              <a:t>ΙΔΕΠ)</a:t>
            </a:r>
            <a:endParaRPr sz="19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950" dirty="0">
              <a:latin typeface="Times New Roman"/>
              <a:cs typeface="Times New Roman"/>
            </a:endParaRPr>
          </a:p>
          <a:p>
            <a:pPr marL="12700">
              <a:lnSpc>
                <a:spcPts val="2275"/>
              </a:lnSpc>
            </a:pPr>
            <a:r>
              <a:rPr sz="19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Ακολουθείστε </a:t>
            </a:r>
            <a:r>
              <a:rPr sz="19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μας</a:t>
            </a:r>
            <a:r>
              <a:rPr sz="1900" b="1" spc="30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19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στο…</a:t>
            </a:r>
            <a:endParaRPr sz="1900" dirty="0">
              <a:latin typeface="Century Gothic"/>
              <a:cs typeface="Century Gothic"/>
            </a:endParaRPr>
          </a:p>
          <a:p>
            <a:pPr marL="355600" indent="-342900">
              <a:lnSpc>
                <a:spcPts val="2275"/>
              </a:lnSpc>
              <a:buClr>
                <a:srgbClr val="0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9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3"/>
              </a:rPr>
              <a:t>Facebook</a:t>
            </a:r>
            <a:endParaRPr sz="1900" dirty="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9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4"/>
              </a:rPr>
              <a:t>Twitter</a:t>
            </a:r>
            <a:endParaRPr sz="1900" dirty="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900" u="heavy" spc="-5" dirty="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5"/>
              </a:rPr>
              <a:t>Instagram</a:t>
            </a:r>
            <a:endParaRPr lang="en-GB" sz="1900" u="heavy" spc="-5" dirty="0" smtClean="0">
              <a:solidFill>
                <a:srgbClr val="0000FF"/>
              </a:solidFill>
              <a:uFill>
                <a:solidFill>
                  <a:srgbClr val="0000FF"/>
                </a:solidFill>
              </a:uFill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GB" sz="1900" u="heavy" spc="-5" dirty="0" err="1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</a:rPr>
              <a:t>Linkedin</a:t>
            </a:r>
            <a:r>
              <a:rPr lang="en-GB" sz="1900" u="heavy" spc="-5" dirty="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</a:rPr>
              <a:t> </a:t>
            </a:r>
            <a:endParaRPr sz="1900" dirty="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buClr>
                <a:srgbClr val="30859C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900" u="heavy" spc="-5" dirty="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6"/>
              </a:rPr>
              <a:t>Newsletter</a:t>
            </a:r>
            <a:r>
              <a:rPr sz="1900" spc="-5" dirty="0" smtClean="0">
                <a:solidFill>
                  <a:srgbClr val="0000FF"/>
                </a:solidFill>
                <a:latin typeface="Century Gothic"/>
                <a:cs typeface="Century Gothic"/>
                <a:hlinkClick r:id="rId6"/>
              </a:rPr>
              <a:t> </a:t>
            </a:r>
            <a:r>
              <a:rPr sz="1900" spc="-10" dirty="0">
                <a:solidFill>
                  <a:srgbClr val="30859C"/>
                </a:solidFill>
                <a:latin typeface="Century Gothic"/>
                <a:cs typeface="Century Gothic"/>
              </a:rPr>
              <a:t>(εγγραφή στη λίστα </a:t>
            </a:r>
            <a:r>
              <a:rPr sz="1900" spc="-5" dirty="0">
                <a:solidFill>
                  <a:srgbClr val="30859C"/>
                </a:solidFill>
                <a:latin typeface="Century Gothic"/>
                <a:cs typeface="Century Gothic"/>
              </a:rPr>
              <a:t>επαφών </a:t>
            </a:r>
            <a:r>
              <a:rPr sz="1900" spc="-10" dirty="0">
                <a:solidFill>
                  <a:srgbClr val="30859C"/>
                </a:solidFill>
                <a:latin typeface="Century Gothic"/>
                <a:cs typeface="Century Gothic"/>
              </a:rPr>
              <a:t>του</a:t>
            </a:r>
            <a:r>
              <a:rPr sz="1900" spc="13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30859C"/>
                </a:solidFill>
                <a:latin typeface="Century Gothic"/>
                <a:cs typeface="Century Gothic"/>
              </a:rPr>
              <a:t>ΙΔΕΠ)</a:t>
            </a:r>
            <a:endParaRPr sz="19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har char="•"/>
            </a:pPr>
            <a:endParaRPr sz="195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" y="2258060"/>
            <a:ext cx="2034159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 smtClean="0">
                <a:solidFill>
                  <a:srgbClr val="30859C"/>
                </a:solidFill>
                <a:latin typeface="Century Gothic"/>
                <a:cs typeface="Century Gothic"/>
              </a:rPr>
              <a:t>6</a:t>
            </a:r>
            <a:r>
              <a:rPr lang="en-GB" sz="2800" b="1" spc="-10" dirty="0" smtClean="0">
                <a:solidFill>
                  <a:srgbClr val="30859C"/>
                </a:solidFill>
                <a:latin typeface="Century Gothic"/>
                <a:cs typeface="Century Gothic"/>
              </a:rPr>
              <a:t>. Erasmus Dashboard</a:t>
            </a:r>
            <a:endParaRPr sz="2800" dirty="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27757" y="929386"/>
            <a:ext cx="0" cy="4968875"/>
          </a:xfrm>
          <a:custGeom>
            <a:avLst/>
            <a:gdLst/>
            <a:ahLst/>
            <a:cxnLst/>
            <a:rect l="l" t="t" r="r" b="b"/>
            <a:pathLst>
              <a:path h="4968875">
                <a:moveTo>
                  <a:pt x="0" y="0"/>
                </a:moveTo>
                <a:lnTo>
                  <a:pt x="0" y="4968494"/>
                </a:lnTo>
              </a:path>
            </a:pathLst>
          </a:custGeom>
          <a:ln w="53975">
            <a:solidFill>
              <a:srgbClr val="2058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850895" y="938631"/>
            <a:ext cx="5902960" cy="2421176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Inter-institutional</a:t>
            </a:r>
            <a:r>
              <a:rPr sz="2000" b="1" spc="-6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Agreements</a:t>
            </a:r>
            <a:endParaRPr sz="2000" dirty="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spcBef>
                <a:spcPts val="495"/>
              </a:spcBef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2000" b="1" spc="5" dirty="0" smtClean="0">
                <a:solidFill>
                  <a:srgbClr val="404040"/>
                </a:solidFill>
                <a:latin typeface="Century Gothic"/>
                <a:cs typeface="Century Gothic"/>
              </a:rPr>
              <a:t>2022</a:t>
            </a:r>
            <a:r>
              <a:rPr sz="2000" b="1" spc="-10" dirty="0" smtClean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Call:</a:t>
            </a:r>
            <a:endParaRPr sz="20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Παύουν </a:t>
            </a:r>
            <a:r>
              <a:rPr sz="2000" spc="10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ισχύουν οι υπάρχουσες</a:t>
            </a:r>
            <a:r>
              <a:rPr sz="2000" spc="-14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συμφωνίες</a:t>
            </a:r>
            <a:endParaRPr sz="20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935"/>
              </a:spcBef>
            </a:pP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Erasmus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Without</a:t>
            </a:r>
            <a:r>
              <a:rPr sz="2000" b="1" spc="-4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Papers</a:t>
            </a:r>
            <a:endParaRPr sz="2000" dirty="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2000" b="1" spc="5" dirty="0" smtClean="0">
                <a:solidFill>
                  <a:srgbClr val="404040"/>
                </a:solidFill>
                <a:latin typeface="Century Gothic"/>
                <a:cs typeface="Century Gothic"/>
              </a:rPr>
              <a:t>2022</a:t>
            </a:r>
            <a:r>
              <a:rPr sz="2000" b="1" spc="5" dirty="0">
                <a:solidFill>
                  <a:srgbClr val="404040"/>
                </a:solidFill>
                <a:latin typeface="Century Gothic"/>
                <a:cs typeface="Century Gothic"/>
              </a:rPr>
              <a:t>: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Digital 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Inter-institutional</a:t>
            </a:r>
            <a:r>
              <a:rPr sz="2000" b="1" spc="-9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Agreements</a:t>
            </a:r>
            <a:endParaRPr sz="2000" dirty="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spcBef>
                <a:spcPts val="484"/>
              </a:spcBef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2023: Nominations and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Transcripts 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of</a:t>
            </a:r>
            <a:r>
              <a:rPr sz="2000" b="1" spc="-7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Records</a:t>
            </a:r>
            <a:endParaRPr sz="20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685800"/>
            <a:ext cx="7315200" cy="5131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16629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751344"/>
            <a:ext cx="7391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>
                <a:solidFill>
                  <a:srgbClr val="7A7A7A"/>
                </a:solidFill>
                <a:latin typeface="Poppins"/>
              </a:rPr>
              <a:t>Διμερείς Συμφωνίες – </a:t>
            </a:r>
            <a:r>
              <a:rPr lang="en-GB" b="1" dirty="0">
                <a:solidFill>
                  <a:srgbClr val="7A7A7A"/>
                </a:solidFill>
                <a:latin typeface="Poppins"/>
              </a:rPr>
              <a:t>Inter-institutional Agreements</a:t>
            </a:r>
            <a:endParaRPr lang="en-GB" dirty="0">
              <a:solidFill>
                <a:srgbClr val="7A7A7A"/>
              </a:solidFill>
              <a:latin typeface="Poppins"/>
            </a:endParaRPr>
          </a:p>
          <a:p>
            <a:r>
              <a:rPr lang="el-GR" dirty="0">
                <a:solidFill>
                  <a:srgbClr val="7A7A7A"/>
                </a:solidFill>
                <a:latin typeface="Poppins"/>
              </a:rPr>
              <a:t>Κατά το ακαδημαϊκό έτος 2021/2022 ( μεταβατικό έτος)  αναμένεται ότι όλα τα ΙΤΕ θα προχωρήσουν με τη ψηφιακή σύνδεση τους στο </a:t>
            </a:r>
            <a:r>
              <a:rPr lang="en-GB" dirty="0">
                <a:solidFill>
                  <a:srgbClr val="7A7A7A"/>
                </a:solidFill>
                <a:latin typeface="Poppins"/>
                <a:hlinkClick r:id="rId2"/>
              </a:rPr>
              <a:t>Erasmus Dashboard</a:t>
            </a:r>
            <a:r>
              <a:rPr lang="en-GB" dirty="0">
                <a:solidFill>
                  <a:srgbClr val="7A7A7A"/>
                </a:solidFill>
                <a:latin typeface="Poppins"/>
              </a:rPr>
              <a:t> </a:t>
            </a:r>
            <a:r>
              <a:rPr lang="el-GR" dirty="0">
                <a:solidFill>
                  <a:srgbClr val="7A7A7A"/>
                </a:solidFill>
                <a:latin typeface="Poppins"/>
              </a:rPr>
              <a:t>προκειμένου να είναι σε θέση να ανανεώνουν ψηφιακά τις Διμερείς Συμφωνίες τους. Σε περιπτώσεις όπου η ψηφιακή διαχείριση των ΔΣ δεν είναι δυνατή, για δικαιολογημένους λόγους, παρέχονται πιο κάτω τα έντυπα ( .</a:t>
            </a:r>
            <a:r>
              <a:rPr lang="en-GB" dirty="0">
                <a:solidFill>
                  <a:srgbClr val="7A7A7A"/>
                </a:solidFill>
                <a:latin typeface="Poppins"/>
              </a:rPr>
              <a:t>word) </a:t>
            </a:r>
            <a:r>
              <a:rPr lang="el-GR" dirty="0">
                <a:solidFill>
                  <a:srgbClr val="7A7A7A"/>
                </a:solidFill>
                <a:latin typeface="Poppins"/>
              </a:rPr>
              <a:t>με δυνατότητα επεξεργασίας.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A7A7A"/>
                </a:solidFill>
                <a:latin typeface="Poppins"/>
                <a:hlinkClick r:id="rId3"/>
              </a:rPr>
              <a:t>Editable bilateral agreement (intra-European mobility)</a:t>
            </a:r>
            <a:endParaRPr lang="en-GB" dirty="0">
              <a:solidFill>
                <a:srgbClr val="7A7A7A"/>
              </a:solidFill>
              <a:latin typeface="Poppin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A7A7A"/>
                </a:solidFill>
                <a:latin typeface="Poppins"/>
                <a:hlinkClick r:id="rId4"/>
              </a:rPr>
              <a:t>Editable multilateral agreement (intra-European mobility)</a:t>
            </a:r>
            <a:endParaRPr lang="en-GB" dirty="0">
              <a:solidFill>
                <a:srgbClr val="7A7A7A"/>
              </a:solidFill>
              <a:latin typeface="Poppin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A7A7A"/>
                </a:solidFill>
                <a:latin typeface="Poppins"/>
                <a:hlinkClick r:id="rId5"/>
              </a:rPr>
              <a:t>Editable bilateral/multilateral agreement (international mobility)</a:t>
            </a:r>
            <a:endParaRPr lang="en-GB" b="0" i="0" dirty="0">
              <a:solidFill>
                <a:srgbClr val="7A7A7A"/>
              </a:solidFill>
              <a:effectLst/>
              <a:latin typeface="Poppins"/>
            </a:endParaRPr>
          </a:p>
        </p:txBody>
      </p:sp>
    </p:spTree>
    <p:extLst>
      <p:ext uri="{BB962C8B-B14F-4D97-AF65-F5344CB8AC3E}">
        <p14:creationId xmlns:p14="http://schemas.microsoft.com/office/powerpoint/2010/main" val="267082018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5600" y="304800"/>
            <a:ext cx="3462908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>
                <a:solidFill>
                  <a:srgbClr val="000000"/>
                </a:solidFill>
              </a:rPr>
              <a:t>Χρήσιμοι</a:t>
            </a:r>
            <a:r>
              <a:rPr spc="-40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Σύνδεσμοι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3401" y="914400"/>
            <a:ext cx="8292668" cy="555216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77343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Century Gothic"/>
                <a:cs typeface="Century Gothic"/>
              </a:rPr>
              <a:t>Διαχείριση Σχεδίων </a:t>
            </a:r>
            <a:r>
              <a:rPr sz="1300" b="1" spc="-10" dirty="0">
                <a:latin typeface="Century Gothic"/>
                <a:cs typeface="Century Gothic"/>
              </a:rPr>
              <a:t>ΚΑ103 </a:t>
            </a:r>
            <a:r>
              <a:rPr sz="1300" b="1" spc="-5" dirty="0">
                <a:latin typeface="Century Gothic"/>
                <a:cs typeface="Century Gothic"/>
              </a:rPr>
              <a:t>&amp; </a:t>
            </a:r>
            <a:r>
              <a:rPr sz="1300" b="1" spc="-10" dirty="0">
                <a:latin typeface="Century Gothic"/>
                <a:cs typeface="Century Gothic"/>
              </a:rPr>
              <a:t>ΚΑ107 </a:t>
            </a:r>
            <a:r>
              <a:rPr sz="1300" b="1" spc="-5" dirty="0">
                <a:latin typeface="Century Gothic"/>
                <a:cs typeface="Century Gothic"/>
              </a:rPr>
              <a:t>Ιστοσελίδα ΙΔΕΠ</a:t>
            </a:r>
            <a:r>
              <a:rPr sz="1300" spc="-5" dirty="0">
                <a:latin typeface="Century Gothic"/>
                <a:cs typeface="Century Gothic"/>
              </a:rPr>
              <a:t>: </a:t>
            </a:r>
            <a:r>
              <a:rPr lang="en-GB" sz="1300" spc="-5" dirty="0">
                <a:latin typeface="Century Gothic"/>
                <a:cs typeface="Century Gothic"/>
                <a:hlinkClick r:id="rId2"/>
              </a:rPr>
              <a:t>https://idep.org.cy/erasmus/diacheirisi-egkekrimenon-schedion-2/schedia-kinitikotitas-tritovathmias-ekpaidefsis</a:t>
            </a:r>
            <a:r>
              <a:rPr lang="en-GB" sz="1300" spc="-5" dirty="0" smtClean="0">
                <a:latin typeface="Century Gothic"/>
                <a:cs typeface="Century Gothic"/>
                <a:hlinkClick r:id="rId2"/>
              </a:rPr>
              <a:t>/</a:t>
            </a:r>
            <a:r>
              <a:rPr lang="en-GB" sz="1300" spc="-5" dirty="0" smtClean="0">
                <a:latin typeface="Century Gothic"/>
                <a:cs typeface="Century Gothic"/>
              </a:rPr>
              <a:t> </a:t>
            </a:r>
            <a:endParaRPr lang="el-GR" sz="1300" spc="-5" dirty="0" smtClean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endParaRPr lang="en-GB" sz="1300" b="1" spc="-10" dirty="0" smtClean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1300" b="1" spc="-10" dirty="0" err="1" smtClean="0">
                <a:latin typeface="Century Gothic"/>
                <a:cs typeface="Century Gothic"/>
              </a:rPr>
              <a:t>Ηλεκτρονικά</a:t>
            </a:r>
            <a:r>
              <a:rPr sz="1300" b="1" spc="-10" dirty="0" smtClean="0">
                <a:latin typeface="Century Gothic"/>
                <a:cs typeface="Century Gothic"/>
              </a:rPr>
              <a:t> </a:t>
            </a:r>
            <a:r>
              <a:rPr sz="1300" b="1" spc="-10" dirty="0">
                <a:latin typeface="Century Gothic"/>
                <a:cs typeface="Century Gothic"/>
              </a:rPr>
              <a:t>Εργαλεία:</a:t>
            </a:r>
            <a:r>
              <a:rPr sz="1300" b="1" spc="95" dirty="0">
                <a:latin typeface="Century Gothic"/>
                <a:cs typeface="Century Gothic"/>
              </a:rPr>
              <a:t> </a:t>
            </a:r>
            <a:r>
              <a:rPr lang="en-GB" sz="1300" b="1" spc="95" dirty="0">
                <a:latin typeface="Century Gothic"/>
                <a:cs typeface="Century Gothic"/>
                <a:hlinkClick r:id="rId3"/>
              </a:rPr>
              <a:t>https://webgate.ec.europa.eu/eac/mobility/systemLayers/5_FE/dist/index.html#/</a:t>
            </a:r>
            <a:r>
              <a:rPr lang="en-GB" sz="1300" b="1" spc="95" dirty="0" smtClean="0">
                <a:latin typeface="Century Gothic"/>
                <a:cs typeface="Century Gothic"/>
                <a:hlinkClick r:id="rId3"/>
              </a:rPr>
              <a:t>home</a:t>
            </a:r>
            <a:endParaRPr lang="en-GB" sz="1300" b="1" spc="95" dirty="0" smtClean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endParaRPr lang="en-GB" sz="1300" b="1" spc="95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1300" b="1" spc="-5" dirty="0" smtClean="0">
                <a:latin typeface="Century Gothic"/>
                <a:cs typeface="Century Gothic"/>
              </a:rPr>
              <a:t>Πα</a:t>
            </a:r>
            <a:r>
              <a:rPr sz="1300" b="1" spc="-5" dirty="0" err="1" smtClean="0">
                <a:latin typeface="Century Gothic"/>
                <a:cs typeface="Century Gothic"/>
              </a:rPr>
              <a:t>ρουσιάσεις</a:t>
            </a:r>
            <a:r>
              <a:rPr sz="1300" b="1" spc="-5" dirty="0">
                <a:latin typeface="Century Gothic"/>
                <a:cs typeface="Century Gothic"/>
              </a:rPr>
              <a:t>:</a:t>
            </a:r>
            <a:r>
              <a:rPr sz="1300" b="1" spc="50" dirty="0">
                <a:latin typeface="Century Gothic"/>
                <a:cs typeface="Century Gothic"/>
              </a:rPr>
              <a:t> </a:t>
            </a:r>
            <a:r>
              <a:rPr sz="1300" b="1" spc="-5" dirty="0" smtClean="0">
                <a:latin typeface="Century Gothic"/>
                <a:cs typeface="Century Gothic"/>
              </a:rPr>
              <a:t>OLS</a:t>
            </a:r>
            <a:r>
              <a:rPr sz="1300" b="1" spc="-5" dirty="0">
                <a:latin typeface="Century Gothic"/>
                <a:cs typeface="Century Gothic"/>
              </a:rPr>
              <a:t>:</a:t>
            </a:r>
            <a:r>
              <a:rPr sz="1300" b="1" spc="-10" dirty="0">
                <a:latin typeface="Century Gothic"/>
                <a:cs typeface="Century Gothic"/>
              </a:rPr>
              <a:t> </a:t>
            </a:r>
            <a:r>
              <a:rPr sz="13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4"/>
              </a:rPr>
              <a:t>https://app.erasmusplusols.eu</a:t>
            </a:r>
            <a:r>
              <a:rPr sz="1300" u="sng" spc="-10" dirty="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4"/>
              </a:rPr>
              <a:t>/</a:t>
            </a:r>
            <a:endParaRPr lang="en-GB" sz="1300" u="sng" spc="-10" dirty="0" smtClean="0">
              <a:solidFill>
                <a:srgbClr val="0000FF"/>
              </a:solidFill>
              <a:uFill>
                <a:solidFill>
                  <a:srgbClr val="0000FF"/>
                </a:solidFill>
              </a:uFill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endParaRPr sz="13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1300" b="1" spc="-5" dirty="0">
                <a:latin typeface="Century Gothic"/>
                <a:cs typeface="Century Gothic"/>
              </a:rPr>
              <a:t>Erasmus </a:t>
            </a:r>
            <a:r>
              <a:rPr sz="1300" b="1" spc="-10" dirty="0">
                <a:latin typeface="Century Gothic"/>
                <a:cs typeface="Century Gothic"/>
              </a:rPr>
              <a:t>Charter </a:t>
            </a:r>
            <a:r>
              <a:rPr sz="1300" b="1" spc="-5" dirty="0">
                <a:latin typeface="Century Gothic"/>
                <a:cs typeface="Century Gothic"/>
              </a:rPr>
              <a:t>for Higher </a:t>
            </a:r>
            <a:r>
              <a:rPr sz="1300" b="1" spc="-10" dirty="0">
                <a:latin typeface="Century Gothic"/>
                <a:cs typeface="Century Gothic"/>
              </a:rPr>
              <a:t>Education 2021-2027</a:t>
            </a:r>
            <a:r>
              <a:rPr sz="1300" b="1" spc="145" dirty="0">
                <a:latin typeface="Century Gothic"/>
                <a:cs typeface="Century Gothic"/>
              </a:rPr>
              <a:t> </a:t>
            </a:r>
            <a:r>
              <a:rPr sz="1300" b="1" spc="-5" dirty="0" smtClean="0">
                <a:latin typeface="Century Gothic"/>
                <a:cs typeface="Century Gothic"/>
              </a:rPr>
              <a:t>Guidelines</a:t>
            </a:r>
            <a:r>
              <a:rPr lang="en-GB" sz="1300" b="1" spc="-5" dirty="0">
                <a:latin typeface="Century Gothic"/>
                <a:cs typeface="Century Gothic"/>
              </a:rPr>
              <a:t>: </a:t>
            </a:r>
            <a:r>
              <a:rPr lang="en-GB" sz="1300" b="1" spc="-5" dirty="0">
                <a:latin typeface="Century Gothic"/>
                <a:cs typeface="Century Gothic"/>
                <a:hlinkClick r:id="rId5"/>
              </a:rPr>
              <a:t>https://idep.org.cy/wp-content/uploads/%</a:t>
            </a:r>
            <a:r>
              <a:rPr lang="en-GB" sz="1300" b="1" spc="-5" dirty="0" smtClean="0">
                <a:latin typeface="Century Gothic"/>
                <a:cs typeface="Century Gothic"/>
                <a:hlinkClick r:id="rId5"/>
              </a:rPr>
              <a:t>CE%97%CE%95-charter-annotated-guidelines-feb2020_en.pdf</a:t>
            </a:r>
            <a:r>
              <a:rPr lang="en-GB" sz="1300" b="1" spc="-5" dirty="0" smtClean="0">
                <a:latin typeface="Century Gothic"/>
                <a:cs typeface="Century Gothic"/>
              </a:rPr>
              <a:t> </a:t>
            </a:r>
            <a:endParaRPr lang="en-GB" sz="1300" b="1" spc="-5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endParaRPr sz="13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1300" b="1" spc="-5" dirty="0" smtClean="0">
                <a:latin typeface="Century Gothic"/>
                <a:cs typeface="Century Gothic"/>
              </a:rPr>
              <a:t>Erasmus </a:t>
            </a:r>
            <a:r>
              <a:rPr sz="1300" b="1" spc="-5" dirty="0">
                <a:latin typeface="Century Gothic"/>
                <a:cs typeface="Century Gothic"/>
              </a:rPr>
              <a:t>Programme Guide </a:t>
            </a:r>
            <a:r>
              <a:rPr sz="1300" b="1" spc="-10" dirty="0">
                <a:latin typeface="Century Gothic"/>
                <a:cs typeface="Century Gothic"/>
              </a:rPr>
              <a:t>2020:</a:t>
            </a:r>
            <a:r>
              <a:rPr sz="1300" b="1" spc="50" dirty="0">
                <a:latin typeface="Century Gothic"/>
                <a:cs typeface="Century Gothic"/>
              </a:rPr>
              <a:t> </a:t>
            </a:r>
            <a:r>
              <a:rPr sz="13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6"/>
              </a:rPr>
              <a:t>https://ec.europa.eu/programmes/erasmus-</a:t>
            </a:r>
            <a:endParaRPr sz="13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1300" u="sng" spc="-5" dirty="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6"/>
              </a:rPr>
              <a:t>plus/resources/documents/erasmus-programme-guide-2020_en</a:t>
            </a:r>
            <a:endParaRPr lang="en-GB" sz="1300" u="sng" spc="-5" dirty="0" smtClean="0">
              <a:solidFill>
                <a:srgbClr val="0000FF"/>
              </a:solidFill>
              <a:uFill>
                <a:solidFill>
                  <a:srgbClr val="0000FF"/>
                </a:solidFill>
              </a:uFill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endParaRPr sz="1300" dirty="0">
              <a:latin typeface="Century Gothic"/>
              <a:cs typeface="Century Gothic"/>
            </a:endParaRPr>
          </a:p>
          <a:p>
            <a:pPr marL="12700" marR="205740">
              <a:lnSpc>
                <a:spcPct val="100000"/>
              </a:lnSpc>
              <a:spcBef>
                <a:spcPts val="310"/>
              </a:spcBef>
            </a:pPr>
            <a:r>
              <a:rPr sz="1300" b="1" spc="-5" dirty="0">
                <a:latin typeface="Century Gothic"/>
                <a:cs typeface="Century Gothic"/>
              </a:rPr>
              <a:t>ICM International Credit Mobility Guide (February </a:t>
            </a:r>
            <a:r>
              <a:rPr sz="1300" b="1" spc="-10" dirty="0">
                <a:latin typeface="Century Gothic"/>
                <a:cs typeface="Century Gothic"/>
              </a:rPr>
              <a:t>2020): </a:t>
            </a:r>
            <a:r>
              <a:rPr sz="13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7"/>
              </a:rPr>
              <a:t>https://ec.europa.eu/programmes/erasmus- </a:t>
            </a:r>
            <a:r>
              <a:rPr sz="1300" spc="-5" dirty="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sz="1300" u="sng" spc="-5" dirty="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7"/>
              </a:rPr>
              <a:t>plus/sites/erasmusplus2/files/handbook-erasmus-icm_feb2020_en.pdf</a:t>
            </a:r>
            <a:endParaRPr lang="en-GB" sz="1300" u="sng" spc="-5" dirty="0" smtClean="0">
              <a:solidFill>
                <a:srgbClr val="0000FF"/>
              </a:solidFill>
              <a:uFill>
                <a:solidFill>
                  <a:srgbClr val="0000FF"/>
                </a:solidFill>
              </a:uFill>
              <a:latin typeface="Century Gothic"/>
              <a:cs typeface="Century Gothic"/>
            </a:endParaRPr>
          </a:p>
          <a:p>
            <a:pPr marL="12700" marR="205740">
              <a:lnSpc>
                <a:spcPct val="100000"/>
              </a:lnSpc>
              <a:spcBef>
                <a:spcPts val="310"/>
              </a:spcBef>
            </a:pPr>
            <a:endParaRPr sz="13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1300" b="1" spc="-10" dirty="0">
                <a:latin typeface="Century Gothic"/>
                <a:cs typeface="Century Gothic"/>
              </a:rPr>
              <a:t>Συμμετοχή </a:t>
            </a:r>
            <a:r>
              <a:rPr sz="1300" b="1" spc="-5" dirty="0">
                <a:latin typeface="Century Gothic"/>
                <a:cs typeface="Century Gothic"/>
              </a:rPr>
              <a:t>Ατόμων με </a:t>
            </a:r>
            <a:r>
              <a:rPr sz="1300" b="1" spc="-5" dirty="0" err="1">
                <a:latin typeface="Century Gothic"/>
                <a:cs typeface="Century Gothic"/>
              </a:rPr>
              <a:t>Ειδικές</a:t>
            </a:r>
            <a:r>
              <a:rPr sz="1300" b="1" spc="25" dirty="0">
                <a:latin typeface="Century Gothic"/>
                <a:cs typeface="Century Gothic"/>
              </a:rPr>
              <a:t> </a:t>
            </a:r>
            <a:r>
              <a:rPr sz="1300" b="1" spc="-10" dirty="0" err="1" smtClean="0">
                <a:latin typeface="Century Gothic"/>
                <a:cs typeface="Century Gothic"/>
              </a:rPr>
              <a:t>Ανάγκες</a:t>
            </a:r>
            <a:r>
              <a:rPr lang="en-GB" sz="1300" b="1" spc="-10" dirty="0" smtClean="0">
                <a:latin typeface="Century Gothic"/>
                <a:cs typeface="Century Gothic"/>
              </a:rPr>
              <a:t>- </a:t>
            </a:r>
            <a:r>
              <a:rPr sz="1300" b="1" spc="-5" dirty="0" err="1" smtClean="0">
                <a:latin typeface="Century Gothic"/>
                <a:cs typeface="Century Gothic"/>
              </a:rPr>
              <a:t>Γενικές</a:t>
            </a:r>
            <a:r>
              <a:rPr sz="1300" b="1" spc="-5" dirty="0" smtClean="0">
                <a:latin typeface="Century Gothic"/>
                <a:cs typeface="Century Gothic"/>
              </a:rPr>
              <a:t> </a:t>
            </a:r>
            <a:r>
              <a:rPr sz="1300" b="1" spc="-5" dirty="0">
                <a:latin typeface="Century Gothic"/>
                <a:cs typeface="Century Gothic"/>
              </a:rPr>
              <a:t>πληροφορίες για </a:t>
            </a:r>
            <a:r>
              <a:rPr sz="1300" b="1" spc="-10" dirty="0">
                <a:latin typeface="Century Gothic"/>
                <a:cs typeface="Century Gothic"/>
              </a:rPr>
              <a:t>υποβολή </a:t>
            </a:r>
            <a:r>
              <a:rPr sz="1300" b="1" spc="-5" dirty="0">
                <a:latin typeface="Century Gothic"/>
                <a:cs typeface="Century Gothic"/>
              </a:rPr>
              <a:t>αίτησης πρόσθετης</a:t>
            </a:r>
            <a:r>
              <a:rPr sz="1300" b="1" spc="130" dirty="0">
                <a:latin typeface="Century Gothic"/>
                <a:cs typeface="Century Gothic"/>
              </a:rPr>
              <a:t> </a:t>
            </a:r>
            <a:r>
              <a:rPr sz="1300" b="1" spc="-10" dirty="0">
                <a:latin typeface="Century Gothic"/>
                <a:cs typeface="Century Gothic"/>
              </a:rPr>
              <a:t>χρηματοδότησης</a:t>
            </a:r>
            <a:r>
              <a:rPr sz="1300" b="1" spc="-10" dirty="0" smtClean="0">
                <a:latin typeface="Century Gothic"/>
                <a:cs typeface="Century Gothic"/>
              </a:rPr>
              <a:t>:</a:t>
            </a:r>
            <a:r>
              <a:rPr lang="en-GB" sz="1300" b="1" spc="-10" dirty="0">
                <a:latin typeface="Century Gothic"/>
                <a:cs typeface="Century Gothic"/>
              </a:rPr>
              <a:t> </a:t>
            </a:r>
            <a:r>
              <a:rPr lang="en-GB" sz="1300" b="1" spc="-10" dirty="0">
                <a:latin typeface="Century Gothic"/>
                <a:cs typeface="Century Gothic"/>
                <a:hlinkClick r:id="rId8"/>
              </a:rPr>
              <a:t>https://idep.org.cy/aitisi-gia-prostheti-chrimatodotisi-atomon-me-anapiries-anoteri-ekpaidefsi</a:t>
            </a:r>
            <a:r>
              <a:rPr lang="en-GB" sz="1300" b="1" spc="-10" dirty="0" smtClean="0">
                <a:latin typeface="Century Gothic"/>
                <a:cs typeface="Century Gothic"/>
                <a:hlinkClick r:id="rId8"/>
              </a:rPr>
              <a:t>/</a:t>
            </a:r>
            <a:r>
              <a:rPr lang="en-GB" sz="1300" b="1" spc="-10" dirty="0" smtClean="0">
                <a:latin typeface="Century Gothic"/>
                <a:cs typeface="Century Gothic"/>
              </a:rPr>
              <a:t> </a:t>
            </a: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endParaRPr sz="1300" dirty="0">
              <a:latin typeface="Century Gothic"/>
              <a:cs typeface="Century Gothic"/>
            </a:endParaRPr>
          </a:p>
          <a:p>
            <a:pPr marL="12700" marR="5080">
              <a:lnSpc>
                <a:spcPct val="100000"/>
              </a:lnSpc>
              <a:spcBef>
                <a:spcPts val="315"/>
              </a:spcBef>
            </a:pPr>
            <a:r>
              <a:rPr sz="1300" b="1" spc="-10" dirty="0" smtClean="0">
                <a:latin typeface="Century Gothic"/>
                <a:cs typeface="Century Gothic"/>
              </a:rPr>
              <a:t>ECTS </a:t>
            </a:r>
            <a:r>
              <a:rPr sz="1300" b="1" spc="-5" dirty="0">
                <a:latin typeface="Century Gothic"/>
                <a:cs typeface="Century Gothic"/>
              </a:rPr>
              <a:t>Users Guide:</a:t>
            </a:r>
            <a:r>
              <a:rPr sz="1300" b="1" spc="55" dirty="0">
                <a:latin typeface="Century Gothic"/>
                <a:cs typeface="Century Gothic"/>
              </a:rPr>
              <a:t> </a:t>
            </a:r>
            <a:r>
              <a:rPr sz="13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9"/>
              </a:rPr>
              <a:t>https://ec.europa.eu/education/sites/education/files/document-library-docs/ects-</a:t>
            </a:r>
            <a:endParaRPr sz="13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1300" u="sng" spc="-5" dirty="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9"/>
              </a:rPr>
              <a:t>users-guide_en.pdf</a:t>
            </a:r>
            <a:endParaRPr lang="en-GB" sz="1300" u="sng" spc="-5" dirty="0" smtClean="0">
              <a:solidFill>
                <a:srgbClr val="0000FF"/>
              </a:solidFill>
              <a:uFill>
                <a:solidFill>
                  <a:srgbClr val="0000FF"/>
                </a:solidFill>
              </a:uFill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endParaRPr sz="13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1300" b="1" spc="-5" dirty="0">
                <a:latin typeface="Century Gothic"/>
                <a:cs typeface="Century Gothic"/>
              </a:rPr>
              <a:t>Brexit Transition </a:t>
            </a:r>
            <a:r>
              <a:rPr sz="1300" b="1" spc="-10" dirty="0">
                <a:latin typeface="Century Gothic"/>
                <a:cs typeface="Century Gothic"/>
              </a:rPr>
              <a:t>Period:</a:t>
            </a:r>
            <a:r>
              <a:rPr sz="1300" b="1" spc="50" dirty="0">
                <a:latin typeface="Century Gothic"/>
                <a:cs typeface="Century Gothic"/>
              </a:rPr>
              <a:t> </a:t>
            </a:r>
            <a:r>
              <a:rPr sz="13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10"/>
              </a:rPr>
              <a:t>https://www.erasmusplus.org.uk/the-transition-period</a:t>
            </a:r>
            <a:endParaRPr sz="13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41270" y="860806"/>
            <a:ext cx="422529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30859C"/>
                </a:solidFill>
              </a:rPr>
              <a:t>Στοιχεία</a:t>
            </a:r>
            <a:r>
              <a:rPr sz="3200" spc="-55" dirty="0">
                <a:solidFill>
                  <a:srgbClr val="30859C"/>
                </a:solidFill>
              </a:rPr>
              <a:t> </a:t>
            </a:r>
            <a:r>
              <a:rPr sz="3200" spc="-5" dirty="0">
                <a:solidFill>
                  <a:srgbClr val="30859C"/>
                </a:solidFill>
              </a:rPr>
              <a:t>Επικοινωνίας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618540" y="2026513"/>
            <a:ext cx="3930015" cy="30429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90"/>
              </a:spcBef>
            </a:pP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Θέκλα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Χριστοδουλίδου 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Συντονίστρια Βασικής Δράσης</a:t>
            </a:r>
            <a:r>
              <a:rPr sz="2000" spc="-19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1 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Τηλ.: 22</a:t>
            </a:r>
            <a:r>
              <a:rPr sz="2000" b="1" spc="5" dirty="0">
                <a:solidFill>
                  <a:srgbClr val="404040"/>
                </a:solidFill>
                <a:latin typeface="Century Gothic"/>
                <a:cs typeface="Century Gothic"/>
              </a:rPr>
              <a:t> 448893</a:t>
            </a:r>
            <a:endParaRPr sz="20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2000" b="1" u="heavy" spc="-5" dirty="0" err="1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2"/>
              </a:rPr>
              <a:t>tchristodoulidou</a:t>
            </a:r>
            <a:r>
              <a:rPr sz="2000" b="1" u="heavy" spc="-5" dirty="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2"/>
              </a:rPr>
              <a:t>@</a:t>
            </a:r>
            <a:r>
              <a:rPr lang="en-GB" sz="2000" b="1" u="heavy" spc="-5" dirty="0" err="1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2"/>
              </a:rPr>
              <a:t>idep</a:t>
            </a:r>
            <a:r>
              <a:rPr sz="2000" b="1" u="heavy" spc="-5" dirty="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2"/>
              </a:rPr>
              <a:t>.org.cy</a:t>
            </a:r>
            <a:endParaRPr sz="20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250" dirty="0">
              <a:latin typeface="Times New Roman"/>
              <a:cs typeface="Times New Roman"/>
            </a:endParaRPr>
          </a:p>
          <a:p>
            <a:pPr marL="12700" marR="1073150">
              <a:lnSpc>
                <a:spcPct val="110000"/>
              </a:lnSpc>
            </a:pP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Σταυρούλα 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Αντωνίου 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Λειτουργός ΑΕ </a:t>
            </a:r>
            <a:endParaRPr lang="en-GB" sz="2000" spc="-5" dirty="0" smtClean="0">
              <a:solidFill>
                <a:srgbClr val="404040"/>
              </a:solidFill>
              <a:latin typeface="Century Gothic"/>
              <a:cs typeface="Century Gothic"/>
            </a:endParaRPr>
          </a:p>
          <a:p>
            <a:pPr marL="12700" marR="1073150">
              <a:lnSpc>
                <a:spcPct val="110000"/>
              </a:lnSpc>
            </a:pPr>
            <a:r>
              <a:rPr sz="2000" b="1" spc="-5" dirty="0" err="1" smtClean="0">
                <a:solidFill>
                  <a:srgbClr val="404040"/>
                </a:solidFill>
                <a:latin typeface="Century Gothic"/>
                <a:cs typeface="Century Gothic"/>
              </a:rPr>
              <a:t>Τηλ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:</a:t>
            </a:r>
            <a:r>
              <a:rPr sz="2000" b="1" spc="-1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22448891</a:t>
            </a:r>
            <a:endParaRPr sz="20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45"/>
              </a:spcBef>
            </a:pPr>
            <a:r>
              <a:rPr sz="2000" b="1" u="heavy" spc="-5" dirty="0" err="1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3"/>
              </a:rPr>
              <a:t>santoniou</a:t>
            </a:r>
            <a:r>
              <a:rPr sz="2000" b="1" u="heavy" spc="-5" dirty="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3"/>
              </a:rPr>
              <a:t>@</a:t>
            </a:r>
            <a:r>
              <a:rPr lang="en-GB" sz="2000" b="1" u="heavy" spc="-5" dirty="0" err="1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3"/>
              </a:rPr>
              <a:t>idep</a:t>
            </a:r>
            <a:r>
              <a:rPr sz="2000" b="1" u="heavy" spc="-5" dirty="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3"/>
              </a:rPr>
              <a:t>.org.cy</a:t>
            </a:r>
            <a:endParaRPr sz="20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65521" y="3217291"/>
            <a:ext cx="218440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Ερωτήσεις;</a:t>
            </a:r>
            <a:endParaRPr sz="3200" dirty="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82597" y="670051"/>
            <a:ext cx="4227195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Σας </a:t>
            </a:r>
            <a:r>
              <a:rPr sz="3200" b="1" dirty="0">
                <a:solidFill>
                  <a:srgbClr val="30859C"/>
                </a:solidFill>
                <a:latin typeface="Century Gothic"/>
                <a:cs typeface="Century Gothic"/>
              </a:rPr>
              <a:t>ευχαριστούμε</a:t>
            </a:r>
            <a:r>
              <a:rPr sz="3200" b="1" spc="-5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32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για  την </a:t>
            </a:r>
            <a:r>
              <a:rPr sz="3200" b="1" dirty="0">
                <a:solidFill>
                  <a:srgbClr val="30859C"/>
                </a:solidFill>
                <a:latin typeface="Century Gothic"/>
                <a:cs typeface="Century Gothic"/>
              </a:rPr>
              <a:t>προσοχή</a:t>
            </a:r>
            <a:r>
              <a:rPr sz="3200" b="1" spc="-1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3200" b="1" dirty="0">
                <a:solidFill>
                  <a:srgbClr val="30859C"/>
                </a:solidFill>
                <a:latin typeface="Century Gothic"/>
                <a:cs typeface="Century Gothic"/>
              </a:rPr>
              <a:t>σας!</a:t>
            </a:r>
            <a:endParaRPr sz="32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064413" y="2427849"/>
            <a:ext cx="4182110" cy="2125980"/>
          </a:xfrm>
          <a:custGeom>
            <a:avLst/>
            <a:gdLst/>
            <a:ahLst/>
            <a:cxnLst/>
            <a:rect l="l" t="t" r="r" b="b"/>
            <a:pathLst>
              <a:path w="4182109" h="2125979">
                <a:moveTo>
                  <a:pt x="380586" y="699779"/>
                </a:moveTo>
                <a:lnTo>
                  <a:pt x="375362" y="660924"/>
                </a:lnTo>
                <a:lnTo>
                  <a:pt x="374939" y="622544"/>
                </a:lnTo>
                <a:lnTo>
                  <a:pt x="379149" y="584793"/>
                </a:lnTo>
                <a:lnTo>
                  <a:pt x="400796" y="511788"/>
                </a:lnTo>
                <a:lnTo>
                  <a:pt x="417896" y="476841"/>
                </a:lnTo>
                <a:lnTo>
                  <a:pt x="438958" y="443133"/>
                </a:lnTo>
                <a:lnTo>
                  <a:pt x="463813" y="410818"/>
                </a:lnTo>
                <a:lnTo>
                  <a:pt x="492293" y="380050"/>
                </a:lnTo>
                <a:lnTo>
                  <a:pt x="524230" y="350980"/>
                </a:lnTo>
                <a:lnTo>
                  <a:pt x="559456" y="323761"/>
                </a:lnTo>
                <a:lnTo>
                  <a:pt x="597803" y="298548"/>
                </a:lnTo>
                <a:lnTo>
                  <a:pt x="639103" y="275491"/>
                </a:lnTo>
                <a:lnTo>
                  <a:pt x="683188" y="254745"/>
                </a:lnTo>
                <a:lnTo>
                  <a:pt x="729890" y="236462"/>
                </a:lnTo>
                <a:lnTo>
                  <a:pt x="779042" y="220794"/>
                </a:lnTo>
                <a:lnTo>
                  <a:pt x="830475" y="207896"/>
                </a:lnTo>
                <a:lnTo>
                  <a:pt x="884021" y="197919"/>
                </a:lnTo>
                <a:lnTo>
                  <a:pt x="939513" y="191017"/>
                </a:lnTo>
                <a:lnTo>
                  <a:pt x="993872" y="187505"/>
                </a:lnTo>
                <a:lnTo>
                  <a:pt x="1048181" y="187136"/>
                </a:lnTo>
                <a:lnTo>
                  <a:pt x="1102162" y="189874"/>
                </a:lnTo>
                <a:lnTo>
                  <a:pt x="1155540" y="195684"/>
                </a:lnTo>
                <a:lnTo>
                  <a:pt x="1208036" y="204531"/>
                </a:lnTo>
                <a:lnTo>
                  <a:pt x="1259374" y="216377"/>
                </a:lnTo>
                <a:lnTo>
                  <a:pt x="1309278" y="231189"/>
                </a:lnTo>
                <a:lnTo>
                  <a:pt x="1357470" y="248929"/>
                </a:lnTo>
                <a:lnTo>
                  <a:pt x="1384554" y="217513"/>
                </a:lnTo>
                <a:lnTo>
                  <a:pt x="1415474" y="188706"/>
                </a:lnTo>
                <a:lnTo>
                  <a:pt x="1449877" y="162580"/>
                </a:lnTo>
                <a:lnTo>
                  <a:pt x="1487414" y="139211"/>
                </a:lnTo>
                <a:lnTo>
                  <a:pt x="1527735" y="118674"/>
                </a:lnTo>
                <a:lnTo>
                  <a:pt x="1570487" y="101042"/>
                </a:lnTo>
                <a:lnTo>
                  <a:pt x="1615322" y="86392"/>
                </a:lnTo>
                <a:lnTo>
                  <a:pt x="1661889" y="74796"/>
                </a:lnTo>
                <a:lnTo>
                  <a:pt x="1709836" y="66331"/>
                </a:lnTo>
                <a:lnTo>
                  <a:pt x="1758814" y="61070"/>
                </a:lnTo>
                <a:lnTo>
                  <a:pt x="1808473" y="59088"/>
                </a:lnTo>
                <a:lnTo>
                  <a:pt x="1858461" y="60459"/>
                </a:lnTo>
                <a:lnTo>
                  <a:pt x="1908428" y="65259"/>
                </a:lnTo>
                <a:lnTo>
                  <a:pt x="1958024" y="73562"/>
                </a:lnTo>
                <a:lnTo>
                  <a:pt x="2006898" y="85442"/>
                </a:lnTo>
                <a:lnTo>
                  <a:pt x="2054700" y="100974"/>
                </a:lnTo>
                <a:lnTo>
                  <a:pt x="2117771" y="128390"/>
                </a:lnTo>
                <a:lnTo>
                  <a:pt x="2174461" y="161807"/>
                </a:lnTo>
                <a:lnTo>
                  <a:pt x="2201054" y="129999"/>
                </a:lnTo>
                <a:lnTo>
                  <a:pt x="2232414" y="101362"/>
                </a:lnTo>
                <a:lnTo>
                  <a:pt x="2268013" y="76019"/>
                </a:lnTo>
                <a:lnTo>
                  <a:pt x="2307320" y="54092"/>
                </a:lnTo>
                <a:lnTo>
                  <a:pt x="2349805" y="35704"/>
                </a:lnTo>
                <a:lnTo>
                  <a:pt x="2394938" y="20978"/>
                </a:lnTo>
                <a:lnTo>
                  <a:pt x="2442190" y="10037"/>
                </a:lnTo>
                <a:lnTo>
                  <a:pt x="2491029" y="3003"/>
                </a:lnTo>
                <a:lnTo>
                  <a:pt x="2540927" y="0"/>
                </a:lnTo>
                <a:lnTo>
                  <a:pt x="2591352" y="1149"/>
                </a:lnTo>
                <a:lnTo>
                  <a:pt x="2641776" y="6574"/>
                </a:lnTo>
                <a:lnTo>
                  <a:pt x="2691669" y="16398"/>
                </a:lnTo>
                <a:lnTo>
                  <a:pt x="2740500" y="30743"/>
                </a:lnTo>
                <a:lnTo>
                  <a:pt x="2782376" y="47330"/>
                </a:lnTo>
                <a:lnTo>
                  <a:pt x="2821097" y="67049"/>
                </a:lnTo>
                <a:lnTo>
                  <a:pt x="2856318" y="89697"/>
                </a:lnTo>
                <a:lnTo>
                  <a:pt x="2887693" y="115071"/>
                </a:lnTo>
                <a:lnTo>
                  <a:pt x="2922870" y="89341"/>
                </a:lnTo>
                <a:lnTo>
                  <a:pt x="2961078" y="66828"/>
                </a:lnTo>
                <a:lnTo>
                  <a:pt x="3001910" y="47555"/>
                </a:lnTo>
                <a:lnTo>
                  <a:pt x="3044964" y="31544"/>
                </a:lnTo>
                <a:lnTo>
                  <a:pt x="3089834" y="18819"/>
                </a:lnTo>
                <a:lnTo>
                  <a:pt x="3136117" y="9403"/>
                </a:lnTo>
                <a:lnTo>
                  <a:pt x="3183407" y="3319"/>
                </a:lnTo>
                <a:lnTo>
                  <a:pt x="3231301" y="589"/>
                </a:lnTo>
                <a:lnTo>
                  <a:pt x="3279394" y="1237"/>
                </a:lnTo>
                <a:lnTo>
                  <a:pt x="3327282" y="5287"/>
                </a:lnTo>
                <a:lnTo>
                  <a:pt x="3374560" y="12760"/>
                </a:lnTo>
                <a:lnTo>
                  <a:pt x="3420824" y="23680"/>
                </a:lnTo>
                <a:lnTo>
                  <a:pt x="3465670" y="38070"/>
                </a:lnTo>
                <a:lnTo>
                  <a:pt x="3508693" y="55953"/>
                </a:lnTo>
                <a:lnTo>
                  <a:pt x="3549490" y="77352"/>
                </a:lnTo>
                <a:lnTo>
                  <a:pt x="3596063" y="108669"/>
                </a:lnTo>
                <a:lnTo>
                  <a:pt x="3635657" y="143882"/>
                </a:lnTo>
                <a:lnTo>
                  <a:pt x="3667813" y="182435"/>
                </a:lnTo>
                <a:lnTo>
                  <a:pt x="3692075" y="223774"/>
                </a:lnTo>
                <a:lnTo>
                  <a:pt x="3707986" y="267344"/>
                </a:lnTo>
                <a:lnTo>
                  <a:pt x="3761411" y="279593"/>
                </a:lnTo>
                <a:lnTo>
                  <a:pt x="3811608" y="295435"/>
                </a:lnTo>
                <a:lnTo>
                  <a:pt x="3858357" y="314601"/>
                </a:lnTo>
                <a:lnTo>
                  <a:pt x="3901436" y="336825"/>
                </a:lnTo>
                <a:lnTo>
                  <a:pt x="3940626" y="361837"/>
                </a:lnTo>
                <a:lnTo>
                  <a:pt x="3975706" y="389370"/>
                </a:lnTo>
                <a:lnTo>
                  <a:pt x="4006454" y="419156"/>
                </a:lnTo>
                <a:lnTo>
                  <a:pt x="4032652" y="450926"/>
                </a:lnTo>
                <a:lnTo>
                  <a:pt x="4054077" y="484414"/>
                </a:lnTo>
                <a:lnTo>
                  <a:pt x="4070509" y="519350"/>
                </a:lnTo>
                <a:lnTo>
                  <a:pt x="4087514" y="592497"/>
                </a:lnTo>
                <a:lnTo>
                  <a:pt x="4087646" y="630171"/>
                </a:lnTo>
                <a:lnTo>
                  <a:pt x="4081902" y="668223"/>
                </a:lnTo>
                <a:lnTo>
                  <a:pt x="4070063" y="706383"/>
                </a:lnTo>
                <a:lnTo>
                  <a:pt x="4053203" y="741870"/>
                </a:lnTo>
                <a:lnTo>
                  <a:pt x="4046441" y="753373"/>
                </a:lnTo>
                <a:lnTo>
                  <a:pt x="4080632" y="787238"/>
                </a:lnTo>
                <a:lnTo>
                  <a:pt x="4109786" y="822472"/>
                </a:lnTo>
                <a:lnTo>
                  <a:pt x="4133945" y="858852"/>
                </a:lnTo>
                <a:lnTo>
                  <a:pt x="4153152" y="896152"/>
                </a:lnTo>
                <a:lnTo>
                  <a:pt x="4167449" y="934149"/>
                </a:lnTo>
                <a:lnTo>
                  <a:pt x="4176879" y="972617"/>
                </a:lnTo>
                <a:lnTo>
                  <a:pt x="4181485" y="1011333"/>
                </a:lnTo>
                <a:lnTo>
                  <a:pt x="4181309" y="1050070"/>
                </a:lnTo>
                <a:lnTo>
                  <a:pt x="4176393" y="1088605"/>
                </a:lnTo>
                <a:lnTo>
                  <a:pt x="4166781" y="1126714"/>
                </a:lnTo>
                <a:lnTo>
                  <a:pt x="4152515" y="1164171"/>
                </a:lnTo>
                <a:lnTo>
                  <a:pt x="4133638" y="1200752"/>
                </a:lnTo>
                <a:lnTo>
                  <a:pt x="4110191" y="1236232"/>
                </a:lnTo>
                <a:lnTo>
                  <a:pt x="4082219" y="1270387"/>
                </a:lnTo>
                <a:lnTo>
                  <a:pt x="4049763" y="1302992"/>
                </a:lnTo>
                <a:lnTo>
                  <a:pt x="4012865" y="1333823"/>
                </a:lnTo>
                <a:lnTo>
                  <a:pt x="3971569" y="1362654"/>
                </a:lnTo>
                <a:lnTo>
                  <a:pt x="3925918" y="1389262"/>
                </a:lnTo>
                <a:lnTo>
                  <a:pt x="3879971" y="1411601"/>
                </a:lnTo>
                <a:lnTo>
                  <a:pt x="3831604" y="1431064"/>
                </a:lnTo>
                <a:lnTo>
                  <a:pt x="3781106" y="1447571"/>
                </a:lnTo>
                <a:lnTo>
                  <a:pt x="3728767" y="1461041"/>
                </a:lnTo>
                <a:lnTo>
                  <a:pt x="3674875" y="1471392"/>
                </a:lnTo>
                <a:lnTo>
                  <a:pt x="3619721" y="1478543"/>
                </a:lnTo>
                <a:lnTo>
                  <a:pt x="3616364" y="1518096"/>
                </a:lnTo>
                <a:lnTo>
                  <a:pt x="3607436" y="1556474"/>
                </a:lnTo>
                <a:lnTo>
                  <a:pt x="3593219" y="1593485"/>
                </a:lnTo>
                <a:lnTo>
                  <a:pt x="3573997" y="1628935"/>
                </a:lnTo>
                <a:lnTo>
                  <a:pt x="3550052" y="1662632"/>
                </a:lnTo>
                <a:lnTo>
                  <a:pt x="3521668" y="1694383"/>
                </a:lnTo>
                <a:lnTo>
                  <a:pt x="3489128" y="1723995"/>
                </a:lnTo>
                <a:lnTo>
                  <a:pt x="3452716" y="1751276"/>
                </a:lnTo>
                <a:lnTo>
                  <a:pt x="3412713" y="1776032"/>
                </a:lnTo>
                <a:lnTo>
                  <a:pt x="3369404" y="1798072"/>
                </a:lnTo>
                <a:lnTo>
                  <a:pt x="3323072" y="1817202"/>
                </a:lnTo>
                <a:lnTo>
                  <a:pt x="3273999" y="1833230"/>
                </a:lnTo>
                <a:lnTo>
                  <a:pt x="3222469" y="1845963"/>
                </a:lnTo>
                <a:lnTo>
                  <a:pt x="3168765" y="1855208"/>
                </a:lnTo>
                <a:lnTo>
                  <a:pt x="3113170" y="1860773"/>
                </a:lnTo>
                <a:lnTo>
                  <a:pt x="3055968" y="1862464"/>
                </a:lnTo>
                <a:lnTo>
                  <a:pt x="3004584" y="1860516"/>
                </a:lnTo>
                <a:lnTo>
                  <a:pt x="2953893" y="1855347"/>
                </a:lnTo>
                <a:lnTo>
                  <a:pt x="2904203" y="1847018"/>
                </a:lnTo>
                <a:lnTo>
                  <a:pt x="2855825" y="1835587"/>
                </a:lnTo>
                <a:lnTo>
                  <a:pt x="2809070" y="1821116"/>
                </a:lnTo>
                <a:lnTo>
                  <a:pt x="2764249" y="1803663"/>
                </a:lnTo>
                <a:lnTo>
                  <a:pt x="2746657" y="1838815"/>
                </a:lnTo>
                <a:lnTo>
                  <a:pt x="2725376" y="1872326"/>
                </a:lnTo>
                <a:lnTo>
                  <a:pt x="2700617" y="1904117"/>
                </a:lnTo>
                <a:lnTo>
                  <a:pt x="2672588" y="1934111"/>
                </a:lnTo>
                <a:lnTo>
                  <a:pt x="2641499" y="1962231"/>
                </a:lnTo>
                <a:lnTo>
                  <a:pt x="2607559" y="1988397"/>
                </a:lnTo>
                <a:lnTo>
                  <a:pt x="2570978" y="2012533"/>
                </a:lnTo>
                <a:lnTo>
                  <a:pt x="2531965" y="2034561"/>
                </a:lnTo>
                <a:lnTo>
                  <a:pt x="2490728" y="2054404"/>
                </a:lnTo>
                <a:lnTo>
                  <a:pt x="2447479" y="2071982"/>
                </a:lnTo>
                <a:lnTo>
                  <a:pt x="2402425" y="2087220"/>
                </a:lnTo>
                <a:lnTo>
                  <a:pt x="2355777" y="2100038"/>
                </a:lnTo>
                <a:lnTo>
                  <a:pt x="2307743" y="2110360"/>
                </a:lnTo>
                <a:lnTo>
                  <a:pt x="2258534" y="2118108"/>
                </a:lnTo>
                <a:lnTo>
                  <a:pt x="2208358" y="2123203"/>
                </a:lnTo>
                <a:lnTo>
                  <a:pt x="2157424" y="2125568"/>
                </a:lnTo>
                <a:lnTo>
                  <a:pt x="2105943" y="2125126"/>
                </a:lnTo>
                <a:lnTo>
                  <a:pt x="2054123" y="2121799"/>
                </a:lnTo>
                <a:lnTo>
                  <a:pt x="2002174" y="2115508"/>
                </a:lnTo>
                <a:lnTo>
                  <a:pt x="1950306" y="2106177"/>
                </a:lnTo>
                <a:lnTo>
                  <a:pt x="1897067" y="2093221"/>
                </a:lnTo>
                <a:lnTo>
                  <a:pt x="1845914" y="2077207"/>
                </a:lnTo>
                <a:lnTo>
                  <a:pt x="1797097" y="2058267"/>
                </a:lnTo>
                <a:lnTo>
                  <a:pt x="1750868" y="2036533"/>
                </a:lnTo>
                <a:lnTo>
                  <a:pt x="1707479" y="2012139"/>
                </a:lnTo>
                <a:lnTo>
                  <a:pt x="1667181" y="1985216"/>
                </a:lnTo>
                <a:lnTo>
                  <a:pt x="1630226" y="1955896"/>
                </a:lnTo>
                <a:lnTo>
                  <a:pt x="1596865" y="1924313"/>
                </a:lnTo>
                <a:lnTo>
                  <a:pt x="1550212" y="1942265"/>
                </a:lnTo>
                <a:lnTo>
                  <a:pt x="1502539" y="1957675"/>
                </a:lnTo>
                <a:lnTo>
                  <a:pt x="1454018" y="1970573"/>
                </a:lnTo>
                <a:lnTo>
                  <a:pt x="1404823" y="1980990"/>
                </a:lnTo>
                <a:lnTo>
                  <a:pt x="1355127" y="1988955"/>
                </a:lnTo>
                <a:lnTo>
                  <a:pt x="1305104" y="1994498"/>
                </a:lnTo>
                <a:lnTo>
                  <a:pt x="1254927" y="1997648"/>
                </a:lnTo>
                <a:lnTo>
                  <a:pt x="1204770" y="1998436"/>
                </a:lnTo>
                <a:lnTo>
                  <a:pt x="1154805" y="1996891"/>
                </a:lnTo>
                <a:lnTo>
                  <a:pt x="1105206" y="1993043"/>
                </a:lnTo>
                <a:lnTo>
                  <a:pt x="1056147" y="1986922"/>
                </a:lnTo>
                <a:lnTo>
                  <a:pt x="1007800" y="1978558"/>
                </a:lnTo>
                <a:lnTo>
                  <a:pt x="960339" y="1967981"/>
                </a:lnTo>
                <a:lnTo>
                  <a:pt x="913938" y="1955219"/>
                </a:lnTo>
                <a:lnTo>
                  <a:pt x="868770" y="1940304"/>
                </a:lnTo>
                <a:lnTo>
                  <a:pt x="825008" y="1923265"/>
                </a:lnTo>
                <a:lnTo>
                  <a:pt x="782826" y="1904131"/>
                </a:lnTo>
                <a:lnTo>
                  <a:pt x="742396" y="1882933"/>
                </a:lnTo>
                <a:lnTo>
                  <a:pt x="703893" y="1859701"/>
                </a:lnTo>
                <a:lnTo>
                  <a:pt x="667489" y="1834464"/>
                </a:lnTo>
                <a:lnTo>
                  <a:pt x="633359" y="1807251"/>
                </a:lnTo>
                <a:lnTo>
                  <a:pt x="601674" y="1778094"/>
                </a:lnTo>
                <a:lnTo>
                  <a:pt x="572610" y="1747021"/>
                </a:lnTo>
                <a:lnTo>
                  <a:pt x="569943" y="1743846"/>
                </a:lnTo>
                <a:lnTo>
                  <a:pt x="567276" y="1740798"/>
                </a:lnTo>
                <a:lnTo>
                  <a:pt x="564736" y="1737623"/>
                </a:lnTo>
                <a:lnTo>
                  <a:pt x="507467" y="1739600"/>
                </a:lnTo>
                <a:lnTo>
                  <a:pt x="451666" y="1736336"/>
                </a:lnTo>
                <a:lnTo>
                  <a:pt x="397889" y="1728136"/>
                </a:lnTo>
                <a:lnTo>
                  <a:pt x="346695" y="1715304"/>
                </a:lnTo>
                <a:lnTo>
                  <a:pt x="298641" y="1698145"/>
                </a:lnTo>
                <a:lnTo>
                  <a:pt x="254284" y="1676965"/>
                </a:lnTo>
                <a:lnTo>
                  <a:pt x="214181" y="1652067"/>
                </a:lnTo>
                <a:lnTo>
                  <a:pt x="178891" y="1623756"/>
                </a:lnTo>
                <a:lnTo>
                  <a:pt x="148969" y="1592337"/>
                </a:lnTo>
                <a:lnTo>
                  <a:pt x="124975" y="1558115"/>
                </a:lnTo>
                <a:lnTo>
                  <a:pt x="107464" y="1521394"/>
                </a:lnTo>
                <a:lnTo>
                  <a:pt x="96995" y="1482480"/>
                </a:lnTo>
                <a:lnTo>
                  <a:pt x="94289" y="1440030"/>
                </a:lnTo>
                <a:lnTo>
                  <a:pt x="100452" y="1398194"/>
                </a:lnTo>
                <a:lnTo>
                  <a:pt x="115187" y="1357607"/>
                </a:lnTo>
                <a:lnTo>
                  <a:pt x="138199" y="1318904"/>
                </a:lnTo>
                <a:lnTo>
                  <a:pt x="169191" y="1282720"/>
                </a:lnTo>
                <a:lnTo>
                  <a:pt x="207866" y="1249689"/>
                </a:lnTo>
                <a:lnTo>
                  <a:pt x="160625" y="1227324"/>
                </a:lnTo>
                <a:lnTo>
                  <a:pt x="119099" y="1201376"/>
                </a:lnTo>
                <a:lnTo>
                  <a:pt x="83467" y="1172320"/>
                </a:lnTo>
                <a:lnTo>
                  <a:pt x="53909" y="1140634"/>
                </a:lnTo>
                <a:lnTo>
                  <a:pt x="30603" y="1106792"/>
                </a:lnTo>
                <a:lnTo>
                  <a:pt x="13730" y="1071270"/>
                </a:lnTo>
                <a:lnTo>
                  <a:pt x="3469" y="1034544"/>
                </a:lnTo>
                <a:lnTo>
                  <a:pt x="0" y="997091"/>
                </a:lnTo>
                <a:lnTo>
                  <a:pt x="3501" y="959385"/>
                </a:lnTo>
                <a:lnTo>
                  <a:pt x="14152" y="921903"/>
                </a:lnTo>
                <a:lnTo>
                  <a:pt x="32134" y="885120"/>
                </a:lnTo>
                <a:lnTo>
                  <a:pt x="57625" y="849512"/>
                </a:lnTo>
                <a:lnTo>
                  <a:pt x="89647" y="816778"/>
                </a:lnTo>
                <a:lnTo>
                  <a:pt x="127267" y="787672"/>
                </a:lnTo>
                <a:lnTo>
                  <a:pt x="169849" y="762477"/>
                </a:lnTo>
                <a:lnTo>
                  <a:pt x="216753" y="741480"/>
                </a:lnTo>
                <a:lnTo>
                  <a:pt x="267343" y="724963"/>
                </a:lnTo>
                <a:lnTo>
                  <a:pt x="320981" y="713212"/>
                </a:lnTo>
                <a:lnTo>
                  <a:pt x="377030" y="706510"/>
                </a:lnTo>
                <a:lnTo>
                  <a:pt x="380586" y="699779"/>
                </a:lnTo>
                <a:close/>
              </a:path>
            </a:pathLst>
          </a:custGeom>
          <a:ln w="38100">
            <a:solidFill>
              <a:srgbClr val="3085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208015" y="4733290"/>
            <a:ext cx="156210" cy="1560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16397" y="4619497"/>
            <a:ext cx="236220" cy="236220"/>
          </a:xfrm>
          <a:custGeom>
            <a:avLst/>
            <a:gdLst/>
            <a:ahLst/>
            <a:cxnLst/>
            <a:rect l="l" t="t" r="r" b="b"/>
            <a:pathLst>
              <a:path w="236220" h="236220">
                <a:moveTo>
                  <a:pt x="236092" y="117982"/>
                </a:moveTo>
                <a:lnTo>
                  <a:pt x="226818" y="163976"/>
                </a:lnTo>
                <a:lnTo>
                  <a:pt x="201517" y="201517"/>
                </a:lnTo>
                <a:lnTo>
                  <a:pt x="163976" y="226818"/>
                </a:lnTo>
                <a:lnTo>
                  <a:pt x="117982" y="236093"/>
                </a:lnTo>
                <a:lnTo>
                  <a:pt x="72062" y="226818"/>
                </a:lnTo>
                <a:lnTo>
                  <a:pt x="34559" y="201517"/>
                </a:lnTo>
                <a:lnTo>
                  <a:pt x="9272" y="163976"/>
                </a:lnTo>
                <a:lnTo>
                  <a:pt x="0" y="117982"/>
                </a:lnTo>
                <a:lnTo>
                  <a:pt x="9272" y="72062"/>
                </a:lnTo>
                <a:lnTo>
                  <a:pt x="34559" y="34559"/>
                </a:lnTo>
                <a:lnTo>
                  <a:pt x="72062" y="9272"/>
                </a:lnTo>
                <a:lnTo>
                  <a:pt x="117982" y="0"/>
                </a:lnTo>
                <a:lnTo>
                  <a:pt x="163976" y="9272"/>
                </a:lnTo>
                <a:lnTo>
                  <a:pt x="201517" y="34559"/>
                </a:lnTo>
                <a:lnTo>
                  <a:pt x="226818" y="72062"/>
                </a:lnTo>
                <a:lnTo>
                  <a:pt x="236092" y="117982"/>
                </a:lnTo>
                <a:close/>
              </a:path>
            </a:pathLst>
          </a:custGeom>
          <a:ln w="38100">
            <a:solidFill>
              <a:srgbClr val="3085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270372" y="4387850"/>
            <a:ext cx="354330" cy="354330"/>
          </a:xfrm>
          <a:custGeom>
            <a:avLst/>
            <a:gdLst/>
            <a:ahLst/>
            <a:cxnLst/>
            <a:rect l="l" t="t" r="r" b="b"/>
            <a:pathLst>
              <a:path w="354329" h="354329">
                <a:moveTo>
                  <a:pt x="354202" y="177164"/>
                </a:moveTo>
                <a:lnTo>
                  <a:pt x="347880" y="224233"/>
                </a:lnTo>
                <a:lnTo>
                  <a:pt x="330035" y="266525"/>
                </a:lnTo>
                <a:lnTo>
                  <a:pt x="302355" y="302355"/>
                </a:lnTo>
                <a:lnTo>
                  <a:pt x="266525" y="330035"/>
                </a:lnTo>
                <a:lnTo>
                  <a:pt x="224233" y="347880"/>
                </a:lnTo>
                <a:lnTo>
                  <a:pt x="177164" y="354202"/>
                </a:lnTo>
                <a:lnTo>
                  <a:pt x="130086" y="347880"/>
                </a:lnTo>
                <a:lnTo>
                  <a:pt x="87771" y="330035"/>
                </a:lnTo>
                <a:lnTo>
                  <a:pt x="51911" y="302355"/>
                </a:lnTo>
                <a:lnTo>
                  <a:pt x="24200" y="266525"/>
                </a:lnTo>
                <a:lnTo>
                  <a:pt x="6332" y="224233"/>
                </a:lnTo>
                <a:lnTo>
                  <a:pt x="0" y="177164"/>
                </a:lnTo>
                <a:lnTo>
                  <a:pt x="6332" y="130086"/>
                </a:lnTo>
                <a:lnTo>
                  <a:pt x="24200" y="87771"/>
                </a:lnTo>
                <a:lnTo>
                  <a:pt x="51911" y="51911"/>
                </a:lnTo>
                <a:lnTo>
                  <a:pt x="87771" y="24200"/>
                </a:lnTo>
                <a:lnTo>
                  <a:pt x="130086" y="6332"/>
                </a:lnTo>
                <a:lnTo>
                  <a:pt x="177164" y="0"/>
                </a:lnTo>
                <a:lnTo>
                  <a:pt x="224233" y="6332"/>
                </a:lnTo>
                <a:lnTo>
                  <a:pt x="266525" y="24200"/>
                </a:lnTo>
                <a:lnTo>
                  <a:pt x="302355" y="51911"/>
                </a:lnTo>
                <a:lnTo>
                  <a:pt x="330035" y="87771"/>
                </a:lnTo>
                <a:lnTo>
                  <a:pt x="347880" y="130086"/>
                </a:lnTo>
                <a:lnTo>
                  <a:pt x="354202" y="177164"/>
                </a:lnTo>
                <a:close/>
              </a:path>
            </a:pathLst>
          </a:custGeom>
          <a:ln w="38100">
            <a:solidFill>
              <a:srgbClr val="3085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76725" y="3669157"/>
            <a:ext cx="245110" cy="40005"/>
          </a:xfrm>
          <a:custGeom>
            <a:avLst/>
            <a:gdLst/>
            <a:ahLst/>
            <a:cxnLst/>
            <a:rect l="l" t="t" r="r" b="b"/>
            <a:pathLst>
              <a:path w="245110" h="40004">
                <a:moveTo>
                  <a:pt x="244983" y="39243"/>
                </a:moveTo>
                <a:lnTo>
                  <a:pt x="193791" y="39867"/>
                </a:lnTo>
                <a:lnTo>
                  <a:pt x="143149" y="36164"/>
                </a:lnTo>
                <a:lnTo>
                  <a:pt x="93604" y="28224"/>
                </a:lnTo>
                <a:lnTo>
                  <a:pt x="45704" y="16139"/>
                </a:lnTo>
                <a:lnTo>
                  <a:pt x="0" y="0"/>
                </a:lnTo>
              </a:path>
            </a:pathLst>
          </a:custGeom>
          <a:ln w="38100">
            <a:solidFill>
              <a:srgbClr val="3085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630546" y="4137405"/>
            <a:ext cx="107314" cy="19050"/>
          </a:xfrm>
          <a:custGeom>
            <a:avLst/>
            <a:gdLst/>
            <a:ahLst/>
            <a:cxnLst/>
            <a:rect l="l" t="t" r="r" b="b"/>
            <a:pathLst>
              <a:path w="107314" h="19050">
                <a:moveTo>
                  <a:pt x="107187" y="0"/>
                </a:moveTo>
                <a:lnTo>
                  <a:pt x="81099" y="6526"/>
                </a:lnTo>
                <a:lnTo>
                  <a:pt x="54498" y="11826"/>
                </a:lnTo>
                <a:lnTo>
                  <a:pt x="27445" y="15912"/>
                </a:lnTo>
                <a:lnTo>
                  <a:pt x="0" y="18796"/>
                </a:lnTo>
              </a:path>
            </a:pathLst>
          </a:custGeom>
          <a:ln w="38100">
            <a:solidFill>
              <a:srgbClr val="3085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596382" y="4257928"/>
            <a:ext cx="64769" cy="85725"/>
          </a:xfrm>
          <a:custGeom>
            <a:avLst/>
            <a:gdLst/>
            <a:ahLst/>
            <a:cxnLst/>
            <a:rect l="l" t="t" r="r" b="b"/>
            <a:pathLst>
              <a:path w="64770" h="85725">
                <a:moveTo>
                  <a:pt x="64642" y="85598"/>
                </a:moveTo>
                <a:lnTo>
                  <a:pt x="46023" y="65151"/>
                </a:lnTo>
                <a:lnTo>
                  <a:pt x="29035" y="44037"/>
                </a:lnTo>
                <a:lnTo>
                  <a:pt x="13690" y="22304"/>
                </a:lnTo>
                <a:lnTo>
                  <a:pt x="0" y="0"/>
                </a:lnTo>
              </a:path>
            </a:pathLst>
          </a:custGeom>
          <a:ln w="38100">
            <a:solidFill>
              <a:srgbClr val="3085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29043" y="4130166"/>
            <a:ext cx="26034" cy="93980"/>
          </a:xfrm>
          <a:custGeom>
            <a:avLst/>
            <a:gdLst/>
            <a:ahLst/>
            <a:cxnLst/>
            <a:rect l="l" t="t" r="r" b="b"/>
            <a:pathLst>
              <a:path w="26034" h="93979">
                <a:moveTo>
                  <a:pt x="25780" y="0"/>
                </a:moveTo>
                <a:lnTo>
                  <a:pt x="22020" y="23808"/>
                </a:lnTo>
                <a:lnTo>
                  <a:pt x="16462" y="47402"/>
                </a:lnTo>
                <a:lnTo>
                  <a:pt x="9118" y="70758"/>
                </a:lnTo>
                <a:lnTo>
                  <a:pt x="0" y="93852"/>
                </a:lnTo>
              </a:path>
            </a:pathLst>
          </a:custGeom>
          <a:ln w="38100">
            <a:solidFill>
              <a:srgbClr val="3085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367396" y="3549903"/>
            <a:ext cx="314325" cy="351155"/>
          </a:xfrm>
          <a:custGeom>
            <a:avLst/>
            <a:gdLst/>
            <a:ahLst/>
            <a:cxnLst/>
            <a:rect l="l" t="t" r="r" b="b"/>
            <a:pathLst>
              <a:path w="314325" h="351154">
                <a:moveTo>
                  <a:pt x="0" y="0"/>
                </a:moveTo>
                <a:lnTo>
                  <a:pt x="51042" y="19525"/>
                </a:lnTo>
                <a:lnTo>
                  <a:pt x="98303" y="42319"/>
                </a:lnTo>
                <a:lnTo>
                  <a:pt x="141543" y="68117"/>
                </a:lnTo>
                <a:lnTo>
                  <a:pt x="180528" y="96654"/>
                </a:lnTo>
                <a:lnTo>
                  <a:pt x="215018" y="127666"/>
                </a:lnTo>
                <a:lnTo>
                  <a:pt x="244778" y="160889"/>
                </a:lnTo>
                <a:lnTo>
                  <a:pt x="269571" y="196057"/>
                </a:lnTo>
                <a:lnTo>
                  <a:pt x="289159" y="232907"/>
                </a:lnTo>
                <a:lnTo>
                  <a:pt x="303305" y="271174"/>
                </a:lnTo>
                <a:lnTo>
                  <a:pt x="311773" y="310593"/>
                </a:lnTo>
                <a:lnTo>
                  <a:pt x="314325" y="350901"/>
                </a:lnTo>
              </a:path>
            </a:pathLst>
          </a:custGeom>
          <a:ln w="38100">
            <a:solidFill>
              <a:srgbClr val="3085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968868" y="3176142"/>
            <a:ext cx="140335" cy="132080"/>
          </a:xfrm>
          <a:custGeom>
            <a:avLst/>
            <a:gdLst/>
            <a:ahLst/>
            <a:cxnLst/>
            <a:rect l="l" t="t" r="r" b="b"/>
            <a:pathLst>
              <a:path w="140334" h="132079">
                <a:moveTo>
                  <a:pt x="139953" y="0"/>
                </a:moveTo>
                <a:lnTo>
                  <a:pt x="113389" y="36899"/>
                </a:lnTo>
                <a:lnTo>
                  <a:pt x="80978" y="71358"/>
                </a:lnTo>
                <a:lnTo>
                  <a:pt x="43066" y="103030"/>
                </a:lnTo>
                <a:lnTo>
                  <a:pt x="0" y="131572"/>
                </a:lnTo>
              </a:path>
            </a:pathLst>
          </a:custGeom>
          <a:ln w="38100">
            <a:solidFill>
              <a:srgbClr val="3085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773034" y="2687827"/>
            <a:ext cx="7620" cy="62230"/>
          </a:xfrm>
          <a:custGeom>
            <a:avLst/>
            <a:gdLst/>
            <a:ahLst/>
            <a:cxnLst/>
            <a:rect l="l" t="t" r="r" b="b"/>
            <a:pathLst>
              <a:path w="7620" h="62230">
                <a:moveTo>
                  <a:pt x="0" y="0"/>
                </a:moveTo>
                <a:lnTo>
                  <a:pt x="3454" y="15400"/>
                </a:lnTo>
                <a:lnTo>
                  <a:pt x="5826" y="30908"/>
                </a:lnTo>
                <a:lnTo>
                  <a:pt x="7125" y="46487"/>
                </a:lnTo>
                <a:lnTo>
                  <a:pt x="7366" y="62102"/>
                </a:lnTo>
              </a:path>
            </a:pathLst>
          </a:custGeom>
          <a:ln w="38100">
            <a:solidFill>
              <a:srgbClr val="3085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879081" y="2536063"/>
            <a:ext cx="71755" cy="79375"/>
          </a:xfrm>
          <a:custGeom>
            <a:avLst/>
            <a:gdLst/>
            <a:ahLst/>
            <a:cxnLst/>
            <a:rect l="l" t="t" r="r" b="b"/>
            <a:pathLst>
              <a:path w="71754" h="79375">
                <a:moveTo>
                  <a:pt x="0" y="79248"/>
                </a:moveTo>
                <a:lnTo>
                  <a:pt x="14801" y="58114"/>
                </a:lnTo>
                <a:lnTo>
                  <a:pt x="31734" y="37814"/>
                </a:lnTo>
                <a:lnTo>
                  <a:pt x="50738" y="18418"/>
                </a:lnTo>
                <a:lnTo>
                  <a:pt x="71754" y="0"/>
                </a:lnTo>
              </a:path>
            </a:pathLst>
          </a:custGeom>
          <a:ln w="38100">
            <a:solidFill>
              <a:srgbClr val="3085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208521" y="2584704"/>
            <a:ext cx="34925" cy="68580"/>
          </a:xfrm>
          <a:custGeom>
            <a:avLst/>
            <a:gdLst/>
            <a:ahLst/>
            <a:cxnLst/>
            <a:rect l="l" t="t" r="r" b="b"/>
            <a:pathLst>
              <a:path w="34925" h="68580">
                <a:moveTo>
                  <a:pt x="0" y="68325"/>
                </a:moveTo>
                <a:lnTo>
                  <a:pt x="6328" y="50738"/>
                </a:lnTo>
                <a:lnTo>
                  <a:pt x="14239" y="33448"/>
                </a:lnTo>
                <a:lnTo>
                  <a:pt x="23699" y="16515"/>
                </a:lnTo>
                <a:lnTo>
                  <a:pt x="34670" y="0"/>
                </a:lnTo>
              </a:path>
            </a:pathLst>
          </a:custGeom>
          <a:ln w="38100">
            <a:solidFill>
              <a:srgbClr val="3085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421376" y="2676270"/>
            <a:ext cx="125730" cy="66675"/>
          </a:xfrm>
          <a:custGeom>
            <a:avLst/>
            <a:gdLst/>
            <a:ahLst/>
            <a:cxnLst/>
            <a:rect l="l" t="t" r="r" b="b"/>
            <a:pathLst>
              <a:path w="125729" h="66675">
                <a:moveTo>
                  <a:pt x="0" y="0"/>
                </a:moveTo>
                <a:lnTo>
                  <a:pt x="33611" y="14591"/>
                </a:lnTo>
                <a:lnTo>
                  <a:pt x="65817" y="30527"/>
                </a:lnTo>
                <a:lnTo>
                  <a:pt x="96547" y="47773"/>
                </a:lnTo>
                <a:lnTo>
                  <a:pt x="125729" y="66293"/>
                </a:lnTo>
              </a:path>
            </a:pathLst>
          </a:custGeom>
          <a:ln w="38100">
            <a:solidFill>
              <a:srgbClr val="3085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445000" y="3127755"/>
            <a:ext cx="22225" cy="69850"/>
          </a:xfrm>
          <a:custGeom>
            <a:avLst/>
            <a:gdLst/>
            <a:ahLst/>
            <a:cxnLst/>
            <a:rect l="l" t="t" r="r" b="b"/>
            <a:pathLst>
              <a:path w="22225" h="69850">
                <a:moveTo>
                  <a:pt x="21971" y="69723"/>
                </a:moveTo>
                <a:lnTo>
                  <a:pt x="14966" y="52506"/>
                </a:lnTo>
                <a:lnTo>
                  <a:pt x="8985" y="35147"/>
                </a:lnTo>
                <a:lnTo>
                  <a:pt x="4004" y="17645"/>
                </a:lnTo>
                <a:lnTo>
                  <a:pt x="0" y="0"/>
                </a:lnTo>
              </a:path>
            </a:pathLst>
          </a:custGeom>
          <a:ln w="38099">
            <a:solidFill>
              <a:srgbClr val="3085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96567" y="892810"/>
            <a:ext cx="51733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Κινητικότητα για </a:t>
            </a:r>
            <a:r>
              <a:rPr spc="-5" dirty="0"/>
              <a:t>σπουδές</a:t>
            </a:r>
            <a:r>
              <a:rPr spc="30" dirty="0"/>
              <a:t> </a:t>
            </a:r>
            <a:r>
              <a:rPr spc="-10" dirty="0"/>
              <a:t>SMS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30732" y="1771878"/>
            <a:ext cx="8208468" cy="28115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860425" indent="-342900">
              <a:lnSpc>
                <a:spcPct val="1125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2068830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Απαιτείται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υπογεγραμμένη</a:t>
            </a:r>
            <a:r>
              <a:rPr sz="2000" dirty="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sz="20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2"/>
              </a:rPr>
              <a:t>Διμερής </a:t>
            </a:r>
            <a:r>
              <a:rPr sz="2000" u="heavy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2"/>
              </a:rPr>
              <a:t>συμφωνία</a:t>
            </a:r>
            <a:r>
              <a:rPr sz="2000" spc="5" dirty="0">
                <a:solidFill>
                  <a:srgbClr val="0000FF"/>
                </a:solidFill>
                <a:latin typeface="Century Gothic"/>
                <a:cs typeface="Century Gothic"/>
                <a:hlinkClick r:id="rId2"/>
              </a:rPr>
              <a:t> </a:t>
            </a:r>
            <a:r>
              <a:rPr lang="el-GR" sz="2000" spc="5" dirty="0" smtClean="0">
                <a:solidFill>
                  <a:srgbClr val="0000FF"/>
                </a:solidFill>
                <a:latin typeface="Century Gothic"/>
                <a:cs typeface="Century Gothic"/>
              </a:rPr>
              <a:t>με το Ίδρυμα Υποδοχής </a:t>
            </a:r>
            <a:r>
              <a:rPr sz="2000" dirty="0" smtClean="0">
                <a:solidFill>
                  <a:srgbClr val="404040"/>
                </a:solidFill>
                <a:latin typeface="Century Gothic"/>
                <a:cs typeface="Century Gothic"/>
              </a:rPr>
              <a:t>π</a:t>
            </a:r>
            <a:r>
              <a:rPr sz="2000" dirty="0" err="1" smtClean="0">
                <a:solidFill>
                  <a:srgbClr val="404040"/>
                </a:solidFill>
                <a:latin typeface="Century Gothic"/>
                <a:cs typeface="Century Gothic"/>
              </a:rPr>
              <a:t>ριν</a:t>
            </a:r>
            <a:r>
              <a:rPr sz="2000" spc="-170" dirty="0" smtClean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την  οποιαδήποτε	κινητικότητα</a:t>
            </a:r>
            <a:endParaRPr sz="2000" dirty="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8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Απαιτείται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ακαδημαϊκή</a:t>
            </a:r>
            <a:r>
              <a:rPr sz="2000" spc="-7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αναγνώριση</a:t>
            </a:r>
            <a:endParaRPr sz="2000" dirty="0">
              <a:latin typeface="Century Gothic"/>
              <a:cs typeface="Century Gothic"/>
            </a:endParaRPr>
          </a:p>
          <a:p>
            <a:pPr marL="355600" marR="5080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  <a:tab pos="7573009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Η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πε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ρ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ί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ο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δ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ος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φοίτησης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στο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ξ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ωτερικ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ό</a:t>
            </a:r>
            <a:r>
              <a:rPr sz="2000" spc="-4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μπορεί</a:t>
            </a:r>
            <a:r>
              <a:rPr sz="2000" spc="-2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15" dirty="0">
                <a:solidFill>
                  <a:srgbClr val="404040"/>
                </a:solidFill>
                <a:latin typeface="Century Gothic"/>
                <a:cs typeface="Century Gothic"/>
              </a:rPr>
              <a:t>ν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α</a:t>
            </a:r>
            <a:r>
              <a:rPr sz="2000" spc="-3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συ</a:t>
            </a:r>
            <a:r>
              <a:rPr sz="2000" spc="10" dirty="0">
                <a:solidFill>
                  <a:srgbClr val="404040"/>
                </a:solidFill>
                <a:latin typeface="Century Gothic"/>
                <a:cs typeface="Century Gothic"/>
              </a:rPr>
              <a:t>ν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δ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υαστε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ί	με  περίοδο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πρακτικής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άσκησης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(ελάχιστη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διάρκεια κινητικότητας  σε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αυτή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την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περίπτωση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οι 3</a:t>
            </a:r>
            <a:r>
              <a:rPr sz="2000" spc="-7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μήνες)</a:t>
            </a:r>
            <a:endParaRPr sz="2000" dirty="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  <a:tab pos="7320915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Οι προπτυχιακοί φοιτητές μπορούν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να</a:t>
            </a:r>
            <a:r>
              <a:rPr sz="2000" spc="-8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συμμετέχουν από	το</a:t>
            </a:r>
            <a:endParaRPr sz="2000" dirty="0">
              <a:latin typeface="Century Gothic"/>
              <a:cs typeface="Century Gothic"/>
            </a:endParaRPr>
          </a:p>
          <a:p>
            <a:pPr marL="355600">
              <a:lnSpc>
                <a:spcPct val="100000"/>
              </a:lnSpc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2ο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έτος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σπουδών</a:t>
            </a:r>
            <a:endParaRPr sz="20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3302" y="388747"/>
            <a:ext cx="69996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Κινητικότητα για Πρακτική </a:t>
            </a:r>
            <a:r>
              <a:rPr spc="-5" dirty="0"/>
              <a:t>Άσκηση -</a:t>
            </a:r>
            <a:r>
              <a:rPr spc="110" dirty="0"/>
              <a:t> </a:t>
            </a:r>
            <a:r>
              <a:rPr spc="-10" dirty="0"/>
              <a:t>SMP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8131" y="1100175"/>
            <a:ext cx="8058150" cy="4945456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56870" indent="-343535" algn="just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7505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Μπορεί </a:t>
            </a:r>
            <a:r>
              <a:rPr sz="2000" spc="10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γίνει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από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το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1ο έτος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σπουδών και</a:t>
            </a:r>
            <a:r>
              <a:rPr sz="2000" spc="-12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άνω</a:t>
            </a:r>
            <a:endParaRPr sz="2000" dirty="0">
              <a:latin typeface="Century Gothic"/>
              <a:cs typeface="Century Gothic"/>
            </a:endParaRPr>
          </a:p>
          <a:p>
            <a:pPr marL="356870" indent="-343535" algn="just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7505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Υποστηρίζονται 3 τύποι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πρακτικής</a:t>
            </a:r>
            <a:r>
              <a:rPr sz="2000" spc="-10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άσκησης:</a:t>
            </a:r>
            <a:endParaRPr sz="2000" dirty="0">
              <a:latin typeface="Century Gothic"/>
              <a:cs typeface="Century Gothic"/>
            </a:endParaRPr>
          </a:p>
          <a:p>
            <a:pPr marL="356870" marR="542925" lvl="1" indent="-288925" algn="just">
              <a:lnSpc>
                <a:spcPts val="1920"/>
              </a:lnSpc>
              <a:spcBef>
                <a:spcPts val="484"/>
              </a:spcBef>
              <a:buFont typeface="Arial"/>
              <a:buChar char="–"/>
              <a:tabLst>
                <a:tab pos="357505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Περίοδοι πρακτικής άσκησης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ενσωματωμένες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στο 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πρόγραμμα 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σπουδών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(μετρούν προς την ολοκλήρωση 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ενός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προγράμματος</a:t>
            </a:r>
            <a:r>
              <a:rPr sz="2000" spc="50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σπουδών)</a:t>
            </a:r>
            <a:endParaRPr sz="2000" dirty="0">
              <a:latin typeface="Century Gothic"/>
              <a:cs typeface="Century Gothic"/>
            </a:endParaRPr>
          </a:p>
          <a:p>
            <a:pPr marL="356870" marR="5715" lvl="1" indent="-288925">
              <a:lnSpc>
                <a:spcPts val="1920"/>
              </a:lnSpc>
              <a:spcBef>
                <a:spcPts val="495"/>
              </a:spcBef>
              <a:buFont typeface="Arial"/>
              <a:buChar char="–"/>
              <a:tabLst>
                <a:tab pos="356870" algn="l"/>
                <a:tab pos="357505" algn="l"/>
                <a:tab pos="894715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Εθελοντικές περίοδοι πρακτικής άσκησης 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(μη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υποχρεωτικές για  την	ολοκλήρωση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του προγράμματος</a:t>
            </a:r>
            <a:r>
              <a:rPr sz="2000" spc="-4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σπουδών)</a:t>
            </a:r>
            <a:endParaRPr sz="2000" dirty="0">
              <a:latin typeface="Century Gothic"/>
              <a:cs typeface="Century Gothic"/>
            </a:endParaRPr>
          </a:p>
          <a:p>
            <a:pPr marL="356870" marR="5080" lvl="1" indent="-288925">
              <a:lnSpc>
                <a:spcPct val="100000"/>
              </a:lnSpc>
              <a:spcBef>
                <a:spcPts val="495"/>
              </a:spcBef>
              <a:buFont typeface="Arial"/>
              <a:buChar char="–"/>
              <a:tabLst>
                <a:tab pos="356870" algn="l"/>
                <a:tab pos="357505" algn="l"/>
                <a:tab pos="1602105" algn="l"/>
                <a:tab pos="3039745" algn="l"/>
                <a:tab pos="4377690" algn="l"/>
                <a:tab pos="4955540" algn="l"/>
                <a:tab pos="5885815" algn="l"/>
                <a:tab pos="7588250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Πε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ρ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ί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ο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δ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οι	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π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ρ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α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τ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ι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κής	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ά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σκησης	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γ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ι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α	</a:t>
            </a:r>
            <a:r>
              <a:rPr sz="2000" spc="15" dirty="0">
                <a:solidFill>
                  <a:srgbClr val="404040"/>
                </a:solidFill>
                <a:latin typeface="Century Gothic"/>
                <a:cs typeface="Century Gothic"/>
              </a:rPr>
              <a:t>ν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έους	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απ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όφ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ο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ι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ο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υ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ς	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των 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Χωρών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του</a:t>
            </a:r>
            <a:r>
              <a:rPr sz="2000" spc="-5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 smtClean="0">
                <a:solidFill>
                  <a:srgbClr val="404040"/>
                </a:solidFill>
                <a:latin typeface="Century Gothic"/>
                <a:cs typeface="Century Gothic"/>
              </a:rPr>
              <a:t>Προγράμματος</a:t>
            </a:r>
            <a:endParaRPr lang="el-GR" sz="2000" spc="-5" dirty="0" smtClean="0">
              <a:solidFill>
                <a:srgbClr val="404040"/>
              </a:solidFill>
              <a:latin typeface="Century Gothic"/>
              <a:cs typeface="Century Gothic"/>
            </a:endParaRPr>
          </a:p>
          <a:p>
            <a:pPr marL="356870" marR="5080" lvl="1" indent="-288925">
              <a:lnSpc>
                <a:spcPct val="100000"/>
              </a:lnSpc>
              <a:spcBef>
                <a:spcPts val="495"/>
              </a:spcBef>
              <a:buFont typeface="Arial"/>
              <a:buChar char="–"/>
              <a:tabLst>
                <a:tab pos="356870" algn="l"/>
                <a:tab pos="357505" algn="l"/>
                <a:tab pos="1602105" algn="l"/>
                <a:tab pos="3039745" algn="l"/>
                <a:tab pos="4377690" algn="l"/>
                <a:tab pos="4955540" algn="l"/>
                <a:tab pos="5885815" algn="l"/>
                <a:tab pos="7588250" algn="l"/>
              </a:tabLst>
            </a:pPr>
            <a:r>
              <a:rPr lang="el-GR" sz="2000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ΑΠΟΦΟΙΤΟΙ </a:t>
            </a:r>
            <a:endParaRPr sz="2000" dirty="0">
              <a:solidFill>
                <a:srgbClr val="FF0000"/>
              </a:solidFill>
              <a:latin typeface="Century Gothic"/>
              <a:cs typeface="Century Gothic"/>
            </a:endParaRPr>
          </a:p>
          <a:p>
            <a:pPr marL="355600" marR="761365" indent="-343535">
              <a:lnSpc>
                <a:spcPct val="133000"/>
              </a:lnSpc>
              <a:spcBef>
                <a:spcPts val="365"/>
              </a:spcBef>
              <a:buFont typeface="Arial"/>
              <a:buChar char="•"/>
              <a:tabLst>
                <a:tab pos="355600" algn="l"/>
                <a:tab pos="356235" algn="l"/>
                <a:tab pos="4114165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Επιλογή των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νέων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αποφοίτων	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πριν την ολοκλήρωση</a:t>
            </a:r>
            <a:r>
              <a:rPr sz="2000" spc="-10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του  προγράμματος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σπουδών</a:t>
            </a:r>
            <a:r>
              <a:rPr sz="2000" spc="-4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τους</a:t>
            </a:r>
            <a:endParaRPr sz="2000" dirty="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spcBef>
                <a:spcPts val="1610"/>
              </a:spcBef>
              <a:buFont typeface="Arial"/>
              <a:buChar char="•"/>
              <a:tabLst>
                <a:tab pos="355600" algn="l"/>
                <a:tab pos="356235" algn="l"/>
                <a:tab pos="6016625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Ολοκλήρωση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κινητικότητας: εντός</a:t>
            </a:r>
            <a:r>
              <a:rPr sz="2000" spc="-4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ενός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έτους	μετά</a:t>
            </a:r>
            <a:r>
              <a:rPr sz="2000" spc="-2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την</a:t>
            </a:r>
            <a:endParaRPr sz="2000" dirty="0">
              <a:latin typeface="Century Gothic"/>
              <a:cs typeface="Century Gothic"/>
            </a:endParaRPr>
          </a:p>
          <a:p>
            <a:pPr marL="355600">
              <a:lnSpc>
                <a:spcPct val="100000"/>
              </a:lnSpc>
              <a:spcBef>
                <a:spcPts val="790"/>
              </a:spcBef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αποφοίτησή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τους</a:t>
            </a:r>
            <a:endParaRPr sz="20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6234</Words>
  <Application>Microsoft Office PowerPoint</Application>
  <PresentationFormat>On-screen Show (4:3)</PresentationFormat>
  <Paragraphs>883</Paragraphs>
  <Slides>79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79</vt:i4>
      </vt:variant>
    </vt:vector>
  </HeadingPairs>
  <TitlesOfParts>
    <vt:vector size="87" baseType="lpstr">
      <vt:lpstr>Arial</vt:lpstr>
      <vt:lpstr>Arial Narrow</vt:lpstr>
      <vt:lpstr>Calibri</vt:lpstr>
      <vt:lpstr>Century Gothic</vt:lpstr>
      <vt:lpstr>Poppins</vt:lpstr>
      <vt:lpstr>Times New Roman</vt:lpstr>
      <vt:lpstr>Wingdings</vt:lpstr>
      <vt:lpstr>Office Theme</vt:lpstr>
      <vt:lpstr>E R A S M U S +</vt:lpstr>
      <vt:lpstr>Ατζέντα Hμερίδας</vt:lpstr>
      <vt:lpstr>Κινητικότητες και  Χρηματοδότηση</vt:lpstr>
      <vt:lpstr>Επιλέξιμα είδη κινητικοτήτων ΚΑ103 &amp; KA107</vt:lpstr>
      <vt:lpstr>Επιλέξιμοι οργανισμοί για κινητικότητες  ΚΑ103 &amp; ΚΑ107</vt:lpstr>
      <vt:lpstr>Μη επιλέξιμοι Οργανισμοί Υποδοχής για SMPs</vt:lpstr>
      <vt:lpstr>Κινητικότητα Φοιτητών</vt:lpstr>
      <vt:lpstr>Κινητικότητα για σπουδές SMS</vt:lpstr>
      <vt:lpstr>Κινητικότητα για Πρακτική Άσκηση - SMP</vt:lpstr>
      <vt:lpstr>Κινητικότητα προσωπικού</vt:lpstr>
      <vt:lpstr>Κινητικότητα Προσωπικού για Διδασκαλία - STA</vt:lpstr>
      <vt:lpstr>Κινητικότητα για Εκπαίδευση/Κατάρτιση - STT</vt:lpstr>
      <vt:lpstr>Αλλαγές στις εγκριθείσες κινητικότητες</vt:lpstr>
      <vt:lpstr>Χρηματοδότηση</vt:lpstr>
      <vt:lpstr>Κατηγορίες Κονδυλίων</vt:lpstr>
      <vt:lpstr>Οργανωτικά έξοδα (1/2)</vt:lpstr>
      <vt:lpstr>Οργανωτικά έξοδα (2/2)</vt:lpstr>
      <vt:lpstr>Ταξιδιωτικά έξοδα (1/2)</vt:lpstr>
      <vt:lpstr>Ταξιδιωτικά έξοδα (2/2)</vt:lpstr>
      <vt:lpstr>Έξοδα διαβίωσης προσωπικού ΚΑ103</vt:lpstr>
      <vt:lpstr>Έξοδα διαβίωσης φοιτητών ΚΑ103</vt:lpstr>
      <vt:lpstr>Έξοδα διαβίωσης KA107</vt:lpstr>
      <vt:lpstr>Επιχορήγηση ατόμων με ειδικές ανάγκες (1/2)</vt:lpstr>
      <vt:lpstr>Επιχορήγηση ατόμων με ειδικές ανάγκες (2/2)</vt:lpstr>
      <vt:lpstr>Ειδικές Δαπάνες (για ΚΑ103)</vt:lpstr>
      <vt:lpstr>Χρηματοδότηση κινητικοτήτων</vt:lpstr>
      <vt:lpstr>PowerPoint Presentation</vt:lpstr>
      <vt:lpstr>Συμφωνία &amp; Παραρτήματα  Mono-beneficiary Agreement</vt:lpstr>
      <vt:lpstr>Συμφωνία και Παραρτήματα</vt:lpstr>
      <vt:lpstr>Έλεγχος ορθότητας στοιχείων Συμφωνίας</vt:lpstr>
      <vt:lpstr>Σημεία αναφοράς για τη Συμφωνία  Επιχορήγησης</vt:lpstr>
      <vt:lpstr>Πληρωμές</vt:lpstr>
      <vt:lpstr>Τροποποιήσεις των Συμφωνιών  KA103 &amp; KA107</vt:lpstr>
      <vt:lpstr>Μεταφορές κονδυλίων χωρίς τροποποίηση KA103</vt:lpstr>
      <vt:lpstr>Μεταφορές κονδυλίων χωρίς τροποποίηση KA107*</vt:lpstr>
      <vt:lpstr>Αλλαγές κινητικοτήτων χωρίς τροποποίηση KA107</vt:lpstr>
      <vt:lpstr>Αλλαγές που απαιτούν τροποποίηση της Συμφωνίας KA107</vt:lpstr>
      <vt:lpstr>Αλλαγές που ΔΕΝ επιτρέπονται ούτε με τροποποίηση  της Συμφωνίας KA107</vt:lpstr>
      <vt:lpstr>Διευθετήσεις  λόγω πανδημίας  Covid19</vt:lpstr>
      <vt:lpstr>Διάρκεια Σχεδίου</vt:lpstr>
      <vt:lpstr>Εφαρμογή ρήτρας “force majeure”</vt:lpstr>
      <vt:lpstr>Tι καλύπτει η ρήτρα “force majeure”;</vt:lpstr>
      <vt:lpstr>Blended/Virtual Mobilities (1/3)</vt:lpstr>
      <vt:lpstr>Blended/Virtual Mobilities (2/3)</vt:lpstr>
      <vt:lpstr>Blended/Virtual Mobilities (3/3)</vt:lpstr>
      <vt:lpstr>Αλλαγές κινητικοτήτων για ΚΑ107  λόγω Covid19</vt:lpstr>
      <vt:lpstr>PowerPoint Presentation</vt:lpstr>
      <vt:lpstr>1. Προγραμματισμός του Σχεδίου - Planning</vt:lpstr>
      <vt:lpstr>2. Ανάπτυξη των Δραστηριοτήτων - Development</vt:lpstr>
      <vt:lpstr>3. Εφαρμογή του σχεδίου - Implementation (1/2)</vt:lpstr>
      <vt:lpstr>3. Εφαρμογή του σχεδίου-Implementation (2/2)</vt:lpstr>
      <vt:lpstr>Πριν την Κινητικότητα (1/2)</vt:lpstr>
      <vt:lpstr>Πριν την Κινητικότητα (2/2)</vt:lpstr>
      <vt:lpstr>Κατά τη διάρκεια της κινητικότητας</vt:lpstr>
      <vt:lpstr>Μετά την Κινητικότητα (1/2)</vt:lpstr>
      <vt:lpstr>Μετά την Κινητικότητα (2/2)</vt:lpstr>
      <vt:lpstr>4. Ολοκλήρωση του Σχεδίου - Closing</vt:lpstr>
      <vt:lpstr>Εισερχόμενη Κινητικότητα</vt:lpstr>
      <vt:lpstr>Brexit</vt:lpstr>
      <vt:lpstr>PowerPoint Presentation</vt:lpstr>
      <vt:lpstr>Αρχείο Σχεδίου στον Οργανισμό</vt:lpstr>
      <vt:lpstr>Αρχείο Σχεδίου στον Οργανισμό</vt:lpstr>
      <vt:lpstr>Υπογραφές στα έντυπα</vt:lpstr>
      <vt:lpstr>PowerPoint Presentation</vt:lpstr>
      <vt:lpstr>Είδη Ελέγχων</vt:lpstr>
      <vt:lpstr>Mobility Tool+</vt:lpstr>
      <vt:lpstr>Mobility Tool (1/3)</vt:lpstr>
      <vt:lpstr>Mobility Tool (2/3)</vt:lpstr>
      <vt:lpstr>Mobility Tool (3/3)  Υποστηρικτικά αρχεία Τελικής Έκθεσης</vt:lpstr>
      <vt:lpstr>EU Login</vt:lpstr>
      <vt:lpstr>ΜΚΔ και  Επικοινωνία</vt:lpstr>
      <vt:lpstr>Διάδοση Αποτελεσμάτων &amp; ΜΚΔ</vt:lpstr>
      <vt:lpstr>ΜΚΔ του ΙΔΕΠ &amp; Επικοινωνία</vt:lpstr>
      <vt:lpstr>PowerPoint Presentation</vt:lpstr>
      <vt:lpstr>PowerPoint Presentation</vt:lpstr>
      <vt:lpstr>PowerPoint Presentation</vt:lpstr>
      <vt:lpstr>Χρήσιμοι Σύνδεσμοι</vt:lpstr>
      <vt:lpstr>Στοιχεία Επικοινωνίας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XGeorgiou</dc:creator>
  <cp:lastModifiedBy>Stavri Antoniou</cp:lastModifiedBy>
  <cp:revision>19</cp:revision>
  <dcterms:created xsi:type="dcterms:W3CDTF">2020-09-03T05:46:30Z</dcterms:created>
  <dcterms:modified xsi:type="dcterms:W3CDTF">2022-05-17T12:06:35Z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2020-08-27T00:00:00Z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2020-09-03T00:00:00Z</vt:filetime>
  </property>
</Properties>
</file>