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6" r:id="rId4"/>
    <p:sldId id="258" r:id="rId5"/>
    <p:sldId id="263" r:id="rId6"/>
    <p:sldId id="276" r:id="rId7"/>
    <p:sldId id="273" r:id="rId8"/>
    <p:sldId id="274" r:id="rId9"/>
    <p:sldId id="275" r:id="rId10"/>
    <p:sldId id="260" r:id="rId11"/>
    <p:sldId id="280" r:id="rId12"/>
    <p:sldId id="270" r:id="rId13"/>
    <p:sldId id="265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194"/>
    <a:srgbClr val="9C5BCD"/>
    <a:srgbClr val="D8BFEB"/>
    <a:srgbClr val="708284"/>
    <a:srgbClr val="CBD7EF"/>
    <a:srgbClr val="E85348"/>
    <a:srgbClr val="43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0617" autoAdjust="0"/>
  </p:normalViewPr>
  <p:slideViewPr>
    <p:cSldViewPr snapToGrid="0" snapToObjects="1">
      <p:cViewPr varScale="1">
        <p:scale>
          <a:sx n="58" d="100"/>
          <a:sy n="58" d="100"/>
        </p:scale>
        <p:origin x="15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362EB-DBF5-4BB1-9C69-F395DD60A8B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55B41DF-40DA-40AC-82CB-935FE67C8AC5}">
      <dgm:prSet phldrT="[Text]"/>
      <dgm:spPr/>
      <dgm:t>
        <a:bodyPr/>
        <a:lstStyle/>
        <a:p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</a:rPr>
            <a:t>Erasmus +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FFFDD1-FBCA-4FAF-BFE2-A9E27E5B1216}" type="parTrans" cxnId="{448674B2-4B0F-4B6E-9E50-1DA61A39D0CD}">
      <dgm:prSet/>
      <dgm:spPr/>
      <dgm:t>
        <a:bodyPr/>
        <a:lstStyle/>
        <a:p>
          <a:endParaRPr lang="en-US"/>
        </a:p>
      </dgm:t>
    </dgm:pt>
    <dgm:pt modelId="{41A9CCBA-531A-41F8-A0CF-00D4C9489E37}" type="sibTrans" cxnId="{448674B2-4B0F-4B6E-9E50-1DA61A39D0CD}">
      <dgm:prSet/>
      <dgm:spPr/>
      <dgm:t>
        <a:bodyPr/>
        <a:lstStyle/>
        <a:p>
          <a:endParaRPr lang="en-US"/>
        </a:p>
      </dgm:t>
    </dgm:pt>
    <dgm:pt modelId="{F3805257-8D44-4176-90D3-358B83FA5E05}">
      <dgm:prSet phldrT="[Text]"/>
      <dgm:spPr/>
      <dgm:t>
        <a:bodyPr/>
        <a:lstStyle/>
        <a:p>
          <a:r>
            <a:rPr lang="el-GR" b="1" dirty="0" smtClean="0">
              <a:latin typeface="Verdana" panose="020B0604030504040204" pitchFamily="34" charset="0"/>
              <a:ea typeface="Verdana" panose="020B0604030504040204" pitchFamily="34" charset="0"/>
            </a:rPr>
            <a:t>Αποκεντρωμένες Δράσεις</a:t>
          </a:r>
          <a:r>
            <a:rPr lang="el-GR" dirty="0" smtClean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C94901-3FC8-4827-A274-DCFC12C48EDB}" type="parTrans" cxnId="{61A72D2D-340D-4FA5-9768-DDF830149551}">
      <dgm:prSet/>
      <dgm:spPr/>
      <dgm:t>
        <a:bodyPr/>
        <a:lstStyle/>
        <a:p>
          <a:endParaRPr lang="en-US"/>
        </a:p>
      </dgm:t>
    </dgm:pt>
    <dgm:pt modelId="{72CA283D-2BA7-44CE-B30E-F30BF7732316}" type="sibTrans" cxnId="{61A72D2D-340D-4FA5-9768-DDF830149551}">
      <dgm:prSet/>
      <dgm:spPr/>
      <dgm:t>
        <a:bodyPr/>
        <a:lstStyle/>
        <a:p>
          <a:endParaRPr lang="en-US"/>
        </a:p>
      </dgm:t>
    </dgm:pt>
    <dgm:pt modelId="{412B12CC-70A0-4881-A367-4448BA1CFAA1}">
      <dgm:prSet phldrT="[Text]"/>
      <dgm:spPr/>
      <dgm:t>
        <a:bodyPr/>
        <a:lstStyle/>
        <a:p>
          <a:r>
            <a:rPr lang="el-GR" b="1" dirty="0" smtClean="0">
              <a:latin typeface="Verdana" panose="020B0604030504040204" pitchFamily="34" charset="0"/>
              <a:ea typeface="Verdana" panose="020B0604030504040204" pitchFamily="34" charset="0"/>
            </a:rPr>
            <a:t>Εθνική Υπηρεσία (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</a:rPr>
            <a:t>CY01)</a:t>
          </a:r>
          <a:r>
            <a:rPr lang="el-GR" b="1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el-GR" b="1" dirty="0" smtClean="0">
              <a:latin typeface="Verdana" panose="020B0604030504040204" pitchFamily="34" charset="0"/>
              <a:ea typeface="Verdana" panose="020B0604030504040204" pitchFamily="34" charset="0"/>
            </a:rPr>
            <a:t>ΙΔΕΠ Διά Βίου Μάθησης</a:t>
          </a:r>
        </a:p>
      </dgm:t>
    </dgm:pt>
    <dgm:pt modelId="{E82DE7F8-10FE-49F6-ADE6-D590244C052E}" type="parTrans" cxnId="{D2CC7D5C-2993-46E2-B25F-F0F3E566804C}">
      <dgm:prSet/>
      <dgm:spPr/>
      <dgm:t>
        <a:bodyPr/>
        <a:lstStyle/>
        <a:p>
          <a:endParaRPr lang="en-US"/>
        </a:p>
      </dgm:t>
    </dgm:pt>
    <dgm:pt modelId="{3C44044A-3E53-4A61-9B39-75D156218E61}" type="sibTrans" cxnId="{D2CC7D5C-2993-46E2-B25F-F0F3E566804C}">
      <dgm:prSet/>
      <dgm:spPr/>
      <dgm:t>
        <a:bodyPr/>
        <a:lstStyle/>
        <a:p>
          <a:endParaRPr lang="en-US"/>
        </a:p>
      </dgm:t>
    </dgm:pt>
    <dgm:pt modelId="{A1AF9CF6-904E-4253-9A46-6E309A6708DE}">
      <dgm:prSet phldrT="[Text]"/>
      <dgm:spPr/>
      <dgm:t>
        <a:bodyPr/>
        <a:lstStyle/>
        <a:p>
          <a:r>
            <a:rPr lang="el-GR" dirty="0" smtClean="0">
              <a:latin typeface="Verdana" panose="020B0604030504040204" pitchFamily="34" charset="0"/>
              <a:ea typeface="Verdana" panose="020B0604030504040204" pitchFamily="34" charset="0"/>
            </a:rPr>
            <a:t>Εθνική Υπηρεσία (</a:t>
          </a:r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</a:rPr>
            <a:t>CY02)</a:t>
          </a:r>
        </a:p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</a:rPr>
            <a:t>ONEK</a:t>
          </a:r>
          <a:r>
            <a:rPr lang="el-GR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C15050-2A39-449C-9376-E617A2AAA5A7}" type="parTrans" cxnId="{1394D558-944E-440B-A7CE-A699B428693E}">
      <dgm:prSet/>
      <dgm:spPr/>
      <dgm:t>
        <a:bodyPr/>
        <a:lstStyle/>
        <a:p>
          <a:endParaRPr lang="en-US"/>
        </a:p>
      </dgm:t>
    </dgm:pt>
    <dgm:pt modelId="{FFA7C8AE-62FB-47B6-B1C8-4926DE006AE6}" type="sibTrans" cxnId="{1394D558-944E-440B-A7CE-A699B428693E}">
      <dgm:prSet/>
      <dgm:spPr/>
      <dgm:t>
        <a:bodyPr/>
        <a:lstStyle/>
        <a:p>
          <a:endParaRPr lang="en-US"/>
        </a:p>
      </dgm:t>
    </dgm:pt>
    <dgm:pt modelId="{30827A86-77E1-42F5-89C7-71DB0E7F7C8F}">
      <dgm:prSet phldrT="[Text]"/>
      <dgm:spPr/>
      <dgm:t>
        <a:bodyPr/>
        <a:lstStyle/>
        <a:p>
          <a:r>
            <a:rPr lang="el-GR" dirty="0" smtClean="0">
              <a:latin typeface="Verdana" panose="020B0604030504040204" pitchFamily="34" charset="0"/>
              <a:ea typeface="Verdana" panose="020B0604030504040204" pitchFamily="34" charset="0"/>
            </a:rPr>
            <a:t>Κεντρικές Δράσεις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EA24E3-49AF-47A0-A0CC-B520CDF99A48}" type="parTrans" cxnId="{57D9B8F2-5B5C-4C7A-9AC1-A36E66718DF1}">
      <dgm:prSet/>
      <dgm:spPr/>
      <dgm:t>
        <a:bodyPr/>
        <a:lstStyle/>
        <a:p>
          <a:endParaRPr lang="en-US"/>
        </a:p>
      </dgm:t>
    </dgm:pt>
    <dgm:pt modelId="{4F339B49-71C4-4317-8E65-3406D5DBA6C7}" type="sibTrans" cxnId="{57D9B8F2-5B5C-4C7A-9AC1-A36E66718DF1}">
      <dgm:prSet/>
      <dgm:spPr/>
      <dgm:t>
        <a:bodyPr/>
        <a:lstStyle/>
        <a:p>
          <a:endParaRPr lang="en-US"/>
        </a:p>
      </dgm:t>
    </dgm:pt>
    <dgm:pt modelId="{88FD4531-E968-4A39-9EE2-7057CADF8B49}">
      <dgm:prSet/>
      <dgm:spPr/>
      <dgm:t>
        <a:bodyPr/>
        <a:lstStyle/>
        <a:p>
          <a:r>
            <a:rPr kumimoji="0" lang="en-GB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Education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kumimoji="0" lang="en-GB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And Culture Executive Agency –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kumimoji="0" lang="en-GB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EACEA)</a:t>
          </a:r>
          <a:endParaRPr kumimoji="0" lang="el-GR" b="0" i="0" u="none" strike="noStrike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D63E7E-D971-4F76-90D6-028A6A7DC688}" type="parTrans" cxnId="{B6E31A77-A945-4291-A242-84AC0654C689}">
      <dgm:prSet/>
      <dgm:spPr/>
      <dgm:t>
        <a:bodyPr/>
        <a:lstStyle/>
        <a:p>
          <a:endParaRPr lang="en-US"/>
        </a:p>
      </dgm:t>
    </dgm:pt>
    <dgm:pt modelId="{90BE279A-B155-4EFD-9278-A5F589D15E87}" type="sibTrans" cxnId="{B6E31A77-A945-4291-A242-84AC0654C689}">
      <dgm:prSet/>
      <dgm:spPr/>
      <dgm:t>
        <a:bodyPr/>
        <a:lstStyle/>
        <a:p>
          <a:endParaRPr lang="en-US"/>
        </a:p>
      </dgm:t>
    </dgm:pt>
    <dgm:pt modelId="{78B1C406-D054-4BB7-BA50-35188C3CB7EE}" type="pres">
      <dgm:prSet presAssocID="{60C362EB-DBF5-4BB1-9C69-F395DD60A8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674926-35A9-4295-813F-FC7643B6613B}" type="pres">
      <dgm:prSet presAssocID="{D55B41DF-40DA-40AC-82CB-935FE67C8AC5}" presName="hierRoot1" presStyleCnt="0"/>
      <dgm:spPr/>
    </dgm:pt>
    <dgm:pt modelId="{43217064-38A6-4B63-8BE4-BA23118EEFA9}" type="pres">
      <dgm:prSet presAssocID="{D55B41DF-40DA-40AC-82CB-935FE67C8AC5}" presName="composite" presStyleCnt="0"/>
      <dgm:spPr/>
    </dgm:pt>
    <dgm:pt modelId="{52EA57B0-332A-45D3-A5D4-B55EEEEC1179}" type="pres">
      <dgm:prSet presAssocID="{D55B41DF-40DA-40AC-82CB-935FE67C8AC5}" presName="background" presStyleLbl="node0" presStyleIdx="0" presStyleCnt="1"/>
      <dgm:spPr/>
    </dgm:pt>
    <dgm:pt modelId="{F2880518-917B-4087-941F-012086366DE8}" type="pres">
      <dgm:prSet presAssocID="{D55B41DF-40DA-40AC-82CB-935FE67C8AC5}" presName="text" presStyleLbl="fgAcc0" presStyleIdx="0" presStyleCnt="1" custScaleX="123602" custLinFactNeighborX="-6593" custLinFactNeighborY="-2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08FA1-E959-418D-B9CC-E456896636E5}" type="pres">
      <dgm:prSet presAssocID="{D55B41DF-40DA-40AC-82CB-935FE67C8AC5}" presName="hierChild2" presStyleCnt="0"/>
      <dgm:spPr/>
    </dgm:pt>
    <dgm:pt modelId="{6529361C-3E22-4955-8CD7-EF1D53488F8D}" type="pres">
      <dgm:prSet presAssocID="{37C94901-3FC8-4827-A274-DCFC12C48ED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88C9F9F-BBEE-4BED-929F-061A2C568FF2}" type="pres">
      <dgm:prSet presAssocID="{F3805257-8D44-4176-90D3-358B83FA5E05}" presName="hierRoot2" presStyleCnt="0"/>
      <dgm:spPr/>
    </dgm:pt>
    <dgm:pt modelId="{4932C0F1-60EB-460F-A418-4697B94A5ED6}" type="pres">
      <dgm:prSet presAssocID="{F3805257-8D44-4176-90D3-358B83FA5E05}" presName="composite2" presStyleCnt="0"/>
      <dgm:spPr/>
    </dgm:pt>
    <dgm:pt modelId="{8B0793B3-C426-4A79-9963-65F08F8F36B0}" type="pres">
      <dgm:prSet presAssocID="{F3805257-8D44-4176-90D3-358B83FA5E05}" presName="background2" presStyleLbl="node2" presStyleIdx="0" presStyleCnt="2"/>
      <dgm:spPr/>
    </dgm:pt>
    <dgm:pt modelId="{EF25A703-F563-4ABC-8D49-058A4A5F1C08}" type="pres">
      <dgm:prSet presAssocID="{F3805257-8D44-4176-90D3-358B83FA5E05}" presName="text2" presStyleLbl="fgAcc2" presStyleIdx="0" presStyleCnt="2" custLinFactNeighborX="-3836" custLinFactNeighborY="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DB2DC-7024-4543-8353-1C4B03C43E85}" type="pres">
      <dgm:prSet presAssocID="{F3805257-8D44-4176-90D3-358B83FA5E05}" presName="hierChild3" presStyleCnt="0"/>
      <dgm:spPr/>
    </dgm:pt>
    <dgm:pt modelId="{AAE88DC6-DBB6-498A-AFFF-A393A2247D0B}" type="pres">
      <dgm:prSet presAssocID="{E82DE7F8-10FE-49F6-ADE6-D590244C052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0FC855E-97A2-4FCD-A648-03E8CF40F6DF}" type="pres">
      <dgm:prSet presAssocID="{412B12CC-70A0-4881-A367-4448BA1CFAA1}" presName="hierRoot3" presStyleCnt="0"/>
      <dgm:spPr/>
    </dgm:pt>
    <dgm:pt modelId="{A1E9C933-570C-4135-886D-1016FC694AC5}" type="pres">
      <dgm:prSet presAssocID="{412B12CC-70A0-4881-A367-4448BA1CFAA1}" presName="composite3" presStyleCnt="0"/>
      <dgm:spPr/>
    </dgm:pt>
    <dgm:pt modelId="{1A4C487C-4649-4859-A9E8-9C6AC74470A5}" type="pres">
      <dgm:prSet presAssocID="{412B12CC-70A0-4881-A367-4448BA1CFAA1}" presName="background3" presStyleLbl="node3" presStyleIdx="0" presStyleCnt="3"/>
      <dgm:spPr/>
    </dgm:pt>
    <dgm:pt modelId="{A8C15324-FA19-4181-8E1C-08F98413F826}" type="pres">
      <dgm:prSet presAssocID="{412B12CC-70A0-4881-A367-4448BA1CFAA1}" presName="text3" presStyleLbl="fgAcc3" presStyleIdx="0" presStyleCnt="3" custLinFactNeighborX="2399" custLinFactNeighborY="167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235CC-16DE-477E-900E-E381168E39A3}" type="pres">
      <dgm:prSet presAssocID="{412B12CC-70A0-4881-A367-4448BA1CFAA1}" presName="hierChild4" presStyleCnt="0"/>
      <dgm:spPr/>
    </dgm:pt>
    <dgm:pt modelId="{56679AEA-F606-41F3-AEF5-2FC6EF6B9FE2}" type="pres">
      <dgm:prSet presAssocID="{D4C15050-2A39-449C-9376-E617A2AAA5A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8C7325D-5A18-48FE-B0FF-94737A2DDC42}" type="pres">
      <dgm:prSet presAssocID="{A1AF9CF6-904E-4253-9A46-6E309A6708DE}" presName="hierRoot3" presStyleCnt="0"/>
      <dgm:spPr/>
    </dgm:pt>
    <dgm:pt modelId="{1E004053-4CC4-4588-AEA0-F2CB71A9F3A6}" type="pres">
      <dgm:prSet presAssocID="{A1AF9CF6-904E-4253-9A46-6E309A6708DE}" presName="composite3" presStyleCnt="0"/>
      <dgm:spPr/>
    </dgm:pt>
    <dgm:pt modelId="{0245EDBE-ADDE-4710-A610-E8DDC3A62224}" type="pres">
      <dgm:prSet presAssocID="{A1AF9CF6-904E-4253-9A46-6E309A6708DE}" presName="background3" presStyleLbl="node3" presStyleIdx="1" presStyleCnt="3"/>
      <dgm:spPr/>
    </dgm:pt>
    <dgm:pt modelId="{DA51A634-38EE-4D13-9EDC-A20BC79B0672}" type="pres">
      <dgm:prSet presAssocID="{A1AF9CF6-904E-4253-9A46-6E309A6708D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DF38F3-13E8-452C-AA72-4592EF4E21EE}" type="pres">
      <dgm:prSet presAssocID="{A1AF9CF6-904E-4253-9A46-6E309A6708DE}" presName="hierChild4" presStyleCnt="0"/>
      <dgm:spPr/>
    </dgm:pt>
    <dgm:pt modelId="{27BA2834-DCEF-4250-8BEB-ECFC1151D75D}" type="pres">
      <dgm:prSet presAssocID="{E7EA24E3-49AF-47A0-A0CC-B520CDF99A4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A5262B5-FA9C-4E95-9E7D-9DF3759987AA}" type="pres">
      <dgm:prSet presAssocID="{30827A86-77E1-42F5-89C7-71DB0E7F7C8F}" presName="hierRoot2" presStyleCnt="0"/>
      <dgm:spPr/>
    </dgm:pt>
    <dgm:pt modelId="{E31AC02D-6ACD-4C30-B840-64A1EC542C40}" type="pres">
      <dgm:prSet presAssocID="{30827A86-77E1-42F5-89C7-71DB0E7F7C8F}" presName="composite2" presStyleCnt="0"/>
      <dgm:spPr/>
    </dgm:pt>
    <dgm:pt modelId="{D2BAA8D7-FF84-4A0C-BC04-D8E2C7F585B9}" type="pres">
      <dgm:prSet presAssocID="{30827A86-77E1-42F5-89C7-71DB0E7F7C8F}" presName="background2" presStyleLbl="node2" presStyleIdx="1" presStyleCnt="2"/>
      <dgm:spPr/>
    </dgm:pt>
    <dgm:pt modelId="{89AF7FB6-8FB8-4FE8-BD0A-A94D811DDEBD}" type="pres">
      <dgm:prSet presAssocID="{30827A86-77E1-42F5-89C7-71DB0E7F7C8F}" presName="text2" presStyleLbl="fgAcc2" presStyleIdx="1" presStyleCnt="2" custLinFactNeighborX="-3836" custLinFactNeighborY="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31312-9D0F-45C6-AF94-4EEDF18ABE9A}" type="pres">
      <dgm:prSet presAssocID="{30827A86-77E1-42F5-89C7-71DB0E7F7C8F}" presName="hierChild3" presStyleCnt="0"/>
      <dgm:spPr/>
    </dgm:pt>
    <dgm:pt modelId="{FF85586E-19E4-4499-AC07-DFBB21E839AF}" type="pres">
      <dgm:prSet presAssocID="{F6D63E7E-D971-4F76-90D6-028A6A7DC68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9DE0B37-0D2D-4B16-BED8-7DA92B767A76}" type="pres">
      <dgm:prSet presAssocID="{88FD4531-E968-4A39-9EE2-7057CADF8B49}" presName="hierRoot3" presStyleCnt="0"/>
      <dgm:spPr/>
    </dgm:pt>
    <dgm:pt modelId="{6192DD55-D9B4-4666-B8A3-426769484169}" type="pres">
      <dgm:prSet presAssocID="{88FD4531-E968-4A39-9EE2-7057CADF8B49}" presName="composite3" presStyleCnt="0"/>
      <dgm:spPr/>
    </dgm:pt>
    <dgm:pt modelId="{F61149B4-CE13-4F53-A108-BD266EEDAA05}" type="pres">
      <dgm:prSet presAssocID="{88FD4531-E968-4A39-9EE2-7057CADF8B49}" presName="background3" presStyleLbl="node3" presStyleIdx="2" presStyleCnt="3"/>
      <dgm:spPr/>
    </dgm:pt>
    <dgm:pt modelId="{AE3CBF32-3CB5-42D6-A871-87D33DE15B67}" type="pres">
      <dgm:prSet presAssocID="{88FD4531-E968-4A39-9EE2-7057CADF8B49}" presName="text3" presStyleLbl="fgAcc3" presStyleIdx="2" presStyleCnt="3" custLinFactNeighborX="-3836" custLinFactNeighborY="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20C56-86E8-4B99-A646-DA6F38B3C900}" type="pres">
      <dgm:prSet presAssocID="{88FD4531-E968-4A39-9EE2-7057CADF8B49}" presName="hierChild4" presStyleCnt="0"/>
      <dgm:spPr/>
    </dgm:pt>
  </dgm:ptLst>
  <dgm:cxnLst>
    <dgm:cxn modelId="{DB4D0111-1942-495B-A606-017808A2A226}" type="presOf" srcId="{88FD4531-E968-4A39-9EE2-7057CADF8B49}" destId="{AE3CBF32-3CB5-42D6-A871-87D33DE15B67}" srcOrd="0" destOrd="0" presId="urn:microsoft.com/office/officeart/2005/8/layout/hierarchy1"/>
    <dgm:cxn modelId="{1394D558-944E-440B-A7CE-A699B428693E}" srcId="{F3805257-8D44-4176-90D3-358B83FA5E05}" destId="{A1AF9CF6-904E-4253-9A46-6E309A6708DE}" srcOrd="1" destOrd="0" parTransId="{D4C15050-2A39-449C-9376-E617A2AAA5A7}" sibTransId="{FFA7C8AE-62FB-47B6-B1C8-4926DE006AE6}"/>
    <dgm:cxn modelId="{57D9B8F2-5B5C-4C7A-9AC1-A36E66718DF1}" srcId="{D55B41DF-40DA-40AC-82CB-935FE67C8AC5}" destId="{30827A86-77E1-42F5-89C7-71DB0E7F7C8F}" srcOrd="1" destOrd="0" parTransId="{E7EA24E3-49AF-47A0-A0CC-B520CDF99A48}" sibTransId="{4F339B49-71C4-4317-8E65-3406D5DBA6C7}"/>
    <dgm:cxn modelId="{600094D8-9906-4B06-B3CD-EC30FF877336}" type="presOf" srcId="{D55B41DF-40DA-40AC-82CB-935FE67C8AC5}" destId="{F2880518-917B-4087-941F-012086366DE8}" srcOrd="0" destOrd="0" presId="urn:microsoft.com/office/officeart/2005/8/layout/hierarchy1"/>
    <dgm:cxn modelId="{0D587350-F98C-4344-A100-DFE82E2360C5}" type="presOf" srcId="{A1AF9CF6-904E-4253-9A46-6E309A6708DE}" destId="{DA51A634-38EE-4D13-9EDC-A20BC79B0672}" srcOrd="0" destOrd="0" presId="urn:microsoft.com/office/officeart/2005/8/layout/hierarchy1"/>
    <dgm:cxn modelId="{D2CC7D5C-2993-46E2-B25F-F0F3E566804C}" srcId="{F3805257-8D44-4176-90D3-358B83FA5E05}" destId="{412B12CC-70A0-4881-A367-4448BA1CFAA1}" srcOrd="0" destOrd="0" parTransId="{E82DE7F8-10FE-49F6-ADE6-D590244C052E}" sibTransId="{3C44044A-3E53-4A61-9B39-75D156218E61}"/>
    <dgm:cxn modelId="{61A72D2D-340D-4FA5-9768-DDF830149551}" srcId="{D55B41DF-40DA-40AC-82CB-935FE67C8AC5}" destId="{F3805257-8D44-4176-90D3-358B83FA5E05}" srcOrd="0" destOrd="0" parTransId="{37C94901-3FC8-4827-A274-DCFC12C48EDB}" sibTransId="{72CA283D-2BA7-44CE-B30E-F30BF7732316}"/>
    <dgm:cxn modelId="{3B584CA0-B810-442F-9F66-680D4F55485A}" type="presOf" srcId="{E7EA24E3-49AF-47A0-A0CC-B520CDF99A48}" destId="{27BA2834-DCEF-4250-8BEB-ECFC1151D75D}" srcOrd="0" destOrd="0" presId="urn:microsoft.com/office/officeart/2005/8/layout/hierarchy1"/>
    <dgm:cxn modelId="{F749CDE6-1B99-40C6-B11B-13B14CB9DF52}" type="presOf" srcId="{F6D63E7E-D971-4F76-90D6-028A6A7DC688}" destId="{FF85586E-19E4-4499-AC07-DFBB21E839AF}" srcOrd="0" destOrd="0" presId="urn:microsoft.com/office/officeart/2005/8/layout/hierarchy1"/>
    <dgm:cxn modelId="{4E6420D2-0F52-4F91-9363-890157D0ACDA}" type="presOf" srcId="{F3805257-8D44-4176-90D3-358B83FA5E05}" destId="{EF25A703-F563-4ABC-8D49-058A4A5F1C08}" srcOrd="0" destOrd="0" presId="urn:microsoft.com/office/officeart/2005/8/layout/hierarchy1"/>
    <dgm:cxn modelId="{DA5EAC96-1805-4030-8F1E-854FFD8D96AB}" type="presOf" srcId="{D4C15050-2A39-449C-9376-E617A2AAA5A7}" destId="{56679AEA-F606-41F3-AEF5-2FC6EF6B9FE2}" srcOrd="0" destOrd="0" presId="urn:microsoft.com/office/officeart/2005/8/layout/hierarchy1"/>
    <dgm:cxn modelId="{2CF0E4A7-A791-4F4D-8917-245B012733F9}" type="presOf" srcId="{412B12CC-70A0-4881-A367-4448BA1CFAA1}" destId="{A8C15324-FA19-4181-8E1C-08F98413F826}" srcOrd="0" destOrd="0" presId="urn:microsoft.com/office/officeart/2005/8/layout/hierarchy1"/>
    <dgm:cxn modelId="{B6E31A77-A945-4291-A242-84AC0654C689}" srcId="{30827A86-77E1-42F5-89C7-71DB0E7F7C8F}" destId="{88FD4531-E968-4A39-9EE2-7057CADF8B49}" srcOrd="0" destOrd="0" parTransId="{F6D63E7E-D971-4F76-90D6-028A6A7DC688}" sibTransId="{90BE279A-B155-4EFD-9278-A5F589D15E87}"/>
    <dgm:cxn modelId="{5F7097CF-B86D-49D6-9949-FD90F45D3B9C}" type="presOf" srcId="{E82DE7F8-10FE-49F6-ADE6-D590244C052E}" destId="{AAE88DC6-DBB6-498A-AFFF-A393A2247D0B}" srcOrd="0" destOrd="0" presId="urn:microsoft.com/office/officeart/2005/8/layout/hierarchy1"/>
    <dgm:cxn modelId="{3652B640-1E43-4E0A-B089-D81FA4E3DF46}" type="presOf" srcId="{30827A86-77E1-42F5-89C7-71DB0E7F7C8F}" destId="{89AF7FB6-8FB8-4FE8-BD0A-A94D811DDEBD}" srcOrd="0" destOrd="0" presId="urn:microsoft.com/office/officeart/2005/8/layout/hierarchy1"/>
    <dgm:cxn modelId="{DB97F1B4-DEBE-4ECF-95EC-2A37F72567B2}" type="presOf" srcId="{60C362EB-DBF5-4BB1-9C69-F395DD60A8B4}" destId="{78B1C406-D054-4BB7-BA50-35188C3CB7EE}" srcOrd="0" destOrd="0" presId="urn:microsoft.com/office/officeart/2005/8/layout/hierarchy1"/>
    <dgm:cxn modelId="{56AA47F5-E899-45D6-80CF-F3F83EC3B15A}" type="presOf" srcId="{37C94901-3FC8-4827-A274-DCFC12C48EDB}" destId="{6529361C-3E22-4955-8CD7-EF1D53488F8D}" srcOrd="0" destOrd="0" presId="urn:microsoft.com/office/officeart/2005/8/layout/hierarchy1"/>
    <dgm:cxn modelId="{448674B2-4B0F-4B6E-9E50-1DA61A39D0CD}" srcId="{60C362EB-DBF5-4BB1-9C69-F395DD60A8B4}" destId="{D55B41DF-40DA-40AC-82CB-935FE67C8AC5}" srcOrd="0" destOrd="0" parTransId="{AEFFFDD1-FBCA-4FAF-BFE2-A9E27E5B1216}" sibTransId="{41A9CCBA-531A-41F8-A0CF-00D4C9489E37}"/>
    <dgm:cxn modelId="{6D3401B0-213C-4BFE-9780-95D2230A1527}" type="presParOf" srcId="{78B1C406-D054-4BB7-BA50-35188C3CB7EE}" destId="{FD674926-35A9-4295-813F-FC7643B6613B}" srcOrd="0" destOrd="0" presId="urn:microsoft.com/office/officeart/2005/8/layout/hierarchy1"/>
    <dgm:cxn modelId="{7C908CEE-9F84-4205-8B92-EE86F54FD71C}" type="presParOf" srcId="{FD674926-35A9-4295-813F-FC7643B6613B}" destId="{43217064-38A6-4B63-8BE4-BA23118EEFA9}" srcOrd="0" destOrd="0" presId="urn:microsoft.com/office/officeart/2005/8/layout/hierarchy1"/>
    <dgm:cxn modelId="{3B13BD84-56C1-42F1-A858-58B72FB3D9F9}" type="presParOf" srcId="{43217064-38A6-4B63-8BE4-BA23118EEFA9}" destId="{52EA57B0-332A-45D3-A5D4-B55EEEEC1179}" srcOrd="0" destOrd="0" presId="urn:microsoft.com/office/officeart/2005/8/layout/hierarchy1"/>
    <dgm:cxn modelId="{C45B6886-8DA7-46F2-968D-603086660021}" type="presParOf" srcId="{43217064-38A6-4B63-8BE4-BA23118EEFA9}" destId="{F2880518-917B-4087-941F-012086366DE8}" srcOrd="1" destOrd="0" presId="urn:microsoft.com/office/officeart/2005/8/layout/hierarchy1"/>
    <dgm:cxn modelId="{5F0583BE-E366-46D9-B5B4-97C43A3C2581}" type="presParOf" srcId="{FD674926-35A9-4295-813F-FC7643B6613B}" destId="{48F08FA1-E959-418D-B9CC-E456896636E5}" srcOrd="1" destOrd="0" presId="urn:microsoft.com/office/officeart/2005/8/layout/hierarchy1"/>
    <dgm:cxn modelId="{2F3FE8BD-889E-4BD5-9EBD-51EC9793E7D7}" type="presParOf" srcId="{48F08FA1-E959-418D-B9CC-E456896636E5}" destId="{6529361C-3E22-4955-8CD7-EF1D53488F8D}" srcOrd="0" destOrd="0" presId="urn:microsoft.com/office/officeart/2005/8/layout/hierarchy1"/>
    <dgm:cxn modelId="{A96A322F-2B38-4B31-9C1B-70004EE0B868}" type="presParOf" srcId="{48F08FA1-E959-418D-B9CC-E456896636E5}" destId="{888C9F9F-BBEE-4BED-929F-061A2C568FF2}" srcOrd="1" destOrd="0" presId="urn:microsoft.com/office/officeart/2005/8/layout/hierarchy1"/>
    <dgm:cxn modelId="{5E3BB95D-417A-4674-85C6-44AA361C379F}" type="presParOf" srcId="{888C9F9F-BBEE-4BED-929F-061A2C568FF2}" destId="{4932C0F1-60EB-460F-A418-4697B94A5ED6}" srcOrd="0" destOrd="0" presId="urn:microsoft.com/office/officeart/2005/8/layout/hierarchy1"/>
    <dgm:cxn modelId="{E97EE80E-1A99-4D72-B8B1-CB5DDCFF1BB6}" type="presParOf" srcId="{4932C0F1-60EB-460F-A418-4697B94A5ED6}" destId="{8B0793B3-C426-4A79-9963-65F08F8F36B0}" srcOrd="0" destOrd="0" presId="urn:microsoft.com/office/officeart/2005/8/layout/hierarchy1"/>
    <dgm:cxn modelId="{64A1CB61-57FA-45F7-A572-5DE57FC017D6}" type="presParOf" srcId="{4932C0F1-60EB-460F-A418-4697B94A5ED6}" destId="{EF25A703-F563-4ABC-8D49-058A4A5F1C08}" srcOrd="1" destOrd="0" presId="urn:microsoft.com/office/officeart/2005/8/layout/hierarchy1"/>
    <dgm:cxn modelId="{2D83B2AD-1552-4F2F-8453-3611877196C5}" type="presParOf" srcId="{888C9F9F-BBEE-4BED-929F-061A2C568FF2}" destId="{05FDB2DC-7024-4543-8353-1C4B03C43E85}" srcOrd="1" destOrd="0" presId="urn:microsoft.com/office/officeart/2005/8/layout/hierarchy1"/>
    <dgm:cxn modelId="{B7C05129-A855-42D4-8A32-725151D6FAA0}" type="presParOf" srcId="{05FDB2DC-7024-4543-8353-1C4B03C43E85}" destId="{AAE88DC6-DBB6-498A-AFFF-A393A2247D0B}" srcOrd="0" destOrd="0" presId="urn:microsoft.com/office/officeart/2005/8/layout/hierarchy1"/>
    <dgm:cxn modelId="{8EB31B83-7643-45CB-86C1-754113B55419}" type="presParOf" srcId="{05FDB2DC-7024-4543-8353-1C4B03C43E85}" destId="{B0FC855E-97A2-4FCD-A648-03E8CF40F6DF}" srcOrd="1" destOrd="0" presId="urn:microsoft.com/office/officeart/2005/8/layout/hierarchy1"/>
    <dgm:cxn modelId="{E49F5A97-CC85-48E1-B1FE-31FC6CCADAF1}" type="presParOf" srcId="{B0FC855E-97A2-4FCD-A648-03E8CF40F6DF}" destId="{A1E9C933-570C-4135-886D-1016FC694AC5}" srcOrd="0" destOrd="0" presId="urn:microsoft.com/office/officeart/2005/8/layout/hierarchy1"/>
    <dgm:cxn modelId="{9AA09A0B-9576-460A-8F11-2AE19C237F60}" type="presParOf" srcId="{A1E9C933-570C-4135-886D-1016FC694AC5}" destId="{1A4C487C-4649-4859-A9E8-9C6AC74470A5}" srcOrd="0" destOrd="0" presId="urn:microsoft.com/office/officeart/2005/8/layout/hierarchy1"/>
    <dgm:cxn modelId="{C37F9AA6-7800-46A5-B599-4FA7ED7C5CAC}" type="presParOf" srcId="{A1E9C933-570C-4135-886D-1016FC694AC5}" destId="{A8C15324-FA19-4181-8E1C-08F98413F826}" srcOrd="1" destOrd="0" presId="urn:microsoft.com/office/officeart/2005/8/layout/hierarchy1"/>
    <dgm:cxn modelId="{17A471A6-42CD-427A-9145-A83CC83A910B}" type="presParOf" srcId="{B0FC855E-97A2-4FCD-A648-03E8CF40F6DF}" destId="{452235CC-16DE-477E-900E-E381168E39A3}" srcOrd="1" destOrd="0" presId="urn:microsoft.com/office/officeart/2005/8/layout/hierarchy1"/>
    <dgm:cxn modelId="{F3015D13-225F-4DEE-9E64-4BED5E60CCB1}" type="presParOf" srcId="{05FDB2DC-7024-4543-8353-1C4B03C43E85}" destId="{56679AEA-F606-41F3-AEF5-2FC6EF6B9FE2}" srcOrd="2" destOrd="0" presId="urn:microsoft.com/office/officeart/2005/8/layout/hierarchy1"/>
    <dgm:cxn modelId="{71EAC2AE-8CC8-491E-A590-6526D7F8E02A}" type="presParOf" srcId="{05FDB2DC-7024-4543-8353-1C4B03C43E85}" destId="{B8C7325D-5A18-48FE-B0FF-94737A2DDC42}" srcOrd="3" destOrd="0" presId="urn:microsoft.com/office/officeart/2005/8/layout/hierarchy1"/>
    <dgm:cxn modelId="{55BDC9C6-9854-4528-B0B9-D4C6631975F3}" type="presParOf" srcId="{B8C7325D-5A18-48FE-B0FF-94737A2DDC42}" destId="{1E004053-4CC4-4588-AEA0-F2CB71A9F3A6}" srcOrd="0" destOrd="0" presId="urn:microsoft.com/office/officeart/2005/8/layout/hierarchy1"/>
    <dgm:cxn modelId="{EED18DBC-0235-45AF-B4B7-C6199295866C}" type="presParOf" srcId="{1E004053-4CC4-4588-AEA0-F2CB71A9F3A6}" destId="{0245EDBE-ADDE-4710-A610-E8DDC3A62224}" srcOrd="0" destOrd="0" presId="urn:microsoft.com/office/officeart/2005/8/layout/hierarchy1"/>
    <dgm:cxn modelId="{893E6A61-821B-405A-93FD-07B6273FFDD2}" type="presParOf" srcId="{1E004053-4CC4-4588-AEA0-F2CB71A9F3A6}" destId="{DA51A634-38EE-4D13-9EDC-A20BC79B0672}" srcOrd="1" destOrd="0" presId="urn:microsoft.com/office/officeart/2005/8/layout/hierarchy1"/>
    <dgm:cxn modelId="{E412C2EC-8F4A-4B0C-AF65-B2019D3969BA}" type="presParOf" srcId="{B8C7325D-5A18-48FE-B0FF-94737A2DDC42}" destId="{41DF38F3-13E8-452C-AA72-4592EF4E21EE}" srcOrd="1" destOrd="0" presId="urn:microsoft.com/office/officeart/2005/8/layout/hierarchy1"/>
    <dgm:cxn modelId="{F5093B51-C1C2-4422-A9C6-E548206304FF}" type="presParOf" srcId="{48F08FA1-E959-418D-B9CC-E456896636E5}" destId="{27BA2834-DCEF-4250-8BEB-ECFC1151D75D}" srcOrd="2" destOrd="0" presId="urn:microsoft.com/office/officeart/2005/8/layout/hierarchy1"/>
    <dgm:cxn modelId="{B0CAEB09-2956-4E69-880A-136243E5591E}" type="presParOf" srcId="{48F08FA1-E959-418D-B9CC-E456896636E5}" destId="{1A5262B5-FA9C-4E95-9E7D-9DF3759987AA}" srcOrd="3" destOrd="0" presId="urn:microsoft.com/office/officeart/2005/8/layout/hierarchy1"/>
    <dgm:cxn modelId="{A0B82C3B-7D9C-411C-BB01-15501F17760B}" type="presParOf" srcId="{1A5262B5-FA9C-4E95-9E7D-9DF3759987AA}" destId="{E31AC02D-6ACD-4C30-B840-64A1EC542C40}" srcOrd="0" destOrd="0" presId="urn:microsoft.com/office/officeart/2005/8/layout/hierarchy1"/>
    <dgm:cxn modelId="{1567FD08-FE8E-4AAC-8B7A-B5F11B2D6EF8}" type="presParOf" srcId="{E31AC02D-6ACD-4C30-B840-64A1EC542C40}" destId="{D2BAA8D7-FF84-4A0C-BC04-D8E2C7F585B9}" srcOrd="0" destOrd="0" presId="urn:microsoft.com/office/officeart/2005/8/layout/hierarchy1"/>
    <dgm:cxn modelId="{7C73BFB0-A8B0-4A8E-9015-A4CF1EEA208C}" type="presParOf" srcId="{E31AC02D-6ACD-4C30-B840-64A1EC542C40}" destId="{89AF7FB6-8FB8-4FE8-BD0A-A94D811DDEBD}" srcOrd="1" destOrd="0" presId="urn:microsoft.com/office/officeart/2005/8/layout/hierarchy1"/>
    <dgm:cxn modelId="{2BF5F191-879A-45FE-B32B-97493B89B170}" type="presParOf" srcId="{1A5262B5-FA9C-4E95-9E7D-9DF3759987AA}" destId="{8C931312-9D0F-45C6-AF94-4EEDF18ABE9A}" srcOrd="1" destOrd="0" presId="urn:microsoft.com/office/officeart/2005/8/layout/hierarchy1"/>
    <dgm:cxn modelId="{2F1EC7ED-631B-4EC3-BC97-EBA4D777ECB7}" type="presParOf" srcId="{8C931312-9D0F-45C6-AF94-4EEDF18ABE9A}" destId="{FF85586E-19E4-4499-AC07-DFBB21E839AF}" srcOrd="0" destOrd="0" presId="urn:microsoft.com/office/officeart/2005/8/layout/hierarchy1"/>
    <dgm:cxn modelId="{32F7C122-9359-418A-A64D-49E2980D706E}" type="presParOf" srcId="{8C931312-9D0F-45C6-AF94-4EEDF18ABE9A}" destId="{A9DE0B37-0D2D-4B16-BED8-7DA92B767A76}" srcOrd="1" destOrd="0" presId="urn:microsoft.com/office/officeart/2005/8/layout/hierarchy1"/>
    <dgm:cxn modelId="{2101EF1F-AE6F-4C6E-B479-EC524DD92EA5}" type="presParOf" srcId="{A9DE0B37-0D2D-4B16-BED8-7DA92B767A76}" destId="{6192DD55-D9B4-4666-B8A3-426769484169}" srcOrd="0" destOrd="0" presId="urn:microsoft.com/office/officeart/2005/8/layout/hierarchy1"/>
    <dgm:cxn modelId="{ACA77E5B-B755-4B06-BE0E-F1C8EABE6472}" type="presParOf" srcId="{6192DD55-D9B4-4666-B8A3-426769484169}" destId="{F61149B4-CE13-4F53-A108-BD266EEDAA05}" srcOrd="0" destOrd="0" presId="urn:microsoft.com/office/officeart/2005/8/layout/hierarchy1"/>
    <dgm:cxn modelId="{528FDC85-8FFE-4D31-929C-065BC374B4D9}" type="presParOf" srcId="{6192DD55-D9B4-4666-B8A3-426769484169}" destId="{AE3CBF32-3CB5-42D6-A871-87D33DE15B67}" srcOrd="1" destOrd="0" presId="urn:microsoft.com/office/officeart/2005/8/layout/hierarchy1"/>
    <dgm:cxn modelId="{B3A47629-6A41-4DB3-BFAC-8454240D3C64}" type="presParOf" srcId="{A9DE0B37-0D2D-4B16-BED8-7DA92B767A76}" destId="{F2520C56-86E8-4B99-A646-DA6F38B3C9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B1FC9-DF32-4AF7-98FD-A9F1BC6305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E47B7F-2449-440D-81C7-D7C154E5611B}">
      <dgm:prSet phldrT="[Text]" custT="1"/>
      <dgm:spPr>
        <a:solidFill>
          <a:srgbClr val="E85348"/>
        </a:solidFill>
      </dgm:spPr>
      <dgm:t>
        <a:bodyPr/>
        <a:lstStyle/>
        <a:p>
          <a:r>
            <a:rPr lang="el-GR" sz="1800" b="1" dirty="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Συμπερίληψη και Ποικιλομορφία</a:t>
          </a:r>
          <a:endParaRPr lang="en-US" sz="1800" dirty="0"/>
        </a:p>
      </dgm:t>
    </dgm:pt>
    <dgm:pt modelId="{608CED0F-BDA6-4522-9004-82BBD6C5703F}" type="parTrans" cxnId="{24A5C83D-32FB-49AB-8080-B8B2F9996A05}">
      <dgm:prSet/>
      <dgm:spPr/>
      <dgm:t>
        <a:bodyPr/>
        <a:lstStyle/>
        <a:p>
          <a:endParaRPr lang="en-US" sz="1800"/>
        </a:p>
      </dgm:t>
    </dgm:pt>
    <dgm:pt modelId="{1B154CAA-7A9D-47AB-AD7A-65E6F1E751FC}" type="sibTrans" cxnId="{24A5C83D-32FB-49AB-8080-B8B2F9996A05}">
      <dgm:prSet/>
      <dgm:spPr/>
      <dgm:t>
        <a:bodyPr/>
        <a:lstStyle/>
        <a:p>
          <a:endParaRPr lang="en-US" sz="1800"/>
        </a:p>
      </dgm:t>
    </dgm:pt>
    <dgm:pt modelId="{A6186291-684B-4365-AF4B-3611BB08DCF0}">
      <dgm:prSet custT="1"/>
      <dgm:spPr>
        <a:solidFill>
          <a:srgbClr val="92D050"/>
        </a:solidFill>
      </dgm:spPr>
      <dgm:t>
        <a:bodyPr/>
        <a:lstStyle/>
        <a:p>
          <a:r>
            <a:rPr lang="el-GR" sz="1800" b="1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Ψηφιακή Μεταρρύθμιση</a:t>
          </a:r>
          <a:endParaRPr lang="el-GR" sz="1800" b="1" dirty="0">
            <a:latin typeface="Verdana" panose="020B0604030504040204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2FA6684E-F780-400B-8F17-A2ACB1C2F157}" type="parTrans" cxnId="{54C2B928-262F-4D0E-A98C-9A0DB91A24A6}">
      <dgm:prSet/>
      <dgm:spPr/>
      <dgm:t>
        <a:bodyPr/>
        <a:lstStyle/>
        <a:p>
          <a:endParaRPr lang="en-US" sz="1800"/>
        </a:p>
      </dgm:t>
    </dgm:pt>
    <dgm:pt modelId="{68FBA14E-7897-42D9-B5F2-2B1123A5E5F1}" type="sibTrans" cxnId="{54C2B928-262F-4D0E-A98C-9A0DB91A24A6}">
      <dgm:prSet/>
      <dgm:spPr/>
      <dgm:t>
        <a:bodyPr/>
        <a:lstStyle/>
        <a:p>
          <a:endParaRPr lang="en-US" sz="1800"/>
        </a:p>
      </dgm:t>
    </dgm:pt>
    <dgm:pt modelId="{173C97C0-0631-4052-AB9E-886C984C138E}">
      <dgm:prSet custT="1"/>
      <dgm:spPr>
        <a:solidFill>
          <a:srgbClr val="9C5BCD"/>
        </a:solidFill>
      </dgm:spPr>
      <dgm:t>
        <a:bodyPr/>
        <a:lstStyle/>
        <a:p>
          <a:r>
            <a:rPr lang="el-GR" sz="1800" b="1" dirty="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  <a:endParaRPr lang="el-GR" sz="1800" b="1" dirty="0">
            <a:latin typeface="Verdana" panose="020B0604030504040204" pitchFamily="34" charset="0"/>
            <a:ea typeface="Verdana" panose="020B0604030504040204" pitchFamily="34" charset="0"/>
            <a:cs typeface="Arial" pitchFamily="34" charset="0"/>
          </a:endParaRPr>
        </a:p>
      </dgm:t>
    </dgm:pt>
    <dgm:pt modelId="{DBE094BC-1363-48FB-A320-85AE8D12A11B}" type="parTrans" cxnId="{336D7BF5-2DD1-4E5E-9E96-BE6D732D5257}">
      <dgm:prSet/>
      <dgm:spPr/>
      <dgm:t>
        <a:bodyPr/>
        <a:lstStyle/>
        <a:p>
          <a:endParaRPr lang="en-US" sz="1800"/>
        </a:p>
      </dgm:t>
    </dgm:pt>
    <dgm:pt modelId="{AF2D9248-B315-453B-A40A-8A6C92282F12}" type="sibTrans" cxnId="{336D7BF5-2DD1-4E5E-9E96-BE6D732D5257}">
      <dgm:prSet/>
      <dgm:spPr/>
      <dgm:t>
        <a:bodyPr/>
        <a:lstStyle/>
        <a:p>
          <a:endParaRPr lang="en-US" sz="1800"/>
        </a:p>
      </dgm:t>
    </dgm:pt>
    <dgm:pt modelId="{511B0065-5922-49E0-B192-2FFF8DCCE65B}">
      <dgm:prSet custT="1"/>
      <dgm:spPr>
        <a:solidFill>
          <a:srgbClr val="53A194"/>
        </a:solidFill>
      </dgm:spPr>
      <dgm:t>
        <a:bodyPr/>
        <a:lstStyle/>
        <a:p>
          <a:r>
            <a:rPr lang="el-GR" sz="1800" b="1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Συμμετοχή στη Δημοκρατική Ζωή</a:t>
          </a:r>
          <a:endParaRPr lang="en-US" sz="1800" dirty="0"/>
        </a:p>
      </dgm:t>
    </dgm:pt>
    <dgm:pt modelId="{1462EF78-3C6C-41CC-9FEB-2A767BBC39F3}" type="parTrans" cxnId="{5C0780E3-751F-4D90-B7FD-CDC6AFF2AF45}">
      <dgm:prSet/>
      <dgm:spPr/>
      <dgm:t>
        <a:bodyPr/>
        <a:lstStyle/>
        <a:p>
          <a:endParaRPr lang="en-US" sz="1800"/>
        </a:p>
      </dgm:t>
    </dgm:pt>
    <dgm:pt modelId="{91FA34E3-36D1-49E1-ACFB-04E16A4239DE}" type="sibTrans" cxnId="{5C0780E3-751F-4D90-B7FD-CDC6AFF2AF45}">
      <dgm:prSet/>
      <dgm:spPr/>
      <dgm:t>
        <a:bodyPr/>
        <a:lstStyle/>
        <a:p>
          <a:endParaRPr lang="en-US" sz="1800"/>
        </a:p>
      </dgm:t>
    </dgm:pt>
    <dgm:pt modelId="{A9FEB8AA-AA9C-4684-85A6-1C2198D7B810}" type="pres">
      <dgm:prSet presAssocID="{574B1FC9-DF32-4AF7-98FD-A9F1BC6305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FA2D4-8AD9-4C7D-AAA8-6B5056F7C6D8}" type="pres">
      <dgm:prSet presAssocID="{5BE47B7F-2449-440D-81C7-D7C154E5611B}" presName="parentLin" presStyleCnt="0"/>
      <dgm:spPr/>
    </dgm:pt>
    <dgm:pt modelId="{8FF631FF-6D0E-4871-AFBE-D5642751B340}" type="pres">
      <dgm:prSet presAssocID="{5BE47B7F-2449-440D-81C7-D7C154E561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3D6BF5-5095-4117-97EA-E27AEB987679}" type="pres">
      <dgm:prSet presAssocID="{5BE47B7F-2449-440D-81C7-D7C154E561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1D516-E5D8-4A46-B21F-B9E43818BB26}" type="pres">
      <dgm:prSet presAssocID="{5BE47B7F-2449-440D-81C7-D7C154E5611B}" presName="negativeSpace" presStyleCnt="0"/>
      <dgm:spPr/>
    </dgm:pt>
    <dgm:pt modelId="{C896ADA9-B71E-42A5-85E4-D0F809A0FA25}" type="pres">
      <dgm:prSet presAssocID="{5BE47B7F-2449-440D-81C7-D7C154E5611B}" presName="childText" presStyleLbl="conFgAcc1" presStyleIdx="0" presStyleCnt="4">
        <dgm:presLayoutVars>
          <dgm:bulletEnabled val="1"/>
        </dgm:presLayoutVars>
      </dgm:prSet>
      <dgm:spPr/>
    </dgm:pt>
    <dgm:pt modelId="{84DD4735-59EF-4700-A272-E5922A284CCB}" type="pres">
      <dgm:prSet presAssocID="{1B154CAA-7A9D-47AB-AD7A-65E6F1E751FC}" presName="spaceBetweenRectangles" presStyleCnt="0"/>
      <dgm:spPr/>
    </dgm:pt>
    <dgm:pt modelId="{19A82433-6365-476F-AA3D-19C2B01D2691}" type="pres">
      <dgm:prSet presAssocID="{A6186291-684B-4365-AF4B-3611BB08DCF0}" presName="parentLin" presStyleCnt="0"/>
      <dgm:spPr/>
    </dgm:pt>
    <dgm:pt modelId="{78DE2607-2811-41DC-8DFA-DC9FCD477DE3}" type="pres">
      <dgm:prSet presAssocID="{A6186291-684B-4365-AF4B-3611BB08DCF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49B9609-3D08-4721-B732-B985BC4B8A7D}" type="pres">
      <dgm:prSet presAssocID="{A6186291-684B-4365-AF4B-3611BB08DC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B9487-7ECD-43FF-BE3D-9E68E188022B}" type="pres">
      <dgm:prSet presAssocID="{A6186291-684B-4365-AF4B-3611BB08DCF0}" presName="negativeSpace" presStyleCnt="0"/>
      <dgm:spPr/>
    </dgm:pt>
    <dgm:pt modelId="{5D6E09D1-2D7E-4DE6-9C1F-77FDAA5C2C49}" type="pres">
      <dgm:prSet presAssocID="{A6186291-684B-4365-AF4B-3611BB08DCF0}" presName="childText" presStyleLbl="conFgAcc1" presStyleIdx="1" presStyleCnt="4">
        <dgm:presLayoutVars>
          <dgm:bulletEnabled val="1"/>
        </dgm:presLayoutVars>
      </dgm:prSet>
      <dgm:spPr/>
    </dgm:pt>
    <dgm:pt modelId="{A3B37951-856B-407E-B6AE-BDA7D35EA779}" type="pres">
      <dgm:prSet presAssocID="{68FBA14E-7897-42D9-B5F2-2B1123A5E5F1}" presName="spaceBetweenRectangles" presStyleCnt="0"/>
      <dgm:spPr/>
    </dgm:pt>
    <dgm:pt modelId="{28E38481-0968-4A93-91EB-1E912BB5FA3B}" type="pres">
      <dgm:prSet presAssocID="{173C97C0-0631-4052-AB9E-886C984C138E}" presName="parentLin" presStyleCnt="0"/>
      <dgm:spPr/>
    </dgm:pt>
    <dgm:pt modelId="{C012E63D-2B37-470E-BBA1-C6D021C3601D}" type="pres">
      <dgm:prSet presAssocID="{173C97C0-0631-4052-AB9E-886C984C138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1733A07-0E84-466C-9FE7-0CDA941F855A}" type="pres">
      <dgm:prSet presAssocID="{173C97C0-0631-4052-AB9E-886C984C13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49508-8272-4B44-A12A-1C3C58C529CF}" type="pres">
      <dgm:prSet presAssocID="{173C97C0-0631-4052-AB9E-886C984C138E}" presName="negativeSpace" presStyleCnt="0"/>
      <dgm:spPr/>
    </dgm:pt>
    <dgm:pt modelId="{DF0771E4-8011-4FEA-8F2C-FF9E50EBA6B4}" type="pres">
      <dgm:prSet presAssocID="{173C97C0-0631-4052-AB9E-886C984C138E}" presName="childText" presStyleLbl="conFgAcc1" presStyleIdx="2" presStyleCnt="4">
        <dgm:presLayoutVars>
          <dgm:bulletEnabled val="1"/>
        </dgm:presLayoutVars>
      </dgm:prSet>
      <dgm:spPr/>
    </dgm:pt>
    <dgm:pt modelId="{D6FB47EF-F24C-4918-962C-ED8060C7DD3D}" type="pres">
      <dgm:prSet presAssocID="{AF2D9248-B315-453B-A40A-8A6C92282F12}" presName="spaceBetweenRectangles" presStyleCnt="0"/>
      <dgm:spPr/>
    </dgm:pt>
    <dgm:pt modelId="{3F1E4A5B-5A83-4B62-AAD8-EB6E6B9407F5}" type="pres">
      <dgm:prSet presAssocID="{511B0065-5922-49E0-B192-2FFF8DCCE65B}" presName="parentLin" presStyleCnt="0"/>
      <dgm:spPr/>
    </dgm:pt>
    <dgm:pt modelId="{C7C81DFE-C9E1-41E4-A57F-BC37F8475F3B}" type="pres">
      <dgm:prSet presAssocID="{511B0065-5922-49E0-B192-2FFF8DCCE65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EC71D1C-BA2B-4F69-B1AA-A6B228F1B94A}" type="pres">
      <dgm:prSet presAssocID="{511B0065-5922-49E0-B192-2FFF8DCCE6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4BE07-185B-46DE-9361-01027CC12C53}" type="pres">
      <dgm:prSet presAssocID="{511B0065-5922-49E0-B192-2FFF8DCCE65B}" presName="negativeSpace" presStyleCnt="0"/>
      <dgm:spPr/>
    </dgm:pt>
    <dgm:pt modelId="{F8F184CE-A091-4777-A028-87F2A2B99B03}" type="pres">
      <dgm:prSet presAssocID="{511B0065-5922-49E0-B192-2FFF8DCCE6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F4E8F0-2302-487B-803D-C1CB1ED9E717}" type="presOf" srcId="{A6186291-684B-4365-AF4B-3611BB08DCF0}" destId="{78DE2607-2811-41DC-8DFA-DC9FCD477DE3}" srcOrd="0" destOrd="0" presId="urn:microsoft.com/office/officeart/2005/8/layout/list1"/>
    <dgm:cxn modelId="{FCD29F57-2CDD-4ABE-B669-C2D5D1FF6BA5}" type="presOf" srcId="{173C97C0-0631-4052-AB9E-886C984C138E}" destId="{C012E63D-2B37-470E-BBA1-C6D021C3601D}" srcOrd="0" destOrd="0" presId="urn:microsoft.com/office/officeart/2005/8/layout/list1"/>
    <dgm:cxn modelId="{F5F497B7-70A5-4AE5-A394-0608B6A0EC29}" type="presOf" srcId="{5BE47B7F-2449-440D-81C7-D7C154E5611B}" destId="{8FF631FF-6D0E-4871-AFBE-D5642751B340}" srcOrd="0" destOrd="0" presId="urn:microsoft.com/office/officeart/2005/8/layout/list1"/>
    <dgm:cxn modelId="{FD730FC2-7B0F-430A-813B-82CD3BA5C777}" type="presOf" srcId="{A6186291-684B-4365-AF4B-3611BB08DCF0}" destId="{349B9609-3D08-4721-B732-B985BC4B8A7D}" srcOrd="1" destOrd="0" presId="urn:microsoft.com/office/officeart/2005/8/layout/list1"/>
    <dgm:cxn modelId="{2D445E27-9B13-4E4B-B25A-F3665A78E48A}" type="presOf" srcId="{574B1FC9-DF32-4AF7-98FD-A9F1BC630518}" destId="{A9FEB8AA-AA9C-4684-85A6-1C2198D7B810}" srcOrd="0" destOrd="0" presId="urn:microsoft.com/office/officeart/2005/8/layout/list1"/>
    <dgm:cxn modelId="{6D83EAC4-B6CA-4390-B304-66E29B429141}" type="presOf" srcId="{511B0065-5922-49E0-B192-2FFF8DCCE65B}" destId="{4EC71D1C-BA2B-4F69-B1AA-A6B228F1B94A}" srcOrd="1" destOrd="0" presId="urn:microsoft.com/office/officeart/2005/8/layout/list1"/>
    <dgm:cxn modelId="{336D7BF5-2DD1-4E5E-9E96-BE6D732D5257}" srcId="{574B1FC9-DF32-4AF7-98FD-A9F1BC630518}" destId="{173C97C0-0631-4052-AB9E-886C984C138E}" srcOrd="2" destOrd="0" parTransId="{DBE094BC-1363-48FB-A320-85AE8D12A11B}" sibTransId="{AF2D9248-B315-453B-A40A-8A6C92282F12}"/>
    <dgm:cxn modelId="{100CC1EC-4903-4CFF-ACED-5A3C3A484775}" type="presOf" srcId="{511B0065-5922-49E0-B192-2FFF8DCCE65B}" destId="{C7C81DFE-C9E1-41E4-A57F-BC37F8475F3B}" srcOrd="0" destOrd="0" presId="urn:microsoft.com/office/officeart/2005/8/layout/list1"/>
    <dgm:cxn modelId="{0854FD85-B05B-4BD8-86CF-19112028E766}" type="presOf" srcId="{173C97C0-0631-4052-AB9E-886C984C138E}" destId="{61733A07-0E84-466C-9FE7-0CDA941F855A}" srcOrd="1" destOrd="0" presId="urn:microsoft.com/office/officeart/2005/8/layout/list1"/>
    <dgm:cxn modelId="{54C2B928-262F-4D0E-A98C-9A0DB91A24A6}" srcId="{574B1FC9-DF32-4AF7-98FD-A9F1BC630518}" destId="{A6186291-684B-4365-AF4B-3611BB08DCF0}" srcOrd="1" destOrd="0" parTransId="{2FA6684E-F780-400B-8F17-A2ACB1C2F157}" sibTransId="{68FBA14E-7897-42D9-B5F2-2B1123A5E5F1}"/>
    <dgm:cxn modelId="{24A5C83D-32FB-49AB-8080-B8B2F9996A05}" srcId="{574B1FC9-DF32-4AF7-98FD-A9F1BC630518}" destId="{5BE47B7F-2449-440D-81C7-D7C154E5611B}" srcOrd="0" destOrd="0" parTransId="{608CED0F-BDA6-4522-9004-82BBD6C5703F}" sibTransId="{1B154CAA-7A9D-47AB-AD7A-65E6F1E751FC}"/>
    <dgm:cxn modelId="{3BC740B7-00EF-4903-B870-138D139AD77D}" type="presOf" srcId="{5BE47B7F-2449-440D-81C7-D7C154E5611B}" destId="{BB3D6BF5-5095-4117-97EA-E27AEB987679}" srcOrd="1" destOrd="0" presId="urn:microsoft.com/office/officeart/2005/8/layout/list1"/>
    <dgm:cxn modelId="{5C0780E3-751F-4D90-B7FD-CDC6AFF2AF45}" srcId="{574B1FC9-DF32-4AF7-98FD-A9F1BC630518}" destId="{511B0065-5922-49E0-B192-2FFF8DCCE65B}" srcOrd="3" destOrd="0" parTransId="{1462EF78-3C6C-41CC-9FEB-2A767BBC39F3}" sibTransId="{91FA34E3-36D1-49E1-ACFB-04E16A4239DE}"/>
    <dgm:cxn modelId="{6ABDA537-879A-446C-8048-ACD5D7D335E7}" type="presParOf" srcId="{A9FEB8AA-AA9C-4684-85A6-1C2198D7B810}" destId="{F33FA2D4-8AD9-4C7D-AAA8-6B5056F7C6D8}" srcOrd="0" destOrd="0" presId="urn:microsoft.com/office/officeart/2005/8/layout/list1"/>
    <dgm:cxn modelId="{3139946D-10FA-4FEA-8008-59C89D8C3C08}" type="presParOf" srcId="{F33FA2D4-8AD9-4C7D-AAA8-6B5056F7C6D8}" destId="{8FF631FF-6D0E-4871-AFBE-D5642751B340}" srcOrd="0" destOrd="0" presId="urn:microsoft.com/office/officeart/2005/8/layout/list1"/>
    <dgm:cxn modelId="{2ADA0E33-0181-4C47-85CF-7DBF16BDD7D1}" type="presParOf" srcId="{F33FA2D4-8AD9-4C7D-AAA8-6B5056F7C6D8}" destId="{BB3D6BF5-5095-4117-97EA-E27AEB987679}" srcOrd="1" destOrd="0" presId="urn:microsoft.com/office/officeart/2005/8/layout/list1"/>
    <dgm:cxn modelId="{CE161A9B-9ACE-4F61-8A69-D9E8AA6D17AA}" type="presParOf" srcId="{A9FEB8AA-AA9C-4684-85A6-1C2198D7B810}" destId="{1DB1D516-E5D8-4A46-B21F-B9E43818BB26}" srcOrd="1" destOrd="0" presId="urn:microsoft.com/office/officeart/2005/8/layout/list1"/>
    <dgm:cxn modelId="{17F2A462-4CE1-4048-B14E-507EACE8D843}" type="presParOf" srcId="{A9FEB8AA-AA9C-4684-85A6-1C2198D7B810}" destId="{C896ADA9-B71E-42A5-85E4-D0F809A0FA25}" srcOrd="2" destOrd="0" presId="urn:microsoft.com/office/officeart/2005/8/layout/list1"/>
    <dgm:cxn modelId="{7D14CCAA-E710-4D97-B74B-1A7100D3A726}" type="presParOf" srcId="{A9FEB8AA-AA9C-4684-85A6-1C2198D7B810}" destId="{84DD4735-59EF-4700-A272-E5922A284CCB}" srcOrd="3" destOrd="0" presId="urn:microsoft.com/office/officeart/2005/8/layout/list1"/>
    <dgm:cxn modelId="{35394EC2-A7F6-4C5B-AEF7-011D4C9700A0}" type="presParOf" srcId="{A9FEB8AA-AA9C-4684-85A6-1C2198D7B810}" destId="{19A82433-6365-476F-AA3D-19C2B01D2691}" srcOrd="4" destOrd="0" presId="urn:microsoft.com/office/officeart/2005/8/layout/list1"/>
    <dgm:cxn modelId="{78724996-5E87-4A3A-9AA8-30489A0B87F6}" type="presParOf" srcId="{19A82433-6365-476F-AA3D-19C2B01D2691}" destId="{78DE2607-2811-41DC-8DFA-DC9FCD477DE3}" srcOrd="0" destOrd="0" presId="urn:microsoft.com/office/officeart/2005/8/layout/list1"/>
    <dgm:cxn modelId="{C7F7326C-ED7E-4FAA-86C1-0CA02EFC2086}" type="presParOf" srcId="{19A82433-6365-476F-AA3D-19C2B01D2691}" destId="{349B9609-3D08-4721-B732-B985BC4B8A7D}" srcOrd="1" destOrd="0" presId="urn:microsoft.com/office/officeart/2005/8/layout/list1"/>
    <dgm:cxn modelId="{D8CDDBD7-CD55-480F-ACA4-56B7A3C3110B}" type="presParOf" srcId="{A9FEB8AA-AA9C-4684-85A6-1C2198D7B810}" destId="{06CB9487-7ECD-43FF-BE3D-9E68E188022B}" srcOrd="5" destOrd="0" presId="urn:microsoft.com/office/officeart/2005/8/layout/list1"/>
    <dgm:cxn modelId="{71C28081-00E0-4F3D-B15F-A99F6A60A808}" type="presParOf" srcId="{A9FEB8AA-AA9C-4684-85A6-1C2198D7B810}" destId="{5D6E09D1-2D7E-4DE6-9C1F-77FDAA5C2C49}" srcOrd="6" destOrd="0" presId="urn:microsoft.com/office/officeart/2005/8/layout/list1"/>
    <dgm:cxn modelId="{D49BF1BB-2FD7-4841-9DF6-A4B5E370DC5B}" type="presParOf" srcId="{A9FEB8AA-AA9C-4684-85A6-1C2198D7B810}" destId="{A3B37951-856B-407E-B6AE-BDA7D35EA779}" srcOrd="7" destOrd="0" presId="urn:microsoft.com/office/officeart/2005/8/layout/list1"/>
    <dgm:cxn modelId="{D6349ED3-5366-4D61-88AB-9370AFB3F0B6}" type="presParOf" srcId="{A9FEB8AA-AA9C-4684-85A6-1C2198D7B810}" destId="{28E38481-0968-4A93-91EB-1E912BB5FA3B}" srcOrd="8" destOrd="0" presId="urn:microsoft.com/office/officeart/2005/8/layout/list1"/>
    <dgm:cxn modelId="{2DDF5ED1-A95E-41DD-85CB-A49401E2F5F5}" type="presParOf" srcId="{28E38481-0968-4A93-91EB-1E912BB5FA3B}" destId="{C012E63D-2B37-470E-BBA1-C6D021C3601D}" srcOrd="0" destOrd="0" presId="urn:microsoft.com/office/officeart/2005/8/layout/list1"/>
    <dgm:cxn modelId="{4DF37359-297B-4589-B970-FE5DD126DB35}" type="presParOf" srcId="{28E38481-0968-4A93-91EB-1E912BB5FA3B}" destId="{61733A07-0E84-466C-9FE7-0CDA941F855A}" srcOrd="1" destOrd="0" presId="urn:microsoft.com/office/officeart/2005/8/layout/list1"/>
    <dgm:cxn modelId="{3493B498-E164-4FE4-9026-5EDD253BB169}" type="presParOf" srcId="{A9FEB8AA-AA9C-4684-85A6-1C2198D7B810}" destId="{C5249508-8272-4B44-A12A-1C3C58C529CF}" srcOrd="9" destOrd="0" presId="urn:microsoft.com/office/officeart/2005/8/layout/list1"/>
    <dgm:cxn modelId="{EA8CFFE1-3921-4CBD-8A21-FA5E01CA9BE6}" type="presParOf" srcId="{A9FEB8AA-AA9C-4684-85A6-1C2198D7B810}" destId="{DF0771E4-8011-4FEA-8F2C-FF9E50EBA6B4}" srcOrd="10" destOrd="0" presId="urn:microsoft.com/office/officeart/2005/8/layout/list1"/>
    <dgm:cxn modelId="{0EBC048B-727D-45BA-A1EE-21C11B14FDE8}" type="presParOf" srcId="{A9FEB8AA-AA9C-4684-85A6-1C2198D7B810}" destId="{D6FB47EF-F24C-4918-962C-ED8060C7DD3D}" srcOrd="11" destOrd="0" presId="urn:microsoft.com/office/officeart/2005/8/layout/list1"/>
    <dgm:cxn modelId="{3B67F2B3-45FA-4B40-AEC9-F56FF2CA9D20}" type="presParOf" srcId="{A9FEB8AA-AA9C-4684-85A6-1C2198D7B810}" destId="{3F1E4A5B-5A83-4B62-AAD8-EB6E6B9407F5}" srcOrd="12" destOrd="0" presId="urn:microsoft.com/office/officeart/2005/8/layout/list1"/>
    <dgm:cxn modelId="{8BBB3D15-1AEF-4B81-8465-3A3594B4D5A0}" type="presParOf" srcId="{3F1E4A5B-5A83-4B62-AAD8-EB6E6B9407F5}" destId="{C7C81DFE-C9E1-41E4-A57F-BC37F8475F3B}" srcOrd="0" destOrd="0" presId="urn:microsoft.com/office/officeart/2005/8/layout/list1"/>
    <dgm:cxn modelId="{3602C2A1-C936-4CA3-B2DE-AE212CD939C8}" type="presParOf" srcId="{3F1E4A5B-5A83-4B62-AAD8-EB6E6B9407F5}" destId="{4EC71D1C-BA2B-4F69-B1AA-A6B228F1B94A}" srcOrd="1" destOrd="0" presId="urn:microsoft.com/office/officeart/2005/8/layout/list1"/>
    <dgm:cxn modelId="{05AACC3F-E78B-4078-A619-030A80872C32}" type="presParOf" srcId="{A9FEB8AA-AA9C-4684-85A6-1C2198D7B810}" destId="{21C4BE07-185B-46DE-9361-01027CC12C53}" srcOrd="13" destOrd="0" presId="urn:microsoft.com/office/officeart/2005/8/layout/list1"/>
    <dgm:cxn modelId="{E2C88369-70AF-4E6F-9F57-9F19D42F23F1}" type="presParOf" srcId="{A9FEB8AA-AA9C-4684-85A6-1C2198D7B810}" destId="{F8F184CE-A091-4777-A028-87F2A2B99B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5586E-19E4-4499-AC07-DFBB21E839AF}">
      <dsp:nvSpPr>
        <dsp:cNvPr id="0" name=""/>
        <dsp:cNvSpPr/>
      </dsp:nvSpPr>
      <dsp:spPr>
        <a:xfrm>
          <a:off x="7534657" y="3340505"/>
          <a:ext cx="91440" cy="620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56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A2834-DCEF-4250-8BEB-ECFC1151D75D}">
      <dsp:nvSpPr>
        <dsp:cNvPr id="0" name=""/>
        <dsp:cNvSpPr/>
      </dsp:nvSpPr>
      <dsp:spPr>
        <a:xfrm>
          <a:off x="5560702" y="1322285"/>
          <a:ext cx="2019675" cy="65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836"/>
              </a:lnTo>
              <a:lnTo>
                <a:pt x="2019675" y="461836"/>
              </a:lnTo>
              <a:lnTo>
                <a:pt x="2019675" y="6599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79AEA-F606-41F3-AEF5-2FC6EF6B9FE2}">
      <dsp:nvSpPr>
        <dsp:cNvPr id="0" name=""/>
        <dsp:cNvSpPr/>
      </dsp:nvSpPr>
      <dsp:spPr>
        <a:xfrm>
          <a:off x="3658968" y="3340505"/>
          <a:ext cx="1389186" cy="62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89"/>
              </a:lnTo>
              <a:lnTo>
                <a:pt x="1389186" y="422189"/>
              </a:lnTo>
              <a:lnTo>
                <a:pt x="1389186" y="62033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88DC6-DBB6-498A-AFFF-A393A2247D0B}">
      <dsp:nvSpPr>
        <dsp:cNvPr id="0" name=""/>
        <dsp:cNvSpPr/>
      </dsp:nvSpPr>
      <dsp:spPr>
        <a:xfrm>
          <a:off x="2485195" y="3340505"/>
          <a:ext cx="1173772" cy="620561"/>
        </a:xfrm>
        <a:custGeom>
          <a:avLst/>
          <a:gdLst/>
          <a:ahLst/>
          <a:cxnLst/>
          <a:rect l="0" t="0" r="0" b="0"/>
          <a:pathLst>
            <a:path>
              <a:moveTo>
                <a:pt x="1173772" y="0"/>
              </a:moveTo>
              <a:lnTo>
                <a:pt x="1173772" y="422411"/>
              </a:lnTo>
              <a:lnTo>
                <a:pt x="0" y="422411"/>
              </a:lnTo>
              <a:lnTo>
                <a:pt x="0" y="62056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9361C-3E22-4955-8CD7-EF1D53488F8D}">
      <dsp:nvSpPr>
        <dsp:cNvPr id="0" name=""/>
        <dsp:cNvSpPr/>
      </dsp:nvSpPr>
      <dsp:spPr>
        <a:xfrm>
          <a:off x="3658968" y="1322285"/>
          <a:ext cx="1901733" cy="659986"/>
        </a:xfrm>
        <a:custGeom>
          <a:avLst/>
          <a:gdLst/>
          <a:ahLst/>
          <a:cxnLst/>
          <a:rect l="0" t="0" r="0" b="0"/>
          <a:pathLst>
            <a:path>
              <a:moveTo>
                <a:pt x="1901733" y="0"/>
              </a:moveTo>
              <a:lnTo>
                <a:pt x="1901733" y="461836"/>
              </a:lnTo>
              <a:lnTo>
                <a:pt x="0" y="461836"/>
              </a:lnTo>
              <a:lnTo>
                <a:pt x="0" y="6599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57B0-332A-45D3-A5D4-B55EEEEC1179}">
      <dsp:nvSpPr>
        <dsp:cNvPr id="0" name=""/>
        <dsp:cNvSpPr/>
      </dsp:nvSpPr>
      <dsp:spPr>
        <a:xfrm>
          <a:off x="4238809" y="-35948"/>
          <a:ext cx="2643785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80518-917B-4087-941F-012086366DE8}">
      <dsp:nvSpPr>
        <dsp:cNvPr id="0" name=""/>
        <dsp:cNvSpPr/>
      </dsp:nvSpPr>
      <dsp:spPr>
        <a:xfrm>
          <a:off x="4476470" y="189830"/>
          <a:ext cx="2643785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Erasmus +</a:t>
          </a:r>
          <a:endParaRPr lang="en-US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16251" y="229611"/>
        <a:ext cx="2564223" cy="1278671"/>
      </dsp:txXfrm>
    </dsp:sp>
    <dsp:sp modelId="{8B0793B3-C426-4A79-9963-65F08F8F36B0}">
      <dsp:nvSpPr>
        <dsp:cNvPr id="0" name=""/>
        <dsp:cNvSpPr/>
      </dsp:nvSpPr>
      <dsp:spPr>
        <a:xfrm>
          <a:off x="2589493" y="1982271"/>
          <a:ext cx="2138950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5A703-F563-4ABC-8D49-058A4A5F1C08}">
      <dsp:nvSpPr>
        <dsp:cNvPr id="0" name=""/>
        <dsp:cNvSpPr/>
      </dsp:nvSpPr>
      <dsp:spPr>
        <a:xfrm>
          <a:off x="2827154" y="2208049"/>
          <a:ext cx="2138950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Αποκεντρωμένες Δράσεις</a:t>
          </a:r>
          <a:r>
            <a:rPr lang="el-GR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	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66935" y="2247830"/>
        <a:ext cx="2059388" cy="1278671"/>
      </dsp:txXfrm>
    </dsp:sp>
    <dsp:sp modelId="{1A4C487C-4649-4859-A9E8-9C6AC74470A5}">
      <dsp:nvSpPr>
        <dsp:cNvPr id="0" name=""/>
        <dsp:cNvSpPr/>
      </dsp:nvSpPr>
      <dsp:spPr>
        <a:xfrm>
          <a:off x="1415720" y="3961066"/>
          <a:ext cx="2138950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15324-FA19-4181-8E1C-08F98413F826}">
      <dsp:nvSpPr>
        <dsp:cNvPr id="0" name=""/>
        <dsp:cNvSpPr/>
      </dsp:nvSpPr>
      <dsp:spPr>
        <a:xfrm>
          <a:off x="1653381" y="4186844"/>
          <a:ext cx="2138950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Εθνική Υπηρεσία (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CY01)</a:t>
          </a:r>
          <a:r>
            <a:rPr lang="el-GR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ΙΔΕΠ Διά Βίου Μάθησης</a:t>
          </a:r>
        </a:p>
      </dsp:txBody>
      <dsp:txXfrm>
        <a:off x="1693162" y="4226625"/>
        <a:ext cx="2059388" cy="1278671"/>
      </dsp:txXfrm>
    </dsp:sp>
    <dsp:sp modelId="{0245EDBE-ADDE-4710-A610-E8DDC3A62224}">
      <dsp:nvSpPr>
        <dsp:cNvPr id="0" name=""/>
        <dsp:cNvSpPr/>
      </dsp:nvSpPr>
      <dsp:spPr>
        <a:xfrm>
          <a:off x="3978679" y="3960844"/>
          <a:ext cx="2138950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A634-38EE-4D13-9EDC-A20BC79B0672}">
      <dsp:nvSpPr>
        <dsp:cNvPr id="0" name=""/>
        <dsp:cNvSpPr/>
      </dsp:nvSpPr>
      <dsp:spPr>
        <a:xfrm>
          <a:off x="4216340" y="4186622"/>
          <a:ext cx="2138950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Εθνική Υπηρεσία (</a:t>
          </a:r>
          <a:r>
            <a:rPr lang="en-US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CY02)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ONEK</a:t>
          </a:r>
          <a:r>
            <a:rPr lang="el-GR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56121" y="4226403"/>
        <a:ext cx="2059388" cy="1278671"/>
      </dsp:txXfrm>
    </dsp:sp>
    <dsp:sp modelId="{D2BAA8D7-FF84-4A0C-BC04-D8E2C7F585B9}">
      <dsp:nvSpPr>
        <dsp:cNvPr id="0" name=""/>
        <dsp:cNvSpPr/>
      </dsp:nvSpPr>
      <dsp:spPr>
        <a:xfrm>
          <a:off x="6510902" y="1982271"/>
          <a:ext cx="2138950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F7FB6-8FB8-4FE8-BD0A-A94D811DDEBD}">
      <dsp:nvSpPr>
        <dsp:cNvPr id="0" name=""/>
        <dsp:cNvSpPr/>
      </dsp:nvSpPr>
      <dsp:spPr>
        <a:xfrm>
          <a:off x="6748563" y="2208049"/>
          <a:ext cx="2138950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Κεντρικές Δράσεις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88344" y="2247830"/>
        <a:ext cx="2059388" cy="1278671"/>
      </dsp:txXfrm>
    </dsp:sp>
    <dsp:sp modelId="{F61149B4-CE13-4F53-A108-BD266EEDAA05}">
      <dsp:nvSpPr>
        <dsp:cNvPr id="0" name=""/>
        <dsp:cNvSpPr/>
      </dsp:nvSpPr>
      <dsp:spPr>
        <a:xfrm>
          <a:off x="6510902" y="3961066"/>
          <a:ext cx="2138950" cy="135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CBF32-3CB5-42D6-A871-87D33DE15B67}">
      <dsp:nvSpPr>
        <dsp:cNvPr id="0" name=""/>
        <dsp:cNvSpPr/>
      </dsp:nvSpPr>
      <dsp:spPr>
        <a:xfrm>
          <a:off x="6748563" y="4186844"/>
          <a:ext cx="2138950" cy="135823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Education</a:t>
          </a:r>
          <a:r>
            <a: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And Culture Executive Agency – </a:t>
          </a:r>
          <a:r>
            <a: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(</a:t>
          </a:r>
          <a:r>
            <a: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rPr>
            <a:t>EACEA)</a:t>
          </a:r>
          <a:endParaRPr kumimoji="0" lang="el-GR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88344" y="4226625"/>
        <a:ext cx="2059388" cy="127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ADA9-B71E-42A5-85E4-D0F809A0FA25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6BF5-5095-4117-97EA-E27AEB987679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E85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Συμπερίληψη και Ποικιλομορφία</a:t>
          </a:r>
          <a:endParaRPr lang="en-US" sz="1800" kern="1200" dirty="0"/>
        </a:p>
      </dsp:txBody>
      <dsp:txXfrm>
        <a:off x="449631" y="111964"/>
        <a:ext cx="5603138" cy="799138"/>
      </dsp:txXfrm>
    </dsp:sp>
    <dsp:sp modelId="{5D6E09D1-2D7E-4DE6-9C1F-77FDAA5C2C49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B9609-3D08-4721-B732-B985BC4B8A7D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Ψηφιακή Μεταρρύθμιση</a:t>
          </a:r>
          <a:endParaRPr lang="el-GR" sz="1800" b="1" kern="1200" dirty="0">
            <a:latin typeface="Verdana" panose="020B0604030504040204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449631" y="1472764"/>
        <a:ext cx="5603138" cy="799138"/>
      </dsp:txXfrm>
    </dsp:sp>
    <dsp:sp modelId="{DF0771E4-8011-4FEA-8F2C-FF9E50EBA6B4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3A07-0E84-466C-9FE7-0CDA941F855A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9C5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  <a:endParaRPr lang="el-GR" sz="1800" b="1" kern="1200" dirty="0">
            <a:latin typeface="Verdana" panose="020B0604030504040204" pitchFamily="34" charset="0"/>
            <a:ea typeface="Verdana" panose="020B0604030504040204" pitchFamily="34" charset="0"/>
            <a:cs typeface="Arial" pitchFamily="34" charset="0"/>
          </a:endParaRPr>
        </a:p>
      </dsp:txBody>
      <dsp:txXfrm>
        <a:off x="449631" y="2833564"/>
        <a:ext cx="5603138" cy="799138"/>
      </dsp:txXfrm>
    </dsp:sp>
    <dsp:sp modelId="{F8F184CE-A091-4777-A028-87F2A2B99B03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1D1C-BA2B-4F69-B1AA-A6B228F1B94A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rgbClr val="53A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Συμμετοχή στη Δημοκρατική Ζωή</a:t>
          </a:r>
          <a:endParaRPr lang="en-US" sz="1800" kern="1200" dirty="0"/>
        </a:p>
      </dsp:txBody>
      <dsp:txXfrm>
        <a:off x="449631" y="4194364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2EC55-18F2-453D-B723-B22CFE1F2D6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9942-0603-4D91-B2C9-BD9F464AC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8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358-4FA4-1043-9CF0-A5EB916F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7953E-9639-1B44-921F-9E6EF8E93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6581-556C-204C-A097-A45235D2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E223-9B4C-F74D-B84F-E5A3EF73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1428-1EA8-F940-BFD6-F5AEA866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4280839-D00A-1D44-B483-865F54D35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4887" cy="69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F76B-EF4C-5745-99E9-8775E5CD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95257-9D08-D540-BC3C-BDCC6DC3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99EB-35E2-2E47-8FD8-DC5316FB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A0EB-25BD-A04D-939E-6DA99C04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F67-9F70-4B44-B6F8-3D1472F5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347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2EE8-3AA1-4144-B432-622523C7C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74DE2-D75E-F349-A2D4-806C850B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A686-6317-044B-8124-4E4D0F9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C3AD-6075-E248-A216-A4573FC1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662B-4F43-0642-81DA-C97C43ED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61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3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D073-3E6D-3D41-AB40-9E6CD5B9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E4A2-DDFE-B24F-BB26-E01258EA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915C1-7CB3-4443-9708-51ECE645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A8DB-775D-A34A-A693-D9B1DA20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FE6D-52BD-AB46-BFDF-6EF3F53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749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B2A-7878-4844-BA08-416A5555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DB9F-9A1E-B848-B96E-F391011A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AF323-17E3-0C4F-84D3-38B71922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102A-60B2-4048-885E-D9CFD015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0DC49-B76E-2F47-8D3D-9D25F060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D485-4E32-3748-9C5B-3FCB25DE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912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D621-AA32-B44C-B313-00E0F739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B5A5-B625-5E46-B358-E380D776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2E03-27EF-2C42-97F4-B0290E7F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DC275-0773-244F-A08F-B2ED1D2D3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C9FE3-4E92-2D4A-A0CF-B8E868258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1C273-E337-C74A-B848-56C8F4AA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D205C-D2CF-1243-9ED7-F49F0350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89C88-B31B-5848-A8A1-311ADA26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211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BD9-A0A6-C14F-9B6D-8F0C3BEC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AFEA0-5F97-4646-A704-0541B6D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E5281-2418-0E46-A6DA-7FFB5280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C70B6-8DE4-6F4F-B7AF-3BCDA90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656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D59B9-3B35-0A42-9C2B-72CC89B2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3369C-571D-2F42-848D-00A4E20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DDCF2-E586-234A-8414-053DA3AC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69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5764-87A6-9D4A-9783-C69D203D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70FB-CC44-7A4C-B140-AE2D8D67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6462B-5B47-7A48-A7DC-D204CD661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42014-F4A9-1645-8C52-533AA176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87C68-4E9E-F14F-B3B6-F2271F87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0F8C8-5835-F046-8E1B-BCF4EB37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505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9CC5-8BFF-124D-BE37-C232C8D3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EBB8B-FA2F-E940-A4F9-AB35CD2DC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946CA-91C5-1C4B-8CC6-DCD190B3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2B849-18CF-184F-9084-78E931B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12/17/2021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E2F3-0EBD-6D40-9987-999A290D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CC77-2F99-0D4E-BE58-A636B48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570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504FB8A-8652-4341-8586-79CD5E16DF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5496" cy="68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dep.org.cy/project/tca/" TargetMode="External"/><Relationship Id="rId3" Type="http://schemas.openxmlformats.org/officeDocument/2006/relationships/hyperlink" Target="https://idep.org.cy/" TargetMode="External"/><Relationship Id="rId7" Type="http://schemas.openxmlformats.org/officeDocument/2006/relationships/hyperlink" Target="https://salto-et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dep.org.cy/etwinning/" TargetMode="External"/><Relationship Id="rId5" Type="http://schemas.openxmlformats.org/officeDocument/2006/relationships/hyperlink" Target="https://idep.org.cy/erasmus/odigos-programmatos/" TargetMode="External"/><Relationship Id="rId10" Type="http://schemas.openxmlformats.org/officeDocument/2006/relationships/hyperlink" Target="https://webgate.ec.europa.eu/app-forms/af-ui-opportunities/#/erasmus-plus/open-calls/key-action/43353410" TargetMode="External"/><Relationship Id="rId4" Type="http://schemas.openxmlformats.org/officeDocument/2006/relationships/hyperlink" Target="https://www.erasmusplus.cy/" TargetMode="External"/><Relationship Id="rId9" Type="http://schemas.openxmlformats.org/officeDocument/2006/relationships/hyperlink" Target="https://webgate.ec.europa.eu/app-forms/af-ui-opportunities/#/erasmus-plus/open-calls/key-action/4335340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rasmus_CY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diavioumathis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dep.org.cy/" TargetMode="External"/><Relationship Id="rId5" Type="http://schemas.openxmlformats.org/officeDocument/2006/relationships/hyperlink" Target="mailto:info@idep.org.cy" TargetMode="External"/><Relationship Id="rId4" Type="http://schemas.openxmlformats.org/officeDocument/2006/relationships/image" Target="cid:image001.png@01D7F03A.F5505150" TargetMode="External"/><Relationship Id="rId9" Type="http://schemas.openxmlformats.org/officeDocument/2006/relationships/hyperlink" Target="https://www.instagram.com/idep_erasmusplus/?hl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2937206" y="32823"/>
            <a:ext cx="120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ΜΑΓΝΗΤΟΣΚΟΠΗΣΗ ΣΕΜΙΝΑΡΙΩΝ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587" y="993521"/>
            <a:ext cx="11323476" cy="659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cs typeface="Calibri" pitchFamily="34" charset="0"/>
              </a:rPr>
              <a:t>Η ΠΑΡΟΥΣΙΑΣΗ ΠΟΥ ΘΑ ΑΚΟΛΟΥΘΗΣΕΙ ΘΑ ΜΑΓΝΗΤΟΣΚΟΠΕΙΤΑΙ</a:t>
            </a: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ΟΙ ΕΡΩΤΗΣΕΙΣ ΠΟΥ ΘΑ ΥΠΟΒΑΛΛΟΝΤΑΙ ΜΕΣΩ </a:t>
            </a:r>
            <a:r>
              <a:rPr lang="en-GB" sz="2200" dirty="0" smtClean="0">
                <a:solidFill>
                  <a:srgbClr val="002060"/>
                </a:solidFill>
                <a:cs typeface="Calibri" pitchFamily="34" charset="0"/>
              </a:rPr>
              <a:t>CHAT</a:t>
            </a: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, ΚΑΤΑ ΤΗ ΔΙΑΡΚΕΙΑ ΤΗΣ ΠΑΡΟΥΣΙΑΣΗΣ,</a:t>
            </a:r>
            <a:r>
              <a:rPr lang="en-GB" sz="2200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l-GR" sz="2200" u="sng" dirty="0" smtClean="0">
                <a:solidFill>
                  <a:srgbClr val="002060"/>
                </a:solidFill>
                <a:cs typeface="Calibri" pitchFamily="34" charset="0"/>
              </a:rPr>
              <a:t>ΔΕ ΘΑ ΦΑΙΝΟΝΤΑΙ</a:t>
            </a: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 ΣΤΗ ΜΑΓΝΗΤΟΣΚΟΠΗΣΗ.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ΟΙ ΕΡΩΤΗΣΕΙΣ ΠΟΥ ΘΑ ΥΠΟΒΑΛΛΟΝΤΑΙ ΠΡΟΦΟΡΙΚΑ, ΚΑΤΑ ΤΗ ΔΙΑΡΚΕΙΑ ΤΗΣ ΠΑΡΟΥΣΙΑΣΗΣ, </a:t>
            </a:r>
            <a:r>
              <a:rPr lang="el-GR" sz="2200" u="sng" dirty="0" smtClean="0">
                <a:solidFill>
                  <a:srgbClr val="002060"/>
                </a:solidFill>
                <a:cs typeface="Calibri" pitchFamily="34" charset="0"/>
              </a:rPr>
              <a:t>ΘΑ ΦΑΙΝΟΝΤΑΙ</a:t>
            </a: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  ΣΤΗ ΜΑΓΝΗΤΟΣΚΟΠΗΣΗ. </a:t>
            </a: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cs typeface="Calibri" pitchFamily="34" charset="0"/>
              </a:rPr>
              <a:t>ΘΑ ΔΟΘΕΙ ΕΥΛΟΓΟΣ ΧΡΟΝΟΣ ΓΙΑ ΥΠΟΒΟΛΗ ΕΡΩΤΗΣΕΩΝ, ΑΦΟΥ ΟΛΟΚΛΗΡΩΘΕΙ Η ΠΑΡΟΥΣΙΑΣΗ. </a:t>
            </a:r>
            <a:r>
              <a:rPr lang="el-GR" sz="2200" b="1" dirty="0" smtClean="0">
                <a:solidFill>
                  <a:srgbClr val="002060"/>
                </a:solidFill>
                <a:cs typeface="Calibri" pitchFamily="34" charset="0"/>
              </a:rPr>
              <a:t>Η ΕΝΟΤΗΤΑ ΕΡΩΤΗΣΕΩΝ-ΑΠΑΝΤΗΣΕΩΝ ΔΕ ΘΑ ΜΑΓΝΗΤΟΣΚΟΠΕΙΤΑΙ. 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2200" b="1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cs typeface="Calibri" pitchFamily="34" charset="0"/>
              </a:rPr>
              <a:t>ΟΣΟΙ ΥΠΟΒΑΛΕΤΕ </a:t>
            </a: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ΠΡΟΦΟΡΙΚΑ </a:t>
            </a:r>
            <a:r>
              <a:rPr lang="el-GR" sz="2200" b="1" dirty="0" smtClean="0">
                <a:solidFill>
                  <a:srgbClr val="002060"/>
                </a:solidFill>
                <a:cs typeface="Calibri" pitchFamily="34" charset="0"/>
              </a:rPr>
              <a:t>ΕΡΩΤΗΜΑΤΑ, ΚΑΤΑ ΤΗ ΔΙΑΡΚΕΙΑ ΤΗΣ ΠΑΡΟΥΣΙΑΣΗΣ ΚΑΙ ΟΧΙ ΜΕ ΤΟ ΠΕΡΑΣ ΤΗΣ, ΠΑΡΕΧΕΤΕ ΑΥΤΟΜΑΤΑ ΤΗ ΣΥΓΚΑΤΑΘΕΣΗ ΣΑΣ ΣΤΟ ΙΔΕΠ ΔΙΑ ΒΙΟΥ ΜΑΘΗΣΗΣ ΓΙΑ ΠΡΟΒΟΛΗ ΤΩΝ ΠΡΟΣΩΠΙΚΩΝ ΣΑΣ ΔΕΔΟΜΕΝΩΝ</a:t>
            </a:r>
            <a:r>
              <a:rPr lang="en-GB" sz="2200" b="1" dirty="0" smtClean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cs typeface="Calibri" pitchFamily="34" charset="0"/>
              </a:rPr>
              <a:t>ΣΤΟ ΜΑΓΝΗΤΟΣΚΟΠΗΜΕΝΟ ΑΡΧΕΙΟ</a:t>
            </a:r>
            <a:endParaRPr lang="en-GB" sz="22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285750" lvl="1" indent="-28575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GB" b="1" smtClean="0">
                <a:solidFill>
                  <a:schemeClr val="bg1"/>
                </a:solidFill>
              </a:rPr>
              <a:t>UM</a:t>
            </a:r>
            <a:endParaRPr lang="en-GB" b="1" dirty="0">
              <a:solidFill>
                <a:schemeClr val="bg1"/>
              </a:solidFill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</a:t>
            </a:r>
            <a:r>
              <a:rPr lang="en-GB" b="1" dirty="0" smtClean="0">
                <a:solidFill>
                  <a:schemeClr val="bg1"/>
                </a:solidFill>
              </a:rPr>
              <a:t>IPSUM</a:t>
            </a:r>
            <a:endParaRPr lang="en-GB" b="1" dirty="0">
              <a:solidFill>
                <a:schemeClr val="bg1"/>
              </a:solidFill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ΠΡΟΤΕΡΑΙΟΤΗΤΕΣ ΤΟΥ ΠΡΟΓΡΑΜΜΑΤΟΣ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007717"/>
              </p:ext>
            </p:extLst>
          </p:nvPr>
        </p:nvGraphicFramePr>
        <p:xfrm>
          <a:off x="1117601" y="962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ΚΟΝΔΥΛΙ ΓΙΑ ΤΗ ΝΕΑ ΠΡΟΓΡΑΜΜΑΤΙΚΗ ΠΕΡΙΟΔΟ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476" y="1484784"/>
            <a:ext cx="11063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Πέραν των 26 δισεκατομμυρίων Ευρώ </a:t>
            </a:r>
            <a:r>
              <a:rPr lang="el-G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για την </a:t>
            </a:r>
          </a:p>
          <a:p>
            <a:pPr algn="ctr"/>
            <a:r>
              <a:rPr lang="el-G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περίοδο </a:t>
            </a:r>
            <a:r>
              <a:rPr lang="el-G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– 2027</a:t>
            </a:r>
          </a:p>
          <a:p>
            <a:pPr algn="ctr"/>
            <a:endParaRPr lang="el-GR" sz="2600" dirty="0" smtClean="0"/>
          </a:p>
          <a:p>
            <a:pPr algn="ctr"/>
            <a:endParaRPr lang="el-GR" sz="2000" dirty="0" smtClean="0"/>
          </a:p>
          <a:p>
            <a:pPr algn="ctr"/>
            <a:endParaRPr lang="el-GR" sz="1000" dirty="0"/>
          </a:p>
          <a:p>
            <a:pPr algn="ctr"/>
            <a:endParaRPr lang="el-GR" sz="2600" dirty="0"/>
          </a:p>
          <a:p>
            <a:pPr algn="ctr"/>
            <a:endParaRPr lang="el-GR" sz="2400" dirty="0" smtClean="0"/>
          </a:p>
          <a:p>
            <a:pPr algn="ctr"/>
            <a:endParaRPr lang="el-GR" sz="2400" dirty="0"/>
          </a:p>
          <a:p>
            <a:pPr algn="ctr"/>
            <a:endParaRPr lang="en-GB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35" y="3369558"/>
            <a:ext cx="3345960" cy="2342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206473" y="0"/>
            <a:ext cx="1206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ΚΟΝΔΥΛΙ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</a:rPr>
              <a:t>ΓΙΑ ΤΗΝ ΠΡΟΣΚΛΗΣΗ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868" y="1348942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10754"/>
              </p:ext>
            </p:extLst>
          </p:nvPr>
        </p:nvGraphicFramePr>
        <p:xfrm>
          <a:off x="572868" y="1020574"/>
          <a:ext cx="9167898" cy="431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355">
                  <a:extLst>
                    <a:ext uri="{9D8B030D-6E8A-4147-A177-3AD203B41FA5}">
                      <a16:colId xmlns:a16="http://schemas.microsoft.com/office/drawing/2014/main" val="231440382"/>
                    </a:ext>
                  </a:extLst>
                </a:gridCol>
                <a:gridCol w="3148543">
                  <a:extLst>
                    <a:ext uri="{9D8B030D-6E8A-4147-A177-3AD203B41FA5}">
                      <a16:colId xmlns:a16="http://schemas.microsoft.com/office/drawing/2014/main" val="2513331605"/>
                    </a:ext>
                  </a:extLst>
                </a:gridCol>
              </a:tblGrid>
              <a:tr h="8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Εκπαίδευση</a:t>
                      </a:r>
                      <a:r>
                        <a:rPr lang="el-GR" sz="2000" b="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και Κατάρτιση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708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l-GR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2.813,11</a:t>
                      </a:r>
                      <a:r>
                        <a:rPr lang="el-GR" sz="2000" b="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εκατ. Ευρώ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83820"/>
                  </a:ext>
                </a:extLst>
              </a:tr>
              <a:tr h="108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Νεολαία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7082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288,13</a:t>
                      </a:r>
                      <a:r>
                        <a:rPr lang="el-GR" sz="2000" b="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εκατ. Ευρώ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1916" marR="61916" marT="0" marB="0">
                    <a:solidFill>
                      <a:srgbClr val="53A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90156"/>
                  </a:ext>
                </a:extLst>
              </a:tr>
              <a:tr h="129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Αθλητισμός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7082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51.89</a:t>
                      </a:r>
                      <a:r>
                        <a:rPr lang="el-GR" sz="2000" b="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εκατ. Ευρώ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rgbClr val="53A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6148"/>
                  </a:ext>
                </a:extLst>
              </a:tr>
              <a:tr h="108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Jean Monnet</a:t>
                      </a:r>
                      <a:endParaRPr lang="en-GB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708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b="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  <a:r>
                        <a:rPr lang="el-GR" sz="20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l-GR" sz="2000" b="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εκατ. Ευρώ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rgbClr val="53A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14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451" y="5751871"/>
            <a:ext cx="9615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Σημείωση: Ο συνολικός </a:t>
            </a:r>
            <a:r>
              <a:rPr lang="el-GR" sz="15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προυπολογισμός</a:t>
            </a:r>
            <a:r>
              <a:rPr lang="el-GR" sz="15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που παρουσιάζεται εδώ, όπως και η κατανομή του, είναι ενδεικτικός. Πάντοτε υπάρχει το ενδεχόμενο τροποποίησης του ετήσιου Προγράμματος Εργασίας του </a:t>
            </a:r>
            <a:r>
              <a:rPr lang="en-GB" sz="15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Erasmus+</a:t>
            </a:r>
            <a:endParaRPr lang="en-GB" sz="15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206471" y="0"/>
            <a:ext cx="12064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bg1"/>
                </a:solidFill>
              </a:rPr>
              <a:t>ΚΟΝΔΥΛΙ ΓΙΑ ΚΥΠΡΙΟΥΣ ΔΙΚΑΙΟΥΧΟΥΣ ΓΙΑ ΤΗΝ ΠΡΟΣΚΛΗΣΗ 2022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Αποκεντρωμένες Δράσεις - Τομείς Εκπαίδευσης και Κατάρτισης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58862"/>
              </p:ext>
            </p:extLst>
          </p:nvPr>
        </p:nvGraphicFramePr>
        <p:xfrm>
          <a:off x="134278" y="765686"/>
          <a:ext cx="11985529" cy="6058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614">
                  <a:extLst>
                    <a:ext uri="{9D8B030D-6E8A-4147-A177-3AD203B41FA5}">
                      <a16:colId xmlns:a16="http://schemas.microsoft.com/office/drawing/2014/main" val="231440382"/>
                    </a:ext>
                  </a:extLst>
                </a:gridCol>
                <a:gridCol w="3430619">
                  <a:extLst>
                    <a:ext uri="{9D8B030D-6E8A-4147-A177-3AD203B41FA5}">
                      <a16:colId xmlns:a16="http://schemas.microsoft.com/office/drawing/2014/main" val="2513331605"/>
                    </a:ext>
                  </a:extLst>
                </a:gridCol>
                <a:gridCol w="3161844">
                  <a:extLst>
                    <a:ext uri="{9D8B030D-6E8A-4147-A177-3AD203B41FA5}">
                      <a16:colId xmlns:a16="http://schemas.microsoft.com/office/drawing/2014/main" val="3104635933"/>
                    </a:ext>
                  </a:extLst>
                </a:gridCol>
                <a:gridCol w="2519452">
                  <a:extLst>
                    <a:ext uri="{9D8B030D-6E8A-4147-A177-3AD203B41FA5}">
                      <a16:colId xmlns:a16="http://schemas.microsoft.com/office/drawing/2014/main" val="2212744818"/>
                    </a:ext>
                  </a:extLst>
                </a:gridCol>
              </a:tblGrid>
              <a:tr h="889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Τομέας Εκπαίδευσης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7082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Βασική Δράση 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Βασική Δράση 2 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Συμπράξεις Συνεργασίας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Βασική Δράση 2 </a:t>
                      </a:r>
                      <a:endParaRPr lang="en-US" sz="14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Συμπράξεις 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Μικρής 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Κλίμακας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83820"/>
                  </a:ext>
                </a:extLst>
              </a:tr>
              <a:tr h="876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Σχολική Εκπαίδευση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€1.689.519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1.013.711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Μη 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675.807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€595.315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€133.266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79.959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53.306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90156"/>
                  </a:ext>
                </a:extLst>
              </a:tr>
              <a:tr h="13345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Τριτοβάθμια Εκπαίδευση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Κινητικότητα </a:t>
                      </a: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μεταξύ Χωρών του Προγράμματος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€4.680.352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€678.417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Δεν εφαρμόζεται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6148"/>
                  </a:ext>
                </a:extLst>
              </a:tr>
              <a:tr h="889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Τριτοβάθμια Εκπαίδευση 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Διεθνής </a:t>
                      </a: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Κινητικότητα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€859.663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Δεν εφαρμόζεται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Δεν εφαρμόζεται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141"/>
                  </a:ext>
                </a:extLst>
              </a:tr>
              <a:tr h="889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Επαγγελματική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</a:t>
                      </a:r>
                      <a:r>
                        <a:rPr lang="el-GR" sz="14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κπαίδευση</a:t>
                      </a: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και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</a:t>
                      </a:r>
                      <a:r>
                        <a:rPr lang="el-GR" sz="14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ατάρτιση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€2.258.949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1.581.264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Μη 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677.684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€523.248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€142.259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85.355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€</a:t>
                      </a:r>
                      <a:r>
                        <a:rPr lang="el-GR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56.903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76100"/>
                  </a:ext>
                </a:extLst>
              </a:tr>
              <a:tr h="889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Εκπαίδευση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</a:t>
                      </a:r>
                      <a:r>
                        <a:rPr lang="el-GR" sz="14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νηλίκων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1916" marR="61916" marT="0" marB="0" anchor="ctr">
                    <a:solidFill>
                      <a:srgbClr val="53A1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€401.230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€160.492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Μη διαπιστευμένοι </a:t>
                      </a:r>
                      <a:r>
                        <a:rPr lang="el-GR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.: €240.738 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€400.000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€135.861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€81.516,6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l-GR" sz="1400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η</a:t>
                      </a:r>
                      <a:r>
                        <a:rPr lang="el-GR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προθεσμία:  €54344.4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2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805647" y="113121"/>
            <a:ext cx="128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ΚΑΤΑΛΗΚΤΙΚΕΣ ΗΜΕΡΟΜΗΝΙΕΣ – ΤΟΜΕΙΣ ΕΚΠΑΙΔΕΥΣΗΣ ΚΑΙ ΚΑΤΑΡΤΙΣΗΣ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84604"/>
              </p:ext>
            </p:extLst>
          </p:nvPr>
        </p:nvGraphicFramePr>
        <p:xfrm>
          <a:off x="807822" y="939110"/>
          <a:ext cx="10778589" cy="5370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58462">
                  <a:extLst>
                    <a:ext uri="{9D8B030D-6E8A-4147-A177-3AD203B41FA5}">
                      <a16:colId xmlns:a16="http://schemas.microsoft.com/office/drawing/2014/main" val="3912380731"/>
                    </a:ext>
                  </a:extLst>
                </a:gridCol>
                <a:gridCol w="462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Δρά</a:t>
                      </a:r>
                      <a:r>
                        <a:rPr lang="en-US" sz="18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US" sz="1800" b="1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US" sz="1800" b="1" spc="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λ</a:t>
                      </a:r>
                      <a:r>
                        <a:rPr lang="en-US" sz="18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n-US" sz="18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n-US" sz="1800" b="1" spc="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</a:t>
                      </a: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κή</a:t>
                      </a: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ημ</a:t>
                      </a: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ερο</a:t>
                      </a:r>
                      <a:r>
                        <a:rPr lang="en-US" sz="18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μη</a:t>
                      </a:r>
                      <a:r>
                        <a:rPr lang="en-US" sz="18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n-US" sz="1800" b="1" spc="1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ί</a:t>
                      </a: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61684"/>
                  </a:ext>
                </a:extLst>
              </a:tr>
              <a:tr h="4769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Βα</a:t>
                      </a:r>
                      <a:r>
                        <a:rPr lang="en-US" sz="1600" b="1" spc="-5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600" b="1" spc="5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</a:t>
                      </a:r>
                      <a:r>
                        <a:rPr lang="en-US" sz="1600" b="1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κή</a:t>
                      </a:r>
                      <a:r>
                        <a:rPr lang="en-US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Δρά</a:t>
                      </a:r>
                      <a:r>
                        <a:rPr lang="en-US" sz="1600" b="1" spc="-5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6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n-US" sz="16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51006"/>
                  </a:ext>
                </a:extLst>
              </a:tr>
              <a:tr h="79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ητ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ικ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ότητ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1600" b="1" spc="10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ατό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το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υς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spc="-10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ο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ί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ς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spc="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της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1600" b="1" spc="-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κπ</a:t>
                      </a:r>
                      <a:r>
                        <a:rPr lang="el-GR" sz="1600" b="1" spc="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1600" b="1" spc="-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ίδ</a:t>
                      </a:r>
                      <a:r>
                        <a:rPr lang="el-GR" sz="1600" b="1" spc="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1600" b="1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υσ</a:t>
                      </a:r>
                      <a:r>
                        <a:rPr lang="el-GR" sz="1600" b="1" spc="5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l-GR" sz="1600" b="1" dirty="0" smtClean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ς 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και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της 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ατά</a:t>
                      </a:r>
                      <a:r>
                        <a:rPr lang="el-GR" sz="1600" b="1" spc="-10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ρτ</a:t>
                      </a:r>
                      <a:r>
                        <a:rPr lang="el-GR" sz="1600" b="1" spc="-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l-GR" sz="1600" b="1" spc="5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ς (όλοι οι τομείς) </a:t>
                      </a:r>
                      <a:endParaRPr lang="en-GB" sz="1600" b="1" dirty="0">
                        <a:solidFill>
                          <a:srgbClr val="53A19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23 Φεβρουαρίου, 2022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1μμ ώρα Κύπρου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944200"/>
                  </a:ext>
                </a:extLst>
              </a:tr>
              <a:tr h="48680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Βα</a:t>
                      </a:r>
                      <a:r>
                        <a:rPr lang="en-US" sz="16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600" b="1" spc="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ι</a:t>
                      </a:r>
                      <a:r>
                        <a:rPr lang="en-US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κή</a:t>
                      </a: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Δρά</a:t>
                      </a:r>
                      <a:r>
                        <a:rPr lang="en-US" sz="1600" b="1" spc="-5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18196"/>
                  </a:ext>
                </a:extLst>
              </a:tr>
              <a:tr h="733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Συμπράξεις Συνεργασίας (όλοι οι τομείς)</a:t>
                      </a:r>
                      <a:endParaRPr lang="en-GB" sz="1600" b="1" dirty="0">
                        <a:solidFill>
                          <a:srgbClr val="53A19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5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23 </a:t>
                      </a:r>
                      <a:r>
                        <a:rPr lang="el-GR" sz="1600" b="1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Μαρτίου, 2022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1μμ ώρα Κύπρου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85842"/>
                  </a:ext>
                </a:extLst>
              </a:tr>
              <a:tr h="2172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53A19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Συμπράξεις Μικρής Κλίμακας</a:t>
                      </a:r>
                      <a:endParaRPr lang="en-GB" sz="1600" b="1" dirty="0">
                        <a:solidFill>
                          <a:srgbClr val="53A19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u="sng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l-GR" sz="1600" u="sng" spc="5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l-GR" sz="1600" u="sng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Προθεσμία</a:t>
                      </a: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23 Μαρτίου, 2022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1μμ ώρα Κύπρου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u="sng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l-GR" sz="1600" u="sng" spc="5" baseline="30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η</a:t>
                      </a:r>
                      <a:r>
                        <a:rPr lang="el-GR" sz="1600" u="sng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Προθεσμία</a:t>
                      </a: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 Οκτωβρίου 2022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1μμ ώρα Κύπρου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ΠΕΡΙΣΣΟΤΕΡΕΣ ΠΛΗΡΟΦΟΡΙΕΣ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919" y="1196752"/>
            <a:ext cx="11293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10" y="1042629"/>
            <a:ext cx="111694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Ιστοσελίδα ΙΔΕΠ Διά Βίου Μάθησης: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Erasmus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+ –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IDEP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Ιστοσελίδα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Erasmus+ 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στην Κύπρο: 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Erasmus+ (erasmusplus.cy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)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Οδηγός Προγράμματος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Οδηγός Προγράμματος –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Erasmus+ –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IDEP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eTwinning: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eTwinning – Erasmus+ –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IDEP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SALTO Education and Training TCA Resource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Centre: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https://salto-et.net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/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TCAs open for booking places: </a:t>
            </a:r>
            <a:r>
              <a:rPr lang="el-GR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https://idep.org.cy/project/tca</a:t>
            </a:r>
            <a:r>
              <a:rPr lang="el-GR" u="sng" dirty="0" smtClean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/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Open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Calls KA1 (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πλατφόρμα υποβολής αιτήσεων)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Open Calls - Learning Mobility of Individuals | Erasmus+ and European Solidarity Corps programmes (europa.eu)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Open Calls KA2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 (πλατφόρμα υποβολής αιτήσεων)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Open Calls - Partnerships for cooperation and exchanges of practices | Erasmus+ and European Solidarity Corps programmes (europa.eu)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ΣΤΟΙΧΕΙΑ ΕΠΙΚΟΙΝΩΝΙΑΣ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084" y="1295834"/>
            <a:ext cx="8909429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01623" y="1056200"/>
            <a:ext cx="11293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3" name="Picture 5" descr="cid:image001.png@01D7F03A.F55051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6" y="2113846"/>
            <a:ext cx="1805367" cy="18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rgbClr val="00748C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0516" y="2143494"/>
            <a:ext cx="8042787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ΙΔΕΠ ΔΙΑ ΒΙΟΥ ΜΑΘΗΣΗΣ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ΠΡΟΔΡΟΜΟΥ ΚΑΙ ΔΗΜΗΤΡΑΚΟΠΟΥΛΟΥ 2, 1090, ΛΕΥΚΩΣΙΑ</a:t>
            </a:r>
          </a:p>
          <a:p>
            <a:r>
              <a:rPr lang="el-GR" dirty="0" err="1" smtClean="0"/>
              <a:t>Τηλ</a:t>
            </a:r>
            <a:r>
              <a:rPr lang="en-GB" dirty="0" smtClean="0"/>
              <a:t>: </a:t>
            </a:r>
            <a:r>
              <a:rPr lang="en-GB" dirty="0"/>
              <a:t>+357 </a:t>
            </a:r>
            <a:r>
              <a:rPr lang="en-GB" dirty="0" smtClean="0"/>
              <a:t>22448888 </a:t>
            </a:r>
            <a:r>
              <a:rPr lang="en-GB" dirty="0"/>
              <a:t>| </a:t>
            </a:r>
            <a:r>
              <a:rPr lang="en-GB" dirty="0" smtClean="0"/>
              <a:t>Fax</a:t>
            </a:r>
            <a:r>
              <a:rPr lang="en-GB" dirty="0"/>
              <a:t>: +357 22678787 </a:t>
            </a:r>
            <a:endParaRPr lang="en-GB" dirty="0" smtClean="0"/>
          </a:p>
          <a:p>
            <a:r>
              <a:rPr lang="en-GB" dirty="0" smtClean="0"/>
              <a:t>Email: </a:t>
            </a:r>
            <a:r>
              <a:rPr lang="en-GB" dirty="0" smtClean="0">
                <a:hlinkClick r:id="rId5"/>
              </a:rPr>
              <a:t>info@idep.org.cy</a:t>
            </a:r>
            <a:endParaRPr lang="en-GB" dirty="0" smtClean="0"/>
          </a:p>
          <a:p>
            <a:r>
              <a:rPr lang="en-GB" dirty="0" smtClean="0"/>
              <a:t>Website: </a:t>
            </a:r>
            <a:r>
              <a:rPr lang="en-GB" dirty="0" smtClean="0">
                <a:ea typeface="Verdana" panose="020B0604030504040204" pitchFamily="34" charset="0"/>
                <a:hlinkClick r:id="rId6"/>
              </a:rPr>
              <a:t>www.idep.org.cy</a:t>
            </a:r>
            <a:endParaRPr lang="en-GB" dirty="0" smtClean="0">
              <a:ea typeface="Verdana" panose="020B0604030504040204" pitchFamily="34" charset="0"/>
            </a:endParaRPr>
          </a:p>
          <a:p>
            <a:r>
              <a:rPr lang="en-GB" dirty="0" smtClean="0">
                <a:ea typeface="Verdana" panose="020B0604030504040204" pitchFamily="34" charset="0"/>
              </a:rPr>
              <a:t>FB: </a:t>
            </a:r>
            <a:r>
              <a:rPr lang="en-GB" dirty="0" smtClean="0">
                <a:solidFill>
                  <a:srgbClr val="53A194"/>
                </a:solidFill>
                <a:ea typeface="Verdana" panose="020B0604030504040204" pitchFamily="34" charset="0"/>
                <a:hlinkClick r:id="rId7"/>
              </a:rPr>
              <a:t>https</a:t>
            </a:r>
            <a:r>
              <a:rPr lang="en-GB" dirty="0">
                <a:solidFill>
                  <a:srgbClr val="53A194"/>
                </a:solidFill>
                <a:ea typeface="Verdana" panose="020B0604030504040204" pitchFamily="34" charset="0"/>
                <a:hlinkClick r:id="rId7"/>
              </a:rPr>
              <a:t>://www.facebook.com/diavioumathisis</a:t>
            </a:r>
            <a:r>
              <a:rPr lang="en-GB" dirty="0" smtClean="0">
                <a:solidFill>
                  <a:srgbClr val="53A194"/>
                </a:solidFill>
                <a:ea typeface="Verdana" panose="020B0604030504040204" pitchFamily="34" charset="0"/>
                <a:hlinkClick r:id="rId7"/>
              </a:rPr>
              <a:t>/</a:t>
            </a:r>
            <a:endParaRPr lang="en-GB" dirty="0" smtClean="0">
              <a:solidFill>
                <a:srgbClr val="53A194"/>
              </a:solidFill>
              <a:ea typeface="Verdana" panose="020B0604030504040204" pitchFamily="34" charset="0"/>
            </a:endParaRPr>
          </a:p>
          <a:p>
            <a:r>
              <a:rPr lang="en-GB" dirty="0" smtClean="0">
                <a:ea typeface="Verdana" panose="020B0604030504040204" pitchFamily="34" charset="0"/>
              </a:rPr>
              <a:t>Twitter: </a:t>
            </a:r>
            <a:r>
              <a:rPr lang="en-GB" dirty="0" smtClean="0">
                <a:ea typeface="Verdana" panose="020B0604030504040204" pitchFamily="34" charset="0"/>
                <a:hlinkClick r:id="rId8"/>
              </a:rPr>
              <a:t>https://twitter.com/Erasmus_CY</a:t>
            </a:r>
            <a:endParaRPr lang="en-GB" dirty="0" smtClean="0">
              <a:ea typeface="Verdana" panose="020B0604030504040204" pitchFamily="34" charset="0"/>
            </a:endParaRPr>
          </a:p>
          <a:p>
            <a:r>
              <a:rPr lang="en-GB" dirty="0" smtClean="0">
                <a:ea typeface="Verdana" panose="020B0604030504040204" pitchFamily="34" charset="0"/>
              </a:rPr>
              <a:t>Instagram: </a:t>
            </a:r>
            <a:r>
              <a:rPr lang="en-GB" dirty="0" smtClean="0">
                <a:solidFill>
                  <a:srgbClr val="53A194"/>
                </a:solidFill>
                <a:ea typeface="Verdana" panose="020B0604030504040204" pitchFamily="34" charset="0"/>
                <a:hlinkClick r:id="rId9"/>
              </a:rPr>
              <a:t>https</a:t>
            </a:r>
            <a:r>
              <a:rPr lang="en-GB" dirty="0">
                <a:solidFill>
                  <a:srgbClr val="53A194"/>
                </a:solidFill>
                <a:ea typeface="Verdana" panose="020B0604030504040204" pitchFamily="34" charset="0"/>
                <a:hlinkClick r:id="rId9"/>
              </a:rPr>
              <a:t>://www.instagram.com/idep_erasmusplus/?</a:t>
            </a:r>
            <a:r>
              <a:rPr lang="en-GB" dirty="0" smtClean="0">
                <a:solidFill>
                  <a:srgbClr val="53A194"/>
                </a:solidFill>
                <a:ea typeface="Verdana" panose="020B0604030504040204" pitchFamily="34" charset="0"/>
                <a:hlinkClick r:id="rId9"/>
              </a:rPr>
              <a:t>hl=en</a:t>
            </a:r>
            <a:endParaRPr lang="en-GB" dirty="0" smtClean="0">
              <a:solidFill>
                <a:srgbClr val="53A194"/>
              </a:solidFill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2487168" y="4769273"/>
            <a:ext cx="723290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Ημερίδα Ενημέρωσης </a:t>
            </a:r>
            <a:r>
              <a:rPr lang="en-GB" sz="2000" b="1" dirty="0" smtClean="0"/>
              <a:t>Erasmus+ &amp; eTwinning</a:t>
            </a:r>
            <a:endParaRPr lang="el-GR" sz="2000" b="1" dirty="0" smtClean="0"/>
          </a:p>
          <a:p>
            <a:pPr algn="ctr"/>
            <a:r>
              <a:rPr lang="el-GR" sz="1900" b="1" dirty="0" smtClean="0"/>
              <a:t>Πρόσκληση Υποβολής Προτάσεων 2022</a:t>
            </a:r>
          </a:p>
          <a:p>
            <a:pPr algn="ctr"/>
            <a:r>
              <a:rPr lang="el-GR" dirty="0" smtClean="0"/>
              <a:t>16 Δεκεμβρίου 2021</a:t>
            </a:r>
          </a:p>
          <a:p>
            <a:pPr algn="ctr"/>
            <a:endParaRPr lang="el-GR" sz="1200" dirty="0" smtClean="0"/>
          </a:p>
          <a:p>
            <a:pPr algn="ctr"/>
            <a:r>
              <a:rPr lang="el-GR" sz="1600" dirty="0"/>
              <a:t>Θέκλα </a:t>
            </a:r>
            <a:r>
              <a:rPr lang="el-GR" sz="1600" dirty="0" smtClean="0"/>
              <a:t>Χριστοδουλίδου (</a:t>
            </a:r>
            <a:r>
              <a:rPr lang="el-GR" sz="1600" dirty="0"/>
              <a:t>Συντονίστρια </a:t>
            </a:r>
            <a:r>
              <a:rPr lang="el-GR" sz="1600" dirty="0" smtClean="0"/>
              <a:t>ΒΔ1)</a:t>
            </a:r>
          </a:p>
          <a:p>
            <a:pPr algn="ctr"/>
            <a:r>
              <a:rPr lang="el-GR" sz="1600" dirty="0" smtClean="0"/>
              <a:t>Στέλλα Λεωνίδου (Συντονίστρια ΒΔ2)</a:t>
            </a:r>
            <a:endParaRPr lang="en-CY" sz="1600" dirty="0"/>
          </a:p>
        </p:txBody>
      </p:sp>
    </p:spTree>
    <p:extLst>
      <p:ext uri="{BB962C8B-B14F-4D97-AF65-F5344CB8AC3E}">
        <p14:creationId xmlns:p14="http://schemas.microsoft.com/office/powerpoint/2010/main" val="17361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ΔΟΜΗ ΠΑΡΟΥΣΙΑΣΗΣ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596" y="745136"/>
            <a:ext cx="9412380" cy="576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LOREM </a:t>
            </a:r>
            <a:r>
              <a:rPr lang="en-GB" b="1" dirty="0">
                <a:solidFill>
                  <a:schemeClr val="bg1"/>
                </a:solidFill>
              </a:rPr>
              <a:t>IPSUM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>
                <a:latin typeface="Verdana" panose="020B0604030504040204" pitchFamily="34" charset="0"/>
                <a:ea typeface="Verdana" panose="020B0604030504040204" pitchFamily="34" charset="0"/>
              </a:rPr>
              <a:t>Γενικές πληροφορίες για το Πρόγραμμα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Erasmus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endParaRPr lang="el-G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Στόχοι 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Δομή 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Διαχείριση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Επιλέξιμοι Οργανισμοί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Προτεραιότητες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Διαθέσιμα Κονδύλια</a:t>
            </a:r>
          </a:p>
          <a:p>
            <a:endParaRPr lang="el-G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6 Παράλληλες παρουσιάσεις ανά Δράση και Τομέα</a:t>
            </a:r>
          </a:p>
          <a:p>
            <a:endParaRPr lang="el-GR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1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Σχολική Εκπαίδευση &amp; Εκπαίδευση Ενηλίκων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1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Επαγγελματική Εκπαίδευση και Κατάρτιση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1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Τριτοβάθμια Εκπαίδευση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2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Συμπράξεις Συνεργασίας</a:t>
            </a:r>
          </a:p>
          <a:p>
            <a:pPr marL="342900" indent="-342900">
              <a:buFontTx/>
              <a:buChar char="-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2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 Συμπράξεις Μικρής Κλίμακας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eTwinning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Σχολική Εκπαίδευση</a:t>
            </a:r>
            <a:endParaRPr lang="el-G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ΤΙ ΕΙΝΑΙ ΤΟ </a:t>
            </a:r>
            <a:r>
              <a:rPr lang="en-GB" sz="2800" b="1" dirty="0" smtClean="0">
                <a:solidFill>
                  <a:schemeClr val="bg1"/>
                </a:solidFill>
              </a:rPr>
              <a:t>ERASMUS+</a:t>
            </a:r>
            <a:r>
              <a:rPr lang="el-GR" sz="2800" b="1" dirty="0" smtClean="0">
                <a:solidFill>
                  <a:schemeClr val="bg1"/>
                </a:solidFill>
              </a:rPr>
              <a:t>;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216" y="1711579"/>
            <a:ext cx="11519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Το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Erasmus+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είναι το Πρόγραμμα της Ευρωπαϊκής Επιτροπής </a:t>
            </a:r>
          </a:p>
          <a:p>
            <a:pPr algn="just"/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για την Εκπαίδευση, την Κατάρτιση, τη Νεολαία και τον Αθλητισμό.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3508097"/>
            <a:ext cx="3987130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3851887" y="117277"/>
            <a:ext cx="12810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ΣΤΟΧΟΣ ΤΟΥ ΠΡΟΓΡΑΜΜΑΤΟΣ</a:t>
            </a:r>
            <a:endParaRPr lang="el-GR" sz="2800" b="1" dirty="0">
              <a:solidFill>
                <a:schemeClr val="bg1"/>
              </a:solidFill>
            </a:endParaRPr>
          </a:p>
          <a:p>
            <a:pPr algn="ctr"/>
            <a:endParaRPr lang="el-GR" sz="2800" b="1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2021 - 2027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7" y="1243093"/>
            <a:ext cx="11205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Ο στόχος του Προγράμματος είναι </a:t>
            </a:r>
            <a:r>
              <a:rPr lang="el-GR" sz="22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να υποστηρίξει, μέσα από τη διά βίου μάθηση, την εκπαιδευτική, επαγγελματική και προσωπική ανάπτυξη των ατόμων στους τομείς της εκπαίδευσης, της κατάρτισης, της νεολαίας και του αθλητισμού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στην Ευρώπη και πέραν της Ευρώπης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δημιουργώντας τις προϋποθέσεις για:</a:t>
            </a:r>
          </a:p>
          <a:p>
            <a:endParaRPr lang="el-G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Βιώσιμη Ανάπτυξη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Δημιουργία Ποιοτικών Θέσεων Εργασίας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Κοινωνική Συνοχή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Προώθηση καινοτομίας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Ενδυνάμωση ευρωπαϊκής ταυτότητας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Ενεργό συμμετοχή στα κοινά</a:t>
            </a:r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3363639" y="113121"/>
            <a:ext cx="12810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ΔΙΑΧΕΙΡΙΣΗ ΤΟΥ ΠΡΟΓΡΑΜΜΑΤΟΣ</a:t>
            </a:r>
            <a:endParaRPr lang="el-GR" sz="2800" b="1" dirty="0">
              <a:solidFill>
                <a:schemeClr val="bg1"/>
              </a:solidFill>
            </a:endParaRPr>
          </a:p>
          <a:p>
            <a:pPr algn="ctr"/>
            <a:endParaRPr lang="el-GR" sz="2800" b="1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2021 - 2027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3027546"/>
              </p:ext>
            </p:extLst>
          </p:nvPr>
        </p:nvGraphicFramePr>
        <p:xfrm>
          <a:off x="526093" y="805618"/>
          <a:ext cx="10333971" cy="554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26093" y="6350696"/>
            <a:ext cx="4208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400" b="1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ΤΟΜΕΙΣ ΕΚΠΑΙΔΕΥΣΗΣ </a:t>
            </a:r>
            <a:r>
              <a:rPr lang="el-G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kumimoji="0" lang="el-GR" sz="1400" b="1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ΚΑΤΑΡΤΙΣΗΣ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7026" y="6350696"/>
            <a:ext cx="2227549" cy="30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400" b="1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ΤΟΜΕΑΣ ΝΕΟΛΑΙΑΣ</a:t>
            </a:r>
          </a:p>
        </p:txBody>
      </p:sp>
    </p:spTree>
    <p:extLst>
      <p:ext uri="{BB962C8B-B14F-4D97-AF65-F5344CB8AC3E}">
        <p14:creationId xmlns:p14="http://schemas.microsoft.com/office/powerpoint/2010/main" val="36162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3784880" y="113121"/>
            <a:ext cx="12810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ΔΟΜΗ ΤΟΥ ΠΡΟΓΡΑΜΜΑΤΟΣ</a:t>
            </a:r>
            <a:endParaRPr lang="el-GR" sz="2800" b="1" dirty="0">
              <a:solidFill>
                <a:schemeClr val="bg1"/>
              </a:solidFill>
            </a:endParaRPr>
          </a:p>
          <a:p>
            <a:pPr algn="ctr"/>
            <a:endParaRPr lang="el-GR" sz="2800" b="1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2021 - 2027</a:t>
            </a:r>
          </a:p>
        </p:txBody>
      </p:sp>
      <p:sp>
        <p:nvSpPr>
          <p:cNvPr id="4" name="Oval 3"/>
          <p:cNvSpPr/>
          <p:nvPr/>
        </p:nvSpPr>
        <p:spPr>
          <a:xfrm>
            <a:off x="179511" y="1028700"/>
            <a:ext cx="2633093" cy="1123771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Βασική Δράση 1</a:t>
            </a:r>
          </a:p>
          <a:p>
            <a:pPr algn="ctr"/>
            <a:r>
              <a:rPr lang="el-GR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Μαθησιακή Κινητικότητα Ατόμων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1" y="2420888"/>
            <a:ext cx="2633093" cy="1171550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latin typeface="Verdana" panose="020B0604030504040204" pitchFamily="34" charset="0"/>
                <a:ea typeface="Verdana" panose="020B0604030504040204" pitchFamily="34" charset="0"/>
              </a:rPr>
              <a:t>Βασική Δράση 2 </a:t>
            </a:r>
            <a:endParaRPr lang="el-G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Συνεργασία </a:t>
            </a:r>
            <a:r>
              <a:rPr lang="el-GR" sz="1300" dirty="0">
                <a:latin typeface="Verdana" panose="020B0604030504040204" pitchFamily="34" charset="0"/>
                <a:ea typeface="Verdana" panose="020B0604030504040204" pitchFamily="34" charset="0"/>
              </a:rPr>
              <a:t>μεταξύ Οργανισμών και Ιδρυμάτων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9511" y="3811994"/>
            <a:ext cx="2633092" cy="1273189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00" b="1" dirty="0">
                <a:latin typeface="Verdana" panose="020B0604030504040204" pitchFamily="34" charset="0"/>
                <a:ea typeface="Verdana" panose="020B0604030504040204" pitchFamily="34" charset="0"/>
              </a:rPr>
              <a:t>Βασική Δράση 3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Στήριξη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της Χάραξης Πολιτικής και της Συνεργασίας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9510" y="5230893"/>
            <a:ext cx="2633093" cy="775759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Δράσεις </a:t>
            </a: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Jean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Monnet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217" y="1076536"/>
            <a:ext cx="8528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Κινητικότητα ατόμων</a:t>
            </a:r>
            <a:r>
              <a:rPr lang="el-G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στους τομείς της Εκπαίδευσης, της Κατάρτισης και της Νεολαίας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Δραστηριότητες Συμμετοχής Νέων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Discover EU –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Δράσεις Ένταξης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Εικονικές Ανταλλαγές στην τριτοβάθμια εκπαίδευση και τη νεολαία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604" y="2432765"/>
            <a:ext cx="921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Συμπράξεις για Συνεργασία: Συμπράξεις Συνεργασίας και Συμπράξεις Μικρής Κλίμακας</a:t>
            </a:r>
            <a:endParaRPr lang="el-G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Συμπράξεις για Αριστεία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Συμπράξεις Καινοτομίας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Ανάπτυξη ικανοτήτων στην Τριτοβάθμια Εκπαίδευση, την Επαγγελματική Εκπαίδευση και Κατάρτιση, τη Νεολαία και τον Αθλητισμό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Ευρωπαϊκές Αθλητικές Διοργανώσεις Μη Κερδοσκοπικού Χαρακτήρα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2604" y="422461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Ευρωπαϊκή Νεολαία Μαζί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Διακρατικές Δραστηριότητες Συνεργασίας (</a:t>
            </a:r>
            <a:r>
              <a:rPr lang="en-GB" sz="14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TCAs)</a:t>
            </a:r>
            <a:endParaRPr lang="en-GB" sz="14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0218" y="5267989"/>
            <a:ext cx="6154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Jean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Monnet στον τομέα της ανώτατης/τριτοβάθμιας εκπαίδευσης 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Jean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Monnet σε άλλους τομείς 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εκπαίδευσης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και κατάρτισης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igibility for grant funding | Accountants Thetford &amp; Bury St Edmunds -  Knights L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8" y="1094670"/>
            <a:ext cx="4539044" cy="45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ΕΠΙΛΕΞΙΜΟΤΗΤΑ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7341" y="1492479"/>
            <a:ext cx="577153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b="1" dirty="0">
              <a:solidFill>
                <a:schemeClr val="bg1"/>
              </a:solidFill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Κάθε </a:t>
            </a:r>
            <a:r>
              <a:rPr lang="el-GR" sz="24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δημόσιος ή ιδιωτικός οργανισμός με νομική οντότητα, που δραστηριοποιείται στους τομείς της Εκπαίδευσης και της Κατάρτισης</a:t>
            </a:r>
            <a:r>
              <a:rPr lang="el-G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μπορεί να υποβάλει αίτηση για επιχορήγηση στα πλαίσια του Προγράμματος</a:t>
            </a:r>
            <a:r>
              <a:rPr lang="en-GB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4572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LOREM IPSUM</a:t>
            </a:r>
          </a:p>
          <a:p>
            <a:pPr lvl="1" indent="-4572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ΧΩΡΕΣ ΤΟΥ ΠΡΟΓΡΑΜΜΑΤΟΣ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335" y="849280"/>
            <a:ext cx="1129380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Οι Χώρες του Προγράμματος είναι οι χώρες που μπορούν να συμμετέχουν πλήρως σε όλες τις Δράσεις του και είναι οι: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27 Χώρες - Μέλη της Ευρωπαϊκής Ένωσης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Χώρες ΕΟΧ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Ισλανδία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Λίχτενστάιν</a:t>
            </a:r>
            <a:endParaRPr kumimoji="0" lang="el-GR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Νορβηγία</a:t>
            </a:r>
            <a:endParaRPr kumimoji="0" lang="el-GR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Υποψήφιες προς ένταξη στην ΕΕ χώρες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Τουρκία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Βόρεια Μακεδονία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Σερβία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19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el-GR" sz="2000" b="1" u="sng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Τρίτες Χώρες ως Χώρες </a:t>
            </a:r>
            <a:r>
              <a:rPr lang="el-GR" sz="2000" b="1" u="sng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Εταίροι</a:t>
            </a:r>
            <a:r>
              <a:rPr lang="en-US" sz="2000" b="1" u="sng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l-GR" sz="2000" b="1" u="sng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0" dirty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Βασική Δράση 1</a:t>
            </a:r>
            <a:r>
              <a:rPr lang="en-US" sz="2000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l-GR" sz="2000" kern="0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Μόνο στους τομείς της Τριτοβάθμιας Εκπαίδευσης &amp; της ΕΕΚ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Βασική Δράση 2 – Σε όλους τους τομείς αρκεί να υπάρχει επιπρόσθετη αξία</a:t>
            </a:r>
            <a:endParaRPr lang="en-US" sz="2000" kern="0" noProof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5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Σημείωση: Το Ηνωμένο Βασίλειο</a:t>
            </a:r>
            <a:r>
              <a:rPr kumimoji="0" lang="el-GR" sz="15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συμμετέχει μόνο ως Χώρα Εταίρος πλέον</a:t>
            </a:r>
            <a:endParaRPr kumimoji="0" lang="el-G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11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1152</Words>
  <Application>Microsoft Office PowerPoint</Application>
  <PresentationFormat>Widescreen</PresentationFormat>
  <Paragraphs>295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Aleka  Argyriou - Ogilvy</dc:creator>
  <cp:lastModifiedBy>Stella Demetriou</cp:lastModifiedBy>
  <cp:revision>60</cp:revision>
  <dcterms:created xsi:type="dcterms:W3CDTF">2021-06-29T14:21:58Z</dcterms:created>
  <dcterms:modified xsi:type="dcterms:W3CDTF">2021-12-17T06:52:51Z</dcterms:modified>
</cp:coreProperties>
</file>